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</p:sldMasterIdLst>
  <p:notesMasterIdLst>
    <p:notesMasterId r:id="rId30"/>
  </p:notesMasterIdLst>
  <p:sldIdLst>
    <p:sldId id="256" r:id="rId5"/>
    <p:sldId id="257" r:id="rId6"/>
    <p:sldId id="259" r:id="rId7"/>
    <p:sldId id="258" r:id="rId8"/>
    <p:sldId id="260" r:id="rId9"/>
    <p:sldId id="261" r:id="rId10"/>
    <p:sldId id="265" r:id="rId11"/>
    <p:sldId id="262" r:id="rId12"/>
    <p:sldId id="263" r:id="rId13"/>
    <p:sldId id="264" r:id="rId14"/>
    <p:sldId id="267" r:id="rId15"/>
    <p:sldId id="271" r:id="rId16"/>
    <p:sldId id="268" r:id="rId17"/>
    <p:sldId id="269" r:id="rId18"/>
    <p:sldId id="283" r:id="rId19"/>
    <p:sldId id="272" r:id="rId20"/>
    <p:sldId id="273" r:id="rId21"/>
    <p:sldId id="284" r:id="rId22"/>
    <p:sldId id="279" r:id="rId23"/>
    <p:sldId id="276" r:id="rId24"/>
    <p:sldId id="280" r:id="rId25"/>
    <p:sldId id="281" r:id="rId26"/>
    <p:sldId id="278" r:id="rId27"/>
    <p:sldId id="282" r:id="rId28"/>
    <p:sldId id="285" r:id="rId2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1"/>
    <a:srgbClr val="5594FF"/>
    <a:srgbClr val="7186FF"/>
    <a:srgbClr val="FCFFCA"/>
    <a:srgbClr val="754AE2"/>
    <a:srgbClr val="AFF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420" autoAdjust="0"/>
  </p:normalViewPr>
  <p:slideViewPr>
    <p:cSldViewPr showGuides="1">
      <p:cViewPr>
        <p:scale>
          <a:sx n="100" d="100"/>
          <a:sy n="100" d="100"/>
        </p:scale>
        <p:origin x="-137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E6609-5602-3443-9A59-BBDF56682027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6F0DF-96CD-6544-9B10-1D2B9AED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21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6F0DF-96CD-6544-9B10-1D2B9AED2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12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70814A-0072-BA4B-9D1C-BF7321E9250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4" y="65"/>
            <a:ext cx="8839114" cy="6629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02278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 smtClean="0">
                <a:solidFill>
                  <a:schemeClr val="tx2"/>
                </a:solidFill>
              </a:rPr>
            </a:br>
            <a:r>
              <a:rPr lang="en-US" sz="1000" b="0" dirty="0" smtClean="0">
                <a:solidFill>
                  <a:schemeClr val="tx2"/>
                </a:solidFill>
              </a:rPr>
              <a:t>for the US Department of Energy</a:t>
            </a:r>
            <a:endParaRPr lang="en-US" sz="1000" b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32" y="6324600"/>
            <a:ext cx="2019528" cy="336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96" y="649494"/>
            <a:ext cx="4648199" cy="468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7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642640" cy="44719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847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9572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7398" y="1363056"/>
            <a:ext cx="4198258" cy="4525963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66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948" y="1462314"/>
            <a:ext cx="419252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948" y="2102076"/>
            <a:ext cx="41925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76828"/>
            <a:ext cx="41941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16590"/>
            <a:ext cx="41941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3911890" cy="1117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6085342" y="0"/>
            <a:ext cx="307100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2" r="1904"/>
          <a:stretch/>
        </p:blipFill>
        <p:spPr>
          <a:xfrm>
            <a:off x="6085342" y="65"/>
            <a:ext cx="3071004" cy="662933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 userDrawn="1"/>
        </p:nvCxnSpPr>
        <p:spPr>
          <a:xfrm>
            <a:off x="6085342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201" y="6338371"/>
            <a:ext cx="1329900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77800"/>
            <a:ext cx="82296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3505200" y="6602373"/>
            <a:ext cx="2133600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/>
              <a:pPr>
                <a:defRPr/>
              </a:pPr>
              <a:t>11/20/15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0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825" cy="6857868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88688" y="1445477"/>
            <a:ext cx="8642640" cy="42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100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4.bin"/><Relationship Id="rId11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1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2458365"/>
          </a:xfrm>
        </p:spPr>
        <p:txBody>
          <a:bodyPr/>
          <a:lstStyle/>
          <a:p>
            <a:r>
              <a:rPr lang="en-US" dirty="0" smtClean="0"/>
              <a:t>A Fifteen Year Perspective on the Design and Performance of the SNS Accumulator 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352800"/>
            <a:ext cx="4267200" cy="757130"/>
          </a:xfrm>
        </p:spPr>
        <p:txBody>
          <a:bodyPr/>
          <a:lstStyle/>
          <a:p>
            <a:pPr algn="ctr"/>
            <a:r>
              <a:rPr lang="en-US" sz="3200" dirty="0" smtClean="0"/>
              <a:t>Sarah Cousineau</a:t>
            </a:r>
          </a:p>
          <a:p>
            <a:pPr algn="ctr"/>
            <a:r>
              <a:rPr lang="en-US" dirty="0" smtClean="0"/>
              <a:t>on behalf of the SNS Project</a:t>
            </a:r>
          </a:p>
          <a:p>
            <a:pPr algn="ctr"/>
            <a:r>
              <a:rPr lang="en-US" sz="2800" dirty="0" smtClean="0"/>
              <a:t>Fermilab</a:t>
            </a:r>
          </a:p>
          <a:p>
            <a:pPr algn="ctr"/>
            <a:r>
              <a:rPr lang="en-US" sz="2800" dirty="0" smtClean="0"/>
              <a:t>11/24/2015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3730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36290" cy="496290"/>
          </a:xfrm>
        </p:spPr>
        <p:txBody>
          <a:bodyPr/>
          <a:lstStyle/>
          <a:p>
            <a:r>
              <a:rPr lang="en-US" dirty="0" smtClean="0"/>
              <a:t>Two Things We Worried Too Much About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867" y="685800"/>
            <a:ext cx="55626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1. Space charge </a:t>
            </a:r>
            <a:r>
              <a:rPr lang="en-US" sz="2000" dirty="0" err="1" smtClean="0"/>
              <a:t>effecst</a:t>
            </a:r>
            <a:r>
              <a:rPr lang="en-US" sz="2000" dirty="0" smtClean="0"/>
              <a:t>: resonances, halo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574759"/>
              </p:ext>
            </p:extLst>
          </p:nvPr>
        </p:nvGraphicFramePr>
        <p:xfrm>
          <a:off x="228600" y="1219200"/>
          <a:ext cx="4724400" cy="177225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81200"/>
                <a:gridCol w="2743200"/>
              </a:tblGrid>
              <a:tr h="339701">
                <a:tc>
                  <a:txBody>
                    <a:bodyPr/>
                    <a:lstStyle/>
                    <a:p>
                      <a:r>
                        <a:rPr lang="en-US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Usage Now</a:t>
                      </a:r>
                      <a:endParaRPr lang="en-US" dirty="0"/>
                    </a:p>
                  </a:txBody>
                  <a:tcPr/>
                </a:tc>
              </a:tr>
              <a:tr h="36936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Sextupoles</a:t>
                      </a:r>
                      <a:r>
                        <a:rPr lang="en-US" sz="1400" baseline="0" dirty="0" smtClean="0"/>
                        <a:t> (4 families)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Never used during production</a:t>
                      </a:r>
                      <a:endParaRPr lang="en-US" sz="1400" dirty="0"/>
                    </a:p>
                  </a:txBody>
                  <a:tcPr/>
                </a:tc>
              </a:tr>
              <a:tr h="39263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Octupoles</a:t>
                      </a:r>
                      <a:r>
                        <a:rPr lang="en-US" sz="1400" dirty="0" smtClean="0"/>
                        <a:t> (2 families)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Never been used</a:t>
                      </a:r>
                      <a:endParaRPr lang="en-US" sz="1400" dirty="0"/>
                    </a:p>
                  </a:txBody>
                  <a:tcPr/>
                </a:tc>
              </a:tr>
              <a:tr h="339701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Sextupole</a:t>
                      </a:r>
                      <a:r>
                        <a:rPr lang="en-US" sz="1400" baseline="0" dirty="0" smtClean="0"/>
                        <a:t> correctors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Never been used</a:t>
                      </a:r>
                      <a:endParaRPr lang="en-US" sz="1400" dirty="0"/>
                    </a:p>
                  </a:txBody>
                  <a:tcPr/>
                </a:tc>
              </a:tr>
              <a:tr h="255473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Octupoles</a:t>
                      </a:r>
                      <a:r>
                        <a:rPr lang="en-US" sz="1400" dirty="0" smtClean="0"/>
                        <a:t> correctors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Never been used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5029200" y="685800"/>
            <a:ext cx="3810000" cy="2732171"/>
            <a:chOff x="5029200" y="773029"/>
            <a:chExt cx="3810000" cy="273217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200" y="773029"/>
              <a:ext cx="3810000" cy="2732171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7867650" y="1488020"/>
              <a:ext cx="76200" cy="76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63932" y="1464737"/>
              <a:ext cx="203200" cy="279400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382000" y="1295406"/>
              <a:ext cx="76200" cy="76200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060257" y="2379137"/>
              <a:ext cx="76200" cy="76200"/>
            </a:xfrm>
            <a:prstGeom prst="ellipse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2752954">
              <a:off x="7628920" y="1442901"/>
              <a:ext cx="150997" cy="560929"/>
            </a:xfrm>
            <a:prstGeom prst="triangl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2400" y="3429000"/>
            <a:ext cx="8991600" cy="3352800"/>
            <a:chOff x="152400" y="3429000"/>
            <a:chExt cx="8991600" cy="3352800"/>
          </a:xfrm>
        </p:grpSpPr>
        <p:sp>
          <p:nvSpPr>
            <p:cNvPr id="9" name="TextBox 8"/>
            <p:cNvSpPr txBox="1"/>
            <p:nvPr/>
          </p:nvSpPr>
          <p:spPr>
            <a:xfrm>
              <a:off x="152400" y="4038600"/>
              <a:ext cx="3733800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/>
                <a:t>2</a:t>
              </a:r>
              <a:r>
                <a:rPr lang="en-US" sz="2000" dirty="0" smtClean="0"/>
                <a:t>. Extraction loss: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2400" y="4495800"/>
              <a:ext cx="4172937" cy="672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90000"/>
                </a:lnSpc>
                <a:spcAft>
                  <a:spcPts val="600"/>
                </a:spcAft>
                <a:buFont typeface="Arial"/>
                <a:buChar char="•"/>
              </a:pPr>
              <a:r>
                <a:rPr lang="en-US" dirty="0" smtClean="0"/>
                <a:t>Beam in gap kicker – never installed</a:t>
              </a:r>
            </a:p>
            <a:p>
              <a:pPr marL="285750" indent="-285750">
                <a:lnSpc>
                  <a:spcPct val="90000"/>
                </a:lnSpc>
                <a:spcAft>
                  <a:spcPts val="600"/>
                </a:spcAft>
                <a:buFont typeface="Arial"/>
                <a:buChar char="•"/>
              </a:pPr>
              <a:r>
                <a:rPr lang="en-US" dirty="0" smtClean="0"/>
                <a:t>Gap smaller, cleaner than expected: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7200" y="5105400"/>
              <a:ext cx="3733800" cy="595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90000"/>
                </a:lnSpc>
                <a:buFont typeface="+mj-lt"/>
                <a:buAutoNum type="arabicPeriod"/>
              </a:pPr>
              <a:r>
                <a:rPr lang="en-US" dirty="0" smtClean="0"/>
                <a:t>Very good LEBT chopping</a:t>
              </a:r>
              <a:endParaRPr lang="en-US" dirty="0"/>
            </a:p>
            <a:p>
              <a:pPr marL="342900" indent="-342900">
                <a:lnSpc>
                  <a:spcPct val="90000"/>
                </a:lnSpc>
                <a:buFont typeface="+mj-lt"/>
                <a:buAutoNum type="arabicPeriod"/>
              </a:pPr>
              <a:r>
                <a:rPr lang="en-US" dirty="0" smtClean="0"/>
                <a:t>Reduced extraction kicker drift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9000" t="6421" r="10334" b="27481"/>
            <a:stretch/>
          </p:blipFill>
          <p:spPr>
            <a:xfrm>
              <a:off x="4393532" y="3810000"/>
              <a:ext cx="4674268" cy="2971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Rectangle 48"/>
            <p:cNvSpPr/>
            <p:nvPr/>
          </p:nvSpPr>
          <p:spPr>
            <a:xfrm>
              <a:off x="152400" y="3429000"/>
              <a:ext cx="8991600" cy="228600"/>
            </a:xfrm>
            <a:prstGeom prst="rect">
              <a:avLst/>
            </a:prstGeom>
            <a:gradFill flip="none" rotWithShape="1">
              <a:gsLst>
                <a:gs pos="37000">
                  <a:schemeClr val="bg1"/>
                </a:gs>
                <a:gs pos="74000">
                  <a:srgbClr val="FFFFFF"/>
                </a:gs>
                <a:gs pos="54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tx1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51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067800" cy="496290"/>
          </a:xfrm>
        </p:spPr>
        <p:txBody>
          <a:bodyPr/>
          <a:lstStyle/>
          <a:p>
            <a:pPr algn="ctr"/>
            <a:r>
              <a:rPr lang="en-US" dirty="0" smtClean="0"/>
              <a:t>Injection: We </a:t>
            </a:r>
            <a:r>
              <a:rPr lang="en-US" dirty="0"/>
              <a:t>D</a:t>
            </a:r>
            <a:r>
              <a:rPr lang="en-US" dirty="0" smtClean="0"/>
              <a:t>idn’t </a:t>
            </a:r>
            <a:r>
              <a:rPr lang="en-US" dirty="0"/>
              <a:t>W</a:t>
            </a:r>
            <a:r>
              <a:rPr lang="en-US" dirty="0" smtClean="0"/>
              <a:t>orry Enough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685800"/>
            <a:ext cx="9118600" cy="1295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Trajectories not sufficiently modeled.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H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* excited state loss over-constrained the design.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/>
              <a:t>Fallout was many changes once reality struck: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2667000"/>
            <a:ext cx="8991600" cy="4191000"/>
            <a:chOff x="0" y="1147763"/>
            <a:chExt cx="9144000" cy="4264025"/>
          </a:xfrm>
        </p:grpSpPr>
        <p:pic>
          <p:nvPicPr>
            <p:cNvPr id="8" name="Picture 2" descr="Composite_ring_inj_area_B&amp;W_MAP-Mode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61" t="70152"/>
            <a:stretch>
              <a:fillRect/>
            </a:stretch>
          </p:blipFill>
          <p:spPr bwMode="auto">
            <a:xfrm>
              <a:off x="0" y="2792413"/>
              <a:ext cx="9144000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66688" y="1873250"/>
              <a:ext cx="2152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Oversize &amp; thicker primary stripper foil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1905000" y="2514600"/>
              <a:ext cx="2127250" cy="91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Thinner, wider</a:t>
              </a:r>
              <a:br>
                <a:rPr lang="en-US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</a:br>
              <a:r>
                <a:rPr lang="en-US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secondary stripper </a:t>
              </a:r>
              <a:br>
                <a:rPr lang="en-US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</a:br>
              <a:r>
                <a:rPr lang="en-US">
                  <a:solidFill>
                    <a:srgbClr val="0000FF"/>
                  </a:solidFill>
                  <a:latin typeface="Arial" charset="0"/>
                  <a:ea typeface="ＭＳ Ｐゴシック" charset="0"/>
                </a:rPr>
                <a:t>foil</a:t>
              </a:r>
            </a:p>
          </p:txBody>
        </p:sp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081088" y="2549525"/>
              <a:ext cx="790575" cy="182245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2319338" y="3430588"/>
              <a:ext cx="471487" cy="107315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2947988" y="1670050"/>
              <a:ext cx="22542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  <a:t>Increase septum </a:t>
              </a:r>
              <a:b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</a:br>
              <a: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  <a:t>magnet gap by 2 cm</a:t>
              </a: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H="1">
              <a:off x="3849688" y="2346325"/>
              <a:ext cx="271462" cy="201295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4743450" y="1147763"/>
              <a:ext cx="17081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  <a:t>New C-magnet</a:t>
              </a: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5928147" y="1824233"/>
              <a:ext cx="249355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CC00"/>
                  </a:solidFill>
                  <a:latin typeface="Arial" charset="0"/>
                  <a:ea typeface="ＭＳ Ｐゴシック" charset="0"/>
                </a:rPr>
                <a:t>New WS, view screen,</a:t>
              </a:r>
              <a:br>
                <a:rPr lang="en-US" dirty="0">
                  <a:solidFill>
                    <a:srgbClr val="00CC00"/>
                  </a:solidFill>
                  <a:latin typeface="Arial" charset="0"/>
                  <a:ea typeface="ＭＳ Ｐゴシック" charset="0"/>
                </a:rPr>
              </a:br>
              <a:r>
                <a:rPr lang="en-US" dirty="0">
                  <a:solidFill>
                    <a:srgbClr val="00CC00"/>
                  </a:solidFill>
                  <a:latin typeface="Arial" charset="0"/>
                  <a:ea typeface="ＭＳ Ｐゴシック" charset="0"/>
                </a:rPr>
                <a:t>BPM, NCD (ridicules) </a:t>
              </a: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H="1">
              <a:off x="4333875" y="1582738"/>
              <a:ext cx="1266825" cy="26527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flipH="1">
              <a:off x="4710112" y="2470564"/>
              <a:ext cx="1309688" cy="1785524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2540000" y="3287713"/>
              <a:ext cx="1263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  <a:t>Shift 8 cm </a:t>
              </a:r>
              <a:b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</a:br>
              <a:r>
                <a:rPr lang="en-US">
                  <a:solidFill>
                    <a:srgbClr val="8D1357"/>
                  </a:solidFill>
                  <a:latin typeface="Arial" charset="0"/>
                  <a:ea typeface="ＭＳ Ｐゴシック" charset="0"/>
                </a:rPr>
                <a:t>beam left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2814638" y="3856038"/>
              <a:ext cx="303212" cy="58896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332022" y="2514600"/>
              <a:ext cx="26225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CC00"/>
                  </a:solidFill>
                  <a:latin typeface="Arial" charset="0"/>
                  <a:ea typeface="ＭＳ Ｐゴシック" charset="0"/>
                </a:rPr>
                <a:t>Increased beam pipe aperture</a:t>
              </a:r>
              <a:endParaRPr lang="en-US" dirty="0">
                <a:solidFill>
                  <a:srgbClr val="00CC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7013796" y="3160931"/>
              <a:ext cx="341212" cy="506778"/>
            </a:xfrm>
            <a:prstGeom prst="lin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37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Menu of Initial Investments and Payoff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3770"/>
              </p:ext>
            </p:extLst>
          </p:nvPr>
        </p:nvGraphicFramePr>
        <p:xfrm>
          <a:off x="1066800" y="914400"/>
          <a:ext cx="6934199" cy="48412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114300" dir="8460000" algn="tl" rotWithShape="0">
                    <a:srgbClr val="000000">
                      <a:alpha val="43000"/>
                    </a:srgbClr>
                  </a:outerShdw>
                </a:effectLst>
                <a:tableStyleId>{5940675A-B579-460E-94D1-54222C63F5DA}</a:tableStyleId>
              </a:tblPr>
              <a:tblGrid>
                <a:gridCol w="2743200"/>
                <a:gridCol w="1620563"/>
                <a:gridCol w="257043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Feature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Cost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Payoff So Far</a:t>
                      </a:r>
                      <a:endParaRPr lang="en-US" sz="2000" b="1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Large</a:t>
                      </a:r>
                      <a:r>
                        <a:rPr lang="en-US" baseline="0" dirty="0" smtClean="0"/>
                        <a:t> Aperture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High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Injection Painting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High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Collimation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High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baseline="0" dirty="0" smtClean="0"/>
                        <a:t> coating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Unknown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dirty="0" smtClean="0"/>
                        <a:t> harmonic RF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</a:t>
                      </a:r>
                      <a:r>
                        <a:rPr lang="en-US" dirty="0" err="1" smtClean="0"/>
                        <a:t>sextupoles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Low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</a:t>
                      </a:r>
                      <a:r>
                        <a:rPr lang="en-US" dirty="0" err="1" smtClean="0"/>
                        <a:t>octupoles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Sextupole</a:t>
                      </a:r>
                      <a:r>
                        <a:rPr lang="en-US" dirty="0" smtClean="0"/>
                        <a:t> correctors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Octupole</a:t>
                      </a:r>
                      <a:r>
                        <a:rPr lang="en-US" dirty="0" smtClean="0"/>
                        <a:t> correctors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</a:t>
                      </a:r>
                      <a:r>
                        <a:rPr lang="en-US" baseline="0" dirty="0" smtClean="0"/>
                        <a:t> solenoids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in gap kicker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 electrodes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$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84258" y="6096000"/>
            <a:ext cx="65602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/>
              <a:t>We spent the big bucks where it counted most. </a:t>
            </a:r>
          </a:p>
        </p:txBody>
      </p:sp>
    </p:spTree>
    <p:extLst>
      <p:ext uri="{BB962C8B-B14F-4D97-AF65-F5344CB8AC3E}">
        <p14:creationId xmlns:p14="http://schemas.microsoft.com/office/powerpoint/2010/main" val="74861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4793" t="3614" r="46841" b="3614"/>
          <a:stretch/>
        </p:blipFill>
        <p:spPr>
          <a:xfrm>
            <a:off x="5562600" y="685800"/>
            <a:ext cx="2499758" cy="16002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96290"/>
          </a:xfrm>
        </p:spPr>
        <p:txBody>
          <a:bodyPr/>
          <a:lstStyle/>
          <a:p>
            <a:pPr algn="ctr"/>
            <a:r>
              <a:rPr lang="en-US" dirty="0" smtClean="0"/>
              <a:t>Biggest Challenge: Injection Loss and Foil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95800" y="2590800"/>
            <a:ext cx="4584700" cy="2438400"/>
            <a:chOff x="2349500" y="4178300"/>
            <a:chExt cx="4584700" cy="2679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1323" t="2315" r="3174"/>
            <a:stretch/>
          </p:blipFill>
          <p:spPr>
            <a:xfrm>
              <a:off x="2349500" y="4178300"/>
              <a:ext cx="4584700" cy="26797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429000" y="4495800"/>
              <a:ext cx="2971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52800" y="4419600"/>
              <a:ext cx="3429000" cy="457200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80000"/>
                  </a:schemeClr>
                </a:gs>
                <a:gs pos="99000">
                  <a:srgbClr val="FFFADB"/>
                </a:gs>
              </a:gsLst>
              <a:lin ang="5400000" scaled="0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tx1"/>
                  </a:solidFill>
                </a:rPr>
                <a:t>Sublimation Range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8600" y="3657600"/>
            <a:ext cx="3924300" cy="2851821"/>
            <a:chOff x="304800" y="3505200"/>
            <a:chExt cx="3924300" cy="28518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r="8262"/>
            <a:stretch/>
          </p:blipFill>
          <p:spPr>
            <a:xfrm>
              <a:off x="304800" y="3505200"/>
              <a:ext cx="3924300" cy="285182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" y="3505200"/>
              <a:ext cx="2895600" cy="346259"/>
            </a:xfrm>
            <a:prstGeom prst="rect">
              <a:avLst/>
            </a:prstGeom>
            <a:solidFill>
              <a:srgbClr val="E1F5D1"/>
            </a:solidFill>
          </p:spPr>
          <p:txBody>
            <a:bodyPr wrap="square" lIns="68589" tIns="34295" rIns="68589" bIns="34295" rtlCol="0">
              <a:spAutoFit/>
            </a:bodyPr>
            <a:lstStyle/>
            <a:p>
              <a:pPr algn="ctr"/>
              <a:r>
                <a:rPr lang="en-US" dirty="0" smtClean="0"/>
                <a:t>~1 month @1.3 MW</a:t>
              </a:r>
            </a:p>
          </p:txBody>
        </p:sp>
      </p:grpSp>
      <p:pic>
        <p:nvPicPr>
          <p:cNvPr id="16" name="Picture 15" descr="diamondfoi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3530232" cy="1524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000" y="685800"/>
            <a:ext cx="28956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/>
              <a:t>Nanocrystalline</a:t>
            </a:r>
            <a:r>
              <a:rPr lang="en-US" dirty="0" smtClean="0"/>
              <a:t> Diamond 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~400 </a:t>
            </a:r>
            <a:r>
              <a:rPr lang="en-US" dirty="0" err="1" smtClean="0"/>
              <a:t>ug</a:t>
            </a:r>
            <a:r>
              <a:rPr lang="en-US" dirty="0" smtClean="0"/>
              <a:t>/cm</a:t>
            </a:r>
            <a:r>
              <a:rPr lang="en-US" baseline="30000" dirty="0" smtClean="0"/>
              <a:t>2 </a:t>
            </a:r>
            <a:r>
              <a:rPr lang="en-US" dirty="0" smtClean="0"/>
              <a:t>(1 </a:t>
            </a:r>
            <a:r>
              <a:rPr lang="en-US" dirty="0" err="1" smtClean="0"/>
              <a:t>μm</a:t>
            </a:r>
            <a:r>
              <a:rPr lang="en-US" dirty="0" smtClean="0"/>
              <a:t> thick)</a:t>
            </a:r>
            <a:endParaRPr lang="en-US" baseline="300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562600" y="1447800"/>
            <a:ext cx="9925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FF"/>
                </a:solidFill>
              </a:rPr>
              <a:t>~1500K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096000" y="1752600"/>
            <a:ext cx="381000" cy="2286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72000" y="5334000"/>
            <a:ext cx="4419600" cy="10956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 have an aggressive foil development program that has allowed us to get to 1.4MW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" y="3581400"/>
            <a:ext cx="4089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8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290"/>
          </a:xfrm>
        </p:spPr>
        <p:txBody>
          <a:bodyPr/>
          <a:lstStyle/>
          <a:p>
            <a:pPr algn="ctr"/>
            <a:r>
              <a:rPr lang="en-US" dirty="0" smtClean="0"/>
              <a:t>STS and the Beam Power Upgrade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298042"/>
            <a:ext cx="5638800" cy="318835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88900" dir="858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47800" y="5715000"/>
            <a:ext cx="6058069" cy="92845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Second target will steal every 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pulse. 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Ring injection region will be carefully redesigned.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We are still worried about e-p.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150341"/>
              </p:ext>
            </p:extLst>
          </p:nvPr>
        </p:nvGraphicFramePr>
        <p:xfrm>
          <a:off x="2057399" y="685800"/>
          <a:ext cx="4572001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2600"/>
                <a:gridCol w="1371600"/>
                <a:gridCol w="14478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Parameter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Now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Upgrade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1.4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</a:t>
                      </a:r>
                      <a:r>
                        <a:rPr lang="en-US" baseline="0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 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 GeV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Intensity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1.5e14 ppp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2.5e14 ppp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835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Injection Foils at 2 MW and Beyond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642640" cy="2590800"/>
          </a:xfrm>
        </p:spPr>
        <p:txBody>
          <a:bodyPr/>
          <a:lstStyle/>
          <a:p>
            <a:r>
              <a:rPr lang="en-US" dirty="0" smtClean="0"/>
              <a:t>The 2 MW upgrade will used the same foil-based injection scheme, based on:</a:t>
            </a:r>
          </a:p>
          <a:p>
            <a:pPr lvl="1"/>
            <a:r>
              <a:rPr lang="en-US" dirty="0" smtClean="0"/>
              <a:t>No evidence for sublimation right now</a:t>
            </a:r>
          </a:p>
          <a:p>
            <a:pPr lvl="1"/>
            <a:r>
              <a:rPr lang="en-US" dirty="0" smtClean="0"/>
              <a:t>Estimates of 300K temperature increase (not too bad)</a:t>
            </a:r>
          </a:p>
          <a:p>
            <a:pPr lvl="1"/>
            <a:r>
              <a:rPr lang="en-US" dirty="0" smtClean="0"/>
              <a:t>We can take the ~66% increase injection radiation</a:t>
            </a:r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We don’t have any other options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715000"/>
            <a:ext cx="87630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FF"/>
                </a:solidFill>
              </a:rPr>
              <a:t>We are interested in attacking this problem for the high intensity community. 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28600" y="3810000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if we could inject without the foil?</a:t>
            </a:r>
          </a:p>
          <a:p>
            <a:pPr lvl="1"/>
            <a:r>
              <a:rPr lang="en-US" dirty="0" smtClean="0"/>
              <a:t>Virtually no injection beam loss (no radiation)</a:t>
            </a:r>
          </a:p>
          <a:p>
            <a:pPr lvl="1"/>
            <a:r>
              <a:rPr lang="en-US" dirty="0" smtClean="0"/>
              <a:t>No foil lifetime issues</a:t>
            </a:r>
          </a:p>
          <a:p>
            <a:pPr lvl="1"/>
            <a:r>
              <a:rPr lang="en-US" dirty="0" smtClean="0"/>
              <a:t>Possibility of much higher densities </a:t>
            </a:r>
          </a:p>
        </p:txBody>
      </p:sp>
    </p:spTree>
    <p:extLst>
      <p:ext uri="{BB962C8B-B14F-4D97-AF65-F5344CB8AC3E}">
        <p14:creationId xmlns:p14="http://schemas.microsoft.com/office/powerpoint/2010/main" val="328182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77000" y="6096000"/>
            <a:ext cx="2667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524000" y="1524000"/>
            <a:ext cx="6248400" cy="1981200"/>
            <a:chOff x="-82785" y="762000"/>
            <a:chExt cx="6788385" cy="2359025"/>
          </a:xfrm>
        </p:grpSpPr>
        <p:sp>
          <p:nvSpPr>
            <p:cNvPr id="57" name="Rectangle 56"/>
            <p:cNvSpPr/>
            <p:nvPr/>
          </p:nvSpPr>
          <p:spPr>
            <a:xfrm>
              <a:off x="4724400" y="1447800"/>
              <a:ext cx="381000" cy="60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791200" y="2286000"/>
              <a:ext cx="381000" cy="60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81000" y="2286000"/>
              <a:ext cx="381000" cy="60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676400" y="1447800"/>
              <a:ext cx="381000" cy="60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67" name="Straight Arrow Connector 66"/>
            <p:cNvCxnSpPr/>
            <p:nvPr/>
          </p:nvCxnSpPr>
          <p:spPr>
            <a:xfrm>
              <a:off x="685800" y="914400"/>
              <a:ext cx="11430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4876800" y="1828800"/>
              <a:ext cx="1143000" cy="914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609600" y="1828800"/>
              <a:ext cx="1219200" cy="838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905000" y="1828800"/>
              <a:ext cx="2895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905000" y="1752600"/>
              <a:ext cx="28956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4876800" y="990600"/>
              <a:ext cx="1143000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0" y="2743200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248400" y="2743200"/>
              <a:ext cx="457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2" name="Object 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2917874"/>
                </p:ext>
              </p:extLst>
            </p:nvPr>
          </p:nvGraphicFramePr>
          <p:xfrm>
            <a:off x="2667000" y="914400"/>
            <a:ext cx="14224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3" name="Equation" r:id="rId4" imgW="863600" imgH="228600" progId="Equation.3">
                    <p:embed/>
                  </p:oleObj>
                </mc:Choice>
                <mc:Fallback>
                  <p:oleObj name="Equation" r:id="rId4" imgW="8636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667000" y="914400"/>
                          <a:ext cx="14224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3" name="Object 9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2183897"/>
                </p:ext>
              </p:extLst>
            </p:nvPr>
          </p:nvGraphicFramePr>
          <p:xfrm>
            <a:off x="6096000" y="762000"/>
            <a:ext cx="3556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4" name="Equation" r:id="rId6" imgW="215900" imgH="190500" progId="Equation.3">
                    <p:embed/>
                  </p:oleObj>
                </mc:Choice>
                <mc:Fallback>
                  <p:oleObj name="Equation" r:id="rId6" imgW="2159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096000" y="762000"/>
                          <a:ext cx="35560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4" name="Object 9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8625957"/>
                </p:ext>
              </p:extLst>
            </p:nvPr>
          </p:nvGraphicFramePr>
          <p:xfrm>
            <a:off x="6477000" y="2819400"/>
            <a:ext cx="207963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5" name="Equation" r:id="rId8" imgW="127000" imgH="165100" progId="Equation.3">
                    <p:embed/>
                  </p:oleObj>
                </mc:Choice>
                <mc:Fallback>
                  <p:oleObj name="Equation" r:id="rId8" imgW="1270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477000" y="2819400"/>
                          <a:ext cx="207963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2244439"/>
                </p:ext>
              </p:extLst>
            </p:nvPr>
          </p:nvGraphicFramePr>
          <p:xfrm>
            <a:off x="-82785" y="2819400"/>
            <a:ext cx="207962" cy="301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6" name="Equation" r:id="rId10" imgW="127000" imgH="165100" progId="Equation.3">
                    <p:embed/>
                  </p:oleObj>
                </mc:Choice>
                <mc:Fallback>
                  <p:oleObj name="Equation" r:id="rId10" imgW="1270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82785" y="2819400"/>
                          <a:ext cx="207962" cy="301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9" name="Object 9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8551713"/>
                </p:ext>
              </p:extLst>
            </p:nvPr>
          </p:nvGraphicFramePr>
          <p:xfrm>
            <a:off x="228600" y="762000"/>
            <a:ext cx="3556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67" name="Equation" r:id="rId11" imgW="215900" imgH="190500" progId="Equation.3">
                    <p:embed/>
                  </p:oleObj>
                </mc:Choice>
                <mc:Fallback>
                  <p:oleObj name="Equation" r:id="rId11" imgW="215900" imgH="1905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8600" y="762000"/>
                          <a:ext cx="35560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1" name="Rectangle 100"/>
          <p:cNvSpPr/>
          <p:nvPr/>
        </p:nvSpPr>
        <p:spPr>
          <a:xfrm>
            <a:off x="4343400" y="2057400"/>
            <a:ext cx="685800" cy="838200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3" name="Title 1"/>
          <p:cNvSpPr txBox="1">
            <a:spLocks/>
          </p:cNvSpPr>
          <p:nvPr/>
        </p:nvSpPr>
        <p:spPr bwMode="auto">
          <a:xfrm>
            <a:off x="304800" y="0"/>
            <a:ext cx="8636290" cy="128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/>
              <a:t>The Laser Stripping Concept: </a:t>
            </a:r>
          </a:p>
          <a:p>
            <a:pPr algn="ctr"/>
            <a:r>
              <a:rPr lang="en-US" dirty="0" smtClean="0"/>
              <a:t>A Foil-Free H</a:t>
            </a:r>
            <a:r>
              <a:rPr lang="en-US" baseline="30000" dirty="0" smtClean="0"/>
              <a:t>-</a:t>
            </a:r>
            <a:r>
              <a:rPr lang="en-US" dirty="0" smtClean="0"/>
              <a:t> Charge Exchange Injection Scheme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066800" y="2895600"/>
            <a:ext cx="7239000" cy="3886200"/>
            <a:chOff x="990600" y="2133600"/>
            <a:chExt cx="7239000" cy="3886200"/>
          </a:xfrm>
        </p:grpSpPr>
        <p:grpSp>
          <p:nvGrpSpPr>
            <p:cNvPr id="19" name="Group 18"/>
            <p:cNvGrpSpPr/>
            <p:nvPr/>
          </p:nvGrpSpPr>
          <p:grpSpPr>
            <a:xfrm>
              <a:off x="990600" y="3276600"/>
              <a:ext cx="7239000" cy="2743200"/>
              <a:chOff x="990600" y="3276600"/>
              <a:chExt cx="7239000" cy="27432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90600" y="3276600"/>
                <a:ext cx="7239000" cy="274320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rgbClr val="00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1371600" y="3276600"/>
                <a:ext cx="6477000" cy="1994436"/>
                <a:chOff x="1295400" y="2806700"/>
                <a:chExt cx="6477000" cy="1994436"/>
              </a:xfrm>
            </p:grpSpPr>
            <p:sp>
              <p:nvSpPr>
                <p:cNvPr id="106" name="Rectangle 4"/>
                <p:cNvSpPr>
                  <a:spLocks noChangeArrowheads="1"/>
                </p:cNvSpPr>
                <p:nvPr/>
              </p:nvSpPr>
              <p:spPr bwMode="auto">
                <a:xfrm flipH="1">
                  <a:off x="2514600" y="4025900"/>
                  <a:ext cx="228600" cy="321677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07" name="Rectangle 5"/>
                <p:cNvSpPr>
                  <a:spLocks noChangeArrowheads="1"/>
                </p:cNvSpPr>
                <p:nvPr/>
              </p:nvSpPr>
              <p:spPr bwMode="auto">
                <a:xfrm>
                  <a:off x="5943600" y="4009023"/>
                  <a:ext cx="228600" cy="338554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anchor="ctr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0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295400" y="4025900"/>
                  <a:ext cx="4572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/>
                    <a:t>H</a:t>
                  </a:r>
                  <a:r>
                    <a:rPr lang="en-US" sz="1600" baseline="30000" dirty="0"/>
                    <a:t>-</a:t>
                  </a:r>
                  <a:endParaRPr lang="en-US" sz="1600" dirty="0"/>
                </a:p>
              </p:txBody>
            </p:sp>
            <p:sp>
              <p:nvSpPr>
                <p:cNvPr id="109" name="Line 7"/>
                <p:cNvSpPr>
                  <a:spLocks noChangeShapeType="1"/>
                </p:cNvSpPr>
                <p:nvPr/>
              </p:nvSpPr>
              <p:spPr bwMode="auto">
                <a:xfrm>
                  <a:off x="1676400" y="4178300"/>
                  <a:ext cx="12192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0" name="Line 8"/>
                <p:cNvSpPr>
                  <a:spLocks noChangeShapeType="1"/>
                </p:cNvSpPr>
                <p:nvPr/>
              </p:nvSpPr>
              <p:spPr bwMode="auto">
                <a:xfrm>
                  <a:off x="2743200" y="4178300"/>
                  <a:ext cx="1600200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1" name="Line 9"/>
                <p:cNvSpPr>
                  <a:spLocks noChangeShapeType="1"/>
                </p:cNvSpPr>
                <p:nvPr/>
              </p:nvSpPr>
              <p:spPr bwMode="auto">
                <a:xfrm>
                  <a:off x="4343400" y="4178300"/>
                  <a:ext cx="2514600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2" name="Line 10"/>
                <p:cNvSpPr>
                  <a:spLocks noChangeShapeType="1"/>
                </p:cNvSpPr>
                <p:nvPr/>
              </p:nvSpPr>
              <p:spPr bwMode="auto">
                <a:xfrm>
                  <a:off x="6019800" y="4178300"/>
                  <a:ext cx="1295400" cy="0"/>
                </a:xfrm>
                <a:prstGeom prst="lin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315200" y="4025900"/>
                  <a:ext cx="3048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>
                      <a:solidFill>
                        <a:srgbClr val="FF3300"/>
                      </a:solidFill>
                    </a:rPr>
                    <a:t>p</a:t>
                  </a:r>
                  <a:r>
                    <a:rPr lang="en-US" sz="1600" dirty="0" smtClean="0">
                      <a:solidFill>
                        <a:srgbClr val="FF3300"/>
                      </a:solidFill>
                    </a:rPr>
                    <a:t>+</a:t>
                  </a:r>
                  <a:endParaRPr lang="en-US" sz="1600" dirty="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14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4343400" y="3111500"/>
                  <a:ext cx="914400" cy="106680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5" name="Arc 13"/>
                <p:cNvSpPr>
                  <a:spLocks/>
                </p:cNvSpPr>
                <p:nvPr/>
              </p:nvSpPr>
              <p:spPr bwMode="auto">
                <a:xfrm>
                  <a:off x="4724400" y="3780423"/>
                  <a:ext cx="381000" cy="338554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589"/>
                    <a:gd name="T1" fmla="*/ 0 h 21600"/>
                    <a:gd name="T2" fmla="*/ 21589 w 21589"/>
                    <a:gd name="T3" fmla="*/ 20897 h 21600"/>
                    <a:gd name="T4" fmla="*/ 0 w 21589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589" h="21600" fill="none" extrusionOk="0">
                      <a:moveTo>
                        <a:pt x="0" y="-1"/>
                      </a:moveTo>
                      <a:cubicBezTo>
                        <a:pt x="11655" y="-1"/>
                        <a:pt x="21209" y="9247"/>
                        <a:pt x="21588" y="20897"/>
                      </a:cubicBezTo>
                    </a:path>
                    <a:path w="21589" h="21600" stroke="0" extrusionOk="0">
                      <a:moveTo>
                        <a:pt x="0" y="-1"/>
                      </a:moveTo>
                      <a:cubicBezTo>
                        <a:pt x="11655" y="-1"/>
                        <a:pt x="21209" y="9247"/>
                        <a:pt x="21588" y="20897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>
                    <a:defRPr/>
                  </a:pPr>
                  <a:endParaRPr lang="en-US" sz="1600"/>
                </a:p>
              </p:txBody>
            </p:sp>
            <p:sp>
              <p:nvSpPr>
                <p:cNvPr id="11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572000" y="3797300"/>
                  <a:ext cx="3810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>
                      <a:sym typeface="Symbol" charset="0"/>
                    </a:rPr>
                    <a:t></a:t>
                  </a:r>
                  <a:endParaRPr lang="en-US" sz="1600"/>
                </a:p>
              </p:txBody>
            </p:sp>
            <p:sp>
              <p:nvSpPr>
                <p:cNvPr id="11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14800" y="2806700"/>
                  <a:ext cx="1786467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 smtClean="0"/>
                    <a:t>UV Laser </a:t>
                  </a:r>
                  <a:r>
                    <a:rPr lang="en-US" sz="1600" dirty="0"/>
                    <a:t>Beam</a:t>
                  </a:r>
                </a:p>
              </p:txBody>
            </p:sp>
            <p:sp>
              <p:nvSpPr>
                <p:cNvPr id="118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971800" y="3873500"/>
                  <a:ext cx="5334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/>
                    <a:t>H</a:t>
                  </a:r>
                  <a:r>
                    <a:rPr lang="en-US" sz="1600" baseline="30000"/>
                    <a:t>0</a:t>
                  </a:r>
                  <a:endParaRPr lang="en-US" sz="1600"/>
                </a:p>
              </p:txBody>
            </p:sp>
            <p:sp>
              <p:nvSpPr>
                <p:cNvPr id="119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257800" y="3873500"/>
                  <a:ext cx="6096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>
                      <a:solidFill>
                        <a:srgbClr val="FF3300"/>
                      </a:solidFill>
                    </a:rPr>
                    <a:t>H</a:t>
                  </a:r>
                  <a:r>
                    <a:rPr lang="en-US" sz="1600" baseline="30000" dirty="0">
                      <a:solidFill>
                        <a:srgbClr val="FF3300"/>
                      </a:solidFill>
                    </a:rPr>
                    <a:t>0*</a:t>
                  </a:r>
                  <a:endParaRPr lang="en-US" sz="1600" dirty="0">
                    <a:solidFill>
                      <a:srgbClr val="FF3300"/>
                    </a:solidFill>
                  </a:endParaRPr>
                </a:p>
              </p:txBody>
            </p:sp>
            <p:sp>
              <p:nvSpPr>
                <p:cNvPr id="12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371600" y="3568700"/>
                  <a:ext cx="22098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/>
                    <a:t>High-field </a:t>
                  </a:r>
                  <a:r>
                    <a:rPr lang="en-US" sz="1600" dirty="0" smtClean="0"/>
                    <a:t>Dipole</a:t>
                  </a:r>
                  <a:endParaRPr lang="en-US" sz="1600" dirty="0"/>
                </a:p>
              </p:txBody>
            </p:sp>
            <p:sp>
              <p:nvSpPr>
                <p:cNvPr id="12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562600" y="3644900"/>
                  <a:ext cx="22098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/>
                    <a:t>High-field </a:t>
                  </a:r>
                  <a:r>
                    <a:rPr lang="en-US" sz="1600" dirty="0" smtClean="0"/>
                    <a:t>Dipole</a:t>
                  </a:r>
                  <a:endParaRPr lang="en-US" sz="1600" dirty="0"/>
                </a:p>
              </p:txBody>
            </p:sp>
            <p:sp>
              <p:nvSpPr>
                <p:cNvPr id="12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752600" y="4469864"/>
                  <a:ext cx="16764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/>
                    <a:t>H</a:t>
                  </a:r>
                  <a:r>
                    <a:rPr lang="en-US" sz="1600" baseline="30000" dirty="0"/>
                    <a:t>-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ym typeface="Symbol" charset="0"/>
                    </a:rPr>
                    <a:t> H</a:t>
                  </a:r>
                  <a:r>
                    <a:rPr lang="en-US" sz="1600" baseline="30000" dirty="0">
                      <a:sym typeface="Symbol" charset="0"/>
                    </a:rPr>
                    <a:t>0</a:t>
                  </a:r>
                  <a:r>
                    <a:rPr lang="en-US" sz="1600" dirty="0">
                      <a:sym typeface="Symbol" charset="0"/>
                    </a:rPr>
                    <a:t> + e</a:t>
                  </a:r>
                  <a:r>
                    <a:rPr lang="en-US" sz="1600" baseline="30000" dirty="0">
                      <a:sym typeface="Symbol" charset="0"/>
                    </a:rPr>
                    <a:t>-</a:t>
                  </a:r>
                  <a:endParaRPr lang="en-US" sz="1600" dirty="0"/>
                </a:p>
              </p:txBody>
            </p:sp>
            <p:sp>
              <p:nvSpPr>
                <p:cNvPr id="126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124200" y="4254500"/>
                  <a:ext cx="26670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 smtClean="0"/>
                    <a:t>H</a:t>
                  </a:r>
                  <a:r>
                    <a:rPr lang="en-US" sz="1600" baseline="30000" dirty="0" smtClean="0"/>
                    <a:t>0 </a:t>
                  </a:r>
                  <a:r>
                    <a:rPr lang="en-US" sz="1600" dirty="0" smtClean="0">
                      <a:sym typeface="Symbol" charset="0"/>
                    </a:rPr>
                    <a:t>(n=1) </a:t>
                  </a:r>
                  <a:r>
                    <a:rPr lang="en-US" sz="1600" dirty="0" smtClean="0"/>
                    <a:t>+ </a:t>
                  </a:r>
                  <a:r>
                    <a:rPr lang="en-US" sz="1600" dirty="0">
                      <a:sym typeface="Symbol" charset="0"/>
                    </a:rPr>
                    <a:t>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ym typeface="Symbol" charset="0"/>
                    </a:rPr>
                    <a:t> H</a:t>
                  </a:r>
                  <a:r>
                    <a:rPr lang="en-US" sz="1600" baseline="30000" dirty="0">
                      <a:sym typeface="Symbol" charset="0"/>
                    </a:rPr>
                    <a:t>0</a:t>
                  </a:r>
                  <a:r>
                    <a:rPr lang="en-US" sz="1600" baseline="30000" dirty="0" smtClean="0">
                      <a:sym typeface="Symbol" charset="0"/>
                    </a:rPr>
                    <a:t>*</a:t>
                  </a:r>
                  <a:r>
                    <a:rPr lang="en-US" sz="1600" dirty="0" smtClean="0">
                      <a:sym typeface="Symbol" charset="0"/>
                    </a:rPr>
                    <a:t> (n=3)</a:t>
                  </a:r>
                  <a:endParaRPr lang="en-US" sz="1600" dirty="0"/>
                </a:p>
              </p:txBody>
            </p:sp>
            <p:sp>
              <p:nvSpPr>
                <p:cNvPr id="12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791200" y="4483100"/>
                  <a:ext cx="1295400" cy="3180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/>
                    <a:t>H</a:t>
                  </a:r>
                  <a:r>
                    <a:rPr lang="en-US" sz="1600" baseline="30000" dirty="0"/>
                    <a:t>0*</a:t>
                  </a:r>
                  <a:r>
                    <a:rPr lang="en-US" sz="1600" dirty="0"/>
                    <a:t> </a:t>
                  </a:r>
                  <a:r>
                    <a:rPr lang="en-US" sz="1600" dirty="0">
                      <a:sym typeface="Symbol" charset="0"/>
                    </a:rPr>
                    <a:t> p + e</a:t>
                  </a:r>
                  <a:r>
                    <a:rPr lang="en-US" sz="1600" baseline="30000" dirty="0">
                      <a:sym typeface="Symbol" charset="0"/>
                    </a:rPr>
                    <a:t>-</a:t>
                  </a:r>
                  <a:endParaRPr lang="en-US" sz="1600" dirty="0"/>
                </a:p>
              </p:txBody>
            </p:sp>
          </p:grpSp>
        </p:grpSp>
        <p:cxnSp>
          <p:nvCxnSpPr>
            <p:cNvPr id="12" name="Straight Connector 11"/>
            <p:cNvCxnSpPr/>
            <p:nvPr/>
          </p:nvCxnSpPr>
          <p:spPr>
            <a:xfrm flipH="1">
              <a:off x="990600" y="2133600"/>
              <a:ext cx="3276600" cy="1143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953000" y="2133600"/>
              <a:ext cx="3276600" cy="11430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3505200" y="4114800"/>
            <a:ext cx="4724400" cy="2286000"/>
          </a:xfrm>
          <a:prstGeom prst="rect">
            <a:avLst/>
          </a:prstGeom>
          <a:solidFill>
            <a:schemeClr val="bg2"/>
          </a:solidFill>
          <a:ln>
            <a:solidFill>
              <a:srgbClr val="FFFF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43600" y="4343400"/>
            <a:ext cx="2209800" cy="2057400"/>
          </a:xfrm>
          <a:prstGeom prst="rect">
            <a:avLst/>
          </a:prstGeom>
          <a:solidFill>
            <a:schemeClr val="bg2"/>
          </a:solidFill>
          <a:ln>
            <a:solidFill>
              <a:srgbClr val="FFFFFF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0" grpId="0" animBg="1"/>
      <p:bldP spid="5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09600"/>
            <a:ext cx="9144000" cy="3429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  <a:gs pos="15000">
                <a:schemeClr val="accent2">
                  <a:lumMod val="20000"/>
                  <a:lumOff val="80000"/>
                </a:schemeClr>
              </a:gs>
              <a:gs pos="87000">
                <a:srgbClr val="CCFFCC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36290" cy="496290"/>
          </a:xfrm>
        </p:spPr>
        <p:txBody>
          <a:bodyPr/>
          <a:lstStyle/>
          <a:p>
            <a:r>
              <a:rPr lang="en-US" dirty="0" smtClean="0"/>
              <a:t>The Laser Stripping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2743200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Laser Stripping Project:</a:t>
            </a:r>
          </a:p>
          <a:p>
            <a:r>
              <a:rPr lang="en-US" sz="1800" dirty="0" smtClean="0"/>
              <a:t>Demonstrate laser stripping for longer pulse lengths: </a:t>
            </a:r>
          </a:p>
          <a:p>
            <a:pPr lvl="1"/>
            <a:r>
              <a:rPr lang="en-US" sz="1600" dirty="0" smtClean="0"/>
              <a:t>10 us (2016) </a:t>
            </a:r>
          </a:p>
          <a:p>
            <a:pPr lvl="1"/>
            <a:r>
              <a:rPr lang="en-US" sz="1600" dirty="0" smtClean="0"/>
              <a:t>1 </a:t>
            </a:r>
            <a:r>
              <a:rPr lang="en-US" sz="1600" dirty="0" err="1" smtClean="0"/>
              <a:t>ms</a:t>
            </a:r>
            <a:r>
              <a:rPr lang="en-US" sz="1600" dirty="0" smtClean="0"/>
              <a:t> (2019?)</a:t>
            </a:r>
          </a:p>
          <a:p>
            <a:r>
              <a:rPr lang="en-US" sz="1800" dirty="0" smtClean="0"/>
              <a:t>Technology aimed at HEP applications. </a:t>
            </a:r>
          </a:p>
          <a:p>
            <a:r>
              <a:rPr lang="en-US" sz="1800" dirty="0" smtClean="0"/>
              <a:t>Funded by DOE HEP grant (DE‐FG0213ER41967) UT, ORNL, Fermilab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3276600"/>
            <a:ext cx="9144000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/>
              <a:t>Required 10 MW, diverging laser to accommodate excitation frequency </a:t>
            </a:r>
            <a:r>
              <a:rPr lang="en-US" dirty="0" smtClean="0"/>
              <a:t>spread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Straightforward scaling to 1 </a:t>
            </a:r>
            <a:r>
              <a:rPr lang="en-US" dirty="0" err="1" smtClean="0"/>
              <a:t>ms</a:t>
            </a:r>
            <a:r>
              <a:rPr lang="en-US" dirty="0" smtClean="0"/>
              <a:t> requires </a:t>
            </a:r>
            <a:r>
              <a:rPr lang="en-US" b="1" dirty="0" smtClean="0">
                <a:solidFill>
                  <a:srgbClr val="FF0000"/>
                </a:solidFill>
              </a:rPr>
              <a:t>~600 kW </a:t>
            </a:r>
            <a:r>
              <a:rPr lang="en-US" b="1" dirty="0" err="1" smtClean="0">
                <a:solidFill>
                  <a:srgbClr val="FF0000"/>
                </a:solidFill>
              </a:rPr>
              <a:t>avg</a:t>
            </a:r>
            <a:r>
              <a:rPr lang="en-US" b="1" dirty="0" smtClean="0">
                <a:solidFill>
                  <a:srgbClr val="FF0000"/>
                </a:solidFill>
              </a:rPr>
              <a:t> UV laser power (too much!)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76400" y="990600"/>
            <a:ext cx="5410200" cy="2133600"/>
            <a:chOff x="152400" y="751840"/>
            <a:chExt cx="4383428" cy="2438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751840"/>
              <a:ext cx="4383428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2667000" y="1676400"/>
              <a:ext cx="228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2971800" y="1676400"/>
              <a:ext cx="2286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276600" y="1459468"/>
              <a:ext cx="6209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6</a:t>
              </a:r>
              <a:r>
                <a:rPr lang="en-US" dirty="0" smtClean="0">
                  <a:solidFill>
                    <a:srgbClr val="FF0000"/>
                  </a:solidFill>
                </a:rPr>
                <a:t> ns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1523" y="1448526"/>
              <a:ext cx="42823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H-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09800" y="1905000"/>
              <a:ext cx="31304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>
                  <a:solidFill>
                    <a:schemeClr val="bg1"/>
                  </a:solidFill>
                </a:rPr>
                <a:t>p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201953" y="1013097"/>
              <a:ext cx="152400" cy="4572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3"/>
            </p:cNvCxnSpPr>
            <p:nvPr/>
          </p:nvCxnSpPr>
          <p:spPr>
            <a:xfrm flipV="1">
              <a:off x="2522844" y="1981200"/>
              <a:ext cx="296556" cy="9692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2438400" y="685800"/>
            <a:ext cx="4007377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2006 Proof of Principal Experiment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572000"/>
            <a:ext cx="515064" cy="292100"/>
          </a:xfrm>
          <a:prstGeom prst="rect">
            <a:avLst/>
          </a:prstGeom>
        </p:spPr>
      </p:pic>
      <p:pic>
        <p:nvPicPr>
          <p:cNvPr id="17" name="Picture 16" descr="FermiLogo_blu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34000"/>
            <a:ext cx="1447800" cy="261676"/>
          </a:xfrm>
          <a:prstGeom prst="rect">
            <a:avLst/>
          </a:prstGeom>
        </p:spPr>
      </p:pic>
      <p:pic>
        <p:nvPicPr>
          <p:cNvPr id="18" name="Picture 17" descr="HFIR_SNS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47" b="9571"/>
          <a:stretch/>
        </p:blipFill>
        <p:spPr>
          <a:xfrm>
            <a:off x="6172200" y="4953000"/>
            <a:ext cx="1413933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4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228600" y="2819400"/>
            <a:ext cx="7162800" cy="2209800"/>
            <a:chOff x="228600" y="2743200"/>
            <a:chExt cx="7162800" cy="2209800"/>
          </a:xfrm>
        </p:grpSpPr>
        <p:grpSp>
          <p:nvGrpSpPr>
            <p:cNvPr id="107" name="Group 106"/>
            <p:cNvGrpSpPr/>
            <p:nvPr/>
          </p:nvGrpSpPr>
          <p:grpSpPr>
            <a:xfrm>
              <a:off x="228600" y="2743200"/>
              <a:ext cx="7162800" cy="2209800"/>
              <a:chOff x="228600" y="2743200"/>
              <a:chExt cx="7162800" cy="2209800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304800" y="3200400"/>
                <a:ext cx="7086600" cy="1752600"/>
                <a:chOff x="304800" y="3200400"/>
                <a:chExt cx="7086600" cy="1752600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304800" y="3200400"/>
                  <a:ext cx="7086600" cy="1752600"/>
                  <a:chOff x="304800" y="3200400"/>
                  <a:chExt cx="7086600" cy="1752600"/>
                </a:xfrm>
              </p:grpSpPr>
              <p:sp>
                <p:nvSpPr>
                  <p:cNvPr id="96" name="Rectangle 95"/>
                  <p:cNvSpPr/>
                  <p:nvPr/>
                </p:nvSpPr>
                <p:spPr>
                  <a:xfrm>
                    <a:off x="304800" y="3200400"/>
                    <a:ext cx="7086600" cy="1752600"/>
                  </a:xfrm>
                  <a:prstGeom prst="rect">
                    <a:avLst/>
                  </a:prstGeom>
                  <a:solidFill>
                    <a:srgbClr val="CCFFCC"/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0"/>
                    </a:lightRig>
                  </a:scene3d>
                  <a:sp3d>
                    <a:contourClr>
                      <a:schemeClr val="lt1"/>
                    </a:contourClr>
                  </a:sp3d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lnSpc>
                        <a:spcPct val="90000"/>
                      </a:lnSpc>
                    </a:pPr>
                    <a:endParaRPr lang="en-US" dirty="0" smtClean="0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1078576" y="3720567"/>
                    <a:ext cx="6084224" cy="1078090"/>
                    <a:chOff x="741434" y="2958567"/>
                    <a:chExt cx="6084224" cy="1078090"/>
                  </a:xfrm>
                </p:grpSpPr>
                <p:grpSp>
                  <p:nvGrpSpPr>
                    <p:cNvPr id="99" name="Group 98"/>
                    <p:cNvGrpSpPr/>
                    <p:nvPr/>
                  </p:nvGrpSpPr>
                  <p:grpSpPr>
                    <a:xfrm>
                      <a:off x="741434" y="2958567"/>
                      <a:ext cx="6084224" cy="1078090"/>
                      <a:chOff x="2819400" y="1590979"/>
                      <a:chExt cx="2831700" cy="602349"/>
                    </a:xfrm>
                    <a:solidFill>
                      <a:srgbClr val="CCFFCC"/>
                    </a:solidFill>
                  </p:grpSpPr>
                  <p:sp>
                    <p:nvSpPr>
                      <p:cNvPr id="101" name="Line 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819400" y="2032690"/>
                        <a:ext cx="1447800" cy="0"/>
                      </a:xfrm>
                      <a:prstGeom prst="line">
                        <a:avLst/>
                      </a:prstGeom>
                      <a:grpFill/>
                      <a:ln w="28575">
                        <a:solidFill>
                          <a:schemeClr val="tx1"/>
                        </a:solidFill>
                        <a:prstDash val="sysDot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02" name="Line 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267200" y="2032689"/>
                        <a:ext cx="1219200" cy="0"/>
                      </a:xfrm>
                      <a:prstGeom prst="line">
                        <a:avLst/>
                      </a:prstGeom>
                      <a:grpFill/>
                      <a:ln w="28575">
                        <a:solidFill>
                          <a:srgbClr val="FF3300"/>
                        </a:solidFill>
                        <a:prstDash val="sysDot"/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103" name="Text Box 1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055186" y="1768670"/>
                        <a:ext cx="457200" cy="1805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square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ct val="50000"/>
                          </a:spcBef>
                          <a:buClr>
                            <a:srgbClr val="A50021"/>
                          </a:buClr>
                          <a:buSzPct val="120000"/>
                          <a:defRPr/>
                        </a:pPr>
                        <a:r>
                          <a:rPr lang="en-US" sz="1600" dirty="0" smtClean="0">
                            <a:sym typeface="Symbol" charset="0"/>
                          </a:rPr>
                          <a:t></a:t>
                        </a:r>
                        <a:r>
                          <a:rPr lang="en-US" sz="1600" baseline="-25000" dirty="0" smtClean="0">
                            <a:sym typeface="Symbol" charset="0"/>
                          </a:rPr>
                          <a:t>n</a:t>
                        </a:r>
                        <a:endParaRPr lang="en-US" sz="1600" baseline="-25000" dirty="0"/>
                      </a:p>
                    </p:txBody>
                  </p:sp>
                  <p:sp>
                    <p:nvSpPr>
                      <p:cNvPr id="104" name="TextBox 103"/>
                      <p:cNvSpPr txBox="1"/>
                      <p:nvPr/>
                    </p:nvSpPr>
                    <p:spPr>
                      <a:xfrm>
                        <a:off x="3426245" y="1853819"/>
                        <a:ext cx="203364" cy="19345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dirty="0" smtClean="0"/>
                          <a:t>H</a:t>
                        </a:r>
                        <a:r>
                          <a:rPr lang="en-US" baseline="30000" dirty="0" smtClean="0"/>
                          <a:t>0</a:t>
                        </a:r>
                      </a:p>
                    </p:txBody>
                  </p:sp>
                  <p:sp>
                    <p:nvSpPr>
                      <p:cNvPr id="105" name="TextBox 104"/>
                      <p:cNvSpPr txBox="1"/>
                      <p:nvPr/>
                    </p:nvSpPr>
                    <p:spPr>
                      <a:xfrm>
                        <a:off x="5145833" y="1847079"/>
                        <a:ext cx="505267" cy="34624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H</a:t>
                        </a:r>
                        <a:r>
                          <a:rPr lang="en-US" baseline="30000" dirty="0" smtClean="0">
                            <a:solidFill>
                              <a:srgbClr val="FF0000"/>
                            </a:solidFill>
                          </a:rPr>
                          <a:t>0*</a:t>
                        </a:r>
                      </a:p>
                    </p:txBody>
                  </p:sp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>
                        <a:off x="4860442" y="1590979"/>
                        <a:ext cx="223222" cy="17769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ctr">
                          <a:lnSpc>
                            <a:spcPct val="90000"/>
                          </a:lnSpc>
                        </a:pPr>
                        <a:r>
                          <a:rPr lang="en-US" sz="1600" dirty="0" smtClean="0">
                            <a:solidFill>
                              <a:srgbClr val="0000FF"/>
                            </a:solidFill>
                          </a:rPr>
                          <a:t>UV</a:t>
                        </a:r>
                        <a:endParaRPr lang="en-US" sz="1600" baseline="30000" dirty="0" smtClean="0">
                          <a:solidFill>
                            <a:srgbClr val="0000FF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00" name="TextBox 99"/>
                    <p:cNvSpPr txBox="1"/>
                    <p:nvPr/>
                  </p:nvSpPr>
                  <p:spPr>
                    <a:xfrm>
                      <a:off x="2253658" y="3429000"/>
                      <a:ext cx="735316" cy="31803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600" dirty="0" err="1" smtClean="0">
                          <a:latin typeface="Cambria"/>
                          <a:cs typeface="Cambria"/>
                        </a:rPr>
                        <a:t>γ</a:t>
                      </a:r>
                      <a:endParaRPr lang="en-US" sz="1600" baseline="-25000" dirty="0" smtClean="0"/>
                    </a:p>
                  </p:txBody>
                </p:sp>
              </p:grpSp>
              <p:graphicFrame>
                <p:nvGraphicFramePr>
                  <p:cNvPr id="98" name="Object 97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188667805"/>
                      </p:ext>
                    </p:extLst>
                  </p:nvPr>
                </p:nvGraphicFramePr>
                <p:xfrm>
                  <a:off x="1524000" y="3276600"/>
                  <a:ext cx="4437529" cy="3810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220" name="Equation" r:id="rId3" imgW="2514600" imgH="215900" progId="Equation.3">
                          <p:embed/>
                        </p:oleObj>
                      </mc:Choice>
                      <mc:Fallback>
                        <p:oleObj name="Equation" r:id="rId3" imgW="2514600" imgH="215900" progId="Equation.3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4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24000" y="3276600"/>
                                <a:ext cx="4437529" cy="3810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93" name="Isosceles Triangle 92"/>
                <p:cNvSpPr/>
                <p:nvPr/>
              </p:nvSpPr>
              <p:spPr>
                <a:xfrm rot="3923937">
                  <a:off x="4738915" y="3551964"/>
                  <a:ext cx="314237" cy="1379673"/>
                </a:xfrm>
                <a:prstGeom prst="triangle">
                  <a:avLst/>
                </a:prstGeom>
                <a:gradFill flip="none" rotWithShape="1">
                  <a:gsLst>
                    <a:gs pos="20000">
                      <a:srgbClr val="5594FF"/>
                    </a:gs>
                    <a:gs pos="88000">
                      <a:srgbClr val="0000D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chemeClr val="accent1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94" name="Straight Arrow Connector 93"/>
                <p:cNvCxnSpPr>
                  <a:stCxn id="101" idx="0"/>
                  <a:endCxn id="102" idx="0"/>
                </p:cNvCxnSpPr>
                <p:nvPr/>
              </p:nvCxnSpPr>
              <p:spPr>
                <a:xfrm flipV="1">
                  <a:off x="1078576" y="4511144"/>
                  <a:ext cx="3110760" cy="2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Arc 94"/>
                <p:cNvSpPr/>
                <p:nvPr/>
              </p:nvSpPr>
              <p:spPr>
                <a:xfrm rot="17952456">
                  <a:off x="3859230" y="4369194"/>
                  <a:ext cx="457200" cy="381000"/>
                </a:xfrm>
                <a:prstGeom prst="arc">
                  <a:avLst/>
                </a:prstGeom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28600" y="2743200"/>
                <a:ext cx="6029991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000" dirty="0" smtClean="0"/>
                  <a:t>2. Eliminate resonance transition frequency spread:</a:t>
                </a:r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894345" y="4572000"/>
              <a:ext cx="5466874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POP experiment setup used a diverging laser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Reducing the Required Laser Power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304800" y="3276600"/>
            <a:ext cx="7086600" cy="1676400"/>
            <a:chOff x="304800" y="3200400"/>
            <a:chExt cx="7086600" cy="1676400"/>
          </a:xfrm>
        </p:grpSpPr>
        <p:sp>
          <p:nvSpPr>
            <p:cNvPr id="8" name="Rectangle 7"/>
            <p:cNvSpPr/>
            <p:nvPr/>
          </p:nvSpPr>
          <p:spPr>
            <a:xfrm>
              <a:off x="304800" y="3200400"/>
              <a:ext cx="7086600" cy="167640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931558" y="3515587"/>
              <a:ext cx="6231242" cy="1359097"/>
              <a:chOff x="594416" y="2753587"/>
              <a:chExt cx="6231242" cy="135909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41434" y="2953527"/>
                <a:ext cx="6084224" cy="1085075"/>
                <a:chOff x="2819400" y="1588164"/>
                <a:chExt cx="2831700" cy="606252"/>
              </a:xfrm>
              <a:solidFill>
                <a:srgbClr val="CCFFCC"/>
              </a:solidFill>
            </p:grpSpPr>
            <p:sp>
              <p:nvSpPr>
                <p:cNvPr id="14" name="Line 8"/>
                <p:cNvSpPr>
                  <a:spLocks noChangeShapeType="1"/>
                </p:cNvSpPr>
                <p:nvPr/>
              </p:nvSpPr>
              <p:spPr bwMode="auto">
                <a:xfrm>
                  <a:off x="2819400" y="2032690"/>
                  <a:ext cx="1447800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Line 9"/>
                <p:cNvSpPr>
                  <a:spLocks noChangeShapeType="1"/>
                </p:cNvSpPr>
                <p:nvPr/>
              </p:nvSpPr>
              <p:spPr bwMode="auto">
                <a:xfrm>
                  <a:off x="4267200" y="2032689"/>
                  <a:ext cx="1219200" cy="0"/>
                </a:xfrm>
                <a:prstGeom prst="line">
                  <a:avLst/>
                </a:prstGeom>
                <a:grpFill/>
                <a:ln w="28575">
                  <a:solidFill>
                    <a:srgbClr val="FF33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072813" y="1803831"/>
                  <a:ext cx="457200" cy="1805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>
                      <a:srgbClr val="A50021"/>
                    </a:buClr>
                    <a:buSzPct val="120000"/>
                    <a:defRPr/>
                  </a:pPr>
                  <a:r>
                    <a:rPr lang="en-US" sz="1600" dirty="0" smtClean="0">
                      <a:sym typeface="Symbol" charset="0"/>
                    </a:rPr>
                    <a:t></a:t>
                  </a:r>
                  <a:r>
                    <a:rPr lang="en-US" sz="1600" baseline="-25000" dirty="0" smtClean="0">
                      <a:sym typeface="Symbol" charset="0"/>
                    </a:rPr>
                    <a:t>n</a:t>
                  </a:r>
                  <a:endParaRPr lang="en-US" sz="1600" baseline="-25000" dirty="0"/>
                </a:p>
              </p:txBody>
            </p:sp>
            <p:cxnSp>
              <p:nvCxnSpPr>
                <p:cNvPr id="17" name="Straight Connector 16"/>
                <p:cNvCxnSpPr>
                  <a:endCxn id="23" idx="0"/>
                </p:cNvCxnSpPr>
                <p:nvPr/>
              </p:nvCxnSpPr>
              <p:spPr>
                <a:xfrm>
                  <a:off x="3024673" y="1976825"/>
                  <a:ext cx="1242527" cy="55865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>
                  <a:endCxn id="15" idx="0"/>
                </p:cNvCxnSpPr>
                <p:nvPr/>
              </p:nvCxnSpPr>
              <p:spPr>
                <a:xfrm>
                  <a:off x="3048000" y="1651690"/>
                  <a:ext cx="1219200" cy="38100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>
                  <a:endCxn id="23" idx="0"/>
                </p:cNvCxnSpPr>
                <p:nvPr/>
              </p:nvCxnSpPr>
              <p:spPr>
                <a:xfrm flipV="1">
                  <a:off x="3026708" y="2032690"/>
                  <a:ext cx="1240492" cy="161726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3235548" y="1588164"/>
                  <a:ext cx="367193" cy="1805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 smtClean="0"/>
                    <a:t>H</a:t>
                  </a:r>
                  <a:r>
                    <a:rPr lang="en-US" sz="1600" baseline="30000" dirty="0" smtClean="0"/>
                    <a:t>0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145833" y="1847079"/>
                  <a:ext cx="505267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 smtClean="0">
                      <a:solidFill>
                        <a:srgbClr val="FF0000"/>
                      </a:solidFill>
                    </a:rPr>
                    <a:t>H</a:t>
                  </a:r>
                  <a:r>
                    <a:rPr lang="en-US" baseline="30000" dirty="0" smtClean="0">
                      <a:solidFill>
                        <a:srgbClr val="FF0000"/>
                      </a:solidFill>
                    </a:rPr>
                    <a:t>0*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860442" y="1590979"/>
                  <a:ext cx="223222" cy="177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sz="1600" dirty="0" smtClean="0">
                      <a:solidFill>
                        <a:srgbClr val="0000FF"/>
                      </a:solidFill>
                    </a:rPr>
                    <a:t>UV</a:t>
                  </a:r>
                  <a:endParaRPr lang="en-US" sz="1600" baseline="30000" dirty="0" smtClean="0">
                    <a:solidFill>
                      <a:srgbClr val="0000FF"/>
                    </a:solidFill>
                  </a:endParaRPr>
                </a:p>
              </p:txBody>
            </p:sp>
            <p:sp>
              <p:nvSpPr>
                <p:cNvPr id="2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4267200" y="1651690"/>
                  <a:ext cx="609600" cy="381000"/>
                </a:xfrm>
                <a:prstGeom prst="line">
                  <a:avLst/>
                </a:prstGeom>
                <a:grpFill/>
                <a:ln w="2857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674694" y="2753587"/>
                <a:ext cx="732677" cy="2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>
                    <a:latin typeface="Cambria"/>
                    <a:cs typeface="Cambria"/>
                  </a:rPr>
                  <a:t>γ</a:t>
                </a:r>
                <a:r>
                  <a:rPr lang="en-US" sz="1400" baseline="-25000" dirty="0" smtClean="0"/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94416" y="3432139"/>
                <a:ext cx="735316" cy="2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>
                    <a:latin typeface="Cambria"/>
                    <a:cs typeface="Cambria"/>
                  </a:rPr>
                  <a:t>γ</a:t>
                </a:r>
                <a:r>
                  <a:rPr lang="en-US" sz="1400" baseline="-25000" dirty="0" smtClean="0"/>
                  <a:t>2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94416" y="3818271"/>
                <a:ext cx="735316" cy="294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err="1" smtClean="0">
                    <a:latin typeface="Cambria"/>
                    <a:cs typeface="Cambria"/>
                  </a:rPr>
                  <a:t>γ</a:t>
                </a:r>
                <a:r>
                  <a:rPr lang="en-US" sz="1400" baseline="-25000" dirty="0" err="1"/>
                  <a:t>n</a:t>
                </a:r>
                <a:endParaRPr lang="en-US" sz="1400" baseline="-25000" dirty="0" smtClean="0"/>
              </a:p>
            </p:txBody>
          </p:sp>
        </p:grpSp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262869"/>
                </p:ext>
              </p:extLst>
            </p:nvPr>
          </p:nvGraphicFramePr>
          <p:xfrm>
            <a:off x="1524000" y="3276600"/>
            <a:ext cx="4437529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1" name="Equation" r:id="rId5" imgW="2514600" imgH="215900" progId="Equation.3">
                    <p:embed/>
                  </p:oleObj>
                </mc:Choice>
                <mc:Fallback>
                  <p:oleObj name="Equation" r:id="rId5" imgW="25146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524000" y="3276600"/>
                          <a:ext cx="4437529" cy="381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0" name="Group 79"/>
          <p:cNvGrpSpPr/>
          <p:nvPr/>
        </p:nvGrpSpPr>
        <p:grpSpPr>
          <a:xfrm>
            <a:off x="228600" y="5181600"/>
            <a:ext cx="6521299" cy="1498600"/>
            <a:chOff x="228600" y="5181600"/>
            <a:chExt cx="6521299" cy="1498600"/>
          </a:xfrm>
        </p:grpSpPr>
        <p:sp>
          <p:nvSpPr>
            <p:cNvPr id="25" name="TextBox 24"/>
            <p:cNvSpPr txBox="1"/>
            <p:nvPr/>
          </p:nvSpPr>
          <p:spPr>
            <a:xfrm>
              <a:off x="228600" y="5181600"/>
              <a:ext cx="6521299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/>
                <a:t>3</a:t>
              </a:r>
              <a:r>
                <a:rPr lang="en-US" sz="2000" dirty="0" smtClean="0"/>
                <a:t>. Maximize laser ion cross section: Squeeze the beam</a:t>
              </a:r>
              <a:r>
                <a:rPr lang="en-US" dirty="0" smtClean="0"/>
                <a:t>: 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600200" y="5969000"/>
              <a:ext cx="2971800" cy="2921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glow rad="101600">
                <a:srgbClr val="FF0000">
                  <a:alpha val="68000"/>
                </a:srgbClr>
              </a:glo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90600" y="6108700"/>
              <a:ext cx="533400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4648200" y="6096000"/>
              <a:ext cx="609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3048000" y="6324600"/>
              <a:ext cx="0" cy="355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048000" y="5562600"/>
              <a:ext cx="0" cy="3302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19636" y="5562600"/>
              <a:ext cx="142862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 smtClean="0"/>
                <a:t>σ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 ≈ 0.2 mm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362769" y="5918200"/>
              <a:ext cx="118095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 smtClean="0"/>
                <a:t>σ</a:t>
              </a:r>
              <a:r>
                <a:rPr lang="en-US" baseline="-25000" dirty="0" err="1"/>
                <a:t>l</a:t>
              </a:r>
              <a:r>
                <a:rPr lang="en-US" dirty="0" smtClean="0"/>
                <a:t> ≈ 30 </a:t>
              </a:r>
              <a:r>
                <a:rPr lang="en-US" dirty="0" err="1" smtClean="0"/>
                <a:t>ps</a:t>
              </a:r>
              <a:endParaRPr lang="en-US" dirty="0" smtClean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52400" y="762000"/>
            <a:ext cx="7099300" cy="1892300"/>
            <a:chOff x="152400" y="762000"/>
            <a:chExt cx="7099300" cy="1892300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762000"/>
              <a:ext cx="6122189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90000"/>
                </a:lnSpc>
                <a:buAutoNum type="arabicPeriod"/>
              </a:pPr>
              <a:r>
                <a:rPr lang="en-US" sz="2000" dirty="0" smtClean="0"/>
                <a:t>Don’t waste the laser power:  Temporal matching: 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81000" y="1414047"/>
              <a:ext cx="3429001" cy="1176753"/>
              <a:chOff x="1401276" y="4984873"/>
              <a:chExt cx="4068070" cy="1378486"/>
            </a:xfrm>
          </p:grpSpPr>
          <p:sp>
            <p:nvSpPr>
              <p:cNvPr id="44" name="Line 62"/>
              <p:cNvSpPr>
                <a:spLocks noChangeShapeType="1"/>
              </p:cNvSpPr>
              <p:nvPr/>
            </p:nvSpPr>
            <p:spPr bwMode="auto">
              <a:xfrm>
                <a:off x="1784977" y="550610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5" name="Line 63"/>
              <p:cNvSpPr>
                <a:spLocks noChangeShapeType="1"/>
              </p:cNvSpPr>
              <p:nvPr/>
            </p:nvSpPr>
            <p:spPr bwMode="auto">
              <a:xfrm>
                <a:off x="1495724" y="5548971"/>
                <a:ext cx="18889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6" name="Line 64"/>
              <p:cNvSpPr>
                <a:spLocks noChangeShapeType="1"/>
              </p:cNvSpPr>
              <p:nvPr/>
            </p:nvSpPr>
            <p:spPr bwMode="auto">
              <a:xfrm flipH="1" flipV="1">
                <a:off x="1784977" y="5548971"/>
                <a:ext cx="56669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7" name="Line 65"/>
              <p:cNvSpPr>
                <a:spLocks noChangeShapeType="1"/>
              </p:cNvSpPr>
              <p:nvPr/>
            </p:nvSpPr>
            <p:spPr bwMode="auto">
              <a:xfrm>
                <a:off x="4039958" y="6272871"/>
                <a:ext cx="1429388" cy="12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>
                <a:off x="1684624" y="5129871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>
                <a:off x="2818016" y="5358471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0" name="Line 68"/>
              <p:cNvSpPr>
                <a:spLocks noChangeShapeType="1"/>
              </p:cNvSpPr>
              <p:nvPr/>
            </p:nvSpPr>
            <p:spPr bwMode="auto">
              <a:xfrm>
                <a:off x="1684624" y="5387046"/>
                <a:ext cx="1133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med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51" name="Text Box 69"/>
              <p:cNvSpPr txBox="1">
                <a:spLocks noChangeArrowheads="1"/>
              </p:cNvSpPr>
              <p:nvPr/>
            </p:nvSpPr>
            <p:spPr bwMode="auto">
              <a:xfrm>
                <a:off x="1967971" y="5129871"/>
                <a:ext cx="755595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defRPr/>
                </a:pPr>
                <a:r>
                  <a:rPr lang="ja-JP" altLang="en-US" sz="1200">
                    <a:latin typeface="Times New Roman" charset="0"/>
                  </a:rPr>
                  <a:t>2.5 </a:t>
                </a:r>
                <a:r>
                  <a:rPr lang="en-US" altLang="ja-JP" sz="1200">
                    <a:latin typeface="Times New Roman" charset="0"/>
                  </a:rPr>
                  <a:t>ns</a:t>
                </a:r>
              </a:p>
            </p:txBody>
          </p:sp>
          <p:sp>
            <p:nvSpPr>
              <p:cNvPr id="52" name="Text Box 70"/>
              <p:cNvSpPr txBox="1">
                <a:spLocks noChangeArrowheads="1"/>
              </p:cNvSpPr>
              <p:nvPr/>
            </p:nvSpPr>
            <p:spPr bwMode="auto">
              <a:xfrm>
                <a:off x="1820395" y="5538717"/>
                <a:ext cx="661145" cy="2444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defRPr/>
                </a:pPr>
                <a:r>
                  <a:rPr lang="en-US" altLang="ja-JP" sz="1000" dirty="0">
                    <a:latin typeface="Times New Roman" charset="0"/>
                  </a:rPr>
                  <a:t>30 </a:t>
                </a:r>
                <a:r>
                  <a:rPr lang="en-US" altLang="ja-JP" sz="1000" dirty="0" err="1">
                    <a:latin typeface="Times New Roman" charset="0"/>
                  </a:rPr>
                  <a:t>ps</a:t>
                </a:r>
                <a:endParaRPr lang="en-US" altLang="ja-JP" sz="1000" dirty="0">
                  <a:latin typeface="Times New Roman" charset="0"/>
                </a:endParaRPr>
              </a:p>
            </p:txBody>
          </p:sp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 flipV="1">
                <a:off x="1401276" y="5024410"/>
                <a:ext cx="19789" cy="12532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55" name="Group 73"/>
              <p:cNvGrpSpPr>
                <a:grpSpLocks/>
              </p:cNvGrpSpPr>
              <p:nvPr/>
            </p:nvGrpSpPr>
            <p:grpSpPr bwMode="auto">
              <a:xfrm>
                <a:off x="3910087" y="6177621"/>
                <a:ext cx="141674" cy="185738"/>
                <a:chOff x="2229" y="2820"/>
                <a:chExt cx="72" cy="117"/>
              </a:xfrm>
            </p:grpSpPr>
            <p:sp>
              <p:nvSpPr>
                <p:cNvPr id="64" name="Freeform 74"/>
                <p:cNvSpPr>
                  <a:spLocks/>
                </p:cNvSpPr>
                <p:nvPr/>
              </p:nvSpPr>
              <p:spPr bwMode="auto">
                <a:xfrm>
                  <a:off x="2229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65" name="Freeform 75"/>
                <p:cNvSpPr>
                  <a:spLocks/>
                </p:cNvSpPr>
                <p:nvPr/>
              </p:nvSpPr>
              <p:spPr bwMode="auto">
                <a:xfrm>
                  <a:off x="2274" y="2820"/>
                  <a:ext cx="27" cy="117"/>
                </a:xfrm>
                <a:custGeom>
                  <a:avLst/>
                  <a:gdLst>
                    <a:gd name="T0" fmla="*/ 18 w 27"/>
                    <a:gd name="T1" fmla="*/ 0 h 117"/>
                    <a:gd name="T2" fmla="*/ 12 w 27"/>
                    <a:gd name="T3" fmla="*/ 18 h 117"/>
                    <a:gd name="T4" fmla="*/ 9 w 27"/>
                    <a:gd name="T5" fmla="*/ 27 h 117"/>
                    <a:gd name="T6" fmla="*/ 27 w 27"/>
                    <a:gd name="T7" fmla="*/ 81 h 117"/>
                    <a:gd name="T8" fmla="*/ 0 w 27"/>
                    <a:gd name="T9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17">
                      <a:moveTo>
                        <a:pt x="18" y="0"/>
                      </a:moveTo>
                      <a:cubicBezTo>
                        <a:pt x="16" y="6"/>
                        <a:pt x="14" y="12"/>
                        <a:pt x="12" y="18"/>
                      </a:cubicBezTo>
                      <a:cubicBezTo>
                        <a:pt x="11" y="21"/>
                        <a:pt x="9" y="27"/>
                        <a:pt x="9" y="27"/>
                      </a:cubicBezTo>
                      <a:cubicBezTo>
                        <a:pt x="13" y="46"/>
                        <a:pt x="16" y="65"/>
                        <a:pt x="27" y="81"/>
                      </a:cubicBezTo>
                      <a:cubicBezTo>
                        <a:pt x="20" y="102"/>
                        <a:pt x="15" y="102"/>
                        <a:pt x="0" y="117"/>
                      </a:cubicBez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58" name="Text Box 78"/>
              <p:cNvSpPr txBox="1">
                <a:spLocks noChangeArrowheads="1"/>
              </p:cNvSpPr>
              <p:nvPr/>
            </p:nvSpPr>
            <p:spPr bwMode="auto">
              <a:xfrm>
                <a:off x="3118905" y="4984873"/>
                <a:ext cx="1352940" cy="3965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defRPr/>
                </a:pPr>
                <a:r>
                  <a:rPr lang="en-US" altLang="ja-JP" sz="1600" dirty="0" smtClean="0">
                    <a:latin typeface="Times New Roman" charset="0"/>
                  </a:rPr>
                  <a:t>402.5 MHz</a:t>
                </a:r>
                <a:endParaRPr lang="en-US" altLang="ja-JP" sz="1600" dirty="0">
                  <a:latin typeface="Times New Roman" charset="0"/>
                </a:endParaRPr>
              </a:p>
            </p:txBody>
          </p:sp>
          <p:sp>
            <p:nvSpPr>
              <p:cNvPr id="59" name="Line 79"/>
              <p:cNvSpPr>
                <a:spLocks noChangeShapeType="1"/>
              </p:cNvSpPr>
              <p:nvPr/>
            </p:nvSpPr>
            <p:spPr bwMode="auto">
              <a:xfrm flipH="1">
                <a:off x="1401276" y="6272871"/>
                <a:ext cx="255013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0" name="Rectangle 80"/>
              <p:cNvSpPr>
                <a:spLocks noChangeArrowheads="1"/>
              </p:cNvSpPr>
              <p:nvPr/>
            </p:nvSpPr>
            <p:spPr bwMode="auto">
              <a:xfrm>
                <a:off x="1678721" y="5658508"/>
                <a:ext cx="106255" cy="6096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" name="Rectangle 81"/>
              <p:cNvSpPr>
                <a:spLocks noChangeArrowheads="1"/>
              </p:cNvSpPr>
              <p:nvPr/>
            </p:nvSpPr>
            <p:spPr bwMode="auto">
              <a:xfrm>
                <a:off x="2706644" y="5658508"/>
                <a:ext cx="106255" cy="6096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2" name="Rectangle 82"/>
              <p:cNvSpPr>
                <a:spLocks noChangeArrowheads="1"/>
              </p:cNvSpPr>
              <p:nvPr/>
            </p:nvSpPr>
            <p:spPr bwMode="auto">
              <a:xfrm>
                <a:off x="4655731" y="5658508"/>
                <a:ext cx="106255" cy="609600"/>
              </a:xfrm>
              <a:prstGeom prst="rect">
                <a:avLst/>
              </a:prstGeom>
              <a:solidFill>
                <a:srgbClr val="FF00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6" name="Rectangle 82"/>
            <p:cNvSpPr>
              <a:spLocks noChangeArrowheads="1"/>
            </p:cNvSpPr>
            <p:nvPr/>
          </p:nvSpPr>
          <p:spPr bwMode="auto">
            <a:xfrm>
              <a:off x="2286000" y="1981200"/>
              <a:ext cx="89563" cy="52038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447800" y="1143000"/>
              <a:ext cx="109537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H</a:t>
              </a:r>
              <a:r>
                <a:rPr lang="en-US" baseline="30000" dirty="0" smtClean="0"/>
                <a:t>-</a:t>
              </a:r>
              <a:r>
                <a:rPr lang="en-US" dirty="0" smtClean="0"/>
                <a:t> Beam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4038600" y="1101551"/>
              <a:ext cx="3213100" cy="1552749"/>
              <a:chOff x="4038600" y="1101551"/>
              <a:chExt cx="3213100" cy="1552749"/>
            </a:xfrm>
          </p:grpSpPr>
          <p:pic>
            <p:nvPicPr>
              <p:cNvPr id="69" name="Picture 68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48" b="19299"/>
              <a:stretch/>
            </p:blipFill>
            <p:spPr bwMode="auto">
              <a:xfrm>
                <a:off x="4038600" y="1485900"/>
                <a:ext cx="3213100" cy="116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Text Box 78"/>
              <p:cNvSpPr txBox="1">
                <a:spLocks noChangeArrowheads="1"/>
              </p:cNvSpPr>
              <p:nvPr/>
            </p:nvSpPr>
            <p:spPr bwMode="auto">
              <a:xfrm>
                <a:off x="5260399" y="1414046"/>
                <a:ext cx="1140401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00000"/>
                  </a:lnSpc>
                  <a:buClrTx/>
                  <a:buSzTx/>
                  <a:defRPr/>
                </a:pPr>
                <a:r>
                  <a:rPr lang="en-US" altLang="ja-JP" sz="1600" dirty="0" smtClean="0">
                    <a:solidFill>
                      <a:schemeClr val="bg1"/>
                    </a:solidFill>
                    <a:latin typeface="Times New Roman" charset="0"/>
                  </a:rPr>
                  <a:t>402.5 MHz</a:t>
                </a:r>
                <a:endParaRPr lang="en-US" altLang="ja-JP" sz="1600" dirty="0">
                  <a:solidFill>
                    <a:schemeClr val="bg1"/>
                  </a:solidFill>
                  <a:latin typeface="Times New Roman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253919" y="1101551"/>
                <a:ext cx="1146881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/>
                  <a:t>UV Laser</a:t>
                </a:r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7543800" y="533400"/>
            <a:ext cx="1600200" cy="6324600"/>
            <a:chOff x="7543800" y="533400"/>
            <a:chExt cx="1600200" cy="6324600"/>
          </a:xfrm>
        </p:grpSpPr>
        <p:sp>
          <p:nvSpPr>
            <p:cNvPr id="82" name="Down Arrow 81"/>
            <p:cNvSpPr/>
            <p:nvPr/>
          </p:nvSpPr>
          <p:spPr>
            <a:xfrm>
              <a:off x="7543800" y="533400"/>
              <a:ext cx="1600200" cy="6324600"/>
            </a:xfrm>
            <a:prstGeom prst="downArrow">
              <a:avLst>
                <a:gd name="adj1" fmla="val 56349"/>
                <a:gd name="adj2" fmla="val 50000"/>
              </a:avLst>
            </a:prstGeom>
            <a:gradFill flip="none" rotWithShape="1">
              <a:gsLst>
                <a:gs pos="26000">
                  <a:srgbClr val="FCFFCA"/>
                </a:gs>
                <a:gs pos="100000">
                  <a:srgbClr val="FF0000"/>
                </a:gs>
              </a:gsLst>
              <a:lin ang="16200000" scaled="0"/>
              <a:tileRect/>
            </a:gra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48600" y="609600"/>
              <a:ext cx="101850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/>
                <a:t>600 KW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001000" y="6172200"/>
              <a:ext cx="723425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/>
                <a:t>60 W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153400" y="1143000"/>
              <a:ext cx="353687" cy="4833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smtClean="0"/>
                <a:t>Average   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 smtClean="0"/>
                <a:t> Laser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 smtClean="0"/>
                <a:t> Power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061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36290" cy="496290"/>
          </a:xfrm>
        </p:spPr>
        <p:txBody>
          <a:bodyPr/>
          <a:lstStyle/>
          <a:p>
            <a:r>
              <a:rPr lang="en-US" dirty="0" smtClean="0"/>
              <a:t>Laser-Ion Beam Temporal Matching</a:t>
            </a:r>
            <a:endParaRPr lang="en-US" dirty="0"/>
          </a:p>
        </p:txBody>
      </p:sp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1752600" y="4648200"/>
            <a:ext cx="594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UV peak power achieved: 1.3 - 3.0 MW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340895" cy="33144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657600" y="4038600"/>
            <a:ext cx="2130849" cy="369332"/>
          </a:xfrm>
          <a:prstGeom prst="rect">
            <a:avLst/>
          </a:prstGeom>
          <a:solidFill>
            <a:srgbClr val="FFF8D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Y. Liu, A. Rakhman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0" y="685800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Master oscillator </a:t>
            </a:r>
            <a:r>
              <a:rPr lang="en-US" dirty="0"/>
              <a:t>power amplification (MOPA) </a:t>
            </a:r>
            <a:r>
              <a:rPr lang="en-US" dirty="0" smtClean="0"/>
              <a:t>system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367739"/>
              </p:ext>
            </p:extLst>
          </p:nvPr>
        </p:nvGraphicFramePr>
        <p:xfrm>
          <a:off x="1447800" y="5334000"/>
          <a:ext cx="6096000" cy="11125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Micropulse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30 –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55 </a:t>
                      </a:r>
                      <a:r>
                        <a:rPr lang="en-US" sz="1800" dirty="0" err="1" smtClean="0"/>
                        <a:t>ps</a:t>
                      </a:r>
                      <a:r>
                        <a:rPr lang="en-US" sz="180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402.5 MHz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Macropulse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 – 10 us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10 Hz</a:t>
                      </a:r>
                      <a:endParaRPr lang="en-US" sz="1800" dirty="0" smtClean="0"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53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110"/>
            <a:ext cx="9144000" cy="496290"/>
          </a:xfrm>
        </p:spPr>
        <p:txBody>
          <a:bodyPr/>
          <a:lstStyle/>
          <a:p>
            <a:pPr algn="ctr"/>
            <a:r>
              <a:rPr lang="en-US" dirty="0" smtClean="0"/>
              <a:t>SNS Accumulator Ring Design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3200400" cy="28956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Circumference: 250 m</a:t>
            </a:r>
          </a:p>
          <a:p>
            <a:pPr marL="0" indent="0">
              <a:buNone/>
            </a:pPr>
            <a:r>
              <a:rPr lang="en-US" sz="2000" dirty="0" smtClean="0"/>
              <a:t>Energy: 1 GeV</a:t>
            </a:r>
          </a:p>
          <a:p>
            <a:pPr marL="0" indent="0">
              <a:buNone/>
            </a:pPr>
            <a:r>
              <a:rPr lang="en-US" sz="2000" dirty="0" smtClean="0"/>
              <a:t>Intensity: 1.5e14 ppp</a:t>
            </a:r>
          </a:p>
          <a:p>
            <a:pPr marL="0" indent="0">
              <a:buNone/>
            </a:pPr>
            <a:r>
              <a:rPr lang="en-US" sz="2000" dirty="0" smtClean="0"/>
              <a:t># bunches: 1</a:t>
            </a:r>
          </a:p>
          <a:p>
            <a:pPr marL="0" indent="0">
              <a:buNone/>
            </a:pPr>
            <a:r>
              <a:rPr lang="en-US" sz="2000" dirty="0" smtClean="0"/>
              <a:t>Bunch length: 700 ns</a:t>
            </a:r>
          </a:p>
          <a:p>
            <a:pPr marL="0" indent="0">
              <a:buNone/>
            </a:pPr>
            <a:r>
              <a:rPr lang="en-US" sz="2000" dirty="0" smtClean="0"/>
              <a:t>Accumulation Time: 1 </a:t>
            </a:r>
            <a:r>
              <a:rPr lang="en-US" sz="2000" dirty="0" err="1" smtClean="0"/>
              <a:t>ms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Repetition Rate: 60 Hz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400" y="44196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400" dirty="0" smtClean="0"/>
              <a:t>= Beam Power: 1.4 MW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228600" y="4343400"/>
            <a:ext cx="266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505200" y="1184311"/>
            <a:ext cx="5638800" cy="3540089"/>
            <a:chOff x="3522133" y="838200"/>
            <a:chExt cx="5638800" cy="3540089"/>
          </a:xfrm>
        </p:grpSpPr>
        <p:grpSp>
          <p:nvGrpSpPr>
            <p:cNvPr id="13" name="Group 12"/>
            <p:cNvGrpSpPr/>
            <p:nvPr/>
          </p:nvGrpSpPr>
          <p:grpSpPr>
            <a:xfrm>
              <a:off x="3522133" y="838200"/>
              <a:ext cx="5638800" cy="3540089"/>
              <a:chOff x="3505200" y="3200400"/>
              <a:chExt cx="5638800" cy="354008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05200" y="3200400"/>
                <a:ext cx="5638800" cy="3540089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5334000" y="55626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315200" y="53340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733800" y="62484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477000" y="57150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38600" y="48768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96200" y="4724400"/>
                <a:ext cx="6096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81600" y="6172200"/>
                <a:ext cx="762000" cy="381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5715000" y="1752600"/>
              <a:ext cx="7620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7600" y="3276600"/>
              <a:ext cx="932968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1 GeV H-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810000" y="3581400"/>
              <a:ext cx="60960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562600" y="1676400"/>
              <a:ext cx="843375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1 GeV 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5562600" y="1524000"/>
              <a:ext cx="0" cy="457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371600" y="5410200"/>
            <a:ext cx="6553200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u="sng" dirty="0" smtClean="0">
                <a:solidFill>
                  <a:srgbClr val="FF0000"/>
                </a:solidFill>
              </a:rPr>
              <a:t>1.4 MW</a:t>
            </a:r>
            <a:r>
              <a:rPr lang="en-US" sz="3600" b="1" dirty="0" smtClean="0">
                <a:solidFill>
                  <a:srgbClr val="FF0000"/>
                </a:solidFill>
              </a:rPr>
              <a:t> production achieved  Friday, November 20.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200" y="762000"/>
            <a:ext cx="2508394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 smtClean="0"/>
              <a:t>Design Parameters</a:t>
            </a:r>
          </a:p>
        </p:txBody>
      </p:sp>
    </p:spTree>
    <p:extLst>
      <p:ext uri="{BB962C8B-B14F-4D97-AF65-F5344CB8AC3E}">
        <p14:creationId xmlns:p14="http://schemas.microsoft.com/office/powerpoint/2010/main" val="255179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r>
              <a:rPr lang="en-US" dirty="0" smtClean="0"/>
              <a:t>Experimental Configuration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85800"/>
            <a:ext cx="807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2"/>
              </a:buClr>
            </a:pPr>
            <a:r>
              <a:rPr lang="en-US" sz="2000" dirty="0" smtClean="0"/>
              <a:t>Interaction point in the HEBT, laser in the Ring Service Building. 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1905001"/>
            <a:ext cx="9144000" cy="4953000"/>
            <a:chOff x="0" y="1614425"/>
            <a:chExt cx="9144000" cy="45577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14425"/>
              <a:ext cx="9144000" cy="455777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708901" y="4724400"/>
              <a:ext cx="1422399" cy="483722"/>
            </a:xfrm>
            <a:prstGeom prst="rect">
              <a:avLst/>
            </a:prstGeom>
            <a:solidFill>
              <a:srgbClr val="EDEDD5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Final optics station and IP</a:t>
              </a:r>
            </a:p>
          </p:txBody>
        </p:sp>
        <p:sp>
          <p:nvSpPr>
            <p:cNvPr id="29" name="Snip Diagonal Corner Rectangle 28"/>
            <p:cNvSpPr/>
            <p:nvPr/>
          </p:nvSpPr>
          <p:spPr>
            <a:xfrm>
              <a:off x="762000" y="2788156"/>
              <a:ext cx="2971800" cy="2469644"/>
            </a:xfrm>
            <a:prstGeom prst="snip2DiagRect">
              <a:avLst>
                <a:gd name="adj1" fmla="val 21694"/>
                <a:gd name="adj2" fmla="val 26332"/>
              </a:avLst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09800" y="3367025"/>
              <a:ext cx="685800" cy="289823"/>
            </a:xfrm>
            <a:prstGeom prst="rect">
              <a:avLst/>
            </a:prstGeom>
            <a:solidFill>
              <a:srgbClr val="EDEDD5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chase</a:t>
              </a:r>
            </a:p>
          </p:txBody>
        </p:sp>
        <p:sp>
          <p:nvSpPr>
            <p:cNvPr id="32" name="Can 31"/>
            <p:cNvSpPr/>
            <p:nvPr/>
          </p:nvSpPr>
          <p:spPr>
            <a:xfrm rot="19172580">
              <a:off x="2254741" y="2268368"/>
              <a:ext cx="98449" cy="3279259"/>
            </a:xfrm>
            <a:prstGeom prst="can">
              <a:avLst/>
            </a:prstGeom>
            <a:pattFill prst="narVert">
              <a:fgClr>
                <a:schemeClr val="bg1">
                  <a:lumMod val="50000"/>
                </a:schemeClr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66800" y="2175381"/>
              <a:ext cx="1072967" cy="289823"/>
            </a:xfrm>
            <a:prstGeom prst="rect">
              <a:avLst/>
            </a:prstGeom>
            <a:solidFill>
              <a:srgbClr val="EDEDD5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Laser table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589481" y="2514600"/>
            <a:ext cx="2134919" cy="318036"/>
          </a:xfrm>
          <a:prstGeom prst="rect">
            <a:avLst/>
          </a:prstGeom>
          <a:solidFill>
            <a:srgbClr val="EDEDD5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Ring Service Building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47027" y="5638800"/>
            <a:ext cx="1880242" cy="318036"/>
          </a:xfrm>
          <a:prstGeom prst="rect">
            <a:avLst/>
          </a:prstGeom>
          <a:solidFill>
            <a:srgbClr val="EDEDD5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/>
              <a:t>Ring/HEBT Tunnel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488668"/>
            <a:ext cx="1428596" cy="369332"/>
          </a:xfrm>
          <a:prstGeom prst="rect">
            <a:avLst/>
          </a:prstGeom>
          <a:solidFill>
            <a:srgbClr val="EDEDD5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A. Menshov</a:t>
            </a:r>
            <a:endParaRPr lang="en-US" dirty="0"/>
          </a:p>
        </p:txBody>
      </p:sp>
      <p:sp>
        <p:nvSpPr>
          <p:cNvPr id="36" name="Cube 35"/>
          <p:cNvSpPr/>
          <p:nvPr/>
        </p:nvSpPr>
        <p:spPr>
          <a:xfrm>
            <a:off x="76200" y="2362200"/>
            <a:ext cx="2438400" cy="1143000"/>
          </a:xfrm>
          <a:prstGeom prst="cube">
            <a:avLst>
              <a:gd name="adj" fmla="val 13902"/>
            </a:avLst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1066800"/>
            <a:ext cx="8224727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L</a:t>
            </a:r>
            <a:r>
              <a:rPr lang="en-US" sz="2000" dirty="0" smtClean="0">
                <a:solidFill>
                  <a:srgbClr val="0000FF"/>
                </a:solidFill>
              </a:rPr>
              <a:t>aser transport introduces complications (power loss, pointing stability)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32379" y="3200400"/>
            <a:ext cx="2813591" cy="928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Transport Line: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70 m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/>
              <a:t>7</a:t>
            </a:r>
            <a:r>
              <a:rPr lang="en-US" sz="2000" dirty="0" smtClean="0"/>
              <a:t> mirrors, 2 windows</a:t>
            </a:r>
          </a:p>
        </p:txBody>
      </p:sp>
    </p:spTree>
    <p:extLst>
      <p:ext uri="{BB962C8B-B14F-4D97-AF65-F5344CB8AC3E}">
        <p14:creationId xmlns:p14="http://schemas.microsoft.com/office/powerpoint/2010/main" val="111539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28600" y="0"/>
            <a:ext cx="8636290" cy="49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dirty="0" smtClean="0"/>
              <a:t>Laser Transport Mock-Ups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458200" cy="14478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z="2000" dirty="0"/>
              <a:t>Piezoelectric tuner will stabilize laser against &gt; 1 Hz drift. </a:t>
            </a:r>
            <a:endParaRPr lang="en-US" sz="2000" dirty="0" smtClean="0"/>
          </a:p>
          <a:p>
            <a:pPr>
              <a:spcBef>
                <a:spcPts val="800"/>
              </a:spcBef>
            </a:pPr>
            <a:r>
              <a:rPr lang="en-US" sz="2000" dirty="0" smtClean="0"/>
              <a:t>Mirror losses independently measured to be ≤1%.</a:t>
            </a:r>
          </a:p>
          <a:p>
            <a:pPr>
              <a:spcBef>
                <a:spcPts val="800"/>
              </a:spcBef>
            </a:pPr>
            <a:r>
              <a:rPr lang="en-US" sz="2000" dirty="0" smtClean="0"/>
              <a:t>Expect ~ 1/3 power loss (Fresnel diffraction, higher order mode loss). </a:t>
            </a:r>
            <a:endParaRPr lang="en-US" sz="2000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762000" y="6138863"/>
            <a:ext cx="6248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rot="16200000">
            <a:off x="5457825" y="4648200"/>
            <a:ext cx="3048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86000" y="3276600"/>
            <a:ext cx="4876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16200000">
            <a:off x="1047750" y="4524375"/>
            <a:ext cx="2819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2438400" y="5965825"/>
            <a:ext cx="472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rot="16200000">
            <a:off x="6123781" y="4620419"/>
            <a:ext cx="23828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2057400" y="3429000"/>
            <a:ext cx="5257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rot="16200000">
            <a:off x="1028700" y="4533900"/>
            <a:ext cx="2514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298700" y="5799138"/>
            <a:ext cx="50736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rot="16200000">
            <a:off x="5795168" y="4615657"/>
            <a:ext cx="26781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2438400" y="3124200"/>
            <a:ext cx="45402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rot="16200000">
            <a:off x="1004888" y="4533900"/>
            <a:ext cx="2209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2090738" y="5602288"/>
            <a:ext cx="385286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 rot="2752864" flipH="1">
            <a:off x="7135019" y="5630069"/>
            <a:ext cx="76200" cy="7413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 rot="18847136" flipH="1" flipV="1">
            <a:off x="7135019" y="2867819"/>
            <a:ext cx="76200" cy="7413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 rot="18847136">
            <a:off x="2178844" y="5420519"/>
            <a:ext cx="76200" cy="7413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 rot="2752864" flipV="1">
            <a:off x="2226469" y="2867819"/>
            <a:ext cx="76200" cy="74136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5105400" y="4876800"/>
            <a:ext cx="762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Output Power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81000" y="5715000"/>
            <a:ext cx="12954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From Laser</a:t>
            </a: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4057650" y="43291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8 </a:t>
            </a:r>
            <a:r>
              <a:rPr lang="en-US" dirty="0"/>
              <a:t>m</a:t>
            </a:r>
          </a:p>
        </p:txBody>
      </p:sp>
      <p:sp>
        <p:nvSpPr>
          <p:cNvPr id="26" name="Arc 54"/>
          <p:cNvSpPr>
            <a:spLocks/>
          </p:cNvSpPr>
          <p:nvPr/>
        </p:nvSpPr>
        <p:spPr bwMode="auto">
          <a:xfrm flipV="1">
            <a:off x="3886200" y="4267200"/>
            <a:ext cx="1219200" cy="5334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12857 w 43200"/>
              <a:gd name="T1" fmla="*/ 41351 h 41351"/>
              <a:gd name="T2" fmla="*/ 32482 w 43200"/>
              <a:gd name="T3" fmla="*/ 40259 h 41351"/>
              <a:gd name="T4" fmla="*/ 21600 w 43200"/>
              <a:gd name="T5" fmla="*/ 21600 h 4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41351" fill="none" extrusionOk="0">
                <a:moveTo>
                  <a:pt x="12856" y="41351"/>
                </a:moveTo>
                <a:cubicBezTo>
                  <a:pt x="5040" y="37891"/>
                  <a:pt x="0" y="3014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283"/>
                  <a:pt x="39118" y="36387"/>
                  <a:pt x="32481" y="40258"/>
                </a:cubicBezTo>
              </a:path>
              <a:path w="43200" h="41351" stroke="0" extrusionOk="0">
                <a:moveTo>
                  <a:pt x="12856" y="41351"/>
                </a:moveTo>
                <a:cubicBezTo>
                  <a:pt x="5040" y="37891"/>
                  <a:pt x="0" y="3014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199" y="29283"/>
                  <a:pt x="39118" y="36387"/>
                  <a:pt x="32481" y="40258"/>
                </a:cubicBezTo>
                <a:lnTo>
                  <a:pt x="2160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538945" y="3797300"/>
            <a:ext cx="18654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6 cycles = ~48m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81000" y="2272454"/>
            <a:ext cx="8610600" cy="92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400" b="1" u="sng" dirty="0" smtClean="0">
                <a:solidFill>
                  <a:srgbClr val="0000FF"/>
                </a:solidFill>
              </a:rPr>
              <a:t>Conclusion</a:t>
            </a:r>
            <a:r>
              <a:rPr lang="en-US" sz="2400" dirty="0" smtClean="0">
                <a:solidFill>
                  <a:srgbClr val="0000FF"/>
                </a:solidFill>
              </a:rPr>
              <a:t>: Remote laser placement is feasible.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3505200" y="6248400"/>
            <a:ext cx="2130849" cy="369332"/>
          </a:xfrm>
          <a:prstGeom prst="rect">
            <a:avLst/>
          </a:prstGeom>
          <a:solidFill>
            <a:srgbClr val="FFF8D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Y. Liu, A. Rakhman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4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0"/>
            <a:ext cx="8636290" cy="49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Laser Stripping Efficiency Calculation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28600" y="6096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All ion and laser beam parameters achieved.</a:t>
            </a:r>
          </a:p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Efficiencies calculated with as-measured parameters, &gt;90% (</a:t>
            </a:r>
            <a:r>
              <a:rPr lang="en-US" sz="2000" dirty="0" err="1" smtClean="0"/>
              <a:t>pyORBIT</a:t>
            </a:r>
            <a:r>
              <a:rPr lang="en-US" sz="2000" dirty="0" smtClean="0"/>
              <a:t>)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28600" y="1219200"/>
            <a:ext cx="891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One </a:t>
            </a:r>
            <a:r>
              <a:rPr lang="en-US" sz="2000" dirty="0">
                <a:solidFill>
                  <a:srgbClr val="0000FF"/>
                </a:solidFill>
              </a:rPr>
              <a:t>major concern is that we will break the vessel </a:t>
            </a:r>
            <a:r>
              <a:rPr lang="en-US" sz="2000" dirty="0" smtClean="0">
                <a:solidFill>
                  <a:srgbClr val="0000FF"/>
                </a:solidFill>
              </a:rPr>
              <a:t>window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4750066" y="2590800"/>
            <a:ext cx="4539294" cy="3718823"/>
            <a:chOff x="4750066" y="2590800"/>
            <a:chExt cx="4539294" cy="3718823"/>
          </a:xfrm>
        </p:grpSpPr>
        <p:grpSp>
          <p:nvGrpSpPr>
            <p:cNvPr id="73" name="Group 72"/>
            <p:cNvGrpSpPr/>
            <p:nvPr/>
          </p:nvGrpSpPr>
          <p:grpSpPr>
            <a:xfrm>
              <a:off x="4750066" y="2895600"/>
              <a:ext cx="4539294" cy="3414023"/>
              <a:chOff x="4750066" y="2895600"/>
              <a:chExt cx="4539294" cy="3414023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flipV="1">
                <a:off x="5257800" y="2895600"/>
                <a:ext cx="0" cy="3124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105400" y="6019800"/>
                <a:ext cx="388620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Freeform 41"/>
              <p:cNvSpPr/>
              <p:nvPr/>
            </p:nvSpPr>
            <p:spPr>
              <a:xfrm>
                <a:off x="5257800" y="3429000"/>
                <a:ext cx="3429000" cy="2552700"/>
              </a:xfrm>
              <a:custGeom>
                <a:avLst/>
                <a:gdLst>
                  <a:gd name="connsiteX0" fmla="*/ 0 w 3695700"/>
                  <a:gd name="connsiteY0" fmla="*/ 1917700 h 1917700"/>
                  <a:gd name="connsiteX1" fmla="*/ 495300 w 3695700"/>
                  <a:gd name="connsiteY1" fmla="*/ 889000 h 1917700"/>
                  <a:gd name="connsiteX2" fmla="*/ 1231900 w 3695700"/>
                  <a:gd name="connsiteY2" fmla="*/ 342900 h 1917700"/>
                  <a:gd name="connsiteX3" fmla="*/ 2222500 w 3695700"/>
                  <a:gd name="connsiteY3" fmla="*/ 127000 h 1917700"/>
                  <a:gd name="connsiteX4" fmla="*/ 3695700 w 3695700"/>
                  <a:gd name="connsiteY4" fmla="*/ 0 h 191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700" h="1917700">
                    <a:moveTo>
                      <a:pt x="0" y="1917700"/>
                    </a:moveTo>
                    <a:cubicBezTo>
                      <a:pt x="144991" y="1534583"/>
                      <a:pt x="289983" y="1151467"/>
                      <a:pt x="495300" y="889000"/>
                    </a:cubicBezTo>
                    <a:cubicBezTo>
                      <a:pt x="700617" y="626533"/>
                      <a:pt x="944033" y="469900"/>
                      <a:pt x="1231900" y="342900"/>
                    </a:cubicBezTo>
                    <a:cubicBezTo>
                      <a:pt x="1519767" y="215900"/>
                      <a:pt x="1811867" y="184150"/>
                      <a:pt x="2222500" y="127000"/>
                    </a:cubicBezTo>
                    <a:cubicBezTo>
                      <a:pt x="2633133" y="69850"/>
                      <a:pt x="3695700" y="0"/>
                      <a:pt x="3695700" y="0"/>
                    </a:cubicBez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50066" y="3200400"/>
                <a:ext cx="544002" cy="289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90%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800600" y="5168364"/>
                <a:ext cx="544002" cy="289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30%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6200000">
                <a:off x="4188150" y="4222064"/>
                <a:ext cx="1723549" cy="289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Stripping Efficiency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358894" y="6019800"/>
                <a:ext cx="1197764" cy="289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Laser Power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486400" y="5143500"/>
                <a:ext cx="213360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 smtClean="0"/>
                  <a:t>Tuning here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391400" y="3581400"/>
                <a:ext cx="1897960" cy="844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 smtClean="0"/>
                  <a:t>Final demonstration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dirty="0" smtClean="0"/>
                  <a:t>only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8610600" y="3352800"/>
                <a:ext cx="152400" cy="1524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359400" y="5257800"/>
                <a:ext cx="152400" cy="1524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273128" y="6019800"/>
                <a:ext cx="761747" cy="289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/>
                  <a:t>~</a:t>
                </a:r>
                <a:r>
                  <a:rPr lang="en-US" sz="1400" dirty="0" smtClean="0"/>
                  <a:t>1 MW</a:t>
                </a: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5688746" y="2590800"/>
              <a:ext cx="284025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 smtClean="0"/>
                <a:t>Experimental Procedure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0" y="2514600"/>
            <a:ext cx="4343401" cy="4319121"/>
            <a:chOff x="0" y="2538879"/>
            <a:chExt cx="4343401" cy="4319121"/>
          </a:xfrm>
        </p:grpSpPr>
        <p:grpSp>
          <p:nvGrpSpPr>
            <p:cNvPr id="7" name="Group 6"/>
            <p:cNvGrpSpPr/>
            <p:nvPr/>
          </p:nvGrpSpPr>
          <p:grpSpPr>
            <a:xfrm>
              <a:off x="53731" y="2538879"/>
              <a:ext cx="4289670" cy="3827794"/>
              <a:chOff x="4419600" y="1752600"/>
              <a:chExt cx="4523990" cy="41148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9600" y="2133600"/>
                <a:ext cx="4523990" cy="373380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276903" y="1752600"/>
                <a:ext cx="3143100" cy="372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b="1" dirty="0" smtClean="0"/>
                  <a:t>Final Stripping Efficiency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 flipV="1">
              <a:off x="838200" y="4903489"/>
              <a:ext cx="1829347" cy="149731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2701" y="6374278"/>
              <a:ext cx="2312103" cy="48372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 smtClean="0"/>
                <a:t>Concern about power density on window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590800" y="6477000"/>
              <a:ext cx="1456123" cy="276999"/>
            </a:xfrm>
            <a:prstGeom prst="rect">
              <a:avLst/>
            </a:prstGeom>
            <a:solidFill>
              <a:srgbClr val="FCFFCA"/>
            </a:solidFill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dirty="0" smtClean="0"/>
                <a:t>Courtesy T. Gorlov</a:t>
              </a:r>
              <a:endParaRPr lang="en-US" sz="12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65911" y="6130751"/>
              <a:ext cx="1658289" cy="34624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Laser radius (mm</a:t>
              </a:r>
              <a:r>
                <a:rPr lang="en-US" dirty="0" smtClean="0"/>
                <a:t>)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16200000">
              <a:off x="-925316" y="4430516"/>
              <a:ext cx="2140455" cy="28982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Laser divergence (</a:t>
              </a:r>
              <a:r>
                <a:rPr lang="en-US" sz="1400" dirty="0" err="1" smtClean="0"/>
                <a:t>mrad</a:t>
              </a:r>
              <a:r>
                <a:rPr lang="en-US" sz="1400" dirty="0" smtClean="0"/>
                <a:t>)</a:t>
              </a:r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8456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6324600" cy="121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25356" cy="496290"/>
          </a:xfrm>
        </p:spPr>
        <p:txBody>
          <a:bodyPr/>
          <a:lstStyle/>
          <a:p>
            <a:pPr algn="ctr"/>
            <a:r>
              <a:rPr lang="en-US" dirty="0" smtClean="0"/>
              <a:t>Installed Experimental Station</a:t>
            </a:r>
            <a:endParaRPr lang="en-US" dirty="0"/>
          </a:p>
        </p:txBody>
      </p:sp>
      <p:pic>
        <p:nvPicPr>
          <p:cNvPr id="4" name="Picture 3" descr="IMG_68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6502400" cy="487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323" t="5922" r="11176" b="11171"/>
          <a:stretch/>
        </p:blipFill>
        <p:spPr>
          <a:xfrm>
            <a:off x="6324600" y="4655715"/>
            <a:ext cx="2581510" cy="2126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5801588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0000"/>
              </a:lnSpc>
              <a:buClr>
                <a:srgbClr val="008000"/>
              </a:buClr>
              <a:buFont typeface="Arial"/>
              <a:buChar char="•"/>
            </a:pPr>
            <a:r>
              <a:rPr lang="en-US" sz="2400" dirty="0" smtClean="0"/>
              <a:t>Almost finished installation</a:t>
            </a:r>
          </a:p>
          <a:p>
            <a:pPr marL="342900" indent="-342900">
              <a:lnSpc>
                <a:spcPct val="90000"/>
              </a:lnSpc>
              <a:buClr>
                <a:srgbClr val="008000"/>
              </a:buClr>
              <a:buFont typeface="Arial"/>
              <a:buChar char="•"/>
            </a:pPr>
            <a:r>
              <a:rPr lang="en-US" sz="2400" dirty="0" smtClean="0"/>
              <a:t>Experiments schedule for Spring 2016.</a:t>
            </a:r>
          </a:p>
        </p:txBody>
      </p:sp>
    </p:spTree>
    <p:extLst>
      <p:ext uri="{BB962C8B-B14F-4D97-AF65-F5344CB8AC3E}">
        <p14:creationId xmlns:p14="http://schemas.microsoft.com/office/powerpoint/2010/main" val="231284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52400" y="1066800"/>
            <a:ext cx="8839200" cy="1981200"/>
            <a:chOff x="0" y="4191000"/>
            <a:chExt cx="9144000" cy="2245360"/>
          </a:xfrm>
        </p:grpSpPr>
        <p:sp>
          <p:nvSpPr>
            <p:cNvPr id="8" name="Rectangle 7"/>
            <p:cNvSpPr/>
            <p:nvPr/>
          </p:nvSpPr>
          <p:spPr>
            <a:xfrm>
              <a:off x="0" y="4191000"/>
              <a:ext cx="9144000" cy="2245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2971800" y="4408488"/>
              <a:ext cx="2927350" cy="1737695"/>
              <a:chOff x="3396855" y="582003"/>
              <a:chExt cx="4219575" cy="2651125"/>
            </a:xfrm>
          </p:grpSpPr>
          <p:grpSp>
            <p:nvGrpSpPr>
              <p:cNvPr id="10" name="Group 26"/>
              <p:cNvGrpSpPr>
                <a:grpSpLocks/>
              </p:cNvGrpSpPr>
              <p:nvPr/>
            </p:nvGrpSpPr>
            <p:grpSpPr bwMode="auto">
              <a:xfrm flipH="1" flipV="1">
                <a:off x="3396855" y="2671153"/>
                <a:ext cx="817562" cy="561975"/>
                <a:chOff x="3712335" y="5232638"/>
                <a:chExt cx="816802" cy="56111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 rot="19887601">
                  <a:off x="3712982" y="5527265"/>
                  <a:ext cx="733854" cy="267222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 rot="19887601">
                  <a:off x="4387396" y="5232638"/>
                  <a:ext cx="141741" cy="417960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 bwMode="auto">
              <a:xfrm rot="19887601">
                <a:off x="6799517" y="874793"/>
                <a:ext cx="734535" cy="26762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492962" y="1062362"/>
                <a:ext cx="4052532" cy="16743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>
                <a:off x="3492962" y="1062362"/>
                <a:ext cx="328824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4222922" y="2777931"/>
                <a:ext cx="331799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3492962" y="1062362"/>
                <a:ext cx="0" cy="16858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7545494" y="1073799"/>
                <a:ext cx="0" cy="168583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337261" y="1073799"/>
                <a:ext cx="2059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3492962" y="2748194"/>
                <a:ext cx="2059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0"/>
              <p:cNvSpPr/>
              <p:nvPr/>
            </p:nvSpPr>
            <p:spPr bwMode="auto">
              <a:xfrm rot="19887601">
                <a:off x="7474557" y="582003"/>
                <a:ext cx="141873" cy="418598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flipH="1">
              <a:off x="838200" y="5322094"/>
              <a:ext cx="6858000" cy="11906"/>
            </a:xfrm>
            <a:prstGeom prst="line">
              <a:avLst/>
            </a:prstGeom>
            <a:ln w="19050">
              <a:solidFill>
                <a:srgbClr val="0070C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2514600" y="4343400"/>
              <a:ext cx="3733800" cy="2057400"/>
            </a:xfrm>
            <a:prstGeom prst="line">
              <a:avLst/>
            </a:prstGeom>
            <a:ln w="6350" cmpd="sng">
              <a:solidFill>
                <a:srgbClr val="7546AC"/>
              </a:solidFill>
            </a:ln>
            <a:effectLst>
              <a:glow rad="38100">
                <a:srgbClr val="A25CFE">
                  <a:alpha val="43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196629">
              <a:off x="4701099" y="4900723"/>
              <a:ext cx="381000" cy="359833"/>
            </a:xfrm>
            <a:prstGeom prst="arc">
              <a:avLst>
                <a:gd name="adj1" fmla="val 16200000"/>
                <a:gd name="adj2" fmla="val 1496642"/>
              </a:avLst>
            </a:prstGeom>
            <a:ln w="38100" cmpd="sng">
              <a:solidFill>
                <a:srgbClr val="A810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10485776">
              <a:off x="3901369" y="5282232"/>
              <a:ext cx="346364" cy="395817"/>
            </a:xfrm>
            <a:prstGeom prst="arc">
              <a:avLst>
                <a:gd name="adj1" fmla="val 16200000"/>
                <a:gd name="adj2" fmla="val 1496642"/>
              </a:avLst>
            </a:prstGeom>
            <a:ln w="38100" cmpd="sng">
              <a:solidFill>
                <a:srgbClr val="A81017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 rot="14460000">
              <a:off x="4653796" y="4866463"/>
              <a:ext cx="164824" cy="602091"/>
            </a:xfrm>
            <a:prstGeom prst="triangle">
              <a:avLst/>
            </a:prstGeom>
            <a:gradFill flip="none" rotWithShape="1">
              <a:gsLst>
                <a:gs pos="0">
                  <a:srgbClr val="A25CFE"/>
                </a:gs>
                <a:gs pos="73000">
                  <a:srgbClr val="39215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4389120" y="5287962"/>
              <a:ext cx="209550" cy="4571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 rot="3660000">
              <a:off x="4163018" y="5140784"/>
              <a:ext cx="164824" cy="602091"/>
            </a:xfrm>
            <a:prstGeom prst="triangle">
              <a:avLst/>
            </a:prstGeom>
            <a:gradFill flip="none" rotWithShape="1">
              <a:gsLst>
                <a:gs pos="0">
                  <a:srgbClr val="A25CFE"/>
                </a:gs>
                <a:gs pos="73000">
                  <a:srgbClr val="392159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09600" y="4953000"/>
              <a:ext cx="853164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H</a:t>
              </a:r>
              <a:r>
                <a:rPr lang="en-US" sz="1400" baseline="30000" dirty="0" smtClean="0"/>
                <a:t>-</a:t>
              </a:r>
              <a:r>
                <a:rPr lang="en-US" sz="1400" dirty="0" smtClean="0"/>
                <a:t> beam</a:t>
              </a:r>
            </a:p>
          </p:txBody>
        </p:sp>
        <p:sp>
          <p:nvSpPr>
            <p:cNvPr id="34" name="Right Arrow 33"/>
            <p:cNvSpPr/>
            <p:nvPr/>
          </p:nvSpPr>
          <p:spPr>
            <a:xfrm rot="10800000" flipH="1" flipV="1">
              <a:off x="838200" y="5257800"/>
              <a:ext cx="457200" cy="143933"/>
            </a:xfrm>
            <a:prstGeom prst="right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36290" cy="49629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Next Step: 1 </a:t>
            </a:r>
            <a:r>
              <a:rPr lang="en-US" dirty="0" err="1" smtClean="0"/>
              <a:t>ms</a:t>
            </a:r>
            <a:r>
              <a:rPr lang="en-US" dirty="0" smtClean="0"/>
              <a:t> Stripping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400" y="3276600"/>
            <a:ext cx="9131300" cy="3505200"/>
            <a:chOff x="25400" y="3276600"/>
            <a:chExt cx="9131300" cy="3505200"/>
          </a:xfrm>
        </p:grpSpPr>
        <p:pic>
          <p:nvPicPr>
            <p:cNvPr id="33" name="Picture 32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3276600"/>
              <a:ext cx="5499100" cy="3505200"/>
            </a:xfrm>
            <a:prstGeom prst="rect">
              <a:avLst/>
            </a:prstGeom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5400" y="3733800"/>
              <a:ext cx="3708400" cy="2313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sz="2000" dirty="0" smtClean="0"/>
                <a:t>Power recycling cavity relies on CW laser for stable lock.</a:t>
              </a:r>
            </a:p>
            <a:p>
              <a:pPr>
                <a:lnSpc>
                  <a:spcPct val="90000"/>
                </a:lnSpc>
              </a:pPr>
              <a:r>
                <a:rPr lang="en-US" sz="2000" dirty="0" smtClean="0"/>
                <a:t> 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sz="2000" dirty="0" smtClean="0"/>
                <a:t>Amplification of burst mode laser. </a:t>
              </a:r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endParaRPr lang="en-US" sz="2000" dirty="0"/>
            </a:p>
            <a:p>
              <a:pPr marL="285750" indent="-285750">
                <a:lnSpc>
                  <a:spcPct val="90000"/>
                </a:lnSpc>
                <a:buFont typeface="Arial"/>
                <a:buChar char="•"/>
              </a:pPr>
              <a:r>
                <a:rPr lang="en-US" sz="2000" dirty="0" smtClean="0"/>
                <a:t>50 times power enhancement demonstrated.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524000" y="685800"/>
            <a:ext cx="61722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Add the recycling cavity to achieve 1 </a:t>
            </a:r>
            <a:r>
              <a:rPr lang="en-US" dirty="0" err="1" smtClean="0"/>
              <a:t>ms</a:t>
            </a:r>
            <a:r>
              <a:rPr lang="en-US" dirty="0" smtClean="0"/>
              <a:t> laser pulses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33800" y="3276600"/>
            <a:ext cx="5410200" cy="3352800"/>
            <a:chOff x="278326" y="3679935"/>
            <a:chExt cx="4344779" cy="2678142"/>
          </a:xfrm>
        </p:grpSpPr>
        <p:pic>
          <p:nvPicPr>
            <p:cNvPr id="42" name="Picture 4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8" r="2962" b="16769"/>
            <a:stretch/>
          </p:blipFill>
          <p:spPr bwMode="auto">
            <a:xfrm>
              <a:off x="278326" y="3679935"/>
              <a:ext cx="4344779" cy="2678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 rot="19612904">
              <a:off x="2007537" y="4531267"/>
              <a:ext cx="602652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Cavity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9964584">
              <a:off x="399024" y="4588695"/>
              <a:ext cx="1613757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Burst-mode UV beam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668208">
              <a:off x="2228142" y="5373026"/>
              <a:ext cx="1454047" cy="231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200" dirty="0" smtClean="0">
                  <a:latin typeface="+mn-lt"/>
                  <a:cs typeface="Times New Roman" panose="02020603050405020304" pitchFamily="18" charset="0"/>
                </a:rPr>
                <a:t>Cavity locking beam</a:t>
              </a:r>
              <a:endParaRPr lang="en-US" sz="1200" kern="1200" dirty="0">
                <a:latin typeface="+mn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81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367185"/>
            <a:ext cx="8947440" cy="4471932"/>
          </a:xfrm>
        </p:spPr>
        <p:txBody>
          <a:bodyPr/>
          <a:lstStyle/>
          <a:p>
            <a:r>
              <a:rPr lang="en-US" dirty="0" smtClean="0"/>
              <a:t>The SNS ring is performing extremely well at it’s design parameters.</a:t>
            </a:r>
          </a:p>
          <a:p>
            <a:r>
              <a:rPr lang="en-US" dirty="0" smtClean="0"/>
              <a:t>We struggle with injection foil issues. </a:t>
            </a:r>
          </a:p>
          <a:p>
            <a:r>
              <a:rPr lang="en-US" dirty="0" smtClean="0"/>
              <a:t>We are planning for an upgrade in beam power from 1.4MW to 2MW.</a:t>
            </a:r>
          </a:p>
          <a:p>
            <a:r>
              <a:rPr lang="en-US" dirty="0" smtClean="0"/>
              <a:t>We are working on the development of H</a:t>
            </a:r>
            <a:r>
              <a:rPr lang="en-US" baseline="30000" dirty="0" smtClean="0"/>
              <a:t>-</a:t>
            </a:r>
            <a:r>
              <a:rPr lang="en-US" dirty="0" smtClean="0"/>
              <a:t> laser assisted stripping.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3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636290" cy="49629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642640" cy="4953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Performance measures.</a:t>
            </a:r>
          </a:p>
          <a:p>
            <a:pPr marL="514350" indent="-514350">
              <a:buAutoNum type="arabicPeriod"/>
            </a:pPr>
            <a:r>
              <a:rPr lang="en-US" dirty="0" smtClean="0"/>
              <a:t>What we got right: High pay-off investments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Stuff we worried too much about.</a:t>
            </a:r>
          </a:p>
          <a:p>
            <a:pPr marL="514350" indent="-514350">
              <a:buAutoNum type="arabicPeriod"/>
            </a:pPr>
            <a:r>
              <a:rPr lang="en-US" dirty="0" smtClean="0"/>
              <a:t>Stuff we should have worried more about.</a:t>
            </a:r>
          </a:p>
          <a:p>
            <a:pPr marL="514350" indent="-514350">
              <a:buAutoNum type="arabicPeriod"/>
            </a:pPr>
            <a:r>
              <a:rPr lang="en-US" dirty="0" smtClean="0"/>
              <a:t>The power upgrade project. </a:t>
            </a:r>
          </a:p>
          <a:p>
            <a:pPr marL="514350" indent="-514350">
              <a:buAutoNum type="arabicPeriod"/>
            </a:pPr>
            <a:r>
              <a:rPr lang="en-US" dirty="0" smtClean="0"/>
              <a:t>Attacking our biggest challenge: The H</a:t>
            </a:r>
            <a:r>
              <a:rPr lang="en-US" baseline="30000" dirty="0" smtClean="0"/>
              <a:t>-</a:t>
            </a:r>
            <a:r>
              <a:rPr lang="en-US" dirty="0" smtClean="0"/>
              <a:t> laser stripping 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6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p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90800"/>
            <a:ext cx="7010400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Ring Performance: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791200" cy="1219200"/>
          </a:xfrm>
        </p:spPr>
        <p:txBody>
          <a:bodyPr/>
          <a:lstStyle/>
          <a:p>
            <a:pPr marL="0" indent="0">
              <a:spcBef>
                <a:spcPts val="500"/>
              </a:spcBef>
              <a:buNone/>
            </a:pPr>
            <a:r>
              <a:rPr lang="en-US" sz="2000" b="1" dirty="0" smtClean="0"/>
              <a:t>Production intensity:</a:t>
            </a:r>
            <a:r>
              <a:rPr lang="en-US" sz="2000" dirty="0" smtClean="0"/>
              <a:t> 1.55e14 ppp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2000" b="1" dirty="0" smtClean="0"/>
              <a:t>Intensity Limitation: </a:t>
            </a:r>
            <a:r>
              <a:rPr lang="en-US" sz="2000" dirty="0" smtClean="0">
                <a:solidFill>
                  <a:srgbClr val="000000"/>
                </a:solidFill>
              </a:rPr>
              <a:t>Unknown – not yet found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" y="6858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The SNS accumulator ring has been in operation for </a:t>
            </a:r>
            <a:r>
              <a:rPr lang="en-US" sz="2400" dirty="0" smtClean="0"/>
              <a:t>10 </a:t>
            </a:r>
            <a:r>
              <a:rPr lang="en-US" sz="2400" dirty="0"/>
              <a:t>years. 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FF"/>
                </a:solidFill>
              </a:rPr>
              <a:t>It has performed beautifully.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715000" y="2819400"/>
            <a:ext cx="2819400" cy="318036"/>
            <a:chOff x="5638800" y="3276600"/>
            <a:chExt cx="2819400" cy="318036"/>
          </a:xfrm>
        </p:grpSpPr>
        <p:sp>
          <p:nvSpPr>
            <p:cNvPr id="16" name="TextBox 15"/>
            <p:cNvSpPr txBox="1"/>
            <p:nvPr/>
          </p:nvSpPr>
          <p:spPr>
            <a:xfrm>
              <a:off x="5638800" y="3276600"/>
              <a:ext cx="2819400" cy="318036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 smtClean="0">
                  <a:solidFill>
                    <a:srgbClr val="FF0000"/>
                  </a:solidFill>
                </a:rPr>
                <a:t>1.56×10</a:t>
              </a:r>
              <a:r>
                <a:rPr lang="en-US" sz="1600" baseline="30000" dirty="0" smtClean="0">
                  <a:solidFill>
                    <a:srgbClr val="FF0000"/>
                  </a:solidFill>
                </a:rPr>
                <a:t>14 </a:t>
              </a:r>
              <a:r>
                <a:rPr lang="en-US" sz="1600" dirty="0" smtClean="0">
                  <a:solidFill>
                    <a:srgbClr val="FF0000"/>
                  </a:solidFill>
                </a:rPr>
                <a:t>ppp          1.4 MW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7086600" y="3429000"/>
              <a:ext cx="4572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6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36290" cy="496290"/>
          </a:xfrm>
        </p:spPr>
        <p:txBody>
          <a:bodyPr/>
          <a:lstStyle/>
          <a:p>
            <a:pPr algn="ctr"/>
            <a:r>
              <a:rPr lang="en-US" dirty="0" smtClean="0"/>
              <a:t>Ring Performance: Beam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144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SNS ring was designed for very low loss.</a:t>
            </a:r>
          </a:p>
          <a:p>
            <a:pPr marL="0" indent="0">
              <a:buNone/>
            </a:pPr>
            <a:r>
              <a:rPr lang="en-US" dirty="0"/>
              <a:t>The result - A very clean </a:t>
            </a:r>
            <a:r>
              <a:rPr lang="en-US" dirty="0" smtClean="0"/>
              <a:t>ring</a:t>
            </a:r>
          </a:p>
          <a:p>
            <a:pPr marL="0" indent="0">
              <a:buNone/>
            </a:pPr>
            <a:r>
              <a:rPr lang="en-US" dirty="0" smtClean="0"/>
              <a:t>Loss level achieved: ~ 2x10</a:t>
            </a:r>
            <a:r>
              <a:rPr lang="en-US" baseline="30000" dirty="0" smtClean="0"/>
              <a:t>-4 </a:t>
            </a:r>
            <a:r>
              <a:rPr lang="en-US" dirty="0" smtClean="0"/>
              <a:t>of beam at full intensity. 	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5903893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 smtClean="0"/>
              <a:t>A long list of investments </a:t>
            </a:r>
            <a:r>
              <a:rPr lang="en-US" sz="2800" dirty="0"/>
              <a:t>made to ensure this</a:t>
            </a:r>
            <a:r>
              <a:rPr lang="en-US" sz="2800" dirty="0" smtClean="0"/>
              <a:t>…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                             </a:t>
            </a:r>
            <a:r>
              <a:rPr lang="en-US" sz="2800" dirty="0" smtClean="0">
                <a:solidFill>
                  <a:srgbClr val="0000FF"/>
                </a:solidFill>
              </a:rPr>
              <a:t>...</a:t>
            </a:r>
            <a:r>
              <a:rPr lang="en-US" sz="2800" dirty="0" smtClean="0">
                <a:solidFill>
                  <a:srgbClr val="0000FF"/>
                </a:solidFill>
              </a:rPr>
              <a:t>What </a:t>
            </a:r>
            <a:r>
              <a:rPr lang="en-US" sz="2800" dirty="0" smtClean="0">
                <a:solidFill>
                  <a:srgbClr val="0000FF"/>
                </a:solidFill>
              </a:rPr>
              <a:t>worked? 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85800" y="2438400"/>
            <a:ext cx="6019800" cy="3200400"/>
            <a:chOff x="228600" y="1905000"/>
            <a:chExt cx="6019800" cy="3200400"/>
          </a:xfrm>
        </p:grpSpPr>
        <p:pic>
          <p:nvPicPr>
            <p:cNvPr id="16" name="Picture 86" descr="HEBT-Ring-RTBT"/>
            <p:cNvPicPr>
              <a:picLocks noChangeAspect="1" noChangeArrowheads="1"/>
            </p:cNvPicPr>
            <p:nvPr/>
          </p:nvPicPr>
          <p:blipFill rotWithShape="1">
            <a:blip r:embed="rId2"/>
            <a:srcRect l="1" t="-1" r="34729" b="57899"/>
            <a:stretch/>
          </p:blipFill>
          <p:spPr bwMode="auto">
            <a:xfrm>
              <a:off x="228600" y="2133600"/>
              <a:ext cx="6019800" cy="2971800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3429000" y="2681977"/>
              <a:ext cx="1032817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collimation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2600" y="3520177"/>
              <a:ext cx="843375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injection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85363" y="3367777"/>
              <a:ext cx="963037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/>
                <a:t>extraction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89200" y="3302000"/>
              <a:ext cx="609600" cy="28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800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4890" y="2329190"/>
              <a:ext cx="74361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10 - 50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77897" y="23622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6216" y="255779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58616" y="28956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08141" y="438659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53616" y="44196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58616" y="32004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29816" y="23622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87016" y="44958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72816" y="44958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97185" y="3243590"/>
              <a:ext cx="484215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300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34816" y="37338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11016" y="4114800"/>
              <a:ext cx="439243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&lt; 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77899" y="2938790"/>
              <a:ext cx="384365" cy="289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 smtClean="0">
                  <a:solidFill>
                    <a:srgbClr val="FF0000"/>
                  </a:solidFill>
                </a:rPr>
                <a:t>20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191" y="1905000"/>
              <a:ext cx="2810385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dirty="0" smtClean="0">
                  <a:solidFill>
                    <a:srgbClr val="FF0000"/>
                  </a:solidFill>
                </a:rPr>
                <a:t>Dosage in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mrem</a:t>
              </a:r>
              <a:r>
                <a:rPr lang="en-US" sz="1600" dirty="0" smtClean="0">
                  <a:solidFill>
                    <a:srgbClr val="FF0000"/>
                  </a:solidFill>
                </a:rPr>
                <a:t>/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hr</a:t>
              </a:r>
              <a:r>
                <a:rPr lang="en-US" sz="1600" dirty="0" smtClean="0">
                  <a:solidFill>
                    <a:srgbClr val="FF0000"/>
                  </a:solidFill>
                </a:rPr>
                <a:t> @ 30 cm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2590800" y="3581400"/>
              <a:ext cx="381000" cy="762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4953000" y="3581400"/>
              <a:ext cx="381000" cy="836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192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9144000" cy="888705"/>
          </a:xfrm>
        </p:spPr>
        <p:txBody>
          <a:bodyPr/>
          <a:lstStyle/>
          <a:p>
            <a:pPr algn="ctr"/>
            <a:r>
              <a:rPr lang="en-US" dirty="0" smtClean="0"/>
              <a:t>Large Aperture:</a:t>
            </a:r>
            <a:br>
              <a:rPr lang="en-US" dirty="0" smtClean="0"/>
            </a:br>
            <a:r>
              <a:rPr lang="en-US" dirty="0" smtClean="0"/>
              <a:t>The Highest Payoff Investment We Made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6324600" cy="8382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Based on considerations of collective effects, decided to use a very big aperture.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4800600"/>
            <a:ext cx="5029200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FF"/>
                </a:solidFill>
              </a:rPr>
              <a:t>And it works.  We use it all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2400" i="1" dirty="0" smtClean="0">
                <a:solidFill>
                  <a:srgbClr val="0000FF"/>
                </a:solidFill>
              </a:rPr>
              <a:t>(</a:t>
            </a:r>
            <a:r>
              <a:rPr lang="en-US" sz="2400" i="1" dirty="0">
                <a:solidFill>
                  <a:srgbClr val="0000FF"/>
                </a:solidFill>
              </a:rPr>
              <a:t>Thanks </a:t>
            </a:r>
            <a:r>
              <a:rPr lang="en-US" sz="2400" i="1" dirty="0" smtClean="0">
                <a:solidFill>
                  <a:srgbClr val="0000FF"/>
                </a:solidFill>
              </a:rPr>
              <a:t>Y.Y. </a:t>
            </a:r>
            <a:r>
              <a:rPr lang="en-US" sz="2400" i="1" dirty="0">
                <a:solidFill>
                  <a:srgbClr val="0000FF"/>
                </a:solidFill>
              </a:rPr>
              <a:t>Lee and B. Wang!!)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081440"/>
              </p:ext>
            </p:extLst>
          </p:nvPr>
        </p:nvGraphicFramePr>
        <p:xfrm>
          <a:off x="228600" y="2209800"/>
          <a:ext cx="5029200" cy="2123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41206"/>
                <a:gridCol w="1703439"/>
                <a:gridCol w="178455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Diameter (cm)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Acceptance</a:t>
                      </a:r>
                    </a:p>
                    <a:p>
                      <a:r>
                        <a:rPr lang="en-US" dirty="0" smtClean="0"/>
                        <a:t>(mm </a:t>
                      </a:r>
                      <a:r>
                        <a:rPr lang="en-US" dirty="0" err="1" smtClean="0"/>
                        <a:t>mrad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Vacuum Pipe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20 - 30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480 pi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Dipole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r>
                        <a:rPr lang="en-US" baseline="0" dirty="0" smtClean="0"/>
                        <a:t> x 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480</a:t>
                      </a:r>
                      <a:r>
                        <a:rPr lang="en-US" baseline="0" dirty="0" smtClean="0"/>
                        <a:t> pi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Quadrupole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 – 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480 pi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Collimator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10 – 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300 pi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 descr="2013-P03455-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37" t="44410" r="15833" b="-2777"/>
          <a:stretch/>
        </p:blipFill>
        <p:spPr>
          <a:xfrm>
            <a:off x="4876800" y="1600200"/>
            <a:ext cx="4191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71533" y="5723467"/>
            <a:ext cx="18466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4" name="Picture 3" descr="Half-Cell on Transport -Rear V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t="-1" b="2257"/>
          <a:stretch/>
        </p:blipFill>
        <p:spPr>
          <a:xfrm>
            <a:off x="5715000" y="3962400"/>
            <a:ext cx="315335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96290"/>
          </a:xfrm>
        </p:spPr>
        <p:txBody>
          <a:bodyPr/>
          <a:lstStyle/>
          <a:p>
            <a:pPr algn="ctr"/>
            <a:r>
              <a:rPr lang="en-US" dirty="0" smtClean="0"/>
              <a:t>Ring Betatron Collimation: High Payoff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715000"/>
            <a:ext cx="87630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We believe that collimation is one of the main reasons </a:t>
            </a:r>
            <a:r>
              <a:rPr lang="en-US" sz="2000" dirty="0" smtClean="0"/>
              <a:t>we </a:t>
            </a:r>
            <a:r>
              <a:rPr lang="en-US" sz="2000" dirty="0" smtClean="0"/>
              <a:t>have a clean ring.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85800"/>
            <a:ext cx="8534400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Two stage collimator occupies an entire straight section. 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2000" dirty="0" smtClean="0"/>
              <a:t>Each secondary collimator can absorb: </a:t>
            </a:r>
            <a:endParaRPr lang="en-US" sz="20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54000" y="60960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We do not use the collimator in a two stage fashion. </a:t>
            </a:r>
            <a:r>
              <a:rPr lang="en-US" sz="2000" b="1" dirty="0" smtClean="0">
                <a:solidFill>
                  <a:srgbClr val="FF0000"/>
                </a:solidFill>
              </a:rPr>
              <a:t>Prioritize </a:t>
            </a:r>
            <a:r>
              <a:rPr lang="en-US" sz="2000" b="1" dirty="0" smtClean="0">
                <a:solidFill>
                  <a:srgbClr val="FF0000"/>
                </a:solidFill>
              </a:rPr>
              <a:t>aperture.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30" name="Picture 11" descr="Collimator SS Looking Ea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 t="4367" r="1864" b="19185"/>
          <a:stretch/>
        </p:blipFill>
        <p:spPr bwMode="auto">
          <a:xfrm>
            <a:off x="4419600" y="2209800"/>
            <a:ext cx="4114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57200" y="2274477"/>
            <a:ext cx="3581400" cy="2983323"/>
            <a:chOff x="457200" y="2133600"/>
            <a:chExt cx="3581400" cy="2983323"/>
          </a:xfrm>
        </p:grpSpPr>
        <p:pic>
          <p:nvPicPr>
            <p:cNvPr id="7" name="Picture 86" descr="HEBT-Ring-RTBT"/>
            <p:cNvPicPr>
              <a:picLocks noChangeAspect="1" noChangeArrowheads="1"/>
            </p:cNvPicPr>
            <p:nvPr/>
          </p:nvPicPr>
          <p:blipFill rotWithShape="1">
            <a:blip r:embed="rId3"/>
            <a:srcRect l="22125" t="-1" r="40236" b="57899"/>
            <a:stretch/>
          </p:blipFill>
          <p:spPr bwMode="auto">
            <a:xfrm>
              <a:off x="914400" y="2667000"/>
              <a:ext cx="2861734" cy="2449923"/>
            </a:xfrm>
            <a:prstGeom prst="rect">
              <a:avLst/>
            </a:prstGeom>
            <a:noFill/>
          </p:spPr>
        </p:pic>
        <p:sp>
          <p:nvSpPr>
            <p:cNvPr id="41" name="Rectangle 40"/>
            <p:cNvSpPr/>
            <p:nvPr/>
          </p:nvSpPr>
          <p:spPr>
            <a:xfrm>
              <a:off x="1981200" y="2971800"/>
              <a:ext cx="685800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457200" y="2133600"/>
              <a:ext cx="3581400" cy="609600"/>
              <a:chOff x="457200" y="1828800"/>
              <a:chExt cx="3581400" cy="60960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33400" y="1828800"/>
                <a:ext cx="3429000" cy="609600"/>
                <a:chOff x="838200" y="2057400"/>
                <a:chExt cx="3117273" cy="381000"/>
              </a:xfrm>
            </p:grpSpPr>
            <p:cxnSp>
              <p:nvCxnSpPr>
                <p:cNvPr id="72" name="Straight Connector 71"/>
                <p:cNvCxnSpPr/>
                <p:nvPr/>
              </p:nvCxnSpPr>
              <p:spPr>
                <a:xfrm>
                  <a:off x="838200" y="2243668"/>
                  <a:ext cx="3117273" cy="4232"/>
                </a:xfrm>
                <a:prstGeom prst="line">
                  <a:avLst/>
                </a:prstGeom>
                <a:ln w="9525" cmpd="sng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/>
                <p:cNvSpPr/>
                <p:nvPr/>
              </p:nvSpPr>
              <p:spPr>
                <a:xfrm>
                  <a:off x="1371600" y="2133600"/>
                  <a:ext cx="76200" cy="228600"/>
                </a:xfrm>
                <a:prstGeom prst="rect">
                  <a:avLst/>
                </a:prstGeom>
                <a:solidFill>
                  <a:srgbClr val="18783D"/>
                </a:solidFill>
                <a:ln>
                  <a:solidFill>
                    <a:schemeClr val="tx2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 flipH="1">
                  <a:off x="1524000" y="2133600"/>
                  <a:ext cx="228600" cy="2286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solidFill>
                    <a:srgbClr val="008000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 flipH="1">
                  <a:off x="2133600" y="2133600"/>
                  <a:ext cx="457200" cy="228600"/>
                </a:xfrm>
                <a:prstGeom prst="rect">
                  <a:avLst/>
                </a:prstGeom>
                <a:solidFill>
                  <a:srgbClr val="18783D"/>
                </a:solidFill>
                <a:ln>
                  <a:solidFill>
                    <a:schemeClr val="tx2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 flipH="1">
                  <a:off x="2895600" y="2133600"/>
                  <a:ext cx="457200" cy="228600"/>
                </a:xfrm>
                <a:prstGeom prst="rect">
                  <a:avLst/>
                </a:prstGeom>
                <a:solidFill>
                  <a:srgbClr val="18783D"/>
                </a:solidFill>
                <a:ln>
                  <a:solidFill>
                    <a:srgbClr val="18783D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828800" y="2133600"/>
                  <a:ext cx="76200" cy="228600"/>
                </a:xfrm>
                <a:prstGeom prst="ellipse">
                  <a:avLst/>
                </a:prstGeom>
                <a:noFill/>
                <a:ln w="12700" cmpd="sng">
                  <a:solidFill>
                    <a:srgbClr val="0000FF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1905000" y="2133600"/>
                  <a:ext cx="152400" cy="228600"/>
                  <a:chOff x="1626577" y="1905000"/>
                  <a:chExt cx="517769" cy="1524000"/>
                </a:xfrm>
              </p:grpSpPr>
              <p:sp>
                <p:nvSpPr>
                  <p:cNvPr id="54" name="Arc 42"/>
                  <p:cNvSpPr>
                    <a:spLocks/>
                  </p:cNvSpPr>
                  <p:nvPr/>
                </p:nvSpPr>
                <p:spPr bwMode="auto">
                  <a:xfrm>
                    <a:off x="1626577" y="1905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5" name="Arc 43"/>
                  <p:cNvSpPr>
                    <a:spLocks/>
                  </p:cNvSpPr>
                  <p:nvPr/>
                </p:nvSpPr>
                <p:spPr bwMode="auto">
                  <a:xfrm rot="10800000" flipV="1">
                    <a:off x="1937238" y="1905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6" name="Arc 44"/>
                  <p:cNvSpPr>
                    <a:spLocks/>
                  </p:cNvSpPr>
                  <p:nvPr/>
                </p:nvSpPr>
                <p:spPr bwMode="auto">
                  <a:xfrm rot="10800000">
                    <a:off x="1937238" y="2667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7" name="Arc 45"/>
                  <p:cNvSpPr>
                    <a:spLocks/>
                  </p:cNvSpPr>
                  <p:nvPr/>
                </p:nvSpPr>
                <p:spPr bwMode="auto">
                  <a:xfrm rot="10800000" flipH="1">
                    <a:off x="1626577" y="2667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626577" y="3429000"/>
                    <a:ext cx="465992" cy="0"/>
                  </a:xfrm>
                  <a:prstGeom prst="line">
                    <a:avLst/>
                  </a:pr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5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626577" y="1905000"/>
                    <a:ext cx="465992" cy="0"/>
                  </a:xfrm>
                  <a:prstGeom prst="line">
                    <a:avLst/>
                  </a:pr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61" name="Oval 60"/>
                <p:cNvSpPr/>
                <p:nvPr/>
              </p:nvSpPr>
              <p:spPr>
                <a:xfrm>
                  <a:off x="3429000" y="2133600"/>
                  <a:ext cx="76200" cy="228600"/>
                </a:xfrm>
                <a:prstGeom prst="ellipse">
                  <a:avLst/>
                </a:prstGeom>
                <a:noFill/>
                <a:ln w="12700" cmpd="sng">
                  <a:solidFill>
                    <a:srgbClr val="0000FF"/>
                  </a:solidFill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0"/>
                  </a:lightRig>
                </a:scene3d>
                <a:sp3d>
                  <a:contourClr>
                    <a:schemeClr val="lt1"/>
                  </a:contourClr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dirty="0" smtClean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3505200" y="2133600"/>
                  <a:ext cx="152400" cy="228600"/>
                  <a:chOff x="1626577" y="1905000"/>
                  <a:chExt cx="517769" cy="1524000"/>
                </a:xfrm>
              </p:grpSpPr>
              <p:sp>
                <p:nvSpPr>
                  <p:cNvPr id="63" name="Arc 42"/>
                  <p:cNvSpPr>
                    <a:spLocks/>
                  </p:cNvSpPr>
                  <p:nvPr/>
                </p:nvSpPr>
                <p:spPr bwMode="auto">
                  <a:xfrm>
                    <a:off x="1626577" y="1905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4" name="Arc 43"/>
                  <p:cNvSpPr>
                    <a:spLocks/>
                  </p:cNvSpPr>
                  <p:nvPr/>
                </p:nvSpPr>
                <p:spPr bwMode="auto">
                  <a:xfrm rot="10800000" flipV="1">
                    <a:off x="1937238" y="1905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5" name="Arc 44"/>
                  <p:cNvSpPr>
                    <a:spLocks/>
                  </p:cNvSpPr>
                  <p:nvPr/>
                </p:nvSpPr>
                <p:spPr bwMode="auto">
                  <a:xfrm rot="10800000">
                    <a:off x="1937238" y="2667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6" name="Arc 45"/>
                  <p:cNvSpPr>
                    <a:spLocks/>
                  </p:cNvSpPr>
                  <p:nvPr/>
                </p:nvSpPr>
                <p:spPr bwMode="auto">
                  <a:xfrm rot="10800000" flipH="1">
                    <a:off x="1626577" y="2667000"/>
                    <a:ext cx="207108" cy="762000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0" y="-1"/>
                        </a:moveTo>
                        <a:cubicBezTo>
                          <a:pt x="11929" y="-1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7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626577" y="3429000"/>
                    <a:ext cx="465992" cy="0"/>
                  </a:xfrm>
                  <a:prstGeom prst="line">
                    <a:avLst/>
                  </a:pr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68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626577" y="1905000"/>
                    <a:ext cx="465992" cy="0"/>
                  </a:xfrm>
                  <a:prstGeom prst="line">
                    <a:avLst/>
                  </a:prstGeom>
                  <a:noFill/>
                  <a:ln w="12700" cmpd="sng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490129" y="2057400"/>
                  <a:ext cx="0" cy="381000"/>
                </a:xfrm>
                <a:prstGeom prst="line">
                  <a:avLst/>
                </a:prstGeom>
                <a:ln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Rectangle 74"/>
              <p:cNvSpPr/>
              <p:nvPr/>
            </p:nvSpPr>
            <p:spPr>
              <a:xfrm>
                <a:off x="457200" y="1828800"/>
                <a:ext cx="3581400" cy="6096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 smtClean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533400" y="1309452"/>
            <a:ext cx="4916731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ü"/>
            </a:pPr>
            <a:r>
              <a:rPr lang="en-US" dirty="0"/>
              <a:t>2 kW continuously, or </a:t>
            </a:r>
          </a:p>
          <a:p>
            <a:pPr marL="285750" indent="-285750">
              <a:lnSpc>
                <a:spcPct val="90000"/>
              </a:lnSpc>
              <a:buFont typeface="Wingdings" charset="2"/>
              <a:buChar char="ü"/>
            </a:pPr>
            <a:r>
              <a:rPr lang="en-US" dirty="0"/>
              <a:t>2 consecutive 2 MW pulses in failure mode.</a:t>
            </a:r>
          </a:p>
        </p:txBody>
      </p:sp>
    </p:spTree>
    <p:extLst>
      <p:ext uri="{BB962C8B-B14F-4D97-AF65-F5344CB8AC3E}">
        <p14:creationId xmlns:p14="http://schemas.microsoft.com/office/powerpoint/2010/main" val="205890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0"/>
            <a:ext cx="8915400" cy="888705"/>
          </a:xfrm>
        </p:spPr>
        <p:txBody>
          <a:bodyPr/>
          <a:lstStyle/>
          <a:p>
            <a:r>
              <a:rPr lang="en-US" dirty="0" smtClean="0"/>
              <a:t>Dual Plane Injection Painting: High Payoff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42640" cy="1447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We paint in both planes with a correlated beam, all the way to collimator aperture.</a:t>
            </a:r>
          </a:p>
          <a:p>
            <a:pPr marL="0" indent="0">
              <a:buNone/>
            </a:pPr>
            <a:r>
              <a:rPr lang="en-US" sz="2400" dirty="0" smtClean="0"/>
              <a:t>The injection losses would be intolerable without it. 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2700" y="2438400"/>
            <a:ext cx="4207615" cy="4419600"/>
            <a:chOff x="-12700" y="2438400"/>
            <a:chExt cx="4207615" cy="44196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700" y="2895600"/>
              <a:ext cx="4207615" cy="3962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3400" y="3200400"/>
              <a:ext cx="1245453" cy="53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dirty="0" smtClean="0">
                  <a:solidFill>
                    <a:srgbClr val="0000FF"/>
                  </a:solidFill>
                </a:rPr>
                <a:t>Painting</a:t>
              </a:r>
            </a:p>
            <a:p>
              <a:pPr>
                <a:lnSpc>
                  <a:spcPct val="90000"/>
                </a:lnSpc>
              </a:pPr>
              <a:r>
                <a:rPr lang="en-US" sz="1600" dirty="0" smtClean="0">
                  <a:solidFill>
                    <a:srgbClr val="FF0000"/>
                  </a:solidFill>
                </a:rPr>
                <a:t>No Painting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0298" y="2438400"/>
              <a:ext cx="3417222" cy="539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/>
                <a:t>~ 1 MW Equivalent</a:t>
              </a:r>
              <a:r>
                <a:rPr lang="en-US" sz="1600" b="1" dirty="0"/>
                <a:t> </a:t>
              </a:r>
              <a:r>
                <a:rPr lang="en-US" sz="1600" b="1" dirty="0" smtClean="0"/>
                <a:t>Beam Profiles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 b="1" dirty="0" smtClean="0"/>
                <a:t>For Two Equal Emittance Beams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1000" y="2667000"/>
            <a:ext cx="4876799" cy="4178300"/>
            <a:chOff x="4191000" y="2667000"/>
            <a:chExt cx="4876799" cy="4178300"/>
          </a:xfrm>
        </p:grpSpPr>
        <p:sp>
          <p:nvSpPr>
            <p:cNvPr id="17" name="TextBox 16"/>
            <p:cNvSpPr txBox="1"/>
            <p:nvPr/>
          </p:nvSpPr>
          <p:spPr>
            <a:xfrm>
              <a:off x="4267200" y="2667000"/>
              <a:ext cx="4528203" cy="31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 b="1" dirty="0" smtClean="0"/>
                <a:t>Injection Region Beam Loss Monitor Signals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191000" y="3035300"/>
              <a:ext cx="4876799" cy="3810000"/>
              <a:chOff x="4191000" y="3048000"/>
              <a:chExt cx="4876799" cy="3810000"/>
            </a:xfrm>
          </p:grpSpPr>
          <p:pic>
            <p:nvPicPr>
              <p:cNvPr id="16" name="Picture 15" descr="blminj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000" y="3048000"/>
                <a:ext cx="4876799" cy="3810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679516" y="6555477"/>
                <a:ext cx="580558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A11c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402886" y="6553200"/>
                <a:ext cx="590639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A11d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241086" y="6553200"/>
                <a:ext cx="590639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A11e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70149" y="6553200"/>
                <a:ext cx="504114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A13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715813" y="6553200"/>
                <a:ext cx="603964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A13b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451538" y="6555477"/>
                <a:ext cx="504114" cy="2898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 smtClean="0"/>
                  <a:t>B01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098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3" y="4038600"/>
            <a:ext cx="5005137" cy="281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6290"/>
          </a:xfrm>
        </p:spPr>
        <p:txBody>
          <a:bodyPr/>
          <a:lstStyle/>
          <a:p>
            <a:r>
              <a:rPr lang="en-US" dirty="0" smtClean="0"/>
              <a:t>e-P Mitigation: Worth the Investment 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In the area of collective effects, e-p was the biggest concern.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4419600"/>
            <a:ext cx="4571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/>
              <a:t>No </a:t>
            </a:r>
            <a:r>
              <a:rPr lang="en-US" dirty="0" err="1" smtClean="0"/>
              <a:t>appr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41910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Trace levels after opening vacuum.  No beam loss.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81363"/>
              </p:ext>
            </p:extLst>
          </p:nvPr>
        </p:nvGraphicFramePr>
        <p:xfrm>
          <a:off x="1676400" y="1219200"/>
          <a:ext cx="5562600" cy="22250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86000"/>
                <a:gridCol w="3276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 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Usage Now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 Harmonic 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Strong</a:t>
                      </a:r>
                      <a:r>
                        <a:rPr lang="en-US" baseline="0" dirty="0" smtClean="0"/>
                        <a:t> knob when e-p present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coating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 way to know if it helps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</a:t>
                      </a:r>
                      <a:r>
                        <a:rPr lang="en-US" baseline="0" dirty="0" smtClean="0"/>
                        <a:t> solenoids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in use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 electrodes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Not in use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Feedback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Working</a:t>
                      </a:r>
                      <a:r>
                        <a:rPr lang="en-US" baseline="0" dirty="0" smtClean="0"/>
                        <a:t> but not needed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4191000"/>
            <a:ext cx="4038600" cy="76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No significant e-p seen during production so far.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8400" y="4102100"/>
            <a:ext cx="203842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&lt; 1 mm oscillation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088775" y="6519446"/>
            <a:ext cx="1017125" cy="338554"/>
          </a:xfrm>
          <a:prstGeom prst="rect">
            <a:avLst/>
          </a:prstGeom>
          <a:solidFill>
            <a:srgbClr val="FFF8D0"/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N. Evans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499084" y="3657600"/>
            <a:ext cx="462661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/>
              <a:t>e-p Activity for 1.4 MW Production Beam</a:t>
            </a:r>
          </a:p>
        </p:txBody>
      </p:sp>
    </p:spTree>
    <p:extLst>
      <p:ext uri="{BB962C8B-B14F-4D97-AF65-F5344CB8AC3E}">
        <p14:creationId xmlns:p14="http://schemas.microsoft.com/office/powerpoint/2010/main" val="258632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20" grpId="0"/>
      <p:bldP spid="22" grpId="0" animBg="1"/>
      <p:bldP spid="4" grpId="0"/>
    </p:bldLst>
  </p:timing>
</p:sld>
</file>

<file path=ppt/theme/theme1.xml><?xml version="1.0" encoding="utf-8"?>
<a:theme xmlns:a="http://schemas.openxmlformats.org/drawingml/2006/main" name="Powerpoint-Template_HFIR-SNS">
  <a:themeElements>
    <a:clrScheme name="ORNL Corporate Color Palette FINAL">
      <a:dk1>
        <a:sysClr val="windowText" lastClr="000000"/>
      </a:dk1>
      <a:lt1>
        <a:sysClr val="window" lastClr="FFFFFF"/>
      </a:lt1>
      <a:dk2>
        <a:srgbClr val="18783D"/>
      </a:dk2>
      <a:lt2>
        <a:srgbClr val="FFFFFF"/>
      </a:lt2>
      <a:accent1>
        <a:srgbClr val="2A6EBB"/>
      </a:accent1>
      <a:accent2>
        <a:srgbClr val="69BE28"/>
      </a:accent2>
      <a:accent3>
        <a:srgbClr val="E37222"/>
      </a:accent3>
      <a:accent4>
        <a:srgbClr val="3CB6CE"/>
      </a:accent4>
      <a:accent5>
        <a:srgbClr val="983222"/>
      </a:accent5>
      <a:accent6>
        <a:srgbClr val="FECB00"/>
      </a:accent6>
      <a:hlink>
        <a:srgbClr val="2A6EBB"/>
      </a:hlink>
      <a:folHlink>
        <a:srgbClr val="207C47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50F8B6-4A11-4B4C-906E-532188B822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913069-075D-49F7-AF90-34940D1480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98F7A50-2969-4387-8ABB-A3555854BC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Powerpoint-Template_HFIR-SNS.potx</Template>
  <TotalTime>5959</TotalTime>
  <Words>1577</Words>
  <Application>Microsoft Macintosh PowerPoint</Application>
  <PresentationFormat>On-screen Show (4:3)</PresentationFormat>
  <Paragraphs>355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Powerpoint-Template_HFIR-SNS</vt:lpstr>
      <vt:lpstr>Equation</vt:lpstr>
      <vt:lpstr>A Fifteen Year Perspective on the Design and Performance of the SNS Accumulator Ring</vt:lpstr>
      <vt:lpstr>SNS Accumulator Ring Design Parameters</vt:lpstr>
      <vt:lpstr>Outline</vt:lpstr>
      <vt:lpstr>Ring Performance: Intensity</vt:lpstr>
      <vt:lpstr>Ring Performance: Beam Loss</vt:lpstr>
      <vt:lpstr>Large Aperture: The Highest Payoff Investment We Made</vt:lpstr>
      <vt:lpstr>Ring Betatron Collimation: High Payoff</vt:lpstr>
      <vt:lpstr>Dual Plane Injection Painting: High Payoff</vt:lpstr>
      <vt:lpstr>e-P Mitigation: Worth the Investment ??</vt:lpstr>
      <vt:lpstr>Two Things We Worried Too Much About</vt:lpstr>
      <vt:lpstr>Injection: We Didn’t Worry Enough </vt:lpstr>
      <vt:lpstr>Menu of Initial Investments and Payoff</vt:lpstr>
      <vt:lpstr>Biggest Challenge: Injection Loss and Foil</vt:lpstr>
      <vt:lpstr>STS and the Beam Power Upgrade</vt:lpstr>
      <vt:lpstr>Injection Foils at 2 MW and Beyond</vt:lpstr>
      <vt:lpstr>PowerPoint Presentation</vt:lpstr>
      <vt:lpstr>The Laser Stripping Project</vt:lpstr>
      <vt:lpstr>Reducing the Required Laser Power</vt:lpstr>
      <vt:lpstr>Laser-Ion Beam Temporal Matching</vt:lpstr>
      <vt:lpstr>Experimental Configuration</vt:lpstr>
      <vt:lpstr>PowerPoint Presentation</vt:lpstr>
      <vt:lpstr>PowerPoint Presentation</vt:lpstr>
      <vt:lpstr>Installed Experimental Station</vt:lpstr>
      <vt:lpstr>The Next Step: 1 ms Stripping</vt:lpstr>
      <vt:lpstr>Summary</vt:lpstr>
    </vt:vector>
  </TitlesOfParts>
  <Manager/>
  <Company>ORNL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Manning, Renee</dc:creator>
  <cp:keywords>Spallation Neuton Souce, Neutron Sciences Directorate</cp:keywords>
  <dc:description/>
  <cp:lastModifiedBy>Cousineau, Sarah M.</cp:lastModifiedBy>
  <cp:revision>156</cp:revision>
  <cp:lastPrinted>2015-11-17T18:24:31Z</cp:lastPrinted>
  <dcterms:created xsi:type="dcterms:W3CDTF">2014-04-28T13:33:12Z</dcterms:created>
  <dcterms:modified xsi:type="dcterms:W3CDTF">2015-11-20T19:47:47Z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