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709" r:id="rId2"/>
    <p:sldId id="974" r:id="rId3"/>
    <p:sldId id="804" r:id="rId4"/>
    <p:sldId id="867" r:id="rId5"/>
    <p:sldId id="975" r:id="rId6"/>
    <p:sldId id="912" r:id="rId7"/>
    <p:sldId id="971" r:id="rId8"/>
    <p:sldId id="858" r:id="rId9"/>
    <p:sldId id="859" r:id="rId10"/>
    <p:sldId id="972" r:id="rId11"/>
    <p:sldId id="926" r:id="rId12"/>
    <p:sldId id="928" r:id="rId13"/>
    <p:sldId id="956" r:id="rId14"/>
    <p:sldId id="976" r:id="rId15"/>
    <p:sldId id="977" r:id="rId16"/>
    <p:sldId id="978" r:id="rId17"/>
    <p:sldId id="961" r:id="rId18"/>
    <p:sldId id="979" r:id="rId19"/>
    <p:sldId id="967" r:id="rId20"/>
    <p:sldId id="992" r:id="rId21"/>
    <p:sldId id="968" r:id="rId22"/>
    <p:sldId id="963" r:id="rId23"/>
    <p:sldId id="965" r:id="rId24"/>
    <p:sldId id="980" r:id="rId25"/>
    <p:sldId id="981" r:id="rId26"/>
    <p:sldId id="969" r:id="rId27"/>
    <p:sldId id="982" r:id="rId28"/>
    <p:sldId id="983" r:id="rId29"/>
    <p:sldId id="984" r:id="rId30"/>
    <p:sldId id="985" r:id="rId31"/>
    <p:sldId id="986" r:id="rId32"/>
    <p:sldId id="987" r:id="rId33"/>
    <p:sldId id="988" r:id="rId34"/>
    <p:sldId id="989" r:id="rId35"/>
    <p:sldId id="990" r:id="rId36"/>
    <p:sldId id="991" r:id="rId37"/>
  </p:sldIdLst>
  <p:sldSz cx="9144000" cy="6858000" type="screen4x3"/>
  <p:notesSz cx="6794500" cy="9931400"/>
  <p:defaultTextStyle>
    <a:defPPr>
      <a:defRPr lang="ja-JP"/>
    </a:defPPr>
    <a:lvl1pPr algn="l" rtl="0" fontAlgn="base">
      <a:spcBef>
        <a:spcPct val="0"/>
      </a:spcBef>
      <a:spcAft>
        <a:spcPct val="0"/>
      </a:spcAft>
      <a:defRPr kumimoji="1" kern="1200">
        <a:solidFill>
          <a:schemeClr val="tx1"/>
        </a:solidFill>
        <a:latin typeface="Book Antiqua" pitchFamily="18"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Book Antiqua" pitchFamily="18"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Book Antiqua" pitchFamily="18"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Book Antiqua" pitchFamily="18"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Book Antiqua" pitchFamily="18" charset="0"/>
        <a:ea typeface="ＭＳ Ｐゴシック" pitchFamily="50" charset="-128"/>
        <a:cs typeface="+mn-cs"/>
      </a:defRPr>
    </a:lvl5pPr>
    <a:lvl6pPr marL="2286000" algn="l" defTabSz="914400" rtl="0" eaLnBrk="1" latinLnBrk="0" hangingPunct="1">
      <a:defRPr kumimoji="1" kern="1200">
        <a:solidFill>
          <a:schemeClr val="tx1"/>
        </a:solidFill>
        <a:latin typeface="Book Antiqua" pitchFamily="18" charset="0"/>
        <a:ea typeface="ＭＳ Ｐゴシック" pitchFamily="50" charset="-128"/>
        <a:cs typeface="+mn-cs"/>
      </a:defRPr>
    </a:lvl6pPr>
    <a:lvl7pPr marL="2743200" algn="l" defTabSz="914400" rtl="0" eaLnBrk="1" latinLnBrk="0" hangingPunct="1">
      <a:defRPr kumimoji="1" kern="1200">
        <a:solidFill>
          <a:schemeClr val="tx1"/>
        </a:solidFill>
        <a:latin typeface="Book Antiqua" pitchFamily="18" charset="0"/>
        <a:ea typeface="ＭＳ Ｐゴシック" pitchFamily="50" charset="-128"/>
        <a:cs typeface="+mn-cs"/>
      </a:defRPr>
    </a:lvl7pPr>
    <a:lvl8pPr marL="3200400" algn="l" defTabSz="914400" rtl="0" eaLnBrk="1" latinLnBrk="0" hangingPunct="1">
      <a:defRPr kumimoji="1" kern="1200">
        <a:solidFill>
          <a:schemeClr val="tx1"/>
        </a:solidFill>
        <a:latin typeface="Book Antiqua" pitchFamily="18" charset="0"/>
        <a:ea typeface="ＭＳ Ｐゴシック" pitchFamily="50" charset="-128"/>
        <a:cs typeface="+mn-cs"/>
      </a:defRPr>
    </a:lvl8pPr>
    <a:lvl9pPr marL="3657600" algn="l" defTabSz="914400" rtl="0" eaLnBrk="1" latinLnBrk="0" hangingPunct="1">
      <a:defRPr kumimoji="1" kern="1200">
        <a:solidFill>
          <a:schemeClr val="tx1"/>
        </a:solidFill>
        <a:latin typeface="Book Antiqua" pitchFamily="18"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33CC"/>
    <a:srgbClr val="BC5704"/>
    <a:srgbClr val="1070FC"/>
    <a:srgbClr val="800000"/>
    <a:srgbClr val="9CCFF2"/>
    <a:srgbClr val="985887"/>
    <a:srgbClr val="D09E00"/>
    <a:srgbClr val="FF3399"/>
    <a:srgbClr val="8E5997"/>
    <a:srgbClr val="9B8E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97" autoAdjust="0"/>
    <p:restoredTop sz="73596" autoAdjust="0"/>
  </p:normalViewPr>
  <p:slideViewPr>
    <p:cSldViewPr>
      <p:cViewPr varScale="1">
        <p:scale>
          <a:sx n="60" d="100"/>
          <a:sy n="60" d="100"/>
        </p:scale>
        <p:origin x="2131"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9" d="100"/>
          <a:sy n="79" d="100"/>
        </p:scale>
        <p:origin x="3696" y="84"/>
      </p:cViewPr>
      <p:guideLst>
        <p:guide orient="horz" pos="3127"/>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hotchi\win2012.8.1\Work@JAEA\Studies\&#35542;&#25991;&#12539;&#20250;&#35696;\IPAC2015\&#36939;&#36578;&#12487;&#12540;&#12479;&#32113;&#21512;&#29256;2015042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1453941897078326E-2"/>
          <c:y val="2.3411180179869581E-2"/>
          <c:w val="0.91957569916769177"/>
          <c:h val="0.76524949184089119"/>
        </c:manualLayout>
      </c:layout>
      <c:barChart>
        <c:barDir val="col"/>
        <c:grouping val="clustered"/>
        <c:varyColors val="0"/>
        <c:ser>
          <c:idx val="0"/>
          <c:order val="0"/>
          <c:spPr>
            <a:solidFill>
              <a:srgbClr val="0070C0"/>
            </a:solidFill>
            <a:ln w="28575">
              <a:noFill/>
            </a:ln>
          </c:spPr>
          <c:invertIfNegative val="0"/>
          <c:cat>
            <c:numRef>
              <c:f>[運転データ統合版20150422.xlsx]Data!$B$2:$B$2380</c:f>
              <c:numCache>
                <c:formatCode>m/d/yyyy</c:formatCode>
                <c:ptCount val="2379"/>
                <c:pt idx="0">
                  <c:v>39598</c:v>
                </c:pt>
                <c:pt idx="1">
                  <c:v>39599</c:v>
                </c:pt>
                <c:pt idx="2">
                  <c:v>39600</c:v>
                </c:pt>
                <c:pt idx="3">
                  <c:v>39601</c:v>
                </c:pt>
                <c:pt idx="4">
                  <c:v>39602</c:v>
                </c:pt>
                <c:pt idx="5">
                  <c:v>39603</c:v>
                </c:pt>
                <c:pt idx="6">
                  <c:v>39604</c:v>
                </c:pt>
                <c:pt idx="7">
                  <c:v>39605</c:v>
                </c:pt>
                <c:pt idx="8">
                  <c:v>39606</c:v>
                </c:pt>
                <c:pt idx="9">
                  <c:v>39607</c:v>
                </c:pt>
                <c:pt idx="10">
                  <c:v>39608</c:v>
                </c:pt>
                <c:pt idx="11">
                  <c:v>39609</c:v>
                </c:pt>
                <c:pt idx="12">
                  <c:v>39610</c:v>
                </c:pt>
                <c:pt idx="13">
                  <c:v>39611</c:v>
                </c:pt>
                <c:pt idx="14">
                  <c:v>39612</c:v>
                </c:pt>
                <c:pt idx="15">
                  <c:v>39613</c:v>
                </c:pt>
                <c:pt idx="16">
                  <c:v>39614</c:v>
                </c:pt>
                <c:pt idx="17">
                  <c:v>39615</c:v>
                </c:pt>
                <c:pt idx="18">
                  <c:v>39616</c:v>
                </c:pt>
                <c:pt idx="19">
                  <c:v>39617</c:v>
                </c:pt>
                <c:pt idx="20">
                  <c:v>39618</c:v>
                </c:pt>
                <c:pt idx="21">
                  <c:v>39619</c:v>
                </c:pt>
                <c:pt idx="22">
                  <c:v>39620</c:v>
                </c:pt>
                <c:pt idx="23">
                  <c:v>39621</c:v>
                </c:pt>
                <c:pt idx="24">
                  <c:v>39622</c:v>
                </c:pt>
                <c:pt idx="25">
                  <c:v>39623</c:v>
                </c:pt>
                <c:pt idx="26">
                  <c:v>39624</c:v>
                </c:pt>
                <c:pt idx="27">
                  <c:v>39625</c:v>
                </c:pt>
                <c:pt idx="28">
                  <c:v>39626</c:v>
                </c:pt>
                <c:pt idx="29">
                  <c:v>39627</c:v>
                </c:pt>
                <c:pt idx="30">
                  <c:v>39628</c:v>
                </c:pt>
                <c:pt idx="31">
                  <c:v>39629</c:v>
                </c:pt>
                <c:pt idx="32">
                  <c:v>39630</c:v>
                </c:pt>
                <c:pt idx="33">
                  <c:v>39631</c:v>
                </c:pt>
                <c:pt idx="34">
                  <c:v>39632</c:v>
                </c:pt>
                <c:pt idx="35">
                  <c:v>39633</c:v>
                </c:pt>
                <c:pt idx="36">
                  <c:v>39634</c:v>
                </c:pt>
                <c:pt idx="37">
                  <c:v>39635</c:v>
                </c:pt>
                <c:pt idx="38">
                  <c:v>39636</c:v>
                </c:pt>
                <c:pt idx="39">
                  <c:v>39637</c:v>
                </c:pt>
                <c:pt idx="40">
                  <c:v>39638</c:v>
                </c:pt>
                <c:pt idx="41">
                  <c:v>39639</c:v>
                </c:pt>
                <c:pt idx="42">
                  <c:v>39640</c:v>
                </c:pt>
                <c:pt idx="43">
                  <c:v>39641</c:v>
                </c:pt>
                <c:pt idx="44">
                  <c:v>39642</c:v>
                </c:pt>
                <c:pt idx="45">
                  <c:v>39643</c:v>
                </c:pt>
                <c:pt idx="46">
                  <c:v>39644</c:v>
                </c:pt>
                <c:pt idx="47">
                  <c:v>39645</c:v>
                </c:pt>
                <c:pt idx="48">
                  <c:v>39646</c:v>
                </c:pt>
                <c:pt idx="49">
                  <c:v>39647</c:v>
                </c:pt>
                <c:pt idx="50">
                  <c:v>39648</c:v>
                </c:pt>
                <c:pt idx="51">
                  <c:v>39649</c:v>
                </c:pt>
                <c:pt idx="52">
                  <c:v>39650</c:v>
                </c:pt>
                <c:pt idx="53">
                  <c:v>39651</c:v>
                </c:pt>
                <c:pt idx="54">
                  <c:v>39652</c:v>
                </c:pt>
                <c:pt idx="55">
                  <c:v>39653</c:v>
                </c:pt>
                <c:pt idx="56">
                  <c:v>39654</c:v>
                </c:pt>
                <c:pt idx="57">
                  <c:v>39655</c:v>
                </c:pt>
                <c:pt idx="58">
                  <c:v>39656</c:v>
                </c:pt>
                <c:pt idx="59">
                  <c:v>39657</c:v>
                </c:pt>
                <c:pt idx="60">
                  <c:v>39658</c:v>
                </c:pt>
                <c:pt idx="61">
                  <c:v>39659</c:v>
                </c:pt>
                <c:pt idx="62">
                  <c:v>39660</c:v>
                </c:pt>
                <c:pt idx="63">
                  <c:v>39661</c:v>
                </c:pt>
                <c:pt idx="64">
                  <c:v>39662</c:v>
                </c:pt>
                <c:pt idx="65">
                  <c:v>39663</c:v>
                </c:pt>
                <c:pt idx="66">
                  <c:v>39664</c:v>
                </c:pt>
                <c:pt idx="67">
                  <c:v>39665</c:v>
                </c:pt>
                <c:pt idx="68">
                  <c:v>39666</c:v>
                </c:pt>
                <c:pt idx="69">
                  <c:v>39667</c:v>
                </c:pt>
                <c:pt idx="70">
                  <c:v>39668</c:v>
                </c:pt>
                <c:pt idx="71">
                  <c:v>39669</c:v>
                </c:pt>
                <c:pt idx="72">
                  <c:v>39670</c:v>
                </c:pt>
                <c:pt idx="73">
                  <c:v>39671</c:v>
                </c:pt>
                <c:pt idx="74">
                  <c:v>39672</c:v>
                </c:pt>
                <c:pt idx="75">
                  <c:v>39673</c:v>
                </c:pt>
                <c:pt idx="76">
                  <c:v>39674</c:v>
                </c:pt>
                <c:pt idx="77">
                  <c:v>39675</c:v>
                </c:pt>
                <c:pt idx="78">
                  <c:v>39676</c:v>
                </c:pt>
                <c:pt idx="79">
                  <c:v>39677</c:v>
                </c:pt>
                <c:pt idx="80">
                  <c:v>39678</c:v>
                </c:pt>
                <c:pt idx="81">
                  <c:v>39679</c:v>
                </c:pt>
                <c:pt idx="82">
                  <c:v>39680</c:v>
                </c:pt>
                <c:pt idx="83">
                  <c:v>39681</c:v>
                </c:pt>
                <c:pt idx="84">
                  <c:v>39682</c:v>
                </c:pt>
                <c:pt idx="85">
                  <c:v>39683</c:v>
                </c:pt>
                <c:pt idx="86">
                  <c:v>39684</c:v>
                </c:pt>
                <c:pt idx="87">
                  <c:v>39685</c:v>
                </c:pt>
                <c:pt idx="88">
                  <c:v>39686</c:v>
                </c:pt>
                <c:pt idx="89">
                  <c:v>39687</c:v>
                </c:pt>
                <c:pt idx="90">
                  <c:v>39688</c:v>
                </c:pt>
                <c:pt idx="91">
                  <c:v>39689</c:v>
                </c:pt>
                <c:pt idx="92">
                  <c:v>39690</c:v>
                </c:pt>
                <c:pt idx="93">
                  <c:v>39691</c:v>
                </c:pt>
                <c:pt idx="94">
                  <c:v>39692</c:v>
                </c:pt>
                <c:pt idx="95">
                  <c:v>39693</c:v>
                </c:pt>
                <c:pt idx="96">
                  <c:v>39694</c:v>
                </c:pt>
                <c:pt idx="97">
                  <c:v>39695</c:v>
                </c:pt>
                <c:pt idx="98">
                  <c:v>39696</c:v>
                </c:pt>
                <c:pt idx="99">
                  <c:v>39697</c:v>
                </c:pt>
                <c:pt idx="100">
                  <c:v>39698</c:v>
                </c:pt>
                <c:pt idx="101">
                  <c:v>39699</c:v>
                </c:pt>
                <c:pt idx="102">
                  <c:v>39700</c:v>
                </c:pt>
                <c:pt idx="103">
                  <c:v>39701</c:v>
                </c:pt>
                <c:pt idx="104">
                  <c:v>39702</c:v>
                </c:pt>
                <c:pt idx="105">
                  <c:v>39703</c:v>
                </c:pt>
                <c:pt idx="106">
                  <c:v>39704</c:v>
                </c:pt>
                <c:pt idx="107">
                  <c:v>39705</c:v>
                </c:pt>
                <c:pt idx="108">
                  <c:v>39706</c:v>
                </c:pt>
                <c:pt idx="109">
                  <c:v>39707</c:v>
                </c:pt>
                <c:pt idx="110">
                  <c:v>39708</c:v>
                </c:pt>
                <c:pt idx="111">
                  <c:v>39709</c:v>
                </c:pt>
                <c:pt idx="112">
                  <c:v>39710</c:v>
                </c:pt>
                <c:pt idx="113">
                  <c:v>39711</c:v>
                </c:pt>
                <c:pt idx="114">
                  <c:v>39712</c:v>
                </c:pt>
                <c:pt idx="115">
                  <c:v>39713</c:v>
                </c:pt>
                <c:pt idx="116">
                  <c:v>39714</c:v>
                </c:pt>
                <c:pt idx="117">
                  <c:v>39715</c:v>
                </c:pt>
                <c:pt idx="118">
                  <c:v>39716</c:v>
                </c:pt>
                <c:pt idx="119">
                  <c:v>39717</c:v>
                </c:pt>
                <c:pt idx="120">
                  <c:v>39718</c:v>
                </c:pt>
                <c:pt idx="121">
                  <c:v>39719</c:v>
                </c:pt>
                <c:pt idx="122">
                  <c:v>39720</c:v>
                </c:pt>
                <c:pt idx="123">
                  <c:v>39721</c:v>
                </c:pt>
                <c:pt idx="124">
                  <c:v>39722</c:v>
                </c:pt>
                <c:pt idx="125">
                  <c:v>39723</c:v>
                </c:pt>
                <c:pt idx="126">
                  <c:v>39724</c:v>
                </c:pt>
                <c:pt idx="127">
                  <c:v>39725</c:v>
                </c:pt>
                <c:pt idx="128">
                  <c:v>39726</c:v>
                </c:pt>
                <c:pt idx="129">
                  <c:v>39727</c:v>
                </c:pt>
                <c:pt idx="130">
                  <c:v>39728</c:v>
                </c:pt>
                <c:pt idx="131">
                  <c:v>39729</c:v>
                </c:pt>
                <c:pt idx="132">
                  <c:v>39730</c:v>
                </c:pt>
                <c:pt idx="133">
                  <c:v>39731</c:v>
                </c:pt>
                <c:pt idx="134">
                  <c:v>39732</c:v>
                </c:pt>
                <c:pt idx="135">
                  <c:v>39733</c:v>
                </c:pt>
                <c:pt idx="136">
                  <c:v>39734</c:v>
                </c:pt>
                <c:pt idx="137">
                  <c:v>39735</c:v>
                </c:pt>
                <c:pt idx="138">
                  <c:v>39736</c:v>
                </c:pt>
                <c:pt idx="139">
                  <c:v>39737</c:v>
                </c:pt>
                <c:pt idx="140">
                  <c:v>39738</c:v>
                </c:pt>
                <c:pt idx="141">
                  <c:v>39739</c:v>
                </c:pt>
                <c:pt idx="142">
                  <c:v>39740</c:v>
                </c:pt>
                <c:pt idx="143">
                  <c:v>39741</c:v>
                </c:pt>
                <c:pt idx="144">
                  <c:v>39742</c:v>
                </c:pt>
                <c:pt idx="145">
                  <c:v>39743</c:v>
                </c:pt>
                <c:pt idx="146">
                  <c:v>39744</c:v>
                </c:pt>
                <c:pt idx="147">
                  <c:v>39745</c:v>
                </c:pt>
                <c:pt idx="148">
                  <c:v>39746</c:v>
                </c:pt>
                <c:pt idx="149">
                  <c:v>39747</c:v>
                </c:pt>
                <c:pt idx="150">
                  <c:v>39748</c:v>
                </c:pt>
                <c:pt idx="151">
                  <c:v>39749</c:v>
                </c:pt>
                <c:pt idx="152">
                  <c:v>39750</c:v>
                </c:pt>
                <c:pt idx="153">
                  <c:v>39751</c:v>
                </c:pt>
                <c:pt idx="154">
                  <c:v>39752</c:v>
                </c:pt>
                <c:pt idx="155">
                  <c:v>39753</c:v>
                </c:pt>
                <c:pt idx="156">
                  <c:v>39754</c:v>
                </c:pt>
                <c:pt idx="157">
                  <c:v>39755</c:v>
                </c:pt>
                <c:pt idx="158">
                  <c:v>39756</c:v>
                </c:pt>
                <c:pt idx="159">
                  <c:v>39757</c:v>
                </c:pt>
                <c:pt idx="160">
                  <c:v>39758</c:v>
                </c:pt>
                <c:pt idx="161">
                  <c:v>39759</c:v>
                </c:pt>
                <c:pt idx="162">
                  <c:v>39760</c:v>
                </c:pt>
                <c:pt idx="163">
                  <c:v>39761</c:v>
                </c:pt>
                <c:pt idx="164">
                  <c:v>39762</c:v>
                </c:pt>
                <c:pt idx="165">
                  <c:v>39763</c:v>
                </c:pt>
                <c:pt idx="166">
                  <c:v>39764</c:v>
                </c:pt>
                <c:pt idx="167">
                  <c:v>39765</c:v>
                </c:pt>
                <c:pt idx="168">
                  <c:v>39766</c:v>
                </c:pt>
                <c:pt idx="169">
                  <c:v>39767</c:v>
                </c:pt>
                <c:pt idx="170">
                  <c:v>39768</c:v>
                </c:pt>
                <c:pt idx="171">
                  <c:v>39769</c:v>
                </c:pt>
                <c:pt idx="172">
                  <c:v>39770</c:v>
                </c:pt>
                <c:pt idx="173">
                  <c:v>39771</c:v>
                </c:pt>
                <c:pt idx="174">
                  <c:v>39772</c:v>
                </c:pt>
                <c:pt idx="175">
                  <c:v>39773</c:v>
                </c:pt>
                <c:pt idx="176">
                  <c:v>39774</c:v>
                </c:pt>
                <c:pt idx="177">
                  <c:v>39775</c:v>
                </c:pt>
                <c:pt idx="178">
                  <c:v>39776</c:v>
                </c:pt>
                <c:pt idx="179">
                  <c:v>39777</c:v>
                </c:pt>
                <c:pt idx="180">
                  <c:v>39778</c:v>
                </c:pt>
                <c:pt idx="181">
                  <c:v>39779</c:v>
                </c:pt>
                <c:pt idx="182">
                  <c:v>39780</c:v>
                </c:pt>
                <c:pt idx="183">
                  <c:v>39781</c:v>
                </c:pt>
                <c:pt idx="184">
                  <c:v>39782</c:v>
                </c:pt>
                <c:pt idx="185">
                  <c:v>39783</c:v>
                </c:pt>
                <c:pt idx="186">
                  <c:v>39784</c:v>
                </c:pt>
                <c:pt idx="187">
                  <c:v>39785</c:v>
                </c:pt>
                <c:pt idx="188">
                  <c:v>39786</c:v>
                </c:pt>
                <c:pt idx="189">
                  <c:v>39787</c:v>
                </c:pt>
                <c:pt idx="190">
                  <c:v>39788</c:v>
                </c:pt>
                <c:pt idx="191">
                  <c:v>39789</c:v>
                </c:pt>
                <c:pt idx="192">
                  <c:v>39790</c:v>
                </c:pt>
                <c:pt idx="193">
                  <c:v>39791</c:v>
                </c:pt>
                <c:pt idx="194">
                  <c:v>39792</c:v>
                </c:pt>
                <c:pt idx="195">
                  <c:v>39793</c:v>
                </c:pt>
                <c:pt idx="196">
                  <c:v>39794</c:v>
                </c:pt>
                <c:pt idx="197">
                  <c:v>39795</c:v>
                </c:pt>
                <c:pt idx="198">
                  <c:v>39796</c:v>
                </c:pt>
                <c:pt idx="199">
                  <c:v>39797</c:v>
                </c:pt>
                <c:pt idx="200">
                  <c:v>39798</c:v>
                </c:pt>
                <c:pt idx="201">
                  <c:v>39799</c:v>
                </c:pt>
                <c:pt idx="202">
                  <c:v>39800</c:v>
                </c:pt>
                <c:pt idx="203">
                  <c:v>39801</c:v>
                </c:pt>
                <c:pt idx="204">
                  <c:v>39802</c:v>
                </c:pt>
                <c:pt idx="205">
                  <c:v>39803</c:v>
                </c:pt>
                <c:pt idx="206">
                  <c:v>39804</c:v>
                </c:pt>
                <c:pt idx="207">
                  <c:v>39805</c:v>
                </c:pt>
                <c:pt idx="208">
                  <c:v>39806</c:v>
                </c:pt>
                <c:pt idx="209">
                  <c:v>39807</c:v>
                </c:pt>
                <c:pt idx="210">
                  <c:v>39808</c:v>
                </c:pt>
                <c:pt idx="211">
                  <c:v>39809</c:v>
                </c:pt>
                <c:pt idx="212">
                  <c:v>39810</c:v>
                </c:pt>
                <c:pt idx="213">
                  <c:v>39811</c:v>
                </c:pt>
                <c:pt idx="214">
                  <c:v>39812</c:v>
                </c:pt>
                <c:pt idx="215">
                  <c:v>39813</c:v>
                </c:pt>
                <c:pt idx="216">
                  <c:v>39814</c:v>
                </c:pt>
                <c:pt idx="217">
                  <c:v>39815</c:v>
                </c:pt>
                <c:pt idx="218">
                  <c:v>39816</c:v>
                </c:pt>
                <c:pt idx="219">
                  <c:v>39817</c:v>
                </c:pt>
                <c:pt idx="220">
                  <c:v>39818</c:v>
                </c:pt>
                <c:pt idx="221">
                  <c:v>39819</c:v>
                </c:pt>
                <c:pt idx="222">
                  <c:v>39820</c:v>
                </c:pt>
                <c:pt idx="223">
                  <c:v>39821</c:v>
                </c:pt>
                <c:pt idx="224">
                  <c:v>39822</c:v>
                </c:pt>
                <c:pt idx="225">
                  <c:v>39823</c:v>
                </c:pt>
                <c:pt idx="226">
                  <c:v>39824</c:v>
                </c:pt>
                <c:pt idx="227">
                  <c:v>39825</c:v>
                </c:pt>
                <c:pt idx="228">
                  <c:v>39826</c:v>
                </c:pt>
                <c:pt idx="229">
                  <c:v>39827</c:v>
                </c:pt>
                <c:pt idx="230">
                  <c:v>39828</c:v>
                </c:pt>
                <c:pt idx="231">
                  <c:v>39829</c:v>
                </c:pt>
                <c:pt idx="232">
                  <c:v>39830</c:v>
                </c:pt>
                <c:pt idx="233">
                  <c:v>39831</c:v>
                </c:pt>
                <c:pt idx="234">
                  <c:v>39832</c:v>
                </c:pt>
                <c:pt idx="235">
                  <c:v>39833</c:v>
                </c:pt>
                <c:pt idx="236">
                  <c:v>39834</c:v>
                </c:pt>
                <c:pt idx="237">
                  <c:v>39835</c:v>
                </c:pt>
                <c:pt idx="238">
                  <c:v>39836</c:v>
                </c:pt>
                <c:pt idx="239">
                  <c:v>39837</c:v>
                </c:pt>
                <c:pt idx="240">
                  <c:v>39838</c:v>
                </c:pt>
                <c:pt idx="241">
                  <c:v>39839</c:v>
                </c:pt>
                <c:pt idx="242">
                  <c:v>39840</c:v>
                </c:pt>
                <c:pt idx="243">
                  <c:v>39841</c:v>
                </c:pt>
                <c:pt idx="244">
                  <c:v>39842</c:v>
                </c:pt>
                <c:pt idx="245">
                  <c:v>39843</c:v>
                </c:pt>
                <c:pt idx="246">
                  <c:v>39844</c:v>
                </c:pt>
                <c:pt idx="247">
                  <c:v>39845</c:v>
                </c:pt>
                <c:pt idx="248">
                  <c:v>39846</c:v>
                </c:pt>
                <c:pt idx="249">
                  <c:v>39847</c:v>
                </c:pt>
                <c:pt idx="250">
                  <c:v>39848</c:v>
                </c:pt>
                <c:pt idx="251">
                  <c:v>39849</c:v>
                </c:pt>
                <c:pt idx="252">
                  <c:v>39850</c:v>
                </c:pt>
                <c:pt idx="253">
                  <c:v>39851</c:v>
                </c:pt>
                <c:pt idx="254">
                  <c:v>39852</c:v>
                </c:pt>
                <c:pt idx="255">
                  <c:v>39853</c:v>
                </c:pt>
                <c:pt idx="256">
                  <c:v>39854</c:v>
                </c:pt>
                <c:pt idx="257">
                  <c:v>39855</c:v>
                </c:pt>
                <c:pt idx="258">
                  <c:v>39856</c:v>
                </c:pt>
                <c:pt idx="259">
                  <c:v>39857</c:v>
                </c:pt>
                <c:pt idx="260">
                  <c:v>39858</c:v>
                </c:pt>
                <c:pt idx="261">
                  <c:v>39859</c:v>
                </c:pt>
                <c:pt idx="262">
                  <c:v>39860</c:v>
                </c:pt>
                <c:pt idx="263">
                  <c:v>39861</c:v>
                </c:pt>
                <c:pt idx="264">
                  <c:v>39862</c:v>
                </c:pt>
                <c:pt idx="265">
                  <c:v>39863</c:v>
                </c:pt>
                <c:pt idx="266">
                  <c:v>39864</c:v>
                </c:pt>
                <c:pt idx="267">
                  <c:v>39865</c:v>
                </c:pt>
                <c:pt idx="268">
                  <c:v>39866</c:v>
                </c:pt>
                <c:pt idx="269">
                  <c:v>39867</c:v>
                </c:pt>
                <c:pt idx="270">
                  <c:v>39868</c:v>
                </c:pt>
                <c:pt idx="271">
                  <c:v>39869</c:v>
                </c:pt>
                <c:pt idx="272">
                  <c:v>39870</c:v>
                </c:pt>
                <c:pt idx="273">
                  <c:v>39871</c:v>
                </c:pt>
                <c:pt idx="274">
                  <c:v>39872</c:v>
                </c:pt>
                <c:pt idx="275">
                  <c:v>39873</c:v>
                </c:pt>
                <c:pt idx="276">
                  <c:v>39874</c:v>
                </c:pt>
                <c:pt idx="277">
                  <c:v>39875</c:v>
                </c:pt>
                <c:pt idx="278">
                  <c:v>39876</c:v>
                </c:pt>
                <c:pt idx="279">
                  <c:v>39877</c:v>
                </c:pt>
                <c:pt idx="280">
                  <c:v>39878</c:v>
                </c:pt>
                <c:pt idx="281">
                  <c:v>39879</c:v>
                </c:pt>
                <c:pt idx="282">
                  <c:v>39880</c:v>
                </c:pt>
                <c:pt idx="283">
                  <c:v>39881</c:v>
                </c:pt>
                <c:pt idx="284">
                  <c:v>39882</c:v>
                </c:pt>
                <c:pt idx="285">
                  <c:v>39883</c:v>
                </c:pt>
                <c:pt idx="286">
                  <c:v>39884</c:v>
                </c:pt>
                <c:pt idx="287">
                  <c:v>39885</c:v>
                </c:pt>
                <c:pt idx="288">
                  <c:v>39886</c:v>
                </c:pt>
                <c:pt idx="289">
                  <c:v>39887</c:v>
                </c:pt>
                <c:pt idx="290">
                  <c:v>39888</c:v>
                </c:pt>
                <c:pt idx="291">
                  <c:v>39889</c:v>
                </c:pt>
                <c:pt idx="292">
                  <c:v>39890</c:v>
                </c:pt>
                <c:pt idx="293">
                  <c:v>39891</c:v>
                </c:pt>
                <c:pt idx="294">
                  <c:v>39892</c:v>
                </c:pt>
                <c:pt idx="295">
                  <c:v>39893</c:v>
                </c:pt>
                <c:pt idx="296">
                  <c:v>39894</c:v>
                </c:pt>
                <c:pt idx="297">
                  <c:v>39895</c:v>
                </c:pt>
                <c:pt idx="298">
                  <c:v>39896</c:v>
                </c:pt>
                <c:pt idx="299">
                  <c:v>39897</c:v>
                </c:pt>
                <c:pt idx="300">
                  <c:v>39898</c:v>
                </c:pt>
                <c:pt idx="301">
                  <c:v>39899</c:v>
                </c:pt>
                <c:pt idx="302">
                  <c:v>39900</c:v>
                </c:pt>
                <c:pt idx="303">
                  <c:v>39901</c:v>
                </c:pt>
                <c:pt idx="304">
                  <c:v>39902</c:v>
                </c:pt>
                <c:pt idx="305">
                  <c:v>39903</c:v>
                </c:pt>
                <c:pt idx="306">
                  <c:v>39904</c:v>
                </c:pt>
                <c:pt idx="307">
                  <c:v>39905</c:v>
                </c:pt>
                <c:pt idx="308">
                  <c:v>39906</c:v>
                </c:pt>
                <c:pt idx="309">
                  <c:v>39907</c:v>
                </c:pt>
                <c:pt idx="310">
                  <c:v>39908</c:v>
                </c:pt>
                <c:pt idx="311">
                  <c:v>39909</c:v>
                </c:pt>
                <c:pt idx="312">
                  <c:v>39910</c:v>
                </c:pt>
                <c:pt idx="313">
                  <c:v>39911</c:v>
                </c:pt>
                <c:pt idx="314">
                  <c:v>39912</c:v>
                </c:pt>
                <c:pt idx="315">
                  <c:v>39913</c:v>
                </c:pt>
                <c:pt idx="316">
                  <c:v>39914</c:v>
                </c:pt>
                <c:pt idx="317">
                  <c:v>39915</c:v>
                </c:pt>
                <c:pt idx="318">
                  <c:v>39916</c:v>
                </c:pt>
                <c:pt idx="319">
                  <c:v>39917</c:v>
                </c:pt>
                <c:pt idx="320">
                  <c:v>39918</c:v>
                </c:pt>
                <c:pt idx="321">
                  <c:v>39919</c:v>
                </c:pt>
                <c:pt idx="322">
                  <c:v>39920</c:v>
                </c:pt>
                <c:pt idx="323">
                  <c:v>39921</c:v>
                </c:pt>
                <c:pt idx="324">
                  <c:v>39922</c:v>
                </c:pt>
                <c:pt idx="325">
                  <c:v>39923</c:v>
                </c:pt>
                <c:pt idx="326">
                  <c:v>39924</c:v>
                </c:pt>
                <c:pt idx="327">
                  <c:v>39925</c:v>
                </c:pt>
                <c:pt idx="328">
                  <c:v>39926</c:v>
                </c:pt>
                <c:pt idx="329">
                  <c:v>39927</c:v>
                </c:pt>
                <c:pt idx="330">
                  <c:v>39928</c:v>
                </c:pt>
                <c:pt idx="331">
                  <c:v>39929</c:v>
                </c:pt>
                <c:pt idx="332">
                  <c:v>39930</c:v>
                </c:pt>
                <c:pt idx="333">
                  <c:v>39931</c:v>
                </c:pt>
                <c:pt idx="334">
                  <c:v>39932</c:v>
                </c:pt>
                <c:pt idx="335">
                  <c:v>39933</c:v>
                </c:pt>
                <c:pt idx="336">
                  <c:v>39934</c:v>
                </c:pt>
                <c:pt idx="337">
                  <c:v>39935</c:v>
                </c:pt>
                <c:pt idx="338">
                  <c:v>39936</c:v>
                </c:pt>
                <c:pt idx="339">
                  <c:v>39937</c:v>
                </c:pt>
                <c:pt idx="340">
                  <c:v>39938</c:v>
                </c:pt>
                <c:pt idx="341">
                  <c:v>39939</c:v>
                </c:pt>
                <c:pt idx="342">
                  <c:v>39940</c:v>
                </c:pt>
                <c:pt idx="343">
                  <c:v>39941</c:v>
                </c:pt>
                <c:pt idx="344">
                  <c:v>39942</c:v>
                </c:pt>
                <c:pt idx="345">
                  <c:v>39943</c:v>
                </c:pt>
                <c:pt idx="346">
                  <c:v>39944</c:v>
                </c:pt>
                <c:pt idx="347">
                  <c:v>39945</c:v>
                </c:pt>
                <c:pt idx="348">
                  <c:v>39946</c:v>
                </c:pt>
                <c:pt idx="349">
                  <c:v>39947</c:v>
                </c:pt>
                <c:pt idx="350">
                  <c:v>39948</c:v>
                </c:pt>
                <c:pt idx="351">
                  <c:v>39949</c:v>
                </c:pt>
                <c:pt idx="352">
                  <c:v>39950</c:v>
                </c:pt>
                <c:pt idx="353">
                  <c:v>39951</c:v>
                </c:pt>
                <c:pt idx="354">
                  <c:v>39952</c:v>
                </c:pt>
                <c:pt idx="355">
                  <c:v>39953</c:v>
                </c:pt>
                <c:pt idx="356">
                  <c:v>39954</c:v>
                </c:pt>
                <c:pt idx="357">
                  <c:v>39955</c:v>
                </c:pt>
                <c:pt idx="358">
                  <c:v>39956</c:v>
                </c:pt>
                <c:pt idx="359">
                  <c:v>39957</c:v>
                </c:pt>
                <c:pt idx="360">
                  <c:v>39958</c:v>
                </c:pt>
                <c:pt idx="361">
                  <c:v>39959</c:v>
                </c:pt>
                <c:pt idx="362">
                  <c:v>39960</c:v>
                </c:pt>
                <c:pt idx="363">
                  <c:v>39961</c:v>
                </c:pt>
                <c:pt idx="364">
                  <c:v>39962</c:v>
                </c:pt>
                <c:pt idx="365">
                  <c:v>39963</c:v>
                </c:pt>
                <c:pt idx="366">
                  <c:v>39964</c:v>
                </c:pt>
                <c:pt idx="367">
                  <c:v>39965</c:v>
                </c:pt>
                <c:pt idx="368">
                  <c:v>39966</c:v>
                </c:pt>
                <c:pt idx="369">
                  <c:v>39967</c:v>
                </c:pt>
                <c:pt idx="370">
                  <c:v>39968</c:v>
                </c:pt>
                <c:pt idx="371">
                  <c:v>39969</c:v>
                </c:pt>
                <c:pt idx="372">
                  <c:v>39970</c:v>
                </c:pt>
                <c:pt idx="373">
                  <c:v>39971</c:v>
                </c:pt>
                <c:pt idx="374">
                  <c:v>39972</c:v>
                </c:pt>
                <c:pt idx="375">
                  <c:v>39973</c:v>
                </c:pt>
                <c:pt idx="376">
                  <c:v>39974</c:v>
                </c:pt>
                <c:pt idx="377">
                  <c:v>39975</c:v>
                </c:pt>
                <c:pt idx="378">
                  <c:v>39976</c:v>
                </c:pt>
                <c:pt idx="379">
                  <c:v>39977</c:v>
                </c:pt>
                <c:pt idx="380">
                  <c:v>39978</c:v>
                </c:pt>
                <c:pt idx="381">
                  <c:v>39979</c:v>
                </c:pt>
                <c:pt idx="382">
                  <c:v>39980</c:v>
                </c:pt>
                <c:pt idx="383">
                  <c:v>39981</c:v>
                </c:pt>
                <c:pt idx="384">
                  <c:v>39982</c:v>
                </c:pt>
                <c:pt idx="385">
                  <c:v>39983</c:v>
                </c:pt>
                <c:pt idx="386">
                  <c:v>39984</c:v>
                </c:pt>
                <c:pt idx="387">
                  <c:v>39985</c:v>
                </c:pt>
                <c:pt idx="388">
                  <c:v>39986</c:v>
                </c:pt>
                <c:pt idx="389">
                  <c:v>39987</c:v>
                </c:pt>
                <c:pt idx="390">
                  <c:v>39988</c:v>
                </c:pt>
                <c:pt idx="391">
                  <c:v>39989</c:v>
                </c:pt>
                <c:pt idx="392">
                  <c:v>39990</c:v>
                </c:pt>
                <c:pt idx="393">
                  <c:v>39991</c:v>
                </c:pt>
                <c:pt idx="394">
                  <c:v>39992</c:v>
                </c:pt>
                <c:pt idx="395">
                  <c:v>39993</c:v>
                </c:pt>
                <c:pt idx="396">
                  <c:v>39994</c:v>
                </c:pt>
                <c:pt idx="397">
                  <c:v>39995</c:v>
                </c:pt>
                <c:pt idx="398">
                  <c:v>39996</c:v>
                </c:pt>
                <c:pt idx="399">
                  <c:v>39997</c:v>
                </c:pt>
                <c:pt idx="400">
                  <c:v>39998</c:v>
                </c:pt>
                <c:pt idx="401">
                  <c:v>39999</c:v>
                </c:pt>
                <c:pt idx="402">
                  <c:v>40000</c:v>
                </c:pt>
                <c:pt idx="403">
                  <c:v>40001</c:v>
                </c:pt>
                <c:pt idx="404">
                  <c:v>40002</c:v>
                </c:pt>
                <c:pt idx="405">
                  <c:v>40003</c:v>
                </c:pt>
                <c:pt idx="406">
                  <c:v>40004</c:v>
                </c:pt>
                <c:pt idx="407">
                  <c:v>40005</c:v>
                </c:pt>
                <c:pt idx="408">
                  <c:v>40006</c:v>
                </c:pt>
                <c:pt idx="409">
                  <c:v>40007</c:v>
                </c:pt>
                <c:pt idx="410">
                  <c:v>40008</c:v>
                </c:pt>
                <c:pt idx="411">
                  <c:v>40009</c:v>
                </c:pt>
                <c:pt idx="412">
                  <c:v>40010</c:v>
                </c:pt>
                <c:pt idx="413">
                  <c:v>40011</c:v>
                </c:pt>
                <c:pt idx="414">
                  <c:v>40012</c:v>
                </c:pt>
                <c:pt idx="415">
                  <c:v>40013</c:v>
                </c:pt>
                <c:pt idx="416">
                  <c:v>40014</c:v>
                </c:pt>
                <c:pt idx="417">
                  <c:v>40015</c:v>
                </c:pt>
                <c:pt idx="418">
                  <c:v>40016</c:v>
                </c:pt>
                <c:pt idx="419">
                  <c:v>40017</c:v>
                </c:pt>
                <c:pt idx="420">
                  <c:v>40018</c:v>
                </c:pt>
                <c:pt idx="421">
                  <c:v>40019</c:v>
                </c:pt>
                <c:pt idx="422">
                  <c:v>40020</c:v>
                </c:pt>
                <c:pt idx="423">
                  <c:v>40021</c:v>
                </c:pt>
                <c:pt idx="424">
                  <c:v>40022</c:v>
                </c:pt>
                <c:pt idx="425">
                  <c:v>40023</c:v>
                </c:pt>
                <c:pt idx="426">
                  <c:v>40024</c:v>
                </c:pt>
                <c:pt idx="427">
                  <c:v>40025</c:v>
                </c:pt>
                <c:pt idx="428">
                  <c:v>40026</c:v>
                </c:pt>
                <c:pt idx="429">
                  <c:v>40027</c:v>
                </c:pt>
                <c:pt idx="430">
                  <c:v>40028</c:v>
                </c:pt>
                <c:pt idx="431">
                  <c:v>40029</c:v>
                </c:pt>
                <c:pt idx="432">
                  <c:v>40030</c:v>
                </c:pt>
                <c:pt idx="433">
                  <c:v>40031</c:v>
                </c:pt>
                <c:pt idx="434">
                  <c:v>40032</c:v>
                </c:pt>
                <c:pt idx="435">
                  <c:v>40033</c:v>
                </c:pt>
                <c:pt idx="436">
                  <c:v>40034</c:v>
                </c:pt>
                <c:pt idx="437">
                  <c:v>40035</c:v>
                </c:pt>
                <c:pt idx="438">
                  <c:v>40036</c:v>
                </c:pt>
                <c:pt idx="439">
                  <c:v>40037</c:v>
                </c:pt>
                <c:pt idx="440">
                  <c:v>40038</c:v>
                </c:pt>
                <c:pt idx="441">
                  <c:v>40039</c:v>
                </c:pt>
                <c:pt idx="442">
                  <c:v>40040</c:v>
                </c:pt>
                <c:pt idx="443">
                  <c:v>40041</c:v>
                </c:pt>
                <c:pt idx="444">
                  <c:v>40042</c:v>
                </c:pt>
                <c:pt idx="445">
                  <c:v>40043</c:v>
                </c:pt>
                <c:pt idx="446">
                  <c:v>40044</c:v>
                </c:pt>
                <c:pt idx="447">
                  <c:v>40045</c:v>
                </c:pt>
                <c:pt idx="448">
                  <c:v>40046</c:v>
                </c:pt>
                <c:pt idx="449">
                  <c:v>40047</c:v>
                </c:pt>
                <c:pt idx="450">
                  <c:v>40048</c:v>
                </c:pt>
                <c:pt idx="451">
                  <c:v>40049</c:v>
                </c:pt>
                <c:pt idx="452">
                  <c:v>40050</c:v>
                </c:pt>
                <c:pt idx="453">
                  <c:v>40051</c:v>
                </c:pt>
                <c:pt idx="454">
                  <c:v>40052</c:v>
                </c:pt>
                <c:pt idx="455">
                  <c:v>40053</c:v>
                </c:pt>
                <c:pt idx="456">
                  <c:v>40054</c:v>
                </c:pt>
                <c:pt idx="457">
                  <c:v>40055</c:v>
                </c:pt>
                <c:pt idx="458">
                  <c:v>40056</c:v>
                </c:pt>
                <c:pt idx="459">
                  <c:v>40057</c:v>
                </c:pt>
                <c:pt idx="460">
                  <c:v>40058</c:v>
                </c:pt>
                <c:pt idx="461">
                  <c:v>40059</c:v>
                </c:pt>
                <c:pt idx="462">
                  <c:v>40060</c:v>
                </c:pt>
                <c:pt idx="463">
                  <c:v>40061</c:v>
                </c:pt>
                <c:pt idx="464">
                  <c:v>40062</c:v>
                </c:pt>
                <c:pt idx="465">
                  <c:v>40063</c:v>
                </c:pt>
                <c:pt idx="466">
                  <c:v>40064</c:v>
                </c:pt>
                <c:pt idx="467">
                  <c:v>40065</c:v>
                </c:pt>
                <c:pt idx="468">
                  <c:v>40066</c:v>
                </c:pt>
                <c:pt idx="469">
                  <c:v>40067</c:v>
                </c:pt>
                <c:pt idx="470">
                  <c:v>40068</c:v>
                </c:pt>
                <c:pt idx="471">
                  <c:v>40069</c:v>
                </c:pt>
                <c:pt idx="472">
                  <c:v>40070</c:v>
                </c:pt>
                <c:pt idx="473">
                  <c:v>40071</c:v>
                </c:pt>
                <c:pt idx="474">
                  <c:v>40072</c:v>
                </c:pt>
                <c:pt idx="475">
                  <c:v>40073</c:v>
                </c:pt>
                <c:pt idx="476">
                  <c:v>40074</c:v>
                </c:pt>
                <c:pt idx="477">
                  <c:v>40075</c:v>
                </c:pt>
                <c:pt idx="478">
                  <c:v>40076</c:v>
                </c:pt>
                <c:pt idx="479">
                  <c:v>40077</c:v>
                </c:pt>
                <c:pt idx="480">
                  <c:v>40078</c:v>
                </c:pt>
                <c:pt idx="481">
                  <c:v>40079</c:v>
                </c:pt>
                <c:pt idx="482">
                  <c:v>40080</c:v>
                </c:pt>
                <c:pt idx="483">
                  <c:v>40081</c:v>
                </c:pt>
                <c:pt idx="484">
                  <c:v>40082</c:v>
                </c:pt>
                <c:pt idx="485">
                  <c:v>40083</c:v>
                </c:pt>
                <c:pt idx="486">
                  <c:v>40084</c:v>
                </c:pt>
                <c:pt idx="487">
                  <c:v>40085</c:v>
                </c:pt>
                <c:pt idx="488">
                  <c:v>40086</c:v>
                </c:pt>
                <c:pt idx="489">
                  <c:v>40087</c:v>
                </c:pt>
                <c:pt idx="490">
                  <c:v>40088</c:v>
                </c:pt>
                <c:pt idx="491">
                  <c:v>40089</c:v>
                </c:pt>
                <c:pt idx="492">
                  <c:v>40090</c:v>
                </c:pt>
                <c:pt idx="493">
                  <c:v>40091</c:v>
                </c:pt>
                <c:pt idx="494">
                  <c:v>40092</c:v>
                </c:pt>
                <c:pt idx="495">
                  <c:v>40093</c:v>
                </c:pt>
                <c:pt idx="496">
                  <c:v>40094</c:v>
                </c:pt>
                <c:pt idx="497">
                  <c:v>40095</c:v>
                </c:pt>
                <c:pt idx="498">
                  <c:v>40096</c:v>
                </c:pt>
                <c:pt idx="499">
                  <c:v>40097</c:v>
                </c:pt>
                <c:pt idx="500">
                  <c:v>40098</c:v>
                </c:pt>
                <c:pt idx="501">
                  <c:v>40099</c:v>
                </c:pt>
                <c:pt idx="502">
                  <c:v>40100</c:v>
                </c:pt>
                <c:pt idx="503">
                  <c:v>40101</c:v>
                </c:pt>
                <c:pt idx="504">
                  <c:v>40102</c:v>
                </c:pt>
                <c:pt idx="505">
                  <c:v>40103</c:v>
                </c:pt>
                <c:pt idx="506">
                  <c:v>40104</c:v>
                </c:pt>
                <c:pt idx="507">
                  <c:v>40105</c:v>
                </c:pt>
                <c:pt idx="508">
                  <c:v>40106</c:v>
                </c:pt>
                <c:pt idx="509">
                  <c:v>40107</c:v>
                </c:pt>
                <c:pt idx="510">
                  <c:v>40108</c:v>
                </c:pt>
                <c:pt idx="511">
                  <c:v>40109</c:v>
                </c:pt>
                <c:pt idx="512">
                  <c:v>40110</c:v>
                </c:pt>
                <c:pt idx="513">
                  <c:v>40111</c:v>
                </c:pt>
                <c:pt idx="514">
                  <c:v>40112</c:v>
                </c:pt>
                <c:pt idx="515">
                  <c:v>40113</c:v>
                </c:pt>
                <c:pt idx="516">
                  <c:v>40114</c:v>
                </c:pt>
                <c:pt idx="517">
                  <c:v>40115</c:v>
                </c:pt>
                <c:pt idx="518">
                  <c:v>40116</c:v>
                </c:pt>
                <c:pt idx="519">
                  <c:v>40117</c:v>
                </c:pt>
                <c:pt idx="520">
                  <c:v>40118</c:v>
                </c:pt>
                <c:pt idx="521">
                  <c:v>40119</c:v>
                </c:pt>
                <c:pt idx="522">
                  <c:v>40120</c:v>
                </c:pt>
                <c:pt idx="523">
                  <c:v>40121</c:v>
                </c:pt>
                <c:pt idx="524">
                  <c:v>40122</c:v>
                </c:pt>
                <c:pt idx="525">
                  <c:v>40123</c:v>
                </c:pt>
                <c:pt idx="526">
                  <c:v>40124</c:v>
                </c:pt>
                <c:pt idx="527">
                  <c:v>40125</c:v>
                </c:pt>
                <c:pt idx="528">
                  <c:v>40126</c:v>
                </c:pt>
                <c:pt idx="529">
                  <c:v>40127</c:v>
                </c:pt>
                <c:pt idx="530">
                  <c:v>40128</c:v>
                </c:pt>
                <c:pt idx="531">
                  <c:v>40129</c:v>
                </c:pt>
                <c:pt idx="532">
                  <c:v>40130</c:v>
                </c:pt>
                <c:pt idx="533">
                  <c:v>40131</c:v>
                </c:pt>
                <c:pt idx="534">
                  <c:v>40132</c:v>
                </c:pt>
                <c:pt idx="535">
                  <c:v>40133</c:v>
                </c:pt>
                <c:pt idx="536">
                  <c:v>40134</c:v>
                </c:pt>
                <c:pt idx="537">
                  <c:v>40135</c:v>
                </c:pt>
                <c:pt idx="538">
                  <c:v>40136</c:v>
                </c:pt>
                <c:pt idx="539">
                  <c:v>40137</c:v>
                </c:pt>
                <c:pt idx="540">
                  <c:v>40138</c:v>
                </c:pt>
                <c:pt idx="541">
                  <c:v>40139</c:v>
                </c:pt>
                <c:pt idx="542">
                  <c:v>40140</c:v>
                </c:pt>
                <c:pt idx="543">
                  <c:v>40141</c:v>
                </c:pt>
                <c:pt idx="544">
                  <c:v>40142</c:v>
                </c:pt>
                <c:pt idx="545">
                  <c:v>40143</c:v>
                </c:pt>
                <c:pt idx="546">
                  <c:v>40144</c:v>
                </c:pt>
                <c:pt idx="547">
                  <c:v>40145</c:v>
                </c:pt>
                <c:pt idx="548">
                  <c:v>40146</c:v>
                </c:pt>
                <c:pt idx="549">
                  <c:v>40147</c:v>
                </c:pt>
                <c:pt idx="550">
                  <c:v>40148</c:v>
                </c:pt>
                <c:pt idx="551">
                  <c:v>40149</c:v>
                </c:pt>
                <c:pt idx="552">
                  <c:v>40150</c:v>
                </c:pt>
                <c:pt idx="553">
                  <c:v>40151</c:v>
                </c:pt>
                <c:pt idx="554">
                  <c:v>40152</c:v>
                </c:pt>
                <c:pt idx="555">
                  <c:v>40153</c:v>
                </c:pt>
                <c:pt idx="556">
                  <c:v>40154</c:v>
                </c:pt>
                <c:pt idx="557">
                  <c:v>40155</c:v>
                </c:pt>
                <c:pt idx="558">
                  <c:v>40156</c:v>
                </c:pt>
                <c:pt idx="559">
                  <c:v>40157</c:v>
                </c:pt>
                <c:pt idx="560">
                  <c:v>40158</c:v>
                </c:pt>
                <c:pt idx="561">
                  <c:v>40159</c:v>
                </c:pt>
                <c:pt idx="562">
                  <c:v>40160</c:v>
                </c:pt>
                <c:pt idx="563">
                  <c:v>40161</c:v>
                </c:pt>
                <c:pt idx="564">
                  <c:v>40162</c:v>
                </c:pt>
                <c:pt idx="565">
                  <c:v>40163</c:v>
                </c:pt>
                <c:pt idx="566">
                  <c:v>40164</c:v>
                </c:pt>
                <c:pt idx="567">
                  <c:v>40165</c:v>
                </c:pt>
                <c:pt idx="568">
                  <c:v>40166</c:v>
                </c:pt>
                <c:pt idx="569">
                  <c:v>40167</c:v>
                </c:pt>
                <c:pt idx="570">
                  <c:v>40168</c:v>
                </c:pt>
                <c:pt idx="571">
                  <c:v>40169</c:v>
                </c:pt>
                <c:pt idx="572">
                  <c:v>40170</c:v>
                </c:pt>
                <c:pt idx="573">
                  <c:v>40171</c:v>
                </c:pt>
                <c:pt idx="574">
                  <c:v>40172</c:v>
                </c:pt>
                <c:pt idx="575">
                  <c:v>40173</c:v>
                </c:pt>
                <c:pt idx="576">
                  <c:v>40174</c:v>
                </c:pt>
                <c:pt idx="577">
                  <c:v>40175</c:v>
                </c:pt>
                <c:pt idx="578">
                  <c:v>40176</c:v>
                </c:pt>
                <c:pt idx="579">
                  <c:v>40177</c:v>
                </c:pt>
                <c:pt idx="580">
                  <c:v>40178</c:v>
                </c:pt>
                <c:pt idx="581">
                  <c:v>40179</c:v>
                </c:pt>
                <c:pt idx="582">
                  <c:v>40180</c:v>
                </c:pt>
                <c:pt idx="583">
                  <c:v>40181</c:v>
                </c:pt>
                <c:pt idx="584">
                  <c:v>40182</c:v>
                </c:pt>
                <c:pt idx="585">
                  <c:v>40183</c:v>
                </c:pt>
                <c:pt idx="586">
                  <c:v>40184</c:v>
                </c:pt>
                <c:pt idx="587">
                  <c:v>40185</c:v>
                </c:pt>
                <c:pt idx="588">
                  <c:v>40186</c:v>
                </c:pt>
                <c:pt idx="589">
                  <c:v>40187</c:v>
                </c:pt>
                <c:pt idx="590">
                  <c:v>40188</c:v>
                </c:pt>
                <c:pt idx="591">
                  <c:v>40189</c:v>
                </c:pt>
                <c:pt idx="592">
                  <c:v>40190</c:v>
                </c:pt>
                <c:pt idx="593">
                  <c:v>40191</c:v>
                </c:pt>
                <c:pt idx="594">
                  <c:v>40192</c:v>
                </c:pt>
                <c:pt idx="595">
                  <c:v>40193</c:v>
                </c:pt>
                <c:pt idx="596">
                  <c:v>40194</c:v>
                </c:pt>
                <c:pt idx="597">
                  <c:v>40195</c:v>
                </c:pt>
                <c:pt idx="598">
                  <c:v>40196</c:v>
                </c:pt>
                <c:pt idx="599">
                  <c:v>40197</c:v>
                </c:pt>
                <c:pt idx="600">
                  <c:v>40198</c:v>
                </c:pt>
                <c:pt idx="601">
                  <c:v>40199</c:v>
                </c:pt>
                <c:pt idx="602">
                  <c:v>40200</c:v>
                </c:pt>
                <c:pt idx="603">
                  <c:v>40201</c:v>
                </c:pt>
                <c:pt idx="604">
                  <c:v>40202</c:v>
                </c:pt>
                <c:pt idx="605">
                  <c:v>40203</c:v>
                </c:pt>
                <c:pt idx="606">
                  <c:v>40204</c:v>
                </c:pt>
                <c:pt idx="607">
                  <c:v>40205</c:v>
                </c:pt>
                <c:pt idx="608">
                  <c:v>40206</c:v>
                </c:pt>
                <c:pt idx="609">
                  <c:v>40207</c:v>
                </c:pt>
                <c:pt idx="610">
                  <c:v>40208</c:v>
                </c:pt>
                <c:pt idx="611">
                  <c:v>40209</c:v>
                </c:pt>
                <c:pt idx="612">
                  <c:v>40210</c:v>
                </c:pt>
                <c:pt idx="613">
                  <c:v>40211</c:v>
                </c:pt>
                <c:pt idx="614">
                  <c:v>40212</c:v>
                </c:pt>
                <c:pt idx="615">
                  <c:v>40213</c:v>
                </c:pt>
                <c:pt idx="616">
                  <c:v>40214</c:v>
                </c:pt>
                <c:pt idx="617">
                  <c:v>40215</c:v>
                </c:pt>
                <c:pt idx="618">
                  <c:v>40216</c:v>
                </c:pt>
                <c:pt idx="619">
                  <c:v>40217</c:v>
                </c:pt>
                <c:pt idx="620">
                  <c:v>40218</c:v>
                </c:pt>
                <c:pt idx="621">
                  <c:v>40219</c:v>
                </c:pt>
                <c:pt idx="622">
                  <c:v>40220</c:v>
                </c:pt>
                <c:pt idx="623">
                  <c:v>40221</c:v>
                </c:pt>
                <c:pt idx="624">
                  <c:v>40222</c:v>
                </c:pt>
                <c:pt idx="625">
                  <c:v>40223</c:v>
                </c:pt>
                <c:pt idx="626">
                  <c:v>40224</c:v>
                </c:pt>
                <c:pt idx="627">
                  <c:v>40225</c:v>
                </c:pt>
                <c:pt idx="628">
                  <c:v>40226</c:v>
                </c:pt>
                <c:pt idx="629">
                  <c:v>40227</c:v>
                </c:pt>
                <c:pt idx="630">
                  <c:v>40228</c:v>
                </c:pt>
                <c:pt idx="631">
                  <c:v>40229</c:v>
                </c:pt>
                <c:pt idx="632">
                  <c:v>40230</c:v>
                </c:pt>
                <c:pt idx="633">
                  <c:v>40231</c:v>
                </c:pt>
                <c:pt idx="634">
                  <c:v>40232</c:v>
                </c:pt>
                <c:pt idx="635">
                  <c:v>40233</c:v>
                </c:pt>
                <c:pt idx="636">
                  <c:v>40234</c:v>
                </c:pt>
                <c:pt idx="637">
                  <c:v>40235</c:v>
                </c:pt>
                <c:pt idx="638">
                  <c:v>40236</c:v>
                </c:pt>
                <c:pt idx="639">
                  <c:v>40237</c:v>
                </c:pt>
                <c:pt idx="640">
                  <c:v>40238</c:v>
                </c:pt>
                <c:pt idx="641">
                  <c:v>40239</c:v>
                </c:pt>
                <c:pt idx="642">
                  <c:v>40240</c:v>
                </c:pt>
                <c:pt idx="643">
                  <c:v>40241</c:v>
                </c:pt>
                <c:pt idx="644">
                  <c:v>40242</c:v>
                </c:pt>
                <c:pt idx="645">
                  <c:v>40243</c:v>
                </c:pt>
                <c:pt idx="646">
                  <c:v>40244</c:v>
                </c:pt>
                <c:pt idx="647">
                  <c:v>40245</c:v>
                </c:pt>
                <c:pt idx="648">
                  <c:v>40246</c:v>
                </c:pt>
                <c:pt idx="649">
                  <c:v>40247</c:v>
                </c:pt>
                <c:pt idx="650">
                  <c:v>40248</c:v>
                </c:pt>
                <c:pt idx="651">
                  <c:v>40249</c:v>
                </c:pt>
                <c:pt idx="652">
                  <c:v>40250</c:v>
                </c:pt>
                <c:pt idx="653">
                  <c:v>40251</c:v>
                </c:pt>
                <c:pt idx="654">
                  <c:v>40252</c:v>
                </c:pt>
                <c:pt idx="655">
                  <c:v>40253</c:v>
                </c:pt>
                <c:pt idx="656">
                  <c:v>40254</c:v>
                </c:pt>
                <c:pt idx="657">
                  <c:v>40255</c:v>
                </c:pt>
                <c:pt idx="658">
                  <c:v>40256</c:v>
                </c:pt>
                <c:pt idx="659">
                  <c:v>40257</c:v>
                </c:pt>
                <c:pt idx="660">
                  <c:v>40258</c:v>
                </c:pt>
                <c:pt idx="661">
                  <c:v>40259</c:v>
                </c:pt>
                <c:pt idx="662">
                  <c:v>40260</c:v>
                </c:pt>
                <c:pt idx="663">
                  <c:v>40261</c:v>
                </c:pt>
                <c:pt idx="664">
                  <c:v>40262</c:v>
                </c:pt>
                <c:pt idx="665">
                  <c:v>40263</c:v>
                </c:pt>
                <c:pt idx="666">
                  <c:v>40264</c:v>
                </c:pt>
                <c:pt idx="667">
                  <c:v>40265</c:v>
                </c:pt>
                <c:pt idx="668">
                  <c:v>40266</c:v>
                </c:pt>
                <c:pt idx="669">
                  <c:v>40267</c:v>
                </c:pt>
                <c:pt idx="670">
                  <c:v>40268</c:v>
                </c:pt>
                <c:pt idx="671">
                  <c:v>40269</c:v>
                </c:pt>
                <c:pt idx="672">
                  <c:v>40270</c:v>
                </c:pt>
                <c:pt idx="673">
                  <c:v>40271</c:v>
                </c:pt>
                <c:pt idx="674">
                  <c:v>40272</c:v>
                </c:pt>
                <c:pt idx="675">
                  <c:v>40273</c:v>
                </c:pt>
                <c:pt idx="676">
                  <c:v>40274</c:v>
                </c:pt>
                <c:pt idx="677">
                  <c:v>40275</c:v>
                </c:pt>
                <c:pt idx="678">
                  <c:v>40276</c:v>
                </c:pt>
                <c:pt idx="679">
                  <c:v>40277</c:v>
                </c:pt>
                <c:pt idx="680">
                  <c:v>40278</c:v>
                </c:pt>
                <c:pt idx="681">
                  <c:v>40279</c:v>
                </c:pt>
                <c:pt idx="682">
                  <c:v>40280</c:v>
                </c:pt>
                <c:pt idx="683">
                  <c:v>40281</c:v>
                </c:pt>
                <c:pt idx="684">
                  <c:v>40282</c:v>
                </c:pt>
                <c:pt idx="685">
                  <c:v>40283</c:v>
                </c:pt>
                <c:pt idx="686">
                  <c:v>40284</c:v>
                </c:pt>
                <c:pt idx="687">
                  <c:v>40285</c:v>
                </c:pt>
                <c:pt idx="688">
                  <c:v>40286</c:v>
                </c:pt>
                <c:pt idx="689">
                  <c:v>40287</c:v>
                </c:pt>
                <c:pt idx="690">
                  <c:v>40288</c:v>
                </c:pt>
                <c:pt idx="691">
                  <c:v>40289</c:v>
                </c:pt>
                <c:pt idx="692">
                  <c:v>40290</c:v>
                </c:pt>
                <c:pt idx="693">
                  <c:v>40291</c:v>
                </c:pt>
                <c:pt idx="694">
                  <c:v>40292</c:v>
                </c:pt>
                <c:pt idx="695">
                  <c:v>40293</c:v>
                </c:pt>
                <c:pt idx="696">
                  <c:v>40294</c:v>
                </c:pt>
                <c:pt idx="697">
                  <c:v>40295</c:v>
                </c:pt>
                <c:pt idx="698">
                  <c:v>40296</c:v>
                </c:pt>
                <c:pt idx="699">
                  <c:v>40297</c:v>
                </c:pt>
                <c:pt idx="700">
                  <c:v>40298</c:v>
                </c:pt>
                <c:pt idx="701">
                  <c:v>40299</c:v>
                </c:pt>
                <c:pt idx="702">
                  <c:v>40300</c:v>
                </c:pt>
                <c:pt idx="703">
                  <c:v>40301</c:v>
                </c:pt>
                <c:pt idx="704">
                  <c:v>40302</c:v>
                </c:pt>
                <c:pt idx="705">
                  <c:v>40303</c:v>
                </c:pt>
                <c:pt idx="706">
                  <c:v>40304</c:v>
                </c:pt>
                <c:pt idx="707">
                  <c:v>40305</c:v>
                </c:pt>
                <c:pt idx="708">
                  <c:v>40306</c:v>
                </c:pt>
                <c:pt idx="709">
                  <c:v>40307</c:v>
                </c:pt>
                <c:pt idx="710">
                  <c:v>40308</c:v>
                </c:pt>
                <c:pt idx="711">
                  <c:v>40309</c:v>
                </c:pt>
                <c:pt idx="712">
                  <c:v>40310</c:v>
                </c:pt>
                <c:pt idx="713">
                  <c:v>40311</c:v>
                </c:pt>
                <c:pt idx="714">
                  <c:v>40312</c:v>
                </c:pt>
                <c:pt idx="715">
                  <c:v>40313</c:v>
                </c:pt>
                <c:pt idx="716">
                  <c:v>40314</c:v>
                </c:pt>
                <c:pt idx="717">
                  <c:v>40315</c:v>
                </c:pt>
                <c:pt idx="718">
                  <c:v>40316</c:v>
                </c:pt>
                <c:pt idx="719">
                  <c:v>40317</c:v>
                </c:pt>
                <c:pt idx="720">
                  <c:v>40318</c:v>
                </c:pt>
                <c:pt idx="721">
                  <c:v>40319</c:v>
                </c:pt>
                <c:pt idx="722">
                  <c:v>40320</c:v>
                </c:pt>
                <c:pt idx="723">
                  <c:v>40321</c:v>
                </c:pt>
                <c:pt idx="724">
                  <c:v>40322</c:v>
                </c:pt>
                <c:pt idx="725">
                  <c:v>40323</c:v>
                </c:pt>
                <c:pt idx="726">
                  <c:v>40324</c:v>
                </c:pt>
                <c:pt idx="727">
                  <c:v>40325</c:v>
                </c:pt>
                <c:pt idx="728">
                  <c:v>40326</c:v>
                </c:pt>
                <c:pt idx="729">
                  <c:v>40327</c:v>
                </c:pt>
                <c:pt idx="730">
                  <c:v>40328</c:v>
                </c:pt>
                <c:pt idx="731">
                  <c:v>40329</c:v>
                </c:pt>
                <c:pt idx="732">
                  <c:v>40330</c:v>
                </c:pt>
                <c:pt idx="733">
                  <c:v>40331</c:v>
                </c:pt>
                <c:pt idx="734">
                  <c:v>40332</c:v>
                </c:pt>
                <c:pt idx="735">
                  <c:v>40333</c:v>
                </c:pt>
                <c:pt idx="736">
                  <c:v>40334</c:v>
                </c:pt>
                <c:pt idx="737">
                  <c:v>40335</c:v>
                </c:pt>
                <c:pt idx="738">
                  <c:v>40336</c:v>
                </c:pt>
                <c:pt idx="739">
                  <c:v>40337</c:v>
                </c:pt>
                <c:pt idx="740">
                  <c:v>40338</c:v>
                </c:pt>
                <c:pt idx="741">
                  <c:v>40339</c:v>
                </c:pt>
                <c:pt idx="742">
                  <c:v>40340</c:v>
                </c:pt>
                <c:pt idx="743">
                  <c:v>40341</c:v>
                </c:pt>
                <c:pt idx="744">
                  <c:v>40342</c:v>
                </c:pt>
                <c:pt idx="745">
                  <c:v>40343</c:v>
                </c:pt>
                <c:pt idx="746">
                  <c:v>40344</c:v>
                </c:pt>
                <c:pt idx="747">
                  <c:v>40345</c:v>
                </c:pt>
                <c:pt idx="748">
                  <c:v>40346</c:v>
                </c:pt>
                <c:pt idx="749">
                  <c:v>40347</c:v>
                </c:pt>
                <c:pt idx="750">
                  <c:v>40348</c:v>
                </c:pt>
                <c:pt idx="751">
                  <c:v>40349</c:v>
                </c:pt>
                <c:pt idx="752">
                  <c:v>40350</c:v>
                </c:pt>
                <c:pt idx="753">
                  <c:v>40351</c:v>
                </c:pt>
                <c:pt idx="754">
                  <c:v>40352</c:v>
                </c:pt>
                <c:pt idx="755">
                  <c:v>40353</c:v>
                </c:pt>
                <c:pt idx="756">
                  <c:v>40354</c:v>
                </c:pt>
                <c:pt idx="757">
                  <c:v>40355</c:v>
                </c:pt>
                <c:pt idx="758">
                  <c:v>40356</c:v>
                </c:pt>
                <c:pt idx="759">
                  <c:v>40357</c:v>
                </c:pt>
                <c:pt idx="760">
                  <c:v>40358</c:v>
                </c:pt>
                <c:pt idx="761">
                  <c:v>40359</c:v>
                </c:pt>
                <c:pt idx="762">
                  <c:v>40360</c:v>
                </c:pt>
                <c:pt idx="763">
                  <c:v>40361</c:v>
                </c:pt>
                <c:pt idx="764">
                  <c:v>40362</c:v>
                </c:pt>
                <c:pt idx="765">
                  <c:v>40363</c:v>
                </c:pt>
                <c:pt idx="766">
                  <c:v>40364</c:v>
                </c:pt>
                <c:pt idx="767">
                  <c:v>40365</c:v>
                </c:pt>
                <c:pt idx="768">
                  <c:v>40366</c:v>
                </c:pt>
                <c:pt idx="769">
                  <c:v>40367</c:v>
                </c:pt>
                <c:pt idx="770">
                  <c:v>40368</c:v>
                </c:pt>
                <c:pt idx="771">
                  <c:v>40369</c:v>
                </c:pt>
                <c:pt idx="772">
                  <c:v>40370</c:v>
                </c:pt>
                <c:pt idx="773">
                  <c:v>40371</c:v>
                </c:pt>
                <c:pt idx="774">
                  <c:v>40372</c:v>
                </c:pt>
                <c:pt idx="775">
                  <c:v>40373</c:v>
                </c:pt>
                <c:pt idx="776">
                  <c:v>40374</c:v>
                </c:pt>
                <c:pt idx="777">
                  <c:v>40375</c:v>
                </c:pt>
                <c:pt idx="778">
                  <c:v>40376</c:v>
                </c:pt>
                <c:pt idx="779">
                  <c:v>40377</c:v>
                </c:pt>
                <c:pt idx="780">
                  <c:v>40378</c:v>
                </c:pt>
                <c:pt idx="781">
                  <c:v>40379</c:v>
                </c:pt>
                <c:pt idx="782">
                  <c:v>40380</c:v>
                </c:pt>
                <c:pt idx="783">
                  <c:v>40381</c:v>
                </c:pt>
                <c:pt idx="784">
                  <c:v>40382</c:v>
                </c:pt>
                <c:pt idx="785">
                  <c:v>40383</c:v>
                </c:pt>
                <c:pt idx="786">
                  <c:v>40384</c:v>
                </c:pt>
                <c:pt idx="787">
                  <c:v>40385</c:v>
                </c:pt>
                <c:pt idx="788">
                  <c:v>40386</c:v>
                </c:pt>
                <c:pt idx="789">
                  <c:v>40387</c:v>
                </c:pt>
                <c:pt idx="790">
                  <c:v>40388</c:v>
                </c:pt>
                <c:pt idx="791">
                  <c:v>40389</c:v>
                </c:pt>
                <c:pt idx="792">
                  <c:v>40390</c:v>
                </c:pt>
                <c:pt idx="793">
                  <c:v>40391</c:v>
                </c:pt>
                <c:pt idx="794">
                  <c:v>40392</c:v>
                </c:pt>
                <c:pt idx="795">
                  <c:v>40393</c:v>
                </c:pt>
                <c:pt idx="796">
                  <c:v>40394</c:v>
                </c:pt>
                <c:pt idx="797">
                  <c:v>40395</c:v>
                </c:pt>
                <c:pt idx="798">
                  <c:v>40396</c:v>
                </c:pt>
                <c:pt idx="799">
                  <c:v>40397</c:v>
                </c:pt>
                <c:pt idx="800">
                  <c:v>40398</c:v>
                </c:pt>
                <c:pt idx="801">
                  <c:v>40399</c:v>
                </c:pt>
                <c:pt idx="802">
                  <c:v>40400</c:v>
                </c:pt>
                <c:pt idx="803">
                  <c:v>40401</c:v>
                </c:pt>
                <c:pt idx="804">
                  <c:v>40402</c:v>
                </c:pt>
                <c:pt idx="805">
                  <c:v>40403</c:v>
                </c:pt>
                <c:pt idx="806">
                  <c:v>40404</c:v>
                </c:pt>
                <c:pt idx="807">
                  <c:v>40405</c:v>
                </c:pt>
                <c:pt idx="808">
                  <c:v>40406</c:v>
                </c:pt>
                <c:pt idx="809">
                  <c:v>40407</c:v>
                </c:pt>
                <c:pt idx="810">
                  <c:v>40408</c:v>
                </c:pt>
                <c:pt idx="811">
                  <c:v>40409</c:v>
                </c:pt>
                <c:pt idx="812">
                  <c:v>40410</c:v>
                </c:pt>
                <c:pt idx="813">
                  <c:v>40411</c:v>
                </c:pt>
                <c:pt idx="814">
                  <c:v>40412</c:v>
                </c:pt>
                <c:pt idx="815">
                  <c:v>40413</c:v>
                </c:pt>
                <c:pt idx="816">
                  <c:v>40414</c:v>
                </c:pt>
                <c:pt idx="817">
                  <c:v>40415</c:v>
                </c:pt>
                <c:pt idx="818">
                  <c:v>40416</c:v>
                </c:pt>
                <c:pt idx="819">
                  <c:v>40417</c:v>
                </c:pt>
                <c:pt idx="820">
                  <c:v>40418</c:v>
                </c:pt>
                <c:pt idx="821">
                  <c:v>40419</c:v>
                </c:pt>
                <c:pt idx="822">
                  <c:v>40420</c:v>
                </c:pt>
                <c:pt idx="823">
                  <c:v>40421</c:v>
                </c:pt>
                <c:pt idx="824">
                  <c:v>40422</c:v>
                </c:pt>
                <c:pt idx="825">
                  <c:v>40423</c:v>
                </c:pt>
                <c:pt idx="826">
                  <c:v>40424</c:v>
                </c:pt>
                <c:pt idx="827">
                  <c:v>40425</c:v>
                </c:pt>
                <c:pt idx="828">
                  <c:v>40426</c:v>
                </c:pt>
                <c:pt idx="829">
                  <c:v>40427</c:v>
                </c:pt>
                <c:pt idx="830">
                  <c:v>40428</c:v>
                </c:pt>
                <c:pt idx="831">
                  <c:v>40429</c:v>
                </c:pt>
                <c:pt idx="832">
                  <c:v>40430</c:v>
                </c:pt>
                <c:pt idx="833">
                  <c:v>40431</c:v>
                </c:pt>
                <c:pt idx="834">
                  <c:v>40432</c:v>
                </c:pt>
                <c:pt idx="835">
                  <c:v>40433</c:v>
                </c:pt>
                <c:pt idx="836">
                  <c:v>40434</c:v>
                </c:pt>
                <c:pt idx="837">
                  <c:v>40435</c:v>
                </c:pt>
                <c:pt idx="838">
                  <c:v>40436</c:v>
                </c:pt>
                <c:pt idx="839">
                  <c:v>40437</c:v>
                </c:pt>
                <c:pt idx="840">
                  <c:v>40438</c:v>
                </c:pt>
                <c:pt idx="841">
                  <c:v>40439</c:v>
                </c:pt>
                <c:pt idx="842">
                  <c:v>40440</c:v>
                </c:pt>
                <c:pt idx="843">
                  <c:v>40441</c:v>
                </c:pt>
                <c:pt idx="844">
                  <c:v>40442</c:v>
                </c:pt>
                <c:pt idx="845">
                  <c:v>40443</c:v>
                </c:pt>
                <c:pt idx="846">
                  <c:v>40444</c:v>
                </c:pt>
                <c:pt idx="847">
                  <c:v>40445</c:v>
                </c:pt>
                <c:pt idx="848">
                  <c:v>40446</c:v>
                </c:pt>
                <c:pt idx="849">
                  <c:v>40447</c:v>
                </c:pt>
                <c:pt idx="850">
                  <c:v>40448</c:v>
                </c:pt>
                <c:pt idx="851">
                  <c:v>40449</c:v>
                </c:pt>
                <c:pt idx="852">
                  <c:v>40450</c:v>
                </c:pt>
                <c:pt idx="853">
                  <c:v>40451</c:v>
                </c:pt>
                <c:pt idx="854">
                  <c:v>40452</c:v>
                </c:pt>
                <c:pt idx="855">
                  <c:v>40453</c:v>
                </c:pt>
                <c:pt idx="856">
                  <c:v>40454</c:v>
                </c:pt>
                <c:pt idx="857">
                  <c:v>40455</c:v>
                </c:pt>
                <c:pt idx="858">
                  <c:v>40456</c:v>
                </c:pt>
                <c:pt idx="859">
                  <c:v>40457</c:v>
                </c:pt>
                <c:pt idx="860">
                  <c:v>40458</c:v>
                </c:pt>
                <c:pt idx="861">
                  <c:v>40459</c:v>
                </c:pt>
                <c:pt idx="862">
                  <c:v>40460</c:v>
                </c:pt>
                <c:pt idx="863">
                  <c:v>40461</c:v>
                </c:pt>
                <c:pt idx="864">
                  <c:v>40462</c:v>
                </c:pt>
                <c:pt idx="865">
                  <c:v>40463</c:v>
                </c:pt>
                <c:pt idx="866">
                  <c:v>40464</c:v>
                </c:pt>
                <c:pt idx="867">
                  <c:v>40465</c:v>
                </c:pt>
                <c:pt idx="868">
                  <c:v>40466</c:v>
                </c:pt>
                <c:pt idx="869">
                  <c:v>40467</c:v>
                </c:pt>
                <c:pt idx="870">
                  <c:v>40468</c:v>
                </c:pt>
                <c:pt idx="871">
                  <c:v>40469</c:v>
                </c:pt>
                <c:pt idx="872">
                  <c:v>40470</c:v>
                </c:pt>
                <c:pt idx="873">
                  <c:v>40471</c:v>
                </c:pt>
                <c:pt idx="874">
                  <c:v>40472</c:v>
                </c:pt>
                <c:pt idx="875">
                  <c:v>40473</c:v>
                </c:pt>
                <c:pt idx="876">
                  <c:v>40474</c:v>
                </c:pt>
                <c:pt idx="877">
                  <c:v>40475</c:v>
                </c:pt>
                <c:pt idx="878">
                  <c:v>40476</c:v>
                </c:pt>
                <c:pt idx="879">
                  <c:v>40477</c:v>
                </c:pt>
                <c:pt idx="880">
                  <c:v>40478</c:v>
                </c:pt>
                <c:pt idx="881">
                  <c:v>40479</c:v>
                </c:pt>
                <c:pt idx="882">
                  <c:v>40480</c:v>
                </c:pt>
                <c:pt idx="883">
                  <c:v>40481</c:v>
                </c:pt>
                <c:pt idx="884">
                  <c:v>40482</c:v>
                </c:pt>
                <c:pt idx="885">
                  <c:v>40483</c:v>
                </c:pt>
                <c:pt idx="886">
                  <c:v>40484</c:v>
                </c:pt>
                <c:pt idx="887">
                  <c:v>40485</c:v>
                </c:pt>
                <c:pt idx="888">
                  <c:v>40486</c:v>
                </c:pt>
                <c:pt idx="889">
                  <c:v>40487</c:v>
                </c:pt>
                <c:pt idx="890">
                  <c:v>40488</c:v>
                </c:pt>
                <c:pt idx="891">
                  <c:v>40489</c:v>
                </c:pt>
                <c:pt idx="892">
                  <c:v>40490</c:v>
                </c:pt>
                <c:pt idx="893">
                  <c:v>40491</c:v>
                </c:pt>
                <c:pt idx="894">
                  <c:v>40492</c:v>
                </c:pt>
                <c:pt idx="895">
                  <c:v>40493</c:v>
                </c:pt>
                <c:pt idx="896">
                  <c:v>40494</c:v>
                </c:pt>
                <c:pt idx="897">
                  <c:v>40495</c:v>
                </c:pt>
                <c:pt idx="898">
                  <c:v>40496</c:v>
                </c:pt>
                <c:pt idx="899">
                  <c:v>40497</c:v>
                </c:pt>
                <c:pt idx="900">
                  <c:v>40498</c:v>
                </c:pt>
                <c:pt idx="901">
                  <c:v>40499</c:v>
                </c:pt>
                <c:pt idx="902">
                  <c:v>40500</c:v>
                </c:pt>
                <c:pt idx="903">
                  <c:v>40501</c:v>
                </c:pt>
                <c:pt idx="904">
                  <c:v>40502</c:v>
                </c:pt>
                <c:pt idx="905">
                  <c:v>40503</c:v>
                </c:pt>
                <c:pt idx="906">
                  <c:v>40504</c:v>
                </c:pt>
                <c:pt idx="907">
                  <c:v>40505</c:v>
                </c:pt>
                <c:pt idx="908">
                  <c:v>40506</c:v>
                </c:pt>
                <c:pt idx="909">
                  <c:v>40507</c:v>
                </c:pt>
                <c:pt idx="910">
                  <c:v>40508</c:v>
                </c:pt>
                <c:pt idx="911">
                  <c:v>40509</c:v>
                </c:pt>
                <c:pt idx="912">
                  <c:v>40510</c:v>
                </c:pt>
                <c:pt idx="913">
                  <c:v>40511</c:v>
                </c:pt>
                <c:pt idx="914">
                  <c:v>40512</c:v>
                </c:pt>
                <c:pt idx="915">
                  <c:v>40513</c:v>
                </c:pt>
                <c:pt idx="916">
                  <c:v>40514</c:v>
                </c:pt>
                <c:pt idx="917">
                  <c:v>40515</c:v>
                </c:pt>
                <c:pt idx="918">
                  <c:v>40516</c:v>
                </c:pt>
                <c:pt idx="919">
                  <c:v>40517</c:v>
                </c:pt>
                <c:pt idx="920">
                  <c:v>40518</c:v>
                </c:pt>
                <c:pt idx="921">
                  <c:v>40519</c:v>
                </c:pt>
                <c:pt idx="922">
                  <c:v>40520</c:v>
                </c:pt>
                <c:pt idx="923">
                  <c:v>40521</c:v>
                </c:pt>
                <c:pt idx="924">
                  <c:v>40522</c:v>
                </c:pt>
                <c:pt idx="925">
                  <c:v>40523</c:v>
                </c:pt>
                <c:pt idx="926">
                  <c:v>40524</c:v>
                </c:pt>
                <c:pt idx="927">
                  <c:v>40525</c:v>
                </c:pt>
                <c:pt idx="928">
                  <c:v>40526</c:v>
                </c:pt>
                <c:pt idx="929">
                  <c:v>40527</c:v>
                </c:pt>
                <c:pt idx="930">
                  <c:v>40528</c:v>
                </c:pt>
                <c:pt idx="931">
                  <c:v>40529</c:v>
                </c:pt>
                <c:pt idx="932">
                  <c:v>40530</c:v>
                </c:pt>
                <c:pt idx="933">
                  <c:v>40531</c:v>
                </c:pt>
                <c:pt idx="934">
                  <c:v>40532</c:v>
                </c:pt>
                <c:pt idx="935">
                  <c:v>40533</c:v>
                </c:pt>
                <c:pt idx="936">
                  <c:v>40534</c:v>
                </c:pt>
                <c:pt idx="937">
                  <c:v>40535</c:v>
                </c:pt>
                <c:pt idx="938">
                  <c:v>40536</c:v>
                </c:pt>
                <c:pt idx="939">
                  <c:v>40537</c:v>
                </c:pt>
                <c:pt idx="940">
                  <c:v>40538</c:v>
                </c:pt>
                <c:pt idx="941">
                  <c:v>40539</c:v>
                </c:pt>
                <c:pt idx="942">
                  <c:v>40540</c:v>
                </c:pt>
                <c:pt idx="943">
                  <c:v>40541</c:v>
                </c:pt>
                <c:pt idx="944">
                  <c:v>40542</c:v>
                </c:pt>
                <c:pt idx="945">
                  <c:v>40543</c:v>
                </c:pt>
                <c:pt idx="946">
                  <c:v>40544</c:v>
                </c:pt>
                <c:pt idx="947">
                  <c:v>40545</c:v>
                </c:pt>
                <c:pt idx="948">
                  <c:v>40546</c:v>
                </c:pt>
                <c:pt idx="949">
                  <c:v>40547</c:v>
                </c:pt>
                <c:pt idx="950">
                  <c:v>40548</c:v>
                </c:pt>
                <c:pt idx="951">
                  <c:v>40549</c:v>
                </c:pt>
                <c:pt idx="952">
                  <c:v>40550</c:v>
                </c:pt>
                <c:pt idx="953">
                  <c:v>40551</c:v>
                </c:pt>
                <c:pt idx="954">
                  <c:v>40552</c:v>
                </c:pt>
                <c:pt idx="955">
                  <c:v>40553</c:v>
                </c:pt>
                <c:pt idx="956">
                  <c:v>40554</c:v>
                </c:pt>
                <c:pt idx="957">
                  <c:v>40555</c:v>
                </c:pt>
                <c:pt idx="958">
                  <c:v>40556</c:v>
                </c:pt>
                <c:pt idx="959">
                  <c:v>40557</c:v>
                </c:pt>
                <c:pt idx="960">
                  <c:v>40558</c:v>
                </c:pt>
                <c:pt idx="961">
                  <c:v>40559</c:v>
                </c:pt>
                <c:pt idx="962">
                  <c:v>40560</c:v>
                </c:pt>
                <c:pt idx="963">
                  <c:v>40561</c:v>
                </c:pt>
                <c:pt idx="964">
                  <c:v>40562</c:v>
                </c:pt>
                <c:pt idx="965">
                  <c:v>40563</c:v>
                </c:pt>
                <c:pt idx="966">
                  <c:v>40564</c:v>
                </c:pt>
                <c:pt idx="967">
                  <c:v>40565</c:v>
                </c:pt>
                <c:pt idx="968">
                  <c:v>40566</c:v>
                </c:pt>
                <c:pt idx="969">
                  <c:v>40567</c:v>
                </c:pt>
                <c:pt idx="970">
                  <c:v>40568</c:v>
                </c:pt>
                <c:pt idx="971">
                  <c:v>40569</c:v>
                </c:pt>
                <c:pt idx="972">
                  <c:v>40570</c:v>
                </c:pt>
                <c:pt idx="973">
                  <c:v>40571</c:v>
                </c:pt>
                <c:pt idx="974">
                  <c:v>40572</c:v>
                </c:pt>
                <c:pt idx="975">
                  <c:v>40573</c:v>
                </c:pt>
                <c:pt idx="976">
                  <c:v>40574</c:v>
                </c:pt>
                <c:pt idx="977">
                  <c:v>40575</c:v>
                </c:pt>
                <c:pt idx="978">
                  <c:v>40576</c:v>
                </c:pt>
                <c:pt idx="979">
                  <c:v>40577</c:v>
                </c:pt>
                <c:pt idx="980">
                  <c:v>40578</c:v>
                </c:pt>
                <c:pt idx="981">
                  <c:v>40579</c:v>
                </c:pt>
                <c:pt idx="982">
                  <c:v>40580</c:v>
                </c:pt>
                <c:pt idx="983">
                  <c:v>40581</c:v>
                </c:pt>
                <c:pt idx="984">
                  <c:v>40582</c:v>
                </c:pt>
                <c:pt idx="985">
                  <c:v>40583</c:v>
                </c:pt>
                <c:pt idx="986">
                  <c:v>40584</c:v>
                </c:pt>
                <c:pt idx="987">
                  <c:v>40585</c:v>
                </c:pt>
                <c:pt idx="988">
                  <c:v>40586</c:v>
                </c:pt>
                <c:pt idx="989">
                  <c:v>40587</c:v>
                </c:pt>
                <c:pt idx="990">
                  <c:v>40588</c:v>
                </c:pt>
                <c:pt idx="991">
                  <c:v>40589</c:v>
                </c:pt>
                <c:pt idx="992">
                  <c:v>40590</c:v>
                </c:pt>
                <c:pt idx="993">
                  <c:v>40591</c:v>
                </c:pt>
                <c:pt idx="994">
                  <c:v>40592</c:v>
                </c:pt>
                <c:pt idx="995">
                  <c:v>40593</c:v>
                </c:pt>
                <c:pt idx="996">
                  <c:v>40594</c:v>
                </c:pt>
                <c:pt idx="997">
                  <c:v>40595</c:v>
                </c:pt>
                <c:pt idx="998">
                  <c:v>40596</c:v>
                </c:pt>
                <c:pt idx="999">
                  <c:v>40597</c:v>
                </c:pt>
                <c:pt idx="1000">
                  <c:v>40598</c:v>
                </c:pt>
                <c:pt idx="1001">
                  <c:v>40599</c:v>
                </c:pt>
                <c:pt idx="1002">
                  <c:v>40600</c:v>
                </c:pt>
                <c:pt idx="1003">
                  <c:v>40601</c:v>
                </c:pt>
                <c:pt idx="1004">
                  <c:v>40602</c:v>
                </c:pt>
                <c:pt idx="1005">
                  <c:v>40603</c:v>
                </c:pt>
                <c:pt idx="1006">
                  <c:v>40604</c:v>
                </c:pt>
                <c:pt idx="1007">
                  <c:v>40605</c:v>
                </c:pt>
                <c:pt idx="1008">
                  <c:v>40606</c:v>
                </c:pt>
                <c:pt idx="1009">
                  <c:v>40607</c:v>
                </c:pt>
                <c:pt idx="1010">
                  <c:v>40608</c:v>
                </c:pt>
                <c:pt idx="1011">
                  <c:v>40609</c:v>
                </c:pt>
                <c:pt idx="1012">
                  <c:v>40610</c:v>
                </c:pt>
                <c:pt idx="1013">
                  <c:v>40611</c:v>
                </c:pt>
                <c:pt idx="1014">
                  <c:v>40612</c:v>
                </c:pt>
                <c:pt idx="1015">
                  <c:v>40613</c:v>
                </c:pt>
                <c:pt idx="1016">
                  <c:v>40614</c:v>
                </c:pt>
                <c:pt idx="1017">
                  <c:v>40615</c:v>
                </c:pt>
                <c:pt idx="1018">
                  <c:v>40616</c:v>
                </c:pt>
                <c:pt idx="1019">
                  <c:v>40617</c:v>
                </c:pt>
                <c:pt idx="1020">
                  <c:v>40618</c:v>
                </c:pt>
                <c:pt idx="1021">
                  <c:v>40619</c:v>
                </c:pt>
                <c:pt idx="1022">
                  <c:v>40620</c:v>
                </c:pt>
                <c:pt idx="1023">
                  <c:v>40621</c:v>
                </c:pt>
                <c:pt idx="1024">
                  <c:v>40622</c:v>
                </c:pt>
                <c:pt idx="1025">
                  <c:v>40623</c:v>
                </c:pt>
                <c:pt idx="1026">
                  <c:v>40624</c:v>
                </c:pt>
                <c:pt idx="1027">
                  <c:v>40625</c:v>
                </c:pt>
                <c:pt idx="1028">
                  <c:v>40626</c:v>
                </c:pt>
                <c:pt idx="1029">
                  <c:v>40627</c:v>
                </c:pt>
                <c:pt idx="1030">
                  <c:v>40628</c:v>
                </c:pt>
                <c:pt idx="1031">
                  <c:v>40629</c:v>
                </c:pt>
                <c:pt idx="1032">
                  <c:v>40630</c:v>
                </c:pt>
                <c:pt idx="1033">
                  <c:v>40631</c:v>
                </c:pt>
                <c:pt idx="1034">
                  <c:v>40632</c:v>
                </c:pt>
                <c:pt idx="1035">
                  <c:v>40633</c:v>
                </c:pt>
                <c:pt idx="1036">
                  <c:v>40634</c:v>
                </c:pt>
                <c:pt idx="1037">
                  <c:v>40635</c:v>
                </c:pt>
                <c:pt idx="1038">
                  <c:v>40636</c:v>
                </c:pt>
                <c:pt idx="1039">
                  <c:v>40637</c:v>
                </c:pt>
                <c:pt idx="1040">
                  <c:v>40638</c:v>
                </c:pt>
                <c:pt idx="1041">
                  <c:v>40639</c:v>
                </c:pt>
                <c:pt idx="1042">
                  <c:v>40640</c:v>
                </c:pt>
                <c:pt idx="1043">
                  <c:v>40641</c:v>
                </c:pt>
                <c:pt idx="1044">
                  <c:v>40642</c:v>
                </c:pt>
                <c:pt idx="1045">
                  <c:v>40643</c:v>
                </c:pt>
                <c:pt idx="1046">
                  <c:v>40644</c:v>
                </c:pt>
                <c:pt idx="1047">
                  <c:v>40645</c:v>
                </c:pt>
                <c:pt idx="1048">
                  <c:v>40646</c:v>
                </c:pt>
                <c:pt idx="1049">
                  <c:v>40647</c:v>
                </c:pt>
                <c:pt idx="1050">
                  <c:v>40648</c:v>
                </c:pt>
                <c:pt idx="1051">
                  <c:v>40649</c:v>
                </c:pt>
                <c:pt idx="1052">
                  <c:v>40650</c:v>
                </c:pt>
                <c:pt idx="1053">
                  <c:v>40651</c:v>
                </c:pt>
                <c:pt idx="1054">
                  <c:v>40652</c:v>
                </c:pt>
                <c:pt idx="1055">
                  <c:v>40653</c:v>
                </c:pt>
                <c:pt idx="1056">
                  <c:v>40654</c:v>
                </c:pt>
                <c:pt idx="1057">
                  <c:v>40655</c:v>
                </c:pt>
                <c:pt idx="1058">
                  <c:v>40656</c:v>
                </c:pt>
                <c:pt idx="1059">
                  <c:v>40657</c:v>
                </c:pt>
                <c:pt idx="1060">
                  <c:v>40658</c:v>
                </c:pt>
                <c:pt idx="1061">
                  <c:v>40659</c:v>
                </c:pt>
                <c:pt idx="1062">
                  <c:v>40660</c:v>
                </c:pt>
                <c:pt idx="1063">
                  <c:v>40661</c:v>
                </c:pt>
                <c:pt idx="1064">
                  <c:v>40662</c:v>
                </c:pt>
                <c:pt idx="1065">
                  <c:v>40663</c:v>
                </c:pt>
                <c:pt idx="1066">
                  <c:v>40664</c:v>
                </c:pt>
                <c:pt idx="1067">
                  <c:v>40665</c:v>
                </c:pt>
                <c:pt idx="1068">
                  <c:v>40666</c:v>
                </c:pt>
                <c:pt idx="1069">
                  <c:v>40667</c:v>
                </c:pt>
                <c:pt idx="1070">
                  <c:v>40668</c:v>
                </c:pt>
                <c:pt idx="1071">
                  <c:v>40669</c:v>
                </c:pt>
                <c:pt idx="1072">
                  <c:v>40670</c:v>
                </c:pt>
                <c:pt idx="1073">
                  <c:v>40671</c:v>
                </c:pt>
                <c:pt idx="1074">
                  <c:v>40672</c:v>
                </c:pt>
                <c:pt idx="1075">
                  <c:v>40673</c:v>
                </c:pt>
                <c:pt idx="1076">
                  <c:v>40674</c:v>
                </c:pt>
                <c:pt idx="1077">
                  <c:v>40675</c:v>
                </c:pt>
                <c:pt idx="1078">
                  <c:v>40676</c:v>
                </c:pt>
                <c:pt idx="1079">
                  <c:v>40677</c:v>
                </c:pt>
                <c:pt idx="1080">
                  <c:v>40678</c:v>
                </c:pt>
                <c:pt idx="1081">
                  <c:v>40679</c:v>
                </c:pt>
                <c:pt idx="1082">
                  <c:v>40680</c:v>
                </c:pt>
                <c:pt idx="1083">
                  <c:v>40681</c:v>
                </c:pt>
                <c:pt idx="1084">
                  <c:v>40682</c:v>
                </c:pt>
                <c:pt idx="1085">
                  <c:v>40683</c:v>
                </c:pt>
                <c:pt idx="1086">
                  <c:v>40684</c:v>
                </c:pt>
                <c:pt idx="1087">
                  <c:v>40685</c:v>
                </c:pt>
                <c:pt idx="1088">
                  <c:v>40686</c:v>
                </c:pt>
                <c:pt idx="1089">
                  <c:v>40687</c:v>
                </c:pt>
                <c:pt idx="1090">
                  <c:v>40688</c:v>
                </c:pt>
                <c:pt idx="1091">
                  <c:v>40689</c:v>
                </c:pt>
                <c:pt idx="1092">
                  <c:v>40690</c:v>
                </c:pt>
                <c:pt idx="1093">
                  <c:v>40691</c:v>
                </c:pt>
                <c:pt idx="1094">
                  <c:v>40692</c:v>
                </c:pt>
                <c:pt idx="1095">
                  <c:v>40693</c:v>
                </c:pt>
                <c:pt idx="1096">
                  <c:v>40694</c:v>
                </c:pt>
                <c:pt idx="1097">
                  <c:v>40695</c:v>
                </c:pt>
                <c:pt idx="1098">
                  <c:v>40696</c:v>
                </c:pt>
                <c:pt idx="1099">
                  <c:v>40697</c:v>
                </c:pt>
                <c:pt idx="1100">
                  <c:v>40698</c:v>
                </c:pt>
                <c:pt idx="1101">
                  <c:v>40699</c:v>
                </c:pt>
                <c:pt idx="1102">
                  <c:v>40700</c:v>
                </c:pt>
                <c:pt idx="1103">
                  <c:v>40701</c:v>
                </c:pt>
                <c:pt idx="1104">
                  <c:v>40702</c:v>
                </c:pt>
                <c:pt idx="1105">
                  <c:v>40703</c:v>
                </c:pt>
                <c:pt idx="1106">
                  <c:v>40704</c:v>
                </c:pt>
                <c:pt idx="1107">
                  <c:v>40705</c:v>
                </c:pt>
                <c:pt idx="1108">
                  <c:v>40706</c:v>
                </c:pt>
                <c:pt idx="1109">
                  <c:v>40707</c:v>
                </c:pt>
                <c:pt idx="1110">
                  <c:v>40708</c:v>
                </c:pt>
                <c:pt idx="1111">
                  <c:v>40709</c:v>
                </c:pt>
                <c:pt idx="1112">
                  <c:v>40710</c:v>
                </c:pt>
                <c:pt idx="1113">
                  <c:v>40711</c:v>
                </c:pt>
                <c:pt idx="1114">
                  <c:v>40712</c:v>
                </c:pt>
                <c:pt idx="1115">
                  <c:v>40713</c:v>
                </c:pt>
                <c:pt idx="1116">
                  <c:v>40714</c:v>
                </c:pt>
                <c:pt idx="1117">
                  <c:v>40715</c:v>
                </c:pt>
                <c:pt idx="1118">
                  <c:v>40716</c:v>
                </c:pt>
                <c:pt idx="1119">
                  <c:v>40717</c:v>
                </c:pt>
                <c:pt idx="1120">
                  <c:v>40718</c:v>
                </c:pt>
                <c:pt idx="1121">
                  <c:v>40719</c:v>
                </c:pt>
                <c:pt idx="1122">
                  <c:v>40720</c:v>
                </c:pt>
                <c:pt idx="1123">
                  <c:v>40721</c:v>
                </c:pt>
                <c:pt idx="1124">
                  <c:v>40722</c:v>
                </c:pt>
                <c:pt idx="1125">
                  <c:v>40723</c:v>
                </c:pt>
                <c:pt idx="1126">
                  <c:v>40724</c:v>
                </c:pt>
                <c:pt idx="1127">
                  <c:v>40725</c:v>
                </c:pt>
                <c:pt idx="1128">
                  <c:v>40726</c:v>
                </c:pt>
                <c:pt idx="1129">
                  <c:v>40727</c:v>
                </c:pt>
                <c:pt idx="1130">
                  <c:v>40728</c:v>
                </c:pt>
                <c:pt idx="1131">
                  <c:v>40729</c:v>
                </c:pt>
                <c:pt idx="1132">
                  <c:v>40730</c:v>
                </c:pt>
                <c:pt idx="1133">
                  <c:v>40731</c:v>
                </c:pt>
                <c:pt idx="1134">
                  <c:v>40732</c:v>
                </c:pt>
                <c:pt idx="1135">
                  <c:v>40733</c:v>
                </c:pt>
                <c:pt idx="1136">
                  <c:v>40734</c:v>
                </c:pt>
                <c:pt idx="1137">
                  <c:v>40735</c:v>
                </c:pt>
                <c:pt idx="1138">
                  <c:v>40736</c:v>
                </c:pt>
                <c:pt idx="1139">
                  <c:v>40737</c:v>
                </c:pt>
                <c:pt idx="1140">
                  <c:v>40738</c:v>
                </c:pt>
                <c:pt idx="1141">
                  <c:v>40739</c:v>
                </c:pt>
                <c:pt idx="1142">
                  <c:v>40740</c:v>
                </c:pt>
                <c:pt idx="1143">
                  <c:v>40741</c:v>
                </c:pt>
                <c:pt idx="1144">
                  <c:v>40742</c:v>
                </c:pt>
                <c:pt idx="1145">
                  <c:v>40743</c:v>
                </c:pt>
                <c:pt idx="1146">
                  <c:v>40744</c:v>
                </c:pt>
                <c:pt idx="1147">
                  <c:v>40745</c:v>
                </c:pt>
                <c:pt idx="1148">
                  <c:v>40746</c:v>
                </c:pt>
                <c:pt idx="1149">
                  <c:v>40747</c:v>
                </c:pt>
                <c:pt idx="1150">
                  <c:v>40748</c:v>
                </c:pt>
                <c:pt idx="1151">
                  <c:v>40749</c:v>
                </c:pt>
                <c:pt idx="1152">
                  <c:v>40750</c:v>
                </c:pt>
                <c:pt idx="1153">
                  <c:v>40751</c:v>
                </c:pt>
                <c:pt idx="1154">
                  <c:v>40752</c:v>
                </c:pt>
                <c:pt idx="1155">
                  <c:v>40753</c:v>
                </c:pt>
                <c:pt idx="1156">
                  <c:v>40754</c:v>
                </c:pt>
                <c:pt idx="1157">
                  <c:v>40755</c:v>
                </c:pt>
                <c:pt idx="1158">
                  <c:v>40756</c:v>
                </c:pt>
                <c:pt idx="1159">
                  <c:v>40757</c:v>
                </c:pt>
                <c:pt idx="1160">
                  <c:v>40758</c:v>
                </c:pt>
                <c:pt idx="1161">
                  <c:v>40759</c:v>
                </c:pt>
                <c:pt idx="1162">
                  <c:v>40760</c:v>
                </c:pt>
                <c:pt idx="1163">
                  <c:v>40761</c:v>
                </c:pt>
                <c:pt idx="1164">
                  <c:v>40762</c:v>
                </c:pt>
                <c:pt idx="1165">
                  <c:v>40763</c:v>
                </c:pt>
                <c:pt idx="1166">
                  <c:v>40764</c:v>
                </c:pt>
                <c:pt idx="1167">
                  <c:v>40765</c:v>
                </c:pt>
                <c:pt idx="1168">
                  <c:v>40766</c:v>
                </c:pt>
                <c:pt idx="1169">
                  <c:v>40767</c:v>
                </c:pt>
                <c:pt idx="1170">
                  <c:v>40768</c:v>
                </c:pt>
                <c:pt idx="1171">
                  <c:v>40769</c:v>
                </c:pt>
                <c:pt idx="1172">
                  <c:v>40770</c:v>
                </c:pt>
                <c:pt idx="1173">
                  <c:v>40771</c:v>
                </c:pt>
                <c:pt idx="1174">
                  <c:v>40772</c:v>
                </c:pt>
                <c:pt idx="1175">
                  <c:v>40773</c:v>
                </c:pt>
                <c:pt idx="1176">
                  <c:v>40774</c:v>
                </c:pt>
                <c:pt idx="1177">
                  <c:v>40775</c:v>
                </c:pt>
                <c:pt idx="1178">
                  <c:v>40776</c:v>
                </c:pt>
                <c:pt idx="1179">
                  <c:v>40777</c:v>
                </c:pt>
                <c:pt idx="1180">
                  <c:v>40778</c:v>
                </c:pt>
                <c:pt idx="1181">
                  <c:v>40779</c:v>
                </c:pt>
                <c:pt idx="1182">
                  <c:v>40780</c:v>
                </c:pt>
                <c:pt idx="1183">
                  <c:v>40781</c:v>
                </c:pt>
                <c:pt idx="1184">
                  <c:v>40782</c:v>
                </c:pt>
                <c:pt idx="1185">
                  <c:v>40783</c:v>
                </c:pt>
                <c:pt idx="1186">
                  <c:v>40784</c:v>
                </c:pt>
                <c:pt idx="1187">
                  <c:v>40785</c:v>
                </c:pt>
                <c:pt idx="1188">
                  <c:v>40786</c:v>
                </c:pt>
                <c:pt idx="1189">
                  <c:v>40787</c:v>
                </c:pt>
                <c:pt idx="1190">
                  <c:v>40788</c:v>
                </c:pt>
                <c:pt idx="1191">
                  <c:v>40789</c:v>
                </c:pt>
                <c:pt idx="1192">
                  <c:v>40790</c:v>
                </c:pt>
                <c:pt idx="1193">
                  <c:v>40791</c:v>
                </c:pt>
                <c:pt idx="1194">
                  <c:v>40792</c:v>
                </c:pt>
                <c:pt idx="1195">
                  <c:v>40793</c:v>
                </c:pt>
                <c:pt idx="1196">
                  <c:v>40794</c:v>
                </c:pt>
                <c:pt idx="1197">
                  <c:v>40795</c:v>
                </c:pt>
                <c:pt idx="1198">
                  <c:v>40796</c:v>
                </c:pt>
                <c:pt idx="1199">
                  <c:v>40797</c:v>
                </c:pt>
                <c:pt idx="1200">
                  <c:v>40798</c:v>
                </c:pt>
                <c:pt idx="1201">
                  <c:v>40799</c:v>
                </c:pt>
                <c:pt idx="1202">
                  <c:v>40800</c:v>
                </c:pt>
                <c:pt idx="1203">
                  <c:v>40801</c:v>
                </c:pt>
                <c:pt idx="1204">
                  <c:v>40802</c:v>
                </c:pt>
                <c:pt idx="1205">
                  <c:v>40803</c:v>
                </c:pt>
                <c:pt idx="1206">
                  <c:v>40804</c:v>
                </c:pt>
                <c:pt idx="1207">
                  <c:v>40805</c:v>
                </c:pt>
                <c:pt idx="1208">
                  <c:v>40806</c:v>
                </c:pt>
                <c:pt idx="1209">
                  <c:v>40807</c:v>
                </c:pt>
                <c:pt idx="1210">
                  <c:v>40808</c:v>
                </c:pt>
                <c:pt idx="1211">
                  <c:v>40809</c:v>
                </c:pt>
                <c:pt idx="1212">
                  <c:v>40810</c:v>
                </c:pt>
                <c:pt idx="1213">
                  <c:v>40811</c:v>
                </c:pt>
                <c:pt idx="1214">
                  <c:v>40812</c:v>
                </c:pt>
                <c:pt idx="1215">
                  <c:v>40813</c:v>
                </c:pt>
                <c:pt idx="1216">
                  <c:v>40814</c:v>
                </c:pt>
                <c:pt idx="1217">
                  <c:v>40815</c:v>
                </c:pt>
                <c:pt idx="1218">
                  <c:v>40816</c:v>
                </c:pt>
                <c:pt idx="1219">
                  <c:v>40817</c:v>
                </c:pt>
                <c:pt idx="1220">
                  <c:v>40818</c:v>
                </c:pt>
                <c:pt idx="1221">
                  <c:v>40819</c:v>
                </c:pt>
                <c:pt idx="1222">
                  <c:v>40820</c:v>
                </c:pt>
                <c:pt idx="1223">
                  <c:v>40821</c:v>
                </c:pt>
                <c:pt idx="1224">
                  <c:v>40822</c:v>
                </c:pt>
                <c:pt idx="1225">
                  <c:v>40823</c:v>
                </c:pt>
                <c:pt idx="1226">
                  <c:v>40824</c:v>
                </c:pt>
                <c:pt idx="1227">
                  <c:v>40825</c:v>
                </c:pt>
                <c:pt idx="1228">
                  <c:v>40826</c:v>
                </c:pt>
                <c:pt idx="1229">
                  <c:v>40827</c:v>
                </c:pt>
                <c:pt idx="1230">
                  <c:v>40828</c:v>
                </c:pt>
                <c:pt idx="1231">
                  <c:v>40829</c:v>
                </c:pt>
                <c:pt idx="1232">
                  <c:v>40830</c:v>
                </c:pt>
                <c:pt idx="1233">
                  <c:v>40831</c:v>
                </c:pt>
                <c:pt idx="1234">
                  <c:v>40832</c:v>
                </c:pt>
                <c:pt idx="1235">
                  <c:v>40833</c:v>
                </c:pt>
                <c:pt idx="1236">
                  <c:v>40834</c:v>
                </c:pt>
                <c:pt idx="1237">
                  <c:v>40835</c:v>
                </c:pt>
                <c:pt idx="1238">
                  <c:v>40836</c:v>
                </c:pt>
                <c:pt idx="1239">
                  <c:v>40837</c:v>
                </c:pt>
                <c:pt idx="1240">
                  <c:v>40838</c:v>
                </c:pt>
                <c:pt idx="1241">
                  <c:v>40839</c:v>
                </c:pt>
                <c:pt idx="1242">
                  <c:v>40840</c:v>
                </c:pt>
                <c:pt idx="1243">
                  <c:v>40841</c:v>
                </c:pt>
                <c:pt idx="1244">
                  <c:v>40842</c:v>
                </c:pt>
                <c:pt idx="1245">
                  <c:v>40843</c:v>
                </c:pt>
                <c:pt idx="1246">
                  <c:v>40844</c:v>
                </c:pt>
                <c:pt idx="1247">
                  <c:v>40845</c:v>
                </c:pt>
                <c:pt idx="1248">
                  <c:v>40846</c:v>
                </c:pt>
                <c:pt idx="1249">
                  <c:v>40847</c:v>
                </c:pt>
                <c:pt idx="1250">
                  <c:v>40848</c:v>
                </c:pt>
                <c:pt idx="1251">
                  <c:v>40849</c:v>
                </c:pt>
                <c:pt idx="1252">
                  <c:v>40850</c:v>
                </c:pt>
                <c:pt idx="1253">
                  <c:v>40851</c:v>
                </c:pt>
                <c:pt idx="1254">
                  <c:v>40852</c:v>
                </c:pt>
                <c:pt idx="1255">
                  <c:v>40853</c:v>
                </c:pt>
                <c:pt idx="1256">
                  <c:v>40854</c:v>
                </c:pt>
                <c:pt idx="1257">
                  <c:v>40855</c:v>
                </c:pt>
                <c:pt idx="1258">
                  <c:v>40856</c:v>
                </c:pt>
                <c:pt idx="1259">
                  <c:v>40857</c:v>
                </c:pt>
                <c:pt idx="1260">
                  <c:v>40858</c:v>
                </c:pt>
                <c:pt idx="1261">
                  <c:v>40859</c:v>
                </c:pt>
                <c:pt idx="1262">
                  <c:v>40860</c:v>
                </c:pt>
                <c:pt idx="1263">
                  <c:v>40861</c:v>
                </c:pt>
                <c:pt idx="1264">
                  <c:v>40862</c:v>
                </c:pt>
                <c:pt idx="1265">
                  <c:v>40863</c:v>
                </c:pt>
                <c:pt idx="1266">
                  <c:v>40864</c:v>
                </c:pt>
                <c:pt idx="1267">
                  <c:v>40865</c:v>
                </c:pt>
                <c:pt idx="1268">
                  <c:v>40866</c:v>
                </c:pt>
                <c:pt idx="1269">
                  <c:v>40867</c:v>
                </c:pt>
                <c:pt idx="1270">
                  <c:v>40868</c:v>
                </c:pt>
                <c:pt idx="1271">
                  <c:v>40869</c:v>
                </c:pt>
                <c:pt idx="1272">
                  <c:v>40870</c:v>
                </c:pt>
                <c:pt idx="1273">
                  <c:v>40871</c:v>
                </c:pt>
                <c:pt idx="1274">
                  <c:v>40872</c:v>
                </c:pt>
                <c:pt idx="1275">
                  <c:v>40873</c:v>
                </c:pt>
                <c:pt idx="1276">
                  <c:v>40874</c:v>
                </c:pt>
                <c:pt idx="1277">
                  <c:v>40875</c:v>
                </c:pt>
                <c:pt idx="1278">
                  <c:v>40876</c:v>
                </c:pt>
                <c:pt idx="1279">
                  <c:v>40877</c:v>
                </c:pt>
                <c:pt idx="1280">
                  <c:v>40878</c:v>
                </c:pt>
                <c:pt idx="1281">
                  <c:v>40879</c:v>
                </c:pt>
                <c:pt idx="1282">
                  <c:v>40880</c:v>
                </c:pt>
                <c:pt idx="1283">
                  <c:v>40881</c:v>
                </c:pt>
                <c:pt idx="1284">
                  <c:v>40882</c:v>
                </c:pt>
                <c:pt idx="1285">
                  <c:v>40883</c:v>
                </c:pt>
                <c:pt idx="1286">
                  <c:v>40884</c:v>
                </c:pt>
                <c:pt idx="1287">
                  <c:v>40885</c:v>
                </c:pt>
                <c:pt idx="1288">
                  <c:v>40886</c:v>
                </c:pt>
                <c:pt idx="1289">
                  <c:v>40887</c:v>
                </c:pt>
                <c:pt idx="1290">
                  <c:v>40888</c:v>
                </c:pt>
                <c:pt idx="1291">
                  <c:v>40889</c:v>
                </c:pt>
                <c:pt idx="1292">
                  <c:v>40890</c:v>
                </c:pt>
                <c:pt idx="1293">
                  <c:v>40891</c:v>
                </c:pt>
                <c:pt idx="1294">
                  <c:v>40892</c:v>
                </c:pt>
                <c:pt idx="1295">
                  <c:v>40893</c:v>
                </c:pt>
                <c:pt idx="1296">
                  <c:v>40894</c:v>
                </c:pt>
                <c:pt idx="1297">
                  <c:v>40895</c:v>
                </c:pt>
                <c:pt idx="1298">
                  <c:v>40896</c:v>
                </c:pt>
                <c:pt idx="1299">
                  <c:v>40897</c:v>
                </c:pt>
                <c:pt idx="1300">
                  <c:v>40898</c:v>
                </c:pt>
                <c:pt idx="1301">
                  <c:v>40899</c:v>
                </c:pt>
                <c:pt idx="1302">
                  <c:v>40900</c:v>
                </c:pt>
                <c:pt idx="1303">
                  <c:v>40901</c:v>
                </c:pt>
                <c:pt idx="1304">
                  <c:v>40902</c:v>
                </c:pt>
                <c:pt idx="1305">
                  <c:v>40903</c:v>
                </c:pt>
                <c:pt idx="1306">
                  <c:v>40904</c:v>
                </c:pt>
                <c:pt idx="1307">
                  <c:v>40905</c:v>
                </c:pt>
                <c:pt idx="1308">
                  <c:v>40906</c:v>
                </c:pt>
                <c:pt idx="1309">
                  <c:v>40907</c:v>
                </c:pt>
                <c:pt idx="1310">
                  <c:v>40908</c:v>
                </c:pt>
                <c:pt idx="1311">
                  <c:v>40909</c:v>
                </c:pt>
                <c:pt idx="1312">
                  <c:v>40910</c:v>
                </c:pt>
                <c:pt idx="1313">
                  <c:v>40911</c:v>
                </c:pt>
                <c:pt idx="1314">
                  <c:v>40912</c:v>
                </c:pt>
                <c:pt idx="1315">
                  <c:v>40913</c:v>
                </c:pt>
                <c:pt idx="1316">
                  <c:v>40914</c:v>
                </c:pt>
                <c:pt idx="1317">
                  <c:v>40915</c:v>
                </c:pt>
                <c:pt idx="1318">
                  <c:v>40916</c:v>
                </c:pt>
                <c:pt idx="1319">
                  <c:v>40917</c:v>
                </c:pt>
                <c:pt idx="1320">
                  <c:v>40918</c:v>
                </c:pt>
                <c:pt idx="1321">
                  <c:v>40919</c:v>
                </c:pt>
                <c:pt idx="1322">
                  <c:v>40920</c:v>
                </c:pt>
                <c:pt idx="1323">
                  <c:v>40921</c:v>
                </c:pt>
                <c:pt idx="1324">
                  <c:v>40922</c:v>
                </c:pt>
                <c:pt idx="1325">
                  <c:v>40923</c:v>
                </c:pt>
                <c:pt idx="1326">
                  <c:v>40924</c:v>
                </c:pt>
                <c:pt idx="1327">
                  <c:v>40925</c:v>
                </c:pt>
                <c:pt idx="1328">
                  <c:v>40926</c:v>
                </c:pt>
                <c:pt idx="1329">
                  <c:v>40927</c:v>
                </c:pt>
                <c:pt idx="1330">
                  <c:v>40928</c:v>
                </c:pt>
                <c:pt idx="1331">
                  <c:v>40929</c:v>
                </c:pt>
                <c:pt idx="1332">
                  <c:v>40930</c:v>
                </c:pt>
                <c:pt idx="1333">
                  <c:v>40931</c:v>
                </c:pt>
                <c:pt idx="1334">
                  <c:v>40932</c:v>
                </c:pt>
                <c:pt idx="1335">
                  <c:v>40933</c:v>
                </c:pt>
                <c:pt idx="1336">
                  <c:v>40934</c:v>
                </c:pt>
                <c:pt idx="1337">
                  <c:v>40935</c:v>
                </c:pt>
                <c:pt idx="1338">
                  <c:v>40936</c:v>
                </c:pt>
                <c:pt idx="1339">
                  <c:v>40937</c:v>
                </c:pt>
                <c:pt idx="1340">
                  <c:v>40938</c:v>
                </c:pt>
                <c:pt idx="1341">
                  <c:v>40939</c:v>
                </c:pt>
                <c:pt idx="1342">
                  <c:v>40940</c:v>
                </c:pt>
                <c:pt idx="1343">
                  <c:v>40941</c:v>
                </c:pt>
                <c:pt idx="1344">
                  <c:v>40942</c:v>
                </c:pt>
                <c:pt idx="1345">
                  <c:v>40943</c:v>
                </c:pt>
                <c:pt idx="1346">
                  <c:v>40944</c:v>
                </c:pt>
                <c:pt idx="1347">
                  <c:v>40945</c:v>
                </c:pt>
                <c:pt idx="1348">
                  <c:v>40946</c:v>
                </c:pt>
                <c:pt idx="1349">
                  <c:v>40947</c:v>
                </c:pt>
                <c:pt idx="1350">
                  <c:v>40948</c:v>
                </c:pt>
                <c:pt idx="1351">
                  <c:v>40949</c:v>
                </c:pt>
                <c:pt idx="1352">
                  <c:v>40950</c:v>
                </c:pt>
                <c:pt idx="1353">
                  <c:v>40951</c:v>
                </c:pt>
                <c:pt idx="1354">
                  <c:v>40952</c:v>
                </c:pt>
                <c:pt idx="1355">
                  <c:v>40953</c:v>
                </c:pt>
                <c:pt idx="1356">
                  <c:v>40954</c:v>
                </c:pt>
                <c:pt idx="1357">
                  <c:v>40955</c:v>
                </c:pt>
                <c:pt idx="1358">
                  <c:v>40956</c:v>
                </c:pt>
                <c:pt idx="1359">
                  <c:v>40957</c:v>
                </c:pt>
                <c:pt idx="1360">
                  <c:v>40958</c:v>
                </c:pt>
                <c:pt idx="1361">
                  <c:v>40959</c:v>
                </c:pt>
                <c:pt idx="1362">
                  <c:v>40960</c:v>
                </c:pt>
                <c:pt idx="1363">
                  <c:v>40961</c:v>
                </c:pt>
                <c:pt idx="1364">
                  <c:v>40962</c:v>
                </c:pt>
                <c:pt idx="1365">
                  <c:v>40963</c:v>
                </c:pt>
                <c:pt idx="1366">
                  <c:v>40964</c:v>
                </c:pt>
                <c:pt idx="1367">
                  <c:v>40965</c:v>
                </c:pt>
                <c:pt idx="1368">
                  <c:v>40966</c:v>
                </c:pt>
                <c:pt idx="1369">
                  <c:v>40967</c:v>
                </c:pt>
                <c:pt idx="1370">
                  <c:v>40968</c:v>
                </c:pt>
                <c:pt idx="1371">
                  <c:v>40969</c:v>
                </c:pt>
                <c:pt idx="1372">
                  <c:v>40970</c:v>
                </c:pt>
                <c:pt idx="1373">
                  <c:v>40971</c:v>
                </c:pt>
                <c:pt idx="1374">
                  <c:v>40972</c:v>
                </c:pt>
                <c:pt idx="1375">
                  <c:v>40973</c:v>
                </c:pt>
                <c:pt idx="1376">
                  <c:v>40974</c:v>
                </c:pt>
                <c:pt idx="1377">
                  <c:v>40975</c:v>
                </c:pt>
                <c:pt idx="1378">
                  <c:v>40976</c:v>
                </c:pt>
                <c:pt idx="1379">
                  <c:v>40977</c:v>
                </c:pt>
                <c:pt idx="1380">
                  <c:v>40978</c:v>
                </c:pt>
                <c:pt idx="1381">
                  <c:v>40979</c:v>
                </c:pt>
                <c:pt idx="1382">
                  <c:v>40980</c:v>
                </c:pt>
                <c:pt idx="1383">
                  <c:v>40981</c:v>
                </c:pt>
                <c:pt idx="1384">
                  <c:v>40982</c:v>
                </c:pt>
                <c:pt idx="1385">
                  <c:v>40983</c:v>
                </c:pt>
                <c:pt idx="1386">
                  <c:v>40984</c:v>
                </c:pt>
                <c:pt idx="1387">
                  <c:v>40985</c:v>
                </c:pt>
                <c:pt idx="1388">
                  <c:v>40986</c:v>
                </c:pt>
                <c:pt idx="1389">
                  <c:v>40987</c:v>
                </c:pt>
                <c:pt idx="1390">
                  <c:v>40988</c:v>
                </c:pt>
                <c:pt idx="1391">
                  <c:v>40989</c:v>
                </c:pt>
                <c:pt idx="1392">
                  <c:v>40990</c:v>
                </c:pt>
                <c:pt idx="1393">
                  <c:v>40991</c:v>
                </c:pt>
                <c:pt idx="1394">
                  <c:v>40992</c:v>
                </c:pt>
                <c:pt idx="1395">
                  <c:v>40993</c:v>
                </c:pt>
                <c:pt idx="1396">
                  <c:v>40994</c:v>
                </c:pt>
                <c:pt idx="1397">
                  <c:v>40995</c:v>
                </c:pt>
                <c:pt idx="1398">
                  <c:v>40996</c:v>
                </c:pt>
                <c:pt idx="1399">
                  <c:v>40997</c:v>
                </c:pt>
                <c:pt idx="1400">
                  <c:v>40998</c:v>
                </c:pt>
                <c:pt idx="1401">
                  <c:v>40999</c:v>
                </c:pt>
                <c:pt idx="1402">
                  <c:v>41000</c:v>
                </c:pt>
                <c:pt idx="1403">
                  <c:v>41001</c:v>
                </c:pt>
                <c:pt idx="1404">
                  <c:v>41002</c:v>
                </c:pt>
                <c:pt idx="1405">
                  <c:v>41003</c:v>
                </c:pt>
                <c:pt idx="1406">
                  <c:v>41004</c:v>
                </c:pt>
                <c:pt idx="1407">
                  <c:v>41005</c:v>
                </c:pt>
                <c:pt idx="1408">
                  <c:v>41006</c:v>
                </c:pt>
                <c:pt idx="1409">
                  <c:v>41007</c:v>
                </c:pt>
                <c:pt idx="1410">
                  <c:v>41008</c:v>
                </c:pt>
                <c:pt idx="1411">
                  <c:v>41009</c:v>
                </c:pt>
                <c:pt idx="1412">
                  <c:v>41010</c:v>
                </c:pt>
                <c:pt idx="1413">
                  <c:v>41011</c:v>
                </c:pt>
                <c:pt idx="1414">
                  <c:v>41012</c:v>
                </c:pt>
                <c:pt idx="1415">
                  <c:v>41013</c:v>
                </c:pt>
                <c:pt idx="1416">
                  <c:v>41014</c:v>
                </c:pt>
                <c:pt idx="1417">
                  <c:v>41015</c:v>
                </c:pt>
                <c:pt idx="1418">
                  <c:v>41016</c:v>
                </c:pt>
                <c:pt idx="1419">
                  <c:v>41017</c:v>
                </c:pt>
                <c:pt idx="1420">
                  <c:v>41018</c:v>
                </c:pt>
                <c:pt idx="1421">
                  <c:v>41019</c:v>
                </c:pt>
                <c:pt idx="1422">
                  <c:v>41020</c:v>
                </c:pt>
                <c:pt idx="1423">
                  <c:v>41021</c:v>
                </c:pt>
                <c:pt idx="1424">
                  <c:v>41022</c:v>
                </c:pt>
                <c:pt idx="1425">
                  <c:v>41023</c:v>
                </c:pt>
                <c:pt idx="1426">
                  <c:v>41024</c:v>
                </c:pt>
                <c:pt idx="1427">
                  <c:v>41025</c:v>
                </c:pt>
                <c:pt idx="1428">
                  <c:v>41026</c:v>
                </c:pt>
                <c:pt idx="1429">
                  <c:v>41027</c:v>
                </c:pt>
                <c:pt idx="1430">
                  <c:v>41028</c:v>
                </c:pt>
                <c:pt idx="1431">
                  <c:v>41029</c:v>
                </c:pt>
                <c:pt idx="1432">
                  <c:v>41030</c:v>
                </c:pt>
                <c:pt idx="1433">
                  <c:v>41031</c:v>
                </c:pt>
                <c:pt idx="1434">
                  <c:v>41032</c:v>
                </c:pt>
                <c:pt idx="1435">
                  <c:v>41033</c:v>
                </c:pt>
                <c:pt idx="1436">
                  <c:v>41034</c:v>
                </c:pt>
                <c:pt idx="1437">
                  <c:v>41035</c:v>
                </c:pt>
                <c:pt idx="1438">
                  <c:v>41036</c:v>
                </c:pt>
                <c:pt idx="1439">
                  <c:v>41037</c:v>
                </c:pt>
                <c:pt idx="1440">
                  <c:v>41038</c:v>
                </c:pt>
                <c:pt idx="1441">
                  <c:v>41039</c:v>
                </c:pt>
                <c:pt idx="1442">
                  <c:v>41040</c:v>
                </c:pt>
                <c:pt idx="1443">
                  <c:v>41041</c:v>
                </c:pt>
                <c:pt idx="1444">
                  <c:v>41042</c:v>
                </c:pt>
                <c:pt idx="1445">
                  <c:v>41043</c:v>
                </c:pt>
                <c:pt idx="1446">
                  <c:v>41044</c:v>
                </c:pt>
                <c:pt idx="1447">
                  <c:v>41045</c:v>
                </c:pt>
                <c:pt idx="1448">
                  <c:v>41046</c:v>
                </c:pt>
                <c:pt idx="1449">
                  <c:v>41047</c:v>
                </c:pt>
                <c:pt idx="1450">
                  <c:v>41048</c:v>
                </c:pt>
                <c:pt idx="1451">
                  <c:v>41049</c:v>
                </c:pt>
                <c:pt idx="1452">
                  <c:v>41050</c:v>
                </c:pt>
                <c:pt idx="1453">
                  <c:v>41051</c:v>
                </c:pt>
                <c:pt idx="1454">
                  <c:v>41052</c:v>
                </c:pt>
                <c:pt idx="1455">
                  <c:v>41053</c:v>
                </c:pt>
                <c:pt idx="1456">
                  <c:v>41054</c:v>
                </c:pt>
                <c:pt idx="1457">
                  <c:v>41055</c:v>
                </c:pt>
                <c:pt idx="1458">
                  <c:v>41056</c:v>
                </c:pt>
                <c:pt idx="1459">
                  <c:v>41057</c:v>
                </c:pt>
                <c:pt idx="1460">
                  <c:v>41058</c:v>
                </c:pt>
                <c:pt idx="1461">
                  <c:v>41059</c:v>
                </c:pt>
                <c:pt idx="1462">
                  <c:v>41060</c:v>
                </c:pt>
                <c:pt idx="1463">
                  <c:v>41061</c:v>
                </c:pt>
                <c:pt idx="1464">
                  <c:v>41062</c:v>
                </c:pt>
                <c:pt idx="1465">
                  <c:v>41063</c:v>
                </c:pt>
                <c:pt idx="1466">
                  <c:v>41064</c:v>
                </c:pt>
                <c:pt idx="1467">
                  <c:v>41065</c:v>
                </c:pt>
                <c:pt idx="1468">
                  <c:v>41066</c:v>
                </c:pt>
                <c:pt idx="1469">
                  <c:v>41067</c:v>
                </c:pt>
                <c:pt idx="1470">
                  <c:v>41068</c:v>
                </c:pt>
                <c:pt idx="1471">
                  <c:v>41069</c:v>
                </c:pt>
                <c:pt idx="1472">
                  <c:v>41070</c:v>
                </c:pt>
                <c:pt idx="1473">
                  <c:v>41071</c:v>
                </c:pt>
                <c:pt idx="1474">
                  <c:v>41072</c:v>
                </c:pt>
                <c:pt idx="1475">
                  <c:v>41073</c:v>
                </c:pt>
                <c:pt idx="1476">
                  <c:v>41074</c:v>
                </c:pt>
                <c:pt idx="1477">
                  <c:v>41075</c:v>
                </c:pt>
                <c:pt idx="1478">
                  <c:v>41076</c:v>
                </c:pt>
                <c:pt idx="1479">
                  <c:v>41077</c:v>
                </c:pt>
                <c:pt idx="1480">
                  <c:v>41078</c:v>
                </c:pt>
                <c:pt idx="1481">
                  <c:v>41079</c:v>
                </c:pt>
                <c:pt idx="1482">
                  <c:v>41080</c:v>
                </c:pt>
                <c:pt idx="1483">
                  <c:v>41081</c:v>
                </c:pt>
                <c:pt idx="1484">
                  <c:v>41082</c:v>
                </c:pt>
                <c:pt idx="1485">
                  <c:v>41083</c:v>
                </c:pt>
                <c:pt idx="1486">
                  <c:v>41084</c:v>
                </c:pt>
                <c:pt idx="1487">
                  <c:v>41085</c:v>
                </c:pt>
                <c:pt idx="1488">
                  <c:v>41086</c:v>
                </c:pt>
                <c:pt idx="1489">
                  <c:v>41087</c:v>
                </c:pt>
                <c:pt idx="1490">
                  <c:v>41088</c:v>
                </c:pt>
                <c:pt idx="1491">
                  <c:v>41089</c:v>
                </c:pt>
                <c:pt idx="1492">
                  <c:v>41090</c:v>
                </c:pt>
                <c:pt idx="1493">
                  <c:v>41091</c:v>
                </c:pt>
                <c:pt idx="1494">
                  <c:v>41092</c:v>
                </c:pt>
                <c:pt idx="1495">
                  <c:v>41093</c:v>
                </c:pt>
                <c:pt idx="1496">
                  <c:v>41094</c:v>
                </c:pt>
                <c:pt idx="1497">
                  <c:v>41095</c:v>
                </c:pt>
                <c:pt idx="1498">
                  <c:v>41096</c:v>
                </c:pt>
                <c:pt idx="1499">
                  <c:v>41097</c:v>
                </c:pt>
                <c:pt idx="1500">
                  <c:v>41098</c:v>
                </c:pt>
                <c:pt idx="1501">
                  <c:v>41099</c:v>
                </c:pt>
                <c:pt idx="1502">
                  <c:v>41100</c:v>
                </c:pt>
                <c:pt idx="1503">
                  <c:v>41101</c:v>
                </c:pt>
                <c:pt idx="1504">
                  <c:v>41102</c:v>
                </c:pt>
                <c:pt idx="1505">
                  <c:v>41103</c:v>
                </c:pt>
                <c:pt idx="1506">
                  <c:v>41104</c:v>
                </c:pt>
                <c:pt idx="1507">
                  <c:v>41105</c:v>
                </c:pt>
                <c:pt idx="1508">
                  <c:v>41106</c:v>
                </c:pt>
                <c:pt idx="1509">
                  <c:v>41107</c:v>
                </c:pt>
                <c:pt idx="1510">
                  <c:v>41108</c:v>
                </c:pt>
                <c:pt idx="1511">
                  <c:v>41109</c:v>
                </c:pt>
                <c:pt idx="1512">
                  <c:v>41110</c:v>
                </c:pt>
                <c:pt idx="1513">
                  <c:v>41111</c:v>
                </c:pt>
                <c:pt idx="1514">
                  <c:v>41112</c:v>
                </c:pt>
                <c:pt idx="1515">
                  <c:v>41113</c:v>
                </c:pt>
                <c:pt idx="1516">
                  <c:v>41114</c:v>
                </c:pt>
                <c:pt idx="1517">
                  <c:v>41115</c:v>
                </c:pt>
                <c:pt idx="1518">
                  <c:v>41116</c:v>
                </c:pt>
                <c:pt idx="1519">
                  <c:v>41117</c:v>
                </c:pt>
                <c:pt idx="1520">
                  <c:v>41118</c:v>
                </c:pt>
                <c:pt idx="1521">
                  <c:v>41119</c:v>
                </c:pt>
                <c:pt idx="1522">
                  <c:v>41120</c:v>
                </c:pt>
                <c:pt idx="1523">
                  <c:v>41121</c:v>
                </c:pt>
                <c:pt idx="1524">
                  <c:v>41122</c:v>
                </c:pt>
                <c:pt idx="1525">
                  <c:v>41123</c:v>
                </c:pt>
                <c:pt idx="1526">
                  <c:v>41124</c:v>
                </c:pt>
                <c:pt idx="1527">
                  <c:v>41125</c:v>
                </c:pt>
                <c:pt idx="1528">
                  <c:v>41126</c:v>
                </c:pt>
                <c:pt idx="1529">
                  <c:v>41127</c:v>
                </c:pt>
                <c:pt idx="1530">
                  <c:v>41128</c:v>
                </c:pt>
                <c:pt idx="1531">
                  <c:v>41129</c:v>
                </c:pt>
                <c:pt idx="1532">
                  <c:v>41130</c:v>
                </c:pt>
                <c:pt idx="1533">
                  <c:v>41131</c:v>
                </c:pt>
                <c:pt idx="1534">
                  <c:v>41132</c:v>
                </c:pt>
                <c:pt idx="1535">
                  <c:v>41133</c:v>
                </c:pt>
                <c:pt idx="1536">
                  <c:v>41134</c:v>
                </c:pt>
                <c:pt idx="1537">
                  <c:v>41135</c:v>
                </c:pt>
                <c:pt idx="1538">
                  <c:v>41136</c:v>
                </c:pt>
                <c:pt idx="1539">
                  <c:v>41137</c:v>
                </c:pt>
                <c:pt idx="1540">
                  <c:v>41138</c:v>
                </c:pt>
                <c:pt idx="1541">
                  <c:v>41139</c:v>
                </c:pt>
                <c:pt idx="1542">
                  <c:v>41140</c:v>
                </c:pt>
                <c:pt idx="1543">
                  <c:v>41141</c:v>
                </c:pt>
                <c:pt idx="1544">
                  <c:v>41142</c:v>
                </c:pt>
                <c:pt idx="1545">
                  <c:v>41143</c:v>
                </c:pt>
                <c:pt idx="1546">
                  <c:v>41144</c:v>
                </c:pt>
                <c:pt idx="1547">
                  <c:v>41145</c:v>
                </c:pt>
                <c:pt idx="1548">
                  <c:v>41146</c:v>
                </c:pt>
                <c:pt idx="1549">
                  <c:v>41147</c:v>
                </c:pt>
                <c:pt idx="1550">
                  <c:v>41148</c:v>
                </c:pt>
                <c:pt idx="1551">
                  <c:v>41149</c:v>
                </c:pt>
                <c:pt idx="1552">
                  <c:v>41150</c:v>
                </c:pt>
                <c:pt idx="1553">
                  <c:v>41151</c:v>
                </c:pt>
                <c:pt idx="1554">
                  <c:v>41152</c:v>
                </c:pt>
                <c:pt idx="1555">
                  <c:v>41153</c:v>
                </c:pt>
                <c:pt idx="1556">
                  <c:v>41154</c:v>
                </c:pt>
                <c:pt idx="1557">
                  <c:v>41155</c:v>
                </c:pt>
                <c:pt idx="1558">
                  <c:v>41156</c:v>
                </c:pt>
                <c:pt idx="1559">
                  <c:v>41157</c:v>
                </c:pt>
                <c:pt idx="1560">
                  <c:v>41158</c:v>
                </c:pt>
                <c:pt idx="1561">
                  <c:v>41159</c:v>
                </c:pt>
                <c:pt idx="1562">
                  <c:v>41160</c:v>
                </c:pt>
                <c:pt idx="1563">
                  <c:v>41161</c:v>
                </c:pt>
                <c:pt idx="1564">
                  <c:v>41162</c:v>
                </c:pt>
                <c:pt idx="1565">
                  <c:v>41163</c:v>
                </c:pt>
                <c:pt idx="1566">
                  <c:v>41164</c:v>
                </c:pt>
                <c:pt idx="1567">
                  <c:v>41165</c:v>
                </c:pt>
                <c:pt idx="1568">
                  <c:v>41166</c:v>
                </c:pt>
                <c:pt idx="1569">
                  <c:v>41167</c:v>
                </c:pt>
                <c:pt idx="1570">
                  <c:v>41168</c:v>
                </c:pt>
                <c:pt idx="1571">
                  <c:v>41169</c:v>
                </c:pt>
                <c:pt idx="1572">
                  <c:v>41170</c:v>
                </c:pt>
                <c:pt idx="1573">
                  <c:v>41171</c:v>
                </c:pt>
                <c:pt idx="1574">
                  <c:v>41172</c:v>
                </c:pt>
                <c:pt idx="1575">
                  <c:v>41173</c:v>
                </c:pt>
                <c:pt idx="1576">
                  <c:v>41174</c:v>
                </c:pt>
                <c:pt idx="1577">
                  <c:v>41175</c:v>
                </c:pt>
                <c:pt idx="1578">
                  <c:v>41176</c:v>
                </c:pt>
                <c:pt idx="1579">
                  <c:v>41177</c:v>
                </c:pt>
                <c:pt idx="1580">
                  <c:v>41178</c:v>
                </c:pt>
                <c:pt idx="1581">
                  <c:v>41179</c:v>
                </c:pt>
                <c:pt idx="1582">
                  <c:v>41180</c:v>
                </c:pt>
                <c:pt idx="1583">
                  <c:v>41181</c:v>
                </c:pt>
                <c:pt idx="1584">
                  <c:v>41182</c:v>
                </c:pt>
                <c:pt idx="1585">
                  <c:v>41183</c:v>
                </c:pt>
                <c:pt idx="1586">
                  <c:v>41184</c:v>
                </c:pt>
                <c:pt idx="1587">
                  <c:v>41185</c:v>
                </c:pt>
                <c:pt idx="1588">
                  <c:v>41186</c:v>
                </c:pt>
                <c:pt idx="1589">
                  <c:v>41187</c:v>
                </c:pt>
                <c:pt idx="1590">
                  <c:v>41188</c:v>
                </c:pt>
                <c:pt idx="1591">
                  <c:v>41189</c:v>
                </c:pt>
                <c:pt idx="1592">
                  <c:v>41190</c:v>
                </c:pt>
                <c:pt idx="1593">
                  <c:v>41191</c:v>
                </c:pt>
                <c:pt idx="1594">
                  <c:v>41192</c:v>
                </c:pt>
                <c:pt idx="1595">
                  <c:v>41193</c:v>
                </c:pt>
                <c:pt idx="1596">
                  <c:v>41194</c:v>
                </c:pt>
                <c:pt idx="1597">
                  <c:v>41195</c:v>
                </c:pt>
                <c:pt idx="1598">
                  <c:v>41196</c:v>
                </c:pt>
                <c:pt idx="1599">
                  <c:v>41197</c:v>
                </c:pt>
                <c:pt idx="1600">
                  <c:v>41198</c:v>
                </c:pt>
                <c:pt idx="1601">
                  <c:v>41199</c:v>
                </c:pt>
                <c:pt idx="1602">
                  <c:v>41200</c:v>
                </c:pt>
                <c:pt idx="1603">
                  <c:v>41201</c:v>
                </c:pt>
                <c:pt idx="1604">
                  <c:v>41202</c:v>
                </c:pt>
                <c:pt idx="1605">
                  <c:v>41203</c:v>
                </c:pt>
                <c:pt idx="1606">
                  <c:v>41204</c:v>
                </c:pt>
                <c:pt idx="1607">
                  <c:v>41205</c:v>
                </c:pt>
                <c:pt idx="1608">
                  <c:v>41206</c:v>
                </c:pt>
                <c:pt idx="1609">
                  <c:v>41207</c:v>
                </c:pt>
                <c:pt idx="1610">
                  <c:v>41208</c:v>
                </c:pt>
                <c:pt idx="1611">
                  <c:v>41209</c:v>
                </c:pt>
                <c:pt idx="1612">
                  <c:v>41210</c:v>
                </c:pt>
                <c:pt idx="1613">
                  <c:v>41211</c:v>
                </c:pt>
                <c:pt idx="1614">
                  <c:v>41212</c:v>
                </c:pt>
                <c:pt idx="1615">
                  <c:v>41213</c:v>
                </c:pt>
                <c:pt idx="1616">
                  <c:v>41214</c:v>
                </c:pt>
                <c:pt idx="1617">
                  <c:v>41215</c:v>
                </c:pt>
                <c:pt idx="1618">
                  <c:v>41216</c:v>
                </c:pt>
                <c:pt idx="1619">
                  <c:v>41217</c:v>
                </c:pt>
                <c:pt idx="1620">
                  <c:v>41218</c:v>
                </c:pt>
                <c:pt idx="1621">
                  <c:v>41219</c:v>
                </c:pt>
                <c:pt idx="1622">
                  <c:v>41220</c:v>
                </c:pt>
                <c:pt idx="1623">
                  <c:v>41221</c:v>
                </c:pt>
                <c:pt idx="1624">
                  <c:v>41222</c:v>
                </c:pt>
                <c:pt idx="1625">
                  <c:v>41223</c:v>
                </c:pt>
                <c:pt idx="1626">
                  <c:v>41224</c:v>
                </c:pt>
                <c:pt idx="1627">
                  <c:v>41225</c:v>
                </c:pt>
                <c:pt idx="1628">
                  <c:v>41226</c:v>
                </c:pt>
                <c:pt idx="1629">
                  <c:v>41227</c:v>
                </c:pt>
                <c:pt idx="1630">
                  <c:v>41228</c:v>
                </c:pt>
                <c:pt idx="1631">
                  <c:v>41229</c:v>
                </c:pt>
                <c:pt idx="1632">
                  <c:v>41230</c:v>
                </c:pt>
                <c:pt idx="1633">
                  <c:v>41231</c:v>
                </c:pt>
                <c:pt idx="1634">
                  <c:v>41232</c:v>
                </c:pt>
                <c:pt idx="1635">
                  <c:v>41233</c:v>
                </c:pt>
                <c:pt idx="1636">
                  <c:v>41234</c:v>
                </c:pt>
                <c:pt idx="1637">
                  <c:v>41235</c:v>
                </c:pt>
                <c:pt idx="1638">
                  <c:v>41236</c:v>
                </c:pt>
                <c:pt idx="1639">
                  <c:v>41237</c:v>
                </c:pt>
                <c:pt idx="1640">
                  <c:v>41238</c:v>
                </c:pt>
                <c:pt idx="1641">
                  <c:v>41239</c:v>
                </c:pt>
                <c:pt idx="1642">
                  <c:v>41240</c:v>
                </c:pt>
                <c:pt idx="1643">
                  <c:v>41241</c:v>
                </c:pt>
                <c:pt idx="1644">
                  <c:v>41242</c:v>
                </c:pt>
                <c:pt idx="1645">
                  <c:v>41243</c:v>
                </c:pt>
                <c:pt idx="1646">
                  <c:v>41244</c:v>
                </c:pt>
                <c:pt idx="1647">
                  <c:v>41245</c:v>
                </c:pt>
                <c:pt idx="1648">
                  <c:v>41246</c:v>
                </c:pt>
                <c:pt idx="1649">
                  <c:v>41247</c:v>
                </c:pt>
                <c:pt idx="1650">
                  <c:v>41248</c:v>
                </c:pt>
                <c:pt idx="1651">
                  <c:v>41249</c:v>
                </c:pt>
                <c:pt idx="1652">
                  <c:v>41250</c:v>
                </c:pt>
                <c:pt idx="1653">
                  <c:v>41251</c:v>
                </c:pt>
                <c:pt idx="1654">
                  <c:v>41252</c:v>
                </c:pt>
                <c:pt idx="1655">
                  <c:v>41253</c:v>
                </c:pt>
                <c:pt idx="1656">
                  <c:v>41254</c:v>
                </c:pt>
                <c:pt idx="1657">
                  <c:v>41255</c:v>
                </c:pt>
                <c:pt idx="1658">
                  <c:v>41256</c:v>
                </c:pt>
                <c:pt idx="1659">
                  <c:v>41257</c:v>
                </c:pt>
                <c:pt idx="1660">
                  <c:v>41258</c:v>
                </c:pt>
                <c:pt idx="1661">
                  <c:v>41259</c:v>
                </c:pt>
                <c:pt idx="1662">
                  <c:v>41260</c:v>
                </c:pt>
                <c:pt idx="1663">
                  <c:v>41261</c:v>
                </c:pt>
                <c:pt idx="1664">
                  <c:v>41262</c:v>
                </c:pt>
                <c:pt idx="1665">
                  <c:v>41263</c:v>
                </c:pt>
                <c:pt idx="1666">
                  <c:v>41264</c:v>
                </c:pt>
                <c:pt idx="1667">
                  <c:v>41265</c:v>
                </c:pt>
                <c:pt idx="1668">
                  <c:v>41266</c:v>
                </c:pt>
                <c:pt idx="1669">
                  <c:v>41267</c:v>
                </c:pt>
                <c:pt idx="1670">
                  <c:v>41268</c:v>
                </c:pt>
                <c:pt idx="1671">
                  <c:v>41269</c:v>
                </c:pt>
                <c:pt idx="1672">
                  <c:v>41270</c:v>
                </c:pt>
                <c:pt idx="1673">
                  <c:v>41271</c:v>
                </c:pt>
                <c:pt idx="1674">
                  <c:v>41272</c:v>
                </c:pt>
                <c:pt idx="1675">
                  <c:v>41273</c:v>
                </c:pt>
                <c:pt idx="1676">
                  <c:v>41274</c:v>
                </c:pt>
                <c:pt idx="1677">
                  <c:v>41275</c:v>
                </c:pt>
                <c:pt idx="1678">
                  <c:v>41276</c:v>
                </c:pt>
                <c:pt idx="1679">
                  <c:v>41277</c:v>
                </c:pt>
                <c:pt idx="1680">
                  <c:v>41278</c:v>
                </c:pt>
                <c:pt idx="1681">
                  <c:v>41279</c:v>
                </c:pt>
                <c:pt idx="1682">
                  <c:v>41280</c:v>
                </c:pt>
                <c:pt idx="1683">
                  <c:v>41281</c:v>
                </c:pt>
                <c:pt idx="1684">
                  <c:v>41282</c:v>
                </c:pt>
                <c:pt idx="1685">
                  <c:v>41283</c:v>
                </c:pt>
                <c:pt idx="1686">
                  <c:v>41284</c:v>
                </c:pt>
                <c:pt idx="1687">
                  <c:v>41285</c:v>
                </c:pt>
                <c:pt idx="1688">
                  <c:v>41286</c:v>
                </c:pt>
                <c:pt idx="1689">
                  <c:v>41287</c:v>
                </c:pt>
                <c:pt idx="1690">
                  <c:v>41288</c:v>
                </c:pt>
                <c:pt idx="1691">
                  <c:v>41289</c:v>
                </c:pt>
                <c:pt idx="1692">
                  <c:v>41290</c:v>
                </c:pt>
                <c:pt idx="1693">
                  <c:v>41291</c:v>
                </c:pt>
                <c:pt idx="1694">
                  <c:v>41292</c:v>
                </c:pt>
                <c:pt idx="1695">
                  <c:v>41293</c:v>
                </c:pt>
                <c:pt idx="1696">
                  <c:v>41294</c:v>
                </c:pt>
                <c:pt idx="1697">
                  <c:v>41295</c:v>
                </c:pt>
                <c:pt idx="1698">
                  <c:v>41296</c:v>
                </c:pt>
                <c:pt idx="1699">
                  <c:v>41297</c:v>
                </c:pt>
                <c:pt idx="1700">
                  <c:v>41298</c:v>
                </c:pt>
                <c:pt idx="1701">
                  <c:v>41299</c:v>
                </c:pt>
                <c:pt idx="1702">
                  <c:v>41300</c:v>
                </c:pt>
                <c:pt idx="1703">
                  <c:v>41301</c:v>
                </c:pt>
                <c:pt idx="1704">
                  <c:v>41302</c:v>
                </c:pt>
                <c:pt idx="1705">
                  <c:v>41303</c:v>
                </c:pt>
                <c:pt idx="1706">
                  <c:v>41304</c:v>
                </c:pt>
                <c:pt idx="1707">
                  <c:v>41305</c:v>
                </c:pt>
                <c:pt idx="1708">
                  <c:v>41306</c:v>
                </c:pt>
                <c:pt idx="1709">
                  <c:v>41307</c:v>
                </c:pt>
                <c:pt idx="1710">
                  <c:v>41308</c:v>
                </c:pt>
                <c:pt idx="1711">
                  <c:v>41309</c:v>
                </c:pt>
                <c:pt idx="1712">
                  <c:v>41310</c:v>
                </c:pt>
                <c:pt idx="1713">
                  <c:v>41311</c:v>
                </c:pt>
                <c:pt idx="1714">
                  <c:v>41312</c:v>
                </c:pt>
                <c:pt idx="1715">
                  <c:v>41313</c:v>
                </c:pt>
                <c:pt idx="1716">
                  <c:v>41314</c:v>
                </c:pt>
                <c:pt idx="1717">
                  <c:v>41315</c:v>
                </c:pt>
                <c:pt idx="1718">
                  <c:v>41316</c:v>
                </c:pt>
                <c:pt idx="1719">
                  <c:v>41317</c:v>
                </c:pt>
                <c:pt idx="1720">
                  <c:v>41318</c:v>
                </c:pt>
                <c:pt idx="1721">
                  <c:v>41319</c:v>
                </c:pt>
                <c:pt idx="1722">
                  <c:v>41320</c:v>
                </c:pt>
                <c:pt idx="1723">
                  <c:v>41321</c:v>
                </c:pt>
                <c:pt idx="1724">
                  <c:v>41322</c:v>
                </c:pt>
                <c:pt idx="1725">
                  <c:v>41323</c:v>
                </c:pt>
                <c:pt idx="1726">
                  <c:v>41324</c:v>
                </c:pt>
                <c:pt idx="1727">
                  <c:v>41325</c:v>
                </c:pt>
                <c:pt idx="1728">
                  <c:v>41326</c:v>
                </c:pt>
                <c:pt idx="1729">
                  <c:v>41327</c:v>
                </c:pt>
                <c:pt idx="1730">
                  <c:v>41328</c:v>
                </c:pt>
                <c:pt idx="1731">
                  <c:v>41329</c:v>
                </c:pt>
                <c:pt idx="1732">
                  <c:v>41330</c:v>
                </c:pt>
                <c:pt idx="1733">
                  <c:v>41331</c:v>
                </c:pt>
                <c:pt idx="1734">
                  <c:v>41332</c:v>
                </c:pt>
                <c:pt idx="1735">
                  <c:v>41333</c:v>
                </c:pt>
                <c:pt idx="1736">
                  <c:v>41334</c:v>
                </c:pt>
                <c:pt idx="1737">
                  <c:v>41335</c:v>
                </c:pt>
                <c:pt idx="1738">
                  <c:v>41336</c:v>
                </c:pt>
                <c:pt idx="1739">
                  <c:v>41337</c:v>
                </c:pt>
                <c:pt idx="1740">
                  <c:v>41338</c:v>
                </c:pt>
                <c:pt idx="1741">
                  <c:v>41339</c:v>
                </c:pt>
                <c:pt idx="1742">
                  <c:v>41340</c:v>
                </c:pt>
                <c:pt idx="1743">
                  <c:v>41341</c:v>
                </c:pt>
                <c:pt idx="1744">
                  <c:v>41342</c:v>
                </c:pt>
                <c:pt idx="1745">
                  <c:v>41343</c:v>
                </c:pt>
                <c:pt idx="1746">
                  <c:v>41344</c:v>
                </c:pt>
                <c:pt idx="1747">
                  <c:v>41345</c:v>
                </c:pt>
                <c:pt idx="1748">
                  <c:v>41346</c:v>
                </c:pt>
                <c:pt idx="1749">
                  <c:v>41347</c:v>
                </c:pt>
                <c:pt idx="1750">
                  <c:v>41348</c:v>
                </c:pt>
                <c:pt idx="1751">
                  <c:v>41349</c:v>
                </c:pt>
                <c:pt idx="1752">
                  <c:v>41350</c:v>
                </c:pt>
                <c:pt idx="1753">
                  <c:v>41351</c:v>
                </c:pt>
                <c:pt idx="1754">
                  <c:v>41352</c:v>
                </c:pt>
                <c:pt idx="1755">
                  <c:v>41353</c:v>
                </c:pt>
                <c:pt idx="1756">
                  <c:v>41354</c:v>
                </c:pt>
                <c:pt idx="1757">
                  <c:v>41355</c:v>
                </c:pt>
                <c:pt idx="1758">
                  <c:v>41356</c:v>
                </c:pt>
                <c:pt idx="1759">
                  <c:v>41357</c:v>
                </c:pt>
                <c:pt idx="1760">
                  <c:v>41358</c:v>
                </c:pt>
                <c:pt idx="1761">
                  <c:v>41359</c:v>
                </c:pt>
                <c:pt idx="1762">
                  <c:v>41360</c:v>
                </c:pt>
                <c:pt idx="1763">
                  <c:v>41361</c:v>
                </c:pt>
                <c:pt idx="1764">
                  <c:v>41362</c:v>
                </c:pt>
                <c:pt idx="1765">
                  <c:v>41363</c:v>
                </c:pt>
                <c:pt idx="1766">
                  <c:v>41364</c:v>
                </c:pt>
                <c:pt idx="1767">
                  <c:v>41365</c:v>
                </c:pt>
                <c:pt idx="1768">
                  <c:v>41366</c:v>
                </c:pt>
                <c:pt idx="1769">
                  <c:v>41367</c:v>
                </c:pt>
                <c:pt idx="1770">
                  <c:v>41368</c:v>
                </c:pt>
                <c:pt idx="1771">
                  <c:v>41369</c:v>
                </c:pt>
                <c:pt idx="1772">
                  <c:v>41370</c:v>
                </c:pt>
                <c:pt idx="1773">
                  <c:v>41371</c:v>
                </c:pt>
                <c:pt idx="1774">
                  <c:v>41372</c:v>
                </c:pt>
                <c:pt idx="1775">
                  <c:v>41373</c:v>
                </c:pt>
                <c:pt idx="1776">
                  <c:v>41374</c:v>
                </c:pt>
                <c:pt idx="1777">
                  <c:v>41375</c:v>
                </c:pt>
                <c:pt idx="1778">
                  <c:v>41376</c:v>
                </c:pt>
                <c:pt idx="1779">
                  <c:v>41377</c:v>
                </c:pt>
                <c:pt idx="1780">
                  <c:v>41378</c:v>
                </c:pt>
                <c:pt idx="1781">
                  <c:v>41379</c:v>
                </c:pt>
                <c:pt idx="1782">
                  <c:v>41380</c:v>
                </c:pt>
                <c:pt idx="1783">
                  <c:v>41381</c:v>
                </c:pt>
                <c:pt idx="1784">
                  <c:v>41382</c:v>
                </c:pt>
                <c:pt idx="1785">
                  <c:v>41383</c:v>
                </c:pt>
                <c:pt idx="1786">
                  <c:v>41384</c:v>
                </c:pt>
                <c:pt idx="1787">
                  <c:v>41385</c:v>
                </c:pt>
                <c:pt idx="1788">
                  <c:v>41386</c:v>
                </c:pt>
                <c:pt idx="1789">
                  <c:v>41387</c:v>
                </c:pt>
                <c:pt idx="1790">
                  <c:v>41388</c:v>
                </c:pt>
                <c:pt idx="1791">
                  <c:v>41389</c:v>
                </c:pt>
                <c:pt idx="1792">
                  <c:v>41390</c:v>
                </c:pt>
                <c:pt idx="1793">
                  <c:v>41391</c:v>
                </c:pt>
                <c:pt idx="1794">
                  <c:v>41392</c:v>
                </c:pt>
                <c:pt idx="1795">
                  <c:v>41393</c:v>
                </c:pt>
                <c:pt idx="1796">
                  <c:v>41394</c:v>
                </c:pt>
                <c:pt idx="1797">
                  <c:v>41395</c:v>
                </c:pt>
                <c:pt idx="1798">
                  <c:v>41396</c:v>
                </c:pt>
                <c:pt idx="1799">
                  <c:v>41397</c:v>
                </c:pt>
                <c:pt idx="1800">
                  <c:v>41398</c:v>
                </c:pt>
                <c:pt idx="1801">
                  <c:v>41399</c:v>
                </c:pt>
                <c:pt idx="1802">
                  <c:v>41400</c:v>
                </c:pt>
                <c:pt idx="1803">
                  <c:v>41401</c:v>
                </c:pt>
                <c:pt idx="1804">
                  <c:v>41402</c:v>
                </c:pt>
                <c:pt idx="1805">
                  <c:v>41403</c:v>
                </c:pt>
                <c:pt idx="1806">
                  <c:v>41404</c:v>
                </c:pt>
                <c:pt idx="1807">
                  <c:v>41405</c:v>
                </c:pt>
                <c:pt idx="1808">
                  <c:v>41406</c:v>
                </c:pt>
                <c:pt idx="1809">
                  <c:v>41407</c:v>
                </c:pt>
                <c:pt idx="1810">
                  <c:v>41408</c:v>
                </c:pt>
                <c:pt idx="1811">
                  <c:v>41409</c:v>
                </c:pt>
                <c:pt idx="1812">
                  <c:v>41410</c:v>
                </c:pt>
                <c:pt idx="1813">
                  <c:v>41411</c:v>
                </c:pt>
                <c:pt idx="1814">
                  <c:v>41412</c:v>
                </c:pt>
                <c:pt idx="1815">
                  <c:v>41413</c:v>
                </c:pt>
                <c:pt idx="1816">
                  <c:v>41414</c:v>
                </c:pt>
                <c:pt idx="1817">
                  <c:v>41415</c:v>
                </c:pt>
                <c:pt idx="1818">
                  <c:v>41416</c:v>
                </c:pt>
                <c:pt idx="1819">
                  <c:v>41417</c:v>
                </c:pt>
                <c:pt idx="1820">
                  <c:v>41418</c:v>
                </c:pt>
                <c:pt idx="1821">
                  <c:v>41419</c:v>
                </c:pt>
                <c:pt idx="1822">
                  <c:v>41420</c:v>
                </c:pt>
                <c:pt idx="1823">
                  <c:v>41421</c:v>
                </c:pt>
                <c:pt idx="1824">
                  <c:v>41422</c:v>
                </c:pt>
                <c:pt idx="1825">
                  <c:v>41423</c:v>
                </c:pt>
                <c:pt idx="1826">
                  <c:v>41424</c:v>
                </c:pt>
                <c:pt idx="1827">
                  <c:v>41425</c:v>
                </c:pt>
                <c:pt idx="1828">
                  <c:v>41426</c:v>
                </c:pt>
                <c:pt idx="1829">
                  <c:v>41427</c:v>
                </c:pt>
                <c:pt idx="1830">
                  <c:v>41428</c:v>
                </c:pt>
                <c:pt idx="1831">
                  <c:v>41429</c:v>
                </c:pt>
                <c:pt idx="1832">
                  <c:v>41430</c:v>
                </c:pt>
                <c:pt idx="1833">
                  <c:v>41431</c:v>
                </c:pt>
                <c:pt idx="1834">
                  <c:v>41432</c:v>
                </c:pt>
                <c:pt idx="1835">
                  <c:v>41433</c:v>
                </c:pt>
                <c:pt idx="1836">
                  <c:v>41434</c:v>
                </c:pt>
                <c:pt idx="1837">
                  <c:v>41435</c:v>
                </c:pt>
                <c:pt idx="1838">
                  <c:v>41436</c:v>
                </c:pt>
                <c:pt idx="1839">
                  <c:v>41437</c:v>
                </c:pt>
                <c:pt idx="1840">
                  <c:v>41438</c:v>
                </c:pt>
                <c:pt idx="1841">
                  <c:v>41439</c:v>
                </c:pt>
                <c:pt idx="1842">
                  <c:v>41440</c:v>
                </c:pt>
                <c:pt idx="1843">
                  <c:v>41441</c:v>
                </c:pt>
                <c:pt idx="1844">
                  <c:v>41442</c:v>
                </c:pt>
                <c:pt idx="1845">
                  <c:v>41443</c:v>
                </c:pt>
                <c:pt idx="1846">
                  <c:v>41444</c:v>
                </c:pt>
                <c:pt idx="1847">
                  <c:v>41445</c:v>
                </c:pt>
                <c:pt idx="1848">
                  <c:v>41446</c:v>
                </c:pt>
                <c:pt idx="1849">
                  <c:v>41447</c:v>
                </c:pt>
                <c:pt idx="1850">
                  <c:v>41448</c:v>
                </c:pt>
                <c:pt idx="1851">
                  <c:v>41449</c:v>
                </c:pt>
                <c:pt idx="1852">
                  <c:v>41450</c:v>
                </c:pt>
                <c:pt idx="1853">
                  <c:v>41451</c:v>
                </c:pt>
                <c:pt idx="1854">
                  <c:v>41452</c:v>
                </c:pt>
                <c:pt idx="1855">
                  <c:v>41453</c:v>
                </c:pt>
                <c:pt idx="1856">
                  <c:v>41454</c:v>
                </c:pt>
                <c:pt idx="1857">
                  <c:v>41455</c:v>
                </c:pt>
                <c:pt idx="1858">
                  <c:v>41456</c:v>
                </c:pt>
                <c:pt idx="1859">
                  <c:v>41457</c:v>
                </c:pt>
                <c:pt idx="1860">
                  <c:v>41458</c:v>
                </c:pt>
                <c:pt idx="1861">
                  <c:v>41459</c:v>
                </c:pt>
                <c:pt idx="1862">
                  <c:v>41460</c:v>
                </c:pt>
                <c:pt idx="1863">
                  <c:v>41461</c:v>
                </c:pt>
                <c:pt idx="1864">
                  <c:v>41462</c:v>
                </c:pt>
                <c:pt idx="1865">
                  <c:v>41463</c:v>
                </c:pt>
                <c:pt idx="1866">
                  <c:v>41464</c:v>
                </c:pt>
                <c:pt idx="1867">
                  <c:v>41465</c:v>
                </c:pt>
                <c:pt idx="1868">
                  <c:v>41466</c:v>
                </c:pt>
                <c:pt idx="1869">
                  <c:v>41467</c:v>
                </c:pt>
                <c:pt idx="1870">
                  <c:v>41468</c:v>
                </c:pt>
                <c:pt idx="1871">
                  <c:v>41469</c:v>
                </c:pt>
                <c:pt idx="1872">
                  <c:v>41470</c:v>
                </c:pt>
                <c:pt idx="1873">
                  <c:v>41471</c:v>
                </c:pt>
                <c:pt idx="1874">
                  <c:v>41472</c:v>
                </c:pt>
                <c:pt idx="1875">
                  <c:v>41473</c:v>
                </c:pt>
                <c:pt idx="1876">
                  <c:v>41474</c:v>
                </c:pt>
                <c:pt idx="1877">
                  <c:v>41475</c:v>
                </c:pt>
                <c:pt idx="1878">
                  <c:v>41476</c:v>
                </c:pt>
                <c:pt idx="1879">
                  <c:v>41477</c:v>
                </c:pt>
                <c:pt idx="1880">
                  <c:v>41478</c:v>
                </c:pt>
                <c:pt idx="1881">
                  <c:v>41479</c:v>
                </c:pt>
                <c:pt idx="1882">
                  <c:v>41480</c:v>
                </c:pt>
                <c:pt idx="1883">
                  <c:v>41481</c:v>
                </c:pt>
                <c:pt idx="1884">
                  <c:v>41482</c:v>
                </c:pt>
                <c:pt idx="1885">
                  <c:v>41483</c:v>
                </c:pt>
                <c:pt idx="1886">
                  <c:v>41484</c:v>
                </c:pt>
                <c:pt idx="1887">
                  <c:v>41485</c:v>
                </c:pt>
                <c:pt idx="1888">
                  <c:v>41486</c:v>
                </c:pt>
                <c:pt idx="1889">
                  <c:v>41487</c:v>
                </c:pt>
                <c:pt idx="1890">
                  <c:v>41488</c:v>
                </c:pt>
                <c:pt idx="1891">
                  <c:v>41489</c:v>
                </c:pt>
                <c:pt idx="1892">
                  <c:v>41490</c:v>
                </c:pt>
                <c:pt idx="1893">
                  <c:v>41491</c:v>
                </c:pt>
                <c:pt idx="1894">
                  <c:v>41492</c:v>
                </c:pt>
                <c:pt idx="1895">
                  <c:v>41493</c:v>
                </c:pt>
                <c:pt idx="1896">
                  <c:v>41494</c:v>
                </c:pt>
                <c:pt idx="1897">
                  <c:v>41495</c:v>
                </c:pt>
                <c:pt idx="1898">
                  <c:v>41496</c:v>
                </c:pt>
                <c:pt idx="1899">
                  <c:v>41497</c:v>
                </c:pt>
                <c:pt idx="1900">
                  <c:v>41498</c:v>
                </c:pt>
                <c:pt idx="1901">
                  <c:v>41499</c:v>
                </c:pt>
                <c:pt idx="1902">
                  <c:v>41500</c:v>
                </c:pt>
                <c:pt idx="1903">
                  <c:v>41501</c:v>
                </c:pt>
                <c:pt idx="1904">
                  <c:v>41502</c:v>
                </c:pt>
                <c:pt idx="1905">
                  <c:v>41503</c:v>
                </c:pt>
                <c:pt idx="1906">
                  <c:v>41504</c:v>
                </c:pt>
                <c:pt idx="1907">
                  <c:v>41505</c:v>
                </c:pt>
                <c:pt idx="1908">
                  <c:v>41506</c:v>
                </c:pt>
                <c:pt idx="1909">
                  <c:v>41507</c:v>
                </c:pt>
                <c:pt idx="1910">
                  <c:v>41508</c:v>
                </c:pt>
                <c:pt idx="1911">
                  <c:v>41509</c:v>
                </c:pt>
                <c:pt idx="1912">
                  <c:v>41510</c:v>
                </c:pt>
                <c:pt idx="1913">
                  <c:v>41511</c:v>
                </c:pt>
                <c:pt idx="1914">
                  <c:v>41512</c:v>
                </c:pt>
                <c:pt idx="1915">
                  <c:v>41513</c:v>
                </c:pt>
                <c:pt idx="1916">
                  <c:v>41514</c:v>
                </c:pt>
                <c:pt idx="1917">
                  <c:v>41515</c:v>
                </c:pt>
                <c:pt idx="1918">
                  <c:v>41516</c:v>
                </c:pt>
                <c:pt idx="1919">
                  <c:v>41517</c:v>
                </c:pt>
                <c:pt idx="1920">
                  <c:v>41518</c:v>
                </c:pt>
                <c:pt idx="1921">
                  <c:v>41519</c:v>
                </c:pt>
                <c:pt idx="1922">
                  <c:v>41520</c:v>
                </c:pt>
                <c:pt idx="1923">
                  <c:v>41521</c:v>
                </c:pt>
                <c:pt idx="1924">
                  <c:v>41522</c:v>
                </c:pt>
                <c:pt idx="1925">
                  <c:v>41523</c:v>
                </c:pt>
                <c:pt idx="1926">
                  <c:v>41524</c:v>
                </c:pt>
                <c:pt idx="1927">
                  <c:v>41525</c:v>
                </c:pt>
                <c:pt idx="1928">
                  <c:v>41526</c:v>
                </c:pt>
                <c:pt idx="1929">
                  <c:v>41527</c:v>
                </c:pt>
                <c:pt idx="1930">
                  <c:v>41528</c:v>
                </c:pt>
                <c:pt idx="1931">
                  <c:v>41529</c:v>
                </c:pt>
                <c:pt idx="1932">
                  <c:v>41530</c:v>
                </c:pt>
                <c:pt idx="1933">
                  <c:v>41531</c:v>
                </c:pt>
                <c:pt idx="1934">
                  <c:v>41532</c:v>
                </c:pt>
                <c:pt idx="1935">
                  <c:v>41533</c:v>
                </c:pt>
                <c:pt idx="1936">
                  <c:v>41534</c:v>
                </c:pt>
                <c:pt idx="1937">
                  <c:v>41535</c:v>
                </c:pt>
                <c:pt idx="1938">
                  <c:v>41536</c:v>
                </c:pt>
                <c:pt idx="1939">
                  <c:v>41537</c:v>
                </c:pt>
                <c:pt idx="1940">
                  <c:v>41538</c:v>
                </c:pt>
                <c:pt idx="1941">
                  <c:v>41539</c:v>
                </c:pt>
                <c:pt idx="1942">
                  <c:v>41540</c:v>
                </c:pt>
                <c:pt idx="1943">
                  <c:v>41541</c:v>
                </c:pt>
                <c:pt idx="1944">
                  <c:v>41542</c:v>
                </c:pt>
                <c:pt idx="1945">
                  <c:v>41543</c:v>
                </c:pt>
                <c:pt idx="1946">
                  <c:v>41544</c:v>
                </c:pt>
                <c:pt idx="1947">
                  <c:v>41545</c:v>
                </c:pt>
                <c:pt idx="1948">
                  <c:v>41546</c:v>
                </c:pt>
                <c:pt idx="1949">
                  <c:v>41547</c:v>
                </c:pt>
                <c:pt idx="1950">
                  <c:v>41548</c:v>
                </c:pt>
                <c:pt idx="1951">
                  <c:v>41549</c:v>
                </c:pt>
                <c:pt idx="1952">
                  <c:v>41550</c:v>
                </c:pt>
                <c:pt idx="1953">
                  <c:v>41551</c:v>
                </c:pt>
                <c:pt idx="1954">
                  <c:v>41552</c:v>
                </c:pt>
                <c:pt idx="1955">
                  <c:v>41553</c:v>
                </c:pt>
                <c:pt idx="1956">
                  <c:v>41554</c:v>
                </c:pt>
                <c:pt idx="1957">
                  <c:v>41555</c:v>
                </c:pt>
                <c:pt idx="1958">
                  <c:v>41556</c:v>
                </c:pt>
                <c:pt idx="1959">
                  <c:v>41557</c:v>
                </c:pt>
                <c:pt idx="1960">
                  <c:v>41558</c:v>
                </c:pt>
                <c:pt idx="1961">
                  <c:v>41559</c:v>
                </c:pt>
                <c:pt idx="1962">
                  <c:v>41560</c:v>
                </c:pt>
                <c:pt idx="1963">
                  <c:v>41561</c:v>
                </c:pt>
                <c:pt idx="1964">
                  <c:v>41562</c:v>
                </c:pt>
                <c:pt idx="1965">
                  <c:v>41563</c:v>
                </c:pt>
                <c:pt idx="1966">
                  <c:v>41564</c:v>
                </c:pt>
                <c:pt idx="1967">
                  <c:v>41565</c:v>
                </c:pt>
                <c:pt idx="1968">
                  <c:v>41566</c:v>
                </c:pt>
                <c:pt idx="1969">
                  <c:v>41567</c:v>
                </c:pt>
                <c:pt idx="1970">
                  <c:v>41568</c:v>
                </c:pt>
                <c:pt idx="1971">
                  <c:v>41569</c:v>
                </c:pt>
                <c:pt idx="1972">
                  <c:v>41570</c:v>
                </c:pt>
                <c:pt idx="1973">
                  <c:v>41571</c:v>
                </c:pt>
                <c:pt idx="1974">
                  <c:v>41572</c:v>
                </c:pt>
                <c:pt idx="1975">
                  <c:v>41573</c:v>
                </c:pt>
                <c:pt idx="1976">
                  <c:v>41574</c:v>
                </c:pt>
                <c:pt idx="1977">
                  <c:v>41575</c:v>
                </c:pt>
                <c:pt idx="1978">
                  <c:v>41576</c:v>
                </c:pt>
                <c:pt idx="1979">
                  <c:v>41577</c:v>
                </c:pt>
                <c:pt idx="1980">
                  <c:v>41578</c:v>
                </c:pt>
                <c:pt idx="1981">
                  <c:v>41579</c:v>
                </c:pt>
                <c:pt idx="1982">
                  <c:v>41580</c:v>
                </c:pt>
                <c:pt idx="1983">
                  <c:v>41581</c:v>
                </c:pt>
                <c:pt idx="1984">
                  <c:v>41582</c:v>
                </c:pt>
                <c:pt idx="1985">
                  <c:v>41583</c:v>
                </c:pt>
                <c:pt idx="1986">
                  <c:v>41584</c:v>
                </c:pt>
                <c:pt idx="1987">
                  <c:v>41585</c:v>
                </c:pt>
                <c:pt idx="1988">
                  <c:v>41586</c:v>
                </c:pt>
                <c:pt idx="1989">
                  <c:v>41587</c:v>
                </c:pt>
                <c:pt idx="1990">
                  <c:v>41588</c:v>
                </c:pt>
                <c:pt idx="1991">
                  <c:v>41589</c:v>
                </c:pt>
                <c:pt idx="1992">
                  <c:v>41590</c:v>
                </c:pt>
                <c:pt idx="1993">
                  <c:v>41591</c:v>
                </c:pt>
                <c:pt idx="1994">
                  <c:v>41592</c:v>
                </c:pt>
                <c:pt idx="1995">
                  <c:v>41593</c:v>
                </c:pt>
                <c:pt idx="1996">
                  <c:v>41594</c:v>
                </c:pt>
                <c:pt idx="1997">
                  <c:v>41595</c:v>
                </c:pt>
                <c:pt idx="1998">
                  <c:v>41596</c:v>
                </c:pt>
                <c:pt idx="1999">
                  <c:v>41597</c:v>
                </c:pt>
                <c:pt idx="2000">
                  <c:v>41598</c:v>
                </c:pt>
                <c:pt idx="2001">
                  <c:v>41599</c:v>
                </c:pt>
                <c:pt idx="2002">
                  <c:v>41600</c:v>
                </c:pt>
                <c:pt idx="2003">
                  <c:v>41601</c:v>
                </c:pt>
                <c:pt idx="2004">
                  <c:v>41602</c:v>
                </c:pt>
                <c:pt idx="2005">
                  <c:v>41603</c:v>
                </c:pt>
                <c:pt idx="2006">
                  <c:v>41604</c:v>
                </c:pt>
                <c:pt idx="2007">
                  <c:v>41605</c:v>
                </c:pt>
                <c:pt idx="2008">
                  <c:v>41606</c:v>
                </c:pt>
                <c:pt idx="2009">
                  <c:v>41607</c:v>
                </c:pt>
                <c:pt idx="2010">
                  <c:v>41608</c:v>
                </c:pt>
                <c:pt idx="2011">
                  <c:v>41609</c:v>
                </c:pt>
                <c:pt idx="2012">
                  <c:v>41610</c:v>
                </c:pt>
                <c:pt idx="2013">
                  <c:v>41611</c:v>
                </c:pt>
                <c:pt idx="2014">
                  <c:v>41612</c:v>
                </c:pt>
                <c:pt idx="2015">
                  <c:v>41613</c:v>
                </c:pt>
                <c:pt idx="2016">
                  <c:v>41614</c:v>
                </c:pt>
                <c:pt idx="2017">
                  <c:v>41615</c:v>
                </c:pt>
                <c:pt idx="2018">
                  <c:v>41616</c:v>
                </c:pt>
                <c:pt idx="2019">
                  <c:v>41617</c:v>
                </c:pt>
                <c:pt idx="2020">
                  <c:v>41618</c:v>
                </c:pt>
                <c:pt idx="2021">
                  <c:v>41619</c:v>
                </c:pt>
                <c:pt idx="2022">
                  <c:v>41620</c:v>
                </c:pt>
                <c:pt idx="2023">
                  <c:v>41621</c:v>
                </c:pt>
                <c:pt idx="2024">
                  <c:v>41622</c:v>
                </c:pt>
                <c:pt idx="2025">
                  <c:v>41623</c:v>
                </c:pt>
                <c:pt idx="2026">
                  <c:v>41624</c:v>
                </c:pt>
                <c:pt idx="2027">
                  <c:v>41625</c:v>
                </c:pt>
                <c:pt idx="2028">
                  <c:v>41626</c:v>
                </c:pt>
                <c:pt idx="2029">
                  <c:v>41627</c:v>
                </c:pt>
                <c:pt idx="2030">
                  <c:v>41628</c:v>
                </c:pt>
                <c:pt idx="2031">
                  <c:v>41629</c:v>
                </c:pt>
                <c:pt idx="2032">
                  <c:v>41630</c:v>
                </c:pt>
                <c:pt idx="2033">
                  <c:v>41631</c:v>
                </c:pt>
                <c:pt idx="2034">
                  <c:v>41632</c:v>
                </c:pt>
                <c:pt idx="2035">
                  <c:v>41633</c:v>
                </c:pt>
                <c:pt idx="2036">
                  <c:v>41634</c:v>
                </c:pt>
                <c:pt idx="2037">
                  <c:v>41635</c:v>
                </c:pt>
                <c:pt idx="2038">
                  <c:v>41636</c:v>
                </c:pt>
                <c:pt idx="2039">
                  <c:v>41637</c:v>
                </c:pt>
                <c:pt idx="2040">
                  <c:v>41638</c:v>
                </c:pt>
                <c:pt idx="2041">
                  <c:v>41639</c:v>
                </c:pt>
                <c:pt idx="2042">
                  <c:v>41640</c:v>
                </c:pt>
                <c:pt idx="2043">
                  <c:v>41641</c:v>
                </c:pt>
                <c:pt idx="2044">
                  <c:v>41642</c:v>
                </c:pt>
                <c:pt idx="2045">
                  <c:v>41643</c:v>
                </c:pt>
                <c:pt idx="2046">
                  <c:v>41644</c:v>
                </c:pt>
                <c:pt idx="2047">
                  <c:v>41645</c:v>
                </c:pt>
                <c:pt idx="2048">
                  <c:v>41646</c:v>
                </c:pt>
                <c:pt idx="2049">
                  <c:v>41647</c:v>
                </c:pt>
                <c:pt idx="2050">
                  <c:v>41648</c:v>
                </c:pt>
                <c:pt idx="2051">
                  <c:v>41649</c:v>
                </c:pt>
                <c:pt idx="2052">
                  <c:v>41650</c:v>
                </c:pt>
                <c:pt idx="2053">
                  <c:v>41651</c:v>
                </c:pt>
                <c:pt idx="2054">
                  <c:v>41652</c:v>
                </c:pt>
                <c:pt idx="2055">
                  <c:v>41653</c:v>
                </c:pt>
                <c:pt idx="2056">
                  <c:v>41654</c:v>
                </c:pt>
                <c:pt idx="2057">
                  <c:v>41655</c:v>
                </c:pt>
                <c:pt idx="2058">
                  <c:v>41656</c:v>
                </c:pt>
                <c:pt idx="2059">
                  <c:v>41657</c:v>
                </c:pt>
                <c:pt idx="2060">
                  <c:v>41658</c:v>
                </c:pt>
                <c:pt idx="2061">
                  <c:v>41659</c:v>
                </c:pt>
                <c:pt idx="2062">
                  <c:v>41660</c:v>
                </c:pt>
                <c:pt idx="2063">
                  <c:v>41661</c:v>
                </c:pt>
                <c:pt idx="2064">
                  <c:v>41662</c:v>
                </c:pt>
                <c:pt idx="2065">
                  <c:v>41663</c:v>
                </c:pt>
                <c:pt idx="2066">
                  <c:v>41664</c:v>
                </c:pt>
                <c:pt idx="2067">
                  <c:v>41665</c:v>
                </c:pt>
                <c:pt idx="2068">
                  <c:v>41666</c:v>
                </c:pt>
                <c:pt idx="2069">
                  <c:v>41667</c:v>
                </c:pt>
                <c:pt idx="2070">
                  <c:v>41668</c:v>
                </c:pt>
                <c:pt idx="2071">
                  <c:v>41669</c:v>
                </c:pt>
                <c:pt idx="2072">
                  <c:v>41670</c:v>
                </c:pt>
                <c:pt idx="2073">
                  <c:v>41671</c:v>
                </c:pt>
                <c:pt idx="2074">
                  <c:v>41672</c:v>
                </c:pt>
                <c:pt idx="2075">
                  <c:v>41673</c:v>
                </c:pt>
                <c:pt idx="2076">
                  <c:v>41674</c:v>
                </c:pt>
                <c:pt idx="2077">
                  <c:v>41675</c:v>
                </c:pt>
                <c:pt idx="2078">
                  <c:v>41676</c:v>
                </c:pt>
                <c:pt idx="2079">
                  <c:v>41677</c:v>
                </c:pt>
                <c:pt idx="2080">
                  <c:v>41678</c:v>
                </c:pt>
                <c:pt idx="2081">
                  <c:v>41679</c:v>
                </c:pt>
                <c:pt idx="2082">
                  <c:v>41680</c:v>
                </c:pt>
                <c:pt idx="2083">
                  <c:v>41681</c:v>
                </c:pt>
                <c:pt idx="2084">
                  <c:v>41682</c:v>
                </c:pt>
                <c:pt idx="2085">
                  <c:v>41683</c:v>
                </c:pt>
                <c:pt idx="2086">
                  <c:v>41684</c:v>
                </c:pt>
                <c:pt idx="2087">
                  <c:v>41685</c:v>
                </c:pt>
                <c:pt idx="2088">
                  <c:v>41686</c:v>
                </c:pt>
                <c:pt idx="2089">
                  <c:v>41687</c:v>
                </c:pt>
                <c:pt idx="2090">
                  <c:v>41688</c:v>
                </c:pt>
                <c:pt idx="2091">
                  <c:v>41689</c:v>
                </c:pt>
                <c:pt idx="2092">
                  <c:v>41690</c:v>
                </c:pt>
                <c:pt idx="2093">
                  <c:v>41691</c:v>
                </c:pt>
                <c:pt idx="2094">
                  <c:v>41692</c:v>
                </c:pt>
                <c:pt idx="2095">
                  <c:v>41693</c:v>
                </c:pt>
                <c:pt idx="2096">
                  <c:v>41694</c:v>
                </c:pt>
                <c:pt idx="2097">
                  <c:v>41695</c:v>
                </c:pt>
                <c:pt idx="2098">
                  <c:v>41696</c:v>
                </c:pt>
                <c:pt idx="2099">
                  <c:v>41697</c:v>
                </c:pt>
                <c:pt idx="2100">
                  <c:v>41698</c:v>
                </c:pt>
                <c:pt idx="2101">
                  <c:v>41699</c:v>
                </c:pt>
                <c:pt idx="2102">
                  <c:v>41700</c:v>
                </c:pt>
                <c:pt idx="2103">
                  <c:v>41701</c:v>
                </c:pt>
                <c:pt idx="2104">
                  <c:v>41702</c:v>
                </c:pt>
                <c:pt idx="2105">
                  <c:v>41703</c:v>
                </c:pt>
                <c:pt idx="2106">
                  <c:v>41704</c:v>
                </c:pt>
                <c:pt idx="2107">
                  <c:v>41705</c:v>
                </c:pt>
                <c:pt idx="2108">
                  <c:v>41706</c:v>
                </c:pt>
                <c:pt idx="2109">
                  <c:v>41707</c:v>
                </c:pt>
                <c:pt idx="2110">
                  <c:v>41708</c:v>
                </c:pt>
                <c:pt idx="2111">
                  <c:v>41709</c:v>
                </c:pt>
                <c:pt idx="2112">
                  <c:v>41710</c:v>
                </c:pt>
                <c:pt idx="2113">
                  <c:v>41711</c:v>
                </c:pt>
                <c:pt idx="2114">
                  <c:v>41712</c:v>
                </c:pt>
                <c:pt idx="2115">
                  <c:v>41713</c:v>
                </c:pt>
                <c:pt idx="2116">
                  <c:v>41714</c:v>
                </c:pt>
                <c:pt idx="2117">
                  <c:v>41715</c:v>
                </c:pt>
                <c:pt idx="2118">
                  <c:v>41716</c:v>
                </c:pt>
                <c:pt idx="2119">
                  <c:v>41717</c:v>
                </c:pt>
                <c:pt idx="2120">
                  <c:v>41718</c:v>
                </c:pt>
                <c:pt idx="2121">
                  <c:v>41719</c:v>
                </c:pt>
                <c:pt idx="2122">
                  <c:v>41720</c:v>
                </c:pt>
                <c:pt idx="2123">
                  <c:v>41721</c:v>
                </c:pt>
                <c:pt idx="2124">
                  <c:v>41722</c:v>
                </c:pt>
                <c:pt idx="2125">
                  <c:v>41723</c:v>
                </c:pt>
                <c:pt idx="2126">
                  <c:v>41724</c:v>
                </c:pt>
                <c:pt idx="2127">
                  <c:v>41725</c:v>
                </c:pt>
                <c:pt idx="2128">
                  <c:v>41726</c:v>
                </c:pt>
                <c:pt idx="2129">
                  <c:v>41727</c:v>
                </c:pt>
                <c:pt idx="2130">
                  <c:v>41728</c:v>
                </c:pt>
                <c:pt idx="2131">
                  <c:v>41729</c:v>
                </c:pt>
                <c:pt idx="2132">
                  <c:v>41730</c:v>
                </c:pt>
                <c:pt idx="2133">
                  <c:v>41731</c:v>
                </c:pt>
                <c:pt idx="2134">
                  <c:v>41732</c:v>
                </c:pt>
                <c:pt idx="2135">
                  <c:v>41733</c:v>
                </c:pt>
                <c:pt idx="2136">
                  <c:v>41734</c:v>
                </c:pt>
                <c:pt idx="2137">
                  <c:v>41735</c:v>
                </c:pt>
                <c:pt idx="2138">
                  <c:v>41736</c:v>
                </c:pt>
                <c:pt idx="2139">
                  <c:v>41737</c:v>
                </c:pt>
                <c:pt idx="2140">
                  <c:v>41738</c:v>
                </c:pt>
                <c:pt idx="2141">
                  <c:v>41739</c:v>
                </c:pt>
                <c:pt idx="2142">
                  <c:v>41740</c:v>
                </c:pt>
                <c:pt idx="2143">
                  <c:v>41741</c:v>
                </c:pt>
                <c:pt idx="2144">
                  <c:v>41742</c:v>
                </c:pt>
                <c:pt idx="2145">
                  <c:v>41743</c:v>
                </c:pt>
                <c:pt idx="2146">
                  <c:v>41744</c:v>
                </c:pt>
                <c:pt idx="2147">
                  <c:v>41745</c:v>
                </c:pt>
                <c:pt idx="2148">
                  <c:v>41746</c:v>
                </c:pt>
                <c:pt idx="2149">
                  <c:v>41747</c:v>
                </c:pt>
                <c:pt idx="2150">
                  <c:v>41748</c:v>
                </c:pt>
                <c:pt idx="2151">
                  <c:v>41749</c:v>
                </c:pt>
                <c:pt idx="2152">
                  <c:v>41750</c:v>
                </c:pt>
                <c:pt idx="2153">
                  <c:v>41751</c:v>
                </c:pt>
                <c:pt idx="2154">
                  <c:v>41752</c:v>
                </c:pt>
                <c:pt idx="2155">
                  <c:v>41753</c:v>
                </c:pt>
                <c:pt idx="2156">
                  <c:v>41754</c:v>
                </c:pt>
                <c:pt idx="2157">
                  <c:v>41755</c:v>
                </c:pt>
                <c:pt idx="2158">
                  <c:v>41756</c:v>
                </c:pt>
                <c:pt idx="2159">
                  <c:v>41757</c:v>
                </c:pt>
                <c:pt idx="2160">
                  <c:v>41758</c:v>
                </c:pt>
                <c:pt idx="2161">
                  <c:v>41759</c:v>
                </c:pt>
                <c:pt idx="2162">
                  <c:v>41760</c:v>
                </c:pt>
                <c:pt idx="2163">
                  <c:v>41761</c:v>
                </c:pt>
                <c:pt idx="2164">
                  <c:v>41762</c:v>
                </c:pt>
                <c:pt idx="2165">
                  <c:v>41763</c:v>
                </c:pt>
                <c:pt idx="2166">
                  <c:v>41764</c:v>
                </c:pt>
                <c:pt idx="2167">
                  <c:v>41765</c:v>
                </c:pt>
                <c:pt idx="2168">
                  <c:v>41766</c:v>
                </c:pt>
                <c:pt idx="2169">
                  <c:v>41767</c:v>
                </c:pt>
                <c:pt idx="2170">
                  <c:v>41768</c:v>
                </c:pt>
                <c:pt idx="2171">
                  <c:v>41769</c:v>
                </c:pt>
                <c:pt idx="2172">
                  <c:v>41770</c:v>
                </c:pt>
                <c:pt idx="2173">
                  <c:v>41771</c:v>
                </c:pt>
                <c:pt idx="2174">
                  <c:v>41772</c:v>
                </c:pt>
                <c:pt idx="2175">
                  <c:v>41773</c:v>
                </c:pt>
                <c:pt idx="2176">
                  <c:v>41774</c:v>
                </c:pt>
                <c:pt idx="2177">
                  <c:v>41775</c:v>
                </c:pt>
                <c:pt idx="2178">
                  <c:v>41776</c:v>
                </c:pt>
                <c:pt idx="2179">
                  <c:v>41777</c:v>
                </c:pt>
                <c:pt idx="2180">
                  <c:v>41778</c:v>
                </c:pt>
                <c:pt idx="2181">
                  <c:v>41779</c:v>
                </c:pt>
                <c:pt idx="2182">
                  <c:v>41780</c:v>
                </c:pt>
                <c:pt idx="2183">
                  <c:v>41781</c:v>
                </c:pt>
                <c:pt idx="2184">
                  <c:v>41782</c:v>
                </c:pt>
                <c:pt idx="2185">
                  <c:v>41783</c:v>
                </c:pt>
                <c:pt idx="2186">
                  <c:v>41784</c:v>
                </c:pt>
                <c:pt idx="2187">
                  <c:v>41785</c:v>
                </c:pt>
                <c:pt idx="2188">
                  <c:v>41786</c:v>
                </c:pt>
                <c:pt idx="2189">
                  <c:v>41787</c:v>
                </c:pt>
                <c:pt idx="2190">
                  <c:v>41788</c:v>
                </c:pt>
                <c:pt idx="2191">
                  <c:v>41789</c:v>
                </c:pt>
                <c:pt idx="2192">
                  <c:v>41790</c:v>
                </c:pt>
                <c:pt idx="2193">
                  <c:v>41791</c:v>
                </c:pt>
                <c:pt idx="2194">
                  <c:v>41792</c:v>
                </c:pt>
                <c:pt idx="2195">
                  <c:v>41793</c:v>
                </c:pt>
                <c:pt idx="2196">
                  <c:v>41794</c:v>
                </c:pt>
                <c:pt idx="2197">
                  <c:v>41795</c:v>
                </c:pt>
                <c:pt idx="2198">
                  <c:v>41796</c:v>
                </c:pt>
                <c:pt idx="2199">
                  <c:v>41797</c:v>
                </c:pt>
                <c:pt idx="2200">
                  <c:v>41798</c:v>
                </c:pt>
                <c:pt idx="2201">
                  <c:v>41799</c:v>
                </c:pt>
                <c:pt idx="2202">
                  <c:v>41800</c:v>
                </c:pt>
                <c:pt idx="2203">
                  <c:v>41801</c:v>
                </c:pt>
                <c:pt idx="2204">
                  <c:v>41802</c:v>
                </c:pt>
                <c:pt idx="2205">
                  <c:v>41803</c:v>
                </c:pt>
                <c:pt idx="2206">
                  <c:v>41804</c:v>
                </c:pt>
                <c:pt idx="2207">
                  <c:v>41805</c:v>
                </c:pt>
                <c:pt idx="2208">
                  <c:v>41806</c:v>
                </c:pt>
                <c:pt idx="2209">
                  <c:v>41807</c:v>
                </c:pt>
                <c:pt idx="2210">
                  <c:v>41808</c:v>
                </c:pt>
                <c:pt idx="2211">
                  <c:v>41809</c:v>
                </c:pt>
                <c:pt idx="2212">
                  <c:v>41810</c:v>
                </c:pt>
                <c:pt idx="2213">
                  <c:v>41811</c:v>
                </c:pt>
                <c:pt idx="2214">
                  <c:v>41812</c:v>
                </c:pt>
                <c:pt idx="2215">
                  <c:v>41813</c:v>
                </c:pt>
                <c:pt idx="2216">
                  <c:v>41814</c:v>
                </c:pt>
                <c:pt idx="2217">
                  <c:v>41815</c:v>
                </c:pt>
                <c:pt idx="2218">
                  <c:v>41816</c:v>
                </c:pt>
                <c:pt idx="2219">
                  <c:v>41817</c:v>
                </c:pt>
                <c:pt idx="2220">
                  <c:v>41818</c:v>
                </c:pt>
                <c:pt idx="2221">
                  <c:v>41819</c:v>
                </c:pt>
                <c:pt idx="2222">
                  <c:v>41820</c:v>
                </c:pt>
                <c:pt idx="2223">
                  <c:v>41821</c:v>
                </c:pt>
                <c:pt idx="2225">
                  <c:v>41944</c:v>
                </c:pt>
                <c:pt idx="2226">
                  <c:v>41945</c:v>
                </c:pt>
                <c:pt idx="2227">
                  <c:v>41946</c:v>
                </c:pt>
                <c:pt idx="2228">
                  <c:v>41947</c:v>
                </c:pt>
                <c:pt idx="2229">
                  <c:v>41948</c:v>
                </c:pt>
                <c:pt idx="2230">
                  <c:v>41949</c:v>
                </c:pt>
                <c:pt idx="2231">
                  <c:v>41950</c:v>
                </c:pt>
                <c:pt idx="2232">
                  <c:v>41951</c:v>
                </c:pt>
                <c:pt idx="2233">
                  <c:v>41952</c:v>
                </c:pt>
                <c:pt idx="2234">
                  <c:v>41953</c:v>
                </c:pt>
                <c:pt idx="2235">
                  <c:v>41954</c:v>
                </c:pt>
                <c:pt idx="2236">
                  <c:v>41955</c:v>
                </c:pt>
                <c:pt idx="2237">
                  <c:v>41956</c:v>
                </c:pt>
                <c:pt idx="2238">
                  <c:v>41957</c:v>
                </c:pt>
                <c:pt idx="2239">
                  <c:v>41958</c:v>
                </c:pt>
                <c:pt idx="2240">
                  <c:v>41959</c:v>
                </c:pt>
                <c:pt idx="2241">
                  <c:v>41960</c:v>
                </c:pt>
                <c:pt idx="2242">
                  <c:v>41961</c:v>
                </c:pt>
                <c:pt idx="2243">
                  <c:v>41962</c:v>
                </c:pt>
                <c:pt idx="2244">
                  <c:v>41963</c:v>
                </c:pt>
                <c:pt idx="2245">
                  <c:v>41964</c:v>
                </c:pt>
                <c:pt idx="2246">
                  <c:v>41965</c:v>
                </c:pt>
                <c:pt idx="2247">
                  <c:v>41966</c:v>
                </c:pt>
                <c:pt idx="2248">
                  <c:v>41967</c:v>
                </c:pt>
                <c:pt idx="2249">
                  <c:v>41968</c:v>
                </c:pt>
                <c:pt idx="2251">
                  <c:v>41972</c:v>
                </c:pt>
                <c:pt idx="2252">
                  <c:v>41973</c:v>
                </c:pt>
                <c:pt idx="2253">
                  <c:v>41974</c:v>
                </c:pt>
                <c:pt idx="2254">
                  <c:v>41975</c:v>
                </c:pt>
                <c:pt idx="2255">
                  <c:v>41976</c:v>
                </c:pt>
                <c:pt idx="2256">
                  <c:v>41977</c:v>
                </c:pt>
                <c:pt idx="2257">
                  <c:v>41978</c:v>
                </c:pt>
                <c:pt idx="2258">
                  <c:v>41979</c:v>
                </c:pt>
                <c:pt idx="2259">
                  <c:v>41980</c:v>
                </c:pt>
                <c:pt idx="2260">
                  <c:v>41981</c:v>
                </c:pt>
                <c:pt idx="2261">
                  <c:v>41982</c:v>
                </c:pt>
                <c:pt idx="2262">
                  <c:v>41983</c:v>
                </c:pt>
                <c:pt idx="2263">
                  <c:v>41984</c:v>
                </c:pt>
                <c:pt idx="2264">
                  <c:v>41985</c:v>
                </c:pt>
                <c:pt idx="2265">
                  <c:v>41986</c:v>
                </c:pt>
                <c:pt idx="2266">
                  <c:v>41987</c:v>
                </c:pt>
                <c:pt idx="2267">
                  <c:v>41988</c:v>
                </c:pt>
                <c:pt idx="2268">
                  <c:v>41989</c:v>
                </c:pt>
                <c:pt idx="2269">
                  <c:v>41990</c:v>
                </c:pt>
                <c:pt idx="2270">
                  <c:v>41991</c:v>
                </c:pt>
                <c:pt idx="2271">
                  <c:v>41992</c:v>
                </c:pt>
                <c:pt idx="2272">
                  <c:v>41993</c:v>
                </c:pt>
                <c:pt idx="2273">
                  <c:v>41994</c:v>
                </c:pt>
                <c:pt idx="2274">
                  <c:v>41995</c:v>
                </c:pt>
                <c:pt idx="2276">
                  <c:v>42016</c:v>
                </c:pt>
                <c:pt idx="2277">
                  <c:v>42017</c:v>
                </c:pt>
                <c:pt idx="2278">
                  <c:v>42018</c:v>
                </c:pt>
                <c:pt idx="2279">
                  <c:v>42019</c:v>
                </c:pt>
                <c:pt idx="2280">
                  <c:v>42020</c:v>
                </c:pt>
                <c:pt idx="2281">
                  <c:v>42021</c:v>
                </c:pt>
                <c:pt idx="2282">
                  <c:v>42022</c:v>
                </c:pt>
                <c:pt idx="2283">
                  <c:v>42023</c:v>
                </c:pt>
                <c:pt idx="2284">
                  <c:v>42024</c:v>
                </c:pt>
                <c:pt idx="2285">
                  <c:v>42025</c:v>
                </c:pt>
                <c:pt idx="2286">
                  <c:v>42026</c:v>
                </c:pt>
                <c:pt idx="2287">
                  <c:v>42027</c:v>
                </c:pt>
                <c:pt idx="2288">
                  <c:v>42028</c:v>
                </c:pt>
                <c:pt idx="2289">
                  <c:v>42029</c:v>
                </c:pt>
                <c:pt idx="2290">
                  <c:v>42030</c:v>
                </c:pt>
                <c:pt idx="2291">
                  <c:v>42031</c:v>
                </c:pt>
                <c:pt idx="2292">
                  <c:v>42032</c:v>
                </c:pt>
                <c:pt idx="2293">
                  <c:v>42033</c:v>
                </c:pt>
                <c:pt idx="2294">
                  <c:v>42034</c:v>
                </c:pt>
                <c:pt idx="2295">
                  <c:v>42035</c:v>
                </c:pt>
                <c:pt idx="2296">
                  <c:v>42036</c:v>
                </c:pt>
                <c:pt idx="2297">
                  <c:v>42037</c:v>
                </c:pt>
                <c:pt idx="2298">
                  <c:v>42038</c:v>
                </c:pt>
                <c:pt idx="2299">
                  <c:v>42039</c:v>
                </c:pt>
                <c:pt idx="2300">
                  <c:v>42040</c:v>
                </c:pt>
                <c:pt idx="2301">
                  <c:v>42041</c:v>
                </c:pt>
                <c:pt idx="2302">
                  <c:v>42042</c:v>
                </c:pt>
                <c:pt idx="2303">
                  <c:v>42043</c:v>
                </c:pt>
                <c:pt idx="2304">
                  <c:v>42044</c:v>
                </c:pt>
                <c:pt idx="2305">
                  <c:v>42045</c:v>
                </c:pt>
                <c:pt idx="2306">
                  <c:v>42046</c:v>
                </c:pt>
                <c:pt idx="2307">
                  <c:v>42047</c:v>
                </c:pt>
                <c:pt idx="2308">
                  <c:v>42048</c:v>
                </c:pt>
                <c:pt idx="2309">
                  <c:v>42049</c:v>
                </c:pt>
                <c:pt idx="2310">
                  <c:v>42050</c:v>
                </c:pt>
                <c:pt idx="2311">
                  <c:v>42051</c:v>
                </c:pt>
                <c:pt idx="2312">
                  <c:v>42052</c:v>
                </c:pt>
                <c:pt idx="2314">
                  <c:v>42053</c:v>
                </c:pt>
                <c:pt idx="2315">
                  <c:v>42054</c:v>
                </c:pt>
                <c:pt idx="2316">
                  <c:v>42055</c:v>
                </c:pt>
                <c:pt idx="2317">
                  <c:v>42056</c:v>
                </c:pt>
                <c:pt idx="2318">
                  <c:v>42057</c:v>
                </c:pt>
                <c:pt idx="2319">
                  <c:v>42058</c:v>
                </c:pt>
                <c:pt idx="2320">
                  <c:v>42059</c:v>
                </c:pt>
                <c:pt idx="2321">
                  <c:v>42060</c:v>
                </c:pt>
                <c:pt idx="2322">
                  <c:v>42061</c:v>
                </c:pt>
                <c:pt idx="2323">
                  <c:v>42062</c:v>
                </c:pt>
                <c:pt idx="2324">
                  <c:v>42063</c:v>
                </c:pt>
                <c:pt idx="2325">
                  <c:v>42064</c:v>
                </c:pt>
                <c:pt idx="2326">
                  <c:v>42065</c:v>
                </c:pt>
                <c:pt idx="2327">
                  <c:v>42066</c:v>
                </c:pt>
                <c:pt idx="2328">
                  <c:v>42067</c:v>
                </c:pt>
                <c:pt idx="2329">
                  <c:v>42068</c:v>
                </c:pt>
                <c:pt idx="2330">
                  <c:v>42069</c:v>
                </c:pt>
                <c:pt idx="2331">
                  <c:v>42070</c:v>
                </c:pt>
                <c:pt idx="2332">
                  <c:v>42071</c:v>
                </c:pt>
                <c:pt idx="2333">
                  <c:v>42072</c:v>
                </c:pt>
                <c:pt idx="2334">
                  <c:v>42073</c:v>
                </c:pt>
                <c:pt idx="2335">
                  <c:v>42074</c:v>
                </c:pt>
                <c:pt idx="2336">
                  <c:v>42075</c:v>
                </c:pt>
                <c:pt idx="2337">
                  <c:v>42076</c:v>
                </c:pt>
                <c:pt idx="2338">
                  <c:v>42077</c:v>
                </c:pt>
                <c:pt idx="2339">
                  <c:v>42078</c:v>
                </c:pt>
                <c:pt idx="2340">
                  <c:v>42079</c:v>
                </c:pt>
                <c:pt idx="2341">
                  <c:v>42080</c:v>
                </c:pt>
                <c:pt idx="2342">
                  <c:v>42081</c:v>
                </c:pt>
                <c:pt idx="2343">
                  <c:v>42082</c:v>
                </c:pt>
                <c:pt idx="2344">
                  <c:v>42083</c:v>
                </c:pt>
                <c:pt idx="2345">
                  <c:v>42084</c:v>
                </c:pt>
                <c:pt idx="2346">
                  <c:v>42085</c:v>
                </c:pt>
                <c:pt idx="2347">
                  <c:v>42086</c:v>
                </c:pt>
                <c:pt idx="2348">
                  <c:v>42087</c:v>
                </c:pt>
                <c:pt idx="2349">
                  <c:v>42088</c:v>
                </c:pt>
                <c:pt idx="2350">
                  <c:v>42089</c:v>
                </c:pt>
                <c:pt idx="2351">
                  <c:v>42090</c:v>
                </c:pt>
                <c:pt idx="2352">
                  <c:v>42091</c:v>
                </c:pt>
                <c:pt idx="2353">
                  <c:v>42092</c:v>
                </c:pt>
                <c:pt idx="2354">
                  <c:v>42093</c:v>
                </c:pt>
                <c:pt idx="2355">
                  <c:v>42094</c:v>
                </c:pt>
                <c:pt idx="2356">
                  <c:v>42095</c:v>
                </c:pt>
                <c:pt idx="2358">
                  <c:v>42096</c:v>
                </c:pt>
                <c:pt idx="2359">
                  <c:v>42097</c:v>
                </c:pt>
                <c:pt idx="2360">
                  <c:v>42098</c:v>
                </c:pt>
                <c:pt idx="2361">
                  <c:v>42099</c:v>
                </c:pt>
                <c:pt idx="2362">
                  <c:v>42100</c:v>
                </c:pt>
                <c:pt idx="2363">
                  <c:v>42101</c:v>
                </c:pt>
                <c:pt idx="2364">
                  <c:v>42102</c:v>
                </c:pt>
                <c:pt idx="2365">
                  <c:v>42103</c:v>
                </c:pt>
                <c:pt idx="2366">
                  <c:v>42104</c:v>
                </c:pt>
                <c:pt idx="2367">
                  <c:v>42105</c:v>
                </c:pt>
                <c:pt idx="2368">
                  <c:v>42106</c:v>
                </c:pt>
                <c:pt idx="2369">
                  <c:v>42107</c:v>
                </c:pt>
                <c:pt idx="2370">
                  <c:v>42108</c:v>
                </c:pt>
                <c:pt idx="2371">
                  <c:v>42109</c:v>
                </c:pt>
                <c:pt idx="2372">
                  <c:v>42110</c:v>
                </c:pt>
                <c:pt idx="2373">
                  <c:v>42111</c:v>
                </c:pt>
                <c:pt idx="2374">
                  <c:v>42112</c:v>
                </c:pt>
                <c:pt idx="2375">
                  <c:v>42113</c:v>
                </c:pt>
                <c:pt idx="2376">
                  <c:v>42114</c:v>
                </c:pt>
                <c:pt idx="2377">
                  <c:v>42115</c:v>
                </c:pt>
                <c:pt idx="2378">
                  <c:v>42116</c:v>
                </c:pt>
              </c:numCache>
            </c:numRef>
          </c:cat>
          <c:val>
            <c:numRef>
              <c:f>[運転データ統合版20150422.xlsx]Data!$L$2:$L$2380</c:f>
              <c:numCache>
                <c:formatCode>General</c:formatCode>
                <c:ptCount val="2379"/>
                <c:pt idx="0">
                  <c:v>4.9609454399999988</c:v>
                </c:pt>
                <c:pt idx="1">
                  <c:v>4.9664723400000002</c:v>
                </c:pt>
                <c:pt idx="17">
                  <c:v>4.9675777200000004</c:v>
                </c:pt>
                <c:pt idx="18">
                  <c:v>5.0676836962500005</c:v>
                </c:pt>
                <c:pt idx="20">
                  <c:v>4.9604085411428578</c:v>
                </c:pt>
                <c:pt idx="21">
                  <c:v>5.4066828311466057</c:v>
                </c:pt>
                <c:pt idx="22">
                  <c:v>4.9177725053933559</c:v>
                </c:pt>
                <c:pt idx="23">
                  <c:v>4.8510297085510699</c:v>
                </c:pt>
                <c:pt idx="26">
                  <c:v>5.3977692027649775</c:v>
                </c:pt>
                <c:pt idx="112">
                  <c:v>4.7281864798172117</c:v>
                </c:pt>
                <c:pt idx="113">
                  <c:v>4.5118645946341447</c:v>
                </c:pt>
                <c:pt idx="114">
                  <c:v>4.2053285689877704</c:v>
                </c:pt>
                <c:pt idx="115">
                  <c:v>4.4036065570705096</c:v>
                </c:pt>
                <c:pt idx="116">
                  <c:v>4.6382113260000004</c:v>
                </c:pt>
                <c:pt idx="117">
                  <c:v>4.5991914120000006</c:v>
                </c:pt>
                <c:pt idx="118">
                  <c:v>4.6125665099999997</c:v>
                </c:pt>
                <c:pt idx="119">
                  <c:v>4.809444133538916</c:v>
                </c:pt>
                <c:pt idx="120">
                  <c:v>4.809444133538916</c:v>
                </c:pt>
                <c:pt idx="121">
                  <c:v>5.0936315483849235</c:v>
                </c:pt>
                <c:pt idx="122">
                  <c:v>5.0096746340802003</c:v>
                </c:pt>
                <c:pt idx="193">
                  <c:v>19.437912062799832</c:v>
                </c:pt>
                <c:pt idx="194">
                  <c:v>18.732282095957231</c:v>
                </c:pt>
                <c:pt idx="195">
                  <c:v>18.334682774574876</c:v>
                </c:pt>
                <c:pt idx="196">
                  <c:v>20.288079790540536</c:v>
                </c:pt>
                <c:pt idx="197">
                  <c:v>20.222513664596278</c:v>
                </c:pt>
                <c:pt idx="198">
                  <c:v>20.223133440167221</c:v>
                </c:pt>
                <c:pt idx="199">
                  <c:v>20.249304190260478</c:v>
                </c:pt>
                <c:pt idx="207">
                  <c:v>4.1063370343589245</c:v>
                </c:pt>
                <c:pt idx="208">
                  <c:v>4.1495721327722306</c:v>
                </c:pt>
                <c:pt idx="209">
                  <c:v>4.1118315873341622</c:v>
                </c:pt>
                <c:pt idx="210">
                  <c:v>4.0699195619488222</c:v>
                </c:pt>
                <c:pt idx="236">
                  <c:v>18.954618342701981</c:v>
                </c:pt>
                <c:pt idx="237">
                  <c:v>18.900484538662283</c:v>
                </c:pt>
                <c:pt idx="238">
                  <c:v>18.72489184304688</c:v>
                </c:pt>
                <c:pt idx="239">
                  <c:v>18.614843389830511</c:v>
                </c:pt>
                <c:pt idx="240">
                  <c:v>18.568331660273131</c:v>
                </c:pt>
                <c:pt idx="241">
                  <c:v>17.822934300741654</c:v>
                </c:pt>
                <c:pt idx="242">
                  <c:v>17.899829330636042</c:v>
                </c:pt>
                <c:pt idx="243">
                  <c:v>17.987777482152374</c:v>
                </c:pt>
                <c:pt idx="244">
                  <c:v>18.35422575670222</c:v>
                </c:pt>
                <c:pt idx="245">
                  <c:v>18.34343333534736</c:v>
                </c:pt>
                <c:pt idx="256">
                  <c:v>18.493044246</c:v>
                </c:pt>
                <c:pt idx="257">
                  <c:v>18.297979684869411</c:v>
                </c:pt>
                <c:pt idx="258">
                  <c:v>18.306069011230061</c:v>
                </c:pt>
                <c:pt idx="259">
                  <c:v>18.329153170172315</c:v>
                </c:pt>
                <c:pt idx="260">
                  <c:v>18.054433477883784</c:v>
                </c:pt>
                <c:pt idx="261">
                  <c:v>18.005306931246508</c:v>
                </c:pt>
                <c:pt idx="262">
                  <c:v>17.93813438183448</c:v>
                </c:pt>
                <c:pt idx="263">
                  <c:v>17.991326386746465</c:v>
                </c:pt>
                <c:pt idx="264">
                  <c:v>17.781448025230116</c:v>
                </c:pt>
                <c:pt idx="265">
                  <c:v>18.294448585057154</c:v>
                </c:pt>
                <c:pt idx="266">
                  <c:v>18.182227289960302</c:v>
                </c:pt>
                <c:pt idx="267">
                  <c:v>18.091758937896586</c:v>
                </c:pt>
                <c:pt idx="268">
                  <c:v>18.165719396453184</c:v>
                </c:pt>
                <c:pt idx="269">
                  <c:v>18.260890003740414</c:v>
                </c:pt>
                <c:pt idx="270">
                  <c:v>18.388688290044296</c:v>
                </c:pt>
                <c:pt idx="271">
                  <c:v>18.463426092372558</c:v>
                </c:pt>
                <c:pt idx="272">
                  <c:v>18.376823413774193</c:v>
                </c:pt>
                <c:pt idx="273">
                  <c:v>18.515855729465819</c:v>
                </c:pt>
                <c:pt idx="362">
                  <c:v>20.4446475795053</c:v>
                </c:pt>
                <c:pt idx="363">
                  <c:v>20.752152307756205</c:v>
                </c:pt>
                <c:pt idx="364">
                  <c:v>16.476848459371983</c:v>
                </c:pt>
                <c:pt idx="365">
                  <c:v>16.400250763488291</c:v>
                </c:pt>
                <c:pt idx="366">
                  <c:v>16.096107640919385</c:v>
                </c:pt>
                <c:pt idx="367">
                  <c:v>16.103981561304838</c:v>
                </c:pt>
                <c:pt idx="368">
                  <c:v>16.496887601096336</c:v>
                </c:pt>
                <c:pt idx="369">
                  <c:v>16.59267880481455</c:v>
                </c:pt>
                <c:pt idx="370">
                  <c:v>16.237294602848575</c:v>
                </c:pt>
                <c:pt idx="371">
                  <c:v>16.047044277529434</c:v>
                </c:pt>
                <c:pt idx="372">
                  <c:v>16.759500898707422</c:v>
                </c:pt>
                <c:pt idx="373">
                  <c:v>16.442692536001623</c:v>
                </c:pt>
                <c:pt idx="374">
                  <c:v>16.215668270827365</c:v>
                </c:pt>
                <c:pt idx="375">
                  <c:v>0</c:v>
                </c:pt>
                <c:pt idx="376">
                  <c:v>17.323830105402518</c:v>
                </c:pt>
                <c:pt idx="377">
                  <c:v>17.969546453161268</c:v>
                </c:pt>
                <c:pt idx="378">
                  <c:v>17.726484367413004</c:v>
                </c:pt>
                <c:pt idx="379">
                  <c:v>18.06206129562495</c:v>
                </c:pt>
                <c:pt idx="380">
                  <c:v>18.144765996261881</c:v>
                </c:pt>
                <c:pt idx="381">
                  <c:v>18.229403203357027</c:v>
                </c:pt>
                <c:pt idx="382">
                  <c:v>17.379853525717195</c:v>
                </c:pt>
                <c:pt idx="383">
                  <c:v>17.784987860015093</c:v>
                </c:pt>
                <c:pt idx="384">
                  <c:v>17.828652089001526</c:v>
                </c:pt>
                <c:pt idx="385">
                  <c:v>17.701118381305516</c:v>
                </c:pt>
                <c:pt idx="386">
                  <c:v>18.624357444350302</c:v>
                </c:pt>
                <c:pt idx="387">
                  <c:v>18.885581361136904</c:v>
                </c:pt>
                <c:pt idx="388">
                  <c:v>18.736501997988423</c:v>
                </c:pt>
                <c:pt idx="494">
                  <c:v>22.647814341908706</c:v>
                </c:pt>
                <c:pt idx="496">
                  <c:v>9.4508360086445613</c:v>
                </c:pt>
                <c:pt idx="497">
                  <c:v>9.9496159616359936</c:v>
                </c:pt>
                <c:pt idx="500">
                  <c:v>10.329874469347397</c:v>
                </c:pt>
                <c:pt idx="501">
                  <c:v>10.404938510985321</c:v>
                </c:pt>
                <c:pt idx="502">
                  <c:v>21.224470894596987</c:v>
                </c:pt>
                <c:pt idx="503">
                  <c:v>20.900567358275886</c:v>
                </c:pt>
                <c:pt idx="504">
                  <c:v>20.742696216899283</c:v>
                </c:pt>
                <c:pt idx="505">
                  <c:v>21.03826542174172</c:v>
                </c:pt>
                <c:pt idx="506">
                  <c:v>21.358701962090798</c:v>
                </c:pt>
                <c:pt idx="507">
                  <c:v>21.080120724691476</c:v>
                </c:pt>
                <c:pt idx="508">
                  <c:v>21.070344562682834</c:v>
                </c:pt>
                <c:pt idx="509">
                  <c:v>20.493083577120601</c:v>
                </c:pt>
                <c:pt idx="510">
                  <c:v>20.786591816775275</c:v>
                </c:pt>
                <c:pt idx="511">
                  <c:v>20.527638459062128</c:v>
                </c:pt>
                <c:pt idx="528">
                  <c:v>51.720442554646851</c:v>
                </c:pt>
                <c:pt idx="529">
                  <c:v>111.70154384583806</c:v>
                </c:pt>
                <c:pt idx="530">
                  <c:v>111.48500588713254</c:v>
                </c:pt>
                <c:pt idx="531">
                  <c:v>110.61474064190702</c:v>
                </c:pt>
                <c:pt idx="532">
                  <c:v>108.72182341615715</c:v>
                </c:pt>
                <c:pt idx="533">
                  <c:v>108.7812272374684</c:v>
                </c:pt>
                <c:pt idx="534">
                  <c:v>108.05165033838222</c:v>
                </c:pt>
                <c:pt idx="535">
                  <c:v>107.32710967741937</c:v>
                </c:pt>
                <c:pt idx="536">
                  <c:v>107.39035042501084</c:v>
                </c:pt>
                <c:pt idx="537">
                  <c:v>106.98036650091599</c:v>
                </c:pt>
                <c:pt idx="538">
                  <c:v>108.73270841101235</c:v>
                </c:pt>
                <c:pt idx="539">
                  <c:v>106.84848201514778</c:v>
                </c:pt>
                <c:pt idx="540">
                  <c:v>107.44582196981574</c:v>
                </c:pt>
                <c:pt idx="541">
                  <c:v>108.50767090183408</c:v>
                </c:pt>
                <c:pt idx="542">
                  <c:v>107.32319496543734</c:v>
                </c:pt>
                <c:pt idx="543">
                  <c:v>106.63190789307872</c:v>
                </c:pt>
                <c:pt idx="544">
                  <c:v>106.97683188455591</c:v>
                </c:pt>
                <c:pt idx="545">
                  <c:v>107.55368704182801</c:v>
                </c:pt>
                <c:pt idx="556">
                  <c:v>301.69320312667884</c:v>
                </c:pt>
                <c:pt idx="557">
                  <c:v>116.52881678279746</c:v>
                </c:pt>
                <c:pt idx="558">
                  <c:v>116.6141773107128</c:v>
                </c:pt>
                <c:pt idx="559">
                  <c:v>117.33839160468102</c:v>
                </c:pt>
                <c:pt idx="560">
                  <c:v>117.73960952464451</c:v>
                </c:pt>
                <c:pt idx="561">
                  <c:v>117.95254892307695</c:v>
                </c:pt>
                <c:pt idx="562">
                  <c:v>119.8161554605619</c:v>
                </c:pt>
                <c:pt idx="563">
                  <c:v>119.98594794275991</c:v>
                </c:pt>
                <c:pt idx="564">
                  <c:v>119.3629522812648</c:v>
                </c:pt>
                <c:pt idx="565">
                  <c:v>118.94966431788855</c:v>
                </c:pt>
                <c:pt idx="566">
                  <c:v>121.08375646079058</c:v>
                </c:pt>
                <c:pt idx="567">
                  <c:v>120.6055340423096</c:v>
                </c:pt>
                <c:pt idx="568">
                  <c:v>120.59857282369423</c:v>
                </c:pt>
                <c:pt idx="569">
                  <c:v>120.33019553859002</c:v>
                </c:pt>
                <c:pt idx="570">
                  <c:v>120.09871031421501</c:v>
                </c:pt>
                <c:pt idx="571">
                  <c:v>117.98012111959289</c:v>
                </c:pt>
                <c:pt idx="572">
                  <c:v>117.47987963353449</c:v>
                </c:pt>
                <c:pt idx="573">
                  <c:v>119.15240543281047</c:v>
                </c:pt>
                <c:pt idx="597">
                  <c:v>113.79986520717644</c:v>
                </c:pt>
                <c:pt idx="598">
                  <c:v>113.77702920746482</c:v>
                </c:pt>
                <c:pt idx="599">
                  <c:v>113.26888540140844</c:v>
                </c:pt>
                <c:pt idx="600">
                  <c:v>113.55777663070167</c:v>
                </c:pt>
                <c:pt idx="601">
                  <c:v>113.45504166304822</c:v>
                </c:pt>
                <c:pt idx="602">
                  <c:v>112.92134142419513</c:v>
                </c:pt>
                <c:pt idx="603">
                  <c:v>114.88049479656084</c:v>
                </c:pt>
                <c:pt idx="604">
                  <c:v>115.18473029527559</c:v>
                </c:pt>
                <c:pt idx="605">
                  <c:v>114.63261038221742</c:v>
                </c:pt>
                <c:pt idx="606">
                  <c:v>114.38648309621591</c:v>
                </c:pt>
                <c:pt idx="607">
                  <c:v>116.34546460783382</c:v>
                </c:pt>
                <c:pt idx="608">
                  <c:v>116.17794009395908</c:v>
                </c:pt>
                <c:pt idx="609">
                  <c:v>115.92381289455376</c:v>
                </c:pt>
                <c:pt idx="610">
                  <c:v>118.5536803094749</c:v>
                </c:pt>
                <c:pt idx="611">
                  <c:v>118.34737405397476</c:v>
                </c:pt>
                <c:pt idx="612">
                  <c:v>115.32533491744435</c:v>
                </c:pt>
                <c:pt idx="613">
                  <c:v>115.54172994623015</c:v>
                </c:pt>
                <c:pt idx="614">
                  <c:v>115.7911497887324</c:v>
                </c:pt>
                <c:pt idx="684">
                  <c:v>40.067260221191589</c:v>
                </c:pt>
                <c:pt idx="685">
                  <c:v>77.831375261912825</c:v>
                </c:pt>
                <c:pt idx="686">
                  <c:v>69.737128516483509</c:v>
                </c:pt>
                <c:pt idx="691">
                  <c:v>119.52724365557194</c:v>
                </c:pt>
                <c:pt idx="692">
                  <c:v>118.16835174584257</c:v>
                </c:pt>
                <c:pt idx="693">
                  <c:v>117.62093733165091</c:v>
                </c:pt>
                <c:pt idx="694">
                  <c:v>117.18671234438202</c:v>
                </c:pt>
                <c:pt idx="709">
                  <c:v>116.20743360277136</c:v>
                </c:pt>
                <c:pt idx="710">
                  <c:v>115.52650417277795</c:v>
                </c:pt>
                <c:pt idx="711">
                  <c:v>119.79763163206641</c:v>
                </c:pt>
                <c:pt idx="712">
                  <c:v>119.6219346595354</c:v>
                </c:pt>
                <c:pt idx="713">
                  <c:v>120.22912455269216</c:v>
                </c:pt>
                <c:pt idx="714">
                  <c:v>122.22213186281068</c:v>
                </c:pt>
                <c:pt idx="715">
                  <c:v>121.73928021543107</c:v>
                </c:pt>
                <c:pt idx="716">
                  <c:v>118.94670421426041</c:v>
                </c:pt>
                <c:pt idx="717">
                  <c:v>119.27821395348836</c:v>
                </c:pt>
                <c:pt idx="718">
                  <c:v>122.0458171253523</c:v>
                </c:pt>
                <c:pt idx="719">
                  <c:v>121.67637610736288</c:v>
                </c:pt>
                <c:pt idx="720">
                  <c:v>121.99329459327338</c:v>
                </c:pt>
                <c:pt idx="721">
                  <c:v>121.48600629787013</c:v>
                </c:pt>
                <c:pt idx="722">
                  <c:v>121.38697990613083</c:v>
                </c:pt>
                <c:pt idx="723">
                  <c:v>121.55223825850409</c:v>
                </c:pt>
                <c:pt idx="724">
                  <c:v>120.55018634301693</c:v>
                </c:pt>
                <c:pt idx="725">
                  <c:v>119.60097763259867</c:v>
                </c:pt>
                <c:pt idx="726">
                  <c:v>119.57055907129191</c:v>
                </c:pt>
                <c:pt idx="727">
                  <c:v>119.76798179264821</c:v>
                </c:pt>
                <c:pt idx="728">
                  <c:v>117.93834151171428</c:v>
                </c:pt>
                <c:pt idx="729">
                  <c:v>118.07976641948396</c:v>
                </c:pt>
                <c:pt idx="730">
                  <c:v>118.08403146879471</c:v>
                </c:pt>
                <c:pt idx="731">
                  <c:v>113.96303068444426</c:v>
                </c:pt>
                <c:pt idx="732">
                  <c:v>119.20448399823995</c:v>
                </c:pt>
                <c:pt idx="738">
                  <c:v>113.16826391384845</c:v>
                </c:pt>
                <c:pt idx="739">
                  <c:v>111.48399150957205</c:v>
                </c:pt>
                <c:pt idx="740">
                  <c:v>111.96212840306531</c:v>
                </c:pt>
                <c:pt idx="741">
                  <c:v>115.73380458318296</c:v>
                </c:pt>
                <c:pt idx="742">
                  <c:v>115.4959907950431</c:v>
                </c:pt>
                <c:pt idx="743">
                  <c:v>116.22429521334304</c:v>
                </c:pt>
                <c:pt idx="744">
                  <c:v>117.40982345777705</c:v>
                </c:pt>
                <c:pt idx="745">
                  <c:v>117.77431298656221</c:v>
                </c:pt>
                <c:pt idx="746">
                  <c:v>119.15892300644913</c:v>
                </c:pt>
                <c:pt idx="747">
                  <c:v>118.65938440547511</c:v>
                </c:pt>
                <c:pt idx="748">
                  <c:v>118.56421926709304</c:v>
                </c:pt>
                <c:pt idx="749">
                  <c:v>120.22695528407068</c:v>
                </c:pt>
                <c:pt idx="750">
                  <c:v>119.88643444017153</c:v>
                </c:pt>
                <c:pt idx="751">
                  <c:v>118.88969995855342</c:v>
                </c:pt>
                <c:pt idx="752">
                  <c:v>115.1036211927028</c:v>
                </c:pt>
                <c:pt idx="753">
                  <c:v>118.15322432752967</c:v>
                </c:pt>
                <c:pt idx="754">
                  <c:v>117.6747528267355</c:v>
                </c:pt>
                <c:pt idx="755">
                  <c:v>117.36186068978844</c:v>
                </c:pt>
                <c:pt idx="756">
                  <c:v>118.73541938941938</c:v>
                </c:pt>
                <c:pt idx="757">
                  <c:v>120.67795243488111</c:v>
                </c:pt>
                <c:pt idx="868">
                  <c:v>108.94296121997213</c:v>
                </c:pt>
                <c:pt idx="869">
                  <c:v>104.95805843244547</c:v>
                </c:pt>
                <c:pt idx="870">
                  <c:v>107.66802085975148</c:v>
                </c:pt>
                <c:pt idx="871">
                  <c:v>108.60569220959535</c:v>
                </c:pt>
                <c:pt idx="872">
                  <c:v>107.10093090905198</c:v>
                </c:pt>
                <c:pt idx="873">
                  <c:v>112.54827225884364</c:v>
                </c:pt>
                <c:pt idx="874">
                  <c:v>111.11616342521339</c:v>
                </c:pt>
                <c:pt idx="875">
                  <c:v>110.64674693609928</c:v>
                </c:pt>
                <c:pt idx="876">
                  <c:v>111.64963700489842</c:v>
                </c:pt>
                <c:pt idx="890">
                  <c:v>200.06769904554554</c:v>
                </c:pt>
                <c:pt idx="891">
                  <c:v>98.260539500529291</c:v>
                </c:pt>
                <c:pt idx="892">
                  <c:v>103.73106883044207</c:v>
                </c:pt>
                <c:pt idx="893">
                  <c:v>102.34763688379725</c:v>
                </c:pt>
                <c:pt idx="894">
                  <c:v>105.12160296089321</c:v>
                </c:pt>
                <c:pt idx="895">
                  <c:v>105.12459043850897</c:v>
                </c:pt>
                <c:pt idx="896">
                  <c:v>105.6381043008641</c:v>
                </c:pt>
                <c:pt idx="897">
                  <c:v>105.60026734012416</c:v>
                </c:pt>
                <c:pt idx="898">
                  <c:v>106.29703072100313</c:v>
                </c:pt>
                <c:pt idx="899">
                  <c:v>106.36903375156986</c:v>
                </c:pt>
                <c:pt idx="900">
                  <c:v>113.87850914803751</c:v>
                </c:pt>
                <c:pt idx="901">
                  <c:v>113.89314927257537</c:v>
                </c:pt>
                <c:pt idx="902">
                  <c:v>113.77362466666665</c:v>
                </c:pt>
                <c:pt idx="903">
                  <c:v>114.08537572209015</c:v>
                </c:pt>
                <c:pt idx="904">
                  <c:v>113.50519473333333</c:v>
                </c:pt>
                <c:pt idx="905">
                  <c:v>113.5651036</c:v>
                </c:pt>
                <c:pt idx="906">
                  <c:v>109.62905100903872</c:v>
                </c:pt>
                <c:pt idx="907">
                  <c:v>109.6792447718535</c:v>
                </c:pt>
                <c:pt idx="908">
                  <c:v>109.55194483779171</c:v>
                </c:pt>
                <c:pt idx="909">
                  <c:v>109.6145414673893</c:v>
                </c:pt>
                <c:pt idx="910">
                  <c:v>216.31604752844018</c:v>
                </c:pt>
                <c:pt idx="911">
                  <c:v>216.21902287006125</c:v>
                </c:pt>
                <c:pt idx="912">
                  <c:v>215.40146994991656</c:v>
                </c:pt>
                <c:pt idx="913">
                  <c:v>215.48172264656787</c:v>
                </c:pt>
                <c:pt idx="914">
                  <c:v>215.12741799999998</c:v>
                </c:pt>
                <c:pt idx="915">
                  <c:v>215.03598533333337</c:v>
                </c:pt>
                <c:pt idx="916">
                  <c:v>214.80665127164465</c:v>
                </c:pt>
                <c:pt idx="924">
                  <c:v>213.8703638248042</c:v>
                </c:pt>
                <c:pt idx="925">
                  <c:v>214.04933539136135</c:v>
                </c:pt>
                <c:pt idx="926">
                  <c:v>213.78595066666671</c:v>
                </c:pt>
                <c:pt idx="927">
                  <c:v>213.9250452390884</c:v>
                </c:pt>
                <c:pt idx="928">
                  <c:v>213.53810712284866</c:v>
                </c:pt>
                <c:pt idx="929">
                  <c:v>213.68360066666671</c:v>
                </c:pt>
                <c:pt idx="930">
                  <c:v>213.30893370795056</c:v>
                </c:pt>
                <c:pt idx="931">
                  <c:v>213.41212661572081</c:v>
                </c:pt>
                <c:pt idx="932">
                  <c:v>213.60308533333335</c:v>
                </c:pt>
                <c:pt idx="966">
                  <c:v>218.03737558323323</c:v>
                </c:pt>
                <c:pt idx="967">
                  <c:v>218.30491524324324</c:v>
                </c:pt>
                <c:pt idx="968">
                  <c:v>217.62270797636629</c:v>
                </c:pt>
                <c:pt idx="969">
                  <c:v>217.36679077580524</c:v>
                </c:pt>
                <c:pt idx="970">
                  <c:v>217.60219320570988</c:v>
                </c:pt>
                <c:pt idx="971">
                  <c:v>217.65430118918923</c:v>
                </c:pt>
                <c:pt idx="972">
                  <c:v>214.90123635521238</c:v>
                </c:pt>
                <c:pt idx="973">
                  <c:v>215.57817893494615</c:v>
                </c:pt>
                <c:pt idx="974">
                  <c:v>217.10725427027029</c:v>
                </c:pt>
                <c:pt idx="975">
                  <c:v>216.96783697297298</c:v>
                </c:pt>
                <c:pt idx="976">
                  <c:v>217.38364810098551</c:v>
                </c:pt>
                <c:pt idx="977">
                  <c:v>217.37413881081088</c:v>
                </c:pt>
                <c:pt idx="978">
                  <c:v>217.29638427969252</c:v>
                </c:pt>
                <c:pt idx="979">
                  <c:v>217.18505585372174</c:v>
                </c:pt>
                <c:pt idx="980">
                  <c:v>218.08716985534298</c:v>
                </c:pt>
                <c:pt idx="981">
                  <c:v>218.062607050173</c:v>
                </c:pt>
                <c:pt idx="982">
                  <c:v>218.69712953062208</c:v>
                </c:pt>
                <c:pt idx="983">
                  <c:v>218.64360685967179</c:v>
                </c:pt>
                <c:pt idx="984">
                  <c:v>218.11785035841137</c:v>
                </c:pt>
                <c:pt idx="985">
                  <c:v>217.93048021621621</c:v>
                </c:pt>
                <c:pt idx="986">
                  <c:v>219.61940369253682</c:v>
                </c:pt>
                <c:pt idx="987">
                  <c:v>219.51718183783782</c:v>
                </c:pt>
                <c:pt idx="988">
                  <c:v>219.1015855135135</c:v>
                </c:pt>
                <c:pt idx="989">
                  <c:v>219.03254075675679</c:v>
                </c:pt>
                <c:pt idx="990">
                  <c:v>218.97570980876</c:v>
                </c:pt>
                <c:pt idx="991">
                  <c:v>219.18921924324326</c:v>
                </c:pt>
                <c:pt idx="992">
                  <c:v>218.6780224864865</c:v>
                </c:pt>
                <c:pt idx="993">
                  <c:v>218.81776544196282</c:v>
                </c:pt>
                <c:pt idx="994">
                  <c:v>219.68821047259365</c:v>
                </c:pt>
                <c:pt idx="995">
                  <c:v>219.41892583783786</c:v>
                </c:pt>
                <c:pt idx="1011">
                  <c:v>219.18376850467291</c:v>
                </c:pt>
                <c:pt idx="1012">
                  <c:v>220.09427425462849</c:v>
                </c:pt>
                <c:pt idx="1013">
                  <c:v>220.98990450969703</c:v>
                </c:pt>
                <c:pt idx="1014">
                  <c:v>221.65805141576902</c:v>
                </c:pt>
                <c:pt idx="1015">
                  <c:v>222.0011243956958</c:v>
                </c:pt>
                <c:pt idx="1305">
                  <c:v>114.05974067999999</c:v>
                </c:pt>
                <c:pt idx="1334">
                  <c:v>114.34824486000002</c:v>
                </c:pt>
                <c:pt idx="1335">
                  <c:v>112.79186982</c:v>
                </c:pt>
                <c:pt idx="1336">
                  <c:v>114.63674903999997</c:v>
                </c:pt>
                <c:pt idx="1337">
                  <c:v>114.81029369999999</c:v>
                </c:pt>
                <c:pt idx="1338">
                  <c:v>114.11832582000002</c:v>
                </c:pt>
                <c:pt idx="1339">
                  <c:v>115.21375739999999</c:v>
                </c:pt>
                <c:pt idx="1340">
                  <c:v>115.61722109999999</c:v>
                </c:pt>
                <c:pt idx="1341">
                  <c:v>115.44478181999999</c:v>
                </c:pt>
                <c:pt idx="1342">
                  <c:v>114.92525322000002</c:v>
                </c:pt>
                <c:pt idx="1343">
                  <c:v>114.98273297999999</c:v>
                </c:pt>
                <c:pt idx="1344">
                  <c:v>114.86777346000002</c:v>
                </c:pt>
                <c:pt idx="1345">
                  <c:v>114.92525322000002</c:v>
                </c:pt>
                <c:pt idx="1346">
                  <c:v>114.23328533999999</c:v>
                </c:pt>
                <c:pt idx="1347">
                  <c:v>114.63674903999997</c:v>
                </c:pt>
                <c:pt idx="1348">
                  <c:v>114.00226092</c:v>
                </c:pt>
                <c:pt idx="1349">
                  <c:v>114.6942288</c:v>
                </c:pt>
                <c:pt idx="1350">
                  <c:v>115.15627764</c:v>
                </c:pt>
                <c:pt idx="1351">
                  <c:v>114.40572462000002</c:v>
                </c:pt>
                <c:pt idx="1352">
                  <c:v>114.6942288</c:v>
                </c:pt>
                <c:pt idx="1354">
                  <c:v>113.77234188000001</c:v>
                </c:pt>
                <c:pt idx="1355">
                  <c:v>113.77234188000001</c:v>
                </c:pt>
                <c:pt idx="1356">
                  <c:v>112.84934957999999</c:v>
                </c:pt>
                <c:pt idx="1357">
                  <c:v>113.13785376</c:v>
                </c:pt>
                <c:pt idx="1358">
                  <c:v>114.63674903999997</c:v>
                </c:pt>
                <c:pt idx="1359">
                  <c:v>114.17580558000002</c:v>
                </c:pt>
                <c:pt idx="1360">
                  <c:v>113.65627698000002</c:v>
                </c:pt>
                <c:pt idx="1361">
                  <c:v>113.54131745999999</c:v>
                </c:pt>
                <c:pt idx="1362">
                  <c:v>113.48383770000001</c:v>
                </c:pt>
                <c:pt idx="1363">
                  <c:v>114.23328533999999</c:v>
                </c:pt>
                <c:pt idx="1375">
                  <c:v>114.23328533999999</c:v>
                </c:pt>
                <c:pt idx="1376">
                  <c:v>115.15627764</c:v>
                </c:pt>
                <c:pt idx="1377">
                  <c:v>114.98273297999999</c:v>
                </c:pt>
                <c:pt idx="1378">
                  <c:v>114.98273297999999</c:v>
                </c:pt>
                <c:pt idx="1379">
                  <c:v>113.25281328</c:v>
                </c:pt>
                <c:pt idx="1380">
                  <c:v>111.17690964000002</c:v>
                </c:pt>
                <c:pt idx="1381">
                  <c:v>111.92635728</c:v>
                </c:pt>
                <c:pt idx="1382">
                  <c:v>112.79186982</c:v>
                </c:pt>
                <c:pt idx="1383">
                  <c:v>112.32982098000002</c:v>
                </c:pt>
                <c:pt idx="1384">
                  <c:v>111.81139775999999</c:v>
                </c:pt>
                <c:pt idx="1385">
                  <c:v>205.99087914</c:v>
                </c:pt>
                <c:pt idx="1386">
                  <c:v>204.83465165999999</c:v>
                </c:pt>
                <c:pt idx="1387">
                  <c:v>205.41276540000001</c:v>
                </c:pt>
                <c:pt idx="1388">
                  <c:v>206.56899288000002</c:v>
                </c:pt>
                <c:pt idx="1389">
                  <c:v>204.54614748000003</c:v>
                </c:pt>
                <c:pt idx="1390">
                  <c:v>206.56899288000002</c:v>
                </c:pt>
                <c:pt idx="1391">
                  <c:v>205.12426121999997</c:v>
                </c:pt>
                <c:pt idx="1392">
                  <c:v>203.67842418000004</c:v>
                </c:pt>
                <c:pt idx="1409">
                  <c:v>210.32728487999998</c:v>
                </c:pt>
                <c:pt idx="1410">
                  <c:v>207.43671618000002</c:v>
                </c:pt>
                <c:pt idx="1411">
                  <c:v>211.77312191999999</c:v>
                </c:pt>
                <c:pt idx="1412">
                  <c:v>212.35123565999996</c:v>
                </c:pt>
                <c:pt idx="1413">
                  <c:v>213.21674820000001</c:v>
                </c:pt>
                <c:pt idx="1414">
                  <c:v>211.77312191999999</c:v>
                </c:pt>
                <c:pt idx="1415">
                  <c:v>211.48351235999999</c:v>
                </c:pt>
                <c:pt idx="1416">
                  <c:v>206.28048870000001</c:v>
                </c:pt>
                <c:pt idx="1417">
                  <c:v>209.74917114000004</c:v>
                </c:pt>
                <c:pt idx="1418">
                  <c:v>206.84975940000004</c:v>
                </c:pt>
                <c:pt idx="1419">
                  <c:v>208.01482992000001</c:v>
                </c:pt>
                <c:pt idx="1420">
                  <c:v>209.74917114000004</c:v>
                </c:pt>
                <c:pt idx="1421">
                  <c:v>210.61689443999995</c:v>
                </c:pt>
                <c:pt idx="1425">
                  <c:v>210.32728487999998</c:v>
                </c:pt>
                <c:pt idx="1426">
                  <c:v>208.88255321999995</c:v>
                </c:pt>
                <c:pt idx="1427">
                  <c:v>209.17105739999997</c:v>
                </c:pt>
                <c:pt idx="1428">
                  <c:v>210.03878070000002</c:v>
                </c:pt>
                <c:pt idx="1429">
                  <c:v>208.88255321999995</c:v>
                </c:pt>
                <c:pt idx="1430">
                  <c:v>208.59294366000003</c:v>
                </c:pt>
                <c:pt idx="1431">
                  <c:v>208.88255321999995</c:v>
                </c:pt>
                <c:pt idx="1432">
                  <c:v>211.48351235999999</c:v>
                </c:pt>
                <c:pt idx="1433">
                  <c:v>210.90539862</c:v>
                </c:pt>
                <c:pt idx="1434">
                  <c:v>211.48351235999999</c:v>
                </c:pt>
                <c:pt idx="1435">
                  <c:v>210.61689443999995</c:v>
                </c:pt>
                <c:pt idx="1436">
                  <c:v>210.61689443999995</c:v>
                </c:pt>
                <c:pt idx="1437">
                  <c:v>208.88255321999995</c:v>
                </c:pt>
                <c:pt idx="1438">
                  <c:v>208.30443947999998</c:v>
                </c:pt>
                <c:pt idx="1439">
                  <c:v>206.56899288000002</c:v>
                </c:pt>
                <c:pt idx="1440">
                  <c:v>205.12426121999997</c:v>
                </c:pt>
                <c:pt idx="1441">
                  <c:v>216.10842228000001</c:v>
                </c:pt>
                <c:pt idx="1442">
                  <c:v>215.81991809999997</c:v>
                </c:pt>
                <c:pt idx="1443">
                  <c:v>216.97614558000001</c:v>
                </c:pt>
                <c:pt idx="1444">
                  <c:v>216.39803184000002</c:v>
                </c:pt>
                <c:pt idx="1445">
                  <c:v>218.13237306000002</c:v>
                </c:pt>
                <c:pt idx="1446">
                  <c:v>218.13237306000002</c:v>
                </c:pt>
                <c:pt idx="1447">
                  <c:v>214.9521948</c:v>
                </c:pt>
                <c:pt idx="1448">
                  <c:v>214.37408105999998</c:v>
                </c:pt>
                <c:pt idx="1449">
                  <c:v>212.63973984</c:v>
                </c:pt>
                <c:pt idx="1450">
                  <c:v>213.79596732000005</c:v>
                </c:pt>
                <c:pt idx="1451">
                  <c:v>213.79596732000005</c:v>
                </c:pt>
                <c:pt idx="1452">
                  <c:v>214.08557687999999</c:v>
                </c:pt>
                <c:pt idx="1453">
                  <c:v>213.21785358</c:v>
                </c:pt>
                <c:pt idx="1454">
                  <c:v>212.63973984</c:v>
                </c:pt>
                <c:pt idx="1455">
                  <c:v>218.42087723999998</c:v>
                </c:pt>
                <c:pt idx="1456">
                  <c:v>218.13237306000002</c:v>
                </c:pt>
                <c:pt idx="1460">
                  <c:v>212.35123565999996</c:v>
                </c:pt>
                <c:pt idx="1461">
                  <c:v>212.06162610000004</c:v>
                </c:pt>
                <c:pt idx="1462">
                  <c:v>211.48351235999999</c:v>
                </c:pt>
                <c:pt idx="1463">
                  <c:v>215.24180436000003</c:v>
                </c:pt>
                <c:pt idx="1464">
                  <c:v>212.92934940000004</c:v>
                </c:pt>
                <c:pt idx="1465">
                  <c:v>212.35123565999996</c:v>
                </c:pt>
                <c:pt idx="1466">
                  <c:v>211.77312191999999</c:v>
                </c:pt>
                <c:pt idx="1467">
                  <c:v>210.32728487999998</c:v>
                </c:pt>
                <c:pt idx="1468">
                  <c:v>209.46066696000003</c:v>
                </c:pt>
                <c:pt idx="1469">
                  <c:v>209.17105739999997</c:v>
                </c:pt>
                <c:pt idx="1470">
                  <c:v>208.59294366000003</c:v>
                </c:pt>
                <c:pt idx="1471">
                  <c:v>208.01482992000001</c:v>
                </c:pt>
                <c:pt idx="1472">
                  <c:v>207.72522036000001</c:v>
                </c:pt>
                <c:pt idx="1473">
                  <c:v>207.148212</c:v>
                </c:pt>
                <c:pt idx="1474">
                  <c:v>207.43671618000002</c:v>
                </c:pt>
                <c:pt idx="1475">
                  <c:v>207.72522036000001</c:v>
                </c:pt>
                <c:pt idx="1476">
                  <c:v>205.12426121999997</c:v>
                </c:pt>
                <c:pt idx="1477">
                  <c:v>207.148212</c:v>
                </c:pt>
                <c:pt idx="1478">
                  <c:v>206.56899288000002</c:v>
                </c:pt>
                <c:pt idx="1479">
                  <c:v>205.12426121999997</c:v>
                </c:pt>
                <c:pt idx="1480">
                  <c:v>206.28048870000001</c:v>
                </c:pt>
                <c:pt idx="1481">
                  <c:v>206.85860243999997</c:v>
                </c:pt>
                <c:pt idx="1482">
                  <c:v>205.41276540000001</c:v>
                </c:pt>
                <c:pt idx="1483">
                  <c:v>205.41276540000001</c:v>
                </c:pt>
                <c:pt idx="1484">
                  <c:v>203.67842418000004</c:v>
                </c:pt>
                <c:pt idx="1485">
                  <c:v>203.96803374000001</c:v>
                </c:pt>
                <c:pt idx="1486">
                  <c:v>202.52219670000002</c:v>
                </c:pt>
                <c:pt idx="1487">
                  <c:v>203.10031044000002</c:v>
                </c:pt>
                <c:pt idx="1488">
                  <c:v>203.10031044000002</c:v>
                </c:pt>
                <c:pt idx="1489">
                  <c:v>202.81180626</c:v>
                </c:pt>
                <c:pt idx="1490">
                  <c:v>203.10031044000002</c:v>
                </c:pt>
                <c:pt idx="1491">
                  <c:v>266.98353677999995</c:v>
                </c:pt>
                <c:pt idx="1492">
                  <c:v>265.82730930000002</c:v>
                </c:pt>
                <c:pt idx="1493">
                  <c:v>265.53880512000001</c:v>
                </c:pt>
                <c:pt idx="1494">
                  <c:v>262.93674060000001</c:v>
                </c:pt>
                <c:pt idx="1602">
                  <c:v>53.945063274193544</c:v>
                </c:pt>
                <c:pt idx="1603">
                  <c:v>110.70097766129032</c:v>
                </c:pt>
                <c:pt idx="1604">
                  <c:v>110.70097766129032</c:v>
                </c:pt>
                <c:pt idx="1605">
                  <c:v>212.18770995967748</c:v>
                </c:pt>
                <c:pt idx="1606">
                  <c:v>280.46159092741931</c:v>
                </c:pt>
                <c:pt idx="1607">
                  <c:v>213.45393592741937</c:v>
                </c:pt>
                <c:pt idx="1608">
                  <c:v>280.71419661290321</c:v>
                </c:pt>
                <c:pt idx="1609">
                  <c:v>213.45393592741937</c:v>
                </c:pt>
                <c:pt idx="1610">
                  <c:v>212.69398717741939</c:v>
                </c:pt>
                <c:pt idx="1611">
                  <c:v>211.93510427419352</c:v>
                </c:pt>
                <c:pt idx="1612">
                  <c:v>212.69398717741939</c:v>
                </c:pt>
                <c:pt idx="1613">
                  <c:v>212.94765870967743</c:v>
                </c:pt>
                <c:pt idx="1614">
                  <c:v>211.68143274193545</c:v>
                </c:pt>
                <c:pt idx="1615">
                  <c:v>214.72016189516128</c:v>
                </c:pt>
                <c:pt idx="1616">
                  <c:v>214.21388467741937</c:v>
                </c:pt>
                <c:pt idx="1617">
                  <c:v>213.20026439516133</c:v>
                </c:pt>
                <c:pt idx="1618">
                  <c:v>214.21388467741937</c:v>
                </c:pt>
                <c:pt idx="1619">
                  <c:v>213.45393592741937</c:v>
                </c:pt>
                <c:pt idx="1620">
                  <c:v>213.7076074596774</c:v>
                </c:pt>
                <c:pt idx="1621">
                  <c:v>213.7076074596774</c:v>
                </c:pt>
                <c:pt idx="1622">
                  <c:v>213.20026439516133</c:v>
                </c:pt>
                <c:pt idx="1623">
                  <c:v>212.44138149193546</c:v>
                </c:pt>
                <c:pt idx="1624">
                  <c:v>212.44138149193546</c:v>
                </c:pt>
                <c:pt idx="1625">
                  <c:v>211.93510427419352</c:v>
                </c:pt>
                <c:pt idx="1626">
                  <c:v>212.69398717741939</c:v>
                </c:pt>
                <c:pt idx="1627">
                  <c:v>212.69398717741939</c:v>
                </c:pt>
                <c:pt idx="1629">
                  <c:v>279.1996283467742</c:v>
                </c:pt>
                <c:pt idx="1630">
                  <c:v>275.9157544354839</c:v>
                </c:pt>
                <c:pt idx="1633">
                  <c:v>534.49928999999997</c:v>
                </c:pt>
                <c:pt idx="1636">
                  <c:v>259.99946455645153</c:v>
                </c:pt>
                <c:pt idx="1637">
                  <c:v>265.05370995967746</c:v>
                </c:pt>
                <c:pt idx="1638">
                  <c:v>268.59018955645155</c:v>
                </c:pt>
                <c:pt idx="1639">
                  <c:v>268.84279524193545</c:v>
                </c:pt>
                <c:pt idx="1640">
                  <c:v>268.59018955645155</c:v>
                </c:pt>
                <c:pt idx="1641">
                  <c:v>272.38034068548382</c:v>
                </c:pt>
                <c:pt idx="1642">
                  <c:v>272.63294637096777</c:v>
                </c:pt>
                <c:pt idx="1643">
                  <c:v>272.12773500000003</c:v>
                </c:pt>
                <c:pt idx="1644">
                  <c:v>278.18920560483861</c:v>
                </c:pt>
                <c:pt idx="1645">
                  <c:v>275.66314875</c:v>
                </c:pt>
                <c:pt idx="1646">
                  <c:v>207.88275483870967</c:v>
                </c:pt>
                <c:pt idx="1647">
                  <c:v>206.87020040322579</c:v>
                </c:pt>
                <c:pt idx="1648">
                  <c:v>206.11025165322582</c:v>
                </c:pt>
                <c:pt idx="1649">
                  <c:v>206.11025165322582</c:v>
                </c:pt>
                <c:pt idx="1650">
                  <c:v>201.80423068548393</c:v>
                </c:pt>
                <c:pt idx="1651">
                  <c:v>274.65379185483869</c:v>
                </c:pt>
                <c:pt idx="1652">
                  <c:v>271.87512931451613</c:v>
                </c:pt>
                <c:pt idx="1653">
                  <c:v>276.92617717741933</c:v>
                </c:pt>
                <c:pt idx="1654">
                  <c:v>273.39076342741936</c:v>
                </c:pt>
                <c:pt idx="1655">
                  <c:v>272.63294637096777</c:v>
                </c:pt>
                <c:pt idx="1656">
                  <c:v>271.87512931451613</c:v>
                </c:pt>
                <c:pt idx="1657">
                  <c:v>270.61210088709674</c:v>
                </c:pt>
                <c:pt idx="1658">
                  <c:v>274.40118616935479</c:v>
                </c:pt>
                <c:pt idx="1659">
                  <c:v>294.61834115999994</c:v>
                </c:pt>
                <c:pt idx="1660">
                  <c:v>294.61834115999994</c:v>
                </c:pt>
                <c:pt idx="1661">
                  <c:v>294.07540734000008</c:v>
                </c:pt>
                <c:pt idx="1662">
                  <c:v>286.74465534000001</c:v>
                </c:pt>
                <c:pt idx="1663">
                  <c:v>292.44660587999999</c:v>
                </c:pt>
                <c:pt idx="1664">
                  <c:v>292.44660587999999</c:v>
                </c:pt>
                <c:pt idx="1665">
                  <c:v>292.17513896999998</c:v>
                </c:pt>
                <c:pt idx="1666">
                  <c:v>286.20172151999998</c:v>
                </c:pt>
                <c:pt idx="1667">
                  <c:v>284.02884081000002</c:v>
                </c:pt>
                <c:pt idx="1668">
                  <c:v>281.04155937000007</c:v>
                </c:pt>
                <c:pt idx="1669">
                  <c:v>278.86982409000001</c:v>
                </c:pt>
                <c:pt idx="1670">
                  <c:v>284.84438697000002</c:v>
                </c:pt>
                <c:pt idx="1671">
                  <c:v>281.04155937000007</c:v>
                </c:pt>
                <c:pt idx="1672">
                  <c:v>279.41275790999998</c:v>
                </c:pt>
                <c:pt idx="1689">
                  <c:v>287.28758916000004</c:v>
                </c:pt>
                <c:pt idx="1690">
                  <c:v>282.94297316999996</c:v>
                </c:pt>
                <c:pt idx="1691">
                  <c:v>281.85710553000001</c:v>
                </c:pt>
                <c:pt idx="1692">
                  <c:v>280.22715863999997</c:v>
                </c:pt>
                <c:pt idx="1693">
                  <c:v>281.97722504032254</c:v>
                </c:pt>
                <c:pt idx="1694">
                  <c:v>281.47201366935485</c:v>
                </c:pt>
                <c:pt idx="1695">
                  <c:v>281.21940798387095</c:v>
                </c:pt>
                <c:pt idx="1696">
                  <c:v>281.72461935483869</c:v>
                </c:pt>
                <c:pt idx="1697">
                  <c:v>280.71419661290321</c:v>
                </c:pt>
                <c:pt idx="1698">
                  <c:v>279.45223403225805</c:v>
                </c:pt>
                <c:pt idx="1699">
                  <c:v>309.98980995967742</c:v>
                </c:pt>
                <c:pt idx="1700">
                  <c:v>306.45865959677428</c:v>
                </c:pt>
                <c:pt idx="1701">
                  <c:v>303.93580028225801</c:v>
                </c:pt>
                <c:pt idx="1702">
                  <c:v>304.69255149193549</c:v>
                </c:pt>
                <c:pt idx="1703">
                  <c:v>301.66554665322576</c:v>
                </c:pt>
                <c:pt idx="1704">
                  <c:v>299.39422717741934</c:v>
                </c:pt>
                <c:pt idx="1705">
                  <c:v>300.90772959677417</c:v>
                </c:pt>
                <c:pt idx="1706">
                  <c:v>297.87965891129033</c:v>
                </c:pt>
                <c:pt idx="1707">
                  <c:v>296.11355080645166</c:v>
                </c:pt>
                <c:pt idx="1708">
                  <c:v>296.87030201612902</c:v>
                </c:pt>
                <c:pt idx="1709">
                  <c:v>297.37551338709682</c:v>
                </c:pt>
                <c:pt idx="1710">
                  <c:v>293.08548012096776</c:v>
                </c:pt>
                <c:pt idx="1711">
                  <c:v>292.32766306451612</c:v>
                </c:pt>
                <c:pt idx="1712">
                  <c:v>291.8235175403226</c:v>
                </c:pt>
                <c:pt idx="1713">
                  <c:v>300.65618975806456</c:v>
                </c:pt>
                <c:pt idx="1714">
                  <c:v>298.38487028225813</c:v>
                </c:pt>
                <c:pt idx="1715">
                  <c:v>297.37551338709682</c:v>
                </c:pt>
                <c:pt idx="1716">
                  <c:v>297.62811907258066</c:v>
                </c:pt>
                <c:pt idx="1717">
                  <c:v>297.12290770161286</c:v>
                </c:pt>
                <c:pt idx="1718">
                  <c:v>299.14162149193544</c:v>
                </c:pt>
                <c:pt idx="1719">
                  <c:v>301.16033528225813</c:v>
                </c:pt>
                <c:pt idx="1720">
                  <c:v>296.87030201612902</c:v>
                </c:pt>
                <c:pt idx="1721">
                  <c:v>295.8609451209677</c:v>
                </c:pt>
                <c:pt idx="1722">
                  <c:v>291.5709118548387</c:v>
                </c:pt>
                <c:pt idx="1723">
                  <c:v>290.56048911290316</c:v>
                </c:pt>
                <c:pt idx="1724">
                  <c:v>291.8235175403226</c:v>
                </c:pt>
                <c:pt idx="1725">
                  <c:v>291.06570048387096</c:v>
                </c:pt>
                <c:pt idx="1726">
                  <c:v>289.55113221774195</c:v>
                </c:pt>
                <c:pt idx="1727">
                  <c:v>290.30894927419359</c:v>
                </c:pt>
                <c:pt idx="1728">
                  <c:v>306.20605391129027</c:v>
                </c:pt>
                <c:pt idx="1729">
                  <c:v>308.2247677016129</c:v>
                </c:pt>
                <c:pt idx="1732">
                  <c:v>306.71126528225801</c:v>
                </c:pt>
                <c:pt idx="1733">
                  <c:v>309.23305875</c:v>
                </c:pt>
                <c:pt idx="1734">
                  <c:v>308.98151891129027</c:v>
                </c:pt>
                <c:pt idx="1735">
                  <c:v>311.7559180645161</c:v>
                </c:pt>
                <c:pt idx="1736">
                  <c:v>310.74656116935483</c:v>
                </c:pt>
                <c:pt idx="1737">
                  <c:v>311.50331237903225</c:v>
                </c:pt>
                <c:pt idx="1738">
                  <c:v>308.72891322580648</c:v>
                </c:pt>
                <c:pt idx="1739">
                  <c:v>304.43994580645153</c:v>
                </c:pt>
                <c:pt idx="1740">
                  <c:v>309.23305875</c:v>
                </c:pt>
                <c:pt idx="1741">
                  <c:v>281.72461935483869</c:v>
                </c:pt>
                <c:pt idx="1742">
                  <c:v>303.03152450999994</c:v>
                </c:pt>
                <c:pt idx="1743">
                  <c:v>301.40272304999996</c:v>
                </c:pt>
                <c:pt idx="1744">
                  <c:v>300.58946774999998</c:v>
                </c:pt>
                <c:pt idx="1745">
                  <c:v>299.77506701999999</c:v>
                </c:pt>
                <c:pt idx="1746">
                  <c:v>297.06039791999996</c:v>
                </c:pt>
                <c:pt idx="1747">
                  <c:v>297.60333173999993</c:v>
                </c:pt>
                <c:pt idx="1748">
                  <c:v>297.06039791999996</c:v>
                </c:pt>
                <c:pt idx="1749">
                  <c:v>297.87479865</c:v>
                </c:pt>
                <c:pt idx="1750">
                  <c:v>303.68319459677417</c:v>
                </c:pt>
                <c:pt idx="1751">
                  <c:v>304.43994580645153</c:v>
                </c:pt>
                <c:pt idx="1752">
                  <c:v>301.41294096774192</c:v>
                </c:pt>
                <c:pt idx="1753">
                  <c:v>302.16969217741939</c:v>
                </c:pt>
                <c:pt idx="1754">
                  <c:v>301.16033528225813</c:v>
                </c:pt>
                <c:pt idx="1755">
                  <c:v>300.40358407258066</c:v>
                </c:pt>
                <c:pt idx="1756">
                  <c:v>300.40358407258066</c:v>
                </c:pt>
                <c:pt idx="1757">
                  <c:v>299.39422717741934</c:v>
                </c:pt>
                <c:pt idx="1758">
                  <c:v>298.13226459677423</c:v>
                </c:pt>
                <c:pt idx="1759">
                  <c:v>298.63747596774198</c:v>
                </c:pt>
                <c:pt idx="1760">
                  <c:v>295.8609451209677</c:v>
                </c:pt>
                <c:pt idx="1761">
                  <c:v>295.35679959677418</c:v>
                </c:pt>
                <c:pt idx="1762">
                  <c:v>297.12290770161286</c:v>
                </c:pt>
                <c:pt idx="1763">
                  <c:v>120.61335266129032</c:v>
                </c:pt>
                <c:pt idx="1764">
                  <c:v>120.35968112903227</c:v>
                </c:pt>
                <c:pt idx="1765">
                  <c:v>121.12176157258067</c:v>
                </c:pt>
                <c:pt idx="1766">
                  <c:v>120.35968112903227</c:v>
                </c:pt>
                <c:pt idx="1767">
                  <c:v>301.91708649193544</c:v>
                </c:pt>
                <c:pt idx="1768">
                  <c:v>303.17904907258071</c:v>
                </c:pt>
                <c:pt idx="1769">
                  <c:v>304.18840596774203</c:v>
                </c:pt>
                <c:pt idx="1770">
                  <c:v>302.92644338709675</c:v>
                </c:pt>
                <c:pt idx="1771">
                  <c:v>302.92644338709675</c:v>
                </c:pt>
                <c:pt idx="1772">
                  <c:v>302.42229786290329</c:v>
                </c:pt>
                <c:pt idx="1773">
                  <c:v>299.39422717741934</c:v>
                </c:pt>
                <c:pt idx="1774">
                  <c:v>299.64683286290318</c:v>
                </c:pt>
                <c:pt idx="1775">
                  <c:v>296.87030201612902</c:v>
                </c:pt>
                <c:pt idx="1776">
                  <c:v>298.13226459677423</c:v>
                </c:pt>
                <c:pt idx="1777">
                  <c:v>298.63747596774198</c:v>
                </c:pt>
                <c:pt idx="1778">
                  <c:v>301.41294096774192</c:v>
                </c:pt>
                <c:pt idx="1792">
                  <c:v>304.11739215</c:v>
                </c:pt>
                <c:pt idx="1793">
                  <c:v>296.51746410000004</c:v>
                </c:pt>
                <c:pt idx="1794">
                  <c:v>285.6587877</c:v>
                </c:pt>
                <c:pt idx="1795">
                  <c:v>263.65507740000004</c:v>
                </c:pt>
                <c:pt idx="1796">
                  <c:v>305.20211436</c:v>
                </c:pt>
                <c:pt idx="1797">
                  <c:v>306.01651509000004</c:v>
                </c:pt>
                <c:pt idx="1798">
                  <c:v>301.91708649193544</c:v>
                </c:pt>
                <c:pt idx="1799">
                  <c:v>301.41294096774192</c:v>
                </c:pt>
                <c:pt idx="1800">
                  <c:v>301.16033528225813</c:v>
                </c:pt>
                <c:pt idx="1801">
                  <c:v>301.66554665322576</c:v>
                </c:pt>
                <c:pt idx="1802">
                  <c:v>301.91708649193544</c:v>
                </c:pt>
                <c:pt idx="1803">
                  <c:v>303.4316547580645</c:v>
                </c:pt>
                <c:pt idx="1804">
                  <c:v>298.88901580645165</c:v>
                </c:pt>
                <c:pt idx="1805">
                  <c:v>295.97453027999995</c:v>
                </c:pt>
                <c:pt idx="1806">
                  <c:v>297.06039791999996</c:v>
                </c:pt>
                <c:pt idx="1807">
                  <c:v>296.24599718999997</c:v>
                </c:pt>
                <c:pt idx="1808">
                  <c:v>297.87479865</c:v>
                </c:pt>
                <c:pt idx="1809">
                  <c:v>296.51746410000004</c:v>
                </c:pt>
                <c:pt idx="1810">
                  <c:v>298.68919937999999</c:v>
                </c:pt>
                <c:pt idx="1811">
                  <c:v>294.88980806999996</c:v>
                </c:pt>
                <c:pt idx="1812">
                  <c:v>293.53247351999994</c:v>
                </c:pt>
                <c:pt idx="1813">
                  <c:v>293.80394043000001</c:v>
                </c:pt>
                <c:pt idx="1814">
                  <c:v>292.44660587999999</c:v>
                </c:pt>
                <c:pt idx="1815">
                  <c:v>291.63220514999995</c:v>
                </c:pt>
                <c:pt idx="1816">
                  <c:v>291.63220514999995</c:v>
                </c:pt>
                <c:pt idx="1817">
                  <c:v>289.45932443999999</c:v>
                </c:pt>
                <c:pt idx="1818">
                  <c:v>296.51746410000004</c:v>
                </c:pt>
                <c:pt idx="1819">
                  <c:v>297.06039791999996</c:v>
                </c:pt>
                <c:pt idx="1820">
                  <c:v>297.33186482999992</c:v>
                </c:pt>
                <c:pt idx="1821">
                  <c:v>298.41773247000003</c:v>
                </c:pt>
                <c:pt idx="2089">
                  <c:v>113.32427849999999</c:v>
                </c:pt>
                <c:pt idx="2090">
                  <c:v>110.74393710000001</c:v>
                </c:pt>
                <c:pt idx="2091">
                  <c:v>223.20505800000001</c:v>
                </c:pt>
                <c:pt idx="2092">
                  <c:v>220.34909250000001</c:v>
                </c:pt>
                <c:pt idx="2093">
                  <c:v>219.49122149999999</c:v>
                </c:pt>
                <c:pt idx="2094">
                  <c:v>219.49122149999999</c:v>
                </c:pt>
                <c:pt idx="2095">
                  <c:v>217.77788249999998</c:v>
                </c:pt>
                <c:pt idx="2096">
                  <c:v>216.34929899999997</c:v>
                </c:pt>
                <c:pt idx="2097">
                  <c:v>216.92121299999999</c:v>
                </c:pt>
                <c:pt idx="2098">
                  <c:v>214.9207155</c:v>
                </c:pt>
                <c:pt idx="2099">
                  <c:v>304.19937449999998</c:v>
                </c:pt>
                <c:pt idx="2100">
                  <c:v>304.48412999999994</c:v>
                </c:pt>
                <c:pt idx="2101">
                  <c:v>305.33839650000004</c:v>
                </c:pt>
                <c:pt idx="2102">
                  <c:v>303.05915099999993</c:v>
                </c:pt>
                <c:pt idx="2103">
                  <c:v>300.21159599999999</c:v>
                </c:pt>
                <c:pt idx="2104">
                  <c:v>300.4963515</c:v>
                </c:pt>
                <c:pt idx="2105">
                  <c:v>300.4963515</c:v>
                </c:pt>
                <c:pt idx="2106">
                  <c:v>303.91341749999998</c:v>
                </c:pt>
                <c:pt idx="2107">
                  <c:v>303.05915099999993</c:v>
                </c:pt>
                <c:pt idx="2108">
                  <c:v>305.05364099999997</c:v>
                </c:pt>
                <c:pt idx="2109">
                  <c:v>303.05915099999993</c:v>
                </c:pt>
                <c:pt idx="2110">
                  <c:v>302.77439549999997</c:v>
                </c:pt>
                <c:pt idx="2111">
                  <c:v>303.3439065</c:v>
                </c:pt>
                <c:pt idx="2112">
                  <c:v>302.77439549999997</c:v>
                </c:pt>
                <c:pt idx="2113">
                  <c:v>302.48963999999995</c:v>
                </c:pt>
                <c:pt idx="2114">
                  <c:v>303.3439065</c:v>
                </c:pt>
                <c:pt idx="2115">
                  <c:v>301.63537350000001</c:v>
                </c:pt>
                <c:pt idx="2116">
                  <c:v>306.19266299999998</c:v>
                </c:pt>
                <c:pt idx="2117">
                  <c:v>304.48412999999994</c:v>
                </c:pt>
                <c:pt idx="2118">
                  <c:v>306.4774185</c:v>
                </c:pt>
                <c:pt idx="2119">
                  <c:v>306.19266299999998</c:v>
                </c:pt>
                <c:pt idx="2120">
                  <c:v>300.78110699999996</c:v>
                </c:pt>
                <c:pt idx="2121">
                  <c:v>302.20488450000005</c:v>
                </c:pt>
                <c:pt idx="2122">
                  <c:v>307.90119599999997</c:v>
                </c:pt>
                <c:pt idx="2123">
                  <c:v>301.63537350000001</c:v>
                </c:pt>
                <c:pt idx="2124">
                  <c:v>297.60333173999993</c:v>
                </c:pt>
                <c:pt idx="2125">
                  <c:v>296.78893100999994</c:v>
                </c:pt>
                <c:pt idx="2127">
                  <c:v>277.93659991935482</c:v>
                </c:pt>
                <c:pt idx="2128">
                  <c:v>291.5709118548387</c:v>
                </c:pt>
                <c:pt idx="2129">
                  <c:v>285.76417862903224</c:v>
                </c:pt>
                <c:pt idx="2130">
                  <c:v>287.78395826612905</c:v>
                </c:pt>
                <c:pt idx="2131">
                  <c:v>286.52199568548389</c:v>
                </c:pt>
                <c:pt idx="2132">
                  <c:v>276.92617717741933</c:v>
                </c:pt>
                <c:pt idx="2133">
                  <c:v>280.71419661290321</c:v>
                </c:pt>
                <c:pt idx="2134">
                  <c:v>279.70483971774195</c:v>
                </c:pt>
                <c:pt idx="2135">
                  <c:v>282.22983072580644</c:v>
                </c:pt>
                <c:pt idx="2136">
                  <c:v>287.27874689516131</c:v>
                </c:pt>
                <c:pt idx="2137">
                  <c:v>285.00742741935483</c:v>
                </c:pt>
                <c:pt idx="2138">
                  <c:v>284.24961036290318</c:v>
                </c:pt>
                <c:pt idx="2145">
                  <c:v>307.46801649193543</c:v>
                </c:pt>
                <c:pt idx="2146">
                  <c:v>307.46801649193543</c:v>
                </c:pt>
                <c:pt idx="2152">
                  <c:v>302.67383770161291</c:v>
                </c:pt>
                <c:pt idx="2153">
                  <c:v>299.14162149193544</c:v>
                </c:pt>
                <c:pt idx="2154">
                  <c:v>301.91708649193544</c:v>
                </c:pt>
                <c:pt idx="2155">
                  <c:v>296.36615649193556</c:v>
                </c:pt>
                <c:pt idx="2156">
                  <c:v>297.12290770161286</c:v>
                </c:pt>
                <c:pt idx="2157">
                  <c:v>296.6187621774194</c:v>
                </c:pt>
                <c:pt idx="2158">
                  <c:v>293.08548012096776</c:v>
                </c:pt>
                <c:pt idx="2159">
                  <c:v>292.32766306451612</c:v>
                </c:pt>
                <c:pt idx="2160">
                  <c:v>292.58026874999996</c:v>
                </c:pt>
                <c:pt idx="2161">
                  <c:v>291.8235175403226</c:v>
                </c:pt>
                <c:pt idx="2162">
                  <c:v>292.32766306451612</c:v>
                </c:pt>
                <c:pt idx="2164">
                  <c:v>307.46801649193543</c:v>
                </c:pt>
                <c:pt idx="2165">
                  <c:v>305.19669701612906</c:v>
                </c:pt>
                <c:pt idx="2166">
                  <c:v>303.68319459677417</c:v>
                </c:pt>
                <c:pt idx="2167">
                  <c:v>306.45865959677428</c:v>
                </c:pt>
                <c:pt idx="2168">
                  <c:v>301.16033528225813</c:v>
                </c:pt>
                <c:pt idx="2169">
                  <c:v>302.67383770161291</c:v>
                </c:pt>
                <c:pt idx="2170">
                  <c:v>301.41294096774192</c:v>
                </c:pt>
                <c:pt idx="2171">
                  <c:v>298.38487028225813</c:v>
                </c:pt>
                <c:pt idx="2172">
                  <c:v>296.11355080645166</c:v>
                </c:pt>
                <c:pt idx="2173">
                  <c:v>293.84223133064518</c:v>
                </c:pt>
                <c:pt idx="2174">
                  <c:v>292.32766306451612</c:v>
                </c:pt>
                <c:pt idx="2175">
                  <c:v>281.47201366935485</c:v>
                </c:pt>
                <c:pt idx="2176">
                  <c:v>284.75482173387098</c:v>
                </c:pt>
                <c:pt idx="2177">
                  <c:v>280.20898524193547</c:v>
                </c:pt>
                <c:pt idx="2178">
                  <c:v>279.45223403225805</c:v>
                </c:pt>
                <c:pt idx="2179">
                  <c:v>284.75482173387098</c:v>
                </c:pt>
                <c:pt idx="2180">
                  <c:v>279.95744540322579</c:v>
                </c:pt>
                <c:pt idx="2181">
                  <c:v>279.45223403225805</c:v>
                </c:pt>
                <c:pt idx="2182">
                  <c:v>277.68399423387098</c:v>
                </c:pt>
                <c:pt idx="2183">
                  <c:v>278.18920560483861</c:v>
                </c:pt>
                <c:pt idx="2184">
                  <c:v>276.16836012096775</c:v>
                </c:pt>
                <c:pt idx="2185">
                  <c:v>275.9157544354839</c:v>
                </c:pt>
                <c:pt idx="2186">
                  <c:v>272.38034068548382</c:v>
                </c:pt>
                <c:pt idx="2187">
                  <c:v>275.41054306451611</c:v>
                </c:pt>
                <c:pt idx="2188">
                  <c:v>275.41054306451611</c:v>
                </c:pt>
                <c:pt idx="2189">
                  <c:v>274.14858048387094</c:v>
                </c:pt>
                <c:pt idx="2190">
                  <c:v>274.65379185483869</c:v>
                </c:pt>
                <c:pt idx="2191">
                  <c:v>271.87512931451613</c:v>
                </c:pt>
                <c:pt idx="2192">
                  <c:v>272.63294637096777</c:v>
                </c:pt>
                <c:pt idx="2193">
                  <c:v>269.34800661290325</c:v>
                </c:pt>
                <c:pt idx="2194">
                  <c:v>267.07455544354838</c:v>
                </c:pt>
                <c:pt idx="2195">
                  <c:v>268.08497818548392</c:v>
                </c:pt>
                <c:pt idx="2196">
                  <c:v>308.2247677016129</c:v>
                </c:pt>
                <c:pt idx="2197">
                  <c:v>289.04592084677421</c:v>
                </c:pt>
                <c:pt idx="2198">
                  <c:v>290.81309479838711</c:v>
                </c:pt>
                <c:pt idx="2199">
                  <c:v>290.56048911290316</c:v>
                </c:pt>
                <c:pt idx="2200">
                  <c:v>286.01678431451614</c:v>
                </c:pt>
                <c:pt idx="2201">
                  <c:v>291.8235175403226</c:v>
                </c:pt>
                <c:pt idx="2202">
                  <c:v>276.92617717741933</c:v>
                </c:pt>
                <c:pt idx="2203">
                  <c:v>274.40118616935479</c:v>
                </c:pt>
                <c:pt idx="2204">
                  <c:v>300.90772959677417</c:v>
                </c:pt>
                <c:pt idx="2205">
                  <c:v>297.87965891129033</c:v>
                </c:pt>
                <c:pt idx="2206">
                  <c:v>296.87030201612902</c:v>
                </c:pt>
                <c:pt idx="2207">
                  <c:v>297.12290770161286</c:v>
                </c:pt>
                <c:pt idx="2208">
                  <c:v>299.14162149193544</c:v>
                </c:pt>
                <c:pt idx="2209">
                  <c:v>297.87965891129033</c:v>
                </c:pt>
                <c:pt idx="2210">
                  <c:v>298.88901580645165</c:v>
                </c:pt>
                <c:pt idx="2211">
                  <c:v>301.66554665322576</c:v>
                </c:pt>
                <c:pt idx="2212">
                  <c:v>300.89920282258066</c:v>
                </c:pt>
                <c:pt idx="2213">
                  <c:v>304.43994580645153</c:v>
                </c:pt>
                <c:pt idx="2214">
                  <c:v>304.69255149193549</c:v>
                </c:pt>
                <c:pt idx="2215">
                  <c:v>304.43994580645153</c:v>
                </c:pt>
                <c:pt idx="2216">
                  <c:v>300.15097838709676</c:v>
                </c:pt>
                <c:pt idx="2217">
                  <c:v>300.90772959677417</c:v>
                </c:pt>
                <c:pt idx="2218">
                  <c:v>297.87965891129033</c:v>
                </c:pt>
                <c:pt idx="2221">
                  <c:v>570.06609300000002</c:v>
                </c:pt>
                <c:pt idx="2222">
                  <c:v>559.06275599999992</c:v>
                </c:pt>
                <c:pt idx="2226">
                  <c:v>301.16033528225813</c:v>
                </c:pt>
                <c:pt idx="2227">
                  <c:v>298.63747596774198</c:v>
                </c:pt>
                <c:pt idx="2228">
                  <c:v>294.09483701612908</c:v>
                </c:pt>
                <c:pt idx="2230">
                  <c:v>305.44930270161291</c:v>
                </c:pt>
                <c:pt idx="2231">
                  <c:v>306.96280512096774</c:v>
                </c:pt>
                <c:pt idx="2232">
                  <c:v>297.37551338709682</c:v>
                </c:pt>
                <c:pt idx="2233">
                  <c:v>293.84223133064518</c:v>
                </c:pt>
                <c:pt idx="2234">
                  <c:v>291.31830616935491</c:v>
                </c:pt>
                <c:pt idx="2235">
                  <c:v>293.08548012096776</c:v>
                </c:pt>
                <c:pt idx="2236">
                  <c:v>293.33701995967743</c:v>
                </c:pt>
                <c:pt idx="2237">
                  <c:v>296.6187621774194</c:v>
                </c:pt>
                <c:pt idx="2238">
                  <c:v>296.36615649193556</c:v>
                </c:pt>
                <c:pt idx="2239">
                  <c:v>298.88901580645165</c:v>
                </c:pt>
                <c:pt idx="2240">
                  <c:v>299.64683286290318</c:v>
                </c:pt>
                <c:pt idx="2241">
                  <c:v>299.64683286290318</c:v>
                </c:pt>
                <c:pt idx="2242">
                  <c:v>299.39422717741934</c:v>
                </c:pt>
                <c:pt idx="2243">
                  <c:v>298.38487028225813</c:v>
                </c:pt>
                <c:pt idx="2244">
                  <c:v>298.88901580645165</c:v>
                </c:pt>
                <c:pt idx="2245">
                  <c:v>298.88901580645165</c:v>
                </c:pt>
                <c:pt idx="2246">
                  <c:v>299.89837270161297</c:v>
                </c:pt>
                <c:pt idx="2247">
                  <c:v>299.39422717741934</c:v>
                </c:pt>
                <c:pt idx="2248">
                  <c:v>299.39422717741934</c:v>
                </c:pt>
                <c:pt idx="2249">
                  <c:v>298.88901580645165</c:v>
                </c:pt>
                <c:pt idx="2251">
                  <c:v>298.63747596774198</c:v>
                </c:pt>
                <c:pt idx="2252">
                  <c:v>298.63747596774198</c:v>
                </c:pt>
                <c:pt idx="2253">
                  <c:v>298.88901580645165</c:v>
                </c:pt>
                <c:pt idx="2254">
                  <c:v>293.08548012096776</c:v>
                </c:pt>
                <c:pt idx="2255">
                  <c:v>293.58962564516133</c:v>
                </c:pt>
                <c:pt idx="2256">
                  <c:v>292.32766306451612</c:v>
                </c:pt>
                <c:pt idx="2257">
                  <c:v>299.39422717741934</c:v>
                </c:pt>
                <c:pt idx="2258">
                  <c:v>299.64683286290318</c:v>
                </c:pt>
                <c:pt idx="2259">
                  <c:v>298.88901580645165</c:v>
                </c:pt>
                <c:pt idx="2260">
                  <c:v>301.66554665322576</c:v>
                </c:pt>
                <c:pt idx="2261">
                  <c:v>295.10419391129028</c:v>
                </c:pt>
                <c:pt idx="2262">
                  <c:v>294.09483701612908</c:v>
                </c:pt>
                <c:pt idx="2263">
                  <c:v>297.87965891129033</c:v>
                </c:pt>
                <c:pt idx="2264">
                  <c:v>299.39422717741934</c:v>
                </c:pt>
                <c:pt idx="2265">
                  <c:v>299.64683286290318</c:v>
                </c:pt>
                <c:pt idx="2266">
                  <c:v>298.88901580645165</c:v>
                </c:pt>
                <c:pt idx="2267">
                  <c:v>299.39422717741934</c:v>
                </c:pt>
                <c:pt idx="2268">
                  <c:v>297.62811907258066</c:v>
                </c:pt>
                <c:pt idx="2269">
                  <c:v>293.84223133064518</c:v>
                </c:pt>
                <c:pt idx="2270">
                  <c:v>299.89837270161297</c:v>
                </c:pt>
                <c:pt idx="2271">
                  <c:v>295.35679959677418</c:v>
                </c:pt>
                <c:pt idx="2272">
                  <c:v>294.85158822580638</c:v>
                </c:pt>
                <c:pt idx="2273">
                  <c:v>293.33701995967743</c:v>
                </c:pt>
                <c:pt idx="2274">
                  <c:v>294.85158822580638</c:v>
                </c:pt>
                <c:pt idx="2276">
                  <c:v>983.6</c:v>
                </c:pt>
                <c:pt idx="2320">
                  <c:v>0</c:v>
                </c:pt>
                <c:pt idx="2321">
                  <c:v>592.63638677419351</c:v>
                </c:pt>
                <c:pt idx="2322">
                  <c:v>300.40358407258066</c:v>
                </c:pt>
                <c:pt idx="2323">
                  <c:v>300.40358407258066</c:v>
                </c:pt>
                <c:pt idx="2324">
                  <c:v>300.90772959677417</c:v>
                </c:pt>
                <c:pt idx="2329">
                  <c:v>294.85158822580638</c:v>
                </c:pt>
                <c:pt idx="2330">
                  <c:v>296.87030201612902</c:v>
                </c:pt>
                <c:pt idx="2331">
                  <c:v>296.87030201612902</c:v>
                </c:pt>
                <c:pt idx="2332">
                  <c:v>296.11355080645166</c:v>
                </c:pt>
                <c:pt idx="2333">
                  <c:v>296.87030201612902</c:v>
                </c:pt>
                <c:pt idx="2334">
                  <c:v>408.4164961693549</c:v>
                </c:pt>
                <c:pt idx="2335">
                  <c:v>407.66294250000004</c:v>
                </c:pt>
                <c:pt idx="2336">
                  <c:v>407.41140266129037</c:v>
                </c:pt>
                <c:pt idx="2337">
                  <c:v>407.66294250000004</c:v>
                </c:pt>
                <c:pt idx="2338">
                  <c:v>406.90938883064518</c:v>
                </c:pt>
                <c:pt idx="2339">
                  <c:v>410.42668318548385</c:v>
                </c:pt>
                <c:pt idx="2340">
                  <c:v>408.66803600806452</c:v>
                </c:pt>
                <c:pt idx="2341">
                  <c:v>408.66803600806452</c:v>
                </c:pt>
                <c:pt idx="2342">
                  <c:v>408.4164961693549</c:v>
                </c:pt>
                <c:pt idx="2343">
                  <c:v>413.94291169354835</c:v>
                </c:pt>
                <c:pt idx="2344">
                  <c:v>413.69137185483874</c:v>
                </c:pt>
                <c:pt idx="2345">
                  <c:v>413.44089786290323</c:v>
                </c:pt>
                <c:pt idx="2346">
                  <c:v>414.44492552419354</c:v>
                </c:pt>
                <c:pt idx="2347">
                  <c:v>413.18935802419355</c:v>
                </c:pt>
                <c:pt idx="2348">
                  <c:v>413.69137185483874</c:v>
                </c:pt>
                <c:pt idx="2349">
                  <c:v>413.44089786290323</c:v>
                </c:pt>
                <c:pt idx="2350">
                  <c:v>413.69137185483874</c:v>
                </c:pt>
                <c:pt idx="2351">
                  <c:v>409.67312951612905</c:v>
                </c:pt>
                <c:pt idx="2352">
                  <c:v>410.17514334677418</c:v>
                </c:pt>
                <c:pt idx="2353">
                  <c:v>407.91448233870972</c:v>
                </c:pt>
                <c:pt idx="2354">
                  <c:v>410.92869701612898</c:v>
                </c:pt>
                <c:pt idx="2355">
                  <c:v>409.9236035080645</c:v>
                </c:pt>
                <c:pt idx="2356">
                  <c:v>411.93379052419351</c:v>
                </c:pt>
                <c:pt idx="2364">
                  <c:v>402.70798854000003</c:v>
                </c:pt>
                <c:pt idx="2365">
                  <c:v>405.9518463</c:v>
                </c:pt>
                <c:pt idx="2366">
                  <c:v>403.78927445999994</c:v>
                </c:pt>
                <c:pt idx="2367">
                  <c:v>404.32991742000002</c:v>
                </c:pt>
                <c:pt idx="2368">
                  <c:v>405.68152481999994</c:v>
                </c:pt>
                <c:pt idx="2369">
                  <c:v>404.60023890000002</c:v>
                </c:pt>
                <c:pt idx="2370">
                  <c:v>513.59477598000001</c:v>
                </c:pt>
                <c:pt idx="2371">
                  <c:v>515.47900832999994</c:v>
                </c:pt>
                <c:pt idx="2372">
                  <c:v>513.0564238799999</c:v>
                </c:pt>
                <c:pt idx="2373">
                  <c:v>514.67148018</c:v>
                </c:pt>
                <c:pt idx="2374">
                  <c:v>514.13312807999989</c:v>
                </c:pt>
                <c:pt idx="2375">
                  <c:v>514.67148018</c:v>
                </c:pt>
                <c:pt idx="2376">
                  <c:v>514.13312807999989</c:v>
                </c:pt>
                <c:pt idx="2377">
                  <c:v>515.47900832999994</c:v>
                </c:pt>
                <c:pt idx="2378">
                  <c:v>514.67148018</c:v>
                </c:pt>
              </c:numCache>
            </c:numRef>
          </c:val>
        </c:ser>
        <c:dLbls>
          <c:showLegendKey val="0"/>
          <c:showVal val="0"/>
          <c:showCatName val="0"/>
          <c:showSerName val="0"/>
          <c:showPercent val="0"/>
          <c:showBubbleSize val="0"/>
        </c:dLbls>
        <c:gapWidth val="150"/>
        <c:axId val="267513280"/>
        <c:axId val="267516416"/>
      </c:barChart>
      <c:dateAx>
        <c:axId val="267513280"/>
        <c:scaling>
          <c:orientation val="minMax"/>
          <c:max val="42125"/>
          <c:min val="39753"/>
        </c:scaling>
        <c:delete val="0"/>
        <c:axPos val="b"/>
        <c:numFmt formatCode="m/d/yyyy" sourceLinked="1"/>
        <c:majorTickMark val="out"/>
        <c:minorTickMark val="none"/>
        <c:tickLblPos val="nextTo"/>
        <c:txPr>
          <a:bodyPr/>
          <a:lstStyle/>
          <a:p>
            <a:pPr>
              <a:defRPr sz="1100"/>
            </a:pPr>
            <a:endParaRPr lang="ja-JP"/>
          </a:p>
        </c:txPr>
        <c:crossAx val="267516416"/>
        <c:crosses val="autoZero"/>
        <c:auto val="1"/>
        <c:lblOffset val="100"/>
        <c:baseTimeUnit val="days"/>
        <c:majorUnit val="3"/>
        <c:majorTimeUnit val="months"/>
      </c:dateAx>
      <c:valAx>
        <c:axId val="267516416"/>
        <c:scaling>
          <c:orientation val="minMax"/>
          <c:max val="1000"/>
        </c:scaling>
        <c:delete val="0"/>
        <c:axPos val="l"/>
        <c:numFmt formatCode="General" sourceLinked="1"/>
        <c:majorTickMark val="out"/>
        <c:minorTickMark val="none"/>
        <c:tickLblPos val="nextTo"/>
        <c:txPr>
          <a:bodyPr/>
          <a:lstStyle/>
          <a:p>
            <a:pPr>
              <a:defRPr sz="1200"/>
            </a:pPr>
            <a:endParaRPr lang="ja-JP"/>
          </a:p>
        </c:txPr>
        <c:crossAx val="267513280"/>
        <c:crosses val="autoZero"/>
        <c:crossBetween val="between"/>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5"/>
            <a:ext cx="2944548" cy="496729"/>
          </a:xfrm>
          <a:prstGeom prst="rect">
            <a:avLst/>
          </a:prstGeom>
          <a:noFill/>
          <a:ln w="9525">
            <a:noFill/>
            <a:miter lim="800000"/>
            <a:headEnd/>
            <a:tailEnd/>
          </a:ln>
          <a:effectLst/>
        </p:spPr>
        <p:txBody>
          <a:bodyPr vert="horz" wrap="square" lIns="91947" tIns="45979" rIns="91947" bIns="45979" numCol="1" anchor="t" anchorCtr="0" compatLnSpc="1">
            <a:prstTxWarp prst="textNoShape">
              <a:avLst/>
            </a:prstTxWarp>
          </a:bodyPr>
          <a:lstStyle>
            <a:lvl1pPr defTabSz="920857">
              <a:defRPr sz="1200">
                <a:ea typeface="ＭＳ Ｐゴシック" pitchFamily="50" charset="-128"/>
              </a:defRPr>
            </a:lvl1pPr>
          </a:lstStyle>
          <a:p>
            <a:pPr>
              <a:defRPr/>
            </a:pPr>
            <a:endParaRPr lang="en-US" altLang="ja-JP"/>
          </a:p>
        </p:txBody>
      </p:sp>
      <p:sp>
        <p:nvSpPr>
          <p:cNvPr id="9219" name="Rectangle 3"/>
          <p:cNvSpPr>
            <a:spLocks noGrp="1" noChangeArrowheads="1"/>
          </p:cNvSpPr>
          <p:nvPr>
            <p:ph type="dt" sz="quarter" idx="1"/>
          </p:nvPr>
        </p:nvSpPr>
        <p:spPr bwMode="auto">
          <a:xfrm>
            <a:off x="3849952" y="5"/>
            <a:ext cx="2944548" cy="496729"/>
          </a:xfrm>
          <a:prstGeom prst="rect">
            <a:avLst/>
          </a:prstGeom>
          <a:noFill/>
          <a:ln w="9525">
            <a:noFill/>
            <a:miter lim="800000"/>
            <a:headEnd/>
            <a:tailEnd/>
          </a:ln>
          <a:effectLst/>
        </p:spPr>
        <p:txBody>
          <a:bodyPr vert="horz" wrap="square" lIns="91947" tIns="45979" rIns="91947" bIns="45979" numCol="1" anchor="t" anchorCtr="0" compatLnSpc="1">
            <a:prstTxWarp prst="textNoShape">
              <a:avLst/>
            </a:prstTxWarp>
          </a:bodyPr>
          <a:lstStyle>
            <a:lvl1pPr algn="r" defTabSz="920857">
              <a:defRPr sz="1200">
                <a:ea typeface="ＭＳ Ｐゴシック" pitchFamily="50" charset="-128"/>
              </a:defRPr>
            </a:lvl1pPr>
          </a:lstStyle>
          <a:p>
            <a:pPr>
              <a:defRPr/>
            </a:pPr>
            <a:endParaRPr lang="en-US" altLang="ja-JP"/>
          </a:p>
        </p:txBody>
      </p:sp>
      <p:sp>
        <p:nvSpPr>
          <p:cNvPr id="9220" name="Rectangle 4"/>
          <p:cNvSpPr>
            <a:spLocks noGrp="1" noChangeArrowheads="1"/>
          </p:cNvSpPr>
          <p:nvPr>
            <p:ph type="ftr" sz="quarter" idx="2"/>
          </p:nvPr>
        </p:nvSpPr>
        <p:spPr bwMode="auto">
          <a:xfrm>
            <a:off x="0" y="9434682"/>
            <a:ext cx="2944548" cy="496728"/>
          </a:xfrm>
          <a:prstGeom prst="rect">
            <a:avLst/>
          </a:prstGeom>
          <a:noFill/>
          <a:ln w="9525">
            <a:noFill/>
            <a:miter lim="800000"/>
            <a:headEnd/>
            <a:tailEnd/>
          </a:ln>
          <a:effectLst/>
        </p:spPr>
        <p:txBody>
          <a:bodyPr vert="horz" wrap="square" lIns="91947" tIns="45979" rIns="91947" bIns="45979" numCol="1" anchor="b" anchorCtr="0" compatLnSpc="1">
            <a:prstTxWarp prst="textNoShape">
              <a:avLst/>
            </a:prstTxWarp>
          </a:bodyPr>
          <a:lstStyle>
            <a:lvl1pPr defTabSz="920857">
              <a:defRPr sz="1200">
                <a:ea typeface="ＭＳ Ｐゴシック" pitchFamily="50" charset="-128"/>
              </a:defRPr>
            </a:lvl1pPr>
          </a:lstStyle>
          <a:p>
            <a:pPr>
              <a:defRPr/>
            </a:pPr>
            <a:endParaRPr lang="en-US" altLang="ja-JP"/>
          </a:p>
        </p:txBody>
      </p:sp>
      <p:sp>
        <p:nvSpPr>
          <p:cNvPr id="9221" name="Rectangle 5"/>
          <p:cNvSpPr>
            <a:spLocks noGrp="1" noChangeArrowheads="1"/>
          </p:cNvSpPr>
          <p:nvPr>
            <p:ph type="sldNum" sz="quarter" idx="3"/>
          </p:nvPr>
        </p:nvSpPr>
        <p:spPr bwMode="auto">
          <a:xfrm>
            <a:off x="3849952" y="9434682"/>
            <a:ext cx="2944548" cy="496728"/>
          </a:xfrm>
          <a:prstGeom prst="rect">
            <a:avLst/>
          </a:prstGeom>
          <a:noFill/>
          <a:ln w="9525">
            <a:noFill/>
            <a:miter lim="800000"/>
            <a:headEnd/>
            <a:tailEnd/>
          </a:ln>
          <a:effectLst/>
        </p:spPr>
        <p:txBody>
          <a:bodyPr vert="horz" wrap="square" lIns="91947" tIns="45979" rIns="91947" bIns="45979" numCol="1" anchor="b" anchorCtr="0" compatLnSpc="1">
            <a:prstTxWarp prst="textNoShape">
              <a:avLst/>
            </a:prstTxWarp>
          </a:bodyPr>
          <a:lstStyle>
            <a:lvl1pPr algn="r" defTabSz="920857">
              <a:defRPr sz="1200">
                <a:ea typeface="ＭＳ Ｐゴシック" pitchFamily="50" charset="-128"/>
              </a:defRPr>
            </a:lvl1pPr>
          </a:lstStyle>
          <a:p>
            <a:pPr>
              <a:defRPr/>
            </a:pPr>
            <a:fld id="{02C41C4D-C5D8-46F1-8800-04400BFEFD64}" type="slidenum">
              <a:rPr lang="en-US" altLang="ja-JP"/>
              <a:pPr>
                <a:defRPr/>
              </a:pPr>
              <a:t>‹#›</a:t>
            </a:fld>
            <a:endParaRPr lang="en-US" altLang="ja-JP"/>
          </a:p>
        </p:txBody>
      </p:sp>
    </p:spTree>
    <p:extLst>
      <p:ext uri="{BB962C8B-B14F-4D97-AF65-F5344CB8AC3E}">
        <p14:creationId xmlns:p14="http://schemas.microsoft.com/office/powerpoint/2010/main" val="3997487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4548" cy="498316"/>
          </a:xfrm>
          <a:prstGeom prst="rect">
            <a:avLst/>
          </a:prstGeom>
        </p:spPr>
        <p:txBody>
          <a:bodyPr vert="horz" lIns="91925" tIns="45965" rIns="91925" bIns="45965" rtlCol="0"/>
          <a:lstStyle>
            <a:lvl1pPr algn="l">
              <a:defRPr sz="1200">
                <a:ea typeface="ＭＳ Ｐ明朝" pitchFamily="18" charset="-128"/>
              </a:defRPr>
            </a:lvl1pPr>
          </a:lstStyle>
          <a:p>
            <a:pPr>
              <a:defRPr/>
            </a:pPr>
            <a:endParaRPr lang="ja-JP" altLang="en-US"/>
          </a:p>
        </p:txBody>
      </p:sp>
      <p:sp>
        <p:nvSpPr>
          <p:cNvPr id="3" name="日付プレースホルダ 2"/>
          <p:cNvSpPr>
            <a:spLocks noGrp="1"/>
          </p:cNvSpPr>
          <p:nvPr>
            <p:ph type="dt" idx="1"/>
          </p:nvPr>
        </p:nvSpPr>
        <p:spPr>
          <a:xfrm>
            <a:off x="3848378" y="0"/>
            <a:ext cx="2944547" cy="498316"/>
          </a:xfrm>
          <a:prstGeom prst="rect">
            <a:avLst/>
          </a:prstGeom>
        </p:spPr>
        <p:txBody>
          <a:bodyPr vert="horz" lIns="91925" tIns="45965" rIns="91925" bIns="45965" rtlCol="0"/>
          <a:lstStyle>
            <a:lvl1pPr algn="r">
              <a:defRPr sz="1200">
                <a:ea typeface="ＭＳ Ｐ明朝" pitchFamily="18" charset="-128"/>
              </a:defRPr>
            </a:lvl1pPr>
          </a:lstStyle>
          <a:p>
            <a:pPr>
              <a:defRPr/>
            </a:pPr>
            <a:fld id="{869276D8-7FFF-4390-A209-DBA5D703B78D}" type="datetimeFigureOut">
              <a:rPr lang="ja-JP" altLang="en-US"/>
              <a:pPr>
                <a:defRPr/>
              </a:pPr>
              <a:t>2015/11/24</a:t>
            </a:fld>
            <a:endParaRPr lang="ja-JP" altLang="en-US"/>
          </a:p>
        </p:txBody>
      </p:sp>
      <p:sp>
        <p:nvSpPr>
          <p:cNvPr id="4" name="スライド イメージ プレースホルダ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925" tIns="45965" rIns="91925" bIns="45965" rtlCol="0" anchor="ctr"/>
          <a:lstStyle/>
          <a:p>
            <a:pPr lvl="0"/>
            <a:endParaRPr lang="ja-JP" altLang="en-US" noProof="0" smtClean="0"/>
          </a:p>
        </p:txBody>
      </p:sp>
      <p:sp>
        <p:nvSpPr>
          <p:cNvPr id="5" name="ノート プレースホルダ 4"/>
          <p:cNvSpPr>
            <a:spLocks noGrp="1"/>
          </p:cNvSpPr>
          <p:nvPr>
            <p:ph type="body" sz="quarter" idx="3"/>
          </p:nvPr>
        </p:nvSpPr>
        <p:spPr>
          <a:xfrm>
            <a:off x="678667" y="4716542"/>
            <a:ext cx="5437186" cy="4470559"/>
          </a:xfrm>
          <a:prstGeom prst="rect">
            <a:avLst/>
          </a:prstGeom>
        </p:spPr>
        <p:txBody>
          <a:bodyPr vert="horz" lIns="91925" tIns="45965" rIns="91925" bIns="45965"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6" name="フッター プレースホルダ 5"/>
          <p:cNvSpPr>
            <a:spLocks noGrp="1"/>
          </p:cNvSpPr>
          <p:nvPr>
            <p:ph type="ftr" sz="quarter" idx="4"/>
          </p:nvPr>
        </p:nvSpPr>
        <p:spPr>
          <a:xfrm>
            <a:off x="0" y="9431506"/>
            <a:ext cx="2944548" cy="498316"/>
          </a:xfrm>
          <a:prstGeom prst="rect">
            <a:avLst/>
          </a:prstGeom>
        </p:spPr>
        <p:txBody>
          <a:bodyPr vert="horz" lIns="91925" tIns="45965" rIns="91925" bIns="45965" rtlCol="0" anchor="b"/>
          <a:lstStyle>
            <a:lvl1pPr algn="l">
              <a:defRPr sz="1200">
                <a:ea typeface="ＭＳ Ｐ明朝" pitchFamily="18" charset="-128"/>
              </a:defRPr>
            </a:lvl1pPr>
          </a:lstStyle>
          <a:p>
            <a:pPr>
              <a:defRPr/>
            </a:pPr>
            <a:endParaRPr lang="ja-JP" altLang="en-US"/>
          </a:p>
        </p:txBody>
      </p:sp>
      <p:sp>
        <p:nvSpPr>
          <p:cNvPr id="7" name="スライド番号プレースホルダ 6"/>
          <p:cNvSpPr>
            <a:spLocks noGrp="1"/>
          </p:cNvSpPr>
          <p:nvPr>
            <p:ph type="sldNum" sz="quarter" idx="5"/>
          </p:nvPr>
        </p:nvSpPr>
        <p:spPr>
          <a:xfrm>
            <a:off x="3848378" y="9431506"/>
            <a:ext cx="2944547" cy="498316"/>
          </a:xfrm>
          <a:prstGeom prst="rect">
            <a:avLst/>
          </a:prstGeom>
        </p:spPr>
        <p:txBody>
          <a:bodyPr vert="horz" lIns="91925" tIns="45965" rIns="91925" bIns="45965" rtlCol="0" anchor="b"/>
          <a:lstStyle>
            <a:lvl1pPr algn="r">
              <a:defRPr sz="1200">
                <a:ea typeface="ＭＳ Ｐ明朝" pitchFamily="18" charset="-128"/>
              </a:defRPr>
            </a:lvl1pPr>
          </a:lstStyle>
          <a:p>
            <a:pPr>
              <a:defRPr/>
            </a:pPr>
            <a:fld id="{29B07390-BB80-423F-ABEA-D9D4F495E98C}" type="slidenum">
              <a:rPr lang="ja-JP" altLang="en-US"/>
              <a:pPr>
                <a:defRPr/>
              </a:pPr>
              <a:t>‹#›</a:t>
            </a:fld>
            <a:endParaRPr lang="ja-JP" altLang="en-US"/>
          </a:p>
        </p:txBody>
      </p:sp>
    </p:spTree>
    <p:extLst>
      <p:ext uri="{BB962C8B-B14F-4D97-AF65-F5344CB8AC3E}">
        <p14:creationId xmlns:p14="http://schemas.microsoft.com/office/powerpoint/2010/main" val="34867555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29B07390-BB80-423F-ABEA-D9D4F495E98C}" type="slidenum">
              <a:rPr lang="ja-JP" altLang="en-US" smtClean="0"/>
              <a:pPr>
                <a:defRPr/>
              </a:pPr>
              <a:t>1</a:t>
            </a:fld>
            <a:endParaRPr lang="ja-JP" altLang="en-US"/>
          </a:p>
        </p:txBody>
      </p:sp>
    </p:spTree>
    <p:extLst>
      <p:ext uri="{BB962C8B-B14F-4D97-AF65-F5344CB8AC3E}">
        <p14:creationId xmlns:p14="http://schemas.microsoft.com/office/powerpoint/2010/main" val="508346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29B07390-BB80-423F-ABEA-D9D4F495E98C}" type="slidenum">
              <a:rPr lang="ja-JP" altLang="en-US" smtClean="0"/>
              <a:pPr>
                <a:defRPr/>
              </a:pPr>
              <a:t>16</a:t>
            </a:fld>
            <a:endParaRPr lang="ja-JP" altLang="en-US"/>
          </a:p>
        </p:txBody>
      </p:sp>
    </p:spTree>
    <p:extLst>
      <p:ext uri="{BB962C8B-B14F-4D97-AF65-F5344CB8AC3E}">
        <p14:creationId xmlns:p14="http://schemas.microsoft.com/office/powerpoint/2010/main" val="31043541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29B07390-BB80-423F-ABEA-D9D4F495E98C}" type="slidenum">
              <a:rPr lang="ja-JP" altLang="en-US" smtClean="0"/>
              <a:pPr>
                <a:defRPr/>
              </a:pPr>
              <a:t>17</a:t>
            </a:fld>
            <a:endParaRPr lang="ja-JP" altLang="en-US"/>
          </a:p>
        </p:txBody>
      </p:sp>
    </p:spTree>
    <p:extLst>
      <p:ext uri="{BB962C8B-B14F-4D97-AF65-F5344CB8AC3E}">
        <p14:creationId xmlns:p14="http://schemas.microsoft.com/office/powerpoint/2010/main" val="32470377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29B07390-BB80-423F-ABEA-D9D4F495E98C}" type="slidenum">
              <a:rPr lang="ja-JP" altLang="en-US" smtClean="0"/>
              <a:pPr>
                <a:defRPr/>
              </a:pPr>
              <a:t>18</a:t>
            </a:fld>
            <a:endParaRPr lang="ja-JP" altLang="en-US"/>
          </a:p>
        </p:txBody>
      </p:sp>
    </p:spTree>
    <p:extLst>
      <p:ext uri="{BB962C8B-B14F-4D97-AF65-F5344CB8AC3E}">
        <p14:creationId xmlns:p14="http://schemas.microsoft.com/office/powerpoint/2010/main" val="26675397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29B07390-BB80-423F-ABEA-D9D4F495E98C}" type="slidenum">
              <a:rPr lang="ja-JP" altLang="en-US" smtClean="0"/>
              <a:pPr>
                <a:defRPr/>
              </a:pPr>
              <a:t>19</a:t>
            </a:fld>
            <a:endParaRPr lang="ja-JP" altLang="en-US"/>
          </a:p>
        </p:txBody>
      </p:sp>
    </p:spTree>
    <p:extLst>
      <p:ext uri="{BB962C8B-B14F-4D97-AF65-F5344CB8AC3E}">
        <p14:creationId xmlns:p14="http://schemas.microsoft.com/office/powerpoint/2010/main" val="42775302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29B07390-BB80-423F-ABEA-D9D4F495E98C}" type="slidenum">
              <a:rPr lang="ja-JP" altLang="en-US" smtClean="0"/>
              <a:pPr>
                <a:defRPr/>
              </a:pPr>
              <a:t>25</a:t>
            </a:fld>
            <a:endParaRPr lang="ja-JP" altLang="en-US"/>
          </a:p>
        </p:txBody>
      </p:sp>
    </p:spTree>
    <p:extLst>
      <p:ext uri="{BB962C8B-B14F-4D97-AF65-F5344CB8AC3E}">
        <p14:creationId xmlns:p14="http://schemas.microsoft.com/office/powerpoint/2010/main" val="2591091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J-PARC</a:t>
            </a:r>
            <a:r>
              <a:rPr lang="ja-JP" altLang="en-US" dirty="0" smtClean="0"/>
              <a:t> </a:t>
            </a:r>
            <a:r>
              <a:rPr lang="en-US" altLang="ja-JP" dirty="0" smtClean="0"/>
              <a:t>consists of 3 accelerators and 3 experimental facilities.</a:t>
            </a:r>
          </a:p>
          <a:p>
            <a:r>
              <a:rPr kumimoji="1" lang="en-US" altLang="ja-JP" dirty="0" smtClean="0"/>
              <a:t>RCS delivers hig</a:t>
            </a:r>
            <a:r>
              <a:rPr lang="en-US" altLang="ja-JP" dirty="0" smtClean="0"/>
              <a:t>h intensity proton beam to both MLF and MR.</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29B07390-BB80-423F-ABEA-D9D4F495E98C}" type="slidenum">
              <a:rPr lang="ja-JP" altLang="en-US" smtClean="0"/>
              <a:pPr>
                <a:defRPr/>
              </a:pPr>
              <a:t>2</a:t>
            </a:fld>
            <a:endParaRPr lang="ja-JP" altLang="en-US"/>
          </a:p>
        </p:txBody>
      </p:sp>
    </p:spTree>
    <p:extLst>
      <p:ext uri="{BB962C8B-B14F-4D97-AF65-F5344CB8AC3E}">
        <p14:creationId xmlns:p14="http://schemas.microsoft.com/office/powerpoint/2010/main" val="2405154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29B07390-BB80-423F-ABEA-D9D4F495E98C}" type="slidenum">
              <a:rPr lang="ja-JP" altLang="en-US" smtClean="0"/>
              <a:pPr>
                <a:defRPr/>
              </a:pPr>
              <a:t>3</a:t>
            </a:fld>
            <a:endParaRPr lang="ja-JP" altLang="en-US"/>
          </a:p>
        </p:txBody>
      </p:sp>
    </p:spTree>
    <p:extLst>
      <p:ext uri="{BB962C8B-B14F-4D97-AF65-F5344CB8AC3E}">
        <p14:creationId xmlns:p14="http://schemas.microsoft.com/office/powerpoint/2010/main" val="1034155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User operation for the MLF was started</a:t>
            </a:r>
            <a:r>
              <a:rPr kumimoji="1" lang="en-US" altLang="ja-JP" baseline="0" dirty="0" smtClean="0"/>
              <a:t> from Decc.2008 with 50 kW.</a:t>
            </a:r>
          </a:p>
          <a:p>
            <a:r>
              <a:rPr kumimoji="1" lang="en-US" altLang="ja-JP" baseline="0" dirty="0" smtClean="0"/>
              <a:t>In that time injection energy was 181MeV.</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29B07390-BB80-423F-ABEA-D9D4F495E98C}" type="slidenum">
              <a:rPr lang="ja-JP" altLang="en-US" smtClean="0"/>
              <a:pPr>
                <a:defRPr/>
              </a:pPr>
              <a:t>4</a:t>
            </a:fld>
            <a:endParaRPr lang="ja-JP" altLang="en-US"/>
          </a:p>
        </p:txBody>
      </p:sp>
    </p:spTree>
    <p:extLst>
      <p:ext uri="{BB962C8B-B14F-4D97-AF65-F5344CB8AC3E}">
        <p14:creationId xmlns:p14="http://schemas.microsoft.com/office/powerpoint/2010/main" val="2274293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This is a tune diagram.</a:t>
            </a:r>
          </a:p>
          <a:p>
            <a:r>
              <a:rPr kumimoji="1" lang="en-US" altLang="ja-JP" dirty="0" smtClean="0"/>
              <a:t>We set an</a:t>
            </a:r>
            <a:r>
              <a:rPr kumimoji="1" lang="en-US" altLang="ja-JP" baseline="0" dirty="0" smtClean="0"/>
              <a:t> operation point these number.</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29B07390-BB80-423F-ABEA-D9D4F495E98C}" type="slidenum">
              <a:rPr lang="ja-JP" altLang="en-US" smtClean="0"/>
              <a:pPr>
                <a:defRPr/>
              </a:pPr>
              <a:t>5</a:t>
            </a:fld>
            <a:endParaRPr lang="ja-JP" altLang="en-US"/>
          </a:p>
        </p:txBody>
      </p:sp>
    </p:spTree>
    <p:extLst>
      <p:ext uri="{BB962C8B-B14F-4D97-AF65-F5344CB8AC3E}">
        <p14:creationId xmlns:p14="http://schemas.microsoft.com/office/powerpoint/2010/main" val="3726242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29B07390-BB80-423F-ABEA-D9D4F495E98C}" type="slidenum">
              <a:rPr lang="ja-JP" altLang="en-US" smtClean="0"/>
              <a:pPr>
                <a:defRPr/>
              </a:pPr>
              <a:t>6</a:t>
            </a:fld>
            <a:endParaRPr lang="ja-JP" altLang="en-US"/>
          </a:p>
        </p:txBody>
      </p:sp>
    </p:spTree>
    <p:extLst>
      <p:ext uri="{BB962C8B-B14F-4D97-AF65-F5344CB8AC3E}">
        <p14:creationId xmlns:p14="http://schemas.microsoft.com/office/powerpoint/2010/main" val="4110938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29B07390-BB80-423F-ABEA-D9D4F495E98C}" type="slidenum">
              <a:rPr lang="ja-JP" altLang="en-US" smtClean="0"/>
              <a:pPr>
                <a:defRPr/>
              </a:pPr>
              <a:t>10</a:t>
            </a:fld>
            <a:endParaRPr lang="ja-JP" altLang="en-US"/>
          </a:p>
        </p:txBody>
      </p:sp>
    </p:spTree>
    <p:extLst>
      <p:ext uri="{BB962C8B-B14F-4D97-AF65-F5344CB8AC3E}">
        <p14:creationId xmlns:p14="http://schemas.microsoft.com/office/powerpoint/2010/main" val="2233683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This figure shows the beam survival rates</a:t>
            </a:r>
            <a:r>
              <a:rPr kumimoji="1" lang="en-US" altLang="ja-JP" baseline="0" dirty="0" smtClean="0"/>
              <a:t> measured with various combinations of transverse and longitudinal painting.</a:t>
            </a:r>
          </a:p>
          <a:p>
            <a:r>
              <a:rPr kumimoji="1" lang="en-US" altLang="ja-JP" baseline="0" dirty="0" smtClean="0"/>
              <a:t>In this figure red circles correspond to the data taken in this beam test with a beam intensity of 553kW.</a:t>
            </a:r>
          </a:p>
          <a:p>
            <a:r>
              <a:rPr kumimoji="1" lang="en-US" altLang="ja-JP" baseline="0" dirty="0" smtClean="0"/>
              <a:t>Blue circles are the old data taken with the lower injection energy 181MeV with a similar beam intensity of 539kW.</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29B07390-BB80-423F-ABEA-D9D4F495E98C}" type="slidenum">
              <a:rPr lang="ja-JP" altLang="en-US" smtClean="0"/>
              <a:pPr>
                <a:defRPr/>
              </a:pPr>
              <a:t>11</a:t>
            </a:fld>
            <a:endParaRPr lang="ja-JP" altLang="en-US"/>
          </a:p>
        </p:txBody>
      </p:sp>
    </p:spTree>
    <p:extLst>
      <p:ext uri="{BB962C8B-B14F-4D97-AF65-F5344CB8AC3E}">
        <p14:creationId xmlns:p14="http://schemas.microsoft.com/office/powerpoint/2010/main" val="2765582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29B07390-BB80-423F-ABEA-D9D4F495E98C}" type="slidenum">
              <a:rPr lang="ja-JP" altLang="en-US" smtClean="0"/>
              <a:pPr>
                <a:defRPr/>
              </a:pPr>
              <a:t>13</a:t>
            </a:fld>
            <a:endParaRPr lang="ja-JP" altLang="en-US"/>
          </a:p>
        </p:txBody>
      </p:sp>
    </p:spTree>
    <p:extLst>
      <p:ext uri="{BB962C8B-B14F-4D97-AF65-F5344CB8AC3E}">
        <p14:creationId xmlns:p14="http://schemas.microsoft.com/office/powerpoint/2010/main" val="1520126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68F78514-461A-4BF7-8662-D2ADAA17AA3B}" type="slidenum">
              <a:rPr lang="en-US" altLang="ja-JP"/>
              <a:pPr>
                <a:defRPr/>
              </a:pPr>
              <a:t>‹#›</a:t>
            </a:fld>
            <a:endParaRPr lang="en-US" altLang="ja-JP"/>
          </a:p>
        </p:txBody>
      </p:sp>
    </p:spTree>
    <p:extLst>
      <p:ext uri="{BB962C8B-B14F-4D97-AF65-F5344CB8AC3E}">
        <p14:creationId xmlns:p14="http://schemas.microsoft.com/office/powerpoint/2010/main" val="201689548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D671E6D0-17D8-48A8-8057-1A623FDF7958}" type="slidenum">
              <a:rPr lang="en-US" altLang="ja-JP"/>
              <a:pPr>
                <a:defRPr/>
              </a:pPr>
              <a:t>‹#›</a:t>
            </a:fld>
            <a:endParaRPr lang="en-US" altLang="ja-JP"/>
          </a:p>
        </p:txBody>
      </p:sp>
    </p:spTree>
    <p:extLst>
      <p:ext uri="{BB962C8B-B14F-4D97-AF65-F5344CB8AC3E}">
        <p14:creationId xmlns:p14="http://schemas.microsoft.com/office/powerpoint/2010/main" val="341839764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685800" y="609600"/>
            <a:ext cx="5676900" cy="54864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4D41CFF-56EC-430D-B451-925D0F528945}" type="slidenum">
              <a:rPr lang="en-US" altLang="ja-JP"/>
              <a:pPr>
                <a:defRPr/>
              </a:pPr>
              <a:t>‹#›</a:t>
            </a:fld>
            <a:endParaRPr lang="en-US" altLang="ja-JP"/>
          </a:p>
        </p:txBody>
      </p:sp>
    </p:spTree>
    <p:extLst>
      <p:ext uri="{BB962C8B-B14F-4D97-AF65-F5344CB8AC3E}">
        <p14:creationId xmlns:p14="http://schemas.microsoft.com/office/powerpoint/2010/main" val="134463958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204B0A4-A83D-4D80-ABCF-1FD9D44B0D95}" type="slidenum">
              <a:rPr lang="en-US" altLang="ja-JP"/>
              <a:pPr>
                <a:defRPr/>
              </a:pPr>
              <a:t>‹#›</a:t>
            </a:fld>
            <a:endParaRPr lang="en-US" altLang="ja-JP"/>
          </a:p>
        </p:txBody>
      </p:sp>
    </p:spTree>
    <p:extLst>
      <p:ext uri="{BB962C8B-B14F-4D97-AF65-F5344CB8AC3E}">
        <p14:creationId xmlns:p14="http://schemas.microsoft.com/office/powerpoint/2010/main" val="346841477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89FFA7F9-2761-477C-B79A-A72C3B561AF4}" type="slidenum">
              <a:rPr lang="en-US" altLang="ja-JP"/>
              <a:pPr>
                <a:defRPr/>
              </a:pPr>
              <a:t>‹#›</a:t>
            </a:fld>
            <a:endParaRPr lang="en-US" altLang="ja-JP"/>
          </a:p>
        </p:txBody>
      </p:sp>
    </p:spTree>
    <p:extLst>
      <p:ext uri="{BB962C8B-B14F-4D97-AF65-F5344CB8AC3E}">
        <p14:creationId xmlns:p14="http://schemas.microsoft.com/office/powerpoint/2010/main" val="319125549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FB9DE186-B249-49AB-B8CE-E29D9B2444B4}" type="slidenum">
              <a:rPr lang="en-US" altLang="ja-JP"/>
              <a:pPr>
                <a:defRPr/>
              </a:pPr>
              <a:t>‹#›</a:t>
            </a:fld>
            <a:endParaRPr lang="en-US" altLang="ja-JP"/>
          </a:p>
        </p:txBody>
      </p:sp>
    </p:spTree>
    <p:extLst>
      <p:ext uri="{BB962C8B-B14F-4D97-AF65-F5344CB8AC3E}">
        <p14:creationId xmlns:p14="http://schemas.microsoft.com/office/powerpoint/2010/main" val="274955410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1103C928-EB56-4463-BE96-54747F28209A}" type="slidenum">
              <a:rPr lang="en-US" altLang="ja-JP"/>
              <a:pPr>
                <a:defRPr/>
              </a:pPr>
              <a:t>‹#›</a:t>
            </a:fld>
            <a:endParaRPr lang="en-US" altLang="ja-JP"/>
          </a:p>
        </p:txBody>
      </p:sp>
    </p:spTree>
    <p:extLst>
      <p:ext uri="{BB962C8B-B14F-4D97-AF65-F5344CB8AC3E}">
        <p14:creationId xmlns:p14="http://schemas.microsoft.com/office/powerpoint/2010/main" val="74043769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02184940-2CE7-4A81-964A-6FCBCF37FE2A}" type="slidenum">
              <a:rPr lang="en-US" altLang="ja-JP"/>
              <a:pPr>
                <a:defRPr/>
              </a:pPr>
              <a:t>‹#›</a:t>
            </a:fld>
            <a:endParaRPr lang="en-US" altLang="ja-JP"/>
          </a:p>
        </p:txBody>
      </p:sp>
    </p:spTree>
    <p:extLst>
      <p:ext uri="{BB962C8B-B14F-4D97-AF65-F5344CB8AC3E}">
        <p14:creationId xmlns:p14="http://schemas.microsoft.com/office/powerpoint/2010/main" val="402267369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xfrm>
            <a:off x="7239000" y="6400800"/>
            <a:ext cx="1905000" cy="457200"/>
          </a:xfrm>
          <a:ln/>
        </p:spPr>
        <p:txBody>
          <a:bodyPr/>
          <a:lstStyle>
            <a:lvl1pPr>
              <a:defRPr/>
            </a:lvl1pPr>
          </a:lstStyle>
          <a:p>
            <a:pPr>
              <a:defRPr/>
            </a:pPr>
            <a:fld id="{795C08A0-DC4E-40C2-BC5D-0461A8846DC0}" type="slidenum">
              <a:rPr lang="en-US" altLang="ja-JP"/>
              <a:pPr>
                <a:defRPr/>
              </a:pPr>
              <a:t>‹#›</a:t>
            </a:fld>
            <a:endParaRPr lang="en-US" altLang="ja-JP"/>
          </a:p>
        </p:txBody>
      </p:sp>
    </p:spTree>
    <p:extLst>
      <p:ext uri="{BB962C8B-B14F-4D97-AF65-F5344CB8AC3E}">
        <p14:creationId xmlns:p14="http://schemas.microsoft.com/office/powerpoint/2010/main" val="363439055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DB64FCD6-A7DF-40C8-80D4-F389DB34BAD4}" type="slidenum">
              <a:rPr lang="en-US" altLang="ja-JP"/>
              <a:pPr>
                <a:defRPr/>
              </a:pPr>
              <a:t>‹#›</a:t>
            </a:fld>
            <a:endParaRPr lang="en-US" altLang="ja-JP"/>
          </a:p>
        </p:txBody>
      </p:sp>
    </p:spTree>
    <p:extLst>
      <p:ext uri="{BB962C8B-B14F-4D97-AF65-F5344CB8AC3E}">
        <p14:creationId xmlns:p14="http://schemas.microsoft.com/office/powerpoint/2010/main" val="213538003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73045FE2-44DA-4BB2-BE75-45FAF3C581A6}" type="slidenum">
              <a:rPr lang="en-US" altLang="ja-JP"/>
              <a:pPr>
                <a:defRPr/>
              </a:pPr>
              <a:t>‹#›</a:t>
            </a:fld>
            <a:endParaRPr lang="en-US" altLang="ja-JP"/>
          </a:p>
        </p:txBody>
      </p:sp>
    </p:spTree>
    <p:extLst>
      <p:ext uri="{BB962C8B-B14F-4D97-AF65-F5344CB8AC3E}">
        <p14:creationId xmlns:p14="http://schemas.microsoft.com/office/powerpoint/2010/main" val="93714394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mn-ea"/>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mn-ea"/>
              </a:defRPr>
            </a:lvl1pPr>
          </a:lstStyle>
          <a:p>
            <a:pPr>
              <a:defRPr/>
            </a:pPr>
            <a:endParaRPr lang="en-US" altLang="ja-JP"/>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ea typeface="+mn-ea"/>
              </a:defRPr>
            </a:lvl1pPr>
          </a:lstStyle>
          <a:p>
            <a:pPr>
              <a:defRPr/>
            </a:pPr>
            <a:fld id="{8B5887D4-7DB2-45CC-B48E-12A5988C3B3B}"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907624" y="569586"/>
            <a:ext cx="7127849" cy="1323439"/>
          </a:xfrm>
          <a:prstGeom prst="rect">
            <a:avLst/>
          </a:prstGeom>
          <a:noFill/>
        </p:spPr>
        <p:txBody>
          <a:bodyPr wrap="none" rtlCol="0">
            <a:spAutoFit/>
          </a:bodyPr>
          <a:lstStyle/>
          <a:p>
            <a:pPr algn="ctr"/>
            <a:r>
              <a:rPr lang="en-US" altLang="ja-JP" sz="4000" b="1" i="1"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rPr>
              <a:t>Recent p</a:t>
            </a:r>
            <a:r>
              <a:rPr lang="en-US" altLang="ja-JP" sz="4000" b="1" i="1" dirty="0" smtClean="0">
                <a:solidFill>
                  <a:schemeClr val="accent6">
                    <a:lumMod val="75000"/>
                  </a:schemeClr>
                </a:solidFill>
                <a:effectLst>
                  <a:outerShdw blurRad="38100" dist="38100" dir="2700000" algn="tl">
                    <a:srgbClr val="000000">
                      <a:alpha val="43137"/>
                    </a:srgbClr>
                  </a:outerShdw>
                </a:effectLst>
                <a:latin typeface="Calibri" panose="020F0502020204030204" pitchFamily="34" charset="0"/>
              </a:rPr>
              <a:t>rogress </a:t>
            </a:r>
            <a:r>
              <a:rPr lang="en-US" altLang="ja-JP" sz="4000" b="1" i="1"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rPr>
              <a:t>of </a:t>
            </a:r>
          </a:p>
          <a:p>
            <a:pPr algn="ctr"/>
            <a:r>
              <a:rPr lang="en-US" altLang="ja-JP" sz="4000" b="1" i="1" dirty="0" smtClean="0">
                <a:solidFill>
                  <a:schemeClr val="accent6">
                    <a:lumMod val="75000"/>
                  </a:schemeClr>
                </a:solidFill>
                <a:effectLst>
                  <a:outerShdw blurRad="38100" dist="38100" dir="2700000" algn="tl">
                    <a:srgbClr val="000000">
                      <a:alpha val="43137"/>
                    </a:srgbClr>
                  </a:outerShdw>
                </a:effectLst>
                <a:latin typeface="Calibri" panose="020F0502020204030204" pitchFamily="34" charset="0"/>
              </a:rPr>
              <a:t>J-PARC </a:t>
            </a:r>
            <a:r>
              <a:rPr lang="en-US" altLang="ja-JP" sz="4000" b="1" i="1"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rPr>
              <a:t>RCS </a:t>
            </a:r>
            <a:r>
              <a:rPr lang="en-US" altLang="ja-JP" sz="4000" b="1" i="1" dirty="0" smtClean="0">
                <a:solidFill>
                  <a:schemeClr val="accent6">
                    <a:lumMod val="75000"/>
                  </a:schemeClr>
                </a:solidFill>
                <a:effectLst>
                  <a:outerShdw blurRad="38100" dist="38100" dir="2700000" algn="tl">
                    <a:srgbClr val="000000">
                      <a:alpha val="43137"/>
                    </a:srgbClr>
                  </a:outerShdw>
                </a:effectLst>
                <a:latin typeface="Calibri" panose="020F0502020204030204" pitchFamily="34" charset="0"/>
              </a:rPr>
              <a:t>beam commissioning</a:t>
            </a:r>
            <a:endParaRPr kumimoji="1" lang="en-US" altLang="ja-JP" sz="4000" b="1" i="1" dirty="0" smtClean="0">
              <a:solidFill>
                <a:schemeClr val="accent6">
                  <a:lumMod val="75000"/>
                </a:schemeClr>
              </a:solidFill>
              <a:effectLst>
                <a:outerShdw blurRad="38100" dist="38100" dir="2700000" algn="tl">
                  <a:srgbClr val="000000">
                    <a:alpha val="43137"/>
                  </a:srgbClr>
                </a:outerShdw>
              </a:effectLst>
              <a:latin typeface="Calibri" panose="020F0502020204030204" pitchFamily="34" charset="0"/>
            </a:endParaRPr>
          </a:p>
        </p:txBody>
      </p:sp>
      <p:sp>
        <p:nvSpPr>
          <p:cNvPr id="3" name="テキスト ボックス 2"/>
          <p:cNvSpPr txBox="1"/>
          <p:nvPr/>
        </p:nvSpPr>
        <p:spPr>
          <a:xfrm>
            <a:off x="1101531" y="2033515"/>
            <a:ext cx="6548588" cy="1631216"/>
          </a:xfrm>
          <a:prstGeom prst="rect">
            <a:avLst/>
          </a:prstGeom>
          <a:noFill/>
        </p:spPr>
        <p:txBody>
          <a:bodyPr wrap="none" rtlCol="0">
            <a:spAutoFit/>
          </a:bodyPr>
          <a:lstStyle/>
          <a:p>
            <a:pPr algn="ctr"/>
            <a:r>
              <a:rPr lang="en-US" altLang="ja-JP" sz="2000" b="1" dirty="0" smtClean="0">
                <a:solidFill>
                  <a:srgbClr val="0070C0"/>
                </a:solidFill>
              </a:rPr>
              <a:t>Workshop on Booster Performance and Enhancements</a:t>
            </a:r>
            <a:endParaRPr kumimoji="1" lang="en-US" altLang="ja-JP" sz="2000" b="1" dirty="0" smtClean="0">
              <a:solidFill>
                <a:srgbClr val="0070C0"/>
              </a:solidFill>
            </a:endParaRPr>
          </a:p>
          <a:p>
            <a:pPr algn="ctr"/>
            <a:r>
              <a:rPr lang="en-US" altLang="ja-JP" sz="2000" b="1" dirty="0" smtClean="0">
                <a:solidFill>
                  <a:srgbClr val="0070C0"/>
                </a:solidFill>
              </a:rPr>
              <a:t>Nov</a:t>
            </a:r>
            <a:r>
              <a:rPr lang="en-US" altLang="ja-JP" sz="2000" b="1" dirty="0">
                <a:solidFill>
                  <a:srgbClr val="0070C0"/>
                </a:solidFill>
              </a:rPr>
              <a:t>.</a:t>
            </a:r>
            <a:r>
              <a:rPr lang="en-US" altLang="ja-JP" sz="2000" b="1" dirty="0" smtClean="0">
                <a:solidFill>
                  <a:srgbClr val="0070C0"/>
                </a:solidFill>
              </a:rPr>
              <a:t> 23-24, 2015, </a:t>
            </a:r>
            <a:r>
              <a:rPr lang="en-US" altLang="ja-JP" sz="2000" b="1" dirty="0" err="1" smtClean="0">
                <a:solidFill>
                  <a:srgbClr val="0070C0"/>
                </a:solidFill>
              </a:rPr>
              <a:t>Fermilab</a:t>
            </a:r>
            <a:endParaRPr kumimoji="1" lang="en-US" altLang="ja-JP" sz="2000" b="1" dirty="0" smtClean="0">
              <a:solidFill>
                <a:srgbClr val="0070C0"/>
              </a:solidFill>
            </a:endParaRPr>
          </a:p>
          <a:p>
            <a:pPr algn="ctr"/>
            <a:endParaRPr kumimoji="1" lang="en-US" altLang="ja-JP" sz="2000" b="1" dirty="0" smtClean="0">
              <a:solidFill>
                <a:srgbClr val="0070C0"/>
              </a:solidFill>
            </a:endParaRPr>
          </a:p>
          <a:p>
            <a:pPr algn="ctr"/>
            <a:r>
              <a:rPr lang="en-US" altLang="ja-JP" sz="2000" b="1" dirty="0" err="1" smtClean="0"/>
              <a:t>Michikazu</a:t>
            </a:r>
            <a:r>
              <a:rPr lang="en-US" altLang="ja-JP" sz="2000" b="1" dirty="0" smtClean="0"/>
              <a:t> Kinsho</a:t>
            </a:r>
          </a:p>
          <a:p>
            <a:pPr algn="ctr"/>
            <a:r>
              <a:rPr lang="en-US" altLang="ja-JP" sz="2000" b="1" dirty="0" smtClean="0"/>
              <a:t>(J-PARC Center, JAEA)</a:t>
            </a:r>
            <a:endParaRPr lang="en-US" altLang="ja-JP" sz="2000" b="1" dirty="0"/>
          </a:p>
        </p:txBody>
      </p:sp>
      <p:sp>
        <p:nvSpPr>
          <p:cNvPr id="4" name="テキスト ボックス 3"/>
          <p:cNvSpPr txBox="1"/>
          <p:nvPr/>
        </p:nvSpPr>
        <p:spPr>
          <a:xfrm>
            <a:off x="1403648" y="4581128"/>
            <a:ext cx="5040560" cy="1631216"/>
          </a:xfrm>
          <a:prstGeom prst="rect">
            <a:avLst/>
          </a:prstGeom>
          <a:noFill/>
        </p:spPr>
        <p:txBody>
          <a:bodyPr wrap="square" rtlCol="0">
            <a:spAutoFit/>
          </a:bodyPr>
          <a:lstStyle/>
          <a:p>
            <a:r>
              <a:rPr lang="en-US" altLang="ja-JP" sz="1600" u="sng" dirty="0" smtClean="0"/>
              <a:t>Contents</a:t>
            </a:r>
          </a:p>
          <a:p>
            <a:pPr marL="285750" indent="-285750">
              <a:buFont typeface="Wingdings" panose="05000000000000000000" pitchFamily="2" charset="2"/>
              <a:buChar char="u"/>
            </a:pPr>
            <a:r>
              <a:rPr lang="en-US" altLang="ja-JP" sz="1600" dirty="0" smtClean="0"/>
              <a:t>Outline of the J-PARC RCS</a:t>
            </a:r>
            <a:endParaRPr lang="en-US" altLang="ja-JP" sz="400" dirty="0"/>
          </a:p>
          <a:p>
            <a:pPr marL="285750" indent="-285750">
              <a:buFont typeface="Wingdings" panose="05000000000000000000" pitchFamily="2" charset="2"/>
              <a:buChar char="u"/>
            </a:pPr>
            <a:r>
              <a:rPr kumimoji="1" lang="en-US" altLang="ja-JP" sz="1600" dirty="0" smtClean="0"/>
              <a:t>RCS operational history</a:t>
            </a:r>
            <a:endParaRPr lang="en-US" altLang="ja-JP" sz="400" dirty="0"/>
          </a:p>
          <a:p>
            <a:pPr marL="285750" indent="-285750">
              <a:buFont typeface="Wingdings" panose="05000000000000000000" pitchFamily="2" charset="2"/>
              <a:buChar char="u"/>
            </a:pPr>
            <a:r>
              <a:rPr lang="en-US" altLang="ja-JP" sz="1600" dirty="0" smtClean="0"/>
              <a:t>1-MW beam tests</a:t>
            </a:r>
            <a:endParaRPr lang="en-US" altLang="ja-JP" sz="400" dirty="0"/>
          </a:p>
          <a:p>
            <a:pPr marL="285750" indent="-285750">
              <a:buFont typeface="Wingdings" panose="05000000000000000000" pitchFamily="2" charset="2"/>
              <a:buChar char="u"/>
            </a:pPr>
            <a:r>
              <a:rPr lang="en-US" altLang="ja-JP" sz="1600" dirty="0" smtClean="0"/>
              <a:t>Recent effort for further beam loss mitigation</a:t>
            </a:r>
            <a:endParaRPr lang="en-US" altLang="ja-JP" sz="400" dirty="0"/>
          </a:p>
          <a:p>
            <a:pPr marL="285750" indent="-285750">
              <a:buFont typeface="Wingdings" panose="05000000000000000000" pitchFamily="2" charset="2"/>
              <a:buChar char="u"/>
            </a:pPr>
            <a:r>
              <a:rPr lang="en-US" altLang="ja-JP" sz="1600" dirty="0" smtClean="0"/>
              <a:t>Summary</a:t>
            </a:r>
            <a:endParaRPr lang="en-US" altLang="ja-JP" sz="1600" dirty="0"/>
          </a:p>
        </p:txBody>
      </p:sp>
      <p:sp>
        <p:nvSpPr>
          <p:cNvPr id="5" name="スライド番号プレースホルダー 4"/>
          <p:cNvSpPr>
            <a:spLocks noGrp="1"/>
          </p:cNvSpPr>
          <p:nvPr>
            <p:ph type="sldNum" sz="quarter" idx="12"/>
          </p:nvPr>
        </p:nvSpPr>
        <p:spPr/>
        <p:txBody>
          <a:bodyPr/>
          <a:lstStyle/>
          <a:p>
            <a:pPr>
              <a:defRPr/>
            </a:pPr>
            <a:fld id="{795C08A0-DC4E-40C2-BC5D-0461A8846DC0}" type="slidenum">
              <a:rPr lang="en-US" altLang="ja-JP" smtClean="0"/>
              <a:pPr>
                <a:defRPr/>
              </a:pPr>
              <a:t>1</a:t>
            </a:fld>
            <a:endParaRPr lang="en-US" altLang="ja-JP"/>
          </a:p>
        </p:txBody>
      </p:sp>
    </p:spTree>
    <p:extLst>
      <p:ext uri="{BB962C8B-B14F-4D97-AF65-F5344CB8AC3E}">
        <p14:creationId xmlns:p14="http://schemas.microsoft.com/office/powerpoint/2010/main" val="199466404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4491" y="1831256"/>
            <a:ext cx="4113606" cy="36909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8019" y="1859831"/>
            <a:ext cx="4092648" cy="3640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4"/>
          <p:cNvSpPr>
            <a:spLocks noChangeArrowheads="1"/>
          </p:cNvSpPr>
          <p:nvPr/>
        </p:nvSpPr>
        <p:spPr bwMode="auto">
          <a:xfrm>
            <a:off x="2059699" y="27935"/>
            <a:ext cx="5699646"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altLang="ja-JP" sz="3200" b="1" i="1"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ea typeface="ＭＳ Ｐ明朝" pitchFamily="18" charset="-128"/>
              </a:rPr>
              <a:t>Longitudinal </a:t>
            </a:r>
            <a:r>
              <a:rPr lang="en-US" altLang="ja-JP" sz="3200" b="1" i="1" dirty="0" smtClean="0">
                <a:solidFill>
                  <a:schemeClr val="accent6">
                    <a:lumMod val="75000"/>
                  </a:schemeClr>
                </a:solidFill>
                <a:effectLst>
                  <a:outerShdw blurRad="38100" dist="38100" dir="2700000" algn="tl">
                    <a:srgbClr val="000000">
                      <a:alpha val="43137"/>
                    </a:srgbClr>
                  </a:outerShdw>
                </a:effectLst>
                <a:latin typeface="Calibri" panose="020F0502020204030204" pitchFamily="34" charset="0"/>
                <a:ea typeface="ＭＳ Ｐ明朝" pitchFamily="18" charset="-128"/>
              </a:rPr>
              <a:t>injection painting</a:t>
            </a:r>
            <a:endParaRPr lang="en-US" altLang="ja-JP" sz="3200" b="1" i="1"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ea typeface="ＭＳ Ｐ明朝" pitchFamily="18" charset="-128"/>
            </a:endParaRPr>
          </a:p>
        </p:txBody>
      </p:sp>
      <p:sp>
        <p:nvSpPr>
          <p:cNvPr id="5" name="テキスト ボックス 1"/>
          <p:cNvSpPr txBox="1">
            <a:spLocks noChangeArrowheads="1"/>
          </p:cNvSpPr>
          <p:nvPr/>
        </p:nvSpPr>
        <p:spPr bwMode="auto">
          <a:xfrm>
            <a:off x="664468" y="959661"/>
            <a:ext cx="182614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Book Antiqua" pitchFamily="18" charset="0"/>
                <a:ea typeface="ＭＳ Ｐゴシック" pitchFamily="50" charset="-128"/>
              </a:defRPr>
            </a:lvl1pPr>
            <a:lvl2pPr marL="742950" indent="-285750" eaLnBrk="0" hangingPunct="0">
              <a:defRPr kumimoji="1">
                <a:solidFill>
                  <a:schemeClr val="tx1"/>
                </a:solidFill>
                <a:latin typeface="Book Antiqua" pitchFamily="18" charset="0"/>
                <a:ea typeface="ＭＳ Ｐゴシック" pitchFamily="50" charset="-128"/>
              </a:defRPr>
            </a:lvl2pPr>
            <a:lvl3pPr marL="1143000" indent="-228600" eaLnBrk="0" hangingPunct="0">
              <a:defRPr kumimoji="1">
                <a:solidFill>
                  <a:schemeClr val="tx1"/>
                </a:solidFill>
                <a:latin typeface="Book Antiqua" pitchFamily="18" charset="0"/>
                <a:ea typeface="ＭＳ Ｐゴシック" pitchFamily="50" charset="-128"/>
              </a:defRPr>
            </a:lvl3pPr>
            <a:lvl4pPr marL="1600200" indent="-228600" eaLnBrk="0" hangingPunct="0">
              <a:defRPr kumimoji="1">
                <a:solidFill>
                  <a:schemeClr val="tx1"/>
                </a:solidFill>
                <a:latin typeface="Book Antiqua" pitchFamily="18" charset="0"/>
                <a:ea typeface="ＭＳ Ｐゴシック" pitchFamily="50" charset="-128"/>
              </a:defRPr>
            </a:lvl4pPr>
            <a:lvl5pPr marL="2057400" indent="-228600" eaLnBrk="0" hangingPunct="0">
              <a:defRPr kumimoji="1">
                <a:solidFill>
                  <a:schemeClr val="tx1"/>
                </a:solidFill>
                <a:latin typeface="Book Antiqua"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Book Antiqua"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Book Antiqua"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Book Antiqua"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Book Antiqua" pitchFamily="18" charset="0"/>
                <a:ea typeface="ＭＳ Ｐゴシック" pitchFamily="50" charset="-128"/>
              </a:defRPr>
            </a:lvl9pPr>
          </a:lstStyle>
          <a:p>
            <a:pPr eaLnBrk="1" hangingPunct="1"/>
            <a:r>
              <a:rPr lang="en-US" altLang="ja-JP" dirty="0">
                <a:solidFill>
                  <a:srgbClr val="800000"/>
                </a:solidFill>
              </a:rPr>
              <a:t>No longitudinal</a:t>
            </a:r>
          </a:p>
          <a:p>
            <a:pPr eaLnBrk="1" hangingPunct="1"/>
            <a:r>
              <a:rPr lang="en-US" altLang="ja-JP" dirty="0">
                <a:solidFill>
                  <a:srgbClr val="800000"/>
                </a:solidFill>
              </a:rPr>
              <a:t>painting</a:t>
            </a:r>
            <a:endParaRPr lang="ja-JP" altLang="en-US" dirty="0">
              <a:solidFill>
                <a:srgbClr val="800000"/>
              </a:solidFill>
            </a:endParaRPr>
          </a:p>
        </p:txBody>
      </p:sp>
      <p:sp>
        <p:nvSpPr>
          <p:cNvPr id="6" name="テキスト ボックス 3"/>
          <p:cNvSpPr txBox="1">
            <a:spLocks noChangeArrowheads="1"/>
          </p:cNvSpPr>
          <p:nvPr/>
        </p:nvSpPr>
        <p:spPr bwMode="auto">
          <a:xfrm>
            <a:off x="2872680" y="958073"/>
            <a:ext cx="187262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Book Antiqua" pitchFamily="18" charset="0"/>
                <a:ea typeface="ＭＳ Ｐゴシック" pitchFamily="50" charset="-128"/>
              </a:defRPr>
            </a:lvl1pPr>
            <a:lvl2pPr marL="742950" indent="-285750" eaLnBrk="0" hangingPunct="0">
              <a:defRPr kumimoji="1">
                <a:solidFill>
                  <a:schemeClr val="tx1"/>
                </a:solidFill>
                <a:latin typeface="Book Antiqua" pitchFamily="18" charset="0"/>
                <a:ea typeface="ＭＳ Ｐゴシック" pitchFamily="50" charset="-128"/>
              </a:defRPr>
            </a:lvl2pPr>
            <a:lvl3pPr marL="1143000" indent="-228600" eaLnBrk="0" hangingPunct="0">
              <a:defRPr kumimoji="1">
                <a:solidFill>
                  <a:schemeClr val="tx1"/>
                </a:solidFill>
                <a:latin typeface="Book Antiqua" pitchFamily="18" charset="0"/>
                <a:ea typeface="ＭＳ Ｐゴシック" pitchFamily="50" charset="-128"/>
              </a:defRPr>
            </a:lvl3pPr>
            <a:lvl4pPr marL="1600200" indent="-228600" eaLnBrk="0" hangingPunct="0">
              <a:defRPr kumimoji="1">
                <a:solidFill>
                  <a:schemeClr val="tx1"/>
                </a:solidFill>
                <a:latin typeface="Book Antiqua" pitchFamily="18" charset="0"/>
                <a:ea typeface="ＭＳ Ｐゴシック" pitchFamily="50" charset="-128"/>
              </a:defRPr>
            </a:lvl4pPr>
            <a:lvl5pPr marL="2057400" indent="-228600" eaLnBrk="0" hangingPunct="0">
              <a:defRPr kumimoji="1">
                <a:solidFill>
                  <a:schemeClr val="tx1"/>
                </a:solidFill>
                <a:latin typeface="Book Antiqua"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Book Antiqua"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Book Antiqua"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Book Antiqua"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Book Antiqua" pitchFamily="18" charset="0"/>
                <a:ea typeface="ＭＳ Ｐゴシック" pitchFamily="50" charset="-128"/>
              </a:defRPr>
            </a:lvl9pPr>
          </a:lstStyle>
          <a:p>
            <a:pPr eaLnBrk="1" hangingPunct="1"/>
            <a:r>
              <a:rPr lang="en-US" altLang="ja-JP" dirty="0">
                <a:solidFill>
                  <a:srgbClr val="800000"/>
                </a:solidFill>
              </a:rPr>
              <a:t>V</a:t>
            </a:r>
            <a:r>
              <a:rPr lang="en-US" altLang="ja-JP" baseline="-25000" dirty="0">
                <a:solidFill>
                  <a:srgbClr val="800000"/>
                </a:solidFill>
              </a:rPr>
              <a:t>2</a:t>
            </a:r>
            <a:r>
              <a:rPr lang="en-US" altLang="ja-JP" dirty="0">
                <a:solidFill>
                  <a:srgbClr val="800000"/>
                </a:solidFill>
              </a:rPr>
              <a:t>/V</a:t>
            </a:r>
            <a:r>
              <a:rPr lang="en-US" altLang="ja-JP" baseline="-25000" dirty="0">
                <a:solidFill>
                  <a:srgbClr val="800000"/>
                </a:solidFill>
              </a:rPr>
              <a:t>1</a:t>
            </a:r>
            <a:r>
              <a:rPr lang="en-US" altLang="ja-JP" dirty="0">
                <a:solidFill>
                  <a:srgbClr val="800000"/>
                </a:solidFill>
              </a:rPr>
              <a:t>=80%</a:t>
            </a:r>
          </a:p>
          <a:p>
            <a:pPr eaLnBrk="1" hangingPunct="1"/>
            <a:r>
              <a:rPr lang="en-US" altLang="ja-JP" dirty="0" smtClean="0">
                <a:solidFill>
                  <a:srgbClr val="800000"/>
                </a:solidFill>
                <a:latin typeface="Symbol" panose="05050102010706020507" pitchFamily="18" charset="2"/>
              </a:rPr>
              <a:t>f</a:t>
            </a:r>
            <a:r>
              <a:rPr lang="en-US" altLang="ja-JP" baseline="-25000" dirty="0" smtClean="0">
                <a:solidFill>
                  <a:srgbClr val="800000"/>
                </a:solidFill>
              </a:rPr>
              <a:t>2</a:t>
            </a:r>
            <a:r>
              <a:rPr lang="en-US" altLang="ja-JP" dirty="0">
                <a:solidFill>
                  <a:srgbClr val="800000"/>
                </a:solidFill>
              </a:rPr>
              <a:t>=-100 to 0 </a:t>
            </a:r>
            <a:r>
              <a:rPr lang="en-US" altLang="ja-JP" dirty="0" smtClean="0">
                <a:solidFill>
                  <a:srgbClr val="800000"/>
                </a:solidFill>
              </a:rPr>
              <a:t>deg</a:t>
            </a:r>
          </a:p>
          <a:p>
            <a:pPr eaLnBrk="1" hangingPunct="1"/>
            <a:r>
              <a:rPr lang="en-US" altLang="ja-JP" dirty="0" smtClean="0">
                <a:solidFill>
                  <a:srgbClr val="C00000"/>
                </a:solidFill>
                <a:latin typeface="Symbol" panose="05050102010706020507" pitchFamily="18" charset="2"/>
              </a:rPr>
              <a:t>D</a:t>
            </a:r>
            <a:r>
              <a:rPr lang="en-US" altLang="ja-JP" dirty="0" smtClean="0">
                <a:solidFill>
                  <a:srgbClr val="C00000"/>
                </a:solidFill>
              </a:rPr>
              <a:t>p/p= </a:t>
            </a:r>
            <a:r>
              <a:rPr lang="en-US" altLang="ja-JP" u="sng" dirty="0" smtClean="0">
                <a:solidFill>
                  <a:srgbClr val="C00000"/>
                </a:solidFill>
              </a:rPr>
              <a:t>0.0%</a:t>
            </a:r>
            <a:endParaRPr lang="ja-JP" altLang="en-US" u="sng" dirty="0">
              <a:solidFill>
                <a:srgbClr val="C00000"/>
              </a:solidFill>
            </a:endParaRPr>
          </a:p>
        </p:txBody>
      </p:sp>
      <p:sp>
        <p:nvSpPr>
          <p:cNvPr id="7" name="テキスト ボックス 3"/>
          <p:cNvSpPr txBox="1">
            <a:spLocks noChangeArrowheads="1"/>
          </p:cNvSpPr>
          <p:nvPr/>
        </p:nvSpPr>
        <p:spPr bwMode="auto">
          <a:xfrm>
            <a:off x="5017685" y="951723"/>
            <a:ext cx="187262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Book Antiqua" pitchFamily="18" charset="0"/>
                <a:ea typeface="ＭＳ Ｐゴシック" pitchFamily="50" charset="-128"/>
              </a:defRPr>
            </a:lvl1pPr>
            <a:lvl2pPr marL="742950" indent="-285750" eaLnBrk="0" hangingPunct="0">
              <a:defRPr kumimoji="1">
                <a:solidFill>
                  <a:schemeClr val="tx1"/>
                </a:solidFill>
                <a:latin typeface="Book Antiqua" pitchFamily="18" charset="0"/>
                <a:ea typeface="ＭＳ Ｐゴシック" pitchFamily="50" charset="-128"/>
              </a:defRPr>
            </a:lvl2pPr>
            <a:lvl3pPr marL="1143000" indent="-228600" eaLnBrk="0" hangingPunct="0">
              <a:defRPr kumimoji="1">
                <a:solidFill>
                  <a:schemeClr val="tx1"/>
                </a:solidFill>
                <a:latin typeface="Book Antiqua" pitchFamily="18" charset="0"/>
                <a:ea typeface="ＭＳ Ｐゴシック" pitchFamily="50" charset="-128"/>
              </a:defRPr>
            </a:lvl3pPr>
            <a:lvl4pPr marL="1600200" indent="-228600" eaLnBrk="0" hangingPunct="0">
              <a:defRPr kumimoji="1">
                <a:solidFill>
                  <a:schemeClr val="tx1"/>
                </a:solidFill>
                <a:latin typeface="Book Antiqua" pitchFamily="18" charset="0"/>
                <a:ea typeface="ＭＳ Ｐゴシック" pitchFamily="50" charset="-128"/>
              </a:defRPr>
            </a:lvl4pPr>
            <a:lvl5pPr marL="2057400" indent="-228600" eaLnBrk="0" hangingPunct="0">
              <a:defRPr kumimoji="1">
                <a:solidFill>
                  <a:schemeClr val="tx1"/>
                </a:solidFill>
                <a:latin typeface="Book Antiqua"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Book Antiqua"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Book Antiqua"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Book Antiqua"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Book Antiqua" pitchFamily="18" charset="0"/>
                <a:ea typeface="ＭＳ Ｐゴシック" pitchFamily="50" charset="-128"/>
              </a:defRPr>
            </a:lvl9pPr>
          </a:lstStyle>
          <a:p>
            <a:pPr eaLnBrk="1" hangingPunct="1"/>
            <a:r>
              <a:rPr lang="en-US" altLang="ja-JP" dirty="0">
                <a:solidFill>
                  <a:srgbClr val="800000"/>
                </a:solidFill>
              </a:rPr>
              <a:t>V</a:t>
            </a:r>
            <a:r>
              <a:rPr lang="en-US" altLang="ja-JP" baseline="-25000" dirty="0">
                <a:solidFill>
                  <a:srgbClr val="800000"/>
                </a:solidFill>
              </a:rPr>
              <a:t>2</a:t>
            </a:r>
            <a:r>
              <a:rPr lang="en-US" altLang="ja-JP" dirty="0">
                <a:solidFill>
                  <a:srgbClr val="800000"/>
                </a:solidFill>
              </a:rPr>
              <a:t>/V</a:t>
            </a:r>
            <a:r>
              <a:rPr lang="en-US" altLang="ja-JP" baseline="-25000" dirty="0">
                <a:solidFill>
                  <a:srgbClr val="800000"/>
                </a:solidFill>
              </a:rPr>
              <a:t>1</a:t>
            </a:r>
            <a:r>
              <a:rPr lang="en-US" altLang="ja-JP" dirty="0">
                <a:solidFill>
                  <a:srgbClr val="800000"/>
                </a:solidFill>
              </a:rPr>
              <a:t>=80%</a:t>
            </a:r>
          </a:p>
          <a:p>
            <a:pPr eaLnBrk="1" hangingPunct="1"/>
            <a:r>
              <a:rPr lang="en-US" altLang="ja-JP" dirty="0" smtClean="0">
                <a:solidFill>
                  <a:srgbClr val="800000"/>
                </a:solidFill>
                <a:latin typeface="Symbol" panose="05050102010706020507" pitchFamily="18" charset="2"/>
              </a:rPr>
              <a:t>f</a:t>
            </a:r>
            <a:r>
              <a:rPr lang="en-US" altLang="ja-JP" baseline="-25000" dirty="0" smtClean="0">
                <a:solidFill>
                  <a:srgbClr val="800000"/>
                </a:solidFill>
              </a:rPr>
              <a:t>2</a:t>
            </a:r>
            <a:r>
              <a:rPr lang="en-US" altLang="ja-JP" dirty="0">
                <a:solidFill>
                  <a:srgbClr val="800000"/>
                </a:solidFill>
              </a:rPr>
              <a:t>=-100 to 0 deg</a:t>
            </a:r>
          </a:p>
          <a:p>
            <a:pPr eaLnBrk="1" hangingPunct="1"/>
            <a:r>
              <a:rPr lang="en-US" altLang="ja-JP" dirty="0">
                <a:solidFill>
                  <a:srgbClr val="C00000"/>
                </a:solidFill>
                <a:latin typeface="Symbol" panose="05050102010706020507" pitchFamily="18" charset="2"/>
              </a:rPr>
              <a:t>D</a:t>
            </a:r>
            <a:r>
              <a:rPr lang="en-US" altLang="ja-JP" dirty="0" smtClean="0">
                <a:solidFill>
                  <a:srgbClr val="C00000"/>
                </a:solidFill>
              </a:rPr>
              <a:t>p/p</a:t>
            </a:r>
            <a:r>
              <a:rPr lang="en-US" altLang="ja-JP" dirty="0">
                <a:solidFill>
                  <a:srgbClr val="C00000"/>
                </a:solidFill>
              </a:rPr>
              <a:t>=-</a:t>
            </a:r>
            <a:r>
              <a:rPr lang="en-US" altLang="ja-JP" u="sng" dirty="0">
                <a:solidFill>
                  <a:srgbClr val="C00000"/>
                </a:solidFill>
              </a:rPr>
              <a:t>0.1%</a:t>
            </a:r>
            <a:endParaRPr lang="ja-JP" altLang="en-US" u="sng" dirty="0">
              <a:solidFill>
                <a:srgbClr val="C00000"/>
              </a:solidFill>
            </a:endParaRPr>
          </a:p>
        </p:txBody>
      </p:sp>
      <p:sp>
        <p:nvSpPr>
          <p:cNvPr id="8" name="テキスト ボックス 3"/>
          <p:cNvSpPr txBox="1">
            <a:spLocks noChangeArrowheads="1"/>
          </p:cNvSpPr>
          <p:nvPr/>
        </p:nvSpPr>
        <p:spPr bwMode="auto">
          <a:xfrm>
            <a:off x="7172592" y="959661"/>
            <a:ext cx="187262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Book Antiqua" pitchFamily="18" charset="0"/>
                <a:ea typeface="ＭＳ Ｐゴシック" pitchFamily="50" charset="-128"/>
              </a:defRPr>
            </a:lvl1pPr>
            <a:lvl2pPr marL="742950" indent="-285750" eaLnBrk="0" hangingPunct="0">
              <a:defRPr kumimoji="1">
                <a:solidFill>
                  <a:schemeClr val="tx1"/>
                </a:solidFill>
                <a:latin typeface="Book Antiqua" pitchFamily="18" charset="0"/>
                <a:ea typeface="ＭＳ Ｐゴシック" pitchFamily="50" charset="-128"/>
              </a:defRPr>
            </a:lvl2pPr>
            <a:lvl3pPr marL="1143000" indent="-228600" eaLnBrk="0" hangingPunct="0">
              <a:defRPr kumimoji="1">
                <a:solidFill>
                  <a:schemeClr val="tx1"/>
                </a:solidFill>
                <a:latin typeface="Book Antiqua" pitchFamily="18" charset="0"/>
                <a:ea typeface="ＭＳ Ｐゴシック" pitchFamily="50" charset="-128"/>
              </a:defRPr>
            </a:lvl3pPr>
            <a:lvl4pPr marL="1600200" indent="-228600" eaLnBrk="0" hangingPunct="0">
              <a:defRPr kumimoji="1">
                <a:solidFill>
                  <a:schemeClr val="tx1"/>
                </a:solidFill>
                <a:latin typeface="Book Antiqua" pitchFamily="18" charset="0"/>
                <a:ea typeface="ＭＳ Ｐゴシック" pitchFamily="50" charset="-128"/>
              </a:defRPr>
            </a:lvl4pPr>
            <a:lvl5pPr marL="2057400" indent="-228600" eaLnBrk="0" hangingPunct="0">
              <a:defRPr kumimoji="1">
                <a:solidFill>
                  <a:schemeClr val="tx1"/>
                </a:solidFill>
                <a:latin typeface="Book Antiqua"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Book Antiqua"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Book Antiqua"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Book Antiqua"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Book Antiqua" pitchFamily="18" charset="0"/>
                <a:ea typeface="ＭＳ Ｐゴシック" pitchFamily="50" charset="-128"/>
              </a:defRPr>
            </a:lvl9pPr>
          </a:lstStyle>
          <a:p>
            <a:pPr eaLnBrk="1" hangingPunct="1"/>
            <a:r>
              <a:rPr lang="en-US" altLang="ja-JP" dirty="0">
                <a:solidFill>
                  <a:srgbClr val="800000"/>
                </a:solidFill>
              </a:rPr>
              <a:t>V</a:t>
            </a:r>
            <a:r>
              <a:rPr lang="en-US" altLang="ja-JP" baseline="-25000" dirty="0">
                <a:solidFill>
                  <a:srgbClr val="800000"/>
                </a:solidFill>
              </a:rPr>
              <a:t>2</a:t>
            </a:r>
            <a:r>
              <a:rPr lang="en-US" altLang="ja-JP" dirty="0">
                <a:solidFill>
                  <a:srgbClr val="800000"/>
                </a:solidFill>
              </a:rPr>
              <a:t>/V</a:t>
            </a:r>
            <a:r>
              <a:rPr lang="en-US" altLang="ja-JP" baseline="-25000" dirty="0">
                <a:solidFill>
                  <a:srgbClr val="800000"/>
                </a:solidFill>
              </a:rPr>
              <a:t>1</a:t>
            </a:r>
            <a:r>
              <a:rPr lang="en-US" altLang="ja-JP" dirty="0">
                <a:solidFill>
                  <a:srgbClr val="800000"/>
                </a:solidFill>
              </a:rPr>
              <a:t>=80%</a:t>
            </a:r>
          </a:p>
          <a:p>
            <a:pPr eaLnBrk="1" hangingPunct="1"/>
            <a:r>
              <a:rPr lang="en-US" altLang="ja-JP" dirty="0" smtClean="0">
                <a:solidFill>
                  <a:srgbClr val="800000"/>
                </a:solidFill>
                <a:latin typeface="Symbol" panose="05050102010706020507" pitchFamily="18" charset="2"/>
              </a:rPr>
              <a:t>f</a:t>
            </a:r>
            <a:r>
              <a:rPr lang="en-US" altLang="ja-JP" baseline="-25000" dirty="0" smtClean="0">
                <a:solidFill>
                  <a:srgbClr val="800000"/>
                </a:solidFill>
              </a:rPr>
              <a:t>2</a:t>
            </a:r>
            <a:r>
              <a:rPr lang="en-US" altLang="ja-JP" dirty="0">
                <a:solidFill>
                  <a:srgbClr val="800000"/>
                </a:solidFill>
              </a:rPr>
              <a:t>=-100 to 0 deg</a:t>
            </a:r>
          </a:p>
          <a:p>
            <a:pPr eaLnBrk="1" hangingPunct="1"/>
            <a:r>
              <a:rPr lang="en-US" altLang="ja-JP" dirty="0">
                <a:solidFill>
                  <a:srgbClr val="C00000"/>
                </a:solidFill>
                <a:latin typeface="Symbol" panose="05050102010706020507" pitchFamily="18" charset="2"/>
              </a:rPr>
              <a:t>D</a:t>
            </a:r>
            <a:r>
              <a:rPr lang="en-US" altLang="ja-JP" dirty="0" smtClean="0">
                <a:solidFill>
                  <a:srgbClr val="C00000"/>
                </a:solidFill>
              </a:rPr>
              <a:t>p/p</a:t>
            </a:r>
            <a:r>
              <a:rPr lang="en-US" altLang="ja-JP" dirty="0">
                <a:solidFill>
                  <a:srgbClr val="C00000"/>
                </a:solidFill>
              </a:rPr>
              <a:t>=-</a:t>
            </a:r>
            <a:r>
              <a:rPr lang="en-US" altLang="ja-JP" u="sng" dirty="0">
                <a:solidFill>
                  <a:srgbClr val="C00000"/>
                </a:solidFill>
              </a:rPr>
              <a:t>0.2%</a:t>
            </a:r>
            <a:endParaRPr lang="ja-JP" altLang="en-US" u="sng" dirty="0">
              <a:solidFill>
                <a:srgbClr val="C00000"/>
              </a:solidFill>
            </a:endParaRPr>
          </a:p>
        </p:txBody>
      </p:sp>
      <p:sp>
        <p:nvSpPr>
          <p:cNvPr id="9" name="テキスト ボックス 6"/>
          <p:cNvSpPr txBox="1">
            <a:spLocks noChangeArrowheads="1"/>
          </p:cNvSpPr>
          <p:nvPr/>
        </p:nvSpPr>
        <p:spPr bwMode="auto">
          <a:xfrm>
            <a:off x="5677298" y="5680298"/>
            <a:ext cx="278313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Book Antiqua" pitchFamily="18" charset="0"/>
                <a:ea typeface="ＭＳ Ｐゴシック" pitchFamily="50" charset="-128"/>
              </a:defRPr>
            </a:lvl1pPr>
            <a:lvl2pPr marL="742950" indent="-285750" eaLnBrk="0" hangingPunct="0">
              <a:defRPr kumimoji="1">
                <a:solidFill>
                  <a:schemeClr val="tx1"/>
                </a:solidFill>
                <a:latin typeface="Book Antiqua" pitchFamily="18" charset="0"/>
                <a:ea typeface="ＭＳ Ｐゴシック" pitchFamily="50" charset="-128"/>
              </a:defRPr>
            </a:lvl2pPr>
            <a:lvl3pPr marL="1143000" indent="-228600" eaLnBrk="0" hangingPunct="0">
              <a:defRPr kumimoji="1">
                <a:solidFill>
                  <a:schemeClr val="tx1"/>
                </a:solidFill>
                <a:latin typeface="Book Antiqua" pitchFamily="18" charset="0"/>
                <a:ea typeface="ＭＳ Ｐゴシック" pitchFamily="50" charset="-128"/>
              </a:defRPr>
            </a:lvl3pPr>
            <a:lvl4pPr marL="1600200" indent="-228600" eaLnBrk="0" hangingPunct="0">
              <a:defRPr kumimoji="1">
                <a:solidFill>
                  <a:schemeClr val="tx1"/>
                </a:solidFill>
                <a:latin typeface="Book Antiqua" pitchFamily="18" charset="0"/>
                <a:ea typeface="ＭＳ Ｐゴシック" pitchFamily="50" charset="-128"/>
              </a:defRPr>
            </a:lvl4pPr>
            <a:lvl5pPr marL="2057400" indent="-228600" eaLnBrk="0" hangingPunct="0">
              <a:defRPr kumimoji="1">
                <a:solidFill>
                  <a:schemeClr val="tx1"/>
                </a:solidFill>
                <a:latin typeface="Book Antiqua"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Book Antiqua"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Book Antiqua"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Book Antiqua"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Book Antiqua" pitchFamily="18" charset="0"/>
                <a:ea typeface="ＭＳ Ｐゴシック" pitchFamily="50" charset="-128"/>
              </a:defRPr>
            </a:lvl9pPr>
          </a:lstStyle>
          <a:p>
            <a:pPr eaLnBrk="1" hangingPunct="1"/>
            <a:r>
              <a:rPr lang="en-US" altLang="ja-JP" sz="2000" dirty="0">
                <a:solidFill>
                  <a:srgbClr val="FF0000"/>
                </a:solidFill>
              </a:rPr>
              <a:t>Measurements (WCM)</a:t>
            </a:r>
          </a:p>
          <a:p>
            <a:pPr eaLnBrk="1" hangingPunct="1"/>
            <a:r>
              <a:rPr lang="en-US" altLang="ja-JP" sz="2000" dirty="0"/>
              <a:t>Numerical simulations</a:t>
            </a:r>
          </a:p>
        </p:txBody>
      </p:sp>
      <p:cxnSp>
        <p:nvCxnSpPr>
          <p:cNvPr id="10" name="直線コネクタ 9"/>
          <p:cNvCxnSpPr>
            <a:cxnSpLocks noChangeShapeType="1"/>
          </p:cNvCxnSpPr>
          <p:nvPr/>
        </p:nvCxnSpPr>
        <p:spPr bwMode="auto">
          <a:xfrm>
            <a:off x="5380435" y="6169248"/>
            <a:ext cx="341313" cy="0"/>
          </a:xfrm>
          <a:prstGeom prst="line">
            <a:avLst/>
          </a:prstGeom>
          <a:noFill/>
          <a:ln w="15875" algn="ctr">
            <a:solidFill>
              <a:schemeClr val="tx1"/>
            </a:solidFill>
            <a:round/>
            <a:headEnd/>
            <a:tailEnd/>
          </a:ln>
          <a:extLst>
            <a:ext uri="{909E8E84-426E-40DD-AFC4-6F175D3DCCD1}">
              <a14:hiddenFill xmlns:a14="http://schemas.microsoft.com/office/drawing/2010/main">
                <a:noFill/>
              </a14:hiddenFill>
            </a:ext>
          </a:extLst>
        </p:spPr>
      </p:cxnSp>
      <p:cxnSp>
        <p:nvCxnSpPr>
          <p:cNvPr id="11" name="直線コネクタ 12"/>
          <p:cNvCxnSpPr>
            <a:cxnSpLocks noChangeShapeType="1"/>
          </p:cNvCxnSpPr>
          <p:nvPr/>
        </p:nvCxnSpPr>
        <p:spPr bwMode="auto">
          <a:xfrm>
            <a:off x="5375102" y="5896198"/>
            <a:ext cx="341313" cy="0"/>
          </a:xfrm>
          <a:prstGeom prst="line">
            <a:avLst/>
          </a:prstGeom>
          <a:noFill/>
          <a:ln w="15875" algn="ctr">
            <a:solidFill>
              <a:srgbClr val="FF0000"/>
            </a:solidFill>
            <a:round/>
            <a:headEnd/>
            <a:tailEnd/>
          </a:ln>
          <a:extLst>
            <a:ext uri="{909E8E84-426E-40DD-AFC4-6F175D3DCCD1}">
              <a14:hiddenFill xmlns:a14="http://schemas.microsoft.com/office/drawing/2010/main">
                <a:noFill/>
              </a14:hiddenFill>
            </a:ext>
          </a:extLst>
        </p:spPr>
      </p:cxnSp>
      <p:sp>
        <p:nvSpPr>
          <p:cNvPr id="12" name="テキスト ボックス 10"/>
          <p:cNvSpPr txBox="1">
            <a:spLocks noChangeArrowheads="1"/>
          </p:cNvSpPr>
          <p:nvPr/>
        </p:nvSpPr>
        <p:spPr bwMode="auto">
          <a:xfrm>
            <a:off x="686693" y="587524"/>
            <a:ext cx="77652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Book Antiqua" pitchFamily="18" charset="0"/>
                <a:ea typeface="ＭＳ Ｐゴシック" pitchFamily="50" charset="-128"/>
              </a:defRPr>
            </a:lvl1pPr>
            <a:lvl2pPr marL="742950" indent="-285750" eaLnBrk="0" hangingPunct="0">
              <a:defRPr kumimoji="1">
                <a:solidFill>
                  <a:schemeClr val="tx1"/>
                </a:solidFill>
                <a:latin typeface="Book Antiqua" pitchFamily="18" charset="0"/>
                <a:ea typeface="ＭＳ Ｐゴシック" pitchFamily="50" charset="-128"/>
              </a:defRPr>
            </a:lvl2pPr>
            <a:lvl3pPr marL="1143000" indent="-228600" eaLnBrk="0" hangingPunct="0">
              <a:defRPr kumimoji="1">
                <a:solidFill>
                  <a:schemeClr val="tx1"/>
                </a:solidFill>
                <a:latin typeface="Book Antiqua" pitchFamily="18" charset="0"/>
                <a:ea typeface="ＭＳ Ｐゴシック" pitchFamily="50" charset="-128"/>
              </a:defRPr>
            </a:lvl3pPr>
            <a:lvl4pPr marL="1600200" indent="-228600" eaLnBrk="0" hangingPunct="0">
              <a:defRPr kumimoji="1">
                <a:solidFill>
                  <a:schemeClr val="tx1"/>
                </a:solidFill>
                <a:latin typeface="Book Antiqua" pitchFamily="18" charset="0"/>
                <a:ea typeface="ＭＳ Ｐゴシック" pitchFamily="50" charset="-128"/>
              </a:defRPr>
            </a:lvl4pPr>
            <a:lvl5pPr marL="2057400" indent="-228600" eaLnBrk="0" hangingPunct="0">
              <a:defRPr kumimoji="1">
                <a:solidFill>
                  <a:schemeClr val="tx1"/>
                </a:solidFill>
                <a:latin typeface="Book Antiqua"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Book Antiqua"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Book Antiqua"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Book Antiqua"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Book Antiqua" pitchFamily="18" charset="0"/>
                <a:ea typeface="ＭＳ Ｐゴシック" pitchFamily="50" charset="-128"/>
              </a:defRPr>
            </a:lvl9pPr>
          </a:lstStyle>
          <a:p>
            <a:pPr eaLnBrk="1" hangingPunct="1"/>
            <a:r>
              <a:rPr lang="en-US" altLang="ja-JP" sz="2000" dirty="0"/>
              <a:t>Longitudinal beam </a:t>
            </a:r>
            <a:r>
              <a:rPr lang="en-US" altLang="ja-JP" sz="2000" dirty="0" smtClean="0"/>
              <a:t>distribution just after beam injection (at 0.5 ms)</a:t>
            </a:r>
            <a:endParaRPr lang="ja-JP" altLang="en-US" sz="2000" dirty="0"/>
          </a:p>
        </p:txBody>
      </p:sp>
      <p:sp>
        <p:nvSpPr>
          <p:cNvPr id="13" name="テキスト ボックス 12"/>
          <p:cNvSpPr txBox="1"/>
          <p:nvPr/>
        </p:nvSpPr>
        <p:spPr>
          <a:xfrm>
            <a:off x="1038546" y="3827140"/>
            <a:ext cx="1047082" cy="400110"/>
          </a:xfrm>
          <a:prstGeom prst="rect">
            <a:avLst/>
          </a:prstGeom>
          <a:noFill/>
        </p:spPr>
        <p:txBody>
          <a:bodyPr wrap="none" rtlCol="0">
            <a:spAutoFit/>
          </a:bodyPr>
          <a:lstStyle/>
          <a:p>
            <a:r>
              <a:rPr kumimoji="1" lang="en-US" altLang="ja-JP" sz="2000" u="sng" dirty="0" smtClean="0">
                <a:solidFill>
                  <a:srgbClr val="FF0000"/>
                </a:solidFill>
              </a:rPr>
              <a:t>B</a:t>
            </a:r>
            <a:r>
              <a:rPr kumimoji="1" lang="en-US" altLang="ja-JP" sz="2000" u="sng" baseline="-25000" dirty="0" smtClean="0">
                <a:solidFill>
                  <a:srgbClr val="FF0000"/>
                </a:solidFill>
              </a:rPr>
              <a:t>f </a:t>
            </a:r>
            <a:r>
              <a:rPr lang="en-US" altLang="ja-JP" sz="2000" u="sng" dirty="0" smtClean="0">
                <a:solidFill>
                  <a:srgbClr val="FF0000"/>
                </a:solidFill>
              </a:rPr>
              <a:t>~</a:t>
            </a:r>
            <a:r>
              <a:rPr kumimoji="1" lang="en-US" altLang="ja-JP" sz="2000" u="sng" dirty="0" smtClean="0">
                <a:solidFill>
                  <a:srgbClr val="FF0000"/>
                </a:solidFill>
              </a:rPr>
              <a:t>0.15</a:t>
            </a:r>
            <a:endParaRPr kumimoji="1" lang="ja-JP" altLang="en-US" sz="2000" u="sng" dirty="0">
              <a:solidFill>
                <a:srgbClr val="FF0000"/>
              </a:solidFill>
            </a:endParaRPr>
          </a:p>
        </p:txBody>
      </p:sp>
      <p:sp>
        <p:nvSpPr>
          <p:cNvPr id="14" name="テキスト ボックス 13"/>
          <p:cNvSpPr txBox="1"/>
          <p:nvPr/>
        </p:nvSpPr>
        <p:spPr>
          <a:xfrm>
            <a:off x="7505278" y="3820978"/>
            <a:ext cx="1067921" cy="400110"/>
          </a:xfrm>
          <a:prstGeom prst="rect">
            <a:avLst/>
          </a:prstGeom>
          <a:noFill/>
        </p:spPr>
        <p:txBody>
          <a:bodyPr wrap="none" rtlCol="0">
            <a:spAutoFit/>
          </a:bodyPr>
          <a:lstStyle/>
          <a:p>
            <a:r>
              <a:rPr kumimoji="1" lang="en-US" altLang="ja-JP" sz="2000" u="sng" dirty="0" smtClean="0">
                <a:solidFill>
                  <a:srgbClr val="FF0000"/>
                </a:solidFill>
              </a:rPr>
              <a:t>B</a:t>
            </a:r>
            <a:r>
              <a:rPr kumimoji="1" lang="en-US" altLang="ja-JP" sz="2000" u="sng" baseline="-25000" dirty="0" smtClean="0">
                <a:solidFill>
                  <a:srgbClr val="FF0000"/>
                </a:solidFill>
              </a:rPr>
              <a:t>f</a:t>
            </a:r>
            <a:r>
              <a:rPr lang="en-US" altLang="ja-JP" sz="2000" u="sng" dirty="0">
                <a:solidFill>
                  <a:srgbClr val="FF0000"/>
                </a:solidFill>
              </a:rPr>
              <a:t> </a:t>
            </a:r>
            <a:r>
              <a:rPr lang="en-US" altLang="ja-JP" sz="2000" u="sng" dirty="0" smtClean="0">
                <a:solidFill>
                  <a:srgbClr val="FF0000"/>
                </a:solidFill>
              </a:rPr>
              <a:t>&gt;</a:t>
            </a:r>
            <a:r>
              <a:rPr kumimoji="1" lang="en-US" altLang="ja-JP" sz="2000" u="sng" dirty="0" smtClean="0">
                <a:solidFill>
                  <a:srgbClr val="FF0000"/>
                </a:solidFill>
              </a:rPr>
              <a:t>0.40</a:t>
            </a:r>
            <a:endParaRPr kumimoji="1" lang="ja-JP" altLang="en-US" sz="2000" u="sng" dirty="0">
              <a:solidFill>
                <a:srgbClr val="FF0000"/>
              </a:solidFill>
            </a:endParaRPr>
          </a:p>
        </p:txBody>
      </p:sp>
      <p:sp>
        <p:nvSpPr>
          <p:cNvPr id="15" name="正方形/長方形 14"/>
          <p:cNvSpPr/>
          <p:nvPr/>
        </p:nvSpPr>
        <p:spPr>
          <a:xfrm rot="16200000">
            <a:off x="-241168" y="2506218"/>
            <a:ext cx="1186543" cy="369332"/>
          </a:xfrm>
          <a:prstGeom prst="rect">
            <a:avLst/>
          </a:prstGeom>
        </p:spPr>
        <p:txBody>
          <a:bodyPr wrap="none">
            <a:spAutoFit/>
          </a:bodyPr>
          <a:lstStyle/>
          <a:p>
            <a:r>
              <a:rPr lang="en-US" altLang="ja-JP" dirty="0" smtClean="0">
                <a:latin typeface="Symbol" panose="05050102010706020507" pitchFamily="18" charset="2"/>
              </a:rPr>
              <a:t>D</a:t>
            </a:r>
            <a:r>
              <a:rPr lang="en-US" altLang="ja-JP" dirty="0" smtClean="0"/>
              <a:t>p/p (%)</a:t>
            </a:r>
            <a:endParaRPr lang="ja-JP" altLang="en-US" dirty="0"/>
          </a:p>
        </p:txBody>
      </p:sp>
      <p:sp>
        <p:nvSpPr>
          <p:cNvPr id="16" name="テキスト ボックス 15"/>
          <p:cNvSpPr txBox="1"/>
          <p:nvPr/>
        </p:nvSpPr>
        <p:spPr>
          <a:xfrm>
            <a:off x="932130" y="3492066"/>
            <a:ext cx="1306768" cy="369332"/>
          </a:xfrm>
          <a:prstGeom prst="rect">
            <a:avLst/>
          </a:prstGeom>
          <a:noFill/>
        </p:spPr>
        <p:txBody>
          <a:bodyPr wrap="none" rtlCol="0">
            <a:spAutoFit/>
          </a:bodyPr>
          <a:lstStyle/>
          <a:p>
            <a:r>
              <a:rPr lang="en-US" altLang="ja-JP" dirty="0">
                <a:latin typeface="Symbol" panose="05050102010706020507" pitchFamily="18" charset="2"/>
              </a:rPr>
              <a:t>f</a:t>
            </a:r>
            <a:r>
              <a:rPr kumimoji="1" lang="en-US" altLang="ja-JP" dirty="0" smtClean="0"/>
              <a:t> (degrees)</a:t>
            </a:r>
            <a:endParaRPr kumimoji="1" lang="ja-JP" altLang="en-US" dirty="0"/>
          </a:p>
        </p:txBody>
      </p:sp>
      <p:sp>
        <p:nvSpPr>
          <p:cNvPr id="17" name="テキスト ボックス 16"/>
          <p:cNvSpPr txBox="1"/>
          <p:nvPr/>
        </p:nvSpPr>
        <p:spPr>
          <a:xfrm rot="16200000">
            <a:off x="-470397" y="4312474"/>
            <a:ext cx="1645002" cy="369332"/>
          </a:xfrm>
          <a:prstGeom prst="rect">
            <a:avLst/>
          </a:prstGeom>
          <a:noFill/>
        </p:spPr>
        <p:txBody>
          <a:bodyPr wrap="none" rtlCol="0">
            <a:spAutoFit/>
          </a:bodyPr>
          <a:lstStyle/>
          <a:p>
            <a:r>
              <a:rPr lang="en-US" altLang="ja-JP" dirty="0" smtClean="0"/>
              <a:t>Density (Arb.)</a:t>
            </a:r>
            <a:endParaRPr kumimoji="1" lang="ja-JP" altLang="en-US" dirty="0"/>
          </a:p>
        </p:txBody>
      </p:sp>
      <p:sp>
        <p:nvSpPr>
          <p:cNvPr id="18" name="テキスト ボックス 17"/>
          <p:cNvSpPr txBox="1"/>
          <p:nvPr/>
        </p:nvSpPr>
        <p:spPr>
          <a:xfrm>
            <a:off x="923975" y="5393789"/>
            <a:ext cx="1306768" cy="369332"/>
          </a:xfrm>
          <a:prstGeom prst="rect">
            <a:avLst/>
          </a:prstGeom>
          <a:noFill/>
        </p:spPr>
        <p:txBody>
          <a:bodyPr wrap="none" rtlCol="0">
            <a:spAutoFit/>
          </a:bodyPr>
          <a:lstStyle/>
          <a:p>
            <a:r>
              <a:rPr lang="en-US" altLang="ja-JP" dirty="0">
                <a:latin typeface="Symbol" panose="05050102010706020507" pitchFamily="18" charset="2"/>
              </a:rPr>
              <a:t>f</a:t>
            </a:r>
            <a:r>
              <a:rPr kumimoji="1" lang="en-US" altLang="ja-JP" dirty="0" smtClean="0"/>
              <a:t> (degrees)</a:t>
            </a:r>
            <a:endParaRPr kumimoji="1" lang="ja-JP" altLang="en-US" dirty="0"/>
          </a:p>
        </p:txBody>
      </p:sp>
      <p:sp>
        <p:nvSpPr>
          <p:cNvPr id="19" name="正方形/長方形 18"/>
          <p:cNvSpPr/>
          <p:nvPr/>
        </p:nvSpPr>
        <p:spPr>
          <a:xfrm rot="16200000">
            <a:off x="1925814" y="2506219"/>
            <a:ext cx="1186543" cy="369332"/>
          </a:xfrm>
          <a:prstGeom prst="rect">
            <a:avLst/>
          </a:prstGeom>
        </p:spPr>
        <p:txBody>
          <a:bodyPr wrap="none">
            <a:spAutoFit/>
          </a:bodyPr>
          <a:lstStyle/>
          <a:p>
            <a:r>
              <a:rPr lang="en-US" altLang="ja-JP" dirty="0" smtClean="0">
                <a:latin typeface="Symbol" panose="05050102010706020507" pitchFamily="18" charset="2"/>
              </a:rPr>
              <a:t>D</a:t>
            </a:r>
            <a:r>
              <a:rPr lang="en-US" altLang="ja-JP" dirty="0" smtClean="0"/>
              <a:t>p/p (%)</a:t>
            </a:r>
            <a:endParaRPr lang="ja-JP" altLang="en-US" dirty="0"/>
          </a:p>
        </p:txBody>
      </p:sp>
      <p:sp>
        <p:nvSpPr>
          <p:cNvPr id="20" name="テキスト ボックス 19"/>
          <p:cNvSpPr txBox="1"/>
          <p:nvPr/>
        </p:nvSpPr>
        <p:spPr>
          <a:xfrm>
            <a:off x="3099112" y="3492067"/>
            <a:ext cx="1306768" cy="369332"/>
          </a:xfrm>
          <a:prstGeom prst="rect">
            <a:avLst/>
          </a:prstGeom>
          <a:noFill/>
        </p:spPr>
        <p:txBody>
          <a:bodyPr wrap="none" rtlCol="0">
            <a:spAutoFit/>
          </a:bodyPr>
          <a:lstStyle/>
          <a:p>
            <a:r>
              <a:rPr lang="en-US" altLang="ja-JP" dirty="0">
                <a:latin typeface="Symbol" panose="05050102010706020507" pitchFamily="18" charset="2"/>
              </a:rPr>
              <a:t>f</a:t>
            </a:r>
            <a:r>
              <a:rPr kumimoji="1" lang="en-US" altLang="ja-JP" dirty="0" smtClean="0"/>
              <a:t> (degrees)</a:t>
            </a:r>
            <a:endParaRPr kumimoji="1" lang="ja-JP" altLang="en-US" dirty="0"/>
          </a:p>
        </p:txBody>
      </p:sp>
      <p:sp>
        <p:nvSpPr>
          <p:cNvPr id="21" name="テキスト ボックス 20"/>
          <p:cNvSpPr txBox="1"/>
          <p:nvPr/>
        </p:nvSpPr>
        <p:spPr>
          <a:xfrm rot="16200000">
            <a:off x="1696585" y="4312475"/>
            <a:ext cx="1645002" cy="369332"/>
          </a:xfrm>
          <a:prstGeom prst="rect">
            <a:avLst/>
          </a:prstGeom>
          <a:noFill/>
        </p:spPr>
        <p:txBody>
          <a:bodyPr wrap="none" rtlCol="0">
            <a:spAutoFit/>
          </a:bodyPr>
          <a:lstStyle/>
          <a:p>
            <a:r>
              <a:rPr lang="en-US" altLang="ja-JP" dirty="0" smtClean="0"/>
              <a:t>Density (Arb.)</a:t>
            </a:r>
            <a:endParaRPr kumimoji="1" lang="ja-JP" altLang="en-US" dirty="0"/>
          </a:p>
        </p:txBody>
      </p:sp>
      <p:sp>
        <p:nvSpPr>
          <p:cNvPr id="22" name="テキスト ボックス 21"/>
          <p:cNvSpPr txBox="1"/>
          <p:nvPr/>
        </p:nvSpPr>
        <p:spPr>
          <a:xfrm>
            <a:off x="3090957" y="5393790"/>
            <a:ext cx="1306768" cy="369332"/>
          </a:xfrm>
          <a:prstGeom prst="rect">
            <a:avLst/>
          </a:prstGeom>
          <a:noFill/>
        </p:spPr>
        <p:txBody>
          <a:bodyPr wrap="none" rtlCol="0">
            <a:spAutoFit/>
          </a:bodyPr>
          <a:lstStyle/>
          <a:p>
            <a:r>
              <a:rPr lang="en-US" altLang="ja-JP" dirty="0">
                <a:latin typeface="Symbol" panose="05050102010706020507" pitchFamily="18" charset="2"/>
              </a:rPr>
              <a:t>f</a:t>
            </a:r>
            <a:r>
              <a:rPr kumimoji="1" lang="en-US" altLang="ja-JP" dirty="0" smtClean="0"/>
              <a:t> (degrees)</a:t>
            </a:r>
            <a:endParaRPr kumimoji="1" lang="ja-JP" altLang="en-US" dirty="0"/>
          </a:p>
        </p:txBody>
      </p:sp>
      <p:sp>
        <p:nvSpPr>
          <p:cNvPr id="23" name="正方形/長方形 22"/>
          <p:cNvSpPr/>
          <p:nvPr/>
        </p:nvSpPr>
        <p:spPr>
          <a:xfrm rot="16200000">
            <a:off x="4070361" y="2506219"/>
            <a:ext cx="1186543" cy="369332"/>
          </a:xfrm>
          <a:prstGeom prst="rect">
            <a:avLst/>
          </a:prstGeom>
        </p:spPr>
        <p:txBody>
          <a:bodyPr wrap="none">
            <a:spAutoFit/>
          </a:bodyPr>
          <a:lstStyle/>
          <a:p>
            <a:r>
              <a:rPr lang="en-US" altLang="ja-JP" dirty="0" smtClean="0">
                <a:latin typeface="Symbol" panose="05050102010706020507" pitchFamily="18" charset="2"/>
              </a:rPr>
              <a:t>D</a:t>
            </a:r>
            <a:r>
              <a:rPr lang="en-US" altLang="ja-JP" dirty="0" smtClean="0"/>
              <a:t>p/p (%)</a:t>
            </a:r>
            <a:endParaRPr lang="ja-JP" altLang="en-US" dirty="0"/>
          </a:p>
        </p:txBody>
      </p:sp>
      <p:sp>
        <p:nvSpPr>
          <p:cNvPr id="24" name="テキスト ボックス 23"/>
          <p:cNvSpPr txBox="1"/>
          <p:nvPr/>
        </p:nvSpPr>
        <p:spPr>
          <a:xfrm>
            <a:off x="5243659" y="3492067"/>
            <a:ext cx="1306768" cy="369332"/>
          </a:xfrm>
          <a:prstGeom prst="rect">
            <a:avLst/>
          </a:prstGeom>
          <a:noFill/>
        </p:spPr>
        <p:txBody>
          <a:bodyPr wrap="none" rtlCol="0">
            <a:spAutoFit/>
          </a:bodyPr>
          <a:lstStyle/>
          <a:p>
            <a:r>
              <a:rPr lang="en-US" altLang="ja-JP" dirty="0">
                <a:latin typeface="Symbol" panose="05050102010706020507" pitchFamily="18" charset="2"/>
              </a:rPr>
              <a:t>f</a:t>
            </a:r>
            <a:r>
              <a:rPr kumimoji="1" lang="en-US" altLang="ja-JP" dirty="0" smtClean="0"/>
              <a:t> (degrees)</a:t>
            </a:r>
            <a:endParaRPr kumimoji="1" lang="ja-JP" altLang="en-US" dirty="0"/>
          </a:p>
        </p:txBody>
      </p:sp>
      <p:sp>
        <p:nvSpPr>
          <p:cNvPr id="25" name="テキスト ボックス 24"/>
          <p:cNvSpPr txBox="1"/>
          <p:nvPr/>
        </p:nvSpPr>
        <p:spPr>
          <a:xfrm rot="16200000">
            <a:off x="3841132" y="4312475"/>
            <a:ext cx="1645002" cy="369332"/>
          </a:xfrm>
          <a:prstGeom prst="rect">
            <a:avLst/>
          </a:prstGeom>
          <a:noFill/>
        </p:spPr>
        <p:txBody>
          <a:bodyPr wrap="none" rtlCol="0">
            <a:spAutoFit/>
          </a:bodyPr>
          <a:lstStyle/>
          <a:p>
            <a:r>
              <a:rPr lang="en-US" altLang="ja-JP" dirty="0" smtClean="0"/>
              <a:t>Density (Arb.)</a:t>
            </a:r>
            <a:endParaRPr kumimoji="1" lang="ja-JP" altLang="en-US" dirty="0"/>
          </a:p>
        </p:txBody>
      </p:sp>
      <p:sp>
        <p:nvSpPr>
          <p:cNvPr id="26" name="テキスト ボックス 25"/>
          <p:cNvSpPr txBox="1"/>
          <p:nvPr/>
        </p:nvSpPr>
        <p:spPr>
          <a:xfrm>
            <a:off x="5235504" y="5393790"/>
            <a:ext cx="1306768" cy="369332"/>
          </a:xfrm>
          <a:prstGeom prst="rect">
            <a:avLst/>
          </a:prstGeom>
          <a:noFill/>
        </p:spPr>
        <p:txBody>
          <a:bodyPr wrap="none" rtlCol="0">
            <a:spAutoFit/>
          </a:bodyPr>
          <a:lstStyle/>
          <a:p>
            <a:r>
              <a:rPr lang="en-US" altLang="ja-JP" dirty="0">
                <a:latin typeface="Symbol" panose="05050102010706020507" pitchFamily="18" charset="2"/>
              </a:rPr>
              <a:t>f</a:t>
            </a:r>
            <a:r>
              <a:rPr kumimoji="1" lang="en-US" altLang="ja-JP" dirty="0" smtClean="0"/>
              <a:t> (degrees)</a:t>
            </a:r>
            <a:endParaRPr kumimoji="1" lang="ja-JP" altLang="en-US" dirty="0"/>
          </a:p>
        </p:txBody>
      </p:sp>
      <p:sp>
        <p:nvSpPr>
          <p:cNvPr id="27" name="正方形/長方形 26"/>
          <p:cNvSpPr/>
          <p:nvPr/>
        </p:nvSpPr>
        <p:spPr>
          <a:xfrm rot="16200000">
            <a:off x="6245153" y="2506218"/>
            <a:ext cx="1186543" cy="369332"/>
          </a:xfrm>
          <a:prstGeom prst="rect">
            <a:avLst/>
          </a:prstGeom>
        </p:spPr>
        <p:txBody>
          <a:bodyPr wrap="none">
            <a:spAutoFit/>
          </a:bodyPr>
          <a:lstStyle/>
          <a:p>
            <a:r>
              <a:rPr lang="en-US" altLang="ja-JP" dirty="0" smtClean="0">
                <a:latin typeface="Symbol" panose="05050102010706020507" pitchFamily="18" charset="2"/>
              </a:rPr>
              <a:t>D</a:t>
            </a:r>
            <a:r>
              <a:rPr lang="en-US" altLang="ja-JP" dirty="0" smtClean="0"/>
              <a:t>p/p (%)</a:t>
            </a:r>
            <a:endParaRPr lang="ja-JP" altLang="en-US" dirty="0"/>
          </a:p>
        </p:txBody>
      </p:sp>
      <p:sp>
        <p:nvSpPr>
          <p:cNvPr id="28" name="テキスト ボックス 27"/>
          <p:cNvSpPr txBox="1"/>
          <p:nvPr/>
        </p:nvSpPr>
        <p:spPr>
          <a:xfrm>
            <a:off x="7418451" y="3492066"/>
            <a:ext cx="1306768" cy="369332"/>
          </a:xfrm>
          <a:prstGeom prst="rect">
            <a:avLst/>
          </a:prstGeom>
          <a:noFill/>
        </p:spPr>
        <p:txBody>
          <a:bodyPr wrap="none" rtlCol="0">
            <a:spAutoFit/>
          </a:bodyPr>
          <a:lstStyle/>
          <a:p>
            <a:r>
              <a:rPr lang="en-US" altLang="ja-JP" dirty="0">
                <a:latin typeface="Symbol" panose="05050102010706020507" pitchFamily="18" charset="2"/>
              </a:rPr>
              <a:t>f</a:t>
            </a:r>
            <a:r>
              <a:rPr kumimoji="1" lang="en-US" altLang="ja-JP" dirty="0" smtClean="0"/>
              <a:t> (degrees)</a:t>
            </a:r>
            <a:endParaRPr kumimoji="1" lang="ja-JP" altLang="en-US" dirty="0"/>
          </a:p>
        </p:txBody>
      </p:sp>
      <p:sp>
        <p:nvSpPr>
          <p:cNvPr id="29" name="テキスト ボックス 28"/>
          <p:cNvSpPr txBox="1"/>
          <p:nvPr/>
        </p:nvSpPr>
        <p:spPr>
          <a:xfrm rot="16200000">
            <a:off x="6015924" y="4312474"/>
            <a:ext cx="1645002" cy="369332"/>
          </a:xfrm>
          <a:prstGeom prst="rect">
            <a:avLst/>
          </a:prstGeom>
          <a:noFill/>
        </p:spPr>
        <p:txBody>
          <a:bodyPr wrap="none" rtlCol="0">
            <a:spAutoFit/>
          </a:bodyPr>
          <a:lstStyle/>
          <a:p>
            <a:r>
              <a:rPr lang="en-US" altLang="ja-JP" dirty="0" smtClean="0"/>
              <a:t>Density (Arb.)</a:t>
            </a:r>
            <a:endParaRPr kumimoji="1" lang="ja-JP" altLang="en-US" dirty="0"/>
          </a:p>
        </p:txBody>
      </p:sp>
      <p:sp>
        <p:nvSpPr>
          <p:cNvPr id="30" name="テキスト ボックス 29"/>
          <p:cNvSpPr txBox="1"/>
          <p:nvPr/>
        </p:nvSpPr>
        <p:spPr>
          <a:xfrm>
            <a:off x="7410296" y="5393789"/>
            <a:ext cx="1306768" cy="369332"/>
          </a:xfrm>
          <a:prstGeom prst="rect">
            <a:avLst/>
          </a:prstGeom>
          <a:noFill/>
        </p:spPr>
        <p:txBody>
          <a:bodyPr wrap="none" rtlCol="0">
            <a:spAutoFit/>
          </a:bodyPr>
          <a:lstStyle/>
          <a:p>
            <a:r>
              <a:rPr lang="en-US" altLang="ja-JP" dirty="0">
                <a:latin typeface="Symbol" panose="05050102010706020507" pitchFamily="18" charset="2"/>
              </a:rPr>
              <a:t>f</a:t>
            </a:r>
            <a:r>
              <a:rPr kumimoji="1" lang="en-US" altLang="ja-JP" dirty="0" smtClean="0"/>
              <a:t> (degrees)</a:t>
            </a:r>
            <a:endParaRPr kumimoji="1" lang="ja-JP" altLang="en-US" dirty="0"/>
          </a:p>
        </p:txBody>
      </p:sp>
      <p:sp>
        <p:nvSpPr>
          <p:cNvPr id="31" name="正方形/長方形 30"/>
          <p:cNvSpPr/>
          <p:nvPr/>
        </p:nvSpPr>
        <p:spPr>
          <a:xfrm>
            <a:off x="3743770" y="6457897"/>
            <a:ext cx="5301451" cy="369332"/>
          </a:xfrm>
          <a:prstGeom prst="rect">
            <a:avLst/>
          </a:prstGeom>
        </p:spPr>
        <p:txBody>
          <a:bodyPr wrap="none">
            <a:spAutoFit/>
          </a:bodyPr>
          <a:lstStyle/>
          <a:p>
            <a:r>
              <a:rPr lang="en-US" altLang="ja-JP" dirty="0" smtClean="0">
                <a:solidFill>
                  <a:srgbClr val="BC5704"/>
                </a:solidFill>
              </a:rPr>
              <a:t>from  H. Hotchi et. al., PRST-AB </a:t>
            </a:r>
            <a:r>
              <a:rPr lang="en-US" altLang="ja-JP" b="1" dirty="0" smtClean="0">
                <a:solidFill>
                  <a:srgbClr val="BC5704"/>
                </a:solidFill>
              </a:rPr>
              <a:t>15</a:t>
            </a:r>
            <a:r>
              <a:rPr lang="en-US" altLang="ja-JP" dirty="0" smtClean="0">
                <a:solidFill>
                  <a:srgbClr val="BC5704"/>
                </a:solidFill>
              </a:rPr>
              <a:t>, 040402 (2011).</a:t>
            </a:r>
            <a:endParaRPr lang="ja-JP" altLang="en-US" dirty="0">
              <a:solidFill>
                <a:srgbClr val="BC5704"/>
              </a:solidFill>
            </a:endParaRPr>
          </a:p>
        </p:txBody>
      </p:sp>
      <p:sp>
        <p:nvSpPr>
          <p:cNvPr id="32" name="スライド番号プレースホルダー 31"/>
          <p:cNvSpPr>
            <a:spLocks noGrp="1"/>
          </p:cNvSpPr>
          <p:nvPr>
            <p:ph type="sldNum" sz="quarter" idx="12"/>
          </p:nvPr>
        </p:nvSpPr>
        <p:spPr/>
        <p:txBody>
          <a:bodyPr/>
          <a:lstStyle/>
          <a:p>
            <a:pPr>
              <a:defRPr/>
            </a:pPr>
            <a:fld id="{795C08A0-DC4E-40C2-BC5D-0461A8846DC0}" type="slidenum">
              <a:rPr lang="en-US" altLang="ja-JP" smtClean="0"/>
              <a:pPr>
                <a:defRPr/>
              </a:pPr>
              <a:t>10</a:t>
            </a:fld>
            <a:endParaRPr lang="en-US" altLang="ja-JP"/>
          </a:p>
        </p:txBody>
      </p:sp>
    </p:spTree>
    <p:extLst>
      <p:ext uri="{BB962C8B-B14F-4D97-AF65-F5344CB8AC3E}">
        <p14:creationId xmlns:p14="http://schemas.microsoft.com/office/powerpoint/2010/main" val="329234182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203" y="1385589"/>
            <a:ext cx="4507749" cy="34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rot="16200000">
            <a:off x="-830766" y="2837441"/>
            <a:ext cx="2101857" cy="369332"/>
          </a:xfrm>
          <a:prstGeom prst="rect">
            <a:avLst/>
          </a:prstGeom>
          <a:noFill/>
        </p:spPr>
        <p:txBody>
          <a:bodyPr wrap="none" rtlCol="0">
            <a:spAutoFit/>
          </a:bodyPr>
          <a:lstStyle/>
          <a:p>
            <a:r>
              <a:rPr kumimoji="1" lang="en-US" altLang="ja-JP" dirty="0" smtClean="0"/>
              <a:t>Beam survival rate</a:t>
            </a:r>
            <a:endParaRPr kumimoji="1" lang="ja-JP" altLang="en-US" dirty="0"/>
          </a:p>
        </p:txBody>
      </p:sp>
      <p:sp>
        <p:nvSpPr>
          <p:cNvPr id="4" name="テキスト ボックス 3"/>
          <p:cNvSpPr txBox="1"/>
          <p:nvPr/>
        </p:nvSpPr>
        <p:spPr>
          <a:xfrm>
            <a:off x="1509332" y="4779490"/>
            <a:ext cx="2472152" cy="369332"/>
          </a:xfrm>
          <a:prstGeom prst="rect">
            <a:avLst/>
          </a:prstGeom>
          <a:noFill/>
        </p:spPr>
        <p:txBody>
          <a:bodyPr wrap="none" rtlCol="0">
            <a:spAutoFit/>
          </a:bodyPr>
          <a:lstStyle/>
          <a:p>
            <a:r>
              <a:rPr kumimoji="1" lang="en-US" altLang="ja-JP" dirty="0" smtClean="0"/>
              <a:t>Painting parameter ID</a:t>
            </a:r>
            <a:endParaRPr kumimoji="1" lang="ja-JP" altLang="en-US" dirty="0"/>
          </a:p>
        </p:txBody>
      </p:sp>
      <p:sp>
        <p:nvSpPr>
          <p:cNvPr id="5" name="テキスト ボックス 4"/>
          <p:cNvSpPr txBox="1"/>
          <p:nvPr/>
        </p:nvSpPr>
        <p:spPr>
          <a:xfrm>
            <a:off x="619556" y="692696"/>
            <a:ext cx="6370655" cy="646331"/>
          </a:xfrm>
          <a:prstGeom prst="rect">
            <a:avLst/>
          </a:prstGeom>
          <a:noFill/>
        </p:spPr>
        <p:txBody>
          <a:bodyPr wrap="none" rtlCol="0">
            <a:spAutoFit/>
          </a:bodyPr>
          <a:lstStyle/>
          <a:p>
            <a:r>
              <a:rPr lang="ja-JP" altLang="en-US" sz="1200" b="1" dirty="0">
                <a:solidFill>
                  <a:schemeClr val="accent2"/>
                </a:solidFill>
              </a:rPr>
              <a:t>●</a:t>
            </a:r>
            <a:r>
              <a:rPr lang="en-US" altLang="ja-JP" dirty="0" smtClean="0">
                <a:solidFill>
                  <a:schemeClr val="accent2"/>
                </a:solidFill>
              </a:rPr>
              <a:t> E</a:t>
            </a:r>
            <a:r>
              <a:rPr lang="en-US" altLang="ja-JP" baseline="-25000" dirty="0" smtClean="0">
                <a:solidFill>
                  <a:schemeClr val="accent2"/>
                </a:solidFill>
              </a:rPr>
              <a:t>inj</a:t>
            </a:r>
            <a:r>
              <a:rPr lang="en-US" altLang="ja-JP" dirty="0" smtClean="0">
                <a:solidFill>
                  <a:schemeClr val="accent2"/>
                </a:solidFill>
              </a:rPr>
              <a:t>=181 MeV, 539 kW-eq. intensity (Run#44, Nov., 2012)</a:t>
            </a:r>
          </a:p>
          <a:p>
            <a:r>
              <a:rPr lang="ja-JP" altLang="en-US" sz="1200" b="1" dirty="0">
                <a:solidFill>
                  <a:srgbClr val="FF0000"/>
                </a:solidFill>
              </a:rPr>
              <a:t>●</a:t>
            </a:r>
            <a:r>
              <a:rPr lang="en-US" altLang="ja-JP" dirty="0" smtClean="0">
                <a:solidFill>
                  <a:srgbClr val="FF0000"/>
                </a:solidFill>
              </a:rPr>
              <a:t> E</a:t>
            </a:r>
            <a:r>
              <a:rPr lang="en-US" altLang="ja-JP" baseline="-25000" dirty="0" smtClean="0">
                <a:solidFill>
                  <a:srgbClr val="FF0000"/>
                </a:solidFill>
              </a:rPr>
              <a:t>inj</a:t>
            </a:r>
            <a:r>
              <a:rPr lang="en-US" altLang="ja-JP" dirty="0" smtClean="0">
                <a:solidFill>
                  <a:srgbClr val="FF0000"/>
                </a:solidFill>
              </a:rPr>
              <a:t>=400 MeV, 553 kW-eq. intensity (Run#54, Apr., 2014) </a:t>
            </a:r>
            <a:endParaRPr kumimoji="1" lang="ja-JP" altLang="en-US" dirty="0">
              <a:solidFill>
                <a:srgbClr val="FF0000"/>
              </a:solidFill>
            </a:endParaRPr>
          </a:p>
        </p:txBody>
      </p:sp>
      <p:cxnSp>
        <p:nvCxnSpPr>
          <p:cNvPr id="6" name="直線コネクタ 5"/>
          <p:cNvCxnSpPr/>
          <p:nvPr/>
        </p:nvCxnSpPr>
        <p:spPr>
          <a:xfrm>
            <a:off x="1149292" y="1827162"/>
            <a:ext cx="0" cy="2016224"/>
          </a:xfrm>
          <a:prstGeom prst="line">
            <a:avLst/>
          </a:prstGeom>
          <a:ln>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 name="直線矢印コネクタ 6"/>
          <p:cNvCxnSpPr/>
          <p:nvPr/>
        </p:nvCxnSpPr>
        <p:spPr>
          <a:xfrm>
            <a:off x="1168883" y="2331218"/>
            <a:ext cx="1771084" cy="0"/>
          </a:xfrm>
          <a:prstGeom prst="straightConnector1">
            <a:avLst/>
          </a:prstGeom>
          <a:ln>
            <a:solidFill>
              <a:schemeClr val="tx2">
                <a:lumMod val="65000"/>
                <a:lumOff val="35000"/>
              </a:schemeClr>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1214893" y="2052711"/>
            <a:ext cx="1422184" cy="523220"/>
          </a:xfrm>
          <a:prstGeom prst="rect">
            <a:avLst/>
          </a:prstGeom>
          <a:noFill/>
        </p:spPr>
        <p:txBody>
          <a:bodyPr wrap="none" rtlCol="0">
            <a:spAutoFit/>
          </a:bodyPr>
          <a:lstStyle/>
          <a:p>
            <a:pPr algn="ctr"/>
            <a:r>
              <a:rPr kumimoji="1" lang="en-US" altLang="ja-JP" sz="1400" dirty="0" smtClean="0"/>
              <a:t>By longitudinal</a:t>
            </a:r>
          </a:p>
          <a:p>
            <a:pPr algn="ctr"/>
            <a:r>
              <a:rPr kumimoji="1" lang="en-US" altLang="ja-JP" sz="1400" dirty="0" smtClean="0"/>
              <a:t>painting</a:t>
            </a:r>
            <a:endParaRPr kumimoji="1" lang="ja-JP" altLang="en-US" sz="1400" dirty="0"/>
          </a:p>
        </p:txBody>
      </p:sp>
      <p:sp>
        <p:nvSpPr>
          <p:cNvPr id="9" name="テキスト ボックス 8"/>
          <p:cNvSpPr txBox="1"/>
          <p:nvPr/>
        </p:nvSpPr>
        <p:spPr>
          <a:xfrm>
            <a:off x="2920545" y="1524272"/>
            <a:ext cx="2993127" cy="307777"/>
          </a:xfrm>
          <a:prstGeom prst="rect">
            <a:avLst/>
          </a:prstGeom>
          <a:noFill/>
        </p:spPr>
        <p:txBody>
          <a:bodyPr wrap="none" rtlCol="0">
            <a:spAutoFit/>
          </a:bodyPr>
          <a:lstStyle/>
          <a:p>
            <a:r>
              <a:rPr kumimoji="1" lang="en-US" altLang="ja-JP" sz="1400" dirty="0" smtClean="0"/>
              <a:t>By adding 100</a:t>
            </a:r>
            <a:r>
              <a:rPr kumimoji="1" lang="en-US" altLang="ja-JP" sz="1400" dirty="0" smtClean="0">
                <a:latin typeface="Symbol" pitchFamily="18" charset="2"/>
              </a:rPr>
              <a:t>p</a:t>
            </a:r>
            <a:r>
              <a:rPr kumimoji="1" lang="en-US" altLang="ja-JP" sz="1400" dirty="0" smtClean="0"/>
              <a:t> transverse painting</a:t>
            </a:r>
            <a:endParaRPr kumimoji="1" lang="ja-JP" altLang="en-US" sz="1400" dirty="0"/>
          </a:p>
        </p:txBody>
      </p:sp>
      <p:sp>
        <p:nvSpPr>
          <p:cNvPr id="10" name="テキスト ボックス 9"/>
          <p:cNvSpPr txBox="1"/>
          <p:nvPr/>
        </p:nvSpPr>
        <p:spPr>
          <a:xfrm>
            <a:off x="794912" y="3799953"/>
            <a:ext cx="1146468" cy="307777"/>
          </a:xfrm>
          <a:prstGeom prst="rect">
            <a:avLst/>
          </a:prstGeom>
          <a:noFill/>
        </p:spPr>
        <p:txBody>
          <a:bodyPr wrap="none" rtlCol="0">
            <a:spAutoFit/>
          </a:bodyPr>
          <a:lstStyle/>
          <a:p>
            <a:r>
              <a:rPr kumimoji="1" lang="en-US" altLang="ja-JP" sz="1400" dirty="0" smtClean="0"/>
              <a:t>No painting</a:t>
            </a:r>
            <a:endParaRPr kumimoji="1" lang="ja-JP" altLang="en-US" sz="1400" dirty="0"/>
          </a:p>
        </p:txBody>
      </p:sp>
      <p:cxnSp>
        <p:nvCxnSpPr>
          <p:cNvPr id="11" name="直線コネクタ 10"/>
          <p:cNvCxnSpPr/>
          <p:nvPr/>
        </p:nvCxnSpPr>
        <p:spPr>
          <a:xfrm>
            <a:off x="2939967" y="1611138"/>
            <a:ext cx="0" cy="1656184"/>
          </a:xfrm>
          <a:prstGeom prst="line">
            <a:avLst/>
          </a:prstGeom>
          <a:ln>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4283736" y="1573038"/>
            <a:ext cx="0" cy="1656184"/>
          </a:xfrm>
          <a:prstGeom prst="line">
            <a:avLst/>
          </a:prstGeom>
          <a:ln>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a:off x="2939967" y="1827162"/>
            <a:ext cx="1343769" cy="0"/>
          </a:xfrm>
          <a:prstGeom prst="straightConnector1">
            <a:avLst/>
          </a:prstGeom>
          <a:ln>
            <a:solidFill>
              <a:schemeClr val="tx2">
                <a:lumMod val="65000"/>
                <a:lumOff val="35000"/>
              </a:schemeClr>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430989" y="90911"/>
            <a:ext cx="8352928" cy="523220"/>
          </a:xfrm>
          <a:prstGeom prst="rect">
            <a:avLst/>
          </a:prstGeom>
          <a:noFill/>
        </p:spPr>
        <p:txBody>
          <a:bodyPr wrap="square" rtlCol="0">
            <a:spAutoFit/>
          </a:bodyPr>
          <a:lstStyle/>
          <a:p>
            <a:r>
              <a:rPr lang="en-US" altLang="ja-JP" sz="2800" b="1" i="1" dirty="0" smtClean="0">
                <a:solidFill>
                  <a:schemeClr val="accent6">
                    <a:lumMod val="75000"/>
                  </a:schemeClr>
                </a:solidFill>
                <a:effectLst>
                  <a:outerShdw blurRad="38100" dist="38100" dir="2700000" algn="tl">
                    <a:srgbClr val="000000">
                      <a:alpha val="43137"/>
                    </a:srgbClr>
                  </a:outerShdw>
                </a:effectLst>
                <a:latin typeface="Calibri" panose="020F0502020204030204" pitchFamily="34" charset="0"/>
              </a:rPr>
              <a:t>Painting parameter dependence of beam survival rate</a:t>
            </a:r>
            <a:endParaRPr kumimoji="1" lang="ja-JP" altLang="en-US" sz="2800" b="1" i="1"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endParaRPr>
          </a:p>
        </p:txBody>
      </p:sp>
      <p:sp>
        <p:nvSpPr>
          <p:cNvPr id="15" name="テキスト ボックス 14"/>
          <p:cNvSpPr txBox="1"/>
          <p:nvPr/>
        </p:nvSpPr>
        <p:spPr>
          <a:xfrm>
            <a:off x="932821" y="5780606"/>
            <a:ext cx="6968574" cy="923330"/>
          </a:xfrm>
          <a:prstGeom prst="rect">
            <a:avLst/>
          </a:prstGeom>
          <a:noFill/>
        </p:spPr>
        <p:txBody>
          <a:bodyPr wrap="none" rtlCol="0">
            <a:spAutoFit/>
          </a:bodyPr>
          <a:lstStyle/>
          <a:p>
            <a:r>
              <a:rPr lang="en-US" altLang="ja-JP" dirty="0" smtClean="0">
                <a:solidFill>
                  <a:schemeClr val="accent6">
                    <a:lumMod val="75000"/>
                  </a:schemeClr>
                </a:solidFill>
                <a:latin typeface="Arial" panose="020B0604020202020204" pitchFamily="34" charset="0"/>
                <a:cs typeface="Arial" panose="020B0604020202020204" pitchFamily="34" charset="0"/>
              </a:rPr>
              <a:t>This experimental data clearly show the big gain</a:t>
            </a:r>
          </a:p>
          <a:p>
            <a:r>
              <a:rPr lang="en-US" altLang="ja-JP" dirty="0" smtClean="0">
                <a:solidFill>
                  <a:schemeClr val="accent6">
                    <a:lumMod val="75000"/>
                  </a:schemeClr>
                </a:solidFill>
                <a:latin typeface="Arial" panose="020B0604020202020204" pitchFamily="34" charset="0"/>
                <a:cs typeface="Arial" panose="020B0604020202020204" pitchFamily="34" charset="0"/>
              </a:rPr>
              <a:t>     from the injection energy upgrade as well as the excellent ability</a:t>
            </a:r>
          </a:p>
          <a:p>
            <a:r>
              <a:rPr lang="en-US" altLang="ja-JP" dirty="0">
                <a:solidFill>
                  <a:schemeClr val="accent6">
                    <a:lumMod val="75000"/>
                  </a:schemeClr>
                </a:solidFill>
                <a:latin typeface="Arial" panose="020B0604020202020204" pitchFamily="34" charset="0"/>
                <a:cs typeface="Arial" panose="020B0604020202020204" pitchFamily="34" charset="0"/>
              </a:rPr>
              <a:t> </a:t>
            </a:r>
            <a:r>
              <a:rPr lang="en-US" altLang="ja-JP" dirty="0" smtClean="0">
                <a:solidFill>
                  <a:schemeClr val="accent6">
                    <a:lumMod val="75000"/>
                  </a:schemeClr>
                </a:solidFill>
                <a:latin typeface="Arial" panose="020B0604020202020204" pitchFamily="34" charset="0"/>
                <a:cs typeface="Arial" panose="020B0604020202020204" pitchFamily="34" charset="0"/>
              </a:rPr>
              <a:t>    of injection painting for the space-charge mitigation.</a:t>
            </a:r>
            <a:endParaRPr kumimoji="1" lang="en-US" altLang="ja-JP" dirty="0" smtClean="0">
              <a:solidFill>
                <a:schemeClr val="accent6">
                  <a:lumMod val="75000"/>
                </a:schemeClr>
              </a:solidFill>
              <a:latin typeface="Arial" panose="020B0604020202020204" pitchFamily="34" charset="0"/>
              <a:cs typeface="Arial" panose="020B0604020202020204" pitchFamily="34" charset="0"/>
            </a:endParaRPr>
          </a:p>
        </p:txBody>
      </p:sp>
      <p:cxnSp>
        <p:nvCxnSpPr>
          <p:cNvPr id="16" name="直線矢印コネクタ 15"/>
          <p:cNvCxnSpPr/>
          <p:nvPr/>
        </p:nvCxnSpPr>
        <p:spPr bwMode="auto">
          <a:xfrm flipV="1">
            <a:off x="1149292" y="2219014"/>
            <a:ext cx="0" cy="1137270"/>
          </a:xfrm>
          <a:prstGeom prst="straightConnector1">
            <a:avLst/>
          </a:prstGeom>
          <a:solidFill>
            <a:schemeClr val="accent1"/>
          </a:solidFill>
          <a:ln w="38100" cap="flat" cmpd="sng" algn="ctr">
            <a:solidFill>
              <a:srgbClr val="FF33CC"/>
            </a:solidFill>
            <a:prstDash val="solid"/>
            <a:round/>
            <a:headEnd type="none" w="med" len="med"/>
            <a:tailEnd type="arrow"/>
          </a:ln>
          <a:effectLst/>
        </p:spPr>
      </p:cxnSp>
      <p:cxnSp>
        <p:nvCxnSpPr>
          <p:cNvPr id="17" name="直線コネクタ 16"/>
          <p:cNvCxnSpPr/>
          <p:nvPr/>
        </p:nvCxnSpPr>
        <p:spPr bwMode="auto">
          <a:xfrm>
            <a:off x="1168883" y="2835274"/>
            <a:ext cx="772497" cy="733706"/>
          </a:xfrm>
          <a:prstGeom prst="line">
            <a:avLst/>
          </a:prstGeom>
          <a:solidFill>
            <a:schemeClr val="accent1"/>
          </a:solidFill>
          <a:ln w="9525" cap="flat" cmpd="sng" algn="ctr">
            <a:solidFill>
              <a:srgbClr val="FF33CC"/>
            </a:solidFill>
            <a:prstDash val="solid"/>
            <a:round/>
            <a:headEnd type="none" w="med" len="med"/>
            <a:tailEnd type="none" w="med" len="med"/>
          </a:ln>
          <a:effectLst/>
        </p:spPr>
      </p:cxnSp>
      <p:sp>
        <p:nvSpPr>
          <p:cNvPr id="18" name="テキスト ボックス 17"/>
          <p:cNvSpPr txBox="1"/>
          <p:nvPr/>
        </p:nvSpPr>
        <p:spPr>
          <a:xfrm>
            <a:off x="1909073" y="3267322"/>
            <a:ext cx="2730235" cy="523220"/>
          </a:xfrm>
          <a:prstGeom prst="rect">
            <a:avLst/>
          </a:prstGeom>
          <a:noFill/>
        </p:spPr>
        <p:txBody>
          <a:bodyPr wrap="none" rtlCol="0">
            <a:spAutoFit/>
          </a:bodyPr>
          <a:lstStyle/>
          <a:p>
            <a:r>
              <a:rPr lang="en-US" altLang="ja-JP" sz="1400" dirty="0" smtClean="0">
                <a:solidFill>
                  <a:srgbClr val="FF33CC"/>
                </a:solidFill>
              </a:rPr>
              <a:t>Further space-charge mitigation</a:t>
            </a:r>
          </a:p>
          <a:p>
            <a:r>
              <a:rPr lang="en-US" altLang="ja-JP" sz="1400" dirty="0" smtClean="0">
                <a:solidFill>
                  <a:srgbClr val="FF33CC"/>
                </a:solidFill>
              </a:rPr>
              <a:t>by the injection energy upgrade</a:t>
            </a:r>
            <a:endParaRPr kumimoji="1" lang="ja-JP" altLang="en-US" sz="1400" dirty="0">
              <a:solidFill>
                <a:srgbClr val="FF33CC"/>
              </a:solidFill>
            </a:endParaRPr>
          </a:p>
        </p:txBody>
      </p:sp>
      <p:graphicFrame>
        <p:nvGraphicFramePr>
          <p:cNvPr id="20" name="表 19"/>
          <p:cNvGraphicFramePr>
            <a:graphicFrameLocks noGrp="1"/>
          </p:cNvGraphicFramePr>
          <p:nvPr>
            <p:extLst>
              <p:ext uri="{D42A27DB-BD31-4B8C-83A1-F6EECF244321}">
                <p14:modId xmlns:p14="http://schemas.microsoft.com/office/powerpoint/2010/main" val="3487576649"/>
              </p:ext>
            </p:extLst>
          </p:nvPr>
        </p:nvGraphicFramePr>
        <p:xfrm>
          <a:off x="4946507" y="1827162"/>
          <a:ext cx="4087408" cy="3624010"/>
        </p:xfrm>
        <a:graphic>
          <a:graphicData uri="http://schemas.openxmlformats.org/drawingml/2006/table">
            <a:tbl>
              <a:tblPr firstRow="1" bandRow="1">
                <a:tableStyleId>{21E4AEA4-8DFA-4A89-87EB-49C32662AFE0}</a:tableStyleId>
              </a:tblPr>
              <a:tblGrid>
                <a:gridCol w="577047"/>
                <a:gridCol w="1384910"/>
                <a:gridCol w="735733"/>
                <a:gridCol w="735733"/>
                <a:gridCol w="653985"/>
              </a:tblGrid>
              <a:tr h="649786">
                <a:tc>
                  <a:txBody>
                    <a:bodyPr/>
                    <a:lstStyle/>
                    <a:p>
                      <a:r>
                        <a:rPr kumimoji="1" lang="en-US" altLang="ja-JP" sz="1600" dirty="0" smtClean="0"/>
                        <a:t>ID</a:t>
                      </a:r>
                      <a:endParaRPr kumimoji="1" lang="ja-JP" altLang="en-US" sz="1600" dirty="0">
                        <a:solidFill>
                          <a:schemeClr val="tx1"/>
                        </a:solidFill>
                      </a:endParaRPr>
                    </a:p>
                  </a:txBody>
                  <a:tcPr/>
                </a:tc>
                <a:tc>
                  <a:txBody>
                    <a:bodyPr/>
                    <a:lstStyle/>
                    <a:p>
                      <a:pPr algn="ctr"/>
                      <a:r>
                        <a:rPr kumimoji="1" lang="en-US" altLang="ja-JP" sz="1600" dirty="0" smtClean="0">
                          <a:latin typeface="Symbol" panose="05050102010706020507" pitchFamily="18" charset="2"/>
                        </a:rPr>
                        <a:t>e</a:t>
                      </a:r>
                      <a:r>
                        <a:rPr kumimoji="1" lang="en-US" altLang="ja-JP" sz="1600" baseline="-25000" dirty="0" smtClean="0"/>
                        <a:t>tp</a:t>
                      </a:r>
                    </a:p>
                    <a:p>
                      <a:pPr algn="ctr"/>
                      <a:r>
                        <a:rPr kumimoji="1" lang="en-US" altLang="ja-JP" sz="1600" dirty="0" smtClean="0"/>
                        <a:t>(</a:t>
                      </a:r>
                      <a:r>
                        <a:rPr kumimoji="1" lang="en-US" altLang="ja-JP" sz="1600" dirty="0" smtClean="0">
                          <a:latin typeface="Symbol" panose="05050102010706020507" pitchFamily="18" charset="2"/>
                        </a:rPr>
                        <a:t>p</a:t>
                      </a:r>
                      <a:r>
                        <a:rPr kumimoji="1" lang="en-US" altLang="ja-JP" sz="1600" dirty="0" smtClean="0"/>
                        <a:t> mm mrad)</a:t>
                      </a:r>
                      <a:endParaRPr kumimoji="1" lang="ja-JP" altLang="en-US" sz="1600" dirty="0">
                        <a:solidFill>
                          <a:schemeClr val="tx1"/>
                        </a:solidFill>
                      </a:endParaRPr>
                    </a:p>
                  </a:txBody>
                  <a:tcPr/>
                </a:tc>
                <a:tc>
                  <a:txBody>
                    <a:bodyPr/>
                    <a:lstStyle/>
                    <a:p>
                      <a:pPr algn="ctr"/>
                      <a:r>
                        <a:rPr kumimoji="1" lang="en-US" altLang="ja-JP" sz="1600" dirty="0" smtClean="0"/>
                        <a:t>V</a:t>
                      </a:r>
                      <a:r>
                        <a:rPr kumimoji="1" lang="en-US" altLang="ja-JP" sz="1600" baseline="-25000" dirty="0" smtClean="0"/>
                        <a:t>2</a:t>
                      </a:r>
                      <a:r>
                        <a:rPr kumimoji="1" lang="en-US" altLang="ja-JP" sz="1600" dirty="0" smtClean="0"/>
                        <a:t>/V</a:t>
                      </a:r>
                      <a:r>
                        <a:rPr kumimoji="1" lang="en-US" altLang="ja-JP" sz="1600" baseline="-25000" dirty="0" smtClean="0"/>
                        <a:t>1</a:t>
                      </a:r>
                    </a:p>
                    <a:p>
                      <a:pPr algn="ctr"/>
                      <a:r>
                        <a:rPr kumimoji="1" lang="en-US" altLang="ja-JP" sz="1600" dirty="0" smtClean="0"/>
                        <a:t>(%)</a:t>
                      </a:r>
                      <a:endParaRPr kumimoji="1" lang="ja-JP" altLang="en-US" sz="1600" dirty="0">
                        <a:solidFill>
                          <a:schemeClr val="tx1"/>
                        </a:solidFill>
                      </a:endParaRPr>
                    </a:p>
                  </a:txBody>
                  <a:tcPr/>
                </a:tc>
                <a:tc>
                  <a:txBody>
                    <a:bodyPr/>
                    <a:lstStyle/>
                    <a:p>
                      <a:pPr algn="ctr"/>
                      <a:r>
                        <a:rPr kumimoji="1" lang="en-US" altLang="ja-JP" sz="1600" dirty="0" smtClean="0">
                          <a:latin typeface="Symbol" panose="05050102010706020507" pitchFamily="18" charset="2"/>
                        </a:rPr>
                        <a:t>Df</a:t>
                      </a:r>
                      <a:r>
                        <a:rPr kumimoji="1" lang="en-US" altLang="ja-JP" sz="1600" baseline="-25000" dirty="0" smtClean="0"/>
                        <a:t>2</a:t>
                      </a:r>
                    </a:p>
                    <a:p>
                      <a:pPr algn="ctr"/>
                      <a:r>
                        <a:rPr kumimoji="1" lang="en-US" altLang="ja-JP" sz="1600" dirty="0" smtClean="0"/>
                        <a:t>(deg)</a:t>
                      </a:r>
                      <a:endParaRPr kumimoji="1" lang="ja-JP" altLang="en-US" sz="1600" dirty="0">
                        <a:solidFill>
                          <a:schemeClr val="tx1"/>
                        </a:solidFill>
                      </a:endParaRPr>
                    </a:p>
                  </a:txBody>
                  <a:tcPr/>
                </a:tc>
                <a:tc>
                  <a:txBody>
                    <a:bodyPr/>
                    <a:lstStyle/>
                    <a:p>
                      <a:pPr algn="ctr"/>
                      <a:r>
                        <a:rPr kumimoji="1" lang="en-US" altLang="ja-JP" sz="1600" dirty="0" smtClean="0">
                          <a:latin typeface="Symbol" panose="05050102010706020507" pitchFamily="18" charset="2"/>
                        </a:rPr>
                        <a:t>D</a:t>
                      </a:r>
                      <a:r>
                        <a:rPr kumimoji="1" lang="en-US" altLang="ja-JP" sz="1600" dirty="0" smtClean="0"/>
                        <a:t>p/p</a:t>
                      </a:r>
                    </a:p>
                    <a:p>
                      <a:pPr algn="ctr"/>
                      <a:r>
                        <a:rPr kumimoji="1" lang="en-US" altLang="ja-JP" sz="1600" dirty="0" smtClean="0"/>
                        <a:t>(%)</a:t>
                      </a:r>
                      <a:endParaRPr kumimoji="1" lang="ja-JP" altLang="en-US" sz="1600" dirty="0">
                        <a:solidFill>
                          <a:schemeClr val="tx1"/>
                        </a:solidFill>
                      </a:endParaRPr>
                    </a:p>
                  </a:txBody>
                  <a:tcPr/>
                </a:tc>
              </a:tr>
              <a:tr h="371778">
                <a:tc>
                  <a:txBody>
                    <a:bodyPr/>
                    <a:lstStyle/>
                    <a:p>
                      <a:r>
                        <a:rPr kumimoji="1" lang="en-US" altLang="ja-JP" sz="1800" dirty="0" smtClean="0"/>
                        <a:t>1</a:t>
                      </a:r>
                      <a:endParaRPr kumimoji="1" lang="ja-JP" altLang="en-US" sz="1800" dirty="0">
                        <a:solidFill>
                          <a:schemeClr val="tx1"/>
                        </a:solidFill>
                      </a:endParaRPr>
                    </a:p>
                  </a:txBody>
                  <a:tcPr/>
                </a:tc>
                <a:tc>
                  <a:txBody>
                    <a:bodyPr/>
                    <a:lstStyle/>
                    <a:p>
                      <a:pPr algn="ctr"/>
                      <a:r>
                        <a:rPr kumimoji="1" lang="en-US" altLang="ja-JP" sz="1800" dirty="0" smtClean="0"/>
                        <a:t>-</a:t>
                      </a:r>
                      <a:endParaRPr kumimoji="1" lang="ja-JP" altLang="en-US" sz="1800" dirty="0">
                        <a:solidFill>
                          <a:schemeClr val="tx1"/>
                        </a:solidFill>
                      </a:endParaRPr>
                    </a:p>
                  </a:txBody>
                  <a:tcPr/>
                </a:tc>
                <a:tc>
                  <a:txBody>
                    <a:bodyPr/>
                    <a:lstStyle/>
                    <a:p>
                      <a:pPr algn="ctr"/>
                      <a:r>
                        <a:rPr kumimoji="1" lang="en-US" altLang="ja-JP" sz="1800" dirty="0" smtClean="0"/>
                        <a:t>-</a:t>
                      </a:r>
                      <a:endParaRPr kumimoji="1" lang="ja-JP" altLang="en-US" sz="1800" dirty="0">
                        <a:solidFill>
                          <a:schemeClr val="tx1"/>
                        </a:solidFill>
                      </a:endParaRPr>
                    </a:p>
                  </a:txBody>
                  <a:tcPr/>
                </a:tc>
                <a:tc>
                  <a:txBody>
                    <a:bodyPr/>
                    <a:lstStyle/>
                    <a:p>
                      <a:pPr algn="ctr"/>
                      <a:r>
                        <a:rPr kumimoji="1" lang="en-US" altLang="ja-JP" sz="1800" dirty="0" smtClean="0"/>
                        <a:t>-</a:t>
                      </a:r>
                      <a:endParaRPr kumimoji="1" lang="ja-JP" altLang="en-US" sz="1800" dirty="0">
                        <a:solidFill>
                          <a:schemeClr val="tx1"/>
                        </a:solidFill>
                      </a:endParaRPr>
                    </a:p>
                  </a:txBody>
                  <a:tcPr/>
                </a:tc>
                <a:tc>
                  <a:txBody>
                    <a:bodyPr/>
                    <a:lstStyle/>
                    <a:p>
                      <a:pPr algn="ctr"/>
                      <a:r>
                        <a:rPr kumimoji="1" lang="en-US" altLang="ja-JP" sz="1800" dirty="0" smtClean="0"/>
                        <a:t>-</a:t>
                      </a:r>
                      <a:endParaRPr kumimoji="1" lang="ja-JP" altLang="en-US" sz="1800" dirty="0">
                        <a:solidFill>
                          <a:schemeClr val="tx1"/>
                        </a:solidFill>
                      </a:endParaRPr>
                    </a:p>
                  </a:txBody>
                  <a:tcPr/>
                </a:tc>
              </a:tr>
              <a:tr h="371778">
                <a:tc>
                  <a:txBody>
                    <a:bodyPr/>
                    <a:lstStyle/>
                    <a:p>
                      <a:r>
                        <a:rPr kumimoji="1" lang="en-US" altLang="ja-JP" sz="1800" dirty="0" smtClean="0"/>
                        <a:t>2</a:t>
                      </a:r>
                      <a:endParaRPr kumimoji="1" lang="ja-JP" altLang="en-US" sz="1800" dirty="0">
                        <a:solidFill>
                          <a:schemeClr val="tx1"/>
                        </a:solidFill>
                      </a:endParaRPr>
                    </a:p>
                  </a:txBody>
                  <a:tcPr/>
                </a:tc>
                <a:tc>
                  <a:txBody>
                    <a:bodyPr/>
                    <a:lstStyle/>
                    <a:p>
                      <a:pPr algn="ctr"/>
                      <a:r>
                        <a:rPr kumimoji="1" lang="en-US" altLang="ja-JP" sz="1800" dirty="0" smtClean="0"/>
                        <a:t>100</a:t>
                      </a:r>
                      <a:r>
                        <a:rPr kumimoji="1" lang="en-US" altLang="ja-JP" sz="1800" dirty="0" smtClean="0">
                          <a:latin typeface="Symbol" panose="05050102010706020507" pitchFamily="18" charset="2"/>
                        </a:rPr>
                        <a:t>p</a:t>
                      </a:r>
                      <a:endParaRPr kumimoji="1" lang="ja-JP" altLang="en-US" sz="1800" dirty="0">
                        <a:solidFill>
                          <a:schemeClr val="tx1"/>
                        </a:solidFill>
                        <a:latin typeface="Symbol" pitchFamily="18" charset="2"/>
                      </a:endParaRPr>
                    </a:p>
                  </a:txBody>
                  <a:tcPr/>
                </a:tc>
                <a:tc>
                  <a:txBody>
                    <a:bodyPr/>
                    <a:lstStyle/>
                    <a:p>
                      <a:pPr algn="ctr"/>
                      <a:r>
                        <a:rPr kumimoji="1" lang="en-US" altLang="ja-JP" sz="1800" dirty="0" smtClean="0"/>
                        <a:t>-</a:t>
                      </a:r>
                      <a:endParaRPr kumimoji="1" lang="ja-JP" altLang="en-US" sz="1800" dirty="0">
                        <a:solidFill>
                          <a:schemeClr val="tx1"/>
                        </a:solidFill>
                      </a:endParaRPr>
                    </a:p>
                  </a:txBody>
                  <a:tcPr/>
                </a:tc>
                <a:tc>
                  <a:txBody>
                    <a:bodyPr/>
                    <a:lstStyle/>
                    <a:p>
                      <a:pPr algn="ctr"/>
                      <a:r>
                        <a:rPr kumimoji="1" lang="en-US" altLang="ja-JP" sz="1800" dirty="0" smtClean="0"/>
                        <a:t>-</a:t>
                      </a:r>
                      <a:endParaRPr kumimoji="1" lang="ja-JP" altLang="en-US" sz="1800" dirty="0">
                        <a:solidFill>
                          <a:schemeClr val="tx1"/>
                        </a:solidFill>
                      </a:endParaRPr>
                    </a:p>
                  </a:txBody>
                  <a:tcPr/>
                </a:tc>
                <a:tc>
                  <a:txBody>
                    <a:bodyPr/>
                    <a:lstStyle/>
                    <a:p>
                      <a:pPr algn="ctr"/>
                      <a:r>
                        <a:rPr kumimoji="1" lang="en-US" altLang="ja-JP" sz="1800" dirty="0" smtClean="0"/>
                        <a:t>-</a:t>
                      </a:r>
                      <a:endParaRPr kumimoji="1" lang="ja-JP" altLang="en-US" sz="1800" dirty="0">
                        <a:solidFill>
                          <a:schemeClr val="tx1"/>
                        </a:solidFill>
                      </a:endParaRPr>
                    </a:p>
                  </a:txBody>
                  <a:tcPr/>
                </a:tc>
              </a:tr>
              <a:tr h="371778">
                <a:tc>
                  <a:txBody>
                    <a:bodyPr/>
                    <a:lstStyle/>
                    <a:p>
                      <a:r>
                        <a:rPr kumimoji="1" lang="en-US" altLang="ja-JP" sz="1800" dirty="0" smtClean="0"/>
                        <a:t>3</a:t>
                      </a:r>
                      <a:endParaRPr kumimoji="1" lang="ja-JP" altLang="en-US" sz="1800" dirty="0">
                        <a:solidFill>
                          <a:schemeClr val="tx1"/>
                        </a:solidFill>
                      </a:endParaRPr>
                    </a:p>
                  </a:txBody>
                  <a:tcPr/>
                </a:tc>
                <a:tc>
                  <a:txBody>
                    <a:bodyPr/>
                    <a:lstStyle/>
                    <a:p>
                      <a:pPr algn="ctr"/>
                      <a:r>
                        <a:rPr kumimoji="1" lang="en-US" altLang="ja-JP" sz="1800" dirty="0" smtClean="0"/>
                        <a:t>-</a:t>
                      </a:r>
                      <a:endParaRPr kumimoji="1" lang="ja-JP" altLang="en-US" sz="1800" dirty="0">
                        <a:solidFill>
                          <a:schemeClr val="tx1"/>
                        </a:solidFill>
                      </a:endParaRPr>
                    </a:p>
                  </a:txBody>
                  <a:tcPr/>
                </a:tc>
                <a:tc>
                  <a:txBody>
                    <a:bodyPr/>
                    <a:lstStyle/>
                    <a:p>
                      <a:pPr algn="ctr"/>
                      <a:r>
                        <a:rPr kumimoji="1" lang="en-US" altLang="ja-JP" sz="1800" dirty="0" smtClean="0"/>
                        <a:t>80</a:t>
                      </a:r>
                      <a:endParaRPr kumimoji="1" lang="ja-JP" altLang="en-US" sz="1800" dirty="0">
                        <a:solidFill>
                          <a:schemeClr val="tx1"/>
                        </a:solidFill>
                      </a:endParaRPr>
                    </a:p>
                  </a:txBody>
                  <a:tcPr/>
                </a:tc>
                <a:tc>
                  <a:txBody>
                    <a:bodyPr/>
                    <a:lstStyle/>
                    <a:p>
                      <a:pPr algn="ctr"/>
                      <a:r>
                        <a:rPr kumimoji="1" lang="en-US" altLang="ja-JP" sz="1800" dirty="0" smtClean="0"/>
                        <a:t>-100</a:t>
                      </a:r>
                      <a:endParaRPr kumimoji="1" lang="ja-JP" altLang="en-US" sz="1800" dirty="0">
                        <a:solidFill>
                          <a:schemeClr val="tx1"/>
                        </a:solidFill>
                      </a:endParaRPr>
                    </a:p>
                  </a:txBody>
                  <a:tcPr/>
                </a:tc>
                <a:tc>
                  <a:txBody>
                    <a:bodyPr/>
                    <a:lstStyle/>
                    <a:p>
                      <a:pPr algn="ctr"/>
                      <a:r>
                        <a:rPr kumimoji="1" lang="en-US" altLang="ja-JP" sz="1800" dirty="0" smtClean="0"/>
                        <a:t>-0.0</a:t>
                      </a:r>
                      <a:endParaRPr kumimoji="1" lang="ja-JP" altLang="en-US" sz="1800" dirty="0">
                        <a:solidFill>
                          <a:schemeClr val="tx1"/>
                        </a:solidFill>
                      </a:endParaRPr>
                    </a:p>
                  </a:txBody>
                  <a:tcPr/>
                </a:tc>
              </a:tr>
              <a:tr h="371778">
                <a:tc>
                  <a:txBody>
                    <a:bodyPr/>
                    <a:lstStyle/>
                    <a:p>
                      <a:r>
                        <a:rPr kumimoji="1" lang="en-US" altLang="ja-JP" sz="1800" dirty="0" smtClean="0"/>
                        <a:t>4</a:t>
                      </a:r>
                      <a:endParaRPr kumimoji="1" lang="ja-JP" altLang="en-US" sz="1800" dirty="0">
                        <a:solidFill>
                          <a:schemeClr val="tx1"/>
                        </a:solidFill>
                      </a:endParaRPr>
                    </a:p>
                  </a:txBody>
                  <a:tcPr/>
                </a:tc>
                <a:tc>
                  <a:txBody>
                    <a:bodyPr/>
                    <a:lstStyle/>
                    <a:p>
                      <a:pPr algn="ctr"/>
                      <a:r>
                        <a:rPr kumimoji="1" lang="en-US" altLang="ja-JP" sz="1800" dirty="0" smtClean="0"/>
                        <a:t>-</a:t>
                      </a:r>
                      <a:endParaRPr kumimoji="1" lang="ja-JP" altLang="en-US" sz="1800"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800" dirty="0" smtClean="0"/>
                        <a:t>80</a:t>
                      </a:r>
                      <a:endParaRPr kumimoji="1" lang="ja-JP" altLang="en-US" sz="1800" dirty="0" smtClean="0">
                        <a:solidFill>
                          <a:schemeClr val="tx1"/>
                        </a:solidFill>
                      </a:endParaRPr>
                    </a:p>
                  </a:txBody>
                  <a:tcPr/>
                </a:tc>
                <a:tc>
                  <a:txBody>
                    <a:bodyPr/>
                    <a:lstStyle/>
                    <a:p>
                      <a:pPr algn="ctr"/>
                      <a:r>
                        <a:rPr kumimoji="1" lang="en-US" altLang="ja-JP" sz="1800" dirty="0" smtClean="0"/>
                        <a:t>-100</a:t>
                      </a:r>
                      <a:endParaRPr kumimoji="1" lang="ja-JP" altLang="en-US" sz="1800" dirty="0">
                        <a:solidFill>
                          <a:schemeClr val="tx1"/>
                        </a:solidFill>
                      </a:endParaRPr>
                    </a:p>
                  </a:txBody>
                  <a:tcPr/>
                </a:tc>
                <a:tc>
                  <a:txBody>
                    <a:bodyPr/>
                    <a:lstStyle/>
                    <a:p>
                      <a:pPr algn="ctr"/>
                      <a:r>
                        <a:rPr kumimoji="1" lang="en-US" altLang="ja-JP" sz="1800" dirty="0" smtClean="0"/>
                        <a:t>-0.1</a:t>
                      </a:r>
                      <a:endParaRPr kumimoji="1" lang="ja-JP" altLang="en-US" sz="1800" dirty="0">
                        <a:solidFill>
                          <a:schemeClr val="tx1"/>
                        </a:solidFill>
                      </a:endParaRPr>
                    </a:p>
                  </a:txBody>
                  <a:tcPr/>
                </a:tc>
              </a:tr>
              <a:tr h="371778">
                <a:tc>
                  <a:txBody>
                    <a:bodyPr/>
                    <a:lstStyle/>
                    <a:p>
                      <a:r>
                        <a:rPr kumimoji="1" lang="en-US" altLang="ja-JP" sz="1800" dirty="0" smtClean="0"/>
                        <a:t>5</a:t>
                      </a:r>
                      <a:endParaRPr kumimoji="1" lang="ja-JP" altLang="en-US" sz="1800" dirty="0">
                        <a:solidFill>
                          <a:schemeClr val="tx1"/>
                        </a:solidFill>
                      </a:endParaRPr>
                    </a:p>
                  </a:txBody>
                  <a:tcPr/>
                </a:tc>
                <a:tc>
                  <a:txBody>
                    <a:bodyPr/>
                    <a:lstStyle/>
                    <a:p>
                      <a:pPr algn="ctr"/>
                      <a:r>
                        <a:rPr kumimoji="1" lang="en-US" altLang="ja-JP" sz="1800" dirty="0" smtClean="0"/>
                        <a:t>-</a:t>
                      </a:r>
                      <a:endParaRPr kumimoji="1" lang="ja-JP" altLang="en-US" sz="1800"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800" dirty="0" smtClean="0"/>
                        <a:t>80</a:t>
                      </a:r>
                      <a:endParaRPr kumimoji="1" lang="ja-JP" altLang="en-US" sz="1800" dirty="0" smtClean="0">
                        <a:solidFill>
                          <a:schemeClr val="tx1"/>
                        </a:solidFill>
                      </a:endParaRPr>
                    </a:p>
                  </a:txBody>
                  <a:tcPr/>
                </a:tc>
                <a:tc>
                  <a:txBody>
                    <a:bodyPr/>
                    <a:lstStyle/>
                    <a:p>
                      <a:pPr algn="ctr"/>
                      <a:r>
                        <a:rPr kumimoji="1" lang="en-US" altLang="ja-JP" sz="1800" dirty="0" smtClean="0"/>
                        <a:t>-100</a:t>
                      </a:r>
                      <a:endParaRPr kumimoji="1" lang="ja-JP" altLang="en-US" sz="1800" dirty="0">
                        <a:solidFill>
                          <a:schemeClr val="tx1"/>
                        </a:solidFill>
                      </a:endParaRPr>
                    </a:p>
                  </a:txBody>
                  <a:tcPr/>
                </a:tc>
                <a:tc>
                  <a:txBody>
                    <a:bodyPr/>
                    <a:lstStyle/>
                    <a:p>
                      <a:pPr algn="ctr"/>
                      <a:r>
                        <a:rPr kumimoji="1" lang="en-US" altLang="ja-JP" sz="1800" dirty="0" smtClean="0"/>
                        <a:t>-0.2</a:t>
                      </a:r>
                      <a:endParaRPr kumimoji="1" lang="ja-JP" altLang="en-US" sz="1800" dirty="0">
                        <a:solidFill>
                          <a:schemeClr val="tx1"/>
                        </a:solidFill>
                      </a:endParaRPr>
                    </a:p>
                  </a:txBody>
                  <a:tcPr/>
                </a:tc>
              </a:tr>
              <a:tr h="371778">
                <a:tc>
                  <a:txBody>
                    <a:bodyPr/>
                    <a:lstStyle/>
                    <a:p>
                      <a:r>
                        <a:rPr kumimoji="1" lang="en-US" altLang="ja-JP" sz="1800" dirty="0" smtClean="0"/>
                        <a:t>6</a:t>
                      </a:r>
                      <a:endParaRPr kumimoji="1" lang="ja-JP" altLang="en-US" sz="1800" dirty="0">
                        <a:solidFill>
                          <a:schemeClr val="tx1"/>
                        </a:solidFill>
                      </a:endParaRPr>
                    </a:p>
                  </a:txBody>
                  <a:tcPr/>
                </a:tc>
                <a:tc>
                  <a:txBody>
                    <a:bodyPr/>
                    <a:lstStyle/>
                    <a:p>
                      <a:pPr algn="ctr"/>
                      <a:r>
                        <a:rPr kumimoji="1" lang="en-US" altLang="ja-JP" sz="1800" dirty="0" smtClean="0"/>
                        <a:t>100</a:t>
                      </a:r>
                      <a:r>
                        <a:rPr kumimoji="1" lang="en-US" altLang="ja-JP" sz="1800" dirty="0" smtClean="0">
                          <a:latin typeface="Symbol" panose="05050102010706020507" pitchFamily="18" charset="2"/>
                        </a:rPr>
                        <a:t>p</a:t>
                      </a:r>
                      <a:endParaRPr kumimoji="1" lang="ja-JP" altLang="en-US" sz="1800" dirty="0">
                        <a:solidFill>
                          <a:schemeClr val="tx1"/>
                        </a:solidFill>
                        <a:latin typeface="Symbol" pitchFamily="18" charset="2"/>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800" dirty="0" smtClean="0"/>
                        <a:t>80</a:t>
                      </a:r>
                      <a:endParaRPr kumimoji="1" lang="ja-JP" altLang="en-US" sz="1800" dirty="0" smtClean="0">
                        <a:solidFill>
                          <a:schemeClr val="tx1"/>
                        </a:solidFill>
                      </a:endParaRPr>
                    </a:p>
                  </a:txBody>
                  <a:tcPr/>
                </a:tc>
                <a:tc>
                  <a:txBody>
                    <a:bodyPr/>
                    <a:lstStyle/>
                    <a:p>
                      <a:pPr algn="ctr"/>
                      <a:r>
                        <a:rPr kumimoji="1" lang="en-US" altLang="ja-JP" sz="1800" dirty="0" smtClean="0"/>
                        <a:t>-100</a:t>
                      </a:r>
                      <a:endParaRPr kumimoji="1" lang="ja-JP" altLang="en-US" sz="1800" dirty="0">
                        <a:solidFill>
                          <a:schemeClr val="tx1"/>
                        </a:solidFill>
                      </a:endParaRPr>
                    </a:p>
                  </a:txBody>
                  <a:tcPr/>
                </a:tc>
                <a:tc>
                  <a:txBody>
                    <a:bodyPr/>
                    <a:lstStyle/>
                    <a:p>
                      <a:pPr algn="ctr"/>
                      <a:r>
                        <a:rPr kumimoji="1" lang="en-US" altLang="ja-JP" sz="1800" dirty="0" smtClean="0"/>
                        <a:t>-0.0</a:t>
                      </a:r>
                      <a:endParaRPr kumimoji="1" lang="ja-JP" altLang="en-US" sz="1800" dirty="0">
                        <a:solidFill>
                          <a:schemeClr val="tx1"/>
                        </a:solidFill>
                      </a:endParaRPr>
                    </a:p>
                  </a:txBody>
                  <a:tcPr/>
                </a:tc>
              </a:tr>
              <a:tr h="371778">
                <a:tc>
                  <a:txBody>
                    <a:bodyPr/>
                    <a:lstStyle/>
                    <a:p>
                      <a:r>
                        <a:rPr kumimoji="1" lang="en-US" altLang="ja-JP" sz="1800" dirty="0" smtClean="0"/>
                        <a:t>7</a:t>
                      </a:r>
                      <a:endParaRPr kumimoji="1" lang="ja-JP" altLang="en-US" sz="1800" dirty="0">
                        <a:solidFill>
                          <a:schemeClr val="tx1"/>
                        </a:solidFill>
                      </a:endParaRPr>
                    </a:p>
                  </a:txBody>
                  <a:tcPr/>
                </a:tc>
                <a:tc>
                  <a:txBody>
                    <a:bodyPr/>
                    <a:lstStyle/>
                    <a:p>
                      <a:pPr algn="ctr"/>
                      <a:r>
                        <a:rPr kumimoji="1" lang="en-US" altLang="ja-JP" sz="1800" dirty="0" smtClean="0"/>
                        <a:t>100</a:t>
                      </a:r>
                      <a:r>
                        <a:rPr kumimoji="1" lang="en-US" altLang="ja-JP" sz="1800" dirty="0" smtClean="0">
                          <a:latin typeface="Symbol" panose="05050102010706020507" pitchFamily="18" charset="2"/>
                        </a:rPr>
                        <a:t>p</a:t>
                      </a:r>
                      <a:endParaRPr kumimoji="1" lang="ja-JP" altLang="en-US" sz="1800" dirty="0">
                        <a:solidFill>
                          <a:schemeClr val="tx1"/>
                        </a:solidFill>
                        <a:latin typeface="Symbol" pitchFamily="18" charset="2"/>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800" dirty="0" smtClean="0"/>
                        <a:t>80</a:t>
                      </a:r>
                      <a:endParaRPr kumimoji="1" lang="ja-JP" altLang="en-US" sz="1800" dirty="0" smtClean="0">
                        <a:solidFill>
                          <a:schemeClr val="tx1"/>
                        </a:solidFill>
                      </a:endParaRPr>
                    </a:p>
                  </a:txBody>
                  <a:tcPr/>
                </a:tc>
                <a:tc>
                  <a:txBody>
                    <a:bodyPr/>
                    <a:lstStyle/>
                    <a:p>
                      <a:pPr algn="ctr"/>
                      <a:r>
                        <a:rPr kumimoji="1" lang="en-US" altLang="ja-JP" sz="1800" dirty="0" smtClean="0"/>
                        <a:t>-100</a:t>
                      </a:r>
                      <a:endParaRPr kumimoji="1" lang="ja-JP" altLang="en-US" sz="1800" dirty="0">
                        <a:solidFill>
                          <a:schemeClr val="tx1"/>
                        </a:solidFill>
                      </a:endParaRPr>
                    </a:p>
                  </a:txBody>
                  <a:tcPr/>
                </a:tc>
                <a:tc>
                  <a:txBody>
                    <a:bodyPr/>
                    <a:lstStyle/>
                    <a:p>
                      <a:pPr algn="ctr"/>
                      <a:r>
                        <a:rPr kumimoji="1" lang="en-US" altLang="ja-JP" sz="1800" dirty="0" smtClean="0"/>
                        <a:t>-0.1</a:t>
                      </a:r>
                      <a:endParaRPr kumimoji="1" lang="ja-JP" altLang="en-US" sz="1800" dirty="0">
                        <a:solidFill>
                          <a:schemeClr val="tx1"/>
                        </a:solidFill>
                      </a:endParaRPr>
                    </a:p>
                  </a:txBody>
                  <a:tcPr/>
                </a:tc>
              </a:tr>
              <a:tr h="371778">
                <a:tc>
                  <a:txBody>
                    <a:bodyPr/>
                    <a:lstStyle/>
                    <a:p>
                      <a:r>
                        <a:rPr kumimoji="1" lang="en-US" altLang="ja-JP" sz="1800" dirty="0" smtClean="0"/>
                        <a:t>8</a:t>
                      </a:r>
                      <a:endParaRPr kumimoji="1" lang="ja-JP" altLang="en-US" sz="1800" dirty="0">
                        <a:solidFill>
                          <a:schemeClr val="tx1"/>
                        </a:solidFill>
                      </a:endParaRPr>
                    </a:p>
                  </a:txBody>
                  <a:tcPr/>
                </a:tc>
                <a:tc>
                  <a:txBody>
                    <a:bodyPr/>
                    <a:lstStyle/>
                    <a:p>
                      <a:pPr algn="ctr"/>
                      <a:r>
                        <a:rPr kumimoji="1" lang="en-US" altLang="ja-JP" sz="1800" dirty="0" smtClean="0"/>
                        <a:t>100</a:t>
                      </a:r>
                      <a:r>
                        <a:rPr kumimoji="1" lang="en-US" altLang="ja-JP" sz="1800" dirty="0" smtClean="0">
                          <a:latin typeface="Symbol" panose="05050102010706020507" pitchFamily="18" charset="2"/>
                        </a:rPr>
                        <a:t>p</a:t>
                      </a:r>
                      <a:endParaRPr kumimoji="1" lang="ja-JP" altLang="en-US" sz="1800" dirty="0">
                        <a:solidFill>
                          <a:schemeClr val="tx1"/>
                        </a:solidFill>
                        <a:latin typeface="Symbol" pitchFamily="18" charset="2"/>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800" dirty="0" smtClean="0"/>
                        <a:t>80</a:t>
                      </a:r>
                      <a:endParaRPr kumimoji="1" lang="ja-JP" altLang="en-US" sz="1800" dirty="0" smtClean="0">
                        <a:solidFill>
                          <a:schemeClr val="tx1"/>
                        </a:solidFill>
                      </a:endParaRPr>
                    </a:p>
                  </a:txBody>
                  <a:tcPr/>
                </a:tc>
                <a:tc>
                  <a:txBody>
                    <a:bodyPr/>
                    <a:lstStyle/>
                    <a:p>
                      <a:pPr algn="ctr"/>
                      <a:r>
                        <a:rPr kumimoji="1" lang="en-US" altLang="ja-JP" sz="1800" dirty="0" smtClean="0"/>
                        <a:t>-100</a:t>
                      </a:r>
                      <a:endParaRPr kumimoji="1" lang="ja-JP" altLang="en-US" sz="1800" dirty="0">
                        <a:solidFill>
                          <a:schemeClr val="tx1"/>
                        </a:solidFill>
                      </a:endParaRPr>
                    </a:p>
                  </a:txBody>
                  <a:tcPr/>
                </a:tc>
                <a:tc>
                  <a:txBody>
                    <a:bodyPr/>
                    <a:lstStyle/>
                    <a:p>
                      <a:pPr algn="ctr"/>
                      <a:r>
                        <a:rPr kumimoji="1" lang="en-US" altLang="ja-JP" sz="1800" dirty="0" smtClean="0"/>
                        <a:t>-0.2</a:t>
                      </a:r>
                      <a:endParaRPr kumimoji="1" lang="ja-JP" altLang="en-US" sz="1800" dirty="0">
                        <a:solidFill>
                          <a:schemeClr val="tx1"/>
                        </a:solidFill>
                      </a:endParaRPr>
                    </a:p>
                  </a:txBody>
                  <a:tcPr/>
                </a:tc>
              </a:tr>
            </a:tbl>
          </a:graphicData>
        </a:graphic>
      </p:graphicFrame>
      <p:sp>
        <p:nvSpPr>
          <p:cNvPr id="21" name="テキスト ボックス 20"/>
          <p:cNvSpPr txBox="1"/>
          <p:nvPr/>
        </p:nvSpPr>
        <p:spPr>
          <a:xfrm>
            <a:off x="1985045" y="3764289"/>
            <a:ext cx="2624436" cy="369332"/>
          </a:xfrm>
          <a:prstGeom prst="rect">
            <a:avLst/>
          </a:prstGeom>
          <a:noFill/>
          <a:ln>
            <a:solidFill>
              <a:srgbClr val="FF33CC"/>
            </a:solidFill>
          </a:ln>
        </p:spPr>
        <p:txBody>
          <a:bodyPr wrap="none" rtlCol="0">
            <a:spAutoFit/>
          </a:bodyPr>
          <a:lstStyle/>
          <a:p>
            <a:r>
              <a:rPr lang="en-US" altLang="ja-JP" dirty="0" smtClean="0">
                <a:latin typeface="Symbol" panose="05050102010706020507" pitchFamily="18" charset="2"/>
              </a:rPr>
              <a:t>b</a:t>
            </a:r>
            <a:r>
              <a:rPr lang="en-US" altLang="ja-JP" baseline="30000" dirty="0" smtClean="0"/>
              <a:t>2</a:t>
            </a:r>
            <a:r>
              <a:rPr lang="en-US" altLang="ja-JP" dirty="0" smtClean="0">
                <a:latin typeface="Symbol" panose="05050102010706020507" pitchFamily="18" charset="2"/>
              </a:rPr>
              <a:t>g</a:t>
            </a:r>
            <a:r>
              <a:rPr lang="en-US" altLang="ja-JP" baseline="30000" dirty="0" smtClean="0"/>
              <a:t>3</a:t>
            </a:r>
            <a:r>
              <a:rPr lang="en-US" altLang="ja-JP" baseline="-25000" dirty="0" smtClean="0"/>
              <a:t>400MeV</a:t>
            </a:r>
            <a:r>
              <a:rPr lang="en-US" altLang="ja-JP" dirty="0" smtClean="0"/>
              <a:t>/</a:t>
            </a:r>
            <a:r>
              <a:rPr lang="en-US" altLang="ja-JP" dirty="0" smtClean="0">
                <a:latin typeface="Symbol" panose="05050102010706020507" pitchFamily="18" charset="2"/>
              </a:rPr>
              <a:t>b</a:t>
            </a:r>
            <a:r>
              <a:rPr lang="en-US" altLang="ja-JP" baseline="30000" dirty="0" smtClean="0"/>
              <a:t>2</a:t>
            </a:r>
            <a:r>
              <a:rPr lang="en-US" altLang="ja-JP" dirty="0" smtClean="0">
                <a:latin typeface="Symbol" panose="05050102010706020507" pitchFamily="18" charset="2"/>
              </a:rPr>
              <a:t>g</a:t>
            </a:r>
            <a:r>
              <a:rPr lang="en-US" altLang="ja-JP" baseline="30000" dirty="0" smtClean="0"/>
              <a:t>3</a:t>
            </a:r>
            <a:r>
              <a:rPr lang="en-US" altLang="ja-JP" baseline="-25000" dirty="0" smtClean="0"/>
              <a:t>181MeV</a:t>
            </a:r>
            <a:r>
              <a:rPr lang="en-US" altLang="ja-JP" dirty="0" smtClean="0"/>
              <a:t>=2.9</a:t>
            </a:r>
            <a:endParaRPr kumimoji="1" lang="ja-JP" altLang="en-US" dirty="0"/>
          </a:p>
        </p:txBody>
      </p:sp>
      <p:sp>
        <p:nvSpPr>
          <p:cNvPr id="2" name="スライド番号プレースホルダー 1"/>
          <p:cNvSpPr>
            <a:spLocks noGrp="1"/>
          </p:cNvSpPr>
          <p:nvPr>
            <p:ph type="sldNum" sz="quarter" idx="12"/>
          </p:nvPr>
        </p:nvSpPr>
        <p:spPr/>
        <p:txBody>
          <a:bodyPr/>
          <a:lstStyle/>
          <a:p>
            <a:pPr>
              <a:defRPr/>
            </a:pPr>
            <a:fld id="{795C08A0-DC4E-40C2-BC5D-0461A8846DC0}" type="slidenum">
              <a:rPr lang="en-US" altLang="ja-JP" smtClean="0"/>
              <a:pPr>
                <a:defRPr/>
              </a:pPr>
              <a:t>11</a:t>
            </a:fld>
            <a:endParaRPr lang="en-US" altLang="ja-JP"/>
          </a:p>
        </p:txBody>
      </p:sp>
    </p:spTree>
    <p:extLst>
      <p:ext uri="{BB962C8B-B14F-4D97-AF65-F5344CB8AC3E}">
        <p14:creationId xmlns:p14="http://schemas.microsoft.com/office/powerpoint/2010/main" val="179594813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694" y="1308974"/>
            <a:ext cx="4674227" cy="3412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rot="16200000">
            <a:off x="-727850" y="2559660"/>
            <a:ext cx="2101857" cy="369332"/>
          </a:xfrm>
          <a:prstGeom prst="rect">
            <a:avLst/>
          </a:prstGeom>
          <a:noFill/>
        </p:spPr>
        <p:txBody>
          <a:bodyPr wrap="none" rtlCol="0">
            <a:spAutoFit/>
          </a:bodyPr>
          <a:lstStyle/>
          <a:p>
            <a:r>
              <a:rPr kumimoji="1" lang="en-US" altLang="ja-JP" dirty="0" smtClean="0"/>
              <a:t>Beam survival rate</a:t>
            </a:r>
            <a:endParaRPr kumimoji="1" lang="ja-JP" altLang="en-US" dirty="0"/>
          </a:p>
        </p:txBody>
      </p:sp>
      <p:sp>
        <p:nvSpPr>
          <p:cNvPr id="4" name="テキスト ボックス 3"/>
          <p:cNvSpPr txBox="1"/>
          <p:nvPr/>
        </p:nvSpPr>
        <p:spPr>
          <a:xfrm>
            <a:off x="1825472" y="4697481"/>
            <a:ext cx="2472152" cy="369332"/>
          </a:xfrm>
          <a:prstGeom prst="rect">
            <a:avLst/>
          </a:prstGeom>
          <a:noFill/>
        </p:spPr>
        <p:txBody>
          <a:bodyPr wrap="none" rtlCol="0">
            <a:spAutoFit/>
          </a:bodyPr>
          <a:lstStyle/>
          <a:p>
            <a:r>
              <a:rPr kumimoji="1" lang="en-US" altLang="ja-JP" dirty="0" smtClean="0"/>
              <a:t>Painting parameter ID</a:t>
            </a:r>
            <a:endParaRPr kumimoji="1" lang="ja-JP" altLang="en-US" dirty="0"/>
          </a:p>
        </p:txBody>
      </p:sp>
      <p:graphicFrame>
        <p:nvGraphicFramePr>
          <p:cNvPr id="5" name="表 4"/>
          <p:cNvGraphicFramePr>
            <a:graphicFrameLocks noGrp="1"/>
          </p:cNvGraphicFramePr>
          <p:nvPr>
            <p:extLst>
              <p:ext uri="{D42A27DB-BD31-4B8C-83A1-F6EECF244321}">
                <p14:modId xmlns:p14="http://schemas.microsoft.com/office/powerpoint/2010/main" val="1358142357"/>
              </p:ext>
            </p:extLst>
          </p:nvPr>
        </p:nvGraphicFramePr>
        <p:xfrm>
          <a:off x="5220072" y="1780875"/>
          <a:ext cx="3877798" cy="3749040"/>
        </p:xfrm>
        <a:graphic>
          <a:graphicData uri="http://schemas.openxmlformats.org/drawingml/2006/table">
            <a:tbl>
              <a:tblPr firstRow="1" bandRow="1">
                <a:tableStyleId>{21E4AEA4-8DFA-4A89-87EB-49C32662AFE0}</a:tableStyleId>
              </a:tblPr>
              <a:tblGrid>
                <a:gridCol w="456212"/>
                <a:gridCol w="988458"/>
                <a:gridCol w="988458"/>
                <a:gridCol w="684317"/>
                <a:gridCol w="760353"/>
              </a:tblGrid>
              <a:tr h="551472">
                <a:tc>
                  <a:txBody>
                    <a:bodyPr/>
                    <a:lstStyle/>
                    <a:p>
                      <a:r>
                        <a:rPr kumimoji="1" lang="en-US" altLang="ja-JP" sz="1600" dirty="0" smtClean="0"/>
                        <a:t>ID</a:t>
                      </a:r>
                      <a:endParaRPr kumimoji="1" lang="ja-JP" altLang="en-US" sz="1600" dirty="0">
                        <a:solidFill>
                          <a:schemeClr val="tx1"/>
                        </a:solidFill>
                      </a:endParaRPr>
                    </a:p>
                  </a:txBody>
                  <a:tcPr/>
                </a:tc>
                <a:tc>
                  <a:txBody>
                    <a:bodyPr/>
                    <a:lstStyle/>
                    <a:p>
                      <a:pPr algn="ctr"/>
                      <a:r>
                        <a:rPr kumimoji="1" lang="en-US" altLang="ja-JP" sz="1600" dirty="0" err="1" smtClean="0">
                          <a:latin typeface="Symbol" panose="05050102010706020507" pitchFamily="18" charset="2"/>
                        </a:rPr>
                        <a:t>e</a:t>
                      </a:r>
                      <a:r>
                        <a:rPr kumimoji="1" lang="en-US" altLang="ja-JP" sz="1600" baseline="-25000" dirty="0" err="1" smtClean="0"/>
                        <a:t>tp</a:t>
                      </a:r>
                      <a:endParaRPr kumimoji="1" lang="en-US" altLang="ja-JP" sz="1600" baseline="-25000" dirty="0" smtClean="0"/>
                    </a:p>
                    <a:p>
                      <a:pPr algn="ctr"/>
                      <a:r>
                        <a:rPr kumimoji="1" lang="en-US" altLang="ja-JP" sz="1600" dirty="0" smtClean="0"/>
                        <a:t>(</a:t>
                      </a:r>
                      <a:r>
                        <a:rPr kumimoji="1" lang="en-US" altLang="ja-JP" sz="1600" dirty="0" smtClean="0">
                          <a:latin typeface="Symbol" panose="05050102010706020507" pitchFamily="18" charset="2"/>
                        </a:rPr>
                        <a:t>p</a:t>
                      </a:r>
                      <a:r>
                        <a:rPr kumimoji="1" lang="en-US" altLang="ja-JP" sz="1600" dirty="0" smtClean="0"/>
                        <a:t> mm mrad)</a:t>
                      </a:r>
                      <a:endParaRPr kumimoji="1" lang="ja-JP" altLang="en-US" sz="1600" dirty="0">
                        <a:solidFill>
                          <a:schemeClr val="tx1"/>
                        </a:solidFill>
                      </a:endParaRPr>
                    </a:p>
                  </a:txBody>
                  <a:tcPr/>
                </a:tc>
                <a:tc>
                  <a:txBody>
                    <a:bodyPr/>
                    <a:lstStyle/>
                    <a:p>
                      <a:pPr algn="ctr"/>
                      <a:r>
                        <a:rPr kumimoji="1" lang="en-US" altLang="ja-JP" sz="1600" dirty="0" smtClean="0"/>
                        <a:t>V</a:t>
                      </a:r>
                      <a:r>
                        <a:rPr kumimoji="1" lang="en-US" altLang="ja-JP" sz="1600" baseline="-25000" dirty="0" smtClean="0"/>
                        <a:t>2</a:t>
                      </a:r>
                      <a:r>
                        <a:rPr kumimoji="1" lang="en-US" altLang="ja-JP" sz="1600" dirty="0" smtClean="0"/>
                        <a:t>/V</a:t>
                      </a:r>
                      <a:r>
                        <a:rPr kumimoji="1" lang="en-US" altLang="ja-JP" sz="1600" baseline="-25000" dirty="0" smtClean="0"/>
                        <a:t>1</a:t>
                      </a:r>
                    </a:p>
                    <a:p>
                      <a:pPr algn="ctr"/>
                      <a:r>
                        <a:rPr kumimoji="1" lang="en-US" altLang="ja-JP" sz="1600" dirty="0" smtClean="0"/>
                        <a:t>(%)</a:t>
                      </a:r>
                      <a:endParaRPr kumimoji="1" lang="ja-JP" altLang="en-US" sz="1600" dirty="0">
                        <a:solidFill>
                          <a:schemeClr val="tx1"/>
                        </a:solidFill>
                      </a:endParaRPr>
                    </a:p>
                  </a:txBody>
                  <a:tcPr/>
                </a:tc>
                <a:tc>
                  <a:txBody>
                    <a:bodyPr/>
                    <a:lstStyle/>
                    <a:p>
                      <a:pPr algn="ctr"/>
                      <a:r>
                        <a:rPr kumimoji="1" lang="en-US" altLang="ja-JP" sz="1600" dirty="0" smtClean="0">
                          <a:latin typeface="Symbol" panose="05050102010706020507" pitchFamily="18" charset="2"/>
                        </a:rPr>
                        <a:t>Df</a:t>
                      </a:r>
                      <a:r>
                        <a:rPr kumimoji="1" lang="en-US" altLang="ja-JP" sz="1600" baseline="-25000" dirty="0" smtClean="0"/>
                        <a:t>2</a:t>
                      </a:r>
                    </a:p>
                    <a:p>
                      <a:pPr algn="ctr"/>
                      <a:r>
                        <a:rPr kumimoji="1" lang="en-US" altLang="ja-JP" sz="1600" dirty="0" smtClean="0"/>
                        <a:t>(deg)</a:t>
                      </a:r>
                      <a:endParaRPr kumimoji="1" lang="ja-JP" altLang="en-US" sz="1600" dirty="0">
                        <a:solidFill>
                          <a:schemeClr val="tx1"/>
                        </a:solidFill>
                      </a:endParaRPr>
                    </a:p>
                  </a:txBody>
                  <a:tcPr/>
                </a:tc>
                <a:tc>
                  <a:txBody>
                    <a:bodyPr/>
                    <a:lstStyle/>
                    <a:p>
                      <a:pPr algn="ctr"/>
                      <a:r>
                        <a:rPr kumimoji="1" lang="en-US" altLang="ja-JP" sz="1600" dirty="0" smtClean="0">
                          <a:latin typeface="Symbol" panose="05050102010706020507" pitchFamily="18" charset="2"/>
                        </a:rPr>
                        <a:t>D</a:t>
                      </a:r>
                      <a:r>
                        <a:rPr kumimoji="1" lang="en-US" altLang="ja-JP" sz="1600" dirty="0" smtClean="0"/>
                        <a:t>p/p</a:t>
                      </a:r>
                    </a:p>
                    <a:p>
                      <a:pPr algn="ctr"/>
                      <a:r>
                        <a:rPr kumimoji="1" lang="en-US" altLang="ja-JP" sz="1600" dirty="0" smtClean="0"/>
                        <a:t>(%)</a:t>
                      </a:r>
                      <a:endParaRPr kumimoji="1" lang="ja-JP" altLang="en-US" sz="1600" dirty="0">
                        <a:solidFill>
                          <a:schemeClr val="tx1"/>
                        </a:solidFill>
                      </a:endParaRPr>
                    </a:p>
                  </a:txBody>
                  <a:tcPr/>
                </a:tc>
              </a:tr>
              <a:tr h="279566">
                <a:tc>
                  <a:txBody>
                    <a:bodyPr/>
                    <a:lstStyle/>
                    <a:p>
                      <a:r>
                        <a:rPr kumimoji="1" lang="en-US" altLang="ja-JP" sz="1800" dirty="0" smtClean="0"/>
                        <a:t>1</a:t>
                      </a:r>
                      <a:endParaRPr kumimoji="1" lang="ja-JP" altLang="en-US" sz="1800" dirty="0">
                        <a:solidFill>
                          <a:schemeClr val="tx1"/>
                        </a:solidFill>
                      </a:endParaRPr>
                    </a:p>
                  </a:txBody>
                  <a:tcPr/>
                </a:tc>
                <a:tc>
                  <a:txBody>
                    <a:bodyPr/>
                    <a:lstStyle/>
                    <a:p>
                      <a:pPr algn="ctr"/>
                      <a:r>
                        <a:rPr kumimoji="1" lang="en-US" altLang="ja-JP" sz="1800" dirty="0" smtClean="0"/>
                        <a:t>-</a:t>
                      </a:r>
                      <a:endParaRPr kumimoji="1" lang="ja-JP" altLang="en-US" sz="1800" dirty="0">
                        <a:solidFill>
                          <a:schemeClr val="tx1"/>
                        </a:solidFill>
                      </a:endParaRPr>
                    </a:p>
                  </a:txBody>
                  <a:tcPr/>
                </a:tc>
                <a:tc>
                  <a:txBody>
                    <a:bodyPr/>
                    <a:lstStyle/>
                    <a:p>
                      <a:pPr algn="ctr"/>
                      <a:r>
                        <a:rPr kumimoji="1" lang="en-US" altLang="ja-JP" sz="1800" dirty="0" smtClean="0"/>
                        <a:t>-</a:t>
                      </a:r>
                      <a:endParaRPr kumimoji="1" lang="ja-JP" altLang="en-US" sz="1800" dirty="0">
                        <a:solidFill>
                          <a:schemeClr val="tx1"/>
                        </a:solidFill>
                      </a:endParaRPr>
                    </a:p>
                  </a:txBody>
                  <a:tcPr/>
                </a:tc>
                <a:tc>
                  <a:txBody>
                    <a:bodyPr/>
                    <a:lstStyle/>
                    <a:p>
                      <a:pPr algn="ctr"/>
                      <a:r>
                        <a:rPr kumimoji="1" lang="en-US" altLang="ja-JP" sz="1800" dirty="0" smtClean="0"/>
                        <a:t>-</a:t>
                      </a:r>
                      <a:endParaRPr kumimoji="1" lang="ja-JP" altLang="en-US" sz="1800" dirty="0">
                        <a:solidFill>
                          <a:schemeClr val="tx1"/>
                        </a:solidFill>
                      </a:endParaRPr>
                    </a:p>
                  </a:txBody>
                  <a:tcPr/>
                </a:tc>
                <a:tc>
                  <a:txBody>
                    <a:bodyPr/>
                    <a:lstStyle/>
                    <a:p>
                      <a:pPr algn="ctr"/>
                      <a:r>
                        <a:rPr kumimoji="1" lang="en-US" altLang="ja-JP" sz="1800" dirty="0" smtClean="0"/>
                        <a:t>-</a:t>
                      </a:r>
                      <a:endParaRPr kumimoji="1" lang="ja-JP" altLang="en-US" sz="1800" dirty="0">
                        <a:solidFill>
                          <a:schemeClr val="tx1"/>
                        </a:solidFill>
                      </a:endParaRPr>
                    </a:p>
                  </a:txBody>
                  <a:tcPr/>
                </a:tc>
              </a:tr>
              <a:tr h="279566">
                <a:tc>
                  <a:txBody>
                    <a:bodyPr/>
                    <a:lstStyle/>
                    <a:p>
                      <a:r>
                        <a:rPr kumimoji="1" lang="en-US" altLang="ja-JP" sz="1800" dirty="0" smtClean="0"/>
                        <a:t>2</a:t>
                      </a:r>
                      <a:endParaRPr kumimoji="1" lang="ja-JP" altLang="en-US" sz="1800" dirty="0">
                        <a:solidFill>
                          <a:schemeClr val="tx1"/>
                        </a:solidFill>
                      </a:endParaRPr>
                    </a:p>
                  </a:txBody>
                  <a:tcPr/>
                </a:tc>
                <a:tc>
                  <a:txBody>
                    <a:bodyPr/>
                    <a:lstStyle/>
                    <a:p>
                      <a:pPr algn="ctr"/>
                      <a:r>
                        <a:rPr kumimoji="1" lang="en-US" altLang="ja-JP" sz="1800" dirty="0" smtClean="0"/>
                        <a:t>100</a:t>
                      </a:r>
                      <a:r>
                        <a:rPr kumimoji="1" lang="en-US" altLang="ja-JP" sz="1800" dirty="0" smtClean="0">
                          <a:latin typeface="Symbol" panose="05050102010706020507" pitchFamily="18" charset="2"/>
                        </a:rPr>
                        <a:t>p</a:t>
                      </a:r>
                      <a:endParaRPr kumimoji="1" lang="ja-JP" altLang="en-US" sz="1800" dirty="0">
                        <a:solidFill>
                          <a:schemeClr val="tx1"/>
                        </a:solidFill>
                        <a:latin typeface="Symbol" pitchFamily="18" charset="2"/>
                      </a:endParaRPr>
                    </a:p>
                  </a:txBody>
                  <a:tcPr/>
                </a:tc>
                <a:tc>
                  <a:txBody>
                    <a:bodyPr/>
                    <a:lstStyle/>
                    <a:p>
                      <a:pPr algn="ctr"/>
                      <a:r>
                        <a:rPr kumimoji="1" lang="en-US" altLang="ja-JP" sz="1800" dirty="0" smtClean="0"/>
                        <a:t>-</a:t>
                      </a:r>
                      <a:endParaRPr kumimoji="1" lang="ja-JP" altLang="en-US" sz="1800" dirty="0">
                        <a:solidFill>
                          <a:schemeClr val="tx1"/>
                        </a:solidFill>
                      </a:endParaRPr>
                    </a:p>
                  </a:txBody>
                  <a:tcPr/>
                </a:tc>
                <a:tc>
                  <a:txBody>
                    <a:bodyPr/>
                    <a:lstStyle/>
                    <a:p>
                      <a:pPr algn="ctr"/>
                      <a:r>
                        <a:rPr kumimoji="1" lang="en-US" altLang="ja-JP" sz="1800" dirty="0" smtClean="0"/>
                        <a:t>-</a:t>
                      </a:r>
                      <a:endParaRPr kumimoji="1" lang="ja-JP" altLang="en-US" sz="1800" dirty="0">
                        <a:solidFill>
                          <a:schemeClr val="tx1"/>
                        </a:solidFill>
                      </a:endParaRPr>
                    </a:p>
                  </a:txBody>
                  <a:tcPr/>
                </a:tc>
                <a:tc>
                  <a:txBody>
                    <a:bodyPr/>
                    <a:lstStyle/>
                    <a:p>
                      <a:pPr algn="ctr"/>
                      <a:r>
                        <a:rPr kumimoji="1" lang="en-US" altLang="ja-JP" sz="1800" dirty="0" smtClean="0"/>
                        <a:t>-</a:t>
                      </a:r>
                      <a:endParaRPr kumimoji="1" lang="ja-JP" altLang="en-US" sz="1800" dirty="0">
                        <a:solidFill>
                          <a:schemeClr val="tx1"/>
                        </a:solidFill>
                      </a:endParaRPr>
                    </a:p>
                  </a:txBody>
                  <a:tcPr/>
                </a:tc>
              </a:tr>
              <a:tr h="279566">
                <a:tc>
                  <a:txBody>
                    <a:bodyPr/>
                    <a:lstStyle/>
                    <a:p>
                      <a:r>
                        <a:rPr kumimoji="1" lang="en-US" altLang="ja-JP" sz="1800" dirty="0" smtClean="0"/>
                        <a:t>3</a:t>
                      </a:r>
                      <a:endParaRPr kumimoji="1" lang="ja-JP" altLang="en-US" sz="1800" dirty="0">
                        <a:solidFill>
                          <a:schemeClr val="tx1"/>
                        </a:solidFill>
                      </a:endParaRPr>
                    </a:p>
                  </a:txBody>
                  <a:tcPr/>
                </a:tc>
                <a:tc>
                  <a:txBody>
                    <a:bodyPr/>
                    <a:lstStyle/>
                    <a:p>
                      <a:pPr algn="ctr"/>
                      <a:r>
                        <a:rPr kumimoji="1" lang="en-US" altLang="ja-JP" sz="1800" dirty="0" smtClean="0"/>
                        <a:t>-</a:t>
                      </a:r>
                      <a:endParaRPr kumimoji="1" lang="ja-JP" altLang="en-US" sz="1800" dirty="0">
                        <a:solidFill>
                          <a:schemeClr val="tx1"/>
                        </a:solidFill>
                      </a:endParaRPr>
                    </a:p>
                  </a:txBody>
                  <a:tcPr/>
                </a:tc>
                <a:tc>
                  <a:txBody>
                    <a:bodyPr/>
                    <a:lstStyle/>
                    <a:p>
                      <a:pPr algn="ctr"/>
                      <a:r>
                        <a:rPr kumimoji="1" lang="en-US" altLang="ja-JP" sz="1800" dirty="0" smtClean="0"/>
                        <a:t>80</a:t>
                      </a:r>
                      <a:endParaRPr kumimoji="1" lang="ja-JP" altLang="en-US" sz="1800" dirty="0">
                        <a:solidFill>
                          <a:schemeClr val="tx1"/>
                        </a:solidFill>
                      </a:endParaRPr>
                    </a:p>
                  </a:txBody>
                  <a:tcPr/>
                </a:tc>
                <a:tc>
                  <a:txBody>
                    <a:bodyPr/>
                    <a:lstStyle/>
                    <a:p>
                      <a:pPr algn="ctr"/>
                      <a:r>
                        <a:rPr kumimoji="1" lang="en-US" altLang="ja-JP" sz="1800" dirty="0" smtClean="0"/>
                        <a:t>-100</a:t>
                      </a:r>
                      <a:endParaRPr kumimoji="1" lang="ja-JP" altLang="en-US" sz="1800" dirty="0">
                        <a:solidFill>
                          <a:schemeClr val="tx1"/>
                        </a:solidFill>
                      </a:endParaRPr>
                    </a:p>
                  </a:txBody>
                  <a:tcPr/>
                </a:tc>
                <a:tc>
                  <a:txBody>
                    <a:bodyPr/>
                    <a:lstStyle/>
                    <a:p>
                      <a:pPr algn="ctr"/>
                      <a:r>
                        <a:rPr kumimoji="1" lang="en-US" altLang="ja-JP" sz="1800" dirty="0" smtClean="0"/>
                        <a:t>-0.0</a:t>
                      </a:r>
                      <a:endParaRPr kumimoji="1" lang="ja-JP" altLang="en-US" sz="1800" dirty="0">
                        <a:solidFill>
                          <a:schemeClr val="tx1"/>
                        </a:solidFill>
                      </a:endParaRPr>
                    </a:p>
                  </a:txBody>
                  <a:tcPr/>
                </a:tc>
              </a:tr>
              <a:tr h="279566">
                <a:tc>
                  <a:txBody>
                    <a:bodyPr/>
                    <a:lstStyle/>
                    <a:p>
                      <a:r>
                        <a:rPr kumimoji="1" lang="en-US" altLang="ja-JP" sz="1800" dirty="0" smtClean="0"/>
                        <a:t>4</a:t>
                      </a:r>
                      <a:endParaRPr kumimoji="1" lang="ja-JP" altLang="en-US" sz="1800" dirty="0">
                        <a:solidFill>
                          <a:schemeClr val="tx1"/>
                        </a:solidFill>
                      </a:endParaRPr>
                    </a:p>
                  </a:txBody>
                  <a:tcPr/>
                </a:tc>
                <a:tc>
                  <a:txBody>
                    <a:bodyPr/>
                    <a:lstStyle/>
                    <a:p>
                      <a:pPr algn="ctr"/>
                      <a:r>
                        <a:rPr kumimoji="1" lang="en-US" altLang="ja-JP" sz="1800" dirty="0" smtClean="0"/>
                        <a:t>-</a:t>
                      </a:r>
                      <a:endParaRPr kumimoji="1" lang="ja-JP" altLang="en-US" sz="1800"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800" dirty="0" smtClean="0"/>
                        <a:t>80</a:t>
                      </a:r>
                      <a:endParaRPr kumimoji="1" lang="ja-JP" altLang="en-US" sz="1800" dirty="0" smtClean="0">
                        <a:solidFill>
                          <a:schemeClr val="tx1"/>
                        </a:solidFill>
                      </a:endParaRPr>
                    </a:p>
                  </a:txBody>
                  <a:tcPr/>
                </a:tc>
                <a:tc>
                  <a:txBody>
                    <a:bodyPr/>
                    <a:lstStyle/>
                    <a:p>
                      <a:pPr algn="ctr"/>
                      <a:r>
                        <a:rPr kumimoji="1" lang="en-US" altLang="ja-JP" sz="1800" dirty="0" smtClean="0"/>
                        <a:t>-100</a:t>
                      </a:r>
                      <a:endParaRPr kumimoji="1" lang="ja-JP" altLang="en-US" sz="1800" dirty="0">
                        <a:solidFill>
                          <a:schemeClr val="tx1"/>
                        </a:solidFill>
                      </a:endParaRPr>
                    </a:p>
                  </a:txBody>
                  <a:tcPr/>
                </a:tc>
                <a:tc>
                  <a:txBody>
                    <a:bodyPr/>
                    <a:lstStyle/>
                    <a:p>
                      <a:pPr algn="ctr"/>
                      <a:r>
                        <a:rPr kumimoji="1" lang="en-US" altLang="ja-JP" sz="1800" dirty="0" smtClean="0"/>
                        <a:t>-0.1</a:t>
                      </a:r>
                      <a:endParaRPr kumimoji="1" lang="ja-JP" altLang="en-US" sz="1800" dirty="0">
                        <a:solidFill>
                          <a:schemeClr val="tx1"/>
                        </a:solidFill>
                      </a:endParaRPr>
                    </a:p>
                  </a:txBody>
                  <a:tcPr/>
                </a:tc>
              </a:tr>
              <a:tr h="279566">
                <a:tc>
                  <a:txBody>
                    <a:bodyPr/>
                    <a:lstStyle/>
                    <a:p>
                      <a:r>
                        <a:rPr kumimoji="1" lang="en-US" altLang="ja-JP" sz="1800" dirty="0" smtClean="0"/>
                        <a:t>5</a:t>
                      </a:r>
                      <a:endParaRPr kumimoji="1" lang="ja-JP" altLang="en-US" sz="1800" dirty="0">
                        <a:solidFill>
                          <a:schemeClr val="tx1"/>
                        </a:solidFill>
                      </a:endParaRPr>
                    </a:p>
                  </a:txBody>
                  <a:tcPr/>
                </a:tc>
                <a:tc>
                  <a:txBody>
                    <a:bodyPr/>
                    <a:lstStyle/>
                    <a:p>
                      <a:pPr algn="ctr"/>
                      <a:r>
                        <a:rPr kumimoji="1" lang="en-US" altLang="ja-JP" sz="1800" dirty="0" smtClean="0"/>
                        <a:t>-</a:t>
                      </a:r>
                      <a:endParaRPr kumimoji="1" lang="ja-JP" altLang="en-US" sz="1800"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800" dirty="0" smtClean="0"/>
                        <a:t>80</a:t>
                      </a:r>
                      <a:endParaRPr kumimoji="1" lang="ja-JP" altLang="en-US" sz="1800" dirty="0" smtClean="0">
                        <a:solidFill>
                          <a:schemeClr val="tx1"/>
                        </a:solidFill>
                      </a:endParaRPr>
                    </a:p>
                  </a:txBody>
                  <a:tcPr/>
                </a:tc>
                <a:tc>
                  <a:txBody>
                    <a:bodyPr/>
                    <a:lstStyle/>
                    <a:p>
                      <a:pPr algn="ctr"/>
                      <a:r>
                        <a:rPr kumimoji="1" lang="en-US" altLang="ja-JP" sz="1800" dirty="0" smtClean="0"/>
                        <a:t>-100</a:t>
                      </a:r>
                      <a:endParaRPr kumimoji="1" lang="ja-JP" altLang="en-US" sz="1800" dirty="0">
                        <a:solidFill>
                          <a:schemeClr val="tx1"/>
                        </a:solidFill>
                      </a:endParaRPr>
                    </a:p>
                  </a:txBody>
                  <a:tcPr/>
                </a:tc>
                <a:tc>
                  <a:txBody>
                    <a:bodyPr/>
                    <a:lstStyle/>
                    <a:p>
                      <a:pPr algn="ctr"/>
                      <a:r>
                        <a:rPr kumimoji="1" lang="en-US" altLang="ja-JP" sz="1800" dirty="0" smtClean="0"/>
                        <a:t>-0.2</a:t>
                      </a:r>
                      <a:endParaRPr kumimoji="1" lang="ja-JP" altLang="en-US" sz="1800" dirty="0">
                        <a:solidFill>
                          <a:schemeClr val="tx1"/>
                        </a:solidFill>
                      </a:endParaRPr>
                    </a:p>
                  </a:txBody>
                  <a:tcPr/>
                </a:tc>
              </a:tr>
              <a:tr h="279566">
                <a:tc>
                  <a:txBody>
                    <a:bodyPr/>
                    <a:lstStyle/>
                    <a:p>
                      <a:r>
                        <a:rPr kumimoji="1" lang="en-US" altLang="ja-JP" sz="1800" dirty="0" smtClean="0"/>
                        <a:t>6</a:t>
                      </a:r>
                      <a:endParaRPr kumimoji="1" lang="ja-JP" altLang="en-US" sz="1800" dirty="0">
                        <a:solidFill>
                          <a:schemeClr val="tx1"/>
                        </a:solidFill>
                      </a:endParaRPr>
                    </a:p>
                  </a:txBody>
                  <a:tcPr/>
                </a:tc>
                <a:tc>
                  <a:txBody>
                    <a:bodyPr/>
                    <a:lstStyle/>
                    <a:p>
                      <a:pPr algn="ctr"/>
                      <a:r>
                        <a:rPr kumimoji="1" lang="en-US" altLang="ja-JP" sz="1800" dirty="0" smtClean="0"/>
                        <a:t>100</a:t>
                      </a:r>
                      <a:r>
                        <a:rPr kumimoji="1" lang="en-US" altLang="ja-JP" sz="1800" dirty="0" smtClean="0">
                          <a:latin typeface="Symbol" panose="05050102010706020507" pitchFamily="18" charset="2"/>
                        </a:rPr>
                        <a:t>p</a:t>
                      </a:r>
                      <a:endParaRPr kumimoji="1" lang="ja-JP" altLang="en-US" sz="1800" dirty="0">
                        <a:solidFill>
                          <a:schemeClr val="tx1"/>
                        </a:solidFill>
                        <a:latin typeface="Symbol" pitchFamily="18" charset="2"/>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800" dirty="0" smtClean="0"/>
                        <a:t>80</a:t>
                      </a:r>
                      <a:endParaRPr kumimoji="1" lang="ja-JP" altLang="en-US" sz="1800" dirty="0" smtClean="0">
                        <a:solidFill>
                          <a:schemeClr val="tx1"/>
                        </a:solidFill>
                      </a:endParaRPr>
                    </a:p>
                  </a:txBody>
                  <a:tcPr/>
                </a:tc>
                <a:tc>
                  <a:txBody>
                    <a:bodyPr/>
                    <a:lstStyle/>
                    <a:p>
                      <a:pPr algn="ctr"/>
                      <a:r>
                        <a:rPr kumimoji="1" lang="en-US" altLang="ja-JP" sz="1800" dirty="0" smtClean="0"/>
                        <a:t>-100</a:t>
                      </a:r>
                      <a:endParaRPr kumimoji="1" lang="ja-JP" altLang="en-US" sz="1800" dirty="0">
                        <a:solidFill>
                          <a:schemeClr val="tx1"/>
                        </a:solidFill>
                      </a:endParaRPr>
                    </a:p>
                  </a:txBody>
                  <a:tcPr/>
                </a:tc>
                <a:tc>
                  <a:txBody>
                    <a:bodyPr/>
                    <a:lstStyle/>
                    <a:p>
                      <a:pPr algn="ctr"/>
                      <a:r>
                        <a:rPr kumimoji="1" lang="en-US" altLang="ja-JP" sz="1800" dirty="0" smtClean="0"/>
                        <a:t>-0.0</a:t>
                      </a:r>
                      <a:endParaRPr kumimoji="1" lang="ja-JP" altLang="en-US" sz="1800" dirty="0">
                        <a:solidFill>
                          <a:schemeClr val="tx1"/>
                        </a:solidFill>
                      </a:endParaRPr>
                    </a:p>
                  </a:txBody>
                  <a:tcPr/>
                </a:tc>
              </a:tr>
              <a:tr h="279566">
                <a:tc>
                  <a:txBody>
                    <a:bodyPr/>
                    <a:lstStyle/>
                    <a:p>
                      <a:r>
                        <a:rPr kumimoji="1" lang="en-US" altLang="ja-JP" sz="1800" dirty="0" smtClean="0"/>
                        <a:t>7</a:t>
                      </a:r>
                      <a:endParaRPr kumimoji="1" lang="ja-JP" altLang="en-US" sz="1800" dirty="0">
                        <a:solidFill>
                          <a:schemeClr val="tx1"/>
                        </a:solidFill>
                      </a:endParaRPr>
                    </a:p>
                  </a:txBody>
                  <a:tcPr/>
                </a:tc>
                <a:tc>
                  <a:txBody>
                    <a:bodyPr/>
                    <a:lstStyle/>
                    <a:p>
                      <a:pPr algn="ctr"/>
                      <a:r>
                        <a:rPr kumimoji="1" lang="en-US" altLang="ja-JP" sz="1800" dirty="0" smtClean="0"/>
                        <a:t>100</a:t>
                      </a:r>
                      <a:r>
                        <a:rPr kumimoji="1" lang="en-US" altLang="ja-JP" sz="1800" dirty="0" smtClean="0">
                          <a:latin typeface="Symbol" panose="05050102010706020507" pitchFamily="18" charset="2"/>
                        </a:rPr>
                        <a:t>p</a:t>
                      </a:r>
                      <a:endParaRPr kumimoji="1" lang="ja-JP" altLang="en-US" sz="1800" dirty="0">
                        <a:solidFill>
                          <a:schemeClr val="tx1"/>
                        </a:solidFill>
                        <a:latin typeface="Symbol" pitchFamily="18" charset="2"/>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800" dirty="0" smtClean="0"/>
                        <a:t>80</a:t>
                      </a:r>
                      <a:endParaRPr kumimoji="1" lang="ja-JP" altLang="en-US" sz="1800" dirty="0" smtClean="0">
                        <a:solidFill>
                          <a:schemeClr val="tx1"/>
                        </a:solidFill>
                      </a:endParaRPr>
                    </a:p>
                  </a:txBody>
                  <a:tcPr/>
                </a:tc>
                <a:tc>
                  <a:txBody>
                    <a:bodyPr/>
                    <a:lstStyle/>
                    <a:p>
                      <a:pPr algn="ctr"/>
                      <a:r>
                        <a:rPr kumimoji="1" lang="en-US" altLang="ja-JP" sz="1800" dirty="0" smtClean="0"/>
                        <a:t>-100</a:t>
                      </a:r>
                      <a:endParaRPr kumimoji="1" lang="ja-JP" altLang="en-US" sz="1800" dirty="0">
                        <a:solidFill>
                          <a:schemeClr val="tx1"/>
                        </a:solidFill>
                      </a:endParaRPr>
                    </a:p>
                  </a:txBody>
                  <a:tcPr/>
                </a:tc>
                <a:tc>
                  <a:txBody>
                    <a:bodyPr/>
                    <a:lstStyle/>
                    <a:p>
                      <a:pPr algn="ctr"/>
                      <a:r>
                        <a:rPr kumimoji="1" lang="en-US" altLang="ja-JP" sz="1800" dirty="0" smtClean="0"/>
                        <a:t>-0.1</a:t>
                      </a:r>
                      <a:endParaRPr kumimoji="1" lang="ja-JP" altLang="en-US" sz="1800" dirty="0">
                        <a:solidFill>
                          <a:schemeClr val="tx1"/>
                        </a:solidFill>
                      </a:endParaRPr>
                    </a:p>
                  </a:txBody>
                  <a:tcPr/>
                </a:tc>
              </a:tr>
              <a:tr h="279566">
                <a:tc>
                  <a:txBody>
                    <a:bodyPr/>
                    <a:lstStyle/>
                    <a:p>
                      <a:r>
                        <a:rPr kumimoji="1" lang="en-US" altLang="ja-JP" sz="1800" dirty="0" smtClean="0"/>
                        <a:t>8</a:t>
                      </a:r>
                      <a:endParaRPr kumimoji="1" lang="ja-JP" altLang="en-US" sz="1800" dirty="0">
                        <a:solidFill>
                          <a:schemeClr val="tx1"/>
                        </a:solidFill>
                      </a:endParaRPr>
                    </a:p>
                  </a:txBody>
                  <a:tcPr/>
                </a:tc>
                <a:tc>
                  <a:txBody>
                    <a:bodyPr/>
                    <a:lstStyle/>
                    <a:p>
                      <a:pPr algn="ctr"/>
                      <a:r>
                        <a:rPr kumimoji="1" lang="en-US" altLang="ja-JP" sz="1800" dirty="0" smtClean="0"/>
                        <a:t>100</a:t>
                      </a:r>
                      <a:r>
                        <a:rPr kumimoji="1" lang="en-US" altLang="ja-JP" sz="1800" dirty="0" smtClean="0">
                          <a:latin typeface="Symbol" panose="05050102010706020507" pitchFamily="18" charset="2"/>
                        </a:rPr>
                        <a:t>p</a:t>
                      </a:r>
                      <a:endParaRPr kumimoji="1" lang="ja-JP" altLang="en-US" sz="1800" dirty="0">
                        <a:solidFill>
                          <a:schemeClr val="tx1"/>
                        </a:solidFill>
                        <a:latin typeface="Symbol" pitchFamily="18" charset="2"/>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800" dirty="0" smtClean="0"/>
                        <a:t>80</a:t>
                      </a:r>
                      <a:endParaRPr kumimoji="1" lang="ja-JP" altLang="en-US" sz="1800" dirty="0" smtClean="0">
                        <a:solidFill>
                          <a:schemeClr val="tx1"/>
                        </a:solidFill>
                      </a:endParaRPr>
                    </a:p>
                  </a:txBody>
                  <a:tcPr/>
                </a:tc>
                <a:tc>
                  <a:txBody>
                    <a:bodyPr/>
                    <a:lstStyle/>
                    <a:p>
                      <a:pPr algn="ctr"/>
                      <a:r>
                        <a:rPr kumimoji="1" lang="en-US" altLang="ja-JP" sz="1800" dirty="0" smtClean="0"/>
                        <a:t>-100</a:t>
                      </a:r>
                      <a:endParaRPr kumimoji="1" lang="ja-JP" altLang="en-US" sz="1800" dirty="0">
                        <a:solidFill>
                          <a:schemeClr val="tx1"/>
                        </a:solidFill>
                      </a:endParaRPr>
                    </a:p>
                  </a:txBody>
                  <a:tcPr/>
                </a:tc>
                <a:tc>
                  <a:txBody>
                    <a:bodyPr/>
                    <a:lstStyle/>
                    <a:p>
                      <a:pPr algn="ctr"/>
                      <a:r>
                        <a:rPr kumimoji="1" lang="en-US" altLang="ja-JP" sz="1800" dirty="0" smtClean="0"/>
                        <a:t>-0.2</a:t>
                      </a:r>
                      <a:endParaRPr kumimoji="1" lang="ja-JP" altLang="en-US" sz="1800" dirty="0">
                        <a:solidFill>
                          <a:schemeClr val="tx1"/>
                        </a:solidFill>
                      </a:endParaRPr>
                    </a:p>
                  </a:txBody>
                  <a:tcPr/>
                </a:tc>
              </a:tr>
            </a:tbl>
          </a:graphicData>
        </a:graphic>
      </p:graphicFrame>
      <p:cxnSp>
        <p:nvCxnSpPr>
          <p:cNvPr id="6" name="直線コネクタ 5"/>
          <p:cNvCxnSpPr/>
          <p:nvPr/>
        </p:nvCxnSpPr>
        <p:spPr>
          <a:xfrm>
            <a:off x="1517584" y="1972159"/>
            <a:ext cx="0" cy="1957842"/>
          </a:xfrm>
          <a:prstGeom prst="line">
            <a:avLst/>
          </a:prstGeom>
          <a:ln>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 name="直線矢印コネクタ 6"/>
          <p:cNvCxnSpPr/>
          <p:nvPr/>
        </p:nvCxnSpPr>
        <p:spPr>
          <a:xfrm>
            <a:off x="1517584" y="2317250"/>
            <a:ext cx="1786483" cy="0"/>
          </a:xfrm>
          <a:prstGeom prst="straightConnector1">
            <a:avLst/>
          </a:prstGeom>
          <a:ln>
            <a:solidFill>
              <a:schemeClr val="tx2">
                <a:lumMod val="65000"/>
                <a:lumOff val="35000"/>
              </a:schemeClr>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1520464" y="2038743"/>
            <a:ext cx="1422184" cy="523220"/>
          </a:xfrm>
          <a:prstGeom prst="rect">
            <a:avLst/>
          </a:prstGeom>
          <a:noFill/>
        </p:spPr>
        <p:txBody>
          <a:bodyPr wrap="none" rtlCol="0">
            <a:spAutoFit/>
          </a:bodyPr>
          <a:lstStyle/>
          <a:p>
            <a:pPr algn="ctr"/>
            <a:r>
              <a:rPr kumimoji="1" lang="en-US" altLang="ja-JP" sz="1400" dirty="0" smtClean="0"/>
              <a:t>By longitudinal</a:t>
            </a:r>
          </a:p>
          <a:p>
            <a:pPr algn="ctr"/>
            <a:r>
              <a:rPr kumimoji="1" lang="en-US" altLang="ja-JP" sz="1400" dirty="0" smtClean="0"/>
              <a:t>painting</a:t>
            </a:r>
            <a:endParaRPr kumimoji="1" lang="ja-JP" altLang="en-US" sz="1400" dirty="0"/>
          </a:p>
        </p:txBody>
      </p:sp>
      <p:sp>
        <p:nvSpPr>
          <p:cNvPr id="9" name="テキスト ボックス 8"/>
          <p:cNvSpPr txBox="1"/>
          <p:nvPr/>
        </p:nvSpPr>
        <p:spPr>
          <a:xfrm>
            <a:off x="2785456" y="1468747"/>
            <a:ext cx="2993127" cy="307777"/>
          </a:xfrm>
          <a:prstGeom prst="rect">
            <a:avLst/>
          </a:prstGeom>
          <a:noFill/>
        </p:spPr>
        <p:txBody>
          <a:bodyPr wrap="none" rtlCol="0">
            <a:spAutoFit/>
          </a:bodyPr>
          <a:lstStyle/>
          <a:p>
            <a:r>
              <a:rPr kumimoji="1" lang="en-US" altLang="ja-JP" sz="1400" dirty="0" smtClean="0"/>
              <a:t>By adding 100</a:t>
            </a:r>
            <a:r>
              <a:rPr kumimoji="1" lang="en-US" altLang="ja-JP" sz="1400" dirty="0" smtClean="0">
                <a:latin typeface="Symbol" pitchFamily="18" charset="2"/>
              </a:rPr>
              <a:t>p</a:t>
            </a:r>
            <a:r>
              <a:rPr kumimoji="1" lang="en-US" altLang="ja-JP" sz="1400" dirty="0" smtClean="0"/>
              <a:t> transverse painting</a:t>
            </a:r>
            <a:endParaRPr kumimoji="1" lang="ja-JP" altLang="en-US" sz="1400" dirty="0"/>
          </a:p>
        </p:txBody>
      </p:sp>
      <p:sp>
        <p:nvSpPr>
          <p:cNvPr id="10" name="テキスト ボックス 9"/>
          <p:cNvSpPr txBox="1"/>
          <p:nvPr/>
        </p:nvSpPr>
        <p:spPr>
          <a:xfrm>
            <a:off x="1360481" y="4049916"/>
            <a:ext cx="1146468" cy="307777"/>
          </a:xfrm>
          <a:prstGeom prst="rect">
            <a:avLst/>
          </a:prstGeom>
          <a:noFill/>
        </p:spPr>
        <p:txBody>
          <a:bodyPr wrap="none" rtlCol="0">
            <a:spAutoFit/>
          </a:bodyPr>
          <a:lstStyle/>
          <a:p>
            <a:r>
              <a:rPr kumimoji="1" lang="en-US" altLang="ja-JP" sz="1400" dirty="0" smtClean="0"/>
              <a:t>No painting</a:t>
            </a:r>
            <a:endParaRPr kumimoji="1" lang="ja-JP" altLang="en-US" sz="1400" dirty="0"/>
          </a:p>
        </p:txBody>
      </p:sp>
      <p:cxnSp>
        <p:nvCxnSpPr>
          <p:cNvPr id="11" name="直線コネクタ 10"/>
          <p:cNvCxnSpPr/>
          <p:nvPr/>
        </p:nvCxnSpPr>
        <p:spPr>
          <a:xfrm>
            <a:off x="3286815" y="1697753"/>
            <a:ext cx="0" cy="1656184"/>
          </a:xfrm>
          <a:prstGeom prst="line">
            <a:avLst/>
          </a:prstGeom>
          <a:ln>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4611534" y="1697753"/>
            <a:ext cx="0" cy="1656184"/>
          </a:xfrm>
          <a:prstGeom prst="line">
            <a:avLst/>
          </a:prstGeom>
          <a:ln>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a:off x="3293739" y="1972159"/>
            <a:ext cx="1335047" cy="0"/>
          </a:xfrm>
          <a:prstGeom prst="straightConnector1">
            <a:avLst/>
          </a:prstGeom>
          <a:ln>
            <a:solidFill>
              <a:schemeClr val="tx2">
                <a:lumMod val="65000"/>
                <a:lumOff val="35000"/>
              </a:schemeClr>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438665" y="137520"/>
            <a:ext cx="8215454" cy="523220"/>
          </a:xfrm>
          <a:prstGeom prst="rect">
            <a:avLst/>
          </a:prstGeom>
          <a:noFill/>
        </p:spPr>
        <p:txBody>
          <a:bodyPr wrap="none" rtlCol="0">
            <a:spAutoFit/>
          </a:bodyPr>
          <a:lstStyle/>
          <a:p>
            <a:r>
              <a:rPr lang="en-US" altLang="ja-JP" sz="2800" b="1" i="1" dirty="0" smtClean="0">
                <a:solidFill>
                  <a:schemeClr val="accent6">
                    <a:lumMod val="75000"/>
                  </a:schemeClr>
                </a:solidFill>
                <a:effectLst>
                  <a:outerShdw blurRad="38100" dist="38100" dir="2700000" algn="tl">
                    <a:srgbClr val="000000">
                      <a:alpha val="43137"/>
                    </a:srgbClr>
                  </a:outerShdw>
                </a:effectLst>
                <a:latin typeface="Calibri" panose="020F0502020204030204" pitchFamily="34" charset="0"/>
              </a:rPr>
              <a:t>Painting parameter dependence of beam survival rate</a:t>
            </a:r>
            <a:endParaRPr kumimoji="1" lang="ja-JP" altLang="en-US" sz="2800" b="1" i="1"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endParaRPr>
          </a:p>
        </p:txBody>
      </p:sp>
      <p:sp>
        <p:nvSpPr>
          <p:cNvPr id="15" name="正方形/長方形 14"/>
          <p:cNvSpPr/>
          <p:nvPr/>
        </p:nvSpPr>
        <p:spPr>
          <a:xfrm>
            <a:off x="971600" y="911199"/>
            <a:ext cx="6462464" cy="369332"/>
          </a:xfrm>
          <a:prstGeom prst="rect">
            <a:avLst/>
          </a:prstGeom>
        </p:spPr>
        <p:txBody>
          <a:bodyPr wrap="square">
            <a:spAutoFit/>
          </a:bodyPr>
          <a:lstStyle/>
          <a:p>
            <a:r>
              <a:rPr lang="ja-JP" altLang="en-US" sz="1200" b="1" dirty="0">
                <a:solidFill>
                  <a:srgbClr val="FF0000"/>
                </a:solidFill>
              </a:rPr>
              <a:t>●</a:t>
            </a:r>
            <a:r>
              <a:rPr lang="en-US" altLang="ja-JP" dirty="0" smtClean="0">
                <a:solidFill>
                  <a:srgbClr val="FF0000"/>
                </a:solidFill>
              </a:rPr>
              <a:t> </a:t>
            </a:r>
            <a:r>
              <a:rPr lang="en-US" altLang="ja-JP" dirty="0">
                <a:solidFill>
                  <a:srgbClr val="FF0000"/>
                </a:solidFill>
              </a:rPr>
              <a:t>E</a:t>
            </a:r>
            <a:r>
              <a:rPr lang="en-US" altLang="ja-JP" baseline="-25000" dirty="0">
                <a:solidFill>
                  <a:srgbClr val="FF0000"/>
                </a:solidFill>
              </a:rPr>
              <a:t>inj</a:t>
            </a:r>
            <a:r>
              <a:rPr lang="en-US" altLang="ja-JP" dirty="0">
                <a:solidFill>
                  <a:srgbClr val="FF0000"/>
                </a:solidFill>
              </a:rPr>
              <a:t>=400 MeV, 553 kW-eq. intensity (Run#54, Apr., 2014) </a:t>
            </a:r>
            <a:endParaRPr lang="ja-JP" altLang="en-US" dirty="0">
              <a:solidFill>
                <a:srgbClr val="FF0000"/>
              </a:solidFill>
            </a:endParaRPr>
          </a:p>
        </p:txBody>
      </p:sp>
      <p:sp>
        <p:nvSpPr>
          <p:cNvPr id="2" name="スライド番号プレースホルダー 1"/>
          <p:cNvSpPr>
            <a:spLocks noGrp="1"/>
          </p:cNvSpPr>
          <p:nvPr>
            <p:ph type="sldNum" sz="quarter" idx="12"/>
          </p:nvPr>
        </p:nvSpPr>
        <p:spPr/>
        <p:txBody>
          <a:bodyPr/>
          <a:lstStyle/>
          <a:p>
            <a:pPr>
              <a:defRPr/>
            </a:pPr>
            <a:fld id="{795C08A0-DC4E-40C2-BC5D-0461A8846DC0}" type="slidenum">
              <a:rPr lang="en-US" altLang="ja-JP" smtClean="0"/>
              <a:pPr>
                <a:defRPr/>
              </a:pPr>
              <a:t>12</a:t>
            </a:fld>
            <a:endParaRPr lang="en-US" altLang="ja-JP"/>
          </a:p>
        </p:txBody>
      </p:sp>
      <p:sp>
        <p:nvSpPr>
          <p:cNvPr id="16" name="テキスト ボックス 15"/>
          <p:cNvSpPr txBox="1"/>
          <p:nvPr/>
        </p:nvSpPr>
        <p:spPr>
          <a:xfrm>
            <a:off x="438665" y="5993017"/>
            <a:ext cx="8116792" cy="646331"/>
          </a:xfrm>
          <a:prstGeom prst="rect">
            <a:avLst/>
          </a:prstGeom>
          <a:noFill/>
        </p:spPr>
        <p:txBody>
          <a:bodyPr wrap="square" rtlCol="0">
            <a:spAutoFit/>
          </a:bodyPr>
          <a:lstStyle/>
          <a:p>
            <a:r>
              <a:rPr kumimoji="1" lang="en-US" altLang="ja-JP" dirty="0" smtClean="0">
                <a:solidFill>
                  <a:schemeClr val="accent6">
                    <a:lumMod val="75000"/>
                  </a:schemeClr>
                </a:solidFill>
                <a:latin typeface="Arial" panose="020B0604020202020204" pitchFamily="34" charset="0"/>
                <a:cs typeface="Arial" panose="020B0604020202020204" pitchFamily="34" charset="0"/>
              </a:rPr>
              <a:t>The parameter dependence for nearly flat, but it has a similar dependence to tha</a:t>
            </a:r>
            <a:r>
              <a:rPr lang="en-US" altLang="ja-JP" dirty="0" smtClean="0">
                <a:solidFill>
                  <a:schemeClr val="accent6">
                    <a:lumMod val="75000"/>
                  </a:schemeClr>
                </a:solidFill>
                <a:latin typeface="Arial" panose="020B0604020202020204" pitchFamily="34" charset="0"/>
                <a:cs typeface="Arial" panose="020B0604020202020204" pitchFamily="34" charset="0"/>
              </a:rPr>
              <a:t>t for the blue circles (injection energy : 181MeV).</a:t>
            </a:r>
            <a:endParaRPr kumimoji="1" lang="ja-JP" altLang="en-US" dirty="0">
              <a:solidFill>
                <a:schemeClr val="accent6">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871634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テキスト ボックス 27"/>
          <p:cNvSpPr txBox="1"/>
          <p:nvPr/>
        </p:nvSpPr>
        <p:spPr>
          <a:xfrm>
            <a:off x="1297902" y="83570"/>
            <a:ext cx="6390276" cy="584775"/>
          </a:xfrm>
          <a:prstGeom prst="rect">
            <a:avLst/>
          </a:prstGeom>
          <a:noFill/>
        </p:spPr>
        <p:txBody>
          <a:bodyPr wrap="none" rtlCol="0">
            <a:spAutoFit/>
          </a:bodyPr>
          <a:lstStyle/>
          <a:p>
            <a:r>
              <a:rPr lang="en-US" altLang="ja-JP" sz="3200" b="1" i="1" dirty="0" smtClean="0">
                <a:solidFill>
                  <a:schemeClr val="accent6">
                    <a:lumMod val="75000"/>
                  </a:schemeClr>
                </a:solidFill>
                <a:effectLst>
                  <a:outerShdw blurRad="38100" dist="38100" dir="2700000" algn="tl">
                    <a:srgbClr val="000000">
                      <a:alpha val="43137"/>
                    </a:srgbClr>
                  </a:outerShdw>
                </a:effectLst>
                <a:latin typeface="Calibri" panose="020F0502020204030204" pitchFamily="34" charset="0"/>
              </a:rPr>
              <a:t>Result of the 1-MW trial in Jan. 2015</a:t>
            </a:r>
            <a:endParaRPr kumimoji="1" lang="ja-JP" altLang="en-US" sz="3200" b="1" i="1"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endParaRPr>
          </a:p>
        </p:txBody>
      </p:sp>
      <p:pic>
        <p:nvPicPr>
          <p:cNvPr id="4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6554" y="1700672"/>
            <a:ext cx="3895899" cy="4047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テキスト ボックス 35"/>
          <p:cNvSpPr txBox="1"/>
          <p:nvPr/>
        </p:nvSpPr>
        <p:spPr>
          <a:xfrm>
            <a:off x="6335684" y="5744036"/>
            <a:ext cx="1220206" cy="369332"/>
          </a:xfrm>
          <a:prstGeom prst="rect">
            <a:avLst/>
          </a:prstGeom>
          <a:noFill/>
        </p:spPr>
        <p:txBody>
          <a:bodyPr wrap="none" rtlCol="0">
            <a:spAutoFit/>
          </a:bodyPr>
          <a:lstStyle/>
          <a:p>
            <a:r>
              <a:rPr kumimoji="1" lang="en-US" altLang="ja-JP" dirty="0" smtClean="0"/>
              <a:t>Time (ms)</a:t>
            </a:r>
            <a:endParaRPr kumimoji="1" lang="ja-JP" altLang="en-US" dirty="0"/>
          </a:p>
        </p:txBody>
      </p:sp>
      <p:sp>
        <p:nvSpPr>
          <p:cNvPr id="37" name="テキスト ボックス 36"/>
          <p:cNvSpPr txBox="1"/>
          <p:nvPr/>
        </p:nvSpPr>
        <p:spPr>
          <a:xfrm rot="16200000">
            <a:off x="3423154" y="3364914"/>
            <a:ext cx="2576346" cy="369332"/>
          </a:xfrm>
          <a:prstGeom prst="rect">
            <a:avLst/>
          </a:prstGeom>
          <a:noFill/>
        </p:spPr>
        <p:txBody>
          <a:bodyPr wrap="none" rtlCol="0">
            <a:spAutoFit/>
          </a:bodyPr>
          <a:lstStyle/>
          <a:p>
            <a:r>
              <a:rPr kumimoji="1" lang="en-US" altLang="ja-JP" dirty="0" smtClean="0"/>
              <a:t>Particles /pulse (x 10</a:t>
            </a:r>
            <a:r>
              <a:rPr kumimoji="1" lang="en-US" altLang="ja-JP" baseline="30000" dirty="0" smtClean="0"/>
              <a:t>13</a:t>
            </a:r>
            <a:r>
              <a:rPr kumimoji="1" lang="en-US" altLang="ja-JP" dirty="0" smtClean="0"/>
              <a:t>)</a:t>
            </a:r>
            <a:endParaRPr kumimoji="1" lang="ja-JP" altLang="en-US" dirty="0"/>
          </a:p>
        </p:txBody>
      </p:sp>
      <p:sp>
        <p:nvSpPr>
          <p:cNvPr id="45" name="正方形/長方形 44"/>
          <p:cNvSpPr/>
          <p:nvPr/>
        </p:nvSpPr>
        <p:spPr>
          <a:xfrm>
            <a:off x="4895993" y="727027"/>
            <a:ext cx="4219742" cy="584775"/>
          </a:xfrm>
          <a:prstGeom prst="rect">
            <a:avLst/>
          </a:prstGeom>
        </p:spPr>
        <p:txBody>
          <a:bodyPr wrap="square">
            <a:spAutoFit/>
          </a:bodyPr>
          <a:lstStyle/>
          <a:p>
            <a:r>
              <a:rPr lang="en-US" altLang="ja-JP" sz="1600" dirty="0">
                <a:solidFill>
                  <a:srgbClr val="7030A0"/>
                </a:solidFill>
              </a:rPr>
              <a:t>C</a:t>
            </a:r>
            <a:r>
              <a:rPr lang="en-US" altLang="ja-JP" sz="1600" dirty="0" smtClean="0">
                <a:solidFill>
                  <a:srgbClr val="7030A0"/>
                </a:solidFill>
              </a:rPr>
              <a:t>irculating </a:t>
            </a:r>
            <a:r>
              <a:rPr lang="en-US" altLang="ja-JP" sz="1600" dirty="0">
                <a:solidFill>
                  <a:srgbClr val="7030A0"/>
                </a:solidFill>
              </a:rPr>
              <a:t>beam intensity over the 20 </a:t>
            </a:r>
            <a:r>
              <a:rPr lang="en-US" altLang="ja-JP" sz="1600" dirty="0" smtClean="0">
                <a:solidFill>
                  <a:srgbClr val="7030A0"/>
                </a:solidFill>
              </a:rPr>
              <a:t>ms</a:t>
            </a:r>
          </a:p>
          <a:p>
            <a:r>
              <a:rPr lang="en-US" altLang="ja-JP" sz="1600" dirty="0" smtClean="0">
                <a:solidFill>
                  <a:srgbClr val="7030A0"/>
                </a:solidFill>
              </a:rPr>
              <a:t>from </a:t>
            </a:r>
            <a:r>
              <a:rPr lang="en-US" altLang="ja-JP" sz="1600" dirty="0">
                <a:solidFill>
                  <a:srgbClr val="7030A0"/>
                </a:solidFill>
              </a:rPr>
              <a:t>injection to extraction measured </a:t>
            </a:r>
            <a:r>
              <a:rPr lang="en-US" altLang="ja-JP" sz="1600" dirty="0" smtClean="0">
                <a:solidFill>
                  <a:srgbClr val="7030A0"/>
                </a:solidFill>
              </a:rPr>
              <a:t>by CT</a:t>
            </a:r>
            <a:endParaRPr lang="ja-JP" altLang="en-US" sz="1600" dirty="0">
              <a:solidFill>
                <a:srgbClr val="7030A0"/>
              </a:solidFill>
            </a:endParaRPr>
          </a:p>
        </p:txBody>
      </p:sp>
      <p:sp>
        <p:nvSpPr>
          <p:cNvPr id="46" name="テキスト ボックス 45"/>
          <p:cNvSpPr txBox="1"/>
          <p:nvPr/>
        </p:nvSpPr>
        <p:spPr>
          <a:xfrm>
            <a:off x="4574052" y="5703925"/>
            <a:ext cx="970137" cy="338554"/>
          </a:xfrm>
          <a:prstGeom prst="rect">
            <a:avLst/>
          </a:prstGeom>
          <a:noFill/>
        </p:spPr>
        <p:txBody>
          <a:bodyPr wrap="none" rtlCol="0">
            <a:spAutoFit/>
          </a:bodyPr>
          <a:lstStyle/>
          <a:p>
            <a:r>
              <a:rPr kumimoji="1" lang="en-US" altLang="ja-JP" sz="1600" dirty="0" smtClean="0"/>
              <a:t>Injection</a:t>
            </a:r>
            <a:endParaRPr kumimoji="1" lang="ja-JP" altLang="en-US" sz="1600" dirty="0"/>
          </a:p>
        </p:txBody>
      </p:sp>
      <p:sp>
        <p:nvSpPr>
          <p:cNvPr id="47" name="テキスト ボックス 46"/>
          <p:cNvSpPr txBox="1"/>
          <p:nvPr/>
        </p:nvSpPr>
        <p:spPr>
          <a:xfrm>
            <a:off x="8108949" y="5733347"/>
            <a:ext cx="1117614" cy="338554"/>
          </a:xfrm>
          <a:prstGeom prst="rect">
            <a:avLst/>
          </a:prstGeom>
          <a:noFill/>
        </p:spPr>
        <p:txBody>
          <a:bodyPr wrap="none" rtlCol="0">
            <a:spAutoFit/>
          </a:bodyPr>
          <a:lstStyle/>
          <a:p>
            <a:r>
              <a:rPr kumimoji="1" lang="en-US" altLang="ja-JP" sz="1600" dirty="0" smtClean="0"/>
              <a:t>Extraction</a:t>
            </a:r>
            <a:endParaRPr kumimoji="1" lang="ja-JP" altLang="en-US" sz="1600" dirty="0"/>
          </a:p>
        </p:txBody>
      </p:sp>
      <p:sp>
        <p:nvSpPr>
          <p:cNvPr id="49" name="テキスト ボックス 48"/>
          <p:cNvSpPr txBox="1"/>
          <p:nvPr/>
        </p:nvSpPr>
        <p:spPr>
          <a:xfrm>
            <a:off x="5595763" y="1285022"/>
            <a:ext cx="3469219" cy="400110"/>
          </a:xfrm>
          <a:prstGeom prst="rect">
            <a:avLst/>
          </a:prstGeom>
          <a:noFill/>
        </p:spPr>
        <p:txBody>
          <a:bodyPr wrap="none" rtlCol="0">
            <a:spAutoFit/>
          </a:bodyPr>
          <a:lstStyle/>
          <a:p>
            <a:r>
              <a:rPr lang="en-US" altLang="ja-JP" sz="2000" b="1" u="sng" dirty="0" smtClean="0">
                <a:solidFill>
                  <a:srgbClr val="FF0000"/>
                </a:solidFill>
              </a:rPr>
              <a:t>8.41 x 10</a:t>
            </a:r>
            <a:r>
              <a:rPr lang="en-US" altLang="ja-JP" sz="2000" b="1" u="sng" baseline="30000" dirty="0" smtClean="0">
                <a:solidFill>
                  <a:srgbClr val="FF0000"/>
                </a:solidFill>
              </a:rPr>
              <a:t>13</a:t>
            </a:r>
            <a:r>
              <a:rPr lang="en-US" altLang="ja-JP" sz="2000" b="1" u="sng" dirty="0" smtClean="0">
                <a:solidFill>
                  <a:srgbClr val="FF0000"/>
                </a:solidFill>
              </a:rPr>
              <a:t> ppp : 1010 kW-eq.</a:t>
            </a:r>
            <a:endParaRPr kumimoji="1" lang="ja-JP" altLang="en-US" sz="2000" b="1" u="sng" dirty="0">
              <a:solidFill>
                <a:srgbClr val="FF0000"/>
              </a:solidFill>
            </a:endParaRPr>
          </a:p>
        </p:txBody>
      </p:sp>
      <p:sp>
        <p:nvSpPr>
          <p:cNvPr id="50" name="テキスト ボックス 49"/>
          <p:cNvSpPr txBox="1"/>
          <p:nvPr/>
        </p:nvSpPr>
        <p:spPr>
          <a:xfrm>
            <a:off x="5588748" y="2699841"/>
            <a:ext cx="2217274" cy="292388"/>
          </a:xfrm>
          <a:prstGeom prst="rect">
            <a:avLst/>
          </a:prstGeom>
          <a:noFill/>
        </p:spPr>
        <p:txBody>
          <a:bodyPr wrap="none" rtlCol="0">
            <a:spAutoFit/>
          </a:bodyPr>
          <a:lstStyle/>
          <a:p>
            <a:r>
              <a:rPr lang="en-US" altLang="ja-JP" sz="1300" dirty="0" smtClean="0">
                <a:solidFill>
                  <a:srgbClr val="00B050"/>
                </a:solidFill>
              </a:rPr>
              <a:t>6.87 x 10</a:t>
            </a:r>
            <a:r>
              <a:rPr lang="en-US" altLang="ja-JP" sz="1300" baseline="30000" dirty="0" smtClean="0">
                <a:solidFill>
                  <a:srgbClr val="00B050"/>
                </a:solidFill>
              </a:rPr>
              <a:t>13</a:t>
            </a:r>
            <a:r>
              <a:rPr lang="en-US" altLang="ja-JP" sz="1300" dirty="0" smtClean="0">
                <a:solidFill>
                  <a:srgbClr val="00B050"/>
                </a:solidFill>
              </a:rPr>
              <a:t> ppp : 825 kW-eq.</a:t>
            </a:r>
            <a:endParaRPr kumimoji="1" lang="ja-JP" altLang="en-US" sz="1300" dirty="0">
              <a:solidFill>
                <a:srgbClr val="00B050"/>
              </a:solidFill>
            </a:endParaRPr>
          </a:p>
        </p:txBody>
      </p:sp>
      <p:sp>
        <p:nvSpPr>
          <p:cNvPr id="51" name="テキスト ボックス 50"/>
          <p:cNvSpPr txBox="1"/>
          <p:nvPr/>
        </p:nvSpPr>
        <p:spPr>
          <a:xfrm>
            <a:off x="5588748" y="3559562"/>
            <a:ext cx="2217274" cy="292388"/>
          </a:xfrm>
          <a:prstGeom prst="rect">
            <a:avLst/>
          </a:prstGeom>
          <a:noFill/>
        </p:spPr>
        <p:txBody>
          <a:bodyPr wrap="none" rtlCol="0">
            <a:spAutoFit/>
          </a:bodyPr>
          <a:lstStyle/>
          <a:p>
            <a:r>
              <a:rPr lang="en-US" altLang="ja-JP" sz="1300" dirty="0" smtClean="0">
                <a:solidFill>
                  <a:srgbClr val="00B0F0"/>
                </a:solidFill>
              </a:rPr>
              <a:t>4.73 x 10</a:t>
            </a:r>
            <a:r>
              <a:rPr lang="en-US" altLang="ja-JP" sz="1300" baseline="30000" dirty="0" smtClean="0">
                <a:solidFill>
                  <a:srgbClr val="00B0F0"/>
                </a:solidFill>
              </a:rPr>
              <a:t>13</a:t>
            </a:r>
            <a:r>
              <a:rPr lang="en-US" altLang="ja-JP" sz="1300" dirty="0" smtClean="0">
                <a:solidFill>
                  <a:srgbClr val="00B0F0"/>
                </a:solidFill>
              </a:rPr>
              <a:t> ppp : 568 kW-eq.</a:t>
            </a:r>
            <a:endParaRPr kumimoji="1" lang="ja-JP" altLang="en-US" sz="1300" dirty="0">
              <a:solidFill>
                <a:srgbClr val="00B0F0"/>
              </a:solidFill>
            </a:endParaRPr>
          </a:p>
        </p:txBody>
      </p:sp>
      <p:sp>
        <p:nvSpPr>
          <p:cNvPr id="52" name="テキスト ボックス 51"/>
          <p:cNvSpPr txBox="1"/>
          <p:nvPr/>
        </p:nvSpPr>
        <p:spPr>
          <a:xfrm>
            <a:off x="5588748" y="2286843"/>
            <a:ext cx="2217274" cy="292388"/>
          </a:xfrm>
          <a:prstGeom prst="rect">
            <a:avLst/>
          </a:prstGeom>
          <a:noFill/>
        </p:spPr>
        <p:txBody>
          <a:bodyPr wrap="none" rtlCol="0">
            <a:spAutoFit/>
          </a:bodyPr>
          <a:lstStyle/>
          <a:p>
            <a:r>
              <a:rPr lang="en-US" altLang="ja-JP" sz="1300" dirty="0" smtClean="0">
                <a:solidFill>
                  <a:schemeClr val="accent2"/>
                </a:solidFill>
              </a:rPr>
              <a:t>7.86 x 10</a:t>
            </a:r>
            <a:r>
              <a:rPr lang="en-US" altLang="ja-JP" sz="1300" baseline="30000" dirty="0" smtClean="0">
                <a:solidFill>
                  <a:schemeClr val="accent2"/>
                </a:solidFill>
              </a:rPr>
              <a:t>13</a:t>
            </a:r>
            <a:r>
              <a:rPr lang="en-US" altLang="ja-JP" sz="1300" dirty="0" smtClean="0">
                <a:solidFill>
                  <a:schemeClr val="accent2"/>
                </a:solidFill>
              </a:rPr>
              <a:t> ppp : 944 kW-eq.</a:t>
            </a:r>
            <a:endParaRPr kumimoji="1" lang="ja-JP" altLang="en-US" sz="1300" dirty="0">
              <a:solidFill>
                <a:schemeClr val="accent2"/>
              </a:solidFill>
            </a:endParaRPr>
          </a:p>
        </p:txBody>
      </p:sp>
      <p:sp>
        <p:nvSpPr>
          <p:cNvPr id="53" name="テキスト ボックス 52"/>
          <p:cNvSpPr txBox="1"/>
          <p:nvPr/>
        </p:nvSpPr>
        <p:spPr>
          <a:xfrm>
            <a:off x="5588748" y="3137039"/>
            <a:ext cx="2217274" cy="292388"/>
          </a:xfrm>
          <a:prstGeom prst="rect">
            <a:avLst/>
          </a:prstGeom>
          <a:noFill/>
        </p:spPr>
        <p:txBody>
          <a:bodyPr wrap="none" rtlCol="0">
            <a:spAutoFit/>
          </a:bodyPr>
          <a:lstStyle/>
          <a:p>
            <a:r>
              <a:rPr lang="en-US" altLang="ja-JP" sz="1300" dirty="0" smtClean="0">
                <a:solidFill>
                  <a:srgbClr val="FF33CC"/>
                </a:solidFill>
              </a:rPr>
              <a:t>5.80 x 10</a:t>
            </a:r>
            <a:r>
              <a:rPr lang="en-US" altLang="ja-JP" sz="1300" baseline="30000" dirty="0" smtClean="0">
                <a:solidFill>
                  <a:srgbClr val="FF33CC"/>
                </a:solidFill>
              </a:rPr>
              <a:t>13</a:t>
            </a:r>
            <a:r>
              <a:rPr lang="en-US" altLang="ja-JP" sz="1300" dirty="0" smtClean="0">
                <a:solidFill>
                  <a:srgbClr val="FF33CC"/>
                </a:solidFill>
              </a:rPr>
              <a:t> ppp : 696 kW-eq.</a:t>
            </a:r>
            <a:endParaRPr kumimoji="1" lang="ja-JP" altLang="en-US" sz="1300" dirty="0">
              <a:solidFill>
                <a:srgbClr val="FF33CC"/>
              </a:solidFill>
            </a:endParaRPr>
          </a:p>
        </p:txBody>
      </p:sp>
      <p:cxnSp>
        <p:nvCxnSpPr>
          <p:cNvPr id="55" name="直線矢印コネクタ 54"/>
          <p:cNvCxnSpPr/>
          <p:nvPr/>
        </p:nvCxnSpPr>
        <p:spPr bwMode="auto">
          <a:xfrm>
            <a:off x="5673626" y="1596460"/>
            <a:ext cx="0" cy="432048"/>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sp>
        <p:nvSpPr>
          <p:cNvPr id="56" name="テキスト ボックス 55"/>
          <p:cNvSpPr txBox="1"/>
          <p:nvPr/>
        </p:nvSpPr>
        <p:spPr>
          <a:xfrm>
            <a:off x="741385" y="6171836"/>
            <a:ext cx="7061189" cy="646331"/>
          </a:xfrm>
          <a:prstGeom prst="rect">
            <a:avLst/>
          </a:prstGeom>
          <a:noFill/>
        </p:spPr>
        <p:txBody>
          <a:bodyPr wrap="square" rtlCol="0">
            <a:spAutoFit/>
          </a:bodyPr>
          <a:lstStyle/>
          <a:p>
            <a:r>
              <a:rPr lang="en-US" altLang="ja-JP" dirty="0" smtClean="0">
                <a:solidFill>
                  <a:srgbClr val="002060"/>
                </a:solidFill>
                <a:latin typeface="Arial" panose="020B0604020202020204" pitchFamily="34" charset="0"/>
                <a:cs typeface="Arial" panose="020B0604020202020204" pitchFamily="34" charset="0"/>
              </a:rPr>
              <a:t>There is no terrible beam loss, but some unnecessary beam losses was detected at the arc sections.</a:t>
            </a:r>
          </a:p>
        </p:txBody>
      </p:sp>
      <p:sp>
        <p:nvSpPr>
          <p:cNvPr id="57" name="正方形/長方形 56"/>
          <p:cNvSpPr/>
          <p:nvPr/>
        </p:nvSpPr>
        <p:spPr>
          <a:xfrm>
            <a:off x="5336331" y="4343724"/>
            <a:ext cx="3096344" cy="830997"/>
          </a:xfrm>
          <a:prstGeom prst="rect">
            <a:avLst/>
          </a:prstGeom>
        </p:spPr>
        <p:txBody>
          <a:bodyPr wrap="square">
            <a:spAutoFit/>
          </a:bodyPr>
          <a:lstStyle/>
          <a:p>
            <a:pPr marL="285750" indent="-285750">
              <a:buFont typeface="Wingdings" panose="05000000000000000000" pitchFamily="2" charset="2"/>
              <a:buChar char="ü"/>
            </a:pPr>
            <a:r>
              <a:rPr lang="en-US" altLang="ja-JP" sz="1600" dirty="0" smtClean="0">
                <a:solidFill>
                  <a:srgbClr val="FF0000"/>
                </a:solidFill>
              </a:rPr>
              <a:t>In January 10, 2015</a:t>
            </a:r>
          </a:p>
          <a:p>
            <a:r>
              <a:rPr lang="en-US" altLang="ja-JP" sz="1600" dirty="0">
                <a:solidFill>
                  <a:srgbClr val="FF0000"/>
                </a:solidFill>
              </a:rPr>
              <a:t> </a:t>
            </a:r>
            <a:r>
              <a:rPr lang="en-US" altLang="ja-JP" sz="1600" dirty="0" smtClean="0">
                <a:solidFill>
                  <a:srgbClr val="FF0000"/>
                </a:solidFill>
              </a:rPr>
              <a:t>     we successfully achieved</a:t>
            </a:r>
          </a:p>
          <a:p>
            <a:r>
              <a:rPr lang="en-US" altLang="ja-JP" sz="1600" dirty="0" smtClean="0">
                <a:solidFill>
                  <a:srgbClr val="FF0000"/>
                </a:solidFill>
              </a:rPr>
              <a:t>      the </a:t>
            </a:r>
            <a:r>
              <a:rPr lang="en-US" altLang="ja-JP" sz="1600" dirty="0">
                <a:solidFill>
                  <a:srgbClr val="FF0000"/>
                </a:solidFill>
              </a:rPr>
              <a:t>1-MW beam </a:t>
            </a:r>
            <a:r>
              <a:rPr lang="en-US" altLang="ja-JP" sz="1600" dirty="0" smtClean="0">
                <a:solidFill>
                  <a:srgbClr val="FF0000"/>
                </a:solidFill>
              </a:rPr>
              <a:t>acceleration</a:t>
            </a:r>
            <a:r>
              <a:rPr lang="en-US" altLang="ja-JP" sz="1600" dirty="0">
                <a:solidFill>
                  <a:srgbClr val="FF0000"/>
                </a:solidFill>
              </a:rPr>
              <a:t>.</a:t>
            </a:r>
          </a:p>
        </p:txBody>
      </p:sp>
      <p:sp>
        <p:nvSpPr>
          <p:cNvPr id="40" name="正方形/長方形 21"/>
          <p:cNvSpPr>
            <a:spLocks noChangeArrowheads="1"/>
          </p:cNvSpPr>
          <p:nvPr/>
        </p:nvSpPr>
        <p:spPr bwMode="auto">
          <a:xfrm>
            <a:off x="6163" y="1365684"/>
            <a:ext cx="4616308"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a:buFont typeface="Wingdings" panose="05000000000000000000" pitchFamily="2" charset="2"/>
              <a:buChar char="u"/>
            </a:pPr>
            <a:r>
              <a:rPr lang="en-US" altLang="ja-JP" dirty="0" smtClean="0"/>
              <a:t>Injection beam condition</a:t>
            </a:r>
            <a:endParaRPr lang="en-US" altLang="ja-JP" dirty="0"/>
          </a:p>
          <a:p>
            <a:pPr marL="742950" lvl="1" indent="-285750">
              <a:buFont typeface="Arial" panose="020B0604020202020204" pitchFamily="34" charset="0"/>
              <a:buChar char="•"/>
            </a:pPr>
            <a:r>
              <a:rPr lang="en-US" altLang="ja-JP" dirty="0" smtClean="0"/>
              <a:t>Injection energy : </a:t>
            </a:r>
            <a:r>
              <a:rPr lang="en-US" altLang="ja-JP" dirty="0" smtClean="0">
                <a:solidFill>
                  <a:schemeClr val="accent6">
                    <a:lumMod val="75000"/>
                  </a:schemeClr>
                </a:solidFill>
              </a:rPr>
              <a:t>400 MeV</a:t>
            </a:r>
          </a:p>
          <a:p>
            <a:pPr marL="742950" lvl="1" indent="-285750">
              <a:buFont typeface="Arial" panose="020B0604020202020204" pitchFamily="34" charset="0"/>
              <a:buChar char="•"/>
            </a:pPr>
            <a:r>
              <a:rPr lang="en-US" altLang="ja-JP" dirty="0" smtClean="0"/>
              <a:t>Peak current : </a:t>
            </a:r>
            <a:r>
              <a:rPr lang="en-US" altLang="ja-JP" b="1" u="sng" dirty="0" smtClean="0">
                <a:solidFill>
                  <a:schemeClr val="accent6">
                    <a:lumMod val="75000"/>
                  </a:schemeClr>
                </a:solidFill>
              </a:rPr>
              <a:t>45.0 mA</a:t>
            </a:r>
            <a:r>
              <a:rPr lang="en-US" altLang="ja-JP" b="1" dirty="0" smtClean="0">
                <a:solidFill>
                  <a:schemeClr val="accent6">
                    <a:lumMod val="75000"/>
                  </a:schemeClr>
                </a:solidFill>
              </a:rPr>
              <a:t> </a:t>
            </a:r>
            <a:endParaRPr lang="en-US" altLang="ja-JP" b="1" dirty="0">
              <a:solidFill>
                <a:schemeClr val="accent6">
                  <a:lumMod val="75000"/>
                </a:schemeClr>
              </a:solidFill>
            </a:endParaRPr>
          </a:p>
          <a:p>
            <a:r>
              <a:rPr lang="en-US" altLang="ja-JP" b="1" dirty="0" smtClean="0">
                <a:solidFill>
                  <a:schemeClr val="accent6">
                    <a:lumMod val="75000"/>
                  </a:schemeClr>
                </a:solidFill>
              </a:rPr>
              <a:t>                  </a:t>
            </a:r>
            <a:r>
              <a:rPr lang="en-US" altLang="ja-JP" dirty="0" smtClean="0">
                <a:solidFill>
                  <a:schemeClr val="accent6">
                    <a:lumMod val="75000"/>
                  </a:schemeClr>
                </a:solidFill>
              </a:rPr>
              <a:t>@ the entrance of RCS</a:t>
            </a:r>
          </a:p>
          <a:p>
            <a:pPr marL="742950" lvl="1" indent="-285750">
              <a:buFont typeface="Arial" panose="020B0604020202020204" pitchFamily="34" charset="0"/>
              <a:buChar char="•"/>
            </a:pPr>
            <a:r>
              <a:rPr lang="en-US" altLang="ja-JP" dirty="0" smtClean="0"/>
              <a:t>Pulse length : </a:t>
            </a:r>
            <a:r>
              <a:rPr lang="en-US" altLang="ja-JP" dirty="0" smtClean="0">
                <a:solidFill>
                  <a:schemeClr val="accent6">
                    <a:lumMod val="75000"/>
                  </a:schemeClr>
                </a:solidFill>
              </a:rPr>
              <a:t>0.5 </a:t>
            </a:r>
            <a:r>
              <a:rPr lang="en-US" altLang="ja-JP" dirty="0" err="1" smtClean="0">
                <a:solidFill>
                  <a:schemeClr val="accent6">
                    <a:lumMod val="75000"/>
                  </a:schemeClr>
                </a:solidFill>
              </a:rPr>
              <a:t>ms</a:t>
            </a:r>
            <a:endParaRPr lang="en-US" altLang="ja-JP" dirty="0" smtClean="0">
              <a:solidFill>
                <a:schemeClr val="accent6">
                  <a:lumMod val="75000"/>
                </a:schemeClr>
              </a:solidFill>
            </a:endParaRPr>
          </a:p>
          <a:p>
            <a:pPr marL="742950" lvl="1" indent="-285750">
              <a:buFont typeface="Arial" panose="020B0604020202020204" pitchFamily="34" charset="0"/>
              <a:buChar char="•"/>
            </a:pPr>
            <a:r>
              <a:rPr lang="en-US" altLang="ja-JP" dirty="0" smtClean="0"/>
              <a:t>Chopper beam-on duty factor : </a:t>
            </a:r>
            <a:r>
              <a:rPr lang="en-US" altLang="ja-JP" dirty="0" smtClean="0">
                <a:solidFill>
                  <a:schemeClr val="accent6">
                    <a:lumMod val="75000"/>
                  </a:schemeClr>
                </a:solidFill>
              </a:rPr>
              <a:t>60%</a:t>
            </a:r>
            <a:endParaRPr lang="en-US" altLang="ja-JP" dirty="0">
              <a:solidFill>
                <a:schemeClr val="accent6">
                  <a:lumMod val="75000"/>
                </a:schemeClr>
              </a:solidFill>
            </a:endParaRPr>
          </a:p>
          <a:p>
            <a:pPr marL="1200150" lvl="2" indent="-285750">
              <a:buFont typeface="Wingdings" panose="05000000000000000000" pitchFamily="2" charset="2"/>
              <a:buChar char="Ø"/>
            </a:pPr>
            <a:r>
              <a:rPr lang="en-US" altLang="ja-JP" dirty="0" smtClean="0">
                <a:solidFill>
                  <a:schemeClr val="accent6">
                    <a:lumMod val="75000"/>
                  </a:schemeClr>
                </a:solidFill>
              </a:rPr>
              <a:t>8.41 x 10</a:t>
            </a:r>
            <a:r>
              <a:rPr lang="en-US" altLang="ja-JP" baseline="30000" dirty="0" smtClean="0">
                <a:solidFill>
                  <a:schemeClr val="accent6">
                    <a:lumMod val="75000"/>
                  </a:schemeClr>
                </a:solidFill>
              </a:rPr>
              <a:t>13</a:t>
            </a:r>
            <a:r>
              <a:rPr lang="en-US" altLang="ja-JP" dirty="0">
                <a:solidFill>
                  <a:schemeClr val="accent6">
                    <a:lumMod val="75000"/>
                  </a:schemeClr>
                </a:solidFill>
              </a:rPr>
              <a:t> </a:t>
            </a:r>
            <a:r>
              <a:rPr lang="en-US" altLang="ja-JP" dirty="0" smtClean="0">
                <a:solidFill>
                  <a:schemeClr val="accent6">
                    <a:lumMod val="75000"/>
                  </a:schemeClr>
                </a:solidFill>
              </a:rPr>
              <a:t>particles/pulse</a:t>
            </a:r>
            <a:r>
              <a:rPr lang="en-US" altLang="ja-JP" dirty="0" smtClean="0"/>
              <a:t>,   </a:t>
            </a:r>
          </a:p>
          <a:p>
            <a:r>
              <a:rPr lang="en-US" altLang="ja-JP" dirty="0"/>
              <a:t> </a:t>
            </a:r>
            <a:r>
              <a:rPr lang="en-US" altLang="ja-JP" dirty="0" smtClean="0"/>
              <a:t>         corresponding to </a:t>
            </a:r>
            <a:r>
              <a:rPr lang="en-US" altLang="ja-JP" b="1" u="sng" dirty="0" smtClean="0">
                <a:solidFill>
                  <a:schemeClr val="accent6">
                    <a:lumMod val="75000"/>
                  </a:schemeClr>
                </a:solidFill>
              </a:rPr>
              <a:t>1010 kW</a:t>
            </a:r>
            <a:r>
              <a:rPr lang="en-US" altLang="ja-JP" b="1" dirty="0">
                <a:solidFill>
                  <a:schemeClr val="accent6">
                    <a:lumMod val="75000"/>
                  </a:schemeClr>
                </a:solidFill>
              </a:rPr>
              <a:t> </a:t>
            </a:r>
            <a:r>
              <a:rPr lang="en-US" altLang="ja-JP" dirty="0" smtClean="0"/>
              <a:t>at 3 GeV</a:t>
            </a:r>
          </a:p>
          <a:p>
            <a:endParaRPr lang="en-US" altLang="ja-JP" dirty="0" smtClean="0"/>
          </a:p>
          <a:p>
            <a:pPr marL="342900" indent="-342900">
              <a:buFont typeface="Wingdings" pitchFamily="2" charset="2"/>
              <a:buChar char="u"/>
            </a:pPr>
            <a:r>
              <a:rPr lang="en-US" altLang="ja-JP" dirty="0" smtClean="0"/>
              <a:t>Operating point; </a:t>
            </a:r>
          </a:p>
          <a:p>
            <a:r>
              <a:rPr lang="en-US" altLang="ja-JP" dirty="0" smtClean="0">
                <a:solidFill>
                  <a:schemeClr val="accent6">
                    <a:lumMod val="75000"/>
                  </a:schemeClr>
                </a:solidFill>
              </a:rPr>
              <a:t>             (6.45, 6.42)</a:t>
            </a:r>
          </a:p>
          <a:p>
            <a:endParaRPr lang="en-US" altLang="ja-JP" dirty="0" smtClean="0">
              <a:solidFill>
                <a:schemeClr val="accent6">
                  <a:lumMod val="75000"/>
                </a:schemeClr>
              </a:solidFill>
            </a:endParaRPr>
          </a:p>
          <a:p>
            <a:pPr marL="285750" indent="-285750">
              <a:buFont typeface="Wingdings" panose="05000000000000000000" pitchFamily="2" charset="2"/>
              <a:buChar char="u"/>
            </a:pPr>
            <a:r>
              <a:rPr lang="en-US" altLang="ja-JP" dirty="0"/>
              <a:t>Injection painting parameter; </a:t>
            </a:r>
          </a:p>
          <a:p>
            <a:r>
              <a:rPr lang="en-US" altLang="ja-JP" dirty="0">
                <a:solidFill>
                  <a:srgbClr val="FF0000"/>
                </a:solidFill>
              </a:rPr>
              <a:t>             </a:t>
            </a:r>
            <a:r>
              <a:rPr lang="en-US" altLang="ja-JP" dirty="0">
                <a:solidFill>
                  <a:schemeClr val="accent6">
                    <a:lumMod val="75000"/>
                  </a:schemeClr>
                </a:solidFill>
              </a:rPr>
              <a:t>ID8 (100</a:t>
            </a:r>
            <a:r>
              <a:rPr lang="en-US" altLang="ja-JP" dirty="0">
                <a:solidFill>
                  <a:schemeClr val="accent6">
                    <a:lumMod val="75000"/>
                  </a:schemeClr>
                </a:solidFill>
                <a:latin typeface="Symbol" panose="05050102010706020507" pitchFamily="18" charset="2"/>
              </a:rPr>
              <a:t>p</a:t>
            </a:r>
            <a:r>
              <a:rPr lang="en-US" altLang="ja-JP" dirty="0">
                <a:solidFill>
                  <a:schemeClr val="accent6">
                    <a:lumMod val="75000"/>
                  </a:schemeClr>
                </a:solidFill>
              </a:rPr>
              <a:t> transverse painting</a:t>
            </a:r>
          </a:p>
          <a:p>
            <a:r>
              <a:rPr lang="en-US" altLang="ja-JP" dirty="0">
                <a:solidFill>
                  <a:schemeClr val="accent6">
                    <a:lumMod val="75000"/>
                  </a:schemeClr>
                </a:solidFill>
              </a:rPr>
              <a:t>                       + full longitudinal painting</a:t>
            </a:r>
            <a:r>
              <a:rPr lang="en-US" altLang="ja-JP" dirty="0" smtClean="0">
                <a:solidFill>
                  <a:schemeClr val="accent6">
                    <a:lumMod val="75000"/>
                  </a:schemeClr>
                </a:solidFill>
              </a:rPr>
              <a:t>)</a:t>
            </a:r>
            <a:endParaRPr lang="en-US" altLang="ja-JP" dirty="0">
              <a:solidFill>
                <a:schemeClr val="accent6">
                  <a:lumMod val="75000"/>
                </a:schemeClr>
              </a:solidFill>
            </a:endParaRPr>
          </a:p>
        </p:txBody>
      </p:sp>
      <p:sp>
        <p:nvSpPr>
          <p:cNvPr id="41" name="テキスト ボックス 40"/>
          <p:cNvSpPr txBox="1"/>
          <p:nvPr/>
        </p:nvSpPr>
        <p:spPr>
          <a:xfrm>
            <a:off x="1017327" y="953598"/>
            <a:ext cx="2593980" cy="369332"/>
          </a:xfrm>
          <a:prstGeom prst="rect">
            <a:avLst/>
          </a:prstGeom>
          <a:noFill/>
        </p:spPr>
        <p:txBody>
          <a:bodyPr wrap="none" rtlCol="0">
            <a:spAutoFit/>
          </a:bodyPr>
          <a:lstStyle/>
          <a:p>
            <a:r>
              <a:rPr lang="en-US" altLang="ja-JP" u="sng" dirty="0" smtClean="0"/>
              <a:t>Experimental condition</a:t>
            </a:r>
            <a:endParaRPr kumimoji="1" lang="ja-JP" altLang="en-US" u="sng" dirty="0"/>
          </a:p>
        </p:txBody>
      </p:sp>
      <p:sp>
        <p:nvSpPr>
          <p:cNvPr id="2" name="スライド番号プレースホルダー 1"/>
          <p:cNvSpPr>
            <a:spLocks noGrp="1"/>
          </p:cNvSpPr>
          <p:nvPr>
            <p:ph type="sldNum" sz="quarter" idx="12"/>
          </p:nvPr>
        </p:nvSpPr>
        <p:spPr/>
        <p:txBody>
          <a:bodyPr/>
          <a:lstStyle/>
          <a:p>
            <a:pPr>
              <a:defRPr/>
            </a:pPr>
            <a:fld id="{795C08A0-DC4E-40C2-BC5D-0461A8846DC0}" type="slidenum">
              <a:rPr lang="en-US" altLang="ja-JP" smtClean="0"/>
              <a:pPr>
                <a:defRPr/>
              </a:pPr>
              <a:t>13</a:t>
            </a:fld>
            <a:endParaRPr lang="en-US" altLang="ja-JP"/>
          </a:p>
        </p:txBody>
      </p:sp>
    </p:spTree>
    <p:extLst>
      <p:ext uri="{BB962C8B-B14F-4D97-AF65-F5344CB8AC3E}">
        <p14:creationId xmlns:p14="http://schemas.microsoft.com/office/powerpoint/2010/main" val="343578052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p:cNvGrpSpPr/>
          <p:nvPr/>
        </p:nvGrpSpPr>
        <p:grpSpPr>
          <a:xfrm>
            <a:off x="154456" y="749512"/>
            <a:ext cx="8810032" cy="2247440"/>
            <a:chOff x="145664" y="530162"/>
            <a:chExt cx="8810032" cy="2247440"/>
          </a:xfrm>
        </p:grpSpPr>
        <p:pic>
          <p:nvPicPr>
            <p:cNvPr id="3" name="図 2"/>
            <p:cNvPicPr>
              <a:picLocks noChangeAspect="1"/>
            </p:cNvPicPr>
            <p:nvPr/>
          </p:nvPicPr>
          <p:blipFill>
            <a:blip r:embed="rId2"/>
            <a:stretch>
              <a:fillRect/>
            </a:stretch>
          </p:blipFill>
          <p:spPr>
            <a:xfrm>
              <a:off x="508200" y="678074"/>
              <a:ext cx="6011391" cy="1802009"/>
            </a:xfrm>
            <a:prstGeom prst="rect">
              <a:avLst/>
            </a:prstGeom>
          </p:spPr>
        </p:pic>
        <p:sp>
          <p:nvSpPr>
            <p:cNvPr id="9" name="テキスト ボックス 8"/>
            <p:cNvSpPr txBox="1"/>
            <p:nvPr/>
          </p:nvSpPr>
          <p:spPr>
            <a:xfrm>
              <a:off x="3013622" y="2394358"/>
              <a:ext cx="1220206" cy="369332"/>
            </a:xfrm>
            <a:prstGeom prst="rect">
              <a:avLst/>
            </a:prstGeom>
            <a:noFill/>
          </p:spPr>
          <p:txBody>
            <a:bodyPr wrap="none" rtlCol="0">
              <a:spAutoFit/>
            </a:bodyPr>
            <a:lstStyle/>
            <a:p>
              <a:r>
                <a:rPr lang="en-US" altLang="ja-JP" dirty="0" smtClean="0"/>
                <a:t>Time (ms)</a:t>
              </a:r>
              <a:endParaRPr kumimoji="1" lang="ja-JP" altLang="en-US" dirty="0"/>
            </a:p>
          </p:txBody>
        </p:sp>
        <p:sp>
          <p:nvSpPr>
            <p:cNvPr id="10" name="テキスト ボックス 9"/>
            <p:cNvSpPr txBox="1"/>
            <p:nvPr/>
          </p:nvSpPr>
          <p:spPr>
            <a:xfrm rot="16200000">
              <a:off x="-614615" y="1324290"/>
              <a:ext cx="1957587" cy="369332"/>
            </a:xfrm>
            <a:prstGeom prst="rect">
              <a:avLst/>
            </a:prstGeom>
            <a:noFill/>
          </p:spPr>
          <p:txBody>
            <a:bodyPr wrap="none" rtlCol="0">
              <a:spAutoFit/>
            </a:bodyPr>
            <a:lstStyle/>
            <a:p>
              <a:r>
                <a:rPr kumimoji="1" lang="en-US" altLang="ja-JP" dirty="0" smtClean="0"/>
                <a:t>BLM signal (arb.)</a:t>
              </a:r>
              <a:endParaRPr kumimoji="1" lang="ja-JP" altLang="en-US" dirty="0"/>
            </a:p>
          </p:txBody>
        </p:sp>
        <p:sp>
          <p:nvSpPr>
            <p:cNvPr id="11" name="テキスト ボックス 10"/>
            <p:cNvSpPr txBox="1"/>
            <p:nvPr/>
          </p:nvSpPr>
          <p:spPr>
            <a:xfrm>
              <a:off x="145664" y="2408270"/>
              <a:ext cx="1069524" cy="369332"/>
            </a:xfrm>
            <a:prstGeom prst="rect">
              <a:avLst/>
            </a:prstGeom>
            <a:noFill/>
          </p:spPr>
          <p:txBody>
            <a:bodyPr wrap="none" rtlCol="0">
              <a:spAutoFit/>
            </a:bodyPr>
            <a:lstStyle/>
            <a:p>
              <a:r>
                <a:rPr lang="en-US" altLang="ja-JP" u="sng" dirty="0" smtClean="0"/>
                <a:t>Injection</a:t>
              </a:r>
              <a:endParaRPr kumimoji="1" lang="ja-JP" altLang="en-US" u="sng" dirty="0"/>
            </a:p>
          </p:txBody>
        </p:sp>
        <p:sp>
          <p:nvSpPr>
            <p:cNvPr id="12" name="テキスト ボックス 11"/>
            <p:cNvSpPr txBox="1"/>
            <p:nvPr/>
          </p:nvSpPr>
          <p:spPr>
            <a:xfrm>
              <a:off x="6276015" y="2389333"/>
              <a:ext cx="1233030" cy="369332"/>
            </a:xfrm>
            <a:prstGeom prst="rect">
              <a:avLst/>
            </a:prstGeom>
            <a:noFill/>
          </p:spPr>
          <p:txBody>
            <a:bodyPr wrap="none" rtlCol="0">
              <a:spAutoFit/>
            </a:bodyPr>
            <a:lstStyle/>
            <a:p>
              <a:r>
                <a:rPr lang="en-US" altLang="ja-JP" u="sng" dirty="0" smtClean="0"/>
                <a:t>Extraction</a:t>
              </a:r>
              <a:endParaRPr kumimoji="1" lang="ja-JP" altLang="en-US" u="sng" dirty="0"/>
            </a:p>
          </p:txBody>
        </p:sp>
        <p:sp>
          <p:nvSpPr>
            <p:cNvPr id="20" name="テキスト ボックス 19"/>
            <p:cNvSpPr txBox="1"/>
            <p:nvPr/>
          </p:nvSpPr>
          <p:spPr>
            <a:xfrm>
              <a:off x="6315020" y="761633"/>
              <a:ext cx="2629246" cy="307777"/>
            </a:xfrm>
            <a:prstGeom prst="rect">
              <a:avLst/>
            </a:prstGeom>
            <a:noFill/>
          </p:spPr>
          <p:txBody>
            <a:bodyPr wrap="none" rtlCol="0">
              <a:spAutoFit/>
            </a:bodyPr>
            <a:lstStyle/>
            <a:p>
              <a:r>
                <a:rPr lang="en-US" altLang="ja-JP" sz="1400" dirty="0" smtClean="0">
                  <a:solidFill>
                    <a:srgbClr val="FF0000"/>
                  </a:solidFill>
                </a:rPr>
                <a:t>― 8.41 x 10</a:t>
              </a:r>
              <a:r>
                <a:rPr lang="en-US" altLang="ja-JP" sz="1400" baseline="30000" dirty="0" smtClean="0">
                  <a:solidFill>
                    <a:srgbClr val="FF0000"/>
                  </a:solidFill>
                </a:rPr>
                <a:t>13</a:t>
              </a:r>
              <a:r>
                <a:rPr lang="en-US" altLang="ja-JP" sz="1400" dirty="0" smtClean="0">
                  <a:solidFill>
                    <a:srgbClr val="FF0000"/>
                  </a:solidFill>
                </a:rPr>
                <a:t> ppp : 1010 kW-eq.</a:t>
              </a:r>
              <a:endParaRPr kumimoji="1" lang="ja-JP" altLang="en-US" sz="1400" dirty="0">
                <a:solidFill>
                  <a:srgbClr val="FF0000"/>
                </a:solidFill>
              </a:endParaRPr>
            </a:p>
          </p:txBody>
        </p:sp>
        <p:sp>
          <p:nvSpPr>
            <p:cNvPr id="21" name="テキスト ボックス 20"/>
            <p:cNvSpPr txBox="1"/>
            <p:nvPr/>
          </p:nvSpPr>
          <p:spPr>
            <a:xfrm>
              <a:off x="6326450" y="1203206"/>
              <a:ext cx="2629246" cy="307777"/>
            </a:xfrm>
            <a:prstGeom prst="rect">
              <a:avLst/>
            </a:prstGeom>
            <a:noFill/>
          </p:spPr>
          <p:txBody>
            <a:bodyPr wrap="none" rtlCol="0">
              <a:spAutoFit/>
            </a:bodyPr>
            <a:lstStyle/>
            <a:p>
              <a:r>
                <a:rPr lang="en-US" altLang="ja-JP" sz="1400" dirty="0" smtClean="0">
                  <a:solidFill>
                    <a:srgbClr val="00B050"/>
                  </a:solidFill>
                </a:rPr>
                <a:t>― 6.87 x 10</a:t>
              </a:r>
              <a:r>
                <a:rPr lang="en-US" altLang="ja-JP" sz="1400" baseline="30000" dirty="0" smtClean="0">
                  <a:solidFill>
                    <a:srgbClr val="00B050"/>
                  </a:solidFill>
                </a:rPr>
                <a:t>13</a:t>
              </a:r>
              <a:r>
                <a:rPr lang="en-US" altLang="ja-JP" sz="1400" dirty="0" smtClean="0">
                  <a:solidFill>
                    <a:srgbClr val="00B050"/>
                  </a:solidFill>
                </a:rPr>
                <a:t> ppp :   825 kW-eq.</a:t>
              </a:r>
              <a:endParaRPr kumimoji="1" lang="ja-JP" altLang="en-US" sz="1400" dirty="0">
                <a:solidFill>
                  <a:srgbClr val="00B050"/>
                </a:solidFill>
              </a:endParaRPr>
            </a:p>
          </p:txBody>
        </p:sp>
        <p:sp>
          <p:nvSpPr>
            <p:cNvPr id="22" name="テキスト ボックス 21"/>
            <p:cNvSpPr txBox="1"/>
            <p:nvPr/>
          </p:nvSpPr>
          <p:spPr>
            <a:xfrm>
              <a:off x="6326450" y="1616899"/>
              <a:ext cx="2629246" cy="307777"/>
            </a:xfrm>
            <a:prstGeom prst="rect">
              <a:avLst/>
            </a:prstGeom>
            <a:noFill/>
          </p:spPr>
          <p:txBody>
            <a:bodyPr wrap="none" rtlCol="0">
              <a:spAutoFit/>
            </a:bodyPr>
            <a:lstStyle/>
            <a:p>
              <a:r>
                <a:rPr lang="en-US" altLang="ja-JP" sz="1400" dirty="0" smtClean="0">
                  <a:solidFill>
                    <a:srgbClr val="00B0F0"/>
                  </a:solidFill>
                </a:rPr>
                <a:t>― 4.73 x 10</a:t>
              </a:r>
              <a:r>
                <a:rPr lang="en-US" altLang="ja-JP" sz="1400" baseline="30000" dirty="0" smtClean="0">
                  <a:solidFill>
                    <a:srgbClr val="00B0F0"/>
                  </a:solidFill>
                </a:rPr>
                <a:t>13</a:t>
              </a:r>
              <a:r>
                <a:rPr lang="en-US" altLang="ja-JP" sz="1400" dirty="0" smtClean="0">
                  <a:solidFill>
                    <a:srgbClr val="00B0F0"/>
                  </a:solidFill>
                </a:rPr>
                <a:t> ppp :   568 kW-eq.</a:t>
              </a:r>
              <a:endParaRPr kumimoji="1" lang="ja-JP" altLang="en-US" sz="1400" dirty="0">
                <a:solidFill>
                  <a:srgbClr val="00B0F0"/>
                </a:solidFill>
              </a:endParaRPr>
            </a:p>
          </p:txBody>
        </p:sp>
        <p:sp>
          <p:nvSpPr>
            <p:cNvPr id="23" name="テキスト ボックス 22"/>
            <p:cNvSpPr txBox="1"/>
            <p:nvPr/>
          </p:nvSpPr>
          <p:spPr>
            <a:xfrm>
              <a:off x="6326450" y="977657"/>
              <a:ext cx="2629246" cy="307777"/>
            </a:xfrm>
            <a:prstGeom prst="rect">
              <a:avLst/>
            </a:prstGeom>
            <a:noFill/>
          </p:spPr>
          <p:txBody>
            <a:bodyPr wrap="none" rtlCol="0">
              <a:spAutoFit/>
            </a:bodyPr>
            <a:lstStyle/>
            <a:p>
              <a:r>
                <a:rPr lang="en-US" altLang="ja-JP" sz="1400" dirty="0" smtClean="0">
                  <a:solidFill>
                    <a:schemeClr val="accent2"/>
                  </a:solidFill>
                </a:rPr>
                <a:t>― 7.86 x 10</a:t>
              </a:r>
              <a:r>
                <a:rPr lang="en-US" altLang="ja-JP" sz="1400" baseline="30000" dirty="0" smtClean="0">
                  <a:solidFill>
                    <a:schemeClr val="accent2"/>
                  </a:solidFill>
                </a:rPr>
                <a:t>13</a:t>
              </a:r>
              <a:r>
                <a:rPr lang="en-US" altLang="ja-JP" sz="1400" dirty="0" smtClean="0">
                  <a:solidFill>
                    <a:schemeClr val="accent2"/>
                  </a:solidFill>
                </a:rPr>
                <a:t> ppp :   944 kW-eq.</a:t>
              </a:r>
              <a:endParaRPr kumimoji="1" lang="ja-JP" altLang="en-US" sz="1400" dirty="0">
                <a:solidFill>
                  <a:schemeClr val="accent2"/>
                </a:solidFill>
              </a:endParaRPr>
            </a:p>
          </p:txBody>
        </p:sp>
        <p:sp>
          <p:nvSpPr>
            <p:cNvPr id="24" name="テキスト ボックス 23"/>
            <p:cNvSpPr txBox="1"/>
            <p:nvPr/>
          </p:nvSpPr>
          <p:spPr>
            <a:xfrm>
              <a:off x="6326450" y="1410400"/>
              <a:ext cx="2629246" cy="307777"/>
            </a:xfrm>
            <a:prstGeom prst="rect">
              <a:avLst/>
            </a:prstGeom>
            <a:noFill/>
          </p:spPr>
          <p:txBody>
            <a:bodyPr wrap="none" rtlCol="0">
              <a:spAutoFit/>
            </a:bodyPr>
            <a:lstStyle/>
            <a:p>
              <a:r>
                <a:rPr lang="en-US" altLang="ja-JP" sz="1400" dirty="0" smtClean="0">
                  <a:solidFill>
                    <a:srgbClr val="FF33CC"/>
                  </a:solidFill>
                </a:rPr>
                <a:t>― 5.80 x 10</a:t>
              </a:r>
              <a:r>
                <a:rPr lang="en-US" altLang="ja-JP" sz="1400" baseline="30000" dirty="0" smtClean="0">
                  <a:solidFill>
                    <a:srgbClr val="FF33CC"/>
                  </a:solidFill>
                </a:rPr>
                <a:t>13</a:t>
              </a:r>
              <a:r>
                <a:rPr lang="en-US" altLang="ja-JP" sz="1400" dirty="0" smtClean="0">
                  <a:solidFill>
                    <a:srgbClr val="FF33CC"/>
                  </a:solidFill>
                </a:rPr>
                <a:t> ppp :   696 kW-eq.</a:t>
              </a:r>
              <a:endParaRPr kumimoji="1" lang="ja-JP" altLang="en-US" sz="1400" dirty="0">
                <a:solidFill>
                  <a:srgbClr val="FF33CC"/>
                </a:solidFill>
              </a:endParaRPr>
            </a:p>
          </p:txBody>
        </p:sp>
      </p:grpSp>
      <p:sp>
        <p:nvSpPr>
          <p:cNvPr id="2" name="テキスト ボックス 1"/>
          <p:cNvSpPr txBox="1"/>
          <p:nvPr/>
        </p:nvSpPr>
        <p:spPr>
          <a:xfrm>
            <a:off x="174316" y="66039"/>
            <a:ext cx="8850500" cy="584775"/>
          </a:xfrm>
          <a:prstGeom prst="rect">
            <a:avLst/>
          </a:prstGeom>
          <a:noFill/>
        </p:spPr>
        <p:txBody>
          <a:bodyPr wrap="none" rtlCol="0">
            <a:spAutoFit/>
          </a:bodyPr>
          <a:lstStyle/>
          <a:p>
            <a:r>
              <a:rPr lang="en-US" altLang="ja-JP" sz="3200" b="1" i="1" dirty="0" smtClean="0">
                <a:solidFill>
                  <a:schemeClr val="accent6">
                    <a:lumMod val="75000"/>
                  </a:schemeClr>
                </a:solidFill>
                <a:effectLst>
                  <a:outerShdw blurRad="38100" dist="38100" dir="2700000" algn="tl">
                    <a:srgbClr val="000000">
                      <a:alpha val="43137"/>
                    </a:srgbClr>
                  </a:outerShdw>
                </a:effectLst>
                <a:latin typeface="Calibri" panose="020F0502020204030204" pitchFamily="34" charset="0"/>
              </a:rPr>
              <a:t>Beam loss in the high dispersion area (arc sections)</a:t>
            </a:r>
            <a:endParaRPr kumimoji="1" lang="ja-JP" altLang="en-US" sz="3200" b="1" i="1"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endParaRPr>
          </a:p>
        </p:txBody>
      </p:sp>
      <p:sp>
        <p:nvSpPr>
          <p:cNvPr id="15" name="テキスト ボックス 14"/>
          <p:cNvSpPr txBox="1"/>
          <p:nvPr/>
        </p:nvSpPr>
        <p:spPr>
          <a:xfrm>
            <a:off x="145664" y="3068960"/>
            <a:ext cx="8926571" cy="1631216"/>
          </a:xfrm>
          <a:prstGeom prst="rect">
            <a:avLst/>
          </a:prstGeom>
          <a:noFill/>
        </p:spPr>
        <p:txBody>
          <a:bodyPr wrap="square" rtlCol="0">
            <a:spAutoFit/>
          </a:bodyPr>
          <a:lstStyle/>
          <a:p>
            <a:pPr marL="285750" indent="-285750">
              <a:buFont typeface="Wingdings" panose="05000000000000000000" pitchFamily="2" charset="2"/>
              <a:buChar char="ü"/>
            </a:pPr>
            <a:r>
              <a:rPr lang="en-US" altLang="ja-JP" sz="1600" dirty="0" smtClean="0">
                <a:latin typeface="Arial" panose="020B0604020202020204" pitchFamily="34" charset="0"/>
                <a:cs typeface="Arial" panose="020B0604020202020204" pitchFamily="34" charset="0"/>
              </a:rPr>
              <a:t>The</a:t>
            </a:r>
            <a:r>
              <a:rPr kumimoji="1" lang="en-US" altLang="ja-JP" sz="1600" dirty="0" smtClean="0">
                <a:latin typeface="Arial" panose="020B0604020202020204" pitchFamily="34" charset="0"/>
                <a:cs typeface="Arial" panose="020B0604020202020204" pitchFamily="34" charset="0"/>
              </a:rPr>
              <a:t> beam losses observed for the </a:t>
            </a:r>
            <a:r>
              <a:rPr kumimoji="1" lang="en-US" altLang="ja-JP" sz="1600" b="1" dirty="0" smtClean="0">
                <a:solidFill>
                  <a:schemeClr val="accent6">
                    <a:lumMod val="75000"/>
                  </a:schemeClr>
                </a:solidFill>
                <a:latin typeface="Arial" panose="020B0604020202020204" pitchFamily="34" charset="0"/>
                <a:cs typeface="Arial" panose="020B0604020202020204" pitchFamily="34" charset="0"/>
              </a:rPr>
              <a:t>944-kW (blue) </a:t>
            </a:r>
            <a:r>
              <a:rPr kumimoji="1" lang="en-US" altLang="ja-JP" sz="1600" dirty="0" smtClean="0">
                <a:latin typeface="Arial" panose="020B0604020202020204" pitchFamily="34" charset="0"/>
                <a:cs typeface="Arial" panose="020B0604020202020204" pitchFamily="34" charset="0"/>
              </a:rPr>
              <a:t>and </a:t>
            </a:r>
            <a:r>
              <a:rPr kumimoji="1" lang="en-US" altLang="ja-JP" sz="1600" b="1" dirty="0" smtClean="0">
                <a:solidFill>
                  <a:srgbClr val="FF0000"/>
                </a:solidFill>
                <a:latin typeface="Arial" panose="020B0604020202020204" pitchFamily="34" charset="0"/>
                <a:cs typeface="Arial" panose="020B0604020202020204" pitchFamily="34" charset="0"/>
              </a:rPr>
              <a:t>1010 kW (red) </a:t>
            </a:r>
            <a:r>
              <a:rPr kumimoji="1" lang="en-US" altLang="ja-JP" sz="1600" dirty="0" smtClean="0">
                <a:latin typeface="Arial" panose="020B0604020202020204" pitchFamily="34" charset="0"/>
                <a:cs typeface="Arial" panose="020B0604020202020204" pitchFamily="34" charset="0"/>
              </a:rPr>
              <a:t>beams can be interpreted</a:t>
            </a:r>
          </a:p>
          <a:p>
            <a:r>
              <a:rPr lang="en-US" altLang="ja-JP" sz="1600" dirty="0">
                <a:latin typeface="Arial" panose="020B0604020202020204" pitchFamily="34" charset="0"/>
                <a:cs typeface="Arial" panose="020B0604020202020204" pitchFamily="34" charset="0"/>
              </a:rPr>
              <a:t> </a:t>
            </a:r>
            <a:r>
              <a:rPr lang="en-US" altLang="ja-JP" sz="1600" dirty="0" smtClean="0">
                <a:latin typeface="Arial" panose="020B0604020202020204" pitchFamily="34" charset="0"/>
                <a:cs typeface="Arial" panose="020B0604020202020204" pitchFamily="34" charset="0"/>
              </a:rPr>
              <a:t>     as </a:t>
            </a:r>
            <a:r>
              <a:rPr lang="en-US" altLang="ja-JP" sz="1600" b="1" i="1" dirty="0" smtClean="0">
                <a:solidFill>
                  <a:schemeClr val="accent6">
                    <a:lumMod val="75000"/>
                  </a:schemeClr>
                </a:solidFill>
                <a:latin typeface="Arial" panose="020B0604020202020204" pitchFamily="34" charset="0"/>
                <a:cs typeface="Arial" panose="020B0604020202020204" pitchFamily="34" charset="0"/>
              </a:rPr>
              <a:t>l</a:t>
            </a:r>
            <a:r>
              <a:rPr kumimoji="1" lang="en-US" altLang="ja-JP" sz="1600" b="1" i="1" dirty="0" smtClean="0">
                <a:solidFill>
                  <a:schemeClr val="accent6">
                    <a:lumMod val="75000"/>
                  </a:schemeClr>
                </a:solidFill>
                <a:latin typeface="Arial" panose="020B0604020202020204" pitchFamily="34" charset="0"/>
                <a:cs typeface="Arial" panose="020B0604020202020204" pitchFamily="34" charset="0"/>
              </a:rPr>
              <a:t>ongitudinal beam loss arising from a distortion </a:t>
            </a:r>
            <a:r>
              <a:rPr lang="en-US" altLang="ja-JP" sz="1600" b="1" i="1" dirty="0" smtClean="0">
                <a:solidFill>
                  <a:schemeClr val="accent6">
                    <a:lumMod val="75000"/>
                  </a:schemeClr>
                </a:solidFill>
                <a:latin typeface="Arial" panose="020B0604020202020204" pitchFamily="34" charset="0"/>
                <a:cs typeface="Arial" panose="020B0604020202020204" pitchFamily="34" charset="0"/>
              </a:rPr>
              <a:t>of the RF bucket </a:t>
            </a:r>
          </a:p>
          <a:p>
            <a:r>
              <a:rPr lang="en-US" altLang="ja-JP" sz="1600" b="1" i="1" dirty="0">
                <a:solidFill>
                  <a:schemeClr val="accent6">
                    <a:lumMod val="75000"/>
                  </a:schemeClr>
                </a:solidFill>
                <a:latin typeface="Arial" panose="020B0604020202020204" pitchFamily="34" charset="0"/>
                <a:cs typeface="Arial" panose="020B0604020202020204" pitchFamily="34" charset="0"/>
              </a:rPr>
              <a:t> </a:t>
            </a:r>
            <a:r>
              <a:rPr lang="en-US" altLang="ja-JP" sz="1600" b="1" i="1" dirty="0" smtClean="0">
                <a:solidFill>
                  <a:schemeClr val="accent6">
                    <a:lumMod val="75000"/>
                  </a:schemeClr>
                </a:solidFill>
                <a:latin typeface="Arial" panose="020B0604020202020204" pitchFamily="34" charset="0"/>
                <a:cs typeface="Arial" panose="020B0604020202020204" pitchFamily="34" charset="0"/>
              </a:rPr>
              <a:t>     caused by the beam loading effect</a:t>
            </a:r>
            <a:r>
              <a:rPr lang="en-US" altLang="ja-JP" sz="1600" dirty="0" smtClean="0">
                <a:solidFill>
                  <a:srgbClr val="FF33CC"/>
                </a:solidFill>
                <a:latin typeface="Arial" panose="020B0604020202020204" pitchFamily="34" charset="0"/>
                <a:cs typeface="Arial" panose="020B0604020202020204" pitchFamily="34" charset="0"/>
              </a:rPr>
              <a:t>.</a:t>
            </a:r>
            <a:endParaRPr kumimoji="1" lang="en-US" altLang="ja-JP" sz="1600" dirty="0" smtClean="0">
              <a:latin typeface="Arial" panose="020B0604020202020204" pitchFamily="34" charset="0"/>
              <a:cs typeface="Arial" panose="020B0604020202020204" pitchFamily="34" charset="0"/>
            </a:endParaRPr>
          </a:p>
          <a:p>
            <a:endParaRPr kumimoji="1" lang="en-US" altLang="ja-JP" sz="4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kumimoji="1" lang="en-US" altLang="ja-JP" sz="1600" dirty="0" smtClean="0">
                <a:latin typeface="Arial" panose="020B0604020202020204" pitchFamily="34" charset="0"/>
                <a:cs typeface="Arial" panose="020B0604020202020204" pitchFamily="34" charset="0"/>
              </a:rPr>
              <a:t>Such beam particles suffer from large momentum excursion and  </a:t>
            </a:r>
            <a:r>
              <a:rPr lang="en-US" altLang="ja-JP" sz="1600" dirty="0" smtClean="0">
                <a:latin typeface="Arial" panose="020B0604020202020204" pitchFamily="34" charset="0"/>
                <a:cs typeface="Arial" panose="020B0604020202020204" pitchFamily="34" charset="0"/>
              </a:rPr>
              <a:t>most of them are lost in</a:t>
            </a:r>
          </a:p>
          <a:p>
            <a:r>
              <a:rPr lang="en-US" altLang="ja-JP" sz="1600" dirty="0" smtClean="0">
                <a:latin typeface="Arial" panose="020B0604020202020204" pitchFamily="34" charset="0"/>
                <a:cs typeface="Arial" panose="020B0604020202020204" pitchFamily="34" charset="0"/>
              </a:rPr>
              <a:t>      the high dispersion area, not at the collimator section located in the dispersion-free section.</a:t>
            </a:r>
          </a:p>
        </p:txBody>
      </p:sp>
      <p:sp>
        <p:nvSpPr>
          <p:cNvPr id="17" name="正方形/長方形 16"/>
          <p:cNvSpPr/>
          <p:nvPr/>
        </p:nvSpPr>
        <p:spPr>
          <a:xfrm>
            <a:off x="179512" y="4869160"/>
            <a:ext cx="8964488" cy="830997"/>
          </a:xfrm>
          <a:prstGeom prst="rect">
            <a:avLst/>
          </a:prstGeom>
        </p:spPr>
        <p:txBody>
          <a:bodyPr wrap="square">
            <a:spAutoFit/>
          </a:bodyPr>
          <a:lstStyle/>
          <a:p>
            <a:pPr marL="285750" indent="-285750">
              <a:buFont typeface="Wingdings" panose="05000000000000000000" pitchFamily="2" charset="2"/>
              <a:buChar char="ü"/>
            </a:pPr>
            <a:r>
              <a:rPr lang="en-US" altLang="ja-JP" sz="1600" dirty="0">
                <a:latin typeface="Arial" panose="020B0604020202020204" pitchFamily="34" charset="0"/>
                <a:cs typeface="Arial" panose="020B0604020202020204" pitchFamily="34" charset="0"/>
              </a:rPr>
              <a:t>This type of </a:t>
            </a:r>
            <a:r>
              <a:rPr lang="en-US" altLang="ja-JP" sz="1600" dirty="0" smtClean="0">
                <a:latin typeface="Arial" panose="020B0604020202020204" pitchFamily="34" charset="0"/>
                <a:cs typeface="Arial" panose="020B0604020202020204" pitchFamily="34" charset="0"/>
              </a:rPr>
              <a:t>longitudinal beam </a:t>
            </a:r>
            <a:r>
              <a:rPr lang="en-US" altLang="ja-JP" sz="1600" dirty="0">
                <a:latin typeface="Arial" panose="020B0604020202020204" pitchFamily="34" charset="0"/>
                <a:cs typeface="Arial" panose="020B0604020202020204" pitchFamily="34" charset="0"/>
              </a:rPr>
              <a:t>loss </a:t>
            </a:r>
            <a:r>
              <a:rPr lang="en-US" altLang="ja-JP" sz="1600" dirty="0" smtClean="0">
                <a:latin typeface="Arial" panose="020B0604020202020204" pitchFamily="34" charset="0"/>
                <a:cs typeface="Arial" panose="020B0604020202020204" pitchFamily="34" charset="0"/>
              </a:rPr>
              <a:t>has to be cured </a:t>
            </a:r>
            <a:r>
              <a:rPr lang="en-US" altLang="ja-JP" sz="1600" dirty="0">
                <a:latin typeface="Arial" panose="020B0604020202020204" pitchFamily="34" charset="0"/>
                <a:cs typeface="Arial" panose="020B0604020202020204" pitchFamily="34" charset="0"/>
              </a:rPr>
              <a:t>by </a:t>
            </a:r>
            <a:r>
              <a:rPr lang="en-US" altLang="ja-JP" sz="1600" dirty="0" smtClean="0">
                <a:latin typeface="Arial" panose="020B0604020202020204" pitchFamily="34" charset="0"/>
                <a:cs typeface="Arial" panose="020B0604020202020204" pitchFamily="34" charset="0"/>
              </a:rPr>
              <a:t>beam loading compensation.</a:t>
            </a:r>
            <a:endParaRPr lang="en-US" altLang="ja-JP" sz="1600" dirty="0" smtClean="0">
              <a:solidFill>
                <a:srgbClr val="FF33CC"/>
              </a:solidFill>
              <a:latin typeface="Arial" panose="020B0604020202020204" pitchFamily="34" charset="0"/>
              <a:cs typeface="Arial" panose="020B0604020202020204" pitchFamily="34" charset="0"/>
            </a:endParaRPr>
          </a:p>
          <a:p>
            <a:r>
              <a:rPr lang="en-US" altLang="ja-JP" sz="1600" dirty="0" smtClean="0">
                <a:solidFill>
                  <a:srgbClr val="FF33CC"/>
                </a:solidFill>
                <a:latin typeface="Arial" panose="020B0604020202020204" pitchFamily="34" charset="0"/>
                <a:cs typeface="Arial" panose="020B0604020202020204" pitchFamily="34" charset="0"/>
              </a:rPr>
              <a:t>      </a:t>
            </a:r>
            <a:r>
              <a:rPr lang="en-US" altLang="ja-JP" sz="1600" b="1" i="1" dirty="0" smtClean="0">
                <a:solidFill>
                  <a:schemeClr val="accent6">
                    <a:lumMod val="75000"/>
                  </a:schemeClr>
                </a:solidFill>
                <a:latin typeface="Arial" panose="020B0604020202020204" pitchFamily="34" charset="0"/>
                <a:cs typeface="Arial" panose="020B0604020202020204" pitchFamily="34" charset="0"/>
              </a:rPr>
              <a:t>But then the anode power supply in the RF system had no enough margin to complete</a:t>
            </a:r>
          </a:p>
          <a:p>
            <a:r>
              <a:rPr lang="en-US" altLang="ja-JP" sz="1600" b="1" i="1" dirty="0">
                <a:solidFill>
                  <a:schemeClr val="accent6">
                    <a:lumMod val="75000"/>
                  </a:schemeClr>
                </a:solidFill>
                <a:latin typeface="Arial" panose="020B0604020202020204" pitchFamily="34" charset="0"/>
                <a:cs typeface="Arial" panose="020B0604020202020204" pitchFamily="34" charset="0"/>
              </a:rPr>
              <a:t> </a:t>
            </a:r>
            <a:r>
              <a:rPr lang="en-US" altLang="ja-JP" sz="1600" b="1" i="1" dirty="0" smtClean="0">
                <a:solidFill>
                  <a:schemeClr val="accent6">
                    <a:lumMod val="75000"/>
                  </a:schemeClr>
                </a:solidFill>
                <a:latin typeface="Arial" panose="020B0604020202020204" pitchFamily="34" charset="0"/>
                <a:cs typeface="Arial" panose="020B0604020202020204" pitchFamily="34" charset="0"/>
              </a:rPr>
              <a:t>     sufficient beam loading compensation for the 1-MW beam.</a:t>
            </a:r>
          </a:p>
        </p:txBody>
      </p:sp>
      <p:cxnSp>
        <p:nvCxnSpPr>
          <p:cNvPr id="18" name="直線コネクタ 17"/>
          <p:cNvCxnSpPr/>
          <p:nvPr/>
        </p:nvCxnSpPr>
        <p:spPr bwMode="auto">
          <a:xfrm flipV="1">
            <a:off x="1373475" y="1733516"/>
            <a:ext cx="422916" cy="1407452"/>
          </a:xfrm>
          <a:prstGeom prst="line">
            <a:avLst/>
          </a:prstGeom>
          <a:solidFill>
            <a:schemeClr val="accent1"/>
          </a:solidFill>
          <a:ln w="9525" cap="flat" cmpd="sng" algn="ctr">
            <a:solidFill>
              <a:srgbClr val="FF0000"/>
            </a:solidFill>
            <a:prstDash val="solid"/>
            <a:round/>
            <a:headEnd type="none" w="med" len="med"/>
            <a:tailEnd type="arrow" w="med" len="med"/>
          </a:ln>
          <a:effectLst/>
        </p:spPr>
      </p:cxnSp>
      <p:cxnSp>
        <p:nvCxnSpPr>
          <p:cNvPr id="19" name="直線矢印コネクタ 18"/>
          <p:cNvCxnSpPr/>
          <p:nvPr/>
        </p:nvCxnSpPr>
        <p:spPr bwMode="auto">
          <a:xfrm flipV="1">
            <a:off x="1381495" y="2174392"/>
            <a:ext cx="854482" cy="966576"/>
          </a:xfrm>
          <a:prstGeom prst="straightConnector1">
            <a:avLst/>
          </a:prstGeom>
          <a:solidFill>
            <a:schemeClr val="accent1"/>
          </a:solidFill>
          <a:ln w="9525" cap="flat" cmpd="sng" algn="ctr">
            <a:solidFill>
              <a:schemeClr val="accent2"/>
            </a:solidFill>
            <a:prstDash val="solid"/>
            <a:round/>
            <a:headEnd type="none" w="med" len="med"/>
            <a:tailEnd type="arrow"/>
          </a:ln>
          <a:effectLst/>
        </p:spPr>
      </p:cxnSp>
      <p:sp>
        <p:nvSpPr>
          <p:cNvPr id="27" name="下矢印 26"/>
          <p:cNvSpPr/>
          <p:nvPr/>
        </p:nvSpPr>
        <p:spPr bwMode="auto">
          <a:xfrm>
            <a:off x="3853552" y="5748066"/>
            <a:ext cx="484632" cy="291957"/>
          </a:xfrm>
          <a:prstGeom prst="downArrow">
            <a:avLst/>
          </a:prstGeom>
          <a:solidFill>
            <a:srgbClr val="00B0F0"/>
          </a:solidFill>
          <a:ln w="9525" cap="flat" cmpd="sng" algn="ctr">
            <a:solidFill>
              <a:srgbClr val="00B0F0"/>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Book Antiqua" pitchFamily="18" charset="0"/>
              <a:ea typeface="ＭＳ Ｐ明朝" pitchFamily="18" charset="-128"/>
            </a:endParaRPr>
          </a:p>
        </p:txBody>
      </p:sp>
      <p:sp>
        <p:nvSpPr>
          <p:cNvPr id="28" name="テキスト ボックス 27"/>
          <p:cNvSpPr txBox="1"/>
          <p:nvPr/>
        </p:nvSpPr>
        <p:spPr>
          <a:xfrm>
            <a:off x="346065" y="5917495"/>
            <a:ext cx="8638540" cy="338554"/>
          </a:xfrm>
          <a:prstGeom prst="rect">
            <a:avLst/>
          </a:prstGeom>
          <a:noFill/>
        </p:spPr>
        <p:txBody>
          <a:bodyPr wrap="square" rtlCol="0">
            <a:spAutoFit/>
          </a:bodyPr>
          <a:lstStyle/>
          <a:p>
            <a:r>
              <a:rPr lang="en-US" altLang="ja-JP" sz="1600" dirty="0" smtClean="0">
                <a:latin typeface="Arial" panose="020B0604020202020204" pitchFamily="34" charset="0"/>
                <a:cs typeface="Arial" panose="020B0604020202020204" pitchFamily="34" charset="0"/>
              </a:rPr>
              <a:t>We carried out the anode power supply upgrade using the 2015 summer maintenance period.</a:t>
            </a:r>
            <a:endParaRPr kumimoji="1" lang="ja-JP" altLang="en-US" sz="1600" dirty="0">
              <a:latin typeface="Arial" panose="020B0604020202020204" pitchFamily="34" charset="0"/>
              <a:cs typeface="Arial" panose="020B0604020202020204" pitchFamily="34" charset="0"/>
            </a:endParaRPr>
          </a:p>
        </p:txBody>
      </p:sp>
      <p:sp>
        <p:nvSpPr>
          <p:cNvPr id="25" name="下矢印 24"/>
          <p:cNvSpPr/>
          <p:nvPr/>
        </p:nvSpPr>
        <p:spPr bwMode="auto">
          <a:xfrm>
            <a:off x="3846343" y="6303214"/>
            <a:ext cx="484632" cy="289929"/>
          </a:xfrm>
          <a:prstGeom prst="downArrow">
            <a:avLst/>
          </a:prstGeom>
          <a:solidFill>
            <a:srgbClr val="00B0F0"/>
          </a:solidFill>
          <a:ln w="9525" cap="flat" cmpd="sng" algn="ctr">
            <a:solidFill>
              <a:srgbClr val="00B0F0"/>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Book Antiqua" pitchFamily="18" charset="0"/>
              <a:ea typeface="ＭＳ Ｐ明朝" pitchFamily="18" charset="-128"/>
            </a:endParaRPr>
          </a:p>
        </p:txBody>
      </p:sp>
      <p:sp>
        <p:nvSpPr>
          <p:cNvPr id="4" name="テキスト ボックス 3"/>
          <p:cNvSpPr txBox="1"/>
          <p:nvPr/>
        </p:nvSpPr>
        <p:spPr>
          <a:xfrm>
            <a:off x="2245842" y="6519446"/>
            <a:ext cx="3700052" cy="338554"/>
          </a:xfrm>
          <a:prstGeom prst="rect">
            <a:avLst/>
          </a:prstGeom>
          <a:noFill/>
        </p:spPr>
        <p:txBody>
          <a:bodyPr wrap="none" rtlCol="0">
            <a:spAutoFit/>
          </a:bodyPr>
          <a:lstStyle/>
          <a:p>
            <a:r>
              <a:rPr kumimoji="1" lang="en-US" altLang="ja-JP" sz="1600" dirty="0" smtClean="0">
                <a:latin typeface="Arial" panose="020B0604020202020204" pitchFamily="34" charset="0"/>
                <a:cs typeface="Arial" panose="020B0604020202020204" pitchFamily="34" charset="0"/>
              </a:rPr>
              <a:t>1MW beam test again in October 2015</a:t>
            </a:r>
            <a:endParaRPr kumimoji="1" lang="ja-JP" altLang="en-US" sz="1600" dirty="0">
              <a:latin typeface="Arial" panose="020B0604020202020204" pitchFamily="34" charset="0"/>
              <a:cs typeface="Arial" panose="020B0604020202020204" pitchFamily="34" charset="0"/>
            </a:endParaRPr>
          </a:p>
        </p:txBody>
      </p:sp>
      <p:sp>
        <p:nvSpPr>
          <p:cNvPr id="6" name="スライド番号プレースホルダー 5"/>
          <p:cNvSpPr>
            <a:spLocks noGrp="1"/>
          </p:cNvSpPr>
          <p:nvPr>
            <p:ph type="sldNum" sz="quarter" idx="12"/>
          </p:nvPr>
        </p:nvSpPr>
        <p:spPr/>
        <p:txBody>
          <a:bodyPr/>
          <a:lstStyle/>
          <a:p>
            <a:pPr>
              <a:defRPr/>
            </a:pPr>
            <a:fld id="{795C08A0-DC4E-40C2-BC5D-0461A8846DC0}" type="slidenum">
              <a:rPr lang="en-US" altLang="ja-JP" smtClean="0"/>
              <a:pPr>
                <a:defRPr/>
              </a:pPr>
              <a:t>14</a:t>
            </a:fld>
            <a:endParaRPr lang="en-US" altLang="ja-JP"/>
          </a:p>
        </p:txBody>
      </p:sp>
    </p:spTree>
    <p:extLst>
      <p:ext uri="{BB962C8B-B14F-4D97-AF65-F5344CB8AC3E}">
        <p14:creationId xmlns:p14="http://schemas.microsoft.com/office/powerpoint/2010/main" val="350115498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691680" y="71181"/>
            <a:ext cx="6406306" cy="584775"/>
          </a:xfrm>
          <a:prstGeom prst="rect">
            <a:avLst/>
          </a:prstGeom>
          <a:noFill/>
        </p:spPr>
        <p:txBody>
          <a:bodyPr wrap="none" rtlCol="0">
            <a:spAutoFit/>
          </a:bodyPr>
          <a:lstStyle/>
          <a:p>
            <a:r>
              <a:rPr lang="en-US" altLang="ja-JP" sz="3200" b="1" i="1" dirty="0" smtClean="0">
                <a:solidFill>
                  <a:schemeClr val="accent6">
                    <a:lumMod val="75000"/>
                  </a:schemeClr>
                </a:solidFill>
                <a:effectLst>
                  <a:outerShdw blurRad="38100" dist="38100" dir="2700000" algn="tl">
                    <a:srgbClr val="000000">
                      <a:alpha val="43137"/>
                    </a:srgbClr>
                  </a:outerShdw>
                </a:effectLst>
                <a:latin typeface="Calibri" panose="020F0502020204030204" pitchFamily="34" charset="0"/>
              </a:rPr>
              <a:t>Result of the 1-MW trial in Oct. 2015</a:t>
            </a:r>
            <a:endParaRPr kumimoji="1" lang="ja-JP" altLang="en-US" sz="3200" b="1" i="1"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endParaRPr>
          </a:p>
        </p:txBody>
      </p:sp>
      <p:sp>
        <p:nvSpPr>
          <p:cNvPr id="5" name="テキスト ボックス 7"/>
          <p:cNvSpPr txBox="1"/>
          <p:nvPr/>
        </p:nvSpPr>
        <p:spPr>
          <a:xfrm>
            <a:off x="827584" y="692696"/>
            <a:ext cx="5846472" cy="369332"/>
          </a:xfrm>
          <a:prstGeom prst="rect">
            <a:avLst/>
          </a:prstGeom>
          <a:noFill/>
        </p:spPr>
        <p:txBody>
          <a:bodyPr wrap="none" rtlCol="0">
            <a:spAutoFit/>
          </a:bodyPr>
          <a:lstStyle>
            <a:defPPr>
              <a:defRPr lang="ja-JP"/>
            </a:defPPr>
            <a:lvl1pPr algn="l" rtl="0" fontAlgn="base">
              <a:spcBef>
                <a:spcPct val="0"/>
              </a:spcBef>
              <a:spcAft>
                <a:spcPct val="0"/>
              </a:spcAft>
              <a:defRPr kumimoji="1" kern="1200">
                <a:solidFill>
                  <a:schemeClr val="tx1"/>
                </a:solidFill>
                <a:latin typeface="Book Antiqua" pitchFamily="18"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Book Antiqua" pitchFamily="18"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Book Antiqua" pitchFamily="18"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Book Antiqua" pitchFamily="18"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Book Antiqua" pitchFamily="18" charset="0"/>
                <a:ea typeface="ＭＳ Ｐゴシック" pitchFamily="50" charset="-128"/>
                <a:cs typeface="+mn-cs"/>
              </a:defRPr>
            </a:lvl5pPr>
            <a:lvl6pPr marL="2286000" algn="l" defTabSz="914400" rtl="0" eaLnBrk="1" latinLnBrk="0" hangingPunct="1">
              <a:defRPr kumimoji="1" kern="1200">
                <a:solidFill>
                  <a:schemeClr val="tx1"/>
                </a:solidFill>
                <a:latin typeface="Book Antiqua" pitchFamily="18" charset="0"/>
                <a:ea typeface="ＭＳ Ｐゴシック" pitchFamily="50" charset="-128"/>
                <a:cs typeface="+mn-cs"/>
              </a:defRPr>
            </a:lvl6pPr>
            <a:lvl7pPr marL="2743200" algn="l" defTabSz="914400" rtl="0" eaLnBrk="1" latinLnBrk="0" hangingPunct="1">
              <a:defRPr kumimoji="1" kern="1200">
                <a:solidFill>
                  <a:schemeClr val="tx1"/>
                </a:solidFill>
                <a:latin typeface="Book Antiqua" pitchFamily="18" charset="0"/>
                <a:ea typeface="ＭＳ Ｐゴシック" pitchFamily="50" charset="-128"/>
                <a:cs typeface="+mn-cs"/>
              </a:defRPr>
            </a:lvl7pPr>
            <a:lvl8pPr marL="3200400" algn="l" defTabSz="914400" rtl="0" eaLnBrk="1" latinLnBrk="0" hangingPunct="1">
              <a:defRPr kumimoji="1" kern="1200">
                <a:solidFill>
                  <a:schemeClr val="tx1"/>
                </a:solidFill>
                <a:latin typeface="Book Antiqua" pitchFamily="18" charset="0"/>
                <a:ea typeface="ＭＳ Ｐゴシック" pitchFamily="50" charset="-128"/>
                <a:cs typeface="+mn-cs"/>
              </a:defRPr>
            </a:lvl8pPr>
            <a:lvl9pPr marL="3657600" algn="l" defTabSz="914400" rtl="0" eaLnBrk="1" latinLnBrk="0" hangingPunct="1">
              <a:defRPr kumimoji="1" kern="1200">
                <a:solidFill>
                  <a:schemeClr val="tx1"/>
                </a:solidFill>
                <a:latin typeface="Book Antiqua" pitchFamily="18" charset="0"/>
                <a:ea typeface="ＭＳ Ｐゴシック" pitchFamily="50" charset="-128"/>
                <a:cs typeface="+mn-cs"/>
              </a:defRPr>
            </a:lvl9pPr>
          </a:lstStyle>
          <a:p>
            <a:r>
              <a:rPr lang="en-US" altLang="ja-JP" b="1" i="1" dirty="0" smtClean="0">
                <a:solidFill>
                  <a:srgbClr val="7030A0"/>
                </a:solidFill>
              </a:rPr>
              <a:t>BLM signals at the high dispersion area (arc sections) </a:t>
            </a:r>
            <a:endParaRPr kumimoji="1" lang="ja-JP" altLang="en-US" b="1" i="1" dirty="0">
              <a:solidFill>
                <a:srgbClr val="7030A0"/>
              </a:solidFill>
            </a:endParaRPr>
          </a:p>
        </p:txBody>
      </p:sp>
      <p:sp>
        <p:nvSpPr>
          <p:cNvPr id="8" name="テキスト ボックス 15"/>
          <p:cNvSpPr txBox="1"/>
          <p:nvPr/>
        </p:nvSpPr>
        <p:spPr>
          <a:xfrm>
            <a:off x="0" y="5956518"/>
            <a:ext cx="9012081" cy="646331"/>
          </a:xfrm>
          <a:prstGeom prst="rect">
            <a:avLst/>
          </a:prstGeom>
          <a:noFill/>
        </p:spPr>
        <p:txBody>
          <a:bodyPr wrap="square" rtlCol="0">
            <a:spAutoFit/>
          </a:bodyPr>
          <a:lstStyle>
            <a:defPPr>
              <a:defRPr lang="ja-JP"/>
            </a:defPPr>
            <a:lvl1pPr algn="l" rtl="0" fontAlgn="base">
              <a:spcBef>
                <a:spcPct val="0"/>
              </a:spcBef>
              <a:spcAft>
                <a:spcPct val="0"/>
              </a:spcAft>
              <a:defRPr kumimoji="1" kern="1200">
                <a:solidFill>
                  <a:schemeClr val="tx1"/>
                </a:solidFill>
                <a:latin typeface="Book Antiqua" pitchFamily="18"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Book Antiqua" pitchFamily="18"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Book Antiqua" pitchFamily="18"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Book Antiqua" pitchFamily="18"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Book Antiqua" pitchFamily="18" charset="0"/>
                <a:ea typeface="ＭＳ Ｐゴシック" pitchFamily="50" charset="-128"/>
                <a:cs typeface="+mn-cs"/>
              </a:defRPr>
            </a:lvl5pPr>
            <a:lvl6pPr marL="2286000" algn="l" defTabSz="914400" rtl="0" eaLnBrk="1" latinLnBrk="0" hangingPunct="1">
              <a:defRPr kumimoji="1" kern="1200">
                <a:solidFill>
                  <a:schemeClr val="tx1"/>
                </a:solidFill>
                <a:latin typeface="Book Antiqua" pitchFamily="18" charset="0"/>
                <a:ea typeface="ＭＳ Ｐゴシック" pitchFamily="50" charset="-128"/>
                <a:cs typeface="+mn-cs"/>
              </a:defRPr>
            </a:lvl6pPr>
            <a:lvl7pPr marL="2743200" algn="l" defTabSz="914400" rtl="0" eaLnBrk="1" latinLnBrk="0" hangingPunct="1">
              <a:defRPr kumimoji="1" kern="1200">
                <a:solidFill>
                  <a:schemeClr val="tx1"/>
                </a:solidFill>
                <a:latin typeface="Book Antiqua" pitchFamily="18" charset="0"/>
                <a:ea typeface="ＭＳ Ｐゴシック" pitchFamily="50" charset="-128"/>
                <a:cs typeface="+mn-cs"/>
              </a:defRPr>
            </a:lvl7pPr>
            <a:lvl8pPr marL="3200400" algn="l" defTabSz="914400" rtl="0" eaLnBrk="1" latinLnBrk="0" hangingPunct="1">
              <a:defRPr kumimoji="1" kern="1200">
                <a:solidFill>
                  <a:schemeClr val="tx1"/>
                </a:solidFill>
                <a:latin typeface="Book Antiqua" pitchFamily="18" charset="0"/>
                <a:ea typeface="ＭＳ Ｐゴシック" pitchFamily="50" charset="-128"/>
                <a:cs typeface="+mn-cs"/>
              </a:defRPr>
            </a:lvl8pPr>
            <a:lvl9pPr marL="3657600" algn="l" defTabSz="914400" rtl="0" eaLnBrk="1" latinLnBrk="0" hangingPunct="1">
              <a:defRPr kumimoji="1" kern="1200">
                <a:solidFill>
                  <a:schemeClr val="tx1"/>
                </a:solidFill>
                <a:latin typeface="Book Antiqua" pitchFamily="18" charset="0"/>
                <a:ea typeface="ＭＳ Ｐゴシック" pitchFamily="50" charset="-128"/>
                <a:cs typeface="+mn-cs"/>
              </a:defRPr>
            </a:lvl9pPr>
          </a:lstStyle>
          <a:p>
            <a:r>
              <a:rPr lang="en-US" altLang="ja-JP" b="1" i="1" dirty="0" smtClean="0">
                <a:solidFill>
                  <a:schemeClr val="accent6">
                    <a:lumMod val="75000"/>
                  </a:schemeClr>
                </a:solidFill>
                <a:latin typeface="Arial" panose="020B0604020202020204" pitchFamily="34" charset="0"/>
                <a:cs typeface="Arial" panose="020B0604020202020204" pitchFamily="34" charset="0"/>
              </a:rPr>
              <a:t>    Longitudinal beam loss was well mitigated as expected</a:t>
            </a:r>
          </a:p>
          <a:p>
            <a:r>
              <a:rPr kumimoji="1" lang="en-US" altLang="ja-JP" b="1" i="1" dirty="0">
                <a:solidFill>
                  <a:schemeClr val="accent6">
                    <a:lumMod val="75000"/>
                  </a:schemeClr>
                </a:solidFill>
                <a:latin typeface="Arial" panose="020B0604020202020204" pitchFamily="34" charset="0"/>
                <a:cs typeface="Arial" panose="020B0604020202020204" pitchFamily="34" charset="0"/>
              </a:rPr>
              <a:t> </a:t>
            </a:r>
            <a:r>
              <a:rPr kumimoji="1" lang="en-US" altLang="ja-JP" b="1" i="1" dirty="0" smtClean="0">
                <a:solidFill>
                  <a:schemeClr val="accent6">
                    <a:lumMod val="75000"/>
                  </a:schemeClr>
                </a:solidFill>
                <a:latin typeface="Arial" panose="020B0604020202020204" pitchFamily="34" charset="0"/>
                <a:cs typeface="Arial" panose="020B0604020202020204" pitchFamily="34" charset="0"/>
              </a:rPr>
              <a:t>     by sufficient beam loading compensation </a:t>
            </a:r>
            <a:r>
              <a:rPr lang="en-US" altLang="ja-JP" b="1" i="1" dirty="0" smtClean="0">
                <a:solidFill>
                  <a:schemeClr val="accent6">
                    <a:lumMod val="75000"/>
                  </a:schemeClr>
                </a:solidFill>
                <a:latin typeface="Arial" panose="020B0604020202020204" pitchFamily="34" charset="0"/>
                <a:cs typeface="Arial" panose="020B0604020202020204" pitchFamily="34" charset="0"/>
              </a:rPr>
              <a:t>after the RF power supply upgrade.</a:t>
            </a:r>
            <a:endParaRPr kumimoji="1" lang="en-US" altLang="ja-JP" b="1" i="1" dirty="0" smtClean="0">
              <a:solidFill>
                <a:schemeClr val="accent6">
                  <a:lumMod val="75000"/>
                </a:schemeClr>
              </a:solidFill>
              <a:latin typeface="Arial" panose="020B0604020202020204" pitchFamily="34" charset="0"/>
              <a:cs typeface="Arial" panose="020B0604020202020204" pitchFamily="34" charset="0"/>
            </a:endParaRPr>
          </a:p>
        </p:txBody>
      </p:sp>
      <p:grpSp>
        <p:nvGrpSpPr>
          <p:cNvPr id="21" name="グループ化 20"/>
          <p:cNvGrpSpPr/>
          <p:nvPr/>
        </p:nvGrpSpPr>
        <p:grpSpPr>
          <a:xfrm>
            <a:off x="386745" y="1043561"/>
            <a:ext cx="8363667" cy="2315603"/>
            <a:chOff x="386745" y="1043561"/>
            <a:chExt cx="8363667" cy="2315603"/>
          </a:xfrm>
        </p:grpSpPr>
        <p:sp>
          <p:nvSpPr>
            <p:cNvPr id="23" name="テキスト ボックス 22"/>
            <p:cNvSpPr txBox="1"/>
            <p:nvPr/>
          </p:nvSpPr>
          <p:spPr>
            <a:xfrm>
              <a:off x="494506" y="1043561"/>
              <a:ext cx="1069524" cy="369332"/>
            </a:xfrm>
            <a:prstGeom prst="rect">
              <a:avLst/>
            </a:prstGeom>
            <a:noFill/>
          </p:spPr>
          <p:txBody>
            <a:bodyPr wrap="none" rtlCol="0">
              <a:spAutoFit/>
            </a:bodyPr>
            <a:lstStyle/>
            <a:p>
              <a:r>
                <a:rPr lang="en-US" altLang="ja-JP" u="sng" dirty="0" smtClean="0"/>
                <a:t>Injection</a:t>
              </a:r>
              <a:endParaRPr kumimoji="1" lang="ja-JP" altLang="en-US" u="sng" dirty="0"/>
            </a:p>
          </p:txBody>
        </p:sp>
        <p:sp>
          <p:nvSpPr>
            <p:cNvPr id="24" name="テキスト ボックス 23"/>
            <p:cNvSpPr txBox="1"/>
            <p:nvPr/>
          </p:nvSpPr>
          <p:spPr>
            <a:xfrm>
              <a:off x="5518742" y="1044784"/>
              <a:ext cx="1233030" cy="369332"/>
            </a:xfrm>
            <a:prstGeom prst="rect">
              <a:avLst/>
            </a:prstGeom>
            <a:noFill/>
          </p:spPr>
          <p:txBody>
            <a:bodyPr wrap="none" rtlCol="0">
              <a:spAutoFit/>
            </a:bodyPr>
            <a:lstStyle/>
            <a:p>
              <a:r>
                <a:rPr lang="en-US" altLang="ja-JP" u="sng" dirty="0" smtClean="0"/>
                <a:t>Extraction</a:t>
              </a:r>
              <a:endParaRPr kumimoji="1" lang="ja-JP" altLang="en-US" u="sng" dirty="0"/>
            </a:p>
          </p:txBody>
        </p:sp>
        <p:pic>
          <p:nvPicPr>
            <p:cNvPr id="6" name="図 5"/>
            <p:cNvPicPr>
              <a:picLocks noChangeAspect="1"/>
            </p:cNvPicPr>
            <p:nvPr/>
          </p:nvPicPr>
          <p:blipFill>
            <a:blip r:embed="rId2"/>
            <a:stretch>
              <a:fillRect/>
            </a:stretch>
          </p:blipFill>
          <p:spPr>
            <a:xfrm>
              <a:off x="674776" y="1400517"/>
              <a:ext cx="5584514" cy="1958647"/>
            </a:xfrm>
            <a:prstGeom prst="rect">
              <a:avLst/>
            </a:prstGeom>
          </p:spPr>
        </p:pic>
        <p:sp>
          <p:nvSpPr>
            <p:cNvPr id="12" name="テキスト ボックス 25"/>
            <p:cNvSpPr txBox="1"/>
            <p:nvPr/>
          </p:nvSpPr>
          <p:spPr>
            <a:xfrm rot="16200000">
              <a:off x="-407383" y="2112349"/>
              <a:ext cx="1957587" cy="369332"/>
            </a:xfrm>
            <a:prstGeom prst="rect">
              <a:avLst/>
            </a:prstGeom>
            <a:noFill/>
          </p:spPr>
          <p:txBody>
            <a:bodyPr wrap="none" rtlCol="0">
              <a:spAutoFit/>
            </a:bodyPr>
            <a:lstStyle>
              <a:defPPr>
                <a:defRPr lang="ja-JP"/>
              </a:defPPr>
              <a:lvl1pPr algn="l" rtl="0" fontAlgn="base">
                <a:spcBef>
                  <a:spcPct val="0"/>
                </a:spcBef>
                <a:spcAft>
                  <a:spcPct val="0"/>
                </a:spcAft>
                <a:defRPr kumimoji="1" kern="1200">
                  <a:solidFill>
                    <a:schemeClr val="tx1"/>
                  </a:solidFill>
                  <a:latin typeface="Book Antiqua" pitchFamily="18"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Book Antiqua" pitchFamily="18"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Book Antiqua" pitchFamily="18"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Book Antiqua" pitchFamily="18"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Book Antiqua" pitchFamily="18" charset="0"/>
                  <a:ea typeface="ＭＳ Ｐゴシック" pitchFamily="50" charset="-128"/>
                  <a:cs typeface="+mn-cs"/>
                </a:defRPr>
              </a:lvl5pPr>
              <a:lvl6pPr marL="2286000" algn="l" defTabSz="914400" rtl="0" eaLnBrk="1" latinLnBrk="0" hangingPunct="1">
                <a:defRPr kumimoji="1" kern="1200">
                  <a:solidFill>
                    <a:schemeClr val="tx1"/>
                  </a:solidFill>
                  <a:latin typeface="Book Antiqua" pitchFamily="18" charset="0"/>
                  <a:ea typeface="ＭＳ Ｐゴシック" pitchFamily="50" charset="-128"/>
                  <a:cs typeface="+mn-cs"/>
                </a:defRPr>
              </a:lvl6pPr>
              <a:lvl7pPr marL="2743200" algn="l" defTabSz="914400" rtl="0" eaLnBrk="1" latinLnBrk="0" hangingPunct="1">
                <a:defRPr kumimoji="1" kern="1200">
                  <a:solidFill>
                    <a:schemeClr val="tx1"/>
                  </a:solidFill>
                  <a:latin typeface="Book Antiqua" pitchFamily="18" charset="0"/>
                  <a:ea typeface="ＭＳ Ｐゴシック" pitchFamily="50" charset="-128"/>
                  <a:cs typeface="+mn-cs"/>
                </a:defRPr>
              </a:lvl7pPr>
              <a:lvl8pPr marL="3200400" algn="l" defTabSz="914400" rtl="0" eaLnBrk="1" latinLnBrk="0" hangingPunct="1">
                <a:defRPr kumimoji="1" kern="1200">
                  <a:solidFill>
                    <a:schemeClr val="tx1"/>
                  </a:solidFill>
                  <a:latin typeface="Book Antiqua" pitchFamily="18" charset="0"/>
                  <a:ea typeface="ＭＳ Ｐゴシック" pitchFamily="50" charset="-128"/>
                  <a:cs typeface="+mn-cs"/>
                </a:defRPr>
              </a:lvl8pPr>
              <a:lvl9pPr marL="3657600" algn="l" defTabSz="914400" rtl="0" eaLnBrk="1" latinLnBrk="0" hangingPunct="1">
                <a:defRPr kumimoji="1" kern="1200">
                  <a:solidFill>
                    <a:schemeClr val="tx1"/>
                  </a:solidFill>
                  <a:latin typeface="Book Antiqua" pitchFamily="18" charset="0"/>
                  <a:ea typeface="ＭＳ Ｐゴシック" pitchFamily="50" charset="-128"/>
                  <a:cs typeface="+mn-cs"/>
                </a:defRPr>
              </a:lvl9pPr>
            </a:lstStyle>
            <a:p>
              <a:r>
                <a:rPr kumimoji="1" lang="en-US" altLang="ja-JP" dirty="0" smtClean="0"/>
                <a:t>BLM signal (arb.)</a:t>
              </a:r>
              <a:endParaRPr kumimoji="1" lang="ja-JP" altLang="en-US" dirty="0"/>
            </a:p>
          </p:txBody>
        </p:sp>
        <p:sp>
          <p:nvSpPr>
            <p:cNvPr id="13" name="テキスト ボックス 12"/>
            <p:cNvSpPr txBox="1"/>
            <p:nvPr/>
          </p:nvSpPr>
          <p:spPr>
            <a:xfrm>
              <a:off x="6109736" y="1619625"/>
              <a:ext cx="2629246" cy="307777"/>
            </a:xfrm>
            <a:prstGeom prst="rect">
              <a:avLst/>
            </a:prstGeom>
            <a:noFill/>
          </p:spPr>
          <p:txBody>
            <a:bodyPr wrap="none" rtlCol="0">
              <a:spAutoFit/>
            </a:bodyPr>
            <a:lstStyle/>
            <a:p>
              <a:r>
                <a:rPr lang="en-US" altLang="ja-JP" sz="1400" dirty="0" smtClean="0">
                  <a:solidFill>
                    <a:srgbClr val="FF0000"/>
                  </a:solidFill>
                </a:rPr>
                <a:t>― 8.41 x 10</a:t>
              </a:r>
              <a:r>
                <a:rPr lang="en-US" altLang="ja-JP" sz="1400" baseline="30000" dirty="0" smtClean="0">
                  <a:solidFill>
                    <a:srgbClr val="FF0000"/>
                  </a:solidFill>
                </a:rPr>
                <a:t>13</a:t>
              </a:r>
              <a:r>
                <a:rPr lang="en-US" altLang="ja-JP" sz="1400" dirty="0" smtClean="0">
                  <a:solidFill>
                    <a:srgbClr val="FF0000"/>
                  </a:solidFill>
                </a:rPr>
                <a:t> ppp : 1010 kW-eq.</a:t>
              </a:r>
              <a:endParaRPr kumimoji="1" lang="ja-JP" altLang="en-US" sz="1400" dirty="0">
                <a:solidFill>
                  <a:srgbClr val="FF0000"/>
                </a:solidFill>
              </a:endParaRPr>
            </a:p>
          </p:txBody>
        </p:sp>
        <p:sp>
          <p:nvSpPr>
            <p:cNvPr id="14" name="テキスト ボックス 13"/>
            <p:cNvSpPr txBox="1"/>
            <p:nvPr/>
          </p:nvSpPr>
          <p:spPr>
            <a:xfrm>
              <a:off x="6121166" y="2061198"/>
              <a:ext cx="2629246" cy="307777"/>
            </a:xfrm>
            <a:prstGeom prst="rect">
              <a:avLst/>
            </a:prstGeom>
            <a:noFill/>
          </p:spPr>
          <p:txBody>
            <a:bodyPr wrap="none" rtlCol="0">
              <a:spAutoFit/>
            </a:bodyPr>
            <a:lstStyle/>
            <a:p>
              <a:r>
                <a:rPr lang="en-US" altLang="ja-JP" sz="1400" dirty="0" smtClean="0">
                  <a:solidFill>
                    <a:srgbClr val="00B050"/>
                  </a:solidFill>
                </a:rPr>
                <a:t>― 6.87 x 10</a:t>
              </a:r>
              <a:r>
                <a:rPr lang="en-US" altLang="ja-JP" sz="1400" baseline="30000" dirty="0" smtClean="0">
                  <a:solidFill>
                    <a:srgbClr val="00B050"/>
                  </a:solidFill>
                </a:rPr>
                <a:t>13</a:t>
              </a:r>
              <a:r>
                <a:rPr lang="en-US" altLang="ja-JP" sz="1400" dirty="0" smtClean="0">
                  <a:solidFill>
                    <a:srgbClr val="00B050"/>
                  </a:solidFill>
                </a:rPr>
                <a:t> ppp :   825 kW-eq.</a:t>
              </a:r>
              <a:endParaRPr kumimoji="1" lang="ja-JP" altLang="en-US" sz="1400" dirty="0">
                <a:solidFill>
                  <a:srgbClr val="00B050"/>
                </a:solidFill>
              </a:endParaRPr>
            </a:p>
          </p:txBody>
        </p:sp>
        <p:sp>
          <p:nvSpPr>
            <p:cNvPr id="15" name="テキスト ボックス 14"/>
            <p:cNvSpPr txBox="1"/>
            <p:nvPr/>
          </p:nvSpPr>
          <p:spPr>
            <a:xfrm>
              <a:off x="6121166" y="2474891"/>
              <a:ext cx="2629246" cy="307777"/>
            </a:xfrm>
            <a:prstGeom prst="rect">
              <a:avLst/>
            </a:prstGeom>
            <a:noFill/>
          </p:spPr>
          <p:txBody>
            <a:bodyPr wrap="none" rtlCol="0">
              <a:spAutoFit/>
            </a:bodyPr>
            <a:lstStyle/>
            <a:p>
              <a:r>
                <a:rPr lang="en-US" altLang="ja-JP" sz="1400" dirty="0" smtClean="0">
                  <a:solidFill>
                    <a:srgbClr val="00B0F0"/>
                  </a:solidFill>
                </a:rPr>
                <a:t>― 4.73 x 10</a:t>
              </a:r>
              <a:r>
                <a:rPr lang="en-US" altLang="ja-JP" sz="1400" baseline="30000" dirty="0" smtClean="0">
                  <a:solidFill>
                    <a:srgbClr val="00B0F0"/>
                  </a:solidFill>
                </a:rPr>
                <a:t>13</a:t>
              </a:r>
              <a:r>
                <a:rPr lang="en-US" altLang="ja-JP" sz="1400" dirty="0" smtClean="0">
                  <a:solidFill>
                    <a:srgbClr val="00B0F0"/>
                  </a:solidFill>
                </a:rPr>
                <a:t> ppp :   568 kW-eq.</a:t>
              </a:r>
              <a:endParaRPr kumimoji="1" lang="ja-JP" altLang="en-US" sz="1400" dirty="0">
                <a:solidFill>
                  <a:srgbClr val="00B0F0"/>
                </a:solidFill>
              </a:endParaRPr>
            </a:p>
          </p:txBody>
        </p:sp>
        <p:sp>
          <p:nvSpPr>
            <p:cNvPr id="16" name="テキスト ボックス 15"/>
            <p:cNvSpPr txBox="1"/>
            <p:nvPr/>
          </p:nvSpPr>
          <p:spPr>
            <a:xfrm>
              <a:off x="6121166" y="1835649"/>
              <a:ext cx="2629246" cy="307777"/>
            </a:xfrm>
            <a:prstGeom prst="rect">
              <a:avLst/>
            </a:prstGeom>
            <a:noFill/>
          </p:spPr>
          <p:txBody>
            <a:bodyPr wrap="none" rtlCol="0">
              <a:spAutoFit/>
            </a:bodyPr>
            <a:lstStyle/>
            <a:p>
              <a:r>
                <a:rPr lang="en-US" altLang="ja-JP" sz="1400" dirty="0" smtClean="0">
                  <a:solidFill>
                    <a:schemeClr val="accent2"/>
                  </a:solidFill>
                </a:rPr>
                <a:t>― 7.86 x 10</a:t>
              </a:r>
              <a:r>
                <a:rPr lang="en-US" altLang="ja-JP" sz="1400" baseline="30000" dirty="0" smtClean="0">
                  <a:solidFill>
                    <a:schemeClr val="accent2"/>
                  </a:solidFill>
                </a:rPr>
                <a:t>13</a:t>
              </a:r>
              <a:r>
                <a:rPr lang="en-US" altLang="ja-JP" sz="1400" dirty="0" smtClean="0">
                  <a:solidFill>
                    <a:schemeClr val="accent2"/>
                  </a:solidFill>
                </a:rPr>
                <a:t> ppp :   944 kW-eq.</a:t>
              </a:r>
              <a:endParaRPr kumimoji="1" lang="ja-JP" altLang="en-US" sz="1400" dirty="0">
                <a:solidFill>
                  <a:schemeClr val="accent2"/>
                </a:solidFill>
              </a:endParaRPr>
            </a:p>
          </p:txBody>
        </p:sp>
        <p:sp>
          <p:nvSpPr>
            <p:cNvPr id="17" name="テキスト ボックス 16"/>
            <p:cNvSpPr txBox="1"/>
            <p:nvPr/>
          </p:nvSpPr>
          <p:spPr>
            <a:xfrm>
              <a:off x="6121166" y="2268392"/>
              <a:ext cx="2629246" cy="307777"/>
            </a:xfrm>
            <a:prstGeom prst="rect">
              <a:avLst/>
            </a:prstGeom>
            <a:noFill/>
          </p:spPr>
          <p:txBody>
            <a:bodyPr wrap="none" rtlCol="0">
              <a:spAutoFit/>
            </a:bodyPr>
            <a:lstStyle/>
            <a:p>
              <a:r>
                <a:rPr lang="en-US" altLang="ja-JP" sz="1400" dirty="0" smtClean="0">
                  <a:solidFill>
                    <a:srgbClr val="FF33CC"/>
                  </a:solidFill>
                </a:rPr>
                <a:t>― 5.80 x 10</a:t>
              </a:r>
              <a:r>
                <a:rPr lang="en-US" altLang="ja-JP" sz="1400" baseline="30000" dirty="0" smtClean="0">
                  <a:solidFill>
                    <a:srgbClr val="FF33CC"/>
                  </a:solidFill>
                </a:rPr>
                <a:t>13</a:t>
              </a:r>
              <a:r>
                <a:rPr lang="en-US" altLang="ja-JP" sz="1400" dirty="0" smtClean="0">
                  <a:solidFill>
                    <a:srgbClr val="FF33CC"/>
                  </a:solidFill>
                </a:rPr>
                <a:t> ppp :   696 kW-eq.</a:t>
              </a:r>
              <a:endParaRPr kumimoji="1" lang="ja-JP" altLang="en-US" sz="1400" dirty="0">
                <a:solidFill>
                  <a:srgbClr val="FF33CC"/>
                </a:solidFill>
              </a:endParaRPr>
            </a:p>
          </p:txBody>
        </p:sp>
        <p:sp>
          <p:nvSpPr>
            <p:cNvPr id="10" name="テキスト ボックス 9"/>
            <p:cNvSpPr txBox="1"/>
            <p:nvPr/>
          </p:nvSpPr>
          <p:spPr>
            <a:xfrm>
              <a:off x="1331640" y="1494865"/>
              <a:ext cx="982961" cy="369332"/>
            </a:xfrm>
            <a:prstGeom prst="rect">
              <a:avLst/>
            </a:prstGeom>
            <a:noFill/>
          </p:spPr>
          <p:txBody>
            <a:bodyPr wrap="none" rtlCol="0">
              <a:spAutoFit/>
            </a:bodyPr>
            <a:lstStyle/>
            <a:p>
              <a:r>
                <a:rPr kumimoji="1" lang="en-US" altLang="ja-JP" u="sng" dirty="0" smtClean="0"/>
                <a:t>Run#60</a:t>
              </a:r>
              <a:endParaRPr kumimoji="1" lang="ja-JP" altLang="en-US" u="sng" dirty="0"/>
            </a:p>
          </p:txBody>
        </p:sp>
      </p:grpSp>
      <p:grpSp>
        <p:nvGrpSpPr>
          <p:cNvPr id="19" name="グループ化 18"/>
          <p:cNvGrpSpPr/>
          <p:nvPr/>
        </p:nvGrpSpPr>
        <p:grpSpPr>
          <a:xfrm>
            <a:off x="384456" y="3572602"/>
            <a:ext cx="8580032" cy="2376678"/>
            <a:chOff x="384456" y="3572602"/>
            <a:chExt cx="8580032" cy="2376678"/>
          </a:xfrm>
        </p:grpSpPr>
        <p:pic>
          <p:nvPicPr>
            <p:cNvPr id="11" name="図 10"/>
            <p:cNvPicPr>
              <a:picLocks noChangeAspect="1"/>
            </p:cNvPicPr>
            <p:nvPr/>
          </p:nvPicPr>
          <p:blipFill>
            <a:blip r:embed="rId3"/>
            <a:stretch>
              <a:fillRect/>
            </a:stretch>
          </p:blipFill>
          <p:spPr>
            <a:xfrm>
              <a:off x="657192" y="3696308"/>
              <a:ext cx="5625416" cy="1972637"/>
            </a:xfrm>
            <a:prstGeom prst="rect">
              <a:avLst/>
            </a:prstGeom>
          </p:spPr>
        </p:pic>
        <p:sp>
          <p:nvSpPr>
            <p:cNvPr id="4" name="テキスト ボックス 5"/>
            <p:cNvSpPr txBox="1"/>
            <p:nvPr/>
          </p:nvSpPr>
          <p:spPr>
            <a:xfrm>
              <a:off x="3003377" y="5579948"/>
              <a:ext cx="1220206" cy="369332"/>
            </a:xfrm>
            <a:prstGeom prst="rect">
              <a:avLst/>
            </a:prstGeom>
            <a:noFill/>
          </p:spPr>
          <p:txBody>
            <a:bodyPr wrap="none" rtlCol="0">
              <a:spAutoFit/>
            </a:bodyPr>
            <a:lstStyle>
              <a:defPPr>
                <a:defRPr lang="ja-JP"/>
              </a:defPPr>
              <a:lvl1pPr algn="l" rtl="0" fontAlgn="base">
                <a:spcBef>
                  <a:spcPct val="0"/>
                </a:spcBef>
                <a:spcAft>
                  <a:spcPct val="0"/>
                </a:spcAft>
                <a:defRPr kumimoji="1" kern="1200">
                  <a:solidFill>
                    <a:schemeClr val="tx1"/>
                  </a:solidFill>
                  <a:latin typeface="Book Antiqua" pitchFamily="18"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Book Antiqua" pitchFamily="18"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Book Antiqua" pitchFamily="18"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Book Antiqua" pitchFamily="18"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Book Antiqua" pitchFamily="18" charset="0"/>
                  <a:ea typeface="ＭＳ Ｐゴシック" pitchFamily="50" charset="-128"/>
                  <a:cs typeface="+mn-cs"/>
                </a:defRPr>
              </a:lvl5pPr>
              <a:lvl6pPr marL="2286000" algn="l" defTabSz="914400" rtl="0" eaLnBrk="1" latinLnBrk="0" hangingPunct="1">
                <a:defRPr kumimoji="1" kern="1200">
                  <a:solidFill>
                    <a:schemeClr val="tx1"/>
                  </a:solidFill>
                  <a:latin typeface="Book Antiqua" pitchFamily="18" charset="0"/>
                  <a:ea typeface="ＭＳ Ｐゴシック" pitchFamily="50" charset="-128"/>
                  <a:cs typeface="+mn-cs"/>
                </a:defRPr>
              </a:lvl6pPr>
              <a:lvl7pPr marL="2743200" algn="l" defTabSz="914400" rtl="0" eaLnBrk="1" latinLnBrk="0" hangingPunct="1">
                <a:defRPr kumimoji="1" kern="1200">
                  <a:solidFill>
                    <a:schemeClr val="tx1"/>
                  </a:solidFill>
                  <a:latin typeface="Book Antiqua" pitchFamily="18" charset="0"/>
                  <a:ea typeface="ＭＳ Ｐゴシック" pitchFamily="50" charset="-128"/>
                  <a:cs typeface="+mn-cs"/>
                </a:defRPr>
              </a:lvl7pPr>
              <a:lvl8pPr marL="3200400" algn="l" defTabSz="914400" rtl="0" eaLnBrk="1" latinLnBrk="0" hangingPunct="1">
                <a:defRPr kumimoji="1" kern="1200">
                  <a:solidFill>
                    <a:schemeClr val="tx1"/>
                  </a:solidFill>
                  <a:latin typeface="Book Antiqua" pitchFamily="18" charset="0"/>
                  <a:ea typeface="ＭＳ Ｐゴシック" pitchFamily="50" charset="-128"/>
                  <a:cs typeface="+mn-cs"/>
                </a:defRPr>
              </a:lvl8pPr>
              <a:lvl9pPr marL="3657600" algn="l" defTabSz="914400" rtl="0" eaLnBrk="1" latinLnBrk="0" hangingPunct="1">
                <a:defRPr kumimoji="1" kern="1200">
                  <a:solidFill>
                    <a:schemeClr val="tx1"/>
                  </a:solidFill>
                  <a:latin typeface="Book Antiqua" pitchFamily="18" charset="0"/>
                  <a:ea typeface="ＭＳ Ｐゴシック" pitchFamily="50" charset="-128"/>
                  <a:cs typeface="+mn-cs"/>
                </a:defRPr>
              </a:lvl9pPr>
            </a:lstStyle>
            <a:p>
              <a:r>
                <a:rPr kumimoji="1" lang="en-US" altLang="ja-JP" dirty="0" smtClean="0"/>
                <a:t>Time (ms)</a:t>
              </a:r>
              <a:endParaRPr kumimoji="1" lang="ja-JP" altLang="en-US" dirty="0"/>
            </a:p>
          </p:txBody>
        </p:sp>
        <p:sp>
          <p:nvSpPr>
            <p:cNvPr id="9" name="テキスト ボックス 25"/>
            <p:cNvSpPr txBox="1"/>
            <p:nvPr/>
          </p:nvSpPr>
          <p:spPr>
            <a:xfrm rot="16200000">
              <a:off x="-409672" y="4366730"/>
              <a:ext cx="1957587" cy="369332"/>
            </a:xfrm>
            <a:prstGeom prst="rect">
              <a:avLst/>
            </a:prstGeom>
            <a:noFill/>
          </p:spPr>
          <p:txBody>
            <a:bodyPr wrap="none" rtlCol="0">
              <a:spAutoFit/>
            </a:bodyPr>
            <a:lstStyle>
              <a:defPPr>
                <a:defRPr lang="ja-JP"/>
              </a:defPPr>
              <a:lvl1pPr algn="l" rtl="0" fontAlgn="base">
                <a:spcBef>
                  <a:spcPct val="0"/>
                </a:spcBef>
                <a:spcAft>
                  <a:spcPct val="0"/>
                </a:spcAft>
                <a:defRPr kumimoji="1" kern="1200">
                  <a:solidFill>
                    <a:schemeClr val="tx1"/>
                  </a:solidFill>
                  <a:latin typeface="Book Antiqua" pitchFamily="18"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Book Antiqua" pitchFamily="18"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Book Antiqua" pitchFamily="18"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Book Antiqua" pitchFamily="18"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Book Antiqua" pitchFamily="18" charset="0"/>
                  <a:ea typeface="ＭＳ Ｐゴシック" pitchFamily="50" charset="-128"/>
                  <a:cs typeface="+mn-cs"/>
                </a:defRPr>
              </a:lvl5pPr>
              <a:lvl6pPr marL="2286000" algn="l" defTabSz="914400" rtl="0" eaLnBrk="1" latinLnBrk="0" hangingPunct="1">
                <a:defRPr kumimoji="1" kern="1200">
                  <a:solidFill>
                    <a:schemeClr val="tx1"/>
                  </a:solidFill>
                  <a:latin typeface="Book Antiqua" pitchFamily="18" charset="0"/>
                  <a:ea typeface="ＭＳ Ｐゴシック" pitchFamily="50" charset="-128"/>
                  <a:cs typeface="+mn-cs"/>
                </a:defRPr>
              </a:lvl6pPr>
              <a:lvl7pPr marL="2743200" algn="l" defTabSz="914400" rtl="0" eaLnBrk="1" latinLnBrk="0" hangingPunct="1">
                <a:defRPr kumimoji="1" kern="1200">
                  <a:solidFill>
                    <a:schemeClr val="tx1"/>
                  </a:solidFill>
                  <a:latin typeface="Book Antiqua" pitchFamily="18" charset="0"/>
                  <a:ea typeface="ＭＳ Ｐゴシック" pitchFamily="50" charset="-128"/>
                  <a:cs typeface="+mn-cs"/>
                </a:defRPr>
              </a:lvl7pPr>
              <a:lvl8pPr marL="3200400" algn="l" defTabSz="914400" rtl="0" eaLnBrk="1" latinLnBrk="0" hangingPunct="1">
                <a:defRPr kumimoji="1" kern="1200">
                  <a:solidFill>
                    <a:schemeClr val="tx1"/>
                  </a:solidFill>
                  <a:latin typeface="Book Antiqua" pitchFamily="18" charset="0"/>
                  <a:ea typeface="ＭＳ Ｐゴシック" pitchFamily="50" charset="-128"/>
                  <a:cs typeface="+mn-cs"/>
                </a:defRPr>
              </a:lvl8pPr>
              <a:lvl9pPr marL="3657600" algn="l" defTabSz="914400" rtl="0" eaLnBrk="1" latinLnBrk="0" hangingPunct="1">
                <a:defRPr kumimoji="1" kern="1200">
                  <a:solidFill>
                    <a:schemeClr val="tx1"/>
                  </a:solidFill>
                  <a:latin typeface="Book Antiqua" pitchFamily="18" charset="0"/>
                  <a:ea typeface="ＭＳ Ｐゴシック" pitchFamily="50" charset="-128"/>
                  <a:cs typeface="+mn-cs"/>
                </a:defRPr>
              </a:lvl9pPr>
            </a:lstStyle>
            <a:p>
              <a:r>
                <a:rPr kumimoji="1" lang="en-US" altLang="ja-JP" dirty="0" smtClean="0"/>
                <a:t>BLM signal (arb.)</a:t>
              </a:r>
              <a:endParaRPr kumimoji="1" lang="ja-JP" altLang="en-US" dirty="0"/>
            </a:p>
          </p:txBody>
        </p:sp>
        <p:sp>
          <p:nvSpPr>
            <p:cNvPr id="18" name="テキスト ボックス 23"/>
            <p:cNvSpPr txBox="1"/>
            <p:nvPr/>
          </p:nvSpPr>
          <p:spPr>
            <a:xfrm>
              <a:off x="6138800" y="4021341"/>
              <a:ext cx="2825688" cy="1169551"/>
            </a:xfrm>
            <a:prstGeom prst="rect">
              <a:avLst/>
            </a:prstGeom>
            <a:noFill/>
          </p:spPr>
          <p:txBody>
            <a:bodyPr wrap="square" rtlCol="0">
              <a:spAutoFit/>
            </a:bodyPr>
            <a:lstStyle>
              <a:defPPr>
                <a:defRPr lang="ja-JP"/>
              </a:defPPr>
              <a:lvl1pPr algn="l" rtl="0" fontAlgn="base">
                <a:spcBef>
                  <a:spcPct val="0"/>
                </a:spcBef>
                <a:spcAft>
                  <a:spcPct val="0"/>
                </a:spcAft>
                <a:defRPr kumimoji="1" kern="1200">
                  <a:solidFill>
                    <a:schemeClr val="tx1"/>
                  </a:solidFill>
                  <a:latin typeface="Book Antiqua" pitchFamily="18"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Book Antiqua" pitchFamily="18"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Book Antiqua" pitchFamily="18"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Book Antiqua" pitchFamily="18"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Book Antiqua" pitchFamily="18" charset="0"/>
                  <a:ea typeface="ＭＳ Ｐゴシック" pitchFamily="50" charset="-128"/>
                  <a:cs typeface="+mn-cs"/>
                </a:defRPr>
              </a:lvl5pPr>
              <a:lvl6pPr marL="2286000" algn="l" defTabSz="914400" rtl="0" eaLnBrk="1" latinLnBrk="0" hangingPunct="1">
                <a:defRPr kumimoji="1" kern="1200">
                  <a:solidFill>
                    <a:schemeClr val="tx1"/>
                  </a:solidFill>
                  <a:latin typeface="Book Antiqua" pitchFamily="18" charset="0"/>
                  <a:ea typeface="ＭＳ Ｐゴシック" pitchFamily="50" charset="-128"/>
                  <a:cs typeface="+mn-cs"/>
                </a:defRPr>
              </a:lvl6pPr>
              <a:lvl7pPr marL="2743200" algn="l" defTabSz="914400" rtl="0" eaLnBrk="1" latinLnBrk="0" hangingPunct="1">
                <a:defRPr kumimoji="1" kern="1200">
                  <a:solidFill>
                    <a:schemeClr val="tx1"/>
                  </a:solidFill>
                  <a:latin typeface="Book Antiqua" pitchFamily="18" charset="0"/>
                  <a:ea typeface="ＭＳ Ｐゴシック" pitchFamily="50" charset="-128"/>
                  <a:cs typeface="+mn-cs"/>
                </a:defRPr>
              </a:lvl7pPr>
              <a:lvl8pPr marL="3200400" algn="l" defTabSz="914400" rtl="0" eaLnBrk="1" latinLnBrk="0" hangingPunct="1">
                <a:defRPr kumimoji="1" kern="1200">
                  <a:solidFill>
                    <a:schemeClr val="tx1"/>
                  </a:solidFill>
                  <a:latin typeface="Book Antiqua" pitchFamily="18" charset="0"/>
                  <a:ea typeface="ＭＳ Ｐゴシック" pitchFamily="50" charset="-128"/>
                  <a:cs typeface="+mn-cs"/>
                </a:defRPr>
              </a:lvl8pPr>
              <a:lvl9pPr marL="3657600" algn="l" defTabSz="914400" rtl="0" eaLnBrk="1" latinLnBrk="0" hangingPunct="1">
                <a:defRPr kumimoji="1" kern="1200">
                  <a:solidFill>
                    <a:schemeClr val="tx1"/>
                  </a:solidFill>
                  <a:latin typeface="Book Antiqua" pitchFamily="18" charset="0"/>
                  <a:ea typeface="ＭＳ Ｐゴシック" pitchFamily="50" charset="-128"/>
                  <a:cs typeface="+mn-cs"/>
                </a:defRPr>
              </a:lvl9pPr>
            </a:lstStyle>
            <a:p>
              <a:r>
                <a:rPr lang="en-US" altLang="ja-JP" sz="1400" dirty="0">
                  <a:solidFill>
                    <a:srgbClr val="FF0000"/>
                  </a:solidFill>
                </a:rPr>
                <a:t>―</a:t>
              </a:r>
              <a:r>
                <a:rPr lang="ja-JP" altLang="en-US" sz="1400" dirty="0" smtClean="0">
                  <a:solidFill>
                    <a:srgbClr val="FF0000"/>
                  </a:solidFill>
                </a:rPr>
                <a:t> </a:t>
              </a:r>
              <a:r>
                <a:rPr lang="en-US" altLang="ja-JP" sz="1400" dirty="0">
                  <a:solidFill>
                    <a:srgbClr val="FF0000"/>
                  </a:solidFill>
                </a:rPr>
                <a:t>8.45 x </a:t>
              </a:r>
              <a:r>
                <a:rPr lang="en-US" altLang="ja-JP" sz="1400" dirty="0" smtClean="0">
                  <a:solidFill>
                    <a:srgbClr val="FF0000"/>
                  </a:solidFill>
                </a:rPr>
                <a:t>10</a:t>
              </a:r>
              <a:r>
                <a:rPr lang="en-US" altLang="ja-JP" sz="1400" baseline="30000" dirty="0" smtClean="0">
                  <a:solidFill>
                    <a:srgbClr val="FF0000"/>
                  </a:solidFill>
                </a:rPr>
                <a:t>13</a:t>
              </a:r>
              <a:r>
                <a:rPr lang="en-US" altLang="ja-JP" sz="1400" dirty="0" smtClean="0">
                  <a:solidFill>
                    <a:srgbClr val="FF0000"/>
                  </a:solidFill>
                </a:rPr>
                <a:t> ppp : 1014 kW-eq.</a:t>
              </a:r>
              <a:endParaRPr lang="en-US" altLang="ja-JP" sz="1400" baseline="30000" dirty="0" smtClean="0">
                <a:solidFill>
                  <a:srgbClr val="FF0000"/>
                </a:solidFill>
              </a:endParaRPr>
            </a:p>
            <a:p>
              <a:r>
                <a:rPr lang="en-US" altLang="ja-JP" sz="1400" dirty="0">
                  <a:solidFill>
                    <a:srgbClr val="00B050"/>
                  </a:solidFill>
                </a:rPr>
                <a:t>―</a:t>
              </a:r>
              <a:r>
                <a:rPr lang="ja-JP" altLang="en-US" sz="1400" dirty="0" smtClean="0">
                  <a:solidFill>
                    <a:srgbClr val="00B050"/>
                  </a:solidFill>
                </a:rPr>
                <a:t> </a:t>
              </a:r>
              <a:r>
                <a:rPr lang="en-US" altLang="ja-JP" sz="1400" dirty="0">
                  <a:solidFill>
                    <a:srgbClr val="00B050"/>
                  </a:solidFill>
                </a:rPr>
                <a:t>7.25 x 10</a:t>
              </a:r>
              <a:r>
                <a:rPr lang="en-US" altLang="ja-JP" sz="1400" baseline="30000" dirty="0">
                  <a:solidFill>
                    <a:srgbClr val="00B050"/>
                  </a:solidFill>
                </a:rPr>
                <a:t>13</a:t>
              </a:r>
              <a:r>
                <a:rPr lang="ja-JP" altLang="en-US" sz="1400" dirty="0" smtClean="0">
                  <a:solidFill>
                    <a:srgbClr val="00B050"/>
                  </a:solidFill>
                </a:rPr>
                <a:t> </a:t>
              </a:r>
              <a:r>
                <a:rPr lang="en-US" altLang="ja-JP" sz="1400" dirty="0" smtClean="0">
                  <a:solidFill>
                    <a:srgbClr val="00B050"/>
                  </a:solidFill>
                </a:rPr>
                <a:t>ppp :</a:t>
              </a:r>
              <a:r>
                <a:rPr lang="ja-JP" altLang="en-US" sz="1400" dirty="0" smtClean="0">
                  <a:solidFill>
                    <a:srgbClr val="00B050"/>
                  </a:solidFill>
                </a:rPr>
                <a:t>   </a:t>
              </a:r>
              <a:r>
                <a:rPr lang="en-US" altLang="ja-JP" sz="1400" dirty="0" smtClean="0">
                  <a:solidFill>
                    <a:srgbClr val="00B050"/>
                  </a:solidFill>
                </a:rPr>
                <a:t>870 kW-eq.</a:t>
              </a:r>
              <a:endParaRPr lang="en-US" altLang="ja-JP" sz="1400" baseline="30000" dirty="0">
                <a:solidFill>
                  <a:srgbClr val="00B050"/>
                </a:solidFill>
              </a:endParaRPr>
            </a:p>
            <a:p>
              <a:r>
                <a:rPr lang="en-US" altLang="ja-JP" sz="1400" dirty="0">
                  <a:solidFill>
                    <a:schemeClr val="accent2"/>
                  </a:solidFill>
                </a:rPr>
                <a:t>―</a:t>
              </a:r>
              <a:r>
                <a:rPr lang="ja-JP" altLang="en-US" sz="1400" dirty="0" smtClean="0">
                  <a:solidFill>
                    <a:schemeClr val="accent2"/>
                  </a:solidFill>
                </a:rPr>
                <a:t> </a:t>
              </a:r>
              <a:r>
                <a:rPr lang="en-US" altLang="ja-JP" sz="1400" dirty="0">
                  <a:solidFill>
                    <a:schemeClr val="accent2"/>
                  </a:solidFill>
                </a:rPr>
                <a:t>6.09 x 10</a:t>
              </a:r>
              <a:r>
                <a:rPr lang="en-US" altLang="ja-JP" sz="1400" baseline="30000" dirty="0">
                  <a:solidFill>
                    <a:schemeClr val="accent2"/>
                  </a:solidFill>
                </a:rPr>
                <a:t>13</a:t>
              </a:r>
              <a:r>
                <a:rPr lang="ja-JP" altLang="en-US" sz="1400" dirty="0" smtClean="0">
                  <a:solidFill>
                    <a:schemeClr val="accent2"/>
                  </a:solidFill>
                </a:rPr>
                <a:t> </a:t>
              </a:r>
              <a:r>
                <a:rPr lang="en-US" altLang="ja-JP" sz="1400" dirty="0" smtClean="0">
                  <a:solidFill>
                    <a:schemeClr val="accent2"/>
                  </a:solidFill>
                </a:rPr>
                <a:t>ppp :   731 kW-eq.</a:t>
              </a:r>
              <a:endParaRPr lang="en-US" altLang="ja-JP" sz="1400" baseline="30000" dirty="0">
                <a:solidFill>
                  <a:schemeClr val="accent2"/>
                </a:solidFill>
              </a:endParaRPr>
            </a:p>
            <a:p>
              <a:r>
                <a:rPr lang="en-US" altLang="ja-JP" sz="1400" dirty="0">
                  <a:solidFill>
                    <a:srgbClr val="FF33CC"/>
                  </a:solidFill>
                </a:rPr>
                <a:t>―</a:t>
              </a:r>
              <a:r>
                <a:rPr lang="ja-JP" altLang="en-US" sz="1400" dirty="0" smtClean="0">
                  <a:solidFill>
                    <a:srgbClr val="FF33CC"/>
                  </a:solidFill>
                </a:rPr>
                <a:t> </a:t>
              </a:r>
              <a:r>
                <a:rPr lang="en-US" altLang="ja-JP" sz="1400" dirty="0">
                  <a:solidFill>
                    <a:srgbClr val="FF33CC"/>
                  </a:solidFill>
                </a:rPr>
                <a:t>5.05 x </a:t>
              </a:r>
              <a:r>
                <a:rPr lang="en-US" altLang="ja-JP" sz="1400" dirty="0" smtClean="0">
                  <a:solidFill>
                    <a:srgbClr val="FF33CC"/>
                  </a:solidFill>
                </a:rPr>
                <a:t>10</a:t>
              </a:r>
              <a:r>
                <a:rPr lang="en-US" altLang="ja-JP" sz="1400" baseline="30000" dirty="0" smtClean="0">
                  <a:solidFill>
                    <a:srgbClr val="FF33CC"/>
                  </a:solidFill>
                </a:rPr>
                <a:t>13</a:t>
              </a:r>
              <a:r>
                <a:rPr lang="ja-JP" altLang="en-US" sz="1400" dirty="0" smtClean="0">
                  <a:solidFill>
                    <a:srgbClr val="FF33CC"/>
                  </a:solidFill>
                </a:rPr>
                <a:t> </a:t>
              </a:r>
              <a:r>
                <a:rPr lang="en-US" altLang="ja-JP" sz="1400" dirty="0" smtClean="0">
                  <a:solidFill>
                    <a:srgbClr val="FF33CC"/>
                  </a:solidFill>
                </a:rPr>
                <a:t>ppp :   606 kW-eq.</a:t>
              </a:r>
              <a:endParaRPr lang="en-US" altLang="ja-JP" sz="1400" baseline="30000" dirty="0" smtClean="0">
                <a:solidFill>
                  <a:srgbClr val="FF33CC"/>
                </a:solidFill>
              </a:endParaRPr>
            </a:p>
            <a:p>
              <a:r>
                <a:rPr lang="en-US" altLang="ja-JP" sz="1400" dirty="0" smtClean="0">
                  <a:solidFill>
                    <a:srgbClr val="00B0F0"/>
                  </a:solidFill>
                </a:rPr>
                <a:t>―</a:t>
              </a:r>
              <a:r>
                <a:rPr lang="ja-JP" altLang="en-US" sz="1400" dirty="0" smtClean="0">
                  <a:solidFill>
                    <a:srgbClr val="00B0F0"/>
                  </a:solidFill>
                </a:rPr>
                <a:t> </a:t>
              </a:r>
              <a:r>
                <a:rPr lang="en-US" altLang="ja-JP" sz="1400" dirty="0">
                  <a:solidFill>
                    <a:srgbClr val="00B0F0"/>
                  </a:solidFill>
                </a:rPr>
                <a:t>3.94 x 10</a:t>
              </a:r>
              <a:r>
                <a:rPr lang="en-US" altLang="ja-JP" sz="1400" baseline="30000" dirty="0">
                  <a:solidFill>
                    <a:srgbClr val="00B0F0"/>
                  </a:solidFill>
                </a:rPr>
                <a:t>13</a:t>
              </a:r>
              <a:r>
                <a:rPr lang="ja-JP" altLang="en-US" sz="1400" dirty="0" smtClean="0">
                  <a:solidFill>
                    <a:srgbClr val="00B0F0"/>
                  </a:solidFill>
                </a:rPr>
                <a:t> </a:t>
              </a:r>
              <a:r>
                <a:rPr lang="en-US" altLang="ja-JP" sz="1400" dirty="0" smtClean="0">
                  <a:solidFill>
                    <a:srgbClr val="00B0F0"/>
                  </a:solidFill>
                </a:rPr>
                <a:t>ppp :   473 </a:t>
              </a:r>
              <a:r>
                <a:rPr lang="en-US" altLang="ja-JP" sz="1400" dirty="0">
                  <a:solidFill>
                    <a:srgbClr val="00B0F0"/>
                  </a:solidFill>
                </a:rPr>
                <a:t>kW-eq</a:t>
              </a:r>
              <a:r>
                <a:rPr lang="en-US" altLang="ja-JP" sz="1400" dirty="0" smtClean="0">
                  <a:solidFill>
                    <a:srgbClr val="00B0F0"/>
                  </a:solidFill>
                </a:rPr>
                <a:t>.</a:t>
              </a:r>
              <a:endParaRPr lang="en-US" altLang="ja-JP" sz="1400" baseline="30000" dirty="0">
                <a:solidFill>
                  <a:srgbClr val="00B0F0"/>
                </a:solidFill>
              </a:endParaRPr>
            </a:p>
          </p:txBody>
        </p:sp>
        <p:sp>
          <p:nvSpPr>
            <p:cNvPr id="20" name="テキスト ボックス 19"/>
            <p:cNvSpPr txBox="1"/>
            <p:nvPr/>
          </p:nvSpPr>
          <p:spPr>
            <a:xfrm>
              <a:off x="1330415" y="3788540"/>
              <a:ext cx="982961" cy="369332"/>
            </a:xfrm>
            <a:prstGeom prst="rect">
              <a:avLst/>
            </a:prstGeom>
            <a:noFill/>
          </p:spPr>
          <p:txBody>
            <a:bodyPr wrap="none" rtlCol="0">
              <a:spAutoFit/>
            </a:bodyPr>
            <a:lstStyle/>
            <a:p>
              <a:r>
                <a:rPr kumimoji="1" lang="en-US" altLang="ja-JP" u="sng" dirty="0" smtClean="0"/>
                <a:t>Run#64</a:t>
              </a:r>
              <a:endParaRPr kumimoji="1" lang="ja-JP" altLang="en-US" u="sng" dirty="0"/>
            </a:p>
          </p:txBody>
        </p:sp>
      </p:grpSp>
      <p:sp>
        <p:nvSpPr>
          <p:cNvPr id="7" name="下矢印 6"/>
          <p:cNvSpPr/>
          <p:nvPr/>
        </p:nvSpPr>
        <p:spPr bwMode="auto">
          <a:xfrm>
            <a:off x="3111424" y="3168831"/>
            <a:ext cx="484632" cy="978408"/>
          </a:xfrm>
          <a:prstGeom prst="downArrow">
            <a:avLst/>
          </a:prstGeom>
          <a:solidFill>
            <a:srgbClr val="00B0F0"/>
          </a:solidFill>
          <a:ln w="9525" cap="flat" cmpd="sng" algn="ctr">
            <a:solidFill>
              <a:srgbClr val="00B0F0"/>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Book Antiqua" pitchFamily="18" charset="0"/>
              <a:ea typeface="ＭＳ Ｐ明朝" pitchFamily="18" charset="-128"/>
            </a:endParaRPr>
          </a:p>
        </p:txBody>
      </p:sp>
      <p:sp>
        <p:nvSpPr>
          <p:cNvPr id="3" name="スライド番号プレースホルダー 2"/>
          <p:cNvSpPr>
            <a:spLocks noGrp="1"/>
          </p:cNvSpPr>
          <p:nvPr>
            <p:ph type="sldNum" sz="quarter" idx="12"/>
          </p:nvPr>
        </p:nvSpPr>
        <p:spPr/>
        <p:txBody>
          <a:bodyPr/>
          <a:lstStyle/>
          <a:p>
            <a:pPr>
              <a:defRPr/>
            </a:pPr>
            <a:fld id="{795C08A0-DC4E-40C2-BC5D-0461A8846DC0}" type="slidenum">
              <a:rPr lang="en-US" altLang="ja-JP" smtClean="0"/>
              <a:pPr>
                <a:defRPr/>
              </a:pPr>
              <a:t>15</a:t>
            </a:fld>
            <a:endParaRPr lang="en-US" altLang="ja-JP" dirty="0"/>
          </a:p>
        </p:txBody>
      </p:sp>
    </p:spTree>
    <p:extLst>
      <p:ext uri="{BB962C8B-B14F-4D97-AF65-F5344CB8AC3E}">
        <p14:creationId xmlns:p14="http://schemas.microsoft.com/office/powerpoint/2010/main" val="3182503175"/>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179512" y="5240308"/>
            <a:ext cx="8712968" cy="1569660"/>
          </a:xfrm>
          <a:prstGeom prst="rect">
            <a:avLst/>
          </a:prstGeom>
        </p:spPr>
        <p:txBody>
          <a:bodyPr wrap="square">
            <a:spAutoFit/>
          </a:bodyPr>
          <a:lstStyle/>
          <a:p>
            <a:pPr marL="285750" indent="-285750">
              <a:buFont typeface="Wingdings" panose="05000000000000000000" pitchFamily="2" charset="2"/>
              <a:buChar char="ü"/>
            </a:pPr>
            <a:r>
              <a:rPr lang="en-US" altLang="ja-JP" sz="1600" dirty="0">
                <a:latin typeface="Arial" panose="020B0604020202020204" pitchFamily="34" charset="0"/>
                <a:cs typeface="Arial" panose="020B0604020202020204" pitchFamily="34" charset="0"/>
              </a:rPr>
              <a:t>The </a:t>
            </a:r>
            <a:r>
              <a:rPr lang="en-US" altLang="ja-JP" sz="1600" dirty="0" smtClean="0">
                <a:latin typeface="Arial" panose="020B0604020202020204" pitchFamily="34" charset="0"/>
                <a:cs typeface="Arial" panose="020B0604020202020204" pitchFamily="34" charset="0"/>
              </a:rPr>
              <a:t>beam </a:t>
            </a:r>
            <a:r>
              <a:rPr lang="en-US" altLang="ja-JP" sz="1600" dirty="0">
                <a:latin typeface="Arial" panose="020B0604020202020204" pitchFamily="34" charset="0"/>
                <a:cs typeface="Arial" panose="020B0604020202020204" pitchFamily="34" charset="0"/>
              </a:rPr>
              <a:t>loss </a:t>
            </a:r>
            <a:r>
              <a:rPr lang="en-US" altLang="ja-JP" sz="1600" dirty="0" smtClean="0">
                <a:latin typeface="Arial" panose="020B0604020202020204" pitchFamily="34" charset="0"/>
                <a:cs typeface="Arial" panose="020B0604020202020204" pitchFamily="34" charset="0"/>
              </a:rPr>
              <a:t>at the collimator section mainly arises from </a:t>
            </a:r>
            <a:r>
              <a:rPr lang="en-US" altLang="ja-JP" sz="1600" b="1" i="1" dirty="0">
                <a:solidFill>
                  <a:schemeClr val="accent6">
                    <a:lumMod val="75000"/>
                  </a:schemeClr>
                </a:solidFill>
                <a:latin typeface="Arial" panose="020B0604020202020204" pitchFamily="34" charset="0"/>
                <a:cs typeface="Arial" panose="020B0604020202020204" pitchFamily="34" charset="0"/>
              </a:rPr>
              <a:t>foil scattering during injection.</a:t>
            </a:r>
          </a:p>
          <a:p>
            <a:pPr marL="285750" indent="-285750">
              <a:buFont typeface="Wingdings" panose="05000000000000000000" pitchFamily="2" charset="2"/>
              <a:buChar char="ü"/>
            </a:pPr>
            <a:r>
              <a:rPr lang="en-US" altLang="ja-JP" sz="1600" dirty="0" smtClean="0">
                <a:latin typeface="Arial" panose="020B0604020202020204" pitchFamily="34" charset="0"/>
                <a:cs typeface="Arial" panose="020B0604020202020204" pitchFamily="34" charset="0"/>
              </a:rPr>
              <a:t>The </a:t>
            </a:r>
            <a:r>
              <a:rPr lang="en-US" altLang="ja-JP" sz="1600" dirty="0">
                <a:latin typeface="Arial" panose="020B0604020202020204" pitchFamily="34" charset="0"/>
                <a:cs typeface="Arial" panose="020B0604020202020204" pitchFamily="34" charset="0"/>
              </a:rPr>
              <a:t>other beam loss, </a:t>
            </a:r>
            <a:r>
              <a:rPr lang="en-US" altLang="ja-JP" sz="1600" b="1" i="1" dirty="0">
                <a:latin typeface="Arial" panose="020B0604020202020204" pitchFamily="34" charset="0"/>
                <a:cs typeface="Arial" panose="020B0604020202020204" pitchFamily="34" charset="0"/>
              </a:rPr>
              <a:t>such as </a:t>
            </a:r>
            <a:r>
              <a:rPr lang="en-US" altLang="ja-JP" sz="1600" b="1" i="1" dirty="0" smtClean="0">
                <a:latin typeface="Arial" panose="020B0604020202020204" pitchFamily="34" charset="0"/>
                <a:cs typeface="Arial" panose="020B0604020202020204" pitchFamily="34" charset="0"/>
              </a:rPr>
              <a:t>space-charge induced </a:t>
            </a:r>
            <a:r>
              <a:rPr lang="en-US" altLang="ja-JP" sz="1600" b="1" i="1" dirty="0">
                <a:latin typeface="Arial" panose="020B0604020202020204" pitchFamily="34" charset="0"/>
                <a:cs typeface="Arial" panose="020B0604020202020204" pitchFamily="34" charset="0"/>
              </a:rPr>
              <a:t>beam loss</a:t>
            </a:r>
            <a:r>
              <a:rPr lang="en-US" altLang="ja-JP" sz="1600" dirty="0">
                <a:latin typeface="Arial" panose="020B0604020202020204" pitchFamily="34" charset="0"/>
                <a:cs typeface="Arial" panose="020B0604020202020204" pitchFamily="34" charset="0"/>
              </a:rPr>
              <a:t>, was well minimized</a:t>
            </a:r>
          </a:p>
          <a:p>
            <a:r>
              <a:rPr lang="en-US" altLang="ja-JP" sz="1600" dirty="0">
                <a:latin typeface="Arial" panose="020B0604020202020204" pitchFamily="34" charset="0"/>
                <a:cs typeface="Arial" panose="020B0604020202020204" pitchFamily="34" charset="0"/>
              </a:rPr>
              <a:t>      by injection painting even for the 1-MW beam.</a:t>
            </a:r>
          </a:p>
          <a:p>
            <a:pPr marL="285750" indent="-285750">
              <a:buFont typeface="Wingdings" panose="05000000000000000000" pitchFamily="2" charset="2"/>
              <a:buChar char="ü"/>
            </a:pPr>
            <a:r>
              <a:rPr lang="en-US" altLang="ja-JP" sz="1600" dirty="0" smtClean="0">
                <a:latin typeface="Arial" panose="020B0604020202020204" pitchFamily="34" charset="0"/>
                <a:cs typeface="Arial" panose="020B0604020202020204" pitchFamily="34" charset="0"/>
              </a:rPr>
              <a:t>The </a:t>
            </a:r>
            <a:r>
              <a:rPr lang="en-US" altLang="ja-JP" sz="1600" dirty="0">
                <a:latin typeface="Arial" panose="020B0604020202020204" pitchFamily="34" charset="0"/>
                <a:cs typeface="Arial" panose="020B0604020202020204" pitchFamily="34" charset="0"/>
              </a:rPr>
              <a:t>remaining beam loss for the 1-MW </a:t>
            </a:r>
            <a:r>
              <a:rPr lang="en-US" altLang="ja-JP" sz="1600" dirty="0" smtClean="0">
                <a:latin typeface="Arial" panose="020B0604020202020204" pitchFamily="34" charset="0"/>
                <a:cs typeface="Arial" panose="020B0604020202020204" pitchFamily="34" charset="0"/>
              </a:rPr>
              <a:t>beam was estimated</a:t>
            </a:r>
          </a:p>
          <a:p>
            <a:r>
              <a:rPr lang="en-US" altLang="ja-JP" sz="1600" dirty="0">
                <a:latin typeface="Arial" panose="020B0604020202020204" pitchFamily="34" charset="0"/>
                <a:cs typeface="Arial" panose="020B0604020202020204" pitchFamily="34" charset="0"/>
              </a:rPr>
              <a:t> </a:t>
            </a:r>
            <a:r>
              <a:rPr lang="en-US" altLang="ja-JP" sz="1600" dirty="0" smtClean="0">
                <a:latin typeface="Arial" panose="020B0604020202020204" pitchFamily="34" charset="0"/>
                <a:cs typeface="Arial" panose="020B0604020202020204" pitchFamily="34" charset="0"/>
              </a:rPr>
              <a:t>     to be </a:t>
            </a:r>
            <a:r>
              <a:rPr lang="en-US" altLang="ja-JP" sz="1600" dirty="0" smtClean="0">
                <a:solidFill>
                  <a:schemeClr val="accent6">
                    <a:lumMod val="75000"/>
                  </a:schemeClr>
                </a:solidFill>
                <a:latin typeface="Arial" panose="020B0604020202020204" pitchFamily="34" charset="0"/>
                <a:cs typeface="Arial" panose="020B0604020202020204" pitchFamily="34" charset="0"/>
              </a:rPr>
              <a:t>&lt; 0.1% (</a:t>
            </a:r>
            <a:r>
              <a:rPr lang="en-US" altLang="ja-JP" sz="1600" dirty="0" smtClean="0">
                <a:solidFill>
                  <a:srgbClr val="C00000"/>
                </a:solidFill>
                <a:latin typeface="Arial" panose="020B0604020202020204" pitchFamily="34" charset="0"/>
                <a:cs typeface="Arial" panose="020B0604020202020204" pitchFamily="34" charset="0"/>
              </a:rPr>
              <a:t>&lt; 133 </a:t>
            </a:r>
            <a:r>
              <a:rPr lang="en-US" altLang="ja-JP" sz="1600" dirty="0">
                <a:solidFill>
                  <a:srgbClr val="C00000"/>
                </a:solidFill>
                <a:latin typeface="Arial" panose="020B0604020202020204" pitchFamily="34" charset="0"/>
                <a:cs typeface="Arial" panose="020B0604020202020204" pitchFamily="34" charset="0"/>
              </a:rPr>
              <a:t>W </a:t>
            </a:r>
            <a:r>
              <a:rPr lang="en-US" altLang="ja-JP" sz="1600" dirty="0">
                <a:solidFill>
                  <a:schemeClr val="accent6">
                    <a:lumMod val="75000"/>
                  </a:schemeClr>
                </a:solidFill>
                <a:latin typeface="Arial" panose="020B0604020202020204" pitchFamily="34" charset="0"/>
                <a:cs typeface="Arial" panose="020B0604020202020204" pitchFamily="34" charset="0"/>
              </a:rPr>
              <a:t>in </a:t>
            </a:r>
            <a:r>
              <a:rPr lang="en-US" altLang="ja-JP" sz="1600" dirty="0" smtClean="0">
                <a:solidFill>
                  <a:schemeClr val="accent6">
                    <a:lumMod val="75000"/>
                  </a:schemeClr>
                </a:solidFill>
                <a:latin typeface="Arial" panose="020B0604020202020204" pitchFamily="34" charset="0"/>
                <a:cs typeface="Arial" panose="020B0604020202020204" pitchFamily="34" charset="0"/>
              </a:rPr>
              <a:t>power) </a:t>
            </a:r>
            <a:r>
              <a:rPr lang="en-US" altLang="ja-JP" sz="1600" dirty="0" smtClean="0">
                <a:solidFill>
                  <a:srgbClr val="C00000"/>
                </a:solidFill>
                <a:latin typeface="Arial" panose="020B0604020202020204" pitchFamily="34" charset="0"/>
                <a:cs typeface="Arial" panose="020B0604020202020204" pitchFamily="34" charset="0"/>
              </a:rPr>
              <a:t> &lt;&lt;  Collimator limit of 4 kW</a:t>
            </a:r>
            <a:r>
              <a:rPr lang="en-US" altLang="ja-JP" sz="1600" dirty="0" smtClean="0">
                <a:latin typeface="Arial" panose="020B0604020202020204" pitchFamily="34" charset="0"/>
                <a:cs typeface="Arial" panose="020B0604020202020204" pitchFamily="34" charset="0"/>
              </a:rPr>
              <a:t>.</a:t>
            </a:r>
          </a:p>
          <a:p>
            <a:pPr marL="285750" indent="-285750">
              <a:buFont typeface="Wingdings" panose="05000000000000000000" pitchFamily="2" charset="2"/>
              <a:buChar char="Ø"/>
            </a:pPr>
            <a:r>
              <a:rPr lang="en-US" altLang="ja-JP" sz="1600" dirty="0" smtClean="0">
                <a:solidFill>
                  <a:srgbClr val="C00000"/>
                </a:solidFill>
                <a:latin typeface="Arial" panose="020B0604020202020204" pitchFamily="34" charset="0"/>
                <a:cs typeface="Arial" panose="020B0604020202020204" pitchFamily="34" charset="0"/>
              </a:rPr>
              <a:t>RCS beam commissioning made big progresses in this beam test.</a:t>
            </a:r>
            <a:endParaRPr lang="en-US" altLang="ja-JP" sz="1600" dirty="0">
              <a:solidFill>
                <a:srgbClr val="C00000"/>
              </a:solidFill>
              <a:latin typeface="Arial" panose="020B0604020202020204" pitchFamily="34" charset="0"/>
              <a:cs typeface="Arial" panose="020B0604020202020204" pitchFamily="34" charset="0"/>
            </a:endParaRPr>
          </a:p>
        </p:txBody>
      </p:sp>
      <p:grpSp>
        <p:nvGrpSpPr>
          <p:cNvPr id="6" name="グループ化 5"/>
          <p:cNvGrpSpPr/>
          <p:nvPr/>
        </p:nvGrpSpPr>
        <p:grpSpPr>
          <a:xfrm>
            <a:off x="437301" y="481977"/>
            <a:ext cx="8671203" cy="4675215"/>
            <a:chOff x="437301" y="595215"/>
            <a:chExt cx="8671203" cy="4675215"/>
          </a:xfrm>
        </p:grpSpPr>
        <p:sp>
          <p:nvSpPr>
            <p:cNvPr id="11" name="テキスト ボックス 7"/>
            <p:cNvSpPr txBox="1"/>
            <p:nvPr/>
          </p:nvSpPr>
          <p:spPr>
            <a:xfrm>
              <a:off x="1369104" y="595215"/>
              <a:ext cx="6574236" cy="338554"/>
            </a:xfrm>
            <a:prstGeom prst="rect">
              <a:avLst/>
            </a:prstGeom>
            <a:noFill/>
          </p:spPr>
          <p:txBody>
            <a:bodyPr wrap="none" rtlCol="0">
              <a:spAutoFit/>
            </a:bodyPr>
            <a:lstStyle>
              <a:defPPr>
                <a:defRPr lang="ja-JP"/>
              </a:defPPr>
              <a:lvl1pPr algn="l" rtl="0" fontAlgn="base">
                <a:spcBef>
                  <a:spcPct val="0"/>
                </a:spcBef>
                <a:spcAft>
                  <a:spcPct val="0"/>
                </a:spcAft>
                <a:defRPr kumimoji="1" kern="1200">
                  <a:solidFill>
                    <a:schemeClr val="tx1"/>
                  </a:solidFill>
                  <a:latin typeface="Book Antiqua" pitchFamily="18"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Book Antiqua" pitchFamily="18"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Book Antiqua" pitchFamily="18"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Book Antiqua" pitchFamily="18"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Book Antiqua" pitchFamily="18" charset="0"/>
                  <a:ea typeface="ＭＳ Ｐゴシック" pitchFamily="50" charset="-128"/>
                  <a:cs typeface="+mn-cs"/>
                </a:defRPr>
              </a:lvl5pPr>
              <a:lvl6pPr marL="2286000" algn="l" defTabSz="914400" rtl="0" eaLnBrk="1" latinLnBrk="0" hangingPunct="1">
                <a:defRPr kumimoji="1" kern="1200">
                  <a:solidFill>
                    <a:schemeClr val="tx1"/>
                  </a:solidFill>
                  <a:latin typeface="Book Antiqua" pitchFamily="18" charset="0"/>
                  <a:ea typeface="ＭＳ Ｐゴシック" pitchFamily="50" charset="-128"/>
                  <a:cs typeface="+mn-cs"/>
                </a:defRPr>
              </a:lvl6pPr>
              <a:lvl7pPr marL="2743200" algn="l" defTabSz="914400" rtl="0" eaLnBrk="1" latinLnBrk="0" hangingPunct="1">
                <a:defRPr kumimoji="1" kern="1200">
                  <a:solidFill>
                    <a:schemeClr val="tx1"/>
                  </a:solidFill>
                  <a:latin typeface="Book Antiqua" pitchFamily="18" charset="0"/>
                  <a:ea typeface="ＭＳ Ｐゴシック" pitchFamily="50" charset="-128"/>
                  <a:cs typeface="+mn-cs"/>
                </a:defRPr>
              </a:lvl7pPr>
              <a:lvl8pPr marL="3200400" algn="l" defTabSz="914400" rtl="0" eaLnBrk="1" latinLnBrk="0" hangingPunct="1">
                <a:defRPr kumimoji="1" kern="1200">
                  <a:solidFill>
                    <a:schemeClr val="tx1"/>
                  </a:solidFill>
                  <a:latin typeface="Book Antiqua" pitchFamily="18" charset="0"/>
                  <a:ea typeface="ＭＳ Ｐゴシック" pitchFamily="50" charset="-128"/>
                  <a:cs typeface="+mn-cs"/>
                </a:defRPr>
              </a:lvl8pPr>
              <a:lvl9pPr marL="3657600" algn="l" defTabSz="914400" rtl="0" eaLnBrk="1" latinLnBrk="0" hangingPunct="1">
                <a:defRPr kumimoji="1" kern="1200">
                  <a:solidFill>
                    <a:schemeClr val="tx1"/>
                  </a:solidFill>
                  <a:latin typeface="Book Antiqua" pitchFamily="18" charset="0"/>
                  <a:ea typeface="ＭＳ Ｐゴシック" pitchFamily="50" charset="-128"/>
                  <a:cs typeface="+mn-cs"/>
                </a:defRPr>
              </a:lvl9pPr>
            </a:lstStyle>
            <a:p>
              <a:r>
                <a:rPr lang="en-US" altLang="ja-JP" sz="1600" dirty="0" smtClean="0">
                  <a:solidFill>
                    <a:srgbClr val="7030A0"/>
                  </a:solidFill>
                </a:rPr>
                <a:t>BLM signals at the collimator section (dispersion-free straight section) </a:t>
              </a:r>
              <a:endParaRPr kumimoji="1" lang="ja-JP" altLang="en-US" sz="1600" dirty="0">
                <a:solidFill>
                  <a:srgbClr val="7030A0"/>
                </a:solidFill>
              </a:endParaRPr>
            </a:p>
          </p:txBody>
        </p:sp>
        <p:pic>
          <p:nvPicPr>
            <p:cNvPr id="12" name="図 11"/>
            <p:cNvPicPr>
              <a:picLocks noChangeAspect="1"/>
            </p:cNvPicPr>
            <p:nvPr/>
          </p:nvPicPr>
          <p:blipFill>
            <a:blip r:embed="rId3"/>
            <a:stretch>
              <a:fillRect/>
            </a:stretch>
          </p:blipFill>
          <p:spPr>
            <a:xfrm>
              <a:off x="764368" y="878586"/>
              <a:ext cx="5695312" cy="2016224"/>
            </a:xfrm>
            <a:prstGeom prst="rect">
              <a:avLst/>
            </a:prstGeom>
          </p:spPr>
        </p:pic>
        <p:sp>
          <p:nvSpPr>
            <p:cNvPr id="13" name="円/楕円 12"/>
            <p:cNvSpPr/>
            <p:nvPr/>
          </p:nvSpPr>
          <p:spPr bwMode="auto">
            <a:xfrm>
              <a:off x="755349" y="1024274"/>
              <a:ext cx="1848380" cy="1800200"/>
            </a:xfrm>
            <a:prstGeom prst="ellipse">
              <a:avLst/>
            </a:prstGeom>
            <a:noFill/>
            <a:ln w="28575" cap="flat" cmpd="sng" algn="ctr">
              <a:solidFill>
                <a:srgbClr val="C00000"/>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rgbClr val="C00000"/>
                </a:solidFill>
                <a:effectLst/>
                <a:latin typeface="Book Antiqua" pitchFamily="18" charset="0"/>
                <a:ea typeface="ＭＳ Ｐ明朝" pitchFamily="18" charset="-128"/>
              </a:endParaRPr>
            </a:p>
          </p:txBody>
        </p:sp>
        <p:pic>
          <p:nvPicPr>
            <p:cNvPr id="15" name="図 14"/>
            <p:cNvPicPr>
              <a:picLocks noChangeAspect="1"/>
            </p:cNvPicPr>
            <p:nvPr/>
          </p:nvPicPr>
          <p:blipFill>
            <a:blip r:embed="rId4"/>
            <a:stretch>
              <a:fillRect/>
            </a:stretch>
          </p:blipFill>
          <p:spPr>
            <a:xfrm>
              <a:off x="746083" y="3040912"/>
              <a:ext cx="5689618" cy="2016224"/>
            </a:xfrm>
            <a:prstGeom prst="rect">
              <a:avLst/>
            </a:prstGeom>
          </p:spPr>
        </p:pic>
        <p:cxnSp>
          <p:nvCxnSpPr>
            <p:cNvPr id="17" name="直線矢印コネクタ 16"/>
            <p:cNvCxnSpPr/>
            <p:nvPr/>
          </p:nvCxnSpPr>
          <p:spPr bwMode="auto">
            <a:xfrm>
              <a:off x="1663632" y="2824474"/>
              <a:ext cx="15907" cy="400932"/>
            </a:xfrm>
            <a:prstGeom prst="straightConnector1">
              <a:avLst/>
            </a:prstGeom>
            <a:solidFill>
              <a:schemeClr val="accent1"/>
            </a:solidFill>
            <a:ln w="76200" cap="flat" cmpd="sng" algn="ctr">
              <a:solidFill>
                <a:srgbClr val="C00000"/>
              </a:solidFill>
              <a:prstDash val="solid"/>
              <a:round/>
              <a:headEnd type="none" w="med" len="med"/>
              <a:tailEnd type="arrow"/>
            </a:ln>
            <a:effectLst/>
          </p:spPr>
        </p:cxnSp>
        <p:sp>
          <p:nvSpPr>
            <p:cNvPr id="20" name="テキスト ボックス 5"/>
            <p:cNvSpPr txBox="1"/>
            <p:nvPr/>
          </p:nvSpPr>
          <p:spPr>
            <a:xfrm>
              <a:off x="3134098" y="4931876"/>
              <a:ext cx="1104790" cy="338554"/>
            </a:xfrm>
            <a:prstGeom prst="rect">
              <a:avLst/>
            </a:prstGeom>
            <a:noFill/>
          </p:spPr>
          <p:txBody>
            <a:bodyPr wrap="none" rtlCol="0">
              <a:spAutoFit/>
            </a:bodyPr>
            <a:lstStyle>
              <a:defPPr>
                <a:defRPr lang="ja-JP"/>
              </a:defPPr>
              <a:lvl1pPr algn="l" rtl="0" fontAlgn="base">
                <a:spcBef>
                  <a:spcPct val="0"/>
                </a:spcBef>
                <a:spcAft>
                  <a:spcPct val="0"/>
                </a:spcAft>
                <a:defRPr kumimoji="1" kern="1200">
                  <a:solidFill>
                    <a:schemeClr val="tx1"/>
                  </a:solidFill>
                  <a:latin typeface="Book Antiqua" pitchFamily="18"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Book Antiqua" pitchFamily="18"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Book Antiqua" pitchFamily="18"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Book Antiqua" pitchFamily="18"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Book Antiqua" pitchFamily="18" charset="0"/>
                  <a:ea typeface="ＭＳ Ｐゴシック" pitchFamily="50" charset="-128"/>
                  <a:cs typeface="+mn-cs"/>
                </a:defRPr>
              </a:lvl5pPr>
              <a:lvl6pPr marL="2286000" algn="l" defTabSz="914400" rtl="0" eaLnBrk="1" latinLnBrk="0" hangingPunct="1">
                <a:defRPr kumimoji="1" kern="1200">
                  <a:solidFill>
                    <a:schemeClr val="tx1"/>
                  </a:solidFill>
                  <a:latin typeface="Book Antiqua" pitchFamily="18" charset="0"/>
                  <a:ea typeface="ＭＳ Ｐゴシック" pitchFamily="50" charset="-128"/>
                  <a:cs typeface="+mn-cs"/>
                </a:defRPr>
              </a:lvl6pPr>
              <a:lvl7pPr marL="2743200" algn="l" defTabSz="914400" rtl="0" eaLnBrk="1" latinLnBrk="0" hangingPunct="1">
                <a:defRPr kumimoji="1" kern="1200">
                  <a:solidFill>
                    <a:schemeClr val="tx1"/>
                  </a:solidFill>
                  <a:latin typeface="Book Antiqua" pitchFamily="18" charset="0"/>
                  <a:ea typeface="ＭＳ Ｐゴシック" pitchFamily="50" charset="-128"/>
                  <a:cs typeface="+mn-cs"/>
                </a:defRPr>
              </a:lvl7pPr>
              <a:lvl8pPr marL="3200400" algn="l" defTabSz="914400" rtl="0" eaLnBrk="1" latinLnBrk="0" hangingPunct="1">
                <a:defRPr kumimoji="1" kern="1200">
                  <a:solidFill>
                    <a:schemeClr val="tx1"/>
                  </a:solidFill>
                  <a:latin typeface="Book Antiqua" pitchFamily="18" charset="0"/>
                  <a:ea typeface="ＭＳ Ｐゴシック" pitchFamily="50" charset="-128"/>
                  <a:cs typeface="+mn-cs"/>
                </a:defRPr>
              </a:lvl8pPr>
              <a:lvl9pPr marL="3657600" algn="l" defTabSz="914400" rtl="0" eaLnBrk="1" latinLnBrk="0" hangingPunct="1">
                <a:defRPr kumimoji="1" kern="1200">
                  <a:solidFill>
                    <a:schemeClr val="tx1"/>
                  </a:solidFill>
                  <a:latin typeface="Book Antiqua" pitchFamily="18" charset="0"/>
                  <a:ea typeface="ＭＳ Ｐゴシック" pitchFamily="50" charset="-128"/>
                  <a:cs typeface="+mn-cs"/>
                </a:defRPr>
              </a:lvl9pPr>
            </a:lstStyle>
            <a:p>
              <a:r>
                <a:rPr kumimoji="1" lang="en-US" altLang="ja-JP" sz="1600" dirty="0" smtClean="0"/>
                <a:t>Time (ms)</a:t>
              </a:r>
              <a:endParaRPr kumimoji="1" lang="ja-JP" altLang="en-US" sz="1600" dirty="0"/>
            </a:p>
          </p:txBody>
        </p:sp>
        <p:sp>
          <p:nvSpPr>
            <p:cNvPr id="21" name="テキスト ボックス 25"/>
            <p:cNvSpPr txBox="1"/>
            <p:nvPr/>
          </p:nvSpPr>
          <p:spPr>
            <a:xfrm rot="16200000">
              <a:off x="-273631" y="3778007"/>
              <a:ext cx="1760418" cy="338554"/>
            </a:xfrm>
            <a:prstGeom prst="rect">
              <a:avLst/>
            </a:prstGeom>
            <a:noFill/>
          </p:spPr>
          <p:txBody>
            <a:bodyPr wrap="none" rtlCol="0">
              <a:spAutoFit/>
            </a:bodyPr>
            <a:lstStyle>
              <a:defPPr>
                <a:defRPr lang="ja-JP"/>
              </a:defPPr>
              <a:lvl1pPr algn="l" rtl="0" fontAlgn="base">
                <a:spcBef>
                  <a:spcPct val="0"/>
                </a:spcBef>
                <a:spcAft>
                  <a:spcPct val="0"/>
                </a:spcAft>
                <a:defRPr kumimoji="1" kern="1200">
                  <a:solidFill>
                    <a:schemeClr val="tx1"/>
                  </a:solidFill>
                  <a:latin typeface="Book Antiqua" pitchFamily="18"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Book Antiqua" pitchFamily="18"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Book Antiqua" pitchFamily="18"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Book Antiqua" pitchFamily="18"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Book Antiqua" pitchFamily="18" charset="0"/>
                  <a:ea typeface="ＭＳ Ｐゴシック" pitchFamily="50" charset="-128"/>
                  <a:cs typeface="+mn-cs"/>
                </a:defRPr>
              </a:lvl5pPr>
              <a:lvl6pPr marL="2286000" algn="l" defTabSz="914400" rtl="0" eaLnBrk="1" latinLnBrk="0" hangingPunct="1">
                <a:defRPr kumimoji="1" kern="1200">
                  <a:solidFill>
                    <a:schemeClr val="tx1"/>
                  </a:solidFill>
                  <a:latin typeface="Book Antiqua" pitchFamily="18" charset="0"/>
                  <a:ea typeface="ＭＳ Ｐゴシック" pitchFamily="50" charset="-128"/>
                  <a:cs typeface="+mn-cs"/>
                </a:defRPr>
              </a:lvl6pPr>
              <a:lvl7pPr marL="2743200" algn="l" defTabSz="914400" rtl="0" eaLnBrk="1" latinLnBrk="0" hangingPunct="1">
                <a:defRPr kumimoji="1" kern="1200">
                  <a:solidFill>
                    <a:schemeClr val="tx1"/>
                  </a:solidFill>
                  <a:latin typeface="Book Antiqua" pitchFamily="18" charset="0"/>
                  <a:ea typeface="ＭＳ Ｐゴシック" pitchFamily="50" charset="-128"/>
                  <a:cs typeface="+mn-cs"/>
                </a:defRPr>
              </a:lvl7pPr>
              <a:lvl8pPr marL="3200400" algn="l" defTabSz="914400" rtl="0" eaLnBrk="1" latinLnBrk="0" hangingPunct="1">
                <a:defRPr kumimoji="1" kern="1200">
                  <a:solidFill>
                    <a:schemeClr val="tx1"/>
                  </a:solidFill>
                  <a:latin typeface="Book Antiqua" pitchFamily="18" charset="0"/>
                  <a:ea typeface="ＭＳ Ｐゴシック" pitchFamily="50" charset="-128"/>
                  <a:cs typeface="+mn-cs"/>
                </a:defRPr>
              </a:lvl8pPr>
              <a:lvl9pPr marL="3657600" algn="l" defTabSz="914400" rtl="0" eaLnBrk="1" latinLnBrk="0" hangingPunct="1">
                <a:defRPr kumimoji="1" kern="1200">
                  <a:solidFill>
                    <a:schemeClr val="tx1"/>
                  </a:solidFill>
                  <a:latin typeface="Book Antiqua" pitchFamily="18" charset="0"/>
                  <a:ea typeface="ＭＳ Ｐゴシック" pitchFamily="50" charset="-128"/>
                  <a:cs typeface="+mn-cs"/>
                </a:defRPr>
              </a:lvl9pPr>
            </a:lstStyle>
            <a:p>
              <a:r>
                <a:rPr kumimoji="1" lang="en-US" altLang="ja-JP" sz="1600" dirty="0" smtClean="0"/>
                <a:t>BLM signal (arb.)</a:t>
              </a:r>
              <a:endParaRPr kumimoji="1" lang="ja-JP" altLang="en-US" sz="1600" dirty="0"/>
            </a:p>
          </p:txBody>
        </p:sp>
        <p:sp>
          <p:nvSpPr>
            <p:cNvPr id="22" name="テキスト ボックス 5"/>
            <p:cNvSpPr txBox="1"/>
            <p:nvPr/>
          </p:nvSpPr>
          <p:spPr>
            <a:xfrm>
              <a:off x="3125306" y="2780428"/>
              <a:ext cx="1104790" cy="338554"/>
            </a:xfrm>
            <a:prstGeom prst="rect">
              <a:avLst/>
            </a:prstGeom>
            <a:noFill/>
          </p:spPr>
          <p:txBody>
            <a:bodyPr wrap="none" rtlCol="0">
              <a:spAutoFit/>
            </a:bodyPr>
            <a:lstStyle>
              <a:defPPr>
                <a:defRPr lang="ja-JP"/>
              </a:defPPr>
              <a:lvl1pPr algn="l" rtl="0" fontAlgn="base">
                <a:spcBef>
                  <a:spcPct val="0"/>
                </a:spcBef>
                <a:spcAft>
                  <a:spcPct val="0"/>
                </a:spcAft>
                <a:defRPr kumimoji="1" kern="1200">
                  <a:solidFill>
                    <a:schemeClr val="tx1"/>
                  </a:solidFill>
                  <a:latin typeface="Book Antiqua" pitchFamily="18"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Book Antiqua" pitchFamily="18"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Book Antiqua" pitchFamily="18"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Book Antiqua" pitchFamily="18"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Book Antiqua" pitchFamily="18" charset="0"/>
                  <a:ea typeface="ＭＳ Ｐゴシック" pitchFamily="50" charset="-128"/>
                  <a:cs typeface="+mn-cs"/>
                </a:defRPr>
              </a:lvl5pPr>
              <a:lvl6pPr marL="2286000" algn="l" defTabSz="914400" rtl="0" eaLnBrk="1" latinLnBrk="0" hangingPunct="1">
                <a:defRPr kumimoji="1" kern="1200">
                  <a:solidFill>
                    <a:schemeClr val="tx1"/>
                  </a:solidFill>
                  <a:latin typeface="Book Antiqua" pitchFamily="18" charset="0"/>
                  <a:ea typeface="ＭＳ Ｐゴシック" pitchFamily="50" charset="-128"/>
                  <a:cs typeface="+mn-cs"/>
                </a:defRPr>
              </a:lvl6pPr>
              <a:lvl7pPr marL="2743200" algn="l" defTabSz="914400" rtl="0" eaLnBrk="1" latinLnBrk="0" hangingPunct="1">
                <a:defRPr kumimoji="1" kern="1200">
                  <a:solidFill>
                    <a:schemeClr val="tx1"/>
                  </a:solidFill>
                  <a:latin typeface="Book Antiqua" pitchFamily="18" charset="0"/>
                  <a:ea typeface="ＭＳ Ｐゴシック" pitchFamily="50" charset="-128"/>
                  <a:cs typeface="+mn-cs"/>
                </a:defRPr>
              </a:lvl7pPr>
              <a:lvl8pPr marL="3200400" algn="l" defTabSz="914400" rtl="0" eaLnBrk="1" latinLnBrk="0" hangingPunct="1">
                <a:defRPr kumimoji="1" kern="1200">
                  <a:solidFill>
                    <a:schemeClr val="tx1"/>
                  </a:solidFill>
                  <a:latin typeface="Book Antiqua" pitchFamily="18" charset="0"/>
                  <a:ea typeface="ＭＳ Ｐゴシック" pitchFamily="50" charset="-128"/>
                  <a:cs typeface="+mn-cs"/>
                </a:defRPr>
              </a:lvl8pPr>
              <a:lvl9pPr marL="3657600" algn="l" defTabSz="914400" rtl="0" eaLnBrk="1" latinLnBrk="0" hangingPunct="1">
                <a:defRPr kumimoji="1" kern="1200">
                  <a:solidFill>
                    <a:schemeClr val="tx1"/>
                  </a:solidFill>
                  <a:latin typeface="Book Antiqua" pitchFamily="18" charset="0"/>
                  <a:ea typeface="ＭＳ Ｐゴシック" pitchFamily="50" charset="-128"/>
                  <a:cs typeface="+mn-cs"/>
                </a:defRPr>
              </a:lvl9pPr>
            </a:lstStyle>
            <a:p>
              <a:r>
                <a:rPr kumimoji="1" lang="en-US" altLang="ja-JP" sz="1600" dirty="0" smtClean="0"/>
                <a:t>Time (ms)</a:t>
              </a:r>
              <a:endParaRPr kumimoji="1" lang="ja-JP" altLang="en-US" sz="1600" dirty="0"/>
            </a:p>
          </p:txBody>
        </p:sp>
        <p:sp>
          <p:nvSpPr>
            <p:cNvPr id="23" name="テキスト ボックス 25"/>
            <p:cNvSpPr txBox="1"/>
            <p:nvPr/>
          </p:nvSpPr>
          <p:spPr>
            <a:xfrm rot="16200000">
              <a:off x="-273631" y="1617767"/>
              <a:ext cx="1760418" cy="338554"/>
            </a:xfrm>
            <a:prstGeom prst="rect">
              <a:avLst/>
            </a:prstGeom>
            <a:noFill/>
          </p:spPr>
          <p:txBody>
            <a:bodyPr wrap="none" rtlCol="0">
              <a:spAutoFit/>
            </a:bodyPr>
            <a:lstStyle>
              <a:defPPr>
                <a:defRPr lang="ja-JP"/>
              </a:defPPr>
              <a:lvl1pPr algn="l" rtl="0" fontAlgn="base">
                <a:spcBef>
                  <a:spcPct val="0"/>
                </a:spcBef>
                <a:spcAft>
                  <a:spcPct val="0"/>
                </a:spcAft>
                <a:defRPr kumimoji="1" kern="1200">
                  <a:solidFill>
                    <a:schemeClr val="tx1"/>
                  </a:solidFill>
                  <a:latin typeface="Book Antiqua" pitchFamily="18"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Book Antiqua" pitchFamily="18"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Book Antiqua" pitchFamily="18"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Book Antiqua" pitchFamily="18"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Book Antiqua" pitchFamily="18" charset="0"/>
                  <a:ea typeface="ＭＳ Ｐゴシック" pitchFamily="50" charset="-128"/>
                  <a:cs typeface="+mn-cs"/>
                </a:defRPr>
              </a:lvl5pPr>
              <a:lvl6pPr marL="2286000" algn="l" defTabSz="914400" rtl="0" eaLnBrk="1" latinLnBrk="0" hangingPunct="1">
                <a:defRPr kumimoji="1" kern="1200">
                  <a:solidFill>
                    <a:schemeClr val="tx1"/>
                  </a:solidFill>
                  <a:latin typeface="Book Antiqua" pitchFamily="18" charset="0"/>
                  <a:ea typeface="ＭＳ Ｐゴシック" pitchFamily="50" charset="-128"/>
                  <a:cs typeface="+mn-cs"/>
                </a:defRPr>
              </a:lvl6pPr>
              <a:lvl7pPr marL="2743200" algn="l" defTabSz="914400" rtl="0" eaLnBrk="1" latinLnBrk="0" hangingPunct="1">
                <a:defRPr kumimoji="1" kern="1200">
                  <a:solidFill>
                    <a:schemeClr val="tx1"/>
                  </a:solidFill>
                  <a:latin typeface="Book Antiqua" pitchFamily="18" charset="0"/>
                  <a:ea typeface="ＭＳ Ｐゴシック" pitchFamily="50" charset="-128"/>
                  <a:cs typeface="+mn-cs"/>
                </a:defRPr>
              </a:lvl7pPr>
              <a:lvl8pPr marL="3200400" algn="l" defTabSz="914400" rtl="0" eaLnBrk="1" latinLnBrk="0" hangingPunct="1">
                <a:defRPr kumimoji="1" kern="1200">
                  <a:solidFill>
                    <a:schemeClr val="tx1"/>
                  </a:solidFill>
                  <a:latin typeface="Book Antiqua" pitchFamily="18" charset="0"/>
                  <a:ea typeface="ＭＳ Ｐゴシック" pitchFamily="50" charset="-128"/>
                  <a:cs typeface="+mn-cs"/>
                </a:defRPr>
              </a:lvl8pPr>
              <a:lvl9pPr marL="3657600" algn="l" defTabSz="914400" rtl="0" eaLnBrk="1" latinLnBrk="0" hangingPunct="1">
                <a:defRPr kumimoji="1" kern="1200">
                  <a:solidFill>
                    <a:schemeClr val="tx1"/>
                  </a:solidFill>
                  <a:latin typeface="Book Antiqua" pitchFamily="18" charset="0"/>
                  <a:ea typeface="ＭＳ Ｐゴシック" pitchFamily="50" charset="-128"/>
                  <a:cs typeface="+mn-cs"/>
                </a:defRPr>
              </a:lvl9pPr>
            </a:lstStyle>
            <a:p>
              <a:r>
                <a:rPr kumimoji="1" lang="en-US" altLang="ja-JP" sz="1600" dirty="0" smtClean="0"/>
                <a:t>BLM signal (arb.)</a:t>
              </a:r>
              <a:endParaRPr kumimoji="1" lang="ja-JP" altLang="en-US" sz="1600" dirty="0"/>
            </a:p>
          </p:txBody>
        </p:sp>
        <p:sp>
          <p:nvSpPr>
            <p:cNvPr id="26" name="テキスト ボックス 25"/>
            <p:cNvSpPr txBox="1"/>
            <p:nvPr/>
          </p:nvSpPr>
          <p:spPr>
            <a:xfrm>
              <a:off x="2276536" y="3922930"/>
              <a:ext cx="3975768" cy="584775"/>
            </a:xfrm>
            <a:prstGeom prst="rect">
              <a:avLst/>
            </a:prstGeom>
            <a:noFill/>
          </p:spPr>
          <p:txBody>
            <a:bodyPr wrap="none" rtlCol="0">
              <a:spAutoFit/>
            </a:bodyPr>
            <a:lstStyle/>
            <a:p>
              <a:r>
                <a:rPr kumimoji="1" lang="en-US" altLang="ja-JP" sz="1600" b="1" i="1" dirty="0" smtClean="0">
                  <a:solidFill>
                    <a:schemeClr val="accent6">
                      <a:lumMod val="75000"/>
                    </a:schemeClr>
                  </a:solidFill>
                </a:rPr>
                <a:t>Foil scattering beam loss</a:t>
              </a:r>
            </a:p>
            <a:p>
              <a:r>
                <a:rPr lang="en-US" altLang="ja-JP" sz="1600" b="1" i="1" dirty="0" smtClean="0">
                  <a:solidFill>
                    <a:schemeClr val="accent6">
                      <a:lumMod val="75000"/>
                    </a:schemeClr>
                  </a:solidFill>
                </a:rPr>
                <a:t>during charge-exchange injection</a:t>
              </a:r>
              <a:r>
                <a:rPr lang="ja-JP" altLang="en-US" sz="1600" b="1" i="1" dirty="0">
                  <a:solidFill>
                    <a:schemeClr val="accent6">
                      <a:lumMod val="75000"/>
                    </a:schemeClr>
                  </a:solidFill>
                </a:rPr>
                <a:t> </a:t>
              </a:r>
              <a:r>
                <a:rPr lang="en-US" altLang="ja-JP" sz="1600" b="1" i="1" dirty="0" smtClean="0">
                  <a:solidFill>
                    <a:srgbClr val="C00000"/>
                  </a:solidFill>
                </a:rPr>
                <a:t>&lt; 0.1%</a:t>
              </a:r>
              <a:endParaRPr kumimoji="1" lang="ja-JP" altLang="en-US" sz="1600" b="1" i="1" dirty="0">
                <a:solidFill>
                  <a:srgbClr val="C00000"/>
                </a:solidFill>
              </a:endParaRPr>
            </a:p>
          </p:txBody>
        </p:sp>
        <p:cxnSp>
          <p:nvCxnSpPr>
            <p:cNvPr id="28" name="直線コネクタ 27"/>
            <p:cNvCxnSpPr/>
            <p:nvPr/>
          </p:nvCxnSpPr>
          <p:spPr bwMode="auto">
            <a:xfrm>
              <a:off x="1124408" y="3437378"/>
              <a:ext cx="648072" cy="0"/>
            </a:xfrm>
            <a:prstGeom prst="line">
              <a:avLst/>
            </a:prstGeom>
            <a:solidFill>
              <a:schemeClr val="accent1"/>
            </a:solidFill>
            <a:ln w="9525" cap="flat" cmpd="sng" algn="ctr">
              <a:solidFill>
                <a:schemeClr val="tx1"/>
              </a:solidFill>
              <a:prstDash val="solid"/>
              <a:round/>
              <a:headEnd type="arrow" w="med" len="med"/>
              <a:tailEnd type="arrow" w="med" len="med"/>
            </a:ln>
            <a:effectLst/>
          </p:spPr>
        </p:cxnSp>
        <p:sp>
          <p:nvSpPr>
            <p:cNvPr id="35" name="テキスト ボックス 34"/>
            <p:cNvSpPr txBox="1"/>
            <p:nvPr/>
          </p:nvSpPr>
          <p:spPr>
            <a:xfrm>
              <a:off x="1104136" y="3140968"/>
              <a:ext cx="872355" cy="307777"/>
            </a:xfrm>
            <a:prstGeom prst="rect">
              <a:avLst/>
            </a:prstGeom>
            <a:noFill/>
          </p:spPr>
          <p:txBody>
            <a:bodyPr wrap="none" rtlCol="0">
              <a:spAutoFit/>
            </a:bodyPr>
            <a:lstStyle/>
            <a:p>
              <a:r>
                <a:rPr lang="en-US" altLang="ja-JP" sz="1400" dirty="0"/>
                <a:t>I</a:t>
              </a:r>
              <a:r>
                <a:rPr kumimoji="1" lang="en-US" altLang="ja-JP" sz="1400" dirty="0" smtClean="0"/>
                <a:t>njection</a:t>
              </a:r>
              <a:endParaRPr kumimoji="1" lang="ja-JP" altLang="en-US" sz="1400" dirty="0"/>
            </a:p>
          </p:txBody>
        </p:sp>
        <p:cxnSp>
          <p:nvCxnSpPr>
            <p:cNvPr id="36" name="直線コネクタ 35"/>
            <p:cNvCxnSpPr/>
            <p:nvPr/>
          </p:nvCxnSpPr>
          <p:spPr bwMode="auto">
            <a:xfrm>
              <a:off x="1109512" y="3732116"/>
              <a:ext cx="1167024" cy="0"/>
            </a:xfrm>
            <a:prstGeom prst="line">
              <a:avLst/>
            </a:prstGeom>
            <a:solidFill>
              <a:schemeClr val="accent1"/>
            </a:solidFill>
            <a:ln w="9525" cap="flat" cmpd="sng" algn="ctr">
              <a:solidFill>
                <a:schemeClr val="tx1"/>
              </a:solidFill>
              <a:prstDash val="solid"/>
              <a:round/>
              <a:headEnd type="arrow" w="med" len="med"/>
              <a:tailEnd type="arrow" w="med" len="med"/>
            </a:ln>
            <a:effectLst/>
          </p:spPr>
        </p:cxnSp>
        <p:sp>
          <p:nvSpPr>
            <p:cNvPr id="37" name="テキスト ボックス 36"/>
            <p:cNvSpPr txBox="1"/>
            <p:nvPr/>
          </p:nvSpPr>
          <p:spPr>
            <a:xfrm>
              <a:off x="1106824" y="3461593"/>
              <a:ext cx="1906291" cy="307777"/>
            </a:xfrm>
            <a:prstGeom prst="rect">
              <a:avLst/>
            </a:prstGeom>
            <a:noFill/>
          </p:spPr>
          <p:txBody>
            <a:bodyPr wrap="none" rtlCol="0">
              <a:spAutoFit/>
            </a:bodyPr>
            <a:lstStyle/>
            <a:p>
              <a:r>
                <a:rPr lang="en-US" altLang="ja-JP" sz="1400" dirty="0" smtClean="0"/>
                <a:t>I</a:t>
              </a:r>
              <a:r>
                <a:rPr kumimoji="1" lang="en-US" altLang="ja-JP" sz="1400" dirty="0" smtClean="0"/>
                <a:t>njection bump “ON”</a:t>
              </a:r>
              <a:endParaRPr kumimoji="1" lang="ja-JP" altLang="en-US" sz="1400" dirty="0"/>
            </a:p>
          </p:txBody>
        </p:sp>
        <p:sp>
          <p:nvSpPr>
            <p:cNvPr id="18" name="テキスト ボックス 23"/>
            <p:cNvSpPr txBox="1"/>
            <p:nvPr/>
          </p:nvSpPr>
          <p:spPr>
            <a:xfrm>
              <a:off x="6282816" y="1230273"/>
              <a:ext cx="2825688" cy="1169551"/>
            </a:xfrm>
            <a:prstGeom prst="rect">
              <a:avLst/>
            </a:prstGeom>
            <a:noFill/>
          </p:spPr>
          <p:txBody>
            <a:bodyPr wrap="square" rtlCol="0">
              <a:spAutoFit/>
            </a:bodyPr>
            <a:lstStyle>
              <a:defPPr>
                <a:defRPr lang="ja-JP"/>
              </a:defPPr>
              <a:lvl1pPr algn="l" rtl="0" fontAlgn="base">
                <a:spcBef>
                  <a:spcPct val="0"/>
                </a:spcBef>
                <a:spcAft>
                  <a:spcPct val="0"/>
                </a:spcAft>
                <a:defRPr kumimoji="1" kern="1200">
                  <a:solidFill>
                    <a:schemeClr val="tx1"/>
                  </a:solidFill>
                  <a:latin typeface="Book Antiqua" pitchFamily="18"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Book Antiqua" pitchFamily="18"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Book Antiqua" pitchFamily="18"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Book Antiqua" pitchFamily="18"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Book Antiqua" pitchFamily="18" charset="0"/>
                  <a:ea typeface="ＭＳ Ｐゴシック" pitchFamily="50" charset="-128"/>
                  <a:cs typeface="+mn-cs"/>
                </a:defRPr>
              </a:lvl5pPr>
              <a:lvl6pPr marL="2286000" algn="l" defTabSz="914400" rtl="0" eaLnBrk="1" latinLnBrk="0" hangingPunct="1">
                <a:defRPr kumimoji="1" kern="1200">
                  <a:solidFill>
                    <a:schemeClr val="tx1"/>
                  </a:solidFill>
                  <a:latin typeface="Book Antiqua" pitchFamily="18" charset="0"/>
                  <a:ea typeface="ＭＳ Ｐゴシック" pitchFamily="50" charset="-128"/>
                  <a:cs typeface="+mn-cs"/>
                </a:defRPr>
              </a:lvl6pPr>
              <a:lvl7pPr marL="2743200" algn="l" defTabSz="914400" rtl="0" eaLnBrk="1" latinLnBrk="0" hangingPunct="1">
                <a:defRPr kumimoji="1" kern="1200">
                  <a:solidFill>
                    <a:schemeClr val="tx1"/>
                  </a:solidFill>
                  <a:latin typeface="Book Antiqua" pitchFamily="18" charset="0"/>
                  <a:ea typeface="ＭＳ Ｐゴシック" pitchFamily="50" charset="-128"/>
                  <a:cs typeface="+mn-cs"/>
                </a:defRPr>
              </a:lvl7pPr>
              <a:lvl8pPr marL="3200400" algn="l" defTabSz="914400" rtl="0" eaLnBrk="1" latinLnBrk="0" hangingPunct="1">
                <a:defRPr kumimoji="1" kern="1200">
                  <a:solidFill>
                    <a:schemeClr val="tx1"/>
                  </a:solidFill>
                  <a:latin typeface="Book Antiqua" pitchFamily="18" charset="0"/>
                  <a:ea typeface="ＭＳ Ｐゴシック" pitchFamily="50" charset="-128"/>
                  <a:cs typeface="+mn-cs"/>
                </a:defRPr>
              </a:lvl8pPr>
              <a:lvl9pPr marL="3657600" algn="l" defTabSz="914400" rtl="0" eaLnBrk="1" latinLnBrk="0" hangingPunct="1">
                <a:defRPr kumimoji="1" kern="1200">
                  <a:solidFill>
                    <a:schemeClr val="tx1"/>
                  </a:solidFill>
                  <a:latin typeface="Book Antiqua" pitchFamily="18" charset="0"/>
                  <a:ea typeface="ＭＳ Ｐゴシック" pitchFamily="50" charset="-128"/>
                  <a:cs typeface="+mn-cs"/>
                </a:defRPr>
              </a:lvl9pPr>
            </a:lstStyle>
            <a:p>
              <a:r>
                <a:rPr lang="en-US" altLang="ja-JP" sz="1400" dirty="0">
                  <a:solidFill>
                    <a:srgbClr val="FF0000"/>
                  </a:solidFill>
                </a:rPr>
                <a:t>―</a:t>
              </a:r>
              <a:r>
                <a:rPr lang="ja-JP" altLang="en-US" sz="1400" dirty="0" smtClean="0">
                  <a:solidFill>
                    <a:srgbClr val="FF0000"/>
                  </a:solidFill>
                </a:rPr>
                <a:t> </a:t>
              </a:r>
              <a:r>
                <a:rPr lang="en-US" altLang="ja-JP" sz="1400" dirty="0">
                  <a:solidFill>
                    <a:srgbClr val="FF0000"/>
                  </a:solidFill>
                </a:rPr>
                <a:t>8.45 x </a:t>
              </a:r>
              <a:r>
                <a:rPr lang="en-US" altLang="ja-JP" sz="1400" dirty="0" smtClean="0">
                  <a:solidFill>
                    <a:srgbClr val="FF0000"/>
                  </a:solidFill>
                </a:rPr>
                <a:t>10</a:t>
              </a:r>
              <a:r>
                <a:rPr lang="en-US" altLang="ja-JP" sz="1400" baseline="30000" dirty="0" smtClean="0">
                  <a:solidFill>
                    <a:srgbClr val="FF0000"/>
                  </a:solidFill>
                </a:rPr>
                <a:t>13</a:t>
              </a:r>
              <a:r>
                <a:rPr lang="en-US" altLang="ja-JP" sz="1400" dirty="0" smtClean="0">
                  <a:solidFill>
                    <a:srgbClr val="FF0000"/>
                  </a:solidFill>
                </a:rPr>
                <a:t> ppp : 1014 kW-eq.</a:t>
              </a:r>
              <a:endParaRPr lang="en-US" altLang="ja-JP" sz="1400" baseline="30000" dirty="0" smtClean="0">
                <a:solidFill>
                  <a:srgbClr val="FF0000"/>
                </a:solidFill>
              </a:endParaRPr>
            </a:p>
            <a:p>
              <a:r>
                <a:rPr lang="en-US" altLang="ja-JP" sz="1400" dirty="0">
                  <a:solidFill>
                    <a:srgbClr val="00B050"/>
                  </a:solidFill>
                </a:rPr>
                <a:t>―</a:t>
              </a:r>
              <a:r>
                <a:rPr lang="ja-JP" altLang="en-US" sz="1400" dirty="0" smtClean="0">
                  <a:solidFill>
                    <a:srgbClr val="00B050"/>
                  </a:solidFill>
                </a:rPr>
                <a:t> </a:t>
              </a:r>
              <a:r>
                <a:rPr lang="en-US" altLang="ja-JP" sz="1400" dirty="0">
                  <a:solidFill>
                    <a:srgbClr val="00B050"/>
                  </a:solidFill>
                </a:rPr>
                <a:t>7.25 x 10</a:t>
              </a:r>
              <a:r>
                <a:rPr lang="en-US" altLang="ja-JP" sz="1400" baseline="30000" dirty="0">
                  <a:solidFill>
                    <a:srgbClr val="00B050"/>
                  </a:solidFill>
                </a:rPr>
                <a:t>13</a:t>
              </a:r>
              <a:r>
                <a:rPr lang="ja-JP" altLang="en-US" sz="1400" dirty="0" smtClean="0">
                  <a:solidFill>
                    <a:srgbClr val="00B050"/>
                  </a:solidFill>
                </a:rPr>
                <a:t> </a:t>
              </a:r>
              <a:r>
                <a:rPr lang="en-US" altLang="ja-JP" sz="1400" dirty="0" smtClean="0">
                  <a:solidFill>
                    <a:srgbClr val="00B050"/>
                  </a:solidFill>
                </a:rPr>
                <a:t>ppp :</a:t>
              </a:r>
              <a:r>
                <a:rPr lang="ja-JP" altLang="en-US" sz="1400" dirty="0" smtClean="0">
                  <a:solidFill>
                    <a:srgbClr val="00B050"/>
                  </a:solidFill>
                </a:rPr>
                <a:t>   </a:t>
              </a:r>
              <a:r>
                <a:rPr lang="en-US" altLang="ja-JP" sz="1400" dirty="0" smtClean="0">
                  <a:solidFill>
                    <a:srgbClr val="00B050"/>
                  </a:solidFill>
                </a:rPr>
                <a:t>870 kW-eq.</a:t>
              </a:r>
              <a:endParaRPr lang="en-US" altLang="ja-JP" sz="1400" baseline="30000" dirty="0">
                <a:solidFill>
                  <a:srgbClr val="00B050"/>
                </a:solidFill>
              </a:endParaRPr>
            </a:p>
            <a:p>
              <a:r>
                <a:rPr lang="en-US" altLang="ja-JP" sz="1400" dirty="0">
                  <a:solidFill>
                    <a:schemeClr val="accent2"/>
                  </a:solidFill>
                </a:rPr>
                <a:t>―</a:t>
              </a:r>
              <a:r>
                <a:rPr lang="ja-JP" altLang="en-US" sz="1400" dirty="0" smtClean="0">
                  <a:solidFill>
                    <a:schemeClr val="accent2"/>
                  </a:solidFill>
                </a:rPr>
                <a:t> </a:t>
              </a:r>
              <a:r>
                <a:rPr lang="en-US" altLang="ja-JP" sz="1400" dirty="0">
                  <a:solidFill>
                    <a:schemeClr val="accent2"/>
                  </a:solidFill>
                </a:rPr>
                <a:t>6.09 x 10</a:t>
              </a:r>
              <a:r>
                <a:rPr lang="en-US" altLang="ja-JP" sz="1400" baseline="30000" dirty="0">
                  <a:solidFill>
                    <a:schemeClr val="accent2"/>
                  </a:solidFill>
                </a:rPr>
                <a:t>13</a:t>
              </a:r>
              <a:r>
                <a:rPr lang="ja-JP" altLang="en-US" sz="1400" dirty="0" smtClean="0">
                  <a:solidFill>
                    <a:schemeClr val="accent2"/>
                  </a:solidFill>
                </a:rPr>
                <a:t> </a:t>
              </a:r>
              <a:r>
                <a:rPr lang="en-US" altLang="ja-JP" sz="1400" dirty="0" smtClean="0">
                  <a:solidFill>
                    <a:schemeClr val="accent2"/>
                  </a:solidFill>
                </a:rPr>
                <a:t>ppp :   731 kW-eq.</a:t>
              </a:r>
              <a:endParaRPr lang="en-US" altLang="ja-JP" sz="1400" baseline="30000" dirty="0">
                <a:solidFill>
                  <a:schemeClr val="accent2"/>
                </a:solidFill>
              </a:endParaRPr>
            </a:p>
            <a:p>
              <a:r>
                <a:rPr lang="en-US" altLang="ja-JP" sz="1400" dirty="0">
                  <a:solidFill>
                    <a:srgbClr val="FF33CC"/>
                  </a:solidFill>
                </a:rPr>
                <a:t>―</a:t>
              </a:r>
              <a:r>
                <a:rPr lang="ja-JP" altLang="en-US" sz="1400" dirty="0" smtClean="0">
                  <a:solidFill>
                    <a:srgbClr val="FF33CC"/>
                  </a:solidFill>
                </a:rPr>
                <a:t> </a:t>
              </a:r>
              <a:r>
                <a:rPr lang="en-US" altLang="ja-JP" sz="1400" dirty="0">
                  <a:solidFill>
                    <a:srgbClr val="FF33CC"/>
                  </a:solidFill>
                </a:rPr>
                <a:t>5.05 x </a:t>
              </a:r>
              <a:r>
                <a:rPr lang="en-US" altLang="ja-JP" sz="1400" dirty="0" smtClean="0">
                  <a:solidFill>
                    <a:srgbClr val="FF33CC"/>
                  </a:solidFill>
                </a:rPr>
                <a:t>10</a:t>
              </a:r>
              <a:r>
                <a:rPr lang="en-US" altLang="ja-JP" sz="1400" baseline="30000" dirty="0" smtClean="0">
                  <a:solidFill>
                    <a:srgbClr val="FF33CC"/>
                  </a:solidFill>
                </a:rPr>
                <a:t>13</a:t>
              </a:r>
              <a:r>
                <a:rPr lang="ja-JP" altLang="en-US" sz="1400" dirty="0" smtClean="0">
                  <a:solidFill>
                    <a:srgbClr val="FF33CC"/>
                  </a:solidFill>
                </a:rPr>
                <a:t> </a:t>
              </a:r>
              <a:r>
                <a:rPr lang="en-US" altLang="ja-JP" sz="1400" dirty="0" smtClean="0">
                  <a:solidFill>
                    <a:srgbClr val="FF33CC"/>
                  </a:solidFill>
                </a:rPr>
                <a:t>ppp :   606 kW-eq.</a:t>
              </a:r>
              <a:endParaRPr lang="en-US" altLang="ja-JP" sz="1400" baseline="30000" dirty="0" smtClean="0">
                <a:solidFill>
                  <a:srgbClr val="FF33CC"/>
                </a:solidFill>
              </a:endParaRPr>
            </a:p>
            <a:p>
              <a:r>
                <a:rPr lang="en-US" altLang="ja-JP" sz="1400" dirty="0" smtClean="0">
                  <a:solidFill>
                    <a:srgbClr val="00B0F0"/>
                  </a:solidFill>
                </a:rPr>
                <a:t>―</a:t>
              </a:r>
              <a:r>
                <a:rPr lang="ja-JP" altLang="en-US" sz="1400" dirty="0" smtClean="0">
                  <a:solidFill>
                    <a:srgbClr val="00B0F0"/>
                  </a:solidFill>
                </a:rPr>
                <a:t> </a:t>
              </a:r>
              <a:r>
                <a:rPr lang="en-US" altLang="ja-JP" sz="1400" dirty="0">
                  <a:solidFill>
                    <a:srgbClr val="00B0F0"/>
                  </a:solidFill>
                </a:rPr>
                <a:t>3.94 x 10</a:t>
              </a:r>
              <a:r>
                <a:rPr lang="en-US" altLang="ja-JP" sz="1400" baseline="30000" dirty="0">
                  <a:solidFill>
                    <a:srgbClr val="00B0F0"/>
                  </a:solidFill>
                </a:rPr>
                <a:t>13</a:t>
              </a:r>
              <a:r>
                <a:rPr lang="ja-JP" altLang="en-US" sz="1400" dirty="0" smtClean="0">
                  <a:solidFill>
                    <a:srgbClr val="00B0F0"/>
                  </a:solidFill>
                </a:rPr>
                <a:t> </a:t>
              </a:r>
              <a:r>
                <a:rPr lang="en-US" altLang="ja-JP" sz="1400" dirty="0" smtClean="0">
                  <a:solidFill>
                    <a:srgbClr val="00B0F0"/>
                  </a:solidFill>
                </a:rPr>
                <a:t>ppp :   473 </a:t>
              </a:r>
              <a:r>
                <a:rPr lang="en-US" altLang="ja-JP" sz="1400" dirty="0">
                  <a:solidFill>
                    <a:srgbClr val="00B0F0"/>
                  </a:solidFill>
                </a:rPr>
                <a:t>kW-eq</a:t>
              </a:r>
              <a:r>
                <a:rPr lang="en-US" altLang="ja-JP" sz="1400" dirty="0" smtClean="0">
                  <a:solidFill>
                    <a:srgbClr val="00B0F0"/>
                  </a:solidFill>
                </a:rPr>
                <a:t>.</a:t>
              </a:r>
              <a:endParaRPr lang="en-US" altLang="ja-JP" sz="1400" baseline="30000" dirty="0">
                <a:solidFill>
                  <a:srgbClr val="00B0F0"/>
                </a:solidFill>
              </a:endParaRPr>
            </a:p>
          </p:txBody>
        </p:sp>
        <p:sp>
          <p:nvSpPr>
            <p:cNvPr id="2" name="テキスト ボックス 1"/>
            <p:cNvSpPr txBox="1"/>
            <p:nvPr/>
          </p:nvSpPr>
          <p:spPr>
            <a:xfrm>
              <a:off x="4656222" y="1096282"/>
              <a:ext cx="1508746" cy="307777"/>
            </a:xfrm>
            <a:prstGeom prst="rect">
              <a:avLst/>
            </a:prstGeom>
            <a:noFill/>
          </p:spPr>
          <p:txBody>
            <a:bodyPr wrap="none" rtlCol="0">
              <a:spAutoFit/>
            </a:bodyPr>
            <a:lstStyle/>
            <a:p>
              <a:r>
                <a:rPr kumimoji="1" lang="en-US" altLang="ja-JP" sz="1400" dirty="0" smtClean="0"/>
                <a:t>BLM HV=-600 V</a:t>
              </a:r>
              <a:endParaRPr kumimoji="1" lang="ja-JP" altLang="en-US" sz="1400" dirty="0"/>
            </a:p>
          </p:txBody>
        </p:sp>
      </p:grpSp>
      <p:sp>
        <p:nvSpPr>
          <p:cNvPr id="25" name="テキスト ボックス 24"/>
          <p:cNvSpPr txBox="1"/>
          <p:nvPr/>
        </p:nvSpPr>
        <p:spPr>
          <a:xfrm>
            <a:off x="1955935" y="32123"/>
            <a:ext cx="4826771" cy="584775"/>
          </a:xfrm>
          <a:prstGeom prst="rect">
            <a:avLst/>
          </a:prstGeom>
          <a:noFill/>
        </p:spPr>
        <p:txBody>
          <a:bodyPr wrap="none" rtlCol="0">
            <a:spAutoFit/>
          </a:bodyPr>
          <a:lstStyle/>
          <a:p>
            <a:r>
              <a:rPr lang="en-US" altLang="ja-JP" sz="3200" b="1" i="1" dirty="0" smtClean="0">
                <a:solidFill>
                  <a:schemeClr val="accent6">
                    <a:lumMod val="75000"/>
                  </a:schemeClr>
                </a:solidFill>
                <a:effectLst>
                  <a:outerShdw blurRad="38100" dist="38100" dir="2700000" algn="tl">
                    <a:srgbClr val="000000">
                      <a:alpha val="43137"/>
                    </a:srgbClr>
                  </a:outerShdw>
                </a:effectLst>
                <a:latin typeface="Calibri" panose="020F0502020204030204" pitchFamily="34" charset="0"/>
              </a:rPr>
              <a:t>Beam loss at the collimator</a:t>
            </a:r>
          </a:p>
        </p:txBody>
      </p:sp>
      <p:sp>
        <p:nvSpPr>
          <p:cNvPr id="3" name="スライド番号プレースホルダー 2"/>
          <p:cNvSpPr>
            <a:spLocks noGrp="1"/>
          </p:cNvSpPr>
          <p:nvPr>
            <p:ph type="sldNum" sz="quarter" idx="12"/>
          </p:nvPr>
        </p:nvSpPr>
        <p:spPr/>
        <p:txBody>
          <a:bodyPr/>
          <a:lstStyle/>
          <a:p>
            <a:pPr>
              <a:defRPr/>
            </a:pPr>
            <a:fld id="{795C08A0-DC4E-40C2-BC5D-0461A8846DC0}" type="slidenum">
              <a:rPr lang="en-US" altLang="ja-JP" smtClean="0"/>
              <a:pPr>
                <a:defRPr/>
              </a:pPr>
              <a:t>16</a:t>
            </a:fld>
            <a:endParaRPr lang="en-US" altLang="ja-JP"/>
          </a:p>
        </p:txBody>
      </p:sp>
    </p:spTree>
    <p:extLst>
      <p:ext uri="{BB962C8B-B14F-4D97-AF65-F5344CB8AC3E}">
        <p14:creationId xmlns:p14="http://schemas.microsoft.com/office/powerpoint/2010/main" val="131509109"/>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84045" y="71170"/>
            <a:ext cx="8091446" cy="584775"/>
          </a:xfrm>
          <a:prstGeom prst="rect">
            <a:avLst/>
          </a:prstGeom>
          <a:noFill/>
        </p:spPr>
        <p:txBody>
          <a:bodyPr wrap="none" rtlCol="0">
            <a:spAutoFit/>
          </a:bodyPr>
          <a:lstStyle/>
          <a:p>
            <a:r>
              <a:rPr lang="en-US" altLang="ja-JP" sz="3200" b="1" i="1"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rPr>
              <a:t>Recent </a:t>
            </a:r>
            <a:r>
              <a:rPr lang="en-US" altLang="ja-JP" sz="3200" b="1" i="1" dirty="0" smtClean="0">
                <a:solidFill>
                  <a:schemeClr val="accent6">
                    <a:lumMod val="75000"/>
                  </a:schemeClr>
                </a:solidFill>
                <a:effectLst>
                  <a:outerShdw blurRad="38100" dist="38100" dir="2700000" algn="tl">
                    <a:srgbClr val="000000">
                      <a:alpha val="43137"/>
                    </a:srgbClr>
                  </a:outerShdw>
                </a:effectLst>
                <a:latin typeface="Calibri" panose="020F0502020204030204" pitchFamily="34" charset="0"/>
              </a:rPr>
              <a:t>efforts for </a:t>
            </a:r>
            <a:r>
              <a:rPr lang="en-US" altLang="ja-JP" sz="3200" b="1" i="1"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rPr>
              <a:t>further beam loss </a:t>
            </a:r>
            <a:r>
              <a:rPr lang="en-US" altLang="ja-JP" sz="3200" b="1" i="1" dirty="0" smtClean="0">
                <a:solidFill>
                  <a:schemeClr val="accent6">
                    <a:lumMod val="75000"/>
                  </a:schemeClr>
                </a:solidFill>
                <a:effectLst>
                  <a:outerShdw blurRad="38100" dist="38100" dir="2700000" algn="tl">
                    <a:srgbClr val="000000">
                      <a:alpha val="43137"/>
                    </a:srgbClr>
                  </a:outerShdw>
                </a:effectLst>
                <a:latin typeface="Calibri" panose="020F0502020204030204" pitchFamily="34" charset="0"/>
              </a:rPr>
              <a:t>mitigation</a:t>
            </a:r>
            <a:endParaRPr lang="en-US" altLang="ja-JP" sz="3200" b="1" i="1"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endParaRPr>
          </a:p>
        </p:txBody>
      </p:sp>
      <p:sp>
        <p:nvSpPr>
          <p:cNvPr id="4" name="テキスト ボックス 3"/>
          <p:cNvSpPr txBox="1"/>
          <p:nvPr/>
        </p:nvSpPr>
        <p:spPr>
          <a:xfrm>
            <a:off x="142429" y="1970176"/>
            <a:ext cx="8774678" cy="2862322"/>
          </a:xfrm>
          <a:prstGeom prst="rect">
            <a:avLst/>
          </a:prstGeom>
          <a:noFill/>
        </p:spPr>
        <p:txBody>
          <a:bodyPr wrap="square" rtlCol="0">
            <a:spAutoFit/>
          </a:bodyPr>
          <a:lstStyle/>
          <a:p>
            <a:pPr marL="285750" indent="-285750">
              <a:buFont typeface="Wingdings" panose="05000000000000000000" pitchFamily="2" charset="2"/>
              <a:buChar char="ü"/>
            </a:pPr>
            <a:r>
              <a:rPr lang="en-US" altLang="ja-JP" dirty="0" smtClean="0">
                <a:latin typeface="Arial" panose="020B0604020202020204" pitchFamily="34" charset="0"/>
                <a:cs typeface="Arial" panose="020B0604020202020204" pitchFamily="34" charset="0"/>
              </a:rPr>
              <a:t>Most </a:t>
            </a:r>
            <a:r>
              <a:rPr lang="en-US" altLang="ja-JP" dirty="0">
                <a:latin typeface="Arial" panose="020B0604020202020204" pitchFamily="34" charset="0"/>
                <a:cs typeface="Arial" panose="020B0604020202020204" pitchFamily="34" charset="0"/>
              </a:rPr>
              <a:t>of the foil scattering beam loss is well localized at the </a:t>
            </a:r>
            <a:r>
              <a:rPr lang="en-US" altLang="ja-JP" dirty="0" smtClean="0">
                <a:latin typeface="Arial" panose="020B0604020202020204" pitchFamily="34" charset="0"/>
                <a:cs typeface="Arial" panose="020B0604020202020204" pitchFamily="34" charset="0"/>
              </a:rPr>
              <a:t>collimators,</a:t>
            </a:r>
          </a:p>
          <a:p>
            <a:r>
              <a:rPr lang="en-US" altLang="ja-JP" dirty="0" smtClean="0">
                <a:latin typeface="Arial" panose="020B0604020202020204" pitchFamily="34" charset="0"/>
                <a:cs typeface="Arial" panose="020B0604020202020204" pitchFamily="34" charset="0"/>
              </a:rPr>
              <a:t>      but </a:t>
            </a:r>
            <a:r>
              <a:rPr lang="en-US" altLang="ja-JP" dirty="0">
                <a:latin typeface="Arial" panose="020B0604020202020204" pitchFamily="34" charset="0"/>
                <a:cs typeface="Arial" panose="020B0604020202020204" pitchFamily="34" charset="0"/>
              </a:rPr>
              <a:t>some of them with </a:t>
            </a:r>
            <a:r>
              <a:rPr lang="en-US" altLang="ja-JP" b="1" i="1" dirty="0">
                <a:latin typeface="Arial" panose="020B0604020202020204" pitchFamily="34" charset="0"/>
                <a:cs typeface="Arial" panose="020B0604020202020204" pitchFamily="34" charset="0"/>
              </a:rPr>
              <a:t>large scattering angles </a:t>
            </a:r>
            <a:r>
              <a:rPr lang="en-US" altLang="ja-JP" dirty="0" smtClean="0">
                <a:latin typeface="Arial" panose="020B0604020202020204" pitchFamily="34" charset="0"/>
                <a:cs typeface="Arial" panose="020B0604020202020204" pitchFamily="34" charset="0"/>
              </a:rPr>
              <a:t>cause </a:t>
            </a:r>
            <a:r>
              <a:rPr lang="en-US" altLang="ja-JP" b="1" dirty="0" smtClean="0">
                <a:latin typeface="Arial" panose="020B0604020202020204" pitchFamily="34" charset="0"/>
                <a:cs typeface="Arial" panose="020B0604020202020204" pitchFamily="34" charset="0"/>
              </a:rPr>
              <a:t>uncontrolled beam loss</a:t>
            </a:r>
            <a:r>
              <a:rPr lang="en-US" altLang="ja-JP" dirty="0" smtClean="0">
                <a:latin typeface="Arial" panose="020B0604020202020204" pitchFamily="34" charset="0"/>
                <a:cs typeface="Arial" panose="020B0604020202020204" pitchFamily="34" charset="0"/>
              </a:rPr>
              <a:t>,</a:t>
            </a:r>
          </a:p>
          <a:p>
            <a:r>
              <a:rPr lang="en-US" altLang="ja-JP" dirty="0" smtClean="0">
                <a:latin typeface="Arial" panose="020B0604020202020204" pitchFamily="34" charset="0"/>
                <a:cs typeface="Arial" panose="020B0604020202020204" pitchFamily="34" charset="0"/>
              </a:rPr>
              <a:t>      making relatively </a:t>
            </a:r>
            <a:r>
              <a:rPr lang="en-US" altLang="ja-JP" dirty="0">
                <a:latin typeface="Arial" panose="020B0604020202020204" pitchFamily="34" charset="0"/>
                <a:cs typeface="Arial" panose="020B0604020202020204" pitchFamily="34" charset="0"/>
              </a:rPr>
              <a:t>high machine </a:t>
            </a:r>
            <a:r>
              <a:rPr lang="en-US" altLang="ja-JP" dirty="0" smtClean="0">
                <a:latin typeface="Arial" panose="020B0604020202020204" pitchFamily="34" charset="0"/>
                <a:cs typeface="Arial" panose="020B0604020202020204" pitchFamily="34" charset="0"/>
              </a:rPr>
              <a:t>activations near </a:t>
            </a:r>
            <a:r>
              <a:rPr lang="en-US" altLang="ja-JP" dirty="0">
                <a:latin typeface="Arial" panose="020B0604020202020204" pitchFamily="34" charset="0"/>
                <a:cs typeface="Arial" panose="020B0604020202020204" pitchFamily="34" charset="0"/>
              </a:rPr>
              <a:t>the charge-exchange </a:t>
            </a:r>
            <a:r>
              <a:rPr lang="en-US" altLang="ja-JP" dirty="0" smtClean="0">
                <a:latin typeface="Arial" panose="020B0604020202020204" pitchFamily="34" charset="0"/>
                <a:cs typeface="Arial" panose="020B0604020202020204" pitchFamily="34" charset="0"/>
              </a:rPr>
              <a:t>foil;</a:t>
            </a:r>
          </a:p>
          <a:p>
            <a:r>
              <a:rPr lang="en-US" altLang="ja-JP" b="1" dirty="0">
                <a:solidFill>
                  <a:schemeClr val="accent6">
                    <a:lumMod val="75000"/>
                  </a:schemeClr>
                </a:solidFill>
                <a:latin typeface="Arial" panose="020B0604020202020204" pitchFamily="34" charset="0"/>
                <a:cs typeface="Arial" panose="020B0604020202020204" pitchFamily="34" charset="0"/>
              </a:rPr>
              <a:t> </a:t>
            </a:r>
            <a:r>
              <a:rPr lang="en-US" altLang="ja-JP" b="1" dirty="0" smtClean="0">
                <a:solidFill>
                  <a:schemeClr val="accent6">
                    <a:lumMod val="75000"/>
                  </a:schemeClr>
                </a:solidFill>
                <a:latin typeface="Arial" panose="020B0604020202020204" pitchFamily="34" charset="0"/>
                <a:cs typeface="Arial" panose="020B0604020202020204" pitchFamily="34" charset="0"/>
              </a:rPr>
              <a:t>               </a:t>
            </a:r>
            <a:r>
              <a:rPr lang="en-US" altLang="ja-JP" b="1" dirty="0" smtClean="0">
                <a:solidFill>
                  <a:srgbClr val="C00000"/>
                </a:solidFill>
                <a:latin typeface="Arial" panose="020B0604020202020204" pitchFamily="34" charset="0"/>
                <a:cs typeface="Arial" panose="020B0604020202020204" pitchFamily="34" charset="0"/>
              </a:rPr>
              <a:t>~15 </a:t>
            </a:r>
            <a:r>
              <a:rPr lang="en-US" altLang="ja-JP" b="1" dirty="0" err="1" smtClean="0">
                <a:solidFill>
                  <a:srgbClr val="C00000"/>
                </a:solidFill>
                <a:latin typeface="Arial" panose="020B0604020202020204" pitchFamily="34" charset="0"/>
                <a:cs typeface="Arial" panose="020B0604020202020204" pitchFamily="34" charset="0"/>
              </a:rPr>
              <a:t>mSv</a:t>
            </a:r>
            <a:r>
              <a:rPr lang="en-US" altLang="ja-JP" b="1" dirty="0" smtClean="0">
                <a:solidFill>
                  <a:srgbClr val="C00000"/>
                </a:solidFill>
                <a:latin typeface="Arial" panose="020B0604020202020204" pitchFamily="34" charset="0"/>
                <a:cs typeface="Arial" panose="020B0604020202020204" pitchFamily="34" charset="0"/>
              </a:rPr>
              <a:t>/h </a:t>
            </a:r>
            <a:r>
              <a:rPr lang="en-US" altLang="ja-JP" dirty="0" smtClean="0">
                <a:latin typeface="Arial" panose="020B0604020202020204" pitchFamily="34" charset="0"/>
                <a:cs typeface="Arial" panose="020B0604020202020204" pitchFamily="34" charset="0"/>
              </a:rPr>
              <a:t>on the chamber surface</a:t>
            </a:r>
            <a:r>
              <a:rPr lang="en-US" altLang="ja-JP" b="1" dirty="0" smtClean="0">
                <a:latin typeface="Arial" panose="020B0604020202020204" pitchFamily="34" charset="0"/>
                <a:cs typeface="Arial" panose="020B0604020202020204" pitchFamily="34" charset="0"/>
              </a:rPr>
              <a:t> </a:t>
            </a:r>
            <a:r>
              <a:rPr lang="en-US" altLang="ja-JP" dirty="0" smtClean="0">
                <a:latin typeface="Arial" panose="020B0604020202020204" pitchFamily="34" charset="0"/>
                <a:cs typeface="Arial" panose="020B0604020202020204" pitchFamily="34" charset="0"/>
              </a:rPr>
              <a:t>after</a:t>
            </a:r>
            <a:r>
              <a:rPr lang="en-US" altLang="ja-JP" b="1" dirty="0" smtClean="0">
                <a:latin typeface="Arial" panose="020B0604020202020204" pitchFamily="34" charset="0"/>
                <a:cs typeface="Arial" panose="020B0604020202020204" pitchFamily="34" charset="0"/>
              </a:rPr>
              <a:t> </a:t>
            </a:r>
            <a:r>
              <a:rPr lang="en-US" altLang="ja-JP" b="1" dirty="0" smtClean="0">
                <a:solidFill>
                  <a:srgbClr val="C00000"/>
                </a:solidFill>
                <a:latin typeface="Arial" panose="020B0604020202020204" pitchFamily="34" charset="0"/>
                <a:cs typeface="Arial" panose="020B0604020202020204" pitchFamily="34" charset="0"/>
              </a:rPr>
              <a:t>the 400-kW</a:t>
            </a:r>
            <a:r>
              <a:rPr lang="en-US" altLang="ja-JP" b="1" dirty="0" smtClean="0">
                <a:solidFill>
                  <a:schemeClr val="accent6">
                    <a:lumMod val="75000"/>
                  </a:schemeClr>
                </a:solidFill>
                <a:latin typeface="Arial" panose="020B0604020202020204" pitchFamily="34" charset="0"/>
                <a:cs typeface="Arial" panose="020B0604020202020204" pitchFamily="34" charset="0"/>
              </a:rPr>
              <a:t> </a:t>
            </a:r>
            <a:r>
              <a:rPr lang="en-US" altLang="ja-JP" dirty="0" smtClean="0">
                <a:latin typeface="Arial" panose="020B0604020202020204" pitchFamily="34" charset="0"/>
                <a:cs typeface="Arial" panose="020B0604020202020204" pitchFamily="34" charset="0"/>
              </a:rPr>
              <a:t>beam operation</a:t>
            </a:r>
            <a:r>
              <a:rPr lang="en-US" altLang="ja-JP" b="1" dirty="0">
                <a:solidFill>
                  <a:schemeClr val="accent6">
                    <a:lumMod val="75000"/>
                  </a:schemeClr>
                </a:solidFill>
                <a:latin typeface="Arial" panose="020B0604020202020204" pitchFamily="34" charset="0"/>
                <a:cs typeface="Arial" panose="020B0604020202020204" pitchFamily="34" charset="0"/>
              </a:rPr>
              <a:t>.</a:t>
            </a:r>
            <a:endParaRPr lang="en-US" altLang="ja-JP" b="1" dirty="0" smtClean="0">
              <a:solidFill>
                <a:schemeClr val="accent6">
                  <a:lumMod val="75000"/>
                </a:schemeClr>
              </a:solidFill>
              <a:latin typeface="Arial" panose="020B0604020202020204" pitchFamily="34" charset="0"/>
              <a:cs typeface="Arial" panose="020B0604020202020204" pitchFamily="34" charset="0"/>
            </a:endParaRPr>
          </a:p>
          <a:p>
            <a:pPr marL="1200150" lvl="2" indent="-285750">
              <a:buFont typeface="Wingdings" panose="05000000000000000000" pitchFamily="2" charset="2"/>
              <a:buChar char="Ø"/>
            </a:pPr>
            <a:r>
              <a:rPr lang="en-US" altLang="ja-JP" b="1" i="1" dirty="0">
                <a:solidFill>
                  <a:srgbClr val="C00000"/>
                </a:solidFill>
                <a:latin typeface="Arial" panose="020B0604020202020204" pitchFamily="34" charset="0"/>
                <a:cs typeface="Arial" panose="020B0604020202020204" pitchFamily="34" charset="0"/>
              </a:rPr>
              <a:t>~40 </a:t>
            </a:r>
            <a:r>
              <a:rPr lang="en-US" altLang="ja-JP" b="1" i="1" dirty="0" err="1">
                <a:solidFill>
                  <a:srgbClr val="C00000"/>
                </a:solidFill>
                <a:latin typeface="Arial" panose="020B0604020202020204" pitchFamily="34" charset="0"/>
                <a:cs typeface="Arial" panose="020B0604020202020204" pitchFamily="34" charset="0"/>
              </a:rPr>
              <a:t>mSv</a:t>
            </a:r>
            <a:r>
              <a:rPr lang="en-US" altLang="ja-JP" b="1" i="1" dirty="0">
                <a:solidFill>
                  <a:srgbClr val="C00000"/>
                </a:solidFill>
                <a:latin typeface="Arial" panose="020B0604020202020204" pitchFamily="34" charset="0"/>
                <a:cs typeface="Arial" panose="020B0604020202020204" pitchFamily="34" charset="0"/>
              </a:rPr>
              <a:t>/h </a:t>
            </a:r>
            <a:r>
              <a:rPr lang="en-US" altLang="ja-JP" dirty="0">
                <a:latin typeface="Arial" panose="020B0604020202020204" pitchFamily="34" charset="0"/>
                <a:cs typeface="Arial" panose="020B0604020202020204" pitchFamily="34" charset="0"/>
              </a:rPr>
              <a:t>if the output beam power is increased to </a:t>
            </a:r>
            <a:r>
              <a:rPr lang="en-US" altLang="ja-JP" b="1" i="1" dirty="0">
                <a:solidFill>
                  <a:srgbClr val="C00000"/>
                </a:solidFill>
                <a:latin typeface="Arial" panose="020B0604020202020204" pitchFamily="34" charset="0"/>
                <a:cs typeface="Arial" panose="020B0604020202020204" pitchFamily="34" charset="0"/>
              </a:rPr>
              <a:t>1 MW </a:t>
            </a:r>
            <a:r>
              <a:rPr lang="en-US" altLang="ja-JP" dirty="0">
                <a:latin typeface="Arial" panose="020B0604020202020204" pitchFamily="34" charset="0"/>
                <a:cs typeface="Arial" panose="020B0604020202020204" pitchFamily="34" charset="0"/>
              </a:rPr>
              <a:t>as is</a:t>
            </a:r>
            <a:r>
              <a:rPr lang="en-US" altLang="ja-JP" dirty="0" smtClean="0">
                <a:solidFill>
                  <a:schemeClr val="accent6">
                    <a:lumMod val="75000"/>
                  </a:schemeClr>
                </a:solidFill>
                <a:latin typeface="Arial" panose="020B0604020202020204" pitchFamily="34" charset="0"/>
                <a:cs typeface="Arial" panose="020B0604020202020204" pitchFamily="34" charset="0"/>
              </a:rPr>
              <a:t>.</a:t>
            </a:r>
            <a:endParaRPr lang="en-US" altLang="ja-JP" b="1" dirty="0" smtClean="0">
              <a:solidFill>
                <a:schemeClr val="accent6">
                  <a:lumMod val="75000"/>
                </a:schemeClr>
              </a:solidFill>
              <a:latin typeface="Arial" panose="020B0604020202020204" pitchFamily="34" charset="0"/>
              <a:cs typeface="Arial" panose="020B0604020202020204" pitchFamily="34" charset="0"/>
            </a:endParaRPr>
          </a:p>
          <a:p>
            <a:endParaRPr lang="en-US" altLang="ja-JP"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n-US" altLang="ja-JP" dirty="0">
                <a:latin typeface="Arial" panose="020B0604020202020204" pitchFamily="34" charset="0"/>
                <a:cs typeface="Arial" panose="020B0604020202020204" pitchFamily="34" charset="0"/>
              </a:rPr>
              <a:t>This radiation level is still considered to be within the acceptable </a:t>
            </a:r>
            <a:r>
              <a:rPr lang="en-US" altLang="ja-JP" dirty="0" smtClean="0">
                <a:latin typeface="Arial" panose="020B0604020202020204" pitchFamily="34" charset="0"/>
                <a:cs typeface="Arial" panose="020B0604020202020204" pitchFamily="34" charset="0"/>
              </a:rPr>
              <a:t>level </a:t>
            </a:r>
          </a:p>
          <a:p>
            <a:r>
              <a:rPr lang="en-US" altLang="ja-JP" dirty="0">
                <a:latin typeface="Arial" panose="020B0604020202020204" pitchFamily="34" charset="0"/>
                <a:cs typeface="Arial" panose="020B0604020202020204" pitchFamily="34" charset="0"/>
              </a:rPr>
              <a:t> </a:t>
            </a:r>
            <a:r>
              <a:rPr lang="en-US" altLang="ja-JP" dirty="0" smtClean="0">
                <a:latin typeface="Arial" panose="020B0604020202020204" pitchFamily="34" charset="0"/>
                <a:cs typeface="Arial" panose="020B0604020202020204" pitchFamily="34" charset="0"/>
              </a:rPr>
              <a:t>    if </a:t>
            </a:r>
            <a:r>
              <a:rPr lang="en-US" altLang="ja-JP" dirty="0">
                <a:latin typeface="Arial" panose="020B0604020202020204" pitchFamily="34" charset="0"/>
                <a:cs typeface="Arial" panose="020B0604020202020204" pitchFamily="34" charset="0"/>
              </a:rPr>
              <a:t>assuming enough cooling time, </a:t>
            </a:r>
            <a:endParaRPr lang="en-US" altLang="ja-JP" dirty="0" smtClean="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US" altLang="ja-JP" dirty="0" smtClean="0">
                <a:latin typeface="Arial" panose="020B0604020202020204" pitchFamily="34" charset="0"/>
                <a:cs typeface="Arial" panose="020B0604020202020204" pitchFamily="34" charset="0"/>
              </a:rPr>
              <a:t> </a:t>
            </a:r>
            <a:r>
              <a:rPr lang="en-US" altLang="ja-JP" b="1" i="1" dirty="0" smtClean="0">
                <a:latin typeface="Arial" panose="020B0604020202020204" pitchFamily="34" charset="0"/>
                <a:cs typeface="Arial" panose="020B0604020202020204" pitchFamily="34" charset="0"/>
              </a:rPr>
              <a:t>but</a:t>
            </a:r>
            <a:r>
              <a:rPr lang="en-US" altLang="ja-JP" dirty="0" smtClean="0">
                <a:latin typeface="Arial" panose="020B0604020202020204" pitchFamily="34" charset="0"/>
                <a:cs typeface="Arial" panose="020B0604020202020204" pitchFamily="34" charset="0"/>
              </a:rPr>
              <a:t> </a:t>
            </a:r>
            <a:r>
              <a:rPr lang="en-US" altLang="ja-JP" dirty="0">
                <a:latin typeface="Arial" panose="020B0604020202020204" pitchFamily="34" charset="0"/>
                <a:cs typeface="Arial" panose="020B0604020202020204" pitchFamily="34" charset="0"/>
              </a:rPr>
              <a:t>it has to be reduced as low as </a:t>
            </a:r>
            <a:r>
              <a:rPr lang="en-US" altLang="ja-JP" dirty="0" smtClean="0">
                <a:latin typeface="Arial" panose="020B0604020202020204" pitchFamily="34" charset="0"/>
                <a:cs typeface="Arial" panose="020B0604020202020204" pitchFamily="34" charset="0"/>
              </a:rPr>
              <a:t>possible in </a:t>
            </a:r>
            <a:r>
              <a:rPr lang="en-US" altLang="ja-JP" dirty="0">
                <a:latin typeface="Arial" panose="020B0604020202020204" pitchFamily="34" charset="0"/>
                <a:cs typeface="Arial" panose="020B0604020202020204" pitchFamily="34" charset="0"/>
              </a:rPr>
              <a:t>terms of preserving a better hands-on-maintenance environment. </a:t>
            </a:r>
            <a:endParaRPr lang="ja-JP" altLang="en-US" dirty="0">
              <a:latin typeface="Arial" panose="020B0604020202020204" pitchFamily="34" charset="0"/>
              <a:cs typeface="Arial" panose="020B0604020202020204" pitchFamily="34" charset="0"/>
            </a:endParaRPr>
          </a:p>
        </p:txBody>
      </p:sp>
      <p:sp>
        <p:nvSpPr>
          <p:cNvPr id="15" name="正方形/長方形 14"/>
          <p:cNvSpPr/>
          <p:nvPr/>
        </p:nvSpPr>
        <p:spPr>
          <a:xfrm>
            <a:off x="670195" y="755412"/>
            <a:ext cx="7375903" cy="369332"/>
          </a:xfrm>
          <a:prstGeom prst="rect">
            <a:avLst/>
          </a:prstGeom>
        </p:spPr>
        <p:txBody>
          <a:bodyPr wrap="square">
            <a:spAutoFit/>
          </a:bodyPr>
          <a:lstStyle/>
          <a:p>
            <a:r>
              <a:rPr lang="en-US" altLang="ja-JP" dirty="0" smtClean="0">
                <a:latin typeface="Arial" panose="020B0604020202020204" pitchFamily="34" charset="0"/>
                <a:ea typeface="ＭＳ 明朝" panose="02020609040205080304" pitchFamily="17" charset="-128"/>
                <a:cs typeface="Arial" panose="020B0604020202020204" pitchFamily="34" charset="0"/>
              </a:rPr>
              <a:t>The </a:t>
            </a:r>
            <a:r>
              <a:rPr lang="en-US" altLang="ja-JP" dirty="0">
                <a:latin typeface="Arial" panose="020B0604020202020204" pitchFamily="34" charset="0"/>
                <a:ea typeface="ＭＳ 明朝" panose="02020609040205080304" pitchFamily="17" charset="-128"/>
                <a:cs typeface="Arial" panose="020B0604020202020204" pitchFamily="34" charset="0"/>
              </a:rPr>
              <a:t>beam loss other than foil </a:t>
            </a:r>
            <a:r>
              <a:rPr lang="en-US" altLang="ja-JP" dirty="0" smtClean="0">
                <a:latin typeface="Arial" panose="020B0604020202020204" pitchFamily="34" charset="0"/>
                <a:ea typeface="ＭＳ 明朝" panose="02020609040205080304" pitchFamily="17" charset="-128"/>
                <a:cs typeface="Arial" panose="020B0604020202020204" pitchFamily="34" charset="0"/>
              </a:rPr>
              <a:t>scattering beam </a:t>
            </a:r>
            <a:r>
              <a:rPr lang="en-US" altLang="ja-JP" dirty="0">
                <a:latin typeface="Arial" panose="020B0604020202020204" pitchFamily="34" charset="0"/>
                <a:ea typeface="ＭＳ 明朝" panose="02020609040205080304" pitchFamily="17" charset="-128"/>
                <a:cs typeface="Arial" panose="020B0604020202020204" pitchFamily="34" charset="0"/>
              </a:rPr>
              <a:t>loss was well </a:t>
            </a:r>
            <a:r>
              <a:rPr lang="en-US" altLang="ja-JP" dirty="0" smtClean="0">
                <a:latin typeface="Arial" panose="020B0604020202020204" pitchFamily="34" charset="0"/>
                <a:ea typeface="ＭＳ 明朝" panose="02020609040205080304" pitchFamily="17" charset="-128"/>
                <a:cs typeface="Arial" panose="020B0604020202020204" pitchFamily="34" charset="0"/>
              </a:rPr>
              <a:t>minimized</a:t>
            </a:r>
            <a:r>
              <a:rPr lang="en-US" altLang="ja-JP" dirty="0">
                <a:latin typeface="Arial" panose="020B0604020202020204" pitchFamily="34" charset="0"/>
                <a:ea typeface="ＭＳ 明朝" panose="02020609040205080304" pitchFamily="17" charset="-128"/>
                <a:cs typeface="Arial" panose="020B0604020202020204" pitchFamily="34" charset="0"/>
              </a:rPr>
              <a:t>.</a:t>
            </a:r>
            <a:endParaRPr lang="en-US" altLang="ja-JP" dirty="0" smtClean="0">
              <a:latin typeface="Arial" panose="020B0604020202020204" pitchFamily="34" charset="0"/>
              <a:ea typeface="ＭＳ 明朝" panose="02020609040205080304" pitchFamily="17" charset="-128"/>
              <a:cs typeface="Arial" panose="020B0604020202020204" pitchFamily="34" charset="0"/>
            </a:endParaRPr>
          </a:p>
        </p:txBody>
      </p:sp>
      <p:sp>
        <p:nvSpPr>
          <p:cNvPr id="16" name="下矢印 15"/>
          <p:cNvSpPr/>
          <p:nvPr/>
        </p:nvSpPr>
        <p:spPr bwMode="auto">
          <a:xfrm>
            <a:off x="4079415" y="1159244"/>
            <a:ext cx="412624" cy="325540"/>
          </a:xfrm>
          <a:prstGeom prst="downArrow">
            <a:avLst/>
          </a:prstGeom>
          <a:solidFill>
            <a:srgbClr val="00B0F0"/>
          </a:solidFill>
          <a:ln w="9525" cap="flat" cmpd="sng" algn="ctr">
            <a:solidFill>
              <a:srgbClr val="00B0F0"/>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Book Antiqua" pitchFamily="18" charset="0"/>
              <a:ea typeface="ＭＳ Ｐ明朝" pitchFamily="18" charset="-128"/>
            </a:endParaRPr>
          </a:p>
        </p:txBody>
      </p:sp>
      <p:sp>
        <p:nvSpPr>
          <p:cNvPr id="17" name="正方形/長方形 16"/>
          <p:cNvSpPr/>
          <p:nvPr/>
        </p:nvSpPr>
        <p:spPr>
          <a:xfrm>
            <a:off x="750528" y="1412680"/>
            <a:ext cx="7215236" cy="400110"/>
          </a:xfrm>
          <a:prstGeom prst="rect">
            <a:avLst/>
          </a:prstGeom>
        </p:spPr>
        <p:txBody>
          <a:bodyPr wrap="square">
            <a:spAutoFit/>
          </a:bodyPr>
          <a:lstStyle/>
          <a:p>
            <a:r>
              <a:rPr lang="en-US" altLang="ja-JP" sz="2000" dirty="0" smtClean="0">
                <a:solidFill>
                  <a:schemeClr val="accent2"/>
                </a:solidFill>
                <a:latin typeface="Arial" panose="020B0604020202020204" pitchFamily="34" charset="0"/>
                <a:cs typeface="Arial" panose="020B0604020202020204" pitchFamily="34" charset="0"/>
              </a:rPr>
              <a:t>Next subject : further mitigation of the </a:t>
            </a:r>
            <a:r>
              <a:rPr lang="en-US" altLang="ja-JP" sz="2000" dirty="0">
                <a:solidFill>
                  <a:schemeClr val="accent2"/>
                </a:solidFill>
                <a:latin typeface="Arial" panose="020B0604020202020204" pitchFamily="34" charset="0"/>
                <a:cs typeface="Arial" panose="020B0604020202020204" pitchFamily="34" charset="0"/>
              </a:rPr>
              <a:t>foil scattering </a:t>
            </a:r>
            <a:r>
              <a:rPr lang="en-US" altLang="ja-JP" sz="2000" dirty="0" smtClean="0">
                <a:solidFill>
                  <a:schemeClr val="accent2"/>
                </a:solidFill>
                <a:latin typeface="Arial" panose="020B0604020202020204" pitchFamily="34" charset="0"/>
                <a:cs typeface="Arial" panose="020B0604020202020204" pitchFamily="34" charset="0"/>
              </a:rPr>
              <a:t>beam loss</a:t>
            </a:r>
          </a:p>
        </p:txBody>
      </p:sp>
      <p:sp>
        <p:nvSpPr>
          <p:cNvPr id="18" name="正方形/長方形 17"/>
          <p:cNvSpPr/>
          <p:nvPr/>
        </p:nvSpPr>
        <p:spPr>
          <a:xfrm>
            <a:off x="1318848" y="6103069"/>
            <a:ext cx="6078595" cy="707886"/>
          </a:xfrm>
          <a:prstGeom prst="rect">
            <a:avLst/>
          </a:prstGeom>
        </p:spPr>
        <p:txBody>
          <a:bodyPr wrap="square">
            <a:spAutoFit/>
          </a:bodyPr>
          <a:lstStyle/>
          <a:p>
            <a:r>
              <a:rPr lang="en-US" altLang="ja-JP" sz="2000" dirty="0" smtClean="0">
                <a:solidFill>
                  <a:schemeClr val="accent6">
                    <a:lumMod val="75000"/>
                  </a:schemeClr>
                </a:solidFill>
                <a:latin typeface="Arial" panose="020B0604020202020204" pitchFamily="34" charset="0"/>
                <a:cs typeface="Arial" panose="020B0604020202020204" pitchFamily="34" charset="0"/>
              </a:rPr>
              <a:t>One possible solution to reduce the foil hitting rate </a:t>
            </a:r>
          </a:p>
          <a:p>
            <a:r>
              <a:rPr lang="en-US" altLang="ja-JP" sz="2000" dirty="0" smtClean="0">
                <a:solidFill>
                  <a:schemeClr val="accent6">
                    <a:lumMod val="75000"/>
                  </a:schemeClr>
                </a:solidFill>
                <a:latin typeface="Arial" panose="020B0604020202020204" pitchFamily="34" charset="0"/>
                <a:cs typeface="Arial" panose="020B0604020202020204" pitchFamily="34" charset="0"/>
              </a:rPr>
              <a:t>: to expand the </a:t>
            </a:r>
            <a:r>
              <a:rPr lang="en-US" altLang="ja-JP" sz="2000" dirty="0">
                <a:solidFill>
                  <a:schemeClr val="accent6">
                    <a:lumMod val="75000"/>
                  </a:schemeClr>
                </a:solidFill>
                <a:latin typeface="Arial" panose="020B0604020202020204" pitchFamily="34" charset="0"/>
                <a:cs typeface="Arial" panose="020B0604020202020204" pitchFamily="34" charset="0"/>
              </a:rPr>
              <a:t>transverse painting </a:t>
            </a:r>
            <a:r>
              <a:rPr lang="en-US" altLang="ja-JP" sz="2000" dirty="0" smtClean="0">
                <a:solidFill>
                  <a:schemeClr val="accent6">
                    <a:lumMod val="75000"/>
                  </a:schemeClr>
                </a:solidFill>
                <a:latin typeface="Arial" panose="020B0604020202020204" pitchFamily="34" charset="0"/>
                <a:cs typeface="Arial" panose="020B0604020202020204" pitchFamily="34" charset="0"/>
              </a:rPr>
              <a:t>area.</a:t>
            </a:r>
            <a:endParaRPr lang="ja-JP" altLang="ja-JP" sz="2000" dirty="0">
              <a:solidFill>
                <a:schemeClr val="accent6">
                  <a:lumMod val="75000"/>
                </a:schemeClr>
              </a:solidFill>
              <a:latin typeface="Arial" panose="020B0604020202020204" pitchFamily="34" charset="0"/>
              <a:cs typeface="Arial" panose="020B0604020202020204" pitchFamily="34" charset="0"/>
            </a:endParaRPr>
          </a:p>
        </p:txBody>
      </p:sp>
      <p:sp>
        <p:nvSpPr>
          <p:cNvPr id="19" name="下矢印 18"/>
          <p:cNvSpPr/>
          <p:nvPr/>
        </p:nvSpPr>
        <p:spPr bwMode="auto">
          <a:xfrm rot="16200000">
            <a:off x="688489" y="6276735"/>
            <a:ext cx="484632" cy="360554"/>
          </a:xfrm>
          <a:prstGeom prst="downArrow">
            <a:avLst/>
          </a:prstGeom>
          <a:solidFill>
            <a:srgbClr val="00B0F0"/>
          </a:solidFill>
          <a:ln w="9525" cap="flat" cmpd="sng" algn="ctr">
            <a:solidFill>
              <a:srgbClr val="00B0F0"/>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Book Antiqua" pitchFamily="18" charset="0"/>
              <a:ea typeface="ＭＳ Ｐ明朝" pitchFamily="18" charset="-128"/>
            </a:endParaRPr>
          </a:p>
        </p:txBody>
      </p:sp>
      <p:sp>
        <p:nvSpPr>
          <p:cNvPr id="20" name="テキスト ボックス 19"/>
          <p:cNvSpPr txBox="1"/>
          <p:nvPr/>
        </p:nvSpPr>
        <p:spPr>
          <a:xfrm>
            <a:off x="484045" y="5373216"/>
            <a:ext cx="7875877" cy="646331"/>
          </a:xfrm>
          <a:prstGeom prst="rect">
            <a:avLst/>
          </a:prstGeom>
          <a:noFill/>
        </p:spPr>
        <p:txBody>
          <a:bodyPr wrap="square" rtlCol="0">
            <a:spAutoFit/>
          </a:bodyPr>
          <a:lstStyle/>
          <a:p>
            <a:r>
              <a:rPr kumimoji="1" lang="en-US" altLang="ja-JP" dirty="0" smtClean="0">
                <a:latin typeface="Arial" panose="020B0604020202020204" pitchFamily="34" charset="0"/>
                <a:cs typeface="Arial" panose="020B0604020202020204" pitchFamily="34" charset="0"/>
              </a:rPr>
              <a:t>The amount of the foil scattering beam loss </a:t>
            </a:r>
          </a:p>
          <a:p>
            <a:pPr marL="285750" indent="-285750">
              <a:buFont typeface="Wingdings" panose="05000000000000000000" pitchFamily="2" charset="2"/>
              <a:buChar char="Ø"/>
            </a:pPr>
            <a:r>
              <a:rPr kumimoji="1" lang="en-US" altLang="ja-JP" dirty="0" smtClean="0">
                <a:latin typeface="Arial" panose="020B0604020202020204" pitchFamily="34" charset="0"/>
                <a:cs typeface="Arial" panose="020B0604020202020204" pitchFamily="34" charset="0"/>
              </a:rPr>
              <a:t>in proportion to </a:t>
            </a:r>
            <a:r>
              <a:rPr lang="en-US" altLang="ja-JP" dirty="0" smtClean="0">
                <a:latin typeface="Arial" panose="020B0604020202020204" pitchFamily="34" charset="0"/>
                <a:cs typeface="Arial" panose="020B0604020202020204" pitchFamily="34" charset="0"/>
              </a:rPr>
              <a:t>the foil hitting rate during charge-exchange injection.</a:t>
            </a:r>
            <a:endParaRPr kumimoji="1" lang="ja-JP" altLang="en-US" dirty="0">
              <a:latin typeface="Arial" panose="020B0604020202020204" pitchFamily="34" charset="0"/>
              <a:cs typeface="Arial" panose="020B0604020202020204" pitchFamily="34" charset="0"/>
            </a:endParaRPr>
          </a:p>
        </p:txBody>
      </p:sp>
      <p:sp>
        <p:nvSpPr>
          <p:cNvPr id="3" name="スライド番号プレースホルダー 2"/>
          <p:cNvSpPr>
            <a:spLocks noGrp="1"/>
          </p:cNvSpPr>
          <p:nvPr>
            <p:ph type="sldNum" sz="quarter" idx="12"/>
          </p:nvPr>
        </p:nvSpPr>
        <p:spPr/>
        <p:txBody>
          <a:bodyPr/>
          <a:lstStyle/>
          <a:p>
            <a:pPr>
              <a:defRPr/>
            </a:pPr>
            <a:fld id="{795C08A0-DC4E-40C2-BC5D-0461A8846DC0}" type="slidenum">
              <a:rPr lang="en-US" altLang="ja-JP" smtClean="0"/>
              <a:pPr>
                <a:defRPr/>
              </a:pPr>
              <a:t>17</a:t>
            </a:fld>
            <a:endParaRPr lang="en-US" altLang="ja-JP"/>
          </a:p>
        </p:txBody>
      </p:sp>
      <p:sp>
        <p:nvSpPr>
          <p:cNvPr id="11" name="下矢印 10"/>
          <p:cNvSpPr/>
          <p:nvPr/>
        </p:nvSpPr>
        <p:spPr bwMode="auto">
          <a:xfrm>
            <a:off x="4078134" y="4867718"/>
            <a:ext cx="412624" cy="421975"/>
          </a:xfrm>
          <a:prstGeom prst="downArrow">
            <a:avLst/>
          </a:prstGeom>
          <a:solidFill>
            <a:srgbClr val="00B0F0"/>
          </a:solidFill>
          <a:ln w="9525" cap="flat" cmpd="sng" algn="ctr">
            <a:solidFill>
              <a:srgbClr val="00B0F0"/>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Book Antiqua" pitchFamily="18" charset="0"/>
              <a:ea typeface="ＭＳ Ｐ明朝" pitchFamily="18" charset="-128"/>
            </a:endParaRPr>
          </a:p>
        </p:txBody>
      </p:sp>
      <p:sp>
        <p:nvSpPr>
          <p:cNvPr id="6" name="正方形/長方形 5"/>
          <p:cNvSpPr/>
          <p:nvPr/>
        </p:nvSpPr>
        <p:spPr>
          <a:xfrm>
            <a:off x="4788024" y="4736846"/>
            <a:ext cx="2808312" cy="646331"/>
          </a:xfrm>
          <a:prstGeom prst="rect">
            <a:avLst/>
          </a:prstGeom>
          <a:ln>
            <a:solidFill>
              <a:srgbClr val="0070C0"/>
            </a:solidFill>
          </a:ln>
        </p:spPr>
        <p:txBody>
          <a:bodyPr wrap="square">
            <a:spAutoFit/>
          </a:bodyPr>
          <a:lstStyle/>
          <a:p>
            <a:r>
              <a:rPr lang="en-US" altLang="ja-JP" dirty="0">
                <a:solidFill>
                  <a:schemeClr val="accent2"/>
                </a:solidFill>
                <a:latin typeface="Arial" panose="020B0604020202020204" pitchFamily="34" charset="0"/>
                <a:cs typeface="Arial" panose="020B0604020202020204" pitchFamily="34" charset="0"/>
              </a:rPr>
              <a:t>further mitigation of the foil scattering beam loss</a:t>
            </a:r>
            <a:endParaRPr lang="ja-JP" altLang="en-US" dirty="0"/>
          </a:p>
        </p:txBody>
      </p:sp>
    </p:spTree>
    <p:extLst>
      <p:ext uri="{BB962C8B-B14F-4D97-AF65-F5344CB8AC3E}">
        <p14:creationId xmlns:p14="http://schemas.microsoft.com/office/powerpoint/2010/main" val="107723249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5004048" y="219397"/>
            <a:ext cx="4082286" cy="4528681"/>
            <a:chOff x="4499992" y="219397"/>
            <a:chExt cx="4082286" cy="4528681"/>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219397"/>
              <a:ext cx="4082286" cy="4455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正方形/長方形 10"/>
            <p:cNvSpPr/>
            <p:nvPr/>
          </p:nvSpPr>
          <p:spPr bwMode="auto">
            <a:xfrm>
              <a:off x="7534792" y="263989"/>
              <a:ext cx="864096" cy="2341096"/>
            </a:xfrm>
            <a:prstGeom prst="rect">
              <a:avLst/>
            </a:prstGeom>
            <a:solidFill>
              <a:schemeClr val="accent3">
                <a:lumMod val="85000"/>
                <a:alpha val="50000"/>
              </a:schemeClr>
            </a:solidFill>
            <a:ln w="9525" cap="flat" cmpd="sng" algn="ctr">
              <a:solidFill>
                <a:schemeClr val="hlink"/>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Book Antiqua" pitchFamily="18" charset="0"/>
                <a:ea typeface="ＭＳ Ｐ明朝" pitchFamily="18" charset="-128"/>
              </a:endParaRPr>
            </a:p>
          </p:txBody>
        </p:sp>
        <p:sp>
          <p:nvSpPr>
            <p:cNvPr id="12" name="正方形/長方形 11"/>
            <p:cNvSpPr/>
            <p:nvPr/>
          </p:nvSpPr>
          <p:spPr bwMode="auto">
            <a:xfrm>
              <a:off x="6027194" y="2745177"/>
              <a:ext cx="360040" cy="1967883"/>
            </a:xfrm>
            <a:prstGeom prst="rect">
              <a:avLst/>
            </a:prstGeom>
            <a:solidFill>
              <a:schemeClr val="accent3">
                <a:lumMod val="85000"/>
                <a:alpha val="50000"/>
              </a:schemeClr>
            </a:solidFill>
            <a:ln w="9525" cap="flat" cmpd="sng" algn="ctr">
              <a:solidFill>
                <a:schemeClr val="hlink"/>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Book Antiqua" pitchFamily="18" charset="0"/>
                <a:ea typeface="ＭＳ Ｐ明朝" pitchFamily="18" charset="-128"/>
              </a:endParaRPr>
            </a:p>
          </p:txBody>
        </p:sp>
        <p:sp>
          <p:nvSpPr>
            <p:cNvPr id="13" name="テキスト ボックス 12"/>
            <p:cNvSpPr txBox="1"/>
            <p:nvPr/>
          </p:nvSpPr>
          <p:spPr>
            <a:xfrm>
              <a:off x="7821348" y="269440"/>
              <a:ext cx="574196" cy="369332"/>
            </a:xfrm>
            <a:prstGeom prst="rect">
              <a:avLst/>
            </a:prstGeom>
            <a:noFill/>
          </p:spPr>
          <p:txBody>
            <a:bodyPr wrap="none" rtlCol="0">
              <a:spAutoFit/>
            </a:bodyPr>
            <a:lstStyle/>
            <a:p>
              <a:r>
                <a:rPr kumimoji="1" lang="en-US" altLang="ja-JP" dirty="0" smtClean="0"/>
                <a:t>Foil</a:t>
              </a:r>
              <a:endParaRPr kumimoji="1" lang="ja-JP" altLang="en-US" dirty="0"/>
            </a:p>
          </p:txBody>
        </p:sp>
        <p:sp>
          <p:nvSpPr>
            <p:cNvPr id="14" name="テキスト ボックス 13"/>
            <p:cNvSpPr txBox="1"/>
            <p:nvPr/>
          </p:nvSpPr>
          <p:spPr>
            <a:xfrm>
              <a:off x="6166933" y="4378746"/>
              <a:ext cx="574196" cy="369332"/>
            </a:xfrm>
            <a:prstGeom prst="rect">
              <a:avLst/>
            </a:prstGeom>
            <a:noFill/>
          </p:spPr>
          <p:txBody>
            <a:bodyPr wrap="none" rtlCol="0">
              <a:spAutoFit/>
            </a:bodyPr>
            <a:lstStyle/>
            <a:p>
              <a:r>
                <a:rPr kumimoji="1" lang="en-US" altLang="ja-JP" dirty="0" smtClean="0"/>
                <a:t>Foil</a:t>
              </a:r>
              <a:endParaRPr kumimoji="1" lang="ja-JP" altLang="en-US" dirty="0"/>
            </a:p>
          </p:txBody>
        </p:sp>
      </p:grpSp>
      <p:sp>
        <p:nvSpPr>
          <p:cNvPr id="4" name="Rectangle 4"/>
          <p:cNvSpPr>
            <a:spLocks noChangeArrowheads="1"/>
          </p:cNvSpPr>
          <p:nvPr/>
        </p:nvSpPr>
        <p:spPr bwMode="auto">
          <a:xfrm>
            <a:off x="147608" y="59868"/>
            <a:ext cx="5504512"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a:solidFill>
                  <a:schemeClr val="tx1"/>
                </a:solidFill>
                <a:latin typeface="Book Antiqua" pitchFamily="18" charset="0"/>
                <a:ea typeface="ＭＳ Ｐゴシック" pitchFamily="50" charset="-128"/>
              </a:defRPr>
            </a:lvl1pPr>
            <a:lvl2pPr marL="742950" indent="-285750" eaLnBrk="0" hangingPunct="0">
              <a:defRPr kumimoji="1">
                <a:solidFill>
                  <a:schemeClr val="tx1"/>
                </a:solidFill>
                <a:latin typeface="Book Antiqua" pitchFamily="18" charset="0"/>
                <a:ea typeface="ＭＳ Ｐゴシック" pitchFamily="50" charset="-128"/>
              </a:defRPr>
            </a:lvl2pPr>
            <a:lvl3pPr marL="1143000" indent="-228600" eaLnBrk="0" hangingPunct="0">
              <a:defRPr kumimoji="1">
                <a:solidFill>
                  <a:schemeClr val="tx1"/>
                </a:solidFill>
                <a:latin typeface="Book Antiqua" pitchFamily="18" charset="0"/>
                <a:ea typeface="ＭＳ Ｐゴシック" pitchFamily="50" charset="-128"/>
              </a:defRPr>
            </a:lvl3pPr>
            <a:lvl4pPr marL="1600200" indent="-228600" eaLnBrk="0" hangingPunct="0">
              <a:defRPr kumimoji="1">
                <a:solidFill>
                  <a:schemeClr val="tx1"/>
                </a:solidFill>
                <a:latin typeface="Book Antiqua" pitchFamily="18" charset="0"/>
                <a:ea typeface="ＭＳ Ｐゴシック" pitchFamily="50" charset="-128"/>
              </a:defRPr>
            </a:lvl4pPr>
            <a:lvl5pPr marL="2057400" indent="-228600" eaLnBrk="0" hangingPunct="0">
              <a:defRPr kumimoji="1">
                <a:solidFill>
                  <a:schemeClr val="tx1"/>
                </a:solidFill>
                <a:latin typeface="Book Antiqua"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Book Antiqua"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Book Antiqua"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Book Antiqua"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Book Antiqua" pitchFamily="18" charset="0"/>
                <a:ea typeface="ＭＳ Ｐゴシック" pitchFamily="50" charset="-128"/>
              </a:defRPr>
            </a:lvl9pPr>
          </a:lstStyle>
          <a:p>
            <a:pPr eaLnBrk="1" hangingPunct="1"/>
            <a:r>
              <a:rPr lang="en-US" altLang="ja-JP" sz="3200" b="1" i="1"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ea typeface="ＭＳ Ｐ明朝" pitchFamily="18" charset="-128"/>
              </a:rPr>
              <a:t>Transverse </a:t>
            </a:r>
            <a:r>
              <a:rPr lang="en-US" altLang="ja-JP" sz="3200" b="1" i="1" dirty="0" smtClean="0">
                <a:solidFill>
                  <a:schemeClr val="accent6">
                    <a:lumMod val="75000"/>
                  </a:schemeClr>
                </a:solidFill>
                <a:effectLst>
                  <a:outerShdw blurRad="38100" dist="38100" dir="2700000" algn="tl">
                    <a:srgbClr val="000000">
                      <a:alpha val="43137"/>
                    </a:srgbClr>
                  </a:outerShdw>
                </a:effectLst>
                <a:latin typeface="Calibri" panose="020F0502020204030204" pitchFamily="34" charset="0"/>
                <a:ea typeface="ＭＳ Ｐ明朝" pitchFamily="18" charset="-128"/>
              </a:rPr>
              <a:t>injection painting</a:t>
            </a:r>
            <a:endParaRPr lang="en-US" altLang="ja-JP" sz="3200" b="1" i="1"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ea typeface="ＭＳ Ｐ明朝" pitchFamily="18" charset="-128"/>
            </a:endParaRPr>
          </a:p>
        </p:txBody>
      </p:sp>
      <p:sp>
        <p:nvSpPr>
          <p:cNvPr id="5" name="テキスト ボックス 5"/>
          <p:cNvSpPr txBox="1">
            <a:spLocks noChangeArrowheads="1"/>
          </p:cNvSpPr>
          <p:nvPr/>
        </p:nvSpPr>
        <p:spPr bwMode="auto">
          <a:xfrm>
            <a:off x="83302" y="692696"/>
            <a:ext cx="542480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Book Antiqua" pitchFamily="18" charset="0"/>
                <a:ea typeface="ＭＳ Ｐゴシック" pitchFamily="50" charset="-128"/>
              </a:defRPr>
            </a:lvl1pPr>
            <a:lvl2pPr marL="742950" indent="-285750" eaLnBrk="0" hangingPunct="0">
              <a:defRPr kumimoji="1">
                <a:solidFill>
                  <a:schemeClr val="tx1"/>
                </a:solidFill>
                <a:latin typeface="Book Antiqua" pitchFamily="18" charset="0"/>
                <a:ea typeface="ＭＳ Ｐゴシック" pitchFamily="50" charset="-128"/>
              </a:defRPr>
            </a:lvl2pPr>
            <a:lvl3pPr marL="1143000" indent="-228600" eaLnBrk="0" hangingPunct="0">
              <a:defRPr kumimoji="1">
                <a:solidFill>
                  <a:schemeClr val="tx1"/>
                </a:solidFill>
                <a:latin typeface="Book Antiqua" pitchFamily="18" charset="0"/>
                <a:ea typeface="ＭＳ Ｐゴシック" pitchFamily="50" charset="-128"/>
              </a:defRPr>
            </a:lvl3pPr>
            <a:lvl4pPr marL="1600200" indent="-228600" eaLnBrk="0" hangingPunct="0">
              <a:defRPr kumimoji="1">
                <a:solidFill>
                  <a:schemeClr val="tx1"/>
                </a:solidFill>
                <a:latin typeface="Book Antiqua" pitchFamily="18" charset="0"/>
                <a:ea typeface="ＭＳ Ｐゴシック" pitchFamily="50" charset="-128"/>
              </a:defRPr>
            </a:lvl4pPr>
            <a:lvl5pPr marL="2057400" indent="-228600" eaLnBrk="0" hangingPunct="0">
              <a:defRPr kumimoji="1">
                <a:solidFill>
                  <a:schemeClr val="tx1"/>
                </a:solidFill>
                <a:latin typeface="Book Antiqua"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Book Antiqua"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Book Antiqua"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Book Antiqua"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Book Antiqua" pitchFamily="18" charset="0"/>
                <a:ea typeface="ＭＳ Ｐゴシック" pitchFamily="50" charset="-128"/>
              </a:defRPr>
            </a:lvl9pPr>
          </a:lstStyle>
          <a:p>
            <a:pPr marL="285750" indent="-285750" eaLnBrk="1" hangingPunct="1">
              <a:buFont typeface="Wingdings" panose="05000000000000000000" pitchFamily="2" charset="2"/>
              <a:buChar char="u"/>
            </a:pPr>
            <a:r>
              <a:rPr lang="en-US" altLang="ja-JP" sz="1600" b="1" dirty="0"/>
              <a:t>Horizontal painting</a:t>
            </a:r>
          </a:p>
          <a:p>
            <a:pPr eaLnBrk="1" hangingPunct="1"/>
            <a:r>
              <a:rPr lang="en-US" altLang="ja-JP" sz="1600" dirty="0"/>
              <a:t>   </a:t>
            </a:r>
            <a:r>
              <a:rPr lang="en-US" altLang="ja-JP" sz="1600" dirty="0" smtClean="0"/>
              <a:t>   by </a:t>
            </a:r>
            <a:r>
              <a:rPr lang="en-US" altLang="ja-JP" sz="1600" dirty="0"/>
              <a:t>a </a:t>
            </a:r>
            <a:r>
              <a:rPr lang="en-US" altLang="ja-JP" sz="1600" b="1" u="sng" dirty="0">
                <a:solidFill>
                  <a:schemeClr val="accent6">
                    <a:lumMod val="75000"/>
                  </a:schemeClr>
                </a:solidFill>
              </a:rPr>
              <a:t>horizontal closed </a:t>
            </a:r>
            <a:r>
              <a:rPr lang="en-US" altLang="ja-JP" sz="1600" b="1" u="sng" dirty="0" smtClean="0">
                <a:solidFill>
                  <a:schemeClr val="accent6">
                    <a:lumMod val="75000"/>
                  </a:schemeClr>
                </a:solidFill>
              </a:rPr>
              <a:t>orbit variation</a:t>
            </a:r>
            <a:r>
              <a:rPr lang="en-US" altLang="ja-JP" sz="1600" b="1" dirty="0" smtClean="0">
                <a:solidFill>
                  <a:schemeClr val="accent6">
                    <a:lumMod val="75000"/>
                  </a:schemeClr>
                </a:solidFill>
              </a:rPr>
              <a:t> </a:t>
            </a:r>
            <a:r>
              <a:rPr lang="en-US" altLang="ja-JP" sz="1600" dirty="0"/>
              <a:t>during injection</a:t>
            </a:r>
          </a:p>
        </p:txBody>
      </p:sp>
      <p:sp>
        <p:nvSpPr>
          <p:cNvPr id="6" name="テキスト ボックス 6"/>
          <p:cNvSpPr txBox="1">
            <a:spLocks noChangeArrowheads="1"/>
          </p:cNvSpPr>
          <p:nvPr/>
        </p:nvSpPr>
        <p:spPr bwMode="auto">
          <a:xfrm>
            <a:off x="117665" y="2753417"/>
            <a:ext cx="535500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Book Antiqua" pitchFamily="18" charset="0"/>
                <a:ea typeface="ＭＳ Ｐゴシック" pitchFamily="50" charset="-128"/>
              </a:defRPr>
            </a:lvl1pPr>
            <a:lvl2pPr marL="742950" indent="-285750" eaLnBrk="0" hangingPunct="0">
              <a:defRPr kumimoji="1">
                <a:solidFill>
                  <a:schemeClr val="tx1"/>
                </a:solidFill>
                <a:latin typeface="Book Antiqua" pitchFamily="18" charset="0"/>
                <a:ea typeface="ＭＳ Ｐゴシック" pitchFamily="50" charset="-128"/>
              </a:defRPr>
            </a:lvl2pPr>
            <a:lvl3pPr marL="1143000" indent="-228600" eaLnBrk="0" hangingPunct="0">
              <a:defRPr kumimoji="1">
                <a:solidFill>
                  <a:schemeClr val="tx1"/>
                </a:solidFill>
                <a:latin typeface="Book Antiqua" pitchFamily="18" charset="0"/>
                <a:ea typeface="ＭＳ Ｐゴシック" pitchFamily="50" charset="-128"/>
              </a:defRPr>
            </a:lvl3pPr>
            <a:lvl4pPr marL="1600200" indent="-228600" eaLnBrk="0" hangingPunct="0">
              <a:defRPr kumimoji="1">
                <a:solidFill>
                  <a:schemeClr val="tx1"/>
                </a:solidFill>
                <a:latin typeface="Book Antiqua" pitchFamily="18" charset="0"/>
                <a:ea typeface="ＭＳ Ｐゴシック" pitchFamily="50" charset="-128"/>
              </a:defRPr>
            </a:lvl4pPr>
            <a:lvl5pPr marL="2057400" indent="-228600" eaLnBrk="0" hangingPunct="0">
              <a:defRPr kumimoji="1">
                <a:solidFill>
                  <a:schemeClr val="tx1"/>
                </a:solidFill>
                <a:latin typeface="Book Antiqua"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Book Antiqua"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Book Antiqua"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Book Antiqua"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Book Antiqua" pitchFamily="18" charset="0"/>
                <a:ea typeface="ＭＳ Ｐゴシック" pitchFamily="50" charset="-128"/>
              </a:defRPr>
            </a:lvl9pPr>
          </a:lstStyle>
          <a:p>
            <a:pPr marL="285750" indent="-285750" eaLnBrk="1" hangingPunct="1">
              <a:buFont typeface="Wingdings" panose="05000000000000000000" pitchFamily="2" charset="2"/>
              <a:buChar char="u"/>
            </a:pPr>
            <a:r>
              <a:rPr lang="en-US" altLang="ja-JP" sz="1600" b="1" dirty="0"/>
              <a:t>Vertical painting</a:t>
            </a:r>
          </a:p>
          <a:p>
            <a:pPr eaLnBrk="1" hangingPunct="1"/>
            <a:r>
              <a:rPr lang="en-US" altLang="ja-JP" sz="1600" dirty="0"/>
              <a:t>   </a:t>
            </a:r>
            <a:r>
              <a:rPr lang="en-US" altLang="ja-JP" sz="1600" dirty="0" smtClean="0"/>
              <a:t>   by </a:t>
            </a:r>
            <a:r>
              <a:rPr lang="en-US" altLang="ja-JP" sz="1600" dirty="0"/>
              <a:t>a </a:t>
            </a:r>
            <a:r>
              <a:rPr lang="en-US" altLang="ja-JP" sz="1600" b="1" u="sng" dirty="0">
                <a:solidFill>
                  <a:schemeClr val="accent6">
                    <a:lumMod val="75000"/>
                  </a:schemeClr>
                </a:solidFill>
              </a:rPr>
              <a:t>vertical </a:t>
            </a:r>
            <a:r>
              <a:rPr lang="en-US" altLang="ja-JP" sz="1600" b="1" u="sng" dirty="0" smtClean="0">
                <a:solidFill>
                  <a:schemeClr val="accent6">
                    <a:lumMod val="75000"/>
                  </a:schemeClr>
                </a:solidFill>
              </a:rPr>
              <a:t>injection angle </a:t>
            </a:r>
            <a:r>
              <a:rPr lang="en-US" altLang="ja-JP" sz="1600" b="1" u="sng" dirty="0">
                <a:solidFill>
                  <a:schemeClr val="accent6">
                    <a:lumMod val="75000"/>
                  </a:schemeClr>
                </a:solidFill>
              </a:rPr>
              <a:t>change </a:t>
            </a:r>
            <a:r>
              <a:rPr lang="en-US" altLang="ja-JP" sz="1600" dirty="0"/>
              <a:t>during injection</a:t>
            </a:r>
            <a:endParaRPr lang="ja-JP" altLang="en-US" sz="1600" dirty="0"/>
          </a:p>
        </p:txBody>
      </p:sp>
      <p:sp>
        <p:nvSpPr>
          <p:cNvPr id="15" name="正方形/長方形 14"/>
          <p:cNvSpPr/>
          <p:nvPr/>
        </p:nvSpPr>
        <p:spPr>
          <a:xfrm>
            <a:off x="559226" y="1294690"/>
            <a:ext cx="4568113" cy="1323439"/>
          </a:xfrm>
          <a:prstGeom prst="rect">
            <a:avLst/>
          </a:prstGeom>
        </p:spPr>
        <p:txBody>
          <a:bodyPr wrap="square">
            <a:spAutoFit/>
          </a:bodyPr>
          <a:lstStyle/>
          <a:p>
            <a:r>
              <a:rPr lang="en-US" altLang="ja-JP" sz="1600" dirty="0" smtClean="0">
                <a:latin typeface="Arial" panose="020B0604020202020204" pitchFamily="34" charset="0"/>
                <a:cs typeface="Arial" panose="020B0604020202020204" pitchFamily="34" charset="0"/>
              </a:rPr>
              <a:t>The foil hitting </a:t>
            </a:r>
            <a:r>
              <a:rPr lang="en-US" altLang="ja-JP" sz="1600" dirty="0">
                <a:latin typeface="Arial" panose="020B0604020202020204" pitchFamily="34" charset="0"/>
                <a:cs typeface="Arial" panose="020B0604020202020204" pitchFamily="34" charset="0"/>
              </a:rPr>
              <a:t>rate </a:t>
            </a:r>
            <a:r>
              <a:rPr lang="en-US" altLang="ja-JP" sz="1600" dirty="0" smtClean="0">
                <a:latin typeface="Arial" panose="020B0604020202020204" pitchFamily="34" charset="0"/>
                <a:cs typeface="Arial" panose="020B0604020202020204" pitchFamily="34" charset="0"/>
              </a:rPr>
              <a:t>decreases as </a:t>
            </a:r>
            <a:r>
              <a:rPr lang="en-US" altLang="ja-JP" sz="1600" dirty="0">
                <a:latin typeface="Arial" panose="020B0604020202020204" pitchFamily="34" charset="0"/>
                <a:cs typeface="Arial" panose="020B0604020202020204" pitchFamily="34" charset="0"/>
              </a:rPr>
              <a:t>the horizontal painting </a:t>
            </a:r>
            <a:r>
              <a:rPr lang="en-US" altLang="ja-JP" sz="1600" dirty="0" smtClean="0">
                <a:latin typeface="Arial" panose="020B0604020202020204" pitchFamily="34" charset="0"/>
                <a:cs typeface="Arial" panose="020B0604020202020204" pitchFamily="34" charset="0"/>
              </a:rPr>
              <a:t>area becomes wider, </a:t>
            </a:r>
          </a:p>
          <a:p>
            <a:r>
              <a:rPr lang="en-US" altLang="ja-JP" sz="1600" dirty="0" smtClean="0">
                <a:latin typeface="Arial" panose="020B0604020202020204" pitchFamily="34" charset="0"/>
                <a:cs typeface="Arial" panose="020B0604020202020204" pitchFamily="34" charset="0"/>
              </a:rPr>
              <a:t>because the circulating </a:t>
            </a:r>
            <a:r>
              <a:rPr lang="en-US" altLang="ja-JP" sz="1600" dirty="0">
                <a:latin typeface="Arial" panose="020B0604020202020204" pitchFamily="34" charset="0"/>
                <a:cs typeface="Arial" panose="020B0604020202020204" pitchFamily="34" charset="0"/>
              </a:rPr>
              <a:t>beam </a:t>
            </a:r>
            <a:r>
              <a:rPr lang="en-US" altLang="ja-JP" sz="1600" dirty="0" smtClean="0">
                <a:latin typeface="Arial" panose="020B0604020202020204" pitchFamily="34" charset="0"/>
                <a:cs typeface="Arial" panose="020B0604020202020204" pitchFamily="34" charset="0"/>
              </a:rPr>
              <a:t>more rapidly escapes from </a:t>
            </a:r>
            <a:r>
              <a:rPr lang="en-US" altLang="ja-JP" sz="1600" dirty="0">
                <a:latin typeface="Arial" panose="020B0604020202020204" pitchFamily="34" charset="0"/>
                <a:cs typeface="Arial" panose="020B0604020202020204" pitchFamily="34" charset="0"/>
              </a:rPr>
              <a:t>the foil </a:t>
            </a:r>
            <a:r>
              <a:rPr lang="en-US" altLang="ja-JP" sz="1600" dirty="0" smtClean="0">
                <a:latin typeface="Arial" panose="020B0604020202020204" pitchFamily="34" charset="0"/>
                <a:cs typeface="Arial" panose="020B0604020202020204" pitchFamily="34" charset="0"/>
              </a:rPr>
              <a:t>thanks to the larger horizontal closed orbit variation. </a:t>
            </a:r>
          </a:p>
        </p:txBody>
      </p:sp>
      <p:sp>
        <p:nvSpPr>
          <p:cNvPr id="16" name="正方形/長方形 15"/>
          <p:cNvSpPr/>
          <p:nvPr/>
        </p:nvSpPr>
        <p:spPr>
          <a:xfrm>
            <a:off x="667239" y="3447585"/>
            <a:ext cx="4352089" cy="830997"/>
          </a:xfrm>
          <a:prstGeom prst="rect">
            <a:avLst/>
          </a:prstGeom>
        </p:spPr>
        <p:txBody>
          <a:bodyPr wrap="square">
            <a:spAutoFit/>
          </a:bodyPr>
          <a:lstStyle/>
          <a:p>
            <a:r>
              <a:rPr lang="en-US" altLang="ja-JP" sz="1600" dirty="0">
                <a:latin typeface="Arial" panose="020B0604020202020204" pitchFamily="34" charset="0"/>
                <a:cs typeface="Arial" panose="020B0604020202020204" pitchFamily="34" charset="0"/>
              </a:rPr>
              <a:t>Vertical </a:t>
            </a:r>
            <a:r>
              <a:rPr lang="en-US" altLang="ja-JP" sz="1600" dirty="0" smtClean="0">
                <a:latin typeface="Arial" panose="020B0604020202020204" pitchFamily="34" charset="0"/>
                <a:cs typeface="Arial" panose="020B0604020202020204" pitchFamily="34" charset="0"/>
              </a:rPr>
              <a:t>painting </a:t>
            </a:r>
            <a:r>
              <a:rPr lang="en-US" altLang="ja-JP" sz="1600" dirty="0">
                <a:latin typeface="Arial" panose="020B0604020202020204" pitchFamily="34" charset="0"/>
                <a:cs typeface="Arial" panose="020B0604020202020204" pitchFamily="34" charset="0"/>
              </a:rPr>
              <a:t>also acts to </a:t>
            </a:r>
            <a:r>
              <a:rPr lang="en-US" altLang="ja-JP" sz="1600" dirty="0" smtClean="0">
                <a:latin typeface="Arial" panose="020B0604020202020204" pitchFamily="34" charset="0"/>
                <a:cs typeface="Arial" panose="020B0604020202020204" pitchFamily="34" charset="0"/>
              </a:rPr>
              <a:t>reduce the </a:t>
            </a:r>
            <a:r>
              <a:rPr lang="en-US" altLang="ja-JP" sz="1600" dirty="0">
                <a:latin typeface="Arial" panose="020B0604020202020204" pitchFamily="34" charset="0"/>
                <a:cs typeface="Arial" panose="020B0604020202020204" pitchFamily="34" charset="0"/>
              </a:rPr>
              <a:t>foil hitting rate through </a:t>
            </a:r>
            <a:r>
              <a:rPr lang="en-US" altLang="ja-JP" sz="1600" dirty="0" smtClean="0">
                <a:latin typeface="Arial" panose="020B0604020202020204" pitchFamily="34" charset="0"/>
                <a:cs typeface="Arial" panose="020B0604020202020204" pitchFamily="34" charset="0"/>
              </a:rPr>
              <a:t>the wider </a:t>
            </a:r>
            <a:r>
              <a:rPr lang="en-US" altLang="ja-JP" sz="1600" dirty="0">
                <a:latin typeface="Arial" panose="020B0604020202020204" pitchFamily="34" charset="0"/>
                <a:cs typeface="Arial" panose="020B0604020202020204" pitchFamily="34" charset="0"/>
              </a:rPr>
              <a:t>painting area than the vertical dimension of </a:t>
            </a:r>
            <a:r>
              <a:rPr lang="en-US" altLang="ja-JP" sz="1600" dirty="0" smtClean="0">
                <a:latin typeface="Arial" panose="020B0604020202020204" pitchFamily="34" charset="0"/>
                <a:cs typeface="Arial" panose="020B0604020202020204" pitchFamily="34" charset="0"/>
              </a:rPr>
              <a:t>the foil</a:t>
            </a:r>
            <a:r>
              <a:rPr lang="en-US" altLang="ja-JP" sz="1600" dirty="0">
                <a:latin typeface="Arial" panose="020B0604020202020204" pitchFamily="34" charset="0"/>
                <a:cs typeface="Arial" panose="020B0604020202020204" pitchFamily="34" charset="0"/>
              </a:rPr>
              <a:t>.</a:t>
            </a:r>
            <a:endParaRPr lang="ja-JP" altLang="en-US" sz="1600" dirty="0">
              <a:latin typeface="Arial" panose="020B0604020202020204" pitchFamily="34" charset="0"/>
              <a:cs typeface="Arial" panose="020B0604020202020204" pitchFamily="34" charset="0"/>
            </a:endParaRPr>
          </a:p>
        </p:txBody>
      </p:sp>
      <p:graphicFrame>
        <p:nvGraphicFramePr>
          <p:cNvPr id="17" name="表 16"/>
          <p:cNvGraphicFramePr>
            <a:graphicFrameLocks noGrp="1"/>
          </p:cNvGraphicFramePr>
          <p:nvPr>
            <p:extLst>
              <p:ext uri="{D42A27DB-BD31-4B8C-83A1-F6EECF244321}">
                <p14:modId xmlns:p14="http://schemas.microsoft.com/office/powerpoint/2010/main" val="4176101494"/>
              </p:ext>
            </p:extLst>
          </p:nvPr>
        </p:nvGraphicFramePr>
        <p:xfrm>
          <a:off x="82720" y="4736457"/>
          <a:ext cx="3672408" cy="1691640"/>
        </p:xfrm>
        <a:graphic>
          <a:graphicData uri="http://schemas.openxmlformats.org/drawingml/2006/table">
            <a:tbl>
              <a:tblPr firstRow="1" bandRow="1">
                <a:tableStyleId>{21E4AEA4-8DFA-4A89-87EB-49C32662AFE0}</a:tableStyleId>
              </a:tblPr>
              <a:tblGrid>
                <a:gridCol w="1512168"/>
                <a:gridCol w="2160240"/>
              </a:tblGrid>
              <a:tr h="370840">
                <a:tc>
                  <a:txBody>
                    <a:bodyPr/>
                    <a:lstStyle/>
                    <a:p>
                      <a:pPr algn="ctr"/>
                      <a:r>
                        <a:rPr kumimoji="1" lang="en-US" altLang="ja-JP" sz="1600" dirty="0" smtClean="0">
                          <a:latin typeface="Arial" panose="020B0604020202020204" pitchFamily="34" charset="0"/>
                          <a:cs typeface="Arial" panose="020B0604020202020204" pitchFamily="34" charset="0"/>
                        </a:rPr>
                        <a:t>Painting area</a:t>
                      </a:r>
                    </a:p>
                    <a:p>
                      <a:pPr algn="ctr"/>
                      <a:r>
                        <a:rPr kumimoji="1" lang="en-US" altLang="ja-JP" sz="1600" dirty="0" smtClean="0">
                          <a:latin typeface="Arial" panose="020B0604020202020204" pitchFamily="34" charset="0"/>
                          <a:cs typeface="Arial" panose="020B0604020202020204" pitchFamily="34" charset="0"/>
                        </a:rPr>
                        <a:t> (p mm mrad)</a:t>
                      </a:r>
                      <a:endParaRPr kumimoji="1" lang="ja-JP" altLang="en-US" sz="1600" dirty="0">
                        <a:latin typeface="Arial" panose="020B0604020202020204" pitchFamily="34" charset="0"/>
                        <a:cs typeface="Arial" panose="020B0604020202020204" pitchFamily="34" charset="0"/>
                      </a:endParaRPr>
                    </a:p>
                  </a:txBody>
                  <a:tcPr/>
                </a:tc>
                <a:tc>
                  <a:txBody>
                    <a:bodyPr/>
                    <a:lstStyle/>
                    <a:p>
                      <a:pPr algn="ctr"/>
                      <a:r>
                        <a:rPr kumimoji="1" lang="en-US" altLang="ja-JP" sz="1600" baseline="0" dirty="0" smtClean="0">
                          <a:latin typeface="Arial" panose="020B0604020202020204" pitchFamily="34" charset="0"/>
                          <a:cs typeface="Arial" panose="020B0604020202020204" pitchFamily="34" charset="0"/>
                        </a:rPr>
                        <a:t>Averaged number of</a:t>
                      </a:r>
                    </a:p>
                    <a:p>
                      <a:pPr algn="ctr"/>
                      <a:r>
                        <a:rPr kumimoji="1" lang="en-US" altLang="ja-JP" sz="1600" baseline="0" dirty="0" smtClean="0">
                          <a:latin typeface="Arial" panose="020B0604020202020204" pitchFamily="34" charset="0"/>
                          <a:cs typeface="Arial" panose="020B0604020202020204" pitchFamily="34" charset="0"/>
                        </a:rPr>
                        <a:t>foil-hits per particle</a:t>
                      </a:r>
                      <a:endParaRPr kumimoji="1" lang="ja-JP" altLang="en-US" sz="1600" dirty="0">
                        <a:latin typeface="Arial" panose="020B0604020202020204" pitchFamily="34" charset="0"/>
                        <a:cs typeface="Arial" panose="020B0604020202020204" pitchFamily="34" charset="0"/>
                      </a:endParaRPr>
                    </a:p>
                  </a:txBody>
                  <a:tcPr/>
                </a:tc>
              </a:tr>
              <a:tr h="370840">
                <a:tc>
                  <a:txBody>
                    <a:bodyPr/>
                    <a:lstStyle/>
                    <a:p>
                      <a:pPr algn="ctr"/>
                      <a:r>
                        <a:rPr kumimoji="1" lang="en-US" altLang="ja-JP" sz="1800" dirty="0" smtClean="0">
                          <a:solidFill>
                            <a:schemeClr val="tx1"/>
                          </a:solidFill>
                        </a:rPr>
                        <a:t>100</a:t>
                      </a:r>
                      <a:endParaRPr kumimoji="1" lang="ja-JP" altLang="en-US" sz="1800" dirty="0">
                        <a:solidFill>
                          <a:schemeClr val="tx1"/>
                        </a:solidFill>
                        <a:latin typeface="Book Antiqua" panose="02040602050305030304" pitchFamily="18" charset="0"/>
                      </a:endParaRPr>
                    </a:p>
                  </a:txBody>
                  <a:tcPr/>
                </a:tc>
                <a:tc>
                  <a:txBody>
                    <a:bodyPr/>
                    <a:lstStyle/>
                    <a:p>
                      <a:pPr algn="ctr"/>
                      <a:r>
                        <a:rPr kumimoji="1" lang="en-US" altLang="ja-JP" sz="1800" dirty="0" smtClean="0">
                          <a:solidFill>
                            <a:schemeClr val="tx1"/>
                          </a:solidFill>
                        </a:rPr>
                        <a:t>21</a:t>
                      </a:r>
                      <a:endParaRPr kumimoji="1" lang="ja-JP" altLang="en-US" sz="1800" dirty="0">
                        <a:solidFill>
                          <a:schemeClr val="tx1"/>
                        </a:solidFill>
                        <a:latin typeface="Book Antiqua" panose="02040602050305030304" pitchFamily="18" charset="0"/>
                      </a:endParaRPr>
                    </a:p>
                  </a:txBody>
                  <a:tcPr/>
                </a:tc>
              </a:tr>
              <a:tr h="370840">
                <a:tc>
                  <a:txBody>
                    <a:bodyPr/>
                    <a:lstStyle/>
                    <a:p>
                      <a:pPr algn="ctr"/>
                      <a:r>
                        <a:rPr kumimoji="1" lang="en-US" altLang="ja-JP" sz="1800" dirty="0" smtClean="0"/>
                        <a:t>150</a:t>
                      </a:r>
                      <a:endParaRPr kumimoji="1" lang="ja-JP" altLang="en-US" sz="1800" dirty="0">
                        <a:latin typeface="Book Antiqua" panose="02040602050305030304" pitchFamily="18" charset="0"/>
                      </a:endParaRPr>
                    </a:p>
                  </a:txBody>
                  <a:tcPr/>
                </a:tc>
                <a:tc>
                  <a:txBody>
                    <a:bodyPr/>
                    <a:lstStyle/>
                    <a:p>
                      <a:pPr algn="ctr"/>
                      <a:r>
                        <a:rPr kumimoji="1" lang="en-US" altLang="ja-JP" sz="1800" dirty="0" smtClean="0"/>
                        <a:t>12</a:t>
                      </a:r>
                      <a:endParaRPr kumimoji="1" lang="ja-JP" altLang="en-US" sz="1800" dirty="0">
                        <a:latin typeface="Book Antiqua" panose="02040602050305030304" pitchFamily="18" charset="0"/>
                      </a:endParaRPr>
                    </a:p>
                  </a:txBody>
                  <a:tcPr/>
                </a:tc>
              </a:tr>
              <a:tr h="370840">
                <a:tc>
                  <a:txBody>
                    <a:bodyPr/>
                    <a:lstStyle/>
                    <a:p>
                      <a:pPr algn="ctr"/>
                      <a:r>
                        <a:rPr kumimoji="1" lang="en-US" altLang="ja-JP" sz="1800" dirty="0" smtClean="0"/>
                        <a:t>200</a:t>
                      </a:r>
                      <a:endParaRPr kumimoji="1" lang="ja-JP" altLang="en-US" sz="1800" dirty="0">
                        <a:latin typeface="Book Antiqua" panose="02040602050305030304" pitchFamily="18" charset="0"/>
                      </a:endParaRPr>
                    </a:p>
                  </a:txBody>
                  <a:tcPr/>
                </a:tc>
                <a:tc>
                  <a:txBody>
                    <a:bodyPr/>
                    <a:lstStyle/>
                    <a:p>
                      <a:pPr algn="ctr"/>
                      <a:r>
                        <a:rPr kumimoji="1" lang="en-US" altLang="ja-JP" sz="1800" dirty="0" smtClean="0"/>
                        <a:t>7</a:t>
                      </a:r>
                      <a:endParaRPr kumimoji="1" lang="ja-JP" altLang="en-US" sz="1800" dirty="0">
                        <a:latin typeface="Book Antiqua" panose="02040602050305030304" pitchFamily="18" charset="0"/>
                      </a:endParaRPr>
                    </a:p>
                  </a:txBody>
                  <a:tcPr/>
                </a:tc>
              </a:tr>
            </a:tbl>
          </a:graphicData>
        </a:graphic>
      </p:graphicFrame>
      <p:grpSp>
        <p:nvGrpSpPr>
          <p:cNvPr id="7" name="グループ化 6"/>
          <p:cNvGrpSpPr/>
          <p:nvPr/>
        </p:nvGrpSpPr>
        <p:grpSpPr>
          <a:xfrm>
            <a:off x="3965951" y="4797152"/>
            <a:ext cx="5070545" cy="1953858"/>
            <a:chOff x="4283968" y="4780706"/>
            <a:chExt cx="4880249" cy="1953858"/>
          </a:xfrm>
        </p:grpSpPr>
        <p:sp>
          <p:nvSpPr>
            <p:cNvPr id="24" name="正方形/長方形 23"/>
            <p:cNvSpPr/>
            <p:nvPr/>
          </p:nvSpPr>
          <p:spPr>
            <a:xfrm>
              <a:off x="4283968" y="4780706"/>
              <a:ext cx="4802366" cy="584775"/>
            </a:xfrm>
            <a:prstGeom prst="rect">
              <a:avLst/>
            </a:prstGeom>
          </p:spPr>
          <p:txBody>
            <a:bodyPr wrap="square">
              <a:spAutoFit/>
            </a:bodyPr>
            <a:lstStyle/>
            <a:p>
              <a:pPr marL="285750" indent="-285750">
                <a:buFont typeface="Wingdings" panose="05000000000000000000" pitchFamily="2" charset="2"/>
                <a:buChar char="ü"/>
              </a:pPr>
              <a:r>
                <a:rPr lang="en-US" altLang="ja-JP" sz="1600" dirty="0" smtClean="0">
                  <a:solidFill>
                    <a:schemeClr val="accent6">
                      <a:lumMod val="75000"/>
                    </a:schemeClr>
                  </a:solidFill>
                  <a:latin typeface="Arial" panose="020B0604020202020204" pitchFamily="34" charset="0"/>
                  <a:cs typeface="Arial" panose="020B0604020202020204" pitchFamily="34" charset="0"/>
                </a:rPr>
                <a:t>The foil </a:t>
              </a:r>
              <a:r>
                <a:rPr lang="en-US" altLang="ja-JP" sz="1600" dirty="0">
                  <a:solidFill>
                    <a:schemeClr val="accent6">
                      <a:lumMod val="75000"/>
                    </a:schemeClr>
                  </a:solidFill>
                  <a:latin typeface="Arial" panose="020B0604020202020204" pitchFamily="34" charset="0"/>
                  <a:cs typeface="Arial" panose="020B0604020202020204" pitchFamily="34" charset="0"/>
                </a:rPr>
                <a:t>scattering </a:t>
              </a:r>
              <a:r>
                <a:rPr lang="en-US" altLang="ja-JP" sz="1600" dirty="0" smtClean="0">
                  <a:solidFill>
                    <a:schemeClr val="accent6">
                      <a:lumMod val="75000"/>
                    </a:schemeClr>
                  </a:solidFill>
                  <a:latin typeface="Arial" panose="020B0604020202020204" pitchFamily="34" charset="0"/>
                  <a:cs typeface="Arial" panose="020B0604020202020204" pitchFamily="34" charset="0"/>
                </a:rPr>
                <a:t>beam loss can </a:t>
              </a:r>
              <a:r>
                <a:rPr lang="en-US" altLang="ja-JP" sz="1600" dirty="0">
                  <a:solidFill>
                    <a:schemeClr val="accent6">
                      <a:lumMod val="75000"/>
                    </a:schemeClr>
                  </a:solidFill>
                  <a:latin typeface="Arial" panose="020B0604020202020204" pitchFamily="34" charset="0"/>
                  <a:cs typeface="Arial" panose="020B0604020202020204" pitchFamily="34" charset="0"/>
                </a:rPr>
                <a:t>be reduced by </a:t>
              </a:r>
              <a:r>
                <a:rPr lang="en-US" altLang="ja-JP" sz="1600" dirty="0" smtClean="0">
                  <a:solidFill>
                    <a:schemeClr val="accent6">
                      <a:lumMod val="75000"/>
                    </a:schemeClr>
                  </a:solidFill>
                  <a:latin typeface="Arial" panose="020B0604020202020204" pitchFamily="34" charset="0"/>
                  <a:cs typeface="Arial" panose="020B0604020202020204" pitchFamily="34" charset="0"/>
                </a:rPr>
                <a:t>larger transverse painting.</a:t>
              </a:r>
            </a:p>
          </p:txBody>
        </p:sp>
        <p:sp>
          <p:nvSpPr>
            <p:cNvPr id="25" name="正方形/長方形 24"/>
            <p:cNvSpPr/>
            <p:nvPr/>
          </p:nvSpPr>
          <p:spPr>
            <a:xfrm>
              <a:off x="4283968" y="5318792"/>
              <a:ext cx="4880249" cy="1415772"/>
            </a:xfrm>
            <a:prstGeom prst="rect">
              <a:avLst/>
            </a:prstGeom>
          </p:spPr>
          <p:txBody>
            <a:bodyPr wrap="square">
              <a:spAutoFit/>
            </a:bodyPr>
            <a:lstStyle/>
            <a:p>
              <a:pPr marL="285750" indent="-285750">
                <a:buFont typeface="Wingdings" panose="05000000000000000000" pitchFamily="2" charset="2"/>
                <a:buChar char="ü"/>
              </a:pPr>
              <a:r>
                <a:rPr lang="en-US" altLang="ja-JP" sz="1600" dirty="0">
                  <a:latin typeface="Arial" panose="020B0604020202020204" pitchFamily="34" charset="0"/>
                  <a:cs typeface="Arial" panose="020B0604020202020204" pitchFamily="34" charset="0"/>
                </a:rPr>
                <a:t>But </a:t>
              </a:r>
              <a:r>
                <a:rPr lang="en-US" altLang="ja-JP" sz="1600" dirty="0" smtClean="0">
                  <a:latin typeface="Arial" panose="020B0604020202020204" pitchFamily="34" charset="0"/>
                  <a:cs typeface="Arial" panose="020B0604020202020204" pitchFamily="34" charset="0"/>
                </a:rPr>
                <a:t>such a large transverse painting had not been realized until recently </a:t>
              </a:r>
            </a:p>
            <a:p>
              <a:r>
                <a:rPr lang="en-US" altLang="ja-JP" b="1" i="1" dirty="0">
                  <a:latin typeface="Arial" panose="020B0604020202020204" pitchFamily="34" charset="0"/>
                  <a:cs typeface="Arial" panose="020B0604020202020204" pitchFamily="34" charset="0"/>
                </a:rPr>
                <a:t> </a:t>
              </a:r>
              <a:r>
                <a:rPr lang="en-US" altLang="ja-JP" b="1" i="1" dirty="0" smtClean="0">
                  <a:latin typeface="Arial" panose="020B0604020202020204" pitchFamily="34" charset="0"/>
                  <a:cs typeface="Arial" panose="020B0604020202020204" pitchFamily="34" charset="0"/>
                </a:rPr>
                <a:t>    due to </a:t>
              </a:r>
              <a:r>
                <a:rPr lang="en-US" altLang="ja-JP" b="1" dirty="0" smtClean="0">
                  <a:solidFill>
                    <a:schemeClr val="accent6">
                      <a:lumMod val="75000"/>
                    </a:schemeClr>
                  </a:solidFill>
                  <a:latin typeface="Arial" panose="020B0604020202020204" pitchFamily="34" charset="0"/>
                  <a:cs typeface="Arial" panose="020B0604020202020204" pitchFamily="34" charset="0"/>
                </a:rPr>
                <a:t>beta </a:t>
              </a:r>
              <a:r>
                <a:rPr lang="en-US" altLang="ja-JP" b="1" dirty="0">
                  <a:solidFill>
                    <a:schemeClr val="accent6">
                      <a:lumMod val="75000"/>
                    </a:schemeClr>
                  </a:solidFill>
                  <a:latin typeface="Arial" panose="020B0604020202020204" pitchFamily="34" charset="0"/>
                  <a:cs typeface="Arial" panose="020B0604020202020204" pitchFamily="34" charset="0"/>
                </a:rPr>
                <a:t>function beating</a:t>
              </a:r>
            </a:p>
            <a:p>
              <a:r>
                <a:rPr lang="en-US" altLang="ja-JP" dirty="0" smtClean="0">
                  <a:solidFill>
                    <a:schemeClr val="accent6">
                      <a:lumMod val="75000"/>
                    </a:schemeClr>
                  </a:solidFill>
                  <a:latin typeface="Arial" panose="020B0604020202020204" pitchFamily="34" charset="0"/>
                  <a:cs typeface="Arial" panose="020B0604020202020204" pitchFamily="34" charset="0"/>
                </a:rPr>
                <a:t>     </a:t>
              </a:r>
              <a:r>
                <a:rPr lang="en-US" altLang="ja-JP" dirty="0" smtClean="0">
                  <a:latin typeface="Arial" panose="020B0604020202020204" pitchFamily="34" charset="0"/>
                  <a:cs typeface="Arial" panose="020B0604020202020204" pitchFamily="34" charset="0"/>
                </a:rPr>
                <a:t>caused </a:t>
              </a:r>
              <a:r>
                <a:rPr lang="en-US" altLang="ja-JP" dirty="0">
                  <a:latin typeface="Arial" panose="020B0604020202020204" pitchFamily="34" charset="0"/>
                  <a:cs typeface="Arial" panose="020B0604020202020204" pitchFamily="34" charset="0"/>
                </a:rPr>
                <a:t>by </a:t>
              </a:r>
              <a:r>
                <a:rPr lang="en-US" altLang="ja-JP" b="1" i="1" dirty="0">
                  <a:solidFill>
                    <a:schemeClr val="accent6">
                      <a:lumMod val="75000"/>
                    </a:schemeClr>
                  </a:solidFill>
                  <a:latin typeface="Arial" panose="020B0604020202020204" pitchFamily="34" charset="0"/>
                  <a:cs typeface="Arial" panose="020B0604020202020204" pitchFamily="34" charset="0"/>
                </a:rPr>
                <a:t>the edge </a:t>
              </a:r>
              <a:r>
                <a:rPr lang="en-US" altLang="ja-JP" b="1" i="1" dirty="0" smtClean="0">
                  <a:solidFill>
                    <a:schemeClr val="accent6">
                      <a:lumMod val="75000"/>
                    </a:schemeClr>
                  </a:solidFill>
                  <a:latin typeface="Arial" panose="020B0604020202020204" pitchFamily="34" charset="0"/>
                  <a:cs typeface="Arial" panose="020B0604020202020204" pitchFamily="34" charset="0"/>
                </a:rPr>
                <a:t>focus </a:t>
              </a:r>
              <a:r>
                <a:rPr lang="en-US" altLang="ja-JP" dirty="0" smtClean="0">
                  <a:latin typeface="Arial" panose="020B0604020202020204" pitchFamily="34" charset="0"/>
                  <a:cs typeface="Arial" panose="020B0604020202020204" pitchFamily="34" charset="0"/>
                </a:rPr>
                <a:t>of </a:t>
              </a:r>
              <a:r>
                <a:rPr lang="en-US" altLang="ja-JP" dirty="0">
                  <a:solidFill>
                    <a:schemeClr val="accent6">
                      <a:lumMod val="75000"/>
                    </a:schemeClr>
                  </a:solidFill>
                  <a:latin typeface="Arial" panose="020B0604020202020204" pitchFamily="34" charset="0"/>
                  <a:cs typeface="Arial" panose="020B0604020202020204" pitchFamily="34" charset="0"/>
                </a:rPr>
                <a:t>the injection </a:t>
              </a:r>
              <a:r>
                <a:rPr lang="en-US" altLang="ja-JP" dirty="0" smtClean="0">
                  <a:solidFill>
                    <a:schemeClr val="accent6">
                      <a:lumMod val="75000"/>
                    </a:schemeClr>
                  </a:solidFill>
                  <a:latin typeface="Arial" panose="020B0604020202020204" pitchFamily="34" charset="0"/>
                  <a:cs typeface="Arial" panose="020B0604020202020204" pitchFamily="34" charset="0"/>
                </a:rPr>
                <a:t>  </a:t>
              </a:r>
            </a:p>
            <a:p>
              <a:r>
                <a:rPr lang="en-US" altLang="ja-JP" dirty="0">
                  <a:solidFill>
                    <a:schemeClr val="accent6">
                      <a:lumMod val="75000"/>
                    </a:schemeClr>
                  </a:solidFill>
                  <a:latin typeface="Arial" panose="020B0604020202020204" pitchFamily="34" charset="0"/>
                  <a:cs typeface="Arial" panose="020B0604020202020204" pitchFamily="34" charset="0"/>
                </a:rPr>
                <a:t> </a:t>
              </a:r>
              <a:r>
                <a:rPr lang="en-US" altLang="ja-JP" dirty="0" smtClean="0">
                  <a:solidFill>
                    <a:schemeClr val="accent6">
                      <a:lumMod val="75000"/>
                    </a:schemeClr>
                  </a:solidFill>
                  <a:latin typeface="Arial" panose="020B0604020202020204" pitchFamily="34" charset="0"/>
                  <a:cs typeface="Arial" panose="020B0604020202020204" pitchFamily="34" charset="0"/>
                </a:rPr>
                <a:t>    bump magnets.</a:t>
              </a:r>
              <a:endParaRPr lang="ja-JP" altLang="en-US" dirty="0">
                <a:solidFill>
                  <a:schemeClr val="accent6">
                    <a:lumMod val="75000"/>
                  </a:schemeClr>
                </a:solidFill>
                <a:latin typeface="Arial" panose="020B0604020202020204" pitchFamily="34" charset="0"/>
                <a:cs typeface="Arial" panose="020B0604020202020204" pitchFamily="34" charset="0"/>
              </a:endParaRPr>
            </a:p>
          </p:txBody>
        </p:sp>
      </p:grpSp>
      <p:sp>
        <p:nvSpPr>
          <p:cNvPr id="8" name="スライド番号プレースホルダー 7"/>
          <p:cNvSpPr>
            <a:spLocks noGrp="1"/>
          </p:cNvSpPr>
          <p:nvPr>
            <p:ph type="sldNum" sz="quarter" idx="12"/>
          </p:nvPr>
        </p:nvSpPr>
        <p:spPr/>
        <p:txBody>
          <a:bodyPr/>
          <a:lstStyle/>
          <a:p>
            <a:pPr>
              <a:defRPr/>
            </a:pPr>
            <a:fld id="{795C08A0-DC4E-40C2-BC5D-0461A8846DC0}" type="slidenum">
              <a:rPr lang="en-US" altLang="ja-JP" smtClean="0"/>
              <a:pPr>
                <a:defRPr/>
              </a:pPr>
              <a:t>18</a:t>
            </a:fld>
            <a:endParaRPr lang="en-US" altLang="ja-JP"/>
          </a:p>
        </p:txBody>
      </p:sp>
      <p:sp>
        <p:nvSpPr>
          <p:cNvPr id="9" name="正方形/長方形 8"/>
          <p:cNvSpPr/>
          <p:nvPr/>
        </p:nvSpPr>
        <p:spPr>
          <a:xfrm>
            <a:off x="-36512" y="6444044"/>
            <a:ext cx="3932487" cy="369332"/>
          </a:xfrm>
          <a:prstGeom prst="rect">
            <a:avLst/>
          </a:prstGeom>
        </p:spPr>
        <p:txBody>
          <a:bodyPr wrap="none">
            <a:spAutoFit/>
          </a:bodyPr>
          <a:lstStyle/>
          <a:p>
            <a:r>
              <a:rPr lang="en-US" altLang="ja-JP" dirty="0"/>
              <a:t>vertical dimension of the </a:t>
            </a:r>
            <a:r>
              <a:rPr lang="en-US" altLang="ja-JP" dirty="0" smtClean="0"/>
              <a:t>foil : 20mm</a:t>
            </a:r>
            <a:endParaRPr lang="ja-JP" altLang="en-US" dirty="0"/>
          </a:p>
        </p:txBody>
      </p:sp>
      <p:sp>
        <p:nvSpPr>
          <p:cNvPr id="18" name="テキスト ボックス 17"/>
          <p:cNvSpPr txBox="1"/>
          <p:nvPr/>
        </p:nvSpPr>
        <p:spPr>
          <a:xfrm>
            <a:off x="282679" y="4427820"/>
            <a:ext cx="3264035" cy="369332"/>
          </a:xfrm>
          <a:prstGeom prst="rect">
            <a:avLst/>
          </a:prstGeom>
          <a:noFill/>
        </p:spPr>
        <p:txBody>
          <a:bodyPr wrap="none" rtlCol="0">
            <a:spAutoFit/>
          </a:bodyPr>
          <a:lstStyle/>
          <a:p>
            <a:r>
              <a:rPr kumimoji="1" lang="en-US" altLang="ja-JP" dirty="0" smtClean="0">
                <a:solidFill>
                  <a:srgbClr val="7030A0"/>
                </a:solidFill>
              </a:rPr>
              <a:t>Estimation of foil-hits number</a:t>
            </a:r>
            <a:endParaRPr kumimoji="1" lang="ja-JP" altLang="en-US" dirty="0">
              <a:solidFill>
                <a:srgbClr val="7030A0"/>
              </a:solidFill>
            </a:endParaRPr>
          </a:p>
        </p:txBody>
      </p:sp>
      <p:sp>
        <p:nvSpPr>
          <p:cNvPr id="19" name="正方形/長方形 18"/>
          <p:cNvSpPr/>
          <p:nvPr/>
        </p:nvSpPr>
        <p:spPr bwMode="auto">
          <a:xfrm>
            <a:off x="3965951" y="4748078"/>
            <a:ext cx="4989625" cy="2002932"/>
          </a:xfrm>
          <a:prstGeom prst="rect">
            <a:avLst/>
          </a:prstGeom>
          <a:noFill/>
          <a:ln w="19050" cap="flat" cmpd="sng" algn="ctr">
            <a:solidFill>
              <a:srgbClr val="0070C0"/>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Book Antiqua" pitchFamily="18" charset="0"/>
              <a:ea typeface="ＭＳ Ｐ明朝" pitchFamily="18" charset="-128"/>
            </a:endParaRPr>
          </a:p>
        </p:txBody>
      </p:sp>
    </p:spTree>
    <p:extLst>
      <p:ext uri="{BB962C8B-B14F-4D97-AF65-F5344CB8AC3E}">
        <p14:creationId xmlns:p14="http://schemas.microsoft.com/office/powerpoint/2010/main" val="244083551"/>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06" y="661243"/>
            <a:ext cx="5458826" cy="2589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94277" y="4233862"/>
            <a:ext cx="4977063" cy="923330"/>
          </a:xfrm>
          <a:prstGeom prst="rect">
            <a:avLst/>
          </a:prstGeom>
          <a:noFill/>
        </p:spPr>
        <p:txBody>
          <a:bodyPr wrap="square" rtlCol="0">
            <a:spAutoFit/>
          </a:bodyPr>
          <a:lstStyle/>
          <a:p>
            <a:pPr marL="285750" indent="-285750">
              <a:buFont typeface="Wingdings" panose="05000000000000000000" pitchFamily="2" charset="2"/>
              <a:buChar char="ü"/>
            </a:pPr>
            <a:r>
              <a:rPr lang="en-US" altLang="ja-JP" b="1" i="1" dirty="0" smtClean="0">
                <a:solidFill>
                  <a:schemeClr val="accent6">
                    <a:lumMod val="75000"/>
                  </a:schemeClr>
                </a:solidFill>
                <a:latin typeface="Arial" panose="020B0604020202020204" pitchFamily="34" charset="0"/>
                <a:cs typeface="Arial" panose="020B0604020202020204" pitchFamily="34" charset="0"/>
              </a:rPr>
              <a:t>Edge focuses are generated</a:t>
            </a:r>
          </a:p>
          <a:p>
            <a:r>
              <a:rPr lang="en-US" altLang="ja-JP" b="1" i="1" dirty="0" smtClean="0">
                <a:solidFill>
                  <a:schemeClr val="accent6">
                    <a:lumMod val="75000"/>
                  </a:schemeClr>
                </a:solidFill>
                <a:latin typeface="Arial" panose="020B0604020202020204" pitchFamily="34" charset="0"/>
                <a:cs typeface="Arial" panose="020B0604020202020204" pitchFamily="34" charset="0"/>
              </a:rPr>
              <a:t>      at the entrance </a:t>
            </a:r>
            <a:r>
              <a:rPr kumimoji="1" lang="en-US" altLang="ja-JP" b="1" i="1" dirty="0" smtClean="0">
                <a:solidFill>
                  <a:schemeClr val="accent6">
                    <a:lumMod val="75000"/>
                  </a:schemeClr>
                </a:solidFill>
                <a:latin typeface="Arial" panose="020B0604020202020204" pitchFamily="34" charset="0"/>
                <a:cs typeface="Arial" panose="020B0604020202020204" pitchFamily="34" charset="0"/>
              </a:rPr>
              <a:t>and exit of th</a:t>
            </a:r>
            <a:r>
              <a:rPr lang="en-US" altLang="ja-JP" b="1" i="1" dirty="0" smtClean="0">
                <a:solidFill>
                  <a:schemeClr val="accent6">
                    <a:lumMod val="75000"/>
                  </a:schemeClr>
                </a:solidFill>
                <a:latin typeface="Arial" panose="020B0604020202020204" pitchFamily="34" charset="0"/>
                <a:cs typeface="Arial" panose="020B0604020202020204" pitchFamily="34" charset="0"/>
              </a:rPr>
              <a:t>e injection </a:t>
            </a:r>
          </a:p>
          <a:p>
            <a:r>
              <a:rPr lang="en-US" altLang="ja-JP" b="1" i="1" dirty="0">
                <a:solidFill>
                  <a:schemeClr val="accent6">
                    <a:lumMod val="75000"/>
                  </a:schemeClr>
                </a:solidFill>
                <a:latin typeface="Arial" panose="020B0604020202020204" pitchFamily="34" charset="0"/>
                <a:cs typeface="Arial" panose="020B0604020202020204" pitchFamily="34" charset="0"/>
              </a:rPr>
              <a:t> </a:t>
            </a:r>
            <a:r>
              <a:rPr lang="en-US" altLang="ja-JP" b="1" i="1" dirty="0" smtClean="0">
                <a:solidFill>
                  <a:schemeClr val="accent6">
                    <a:lumMod val="75000"/>
                  </a:schemeClr>
                </a:solidFill>
                <a:latin typeface="Arial" panose="020B0604020202020204" pitchFamily="34" charset="0"/>
                <a:cs typeface="Arial" panose="020B0604020202020204" pitchFamily="34" charset="0"/>
              </a:rPr>
              <a:t>     bump magnets.</a:t>
            </a:r>
            <a:endParaRPr kumimoji="1" lang="ja-JP" altLang="en-US" b="1" i="1" dirty="0">
              <a:solidFill>
                <a:schemeClr val="accent6">
                  <a:lumMod val="75000"/>
                </a:schemeClr>
              </a:solidFill>
              <a:latin typeface="Arial" panose="020B0604020202020204" pitchFamily="34" charset="0"/>
              <a:cs typeface="Arial" panose="020B0604020202020204" pitchFamily="34" charset="0"/>
            </a:endParaRPr>
          </a:p>
        </p:txBody>
      </p:sp>
      <p:sp>
        <p:nvSpPr>
          <p:cNvPr id="4" name="正方形/長方形 3"/>
          <p:cNvSpPr/>
          <p:nvPr/>
        </p:nvSpPr>
        <p:spPr>
          <a:xfrm>
            <a:off x="238882" y="3274376"/>
            <a:ext cx="4981190" cy="830997"/>
          </a:xfrm>
          <a:prstGeom prst="rect">
            <a:avLst/>
          </a:prstGeom>
        </p:spPr>
        <p:txBody>
          <a:bodyPr wrap="square">
            <a:spAutoFit/>
          </a:bodyPr>
          <a:lstStyle/>
          <a:p>
            <a:r>
              <a:rPr lang="en-US" altLang="ja-JP" sz="1600" dirty="0"/>
              <a:t>B</a:t>
            </a:r>
            <a:r>
              <a:rPr lang="en-US" altLang="ja-JP" sz="1600" dirty="0" smtClean="0"/>
              <a:t>eam </a:t>
            </a:r>
            <a:r>
              <a:rPr lang="en-US" altLang="ja-JP" sz="1600" dirty="0"/>
              <a:t>injection is </a:t>
            </a:r>
            <a:r>
              <a:rPr lang="en-US" altLang="ja-JP" sz="1600" dirty="0" smtClean="0"/>
              <a:t>performed </a:t>
            </a:r>
            <a:r>
              <a:rPr lang="en-US" altLang="ja-JP" sz="1600" dirty="0"/>
              <a:t>with a time dependent  </a:t>
            </a:r>
            <a:r>
              <a:rPr lang="en-US" altLang="ja-JP" sz="1600" dirty="0" smtClean="0"/>
              <a:t>horizontal </a:t>
            </a:r>
            <a:r>
              <a:rPr lang="en-US" altLang="ja-JP" sz="1600" dirty="0"/>
              <a:t>local bump </a:t>
            </a:r>
            <a:r>
              <a:rPr lang="en-US" altLang="ja-JP" sz="1600" dirty="0" smtClean="0"/>
              <a:t>orbit by </a:t>
            </a:r>
            <a:r>
              <a:rPr lang="en-US" altLang="ja-JP" sz="1600" dirty="0"/>
              <a:t>using 8 sets </a:t>
            </a:r>
            <a:r>
              <a:rPr lang="en-US" altLang="ja-JP" sz="1600" dirty="0" smtClean="0"/>
              <a:t>of rectangular </a:t>
            </a:r>
            <a:r>
              <a:rPr lang="en-US" altLang="ja-JP" sz="1600" dirty="0"/>
              <a:t>pulse </a:t>
            </a:r>
            <a:r>
              <a:rPr lang="en-US" altLang="ja-JP" sz="1600" dirty="0" smtClean="0"/>
              <a:t>dipoles magnets (SB1-4 &amp; PBH1-4 ).</a:t>
            </a:r>
            <a:endParaRPr lang="ja-JP" altLang="en-US" sz="1600" dirty="0"/>
          </a:p>
        </p:txBody>
      </p:sp>
      <p:sp>
        <p:nvSpPr>
          <p:cNvPr id="12" name="テキスト ボックス 11"/>
          <p:cNvSpPr txBox="1"/>
          <p:nvPr/>
        </p:nvSpPr>
        <p:spPr>
          <a:xfrm>
            <a:off x="-32844" y="18441"/>
            <a:ext cx="9213356" cy="523220"/>
          </a:xfrm>
          <a:prstGeom prst="rect">
            <a:avLst/>
          </a:prstGeom>
          <a:noFill/>
        </p:spPr>
        <p:txBody>
          <a:bodyPr wrap="none" rtlCol="0">
            <a:spAutoFit/>
          </a:bodyPr>
          <a:lstStyle/>
          <a:p>
            <a:r>
              <a:rPr lang="en-US" altLang="ja-JP" sz="2800" b="1" i="1" dirty="0" smtClean="0">
                <a:solidFill>
                  <a:schemeClr val="accent6">
                    <a:lumMod val="75000"/>
                  </a:schemeClr>
                </a:solidFill>
                <a:effectLst>
                  <a:outerShdw blurRad="38100" dist="38100" dir="2700000" algn="tl">
                    <a:srgbClr val="000000">
                      <a:alpha val="43137"/>
                    </a:srgbClr>
                  </a:outerShdw>
                </a:effectLst>
                <a:latin typeface="Calibri" panose="020F0502020204030204" pitchFamily="34" charset="0"/>
              </a:rPr>
              <a:t>Beta function beating caused by the injection bump magnets</a:t>
            </a:r>
          </a:p>
        </p:txBody>
      </p:sp>
      <p:sp>
        <p:nvSpPr>
          <p:cNvPr id="19" name="下矢印 18"/>
          <p:cNvSpPr/>
          <p:nvPr/>
        </p:nvSpPr>
        <p:spPr bwMode="auto">
          <a:xfrm>
            <a:off x="2452492" y="4967797"/>
            <a:ext cx="484632" cy="249799"/>
          </a:xfrm>
          <a:prstGeom prst="downArrow">
            <a:avLst/>
          </a:prstGeom>
          <a:solidFill>
            <a:srgbClr val="00B0F0"/>
          </a:solidFill>
          <a:ln w="9525" cap="flat" cmpd="sng" algn="ctr">
            <a:solidFill>
              <a:srgbClr val="00B0F0"/>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Book Antiqua" pitchFamily="18" charset="0"/>
              <a:ea typeface="ＭＳ Ｐ明朝" pitchFamily="18" charset="-128"/>
            </a:endParaRPr>
          </a:p>
        </p:txBody>
      </p:sp>
      <p:sp>
        <p:nvSpPr>
          <p:cNvPr id="30" name="正方形/長方形 29"/>
          <p:cNvSpPr/>
          <p:nvPr/>
        </p:nvSpPr>
        <p:spPr>
          <a:xfrm>
            <a:off x="42006" y="5289056"/>
            <a:ext cx="5187812" cy="1477328"/>
          </a:xfrm>
          <a:prstGeom prst="rect">
            <a:avLst/>
          </a:prstGeom>
        </p:spPr>
        <p:txBody>
          <a:bodyPr wrap="square">
            <a:spAutoFit/>
          </a:bodyPr>
          <a:lstStyle/>
          <a:p>
            <a:pPr marL="285750" indent="-285750">
              <a:buFont typeface="Wingdings" panose="05000000000000000000" pitchFamily="2" charset="2"/>
              <a:buChar char="ü"/>
            </a:pPr>
            <a:r>
              <a:rPr lang="en-US" altLang="ja-JP" dirty="0" smtClean="0">
                <a:latin typeface="Arial" panose="020B0604020202020204" pitchFamily="34" charset="0"/>
                <a:cs typeface="Arial" panose="020B0604020202020204" pitchFamily="34" charset="0"/>
              </a:rPr>
              <a:t>There is </a:t>
            </a:r>
            <a:r>
              <a:rPr lang="en-US" altLang="ja-JP" b="1" i="1" dirty="0" smtClean="0">
                <a:solidFill>
                  <a:schemeClr val="accent6">
                    <a:lumMod val="75000"/>
                  </a:schemeClr>
                </a:solidFill>
                <a:latin typeface="Arial" panose="020B0604020202020204" pitchFamily="34" charset="0"/>
                <a:cs typeface="Arial" panose="020B0604020202020204" pitchFamily="34" charset="0"/>
              </a:rPr>
              <a:t>no beta function beating on the horizontal plane</a:t>
            </a:r>
            <a:r>
              <a:rPr lang="en-US" altLang="ja-JP" dirty="0" smtClean="0">
                <a:latin typeface="Arial" panose="020B0604020202020204" pitchFamily="34" charset="0"/>
                <a:cs typeface="Arial" panose="020B0604020202020204" pitchFamily="34" charset="0"/>
              </a:rPr>
              <a:t>,</a:t>
            </a:r>
            <a:endParaRPr lang="ja-JP" altLang="en-US" dirty="0" smtClean="0">
              <a:latin typeface="Arial" panose="020B0604020202020204" pitchFamily="34" charset="0"/>
              <a:cs typeface="Arial" panose="020B0604020202020204" pitchFamily="34" charset="0"/>
            </a:endParaRPr>
          </a:p>
          <a:p>
            <a:r>
              <a:rPr lang="en-US" altLang="ja-JP" dirty="0" smtClean="0">
                <a:latin typeface="Arial" panose="020B0604020202020204" pitchFamily="34" charset="0"/>
                <a:cs typeface="Arial" panose="020B0604020202020204" pitchFamily="34" charset="0"/>
              </a:rPr>
              <a:t>       because the horizontal edge focus effects  </a:t>
            </a:r>
          </a:p>
          <a:p>
            <a:r>
              <a:rPr lang="en-US" altLang="ja-JP" dirty="0">
                <a:latin typeface="Arial" panose="020B0604020202020204" pitchFamily="34" charset="0"/>
                <a:cs typeface="Arial" panose="020B0604020202020204" pitchFamily="34" charset="0"/>
              </a:rPr>
              <a:t> </a:t>
            </a:r>
            <a:r>
              <a:rPr lang="en-US" altLang="ja-JP" dirty="0" smtClean="0">
                <a:latin typeface="Arial" panose="020B0604020202020204" pitchFamily="34" charset="0"/>
                <a:cs typeface="Arial" panose="020B0604020202020204" pitchFamily="34" charset="0"/>
              </a:rPr>
              <a:t>      are canceled out by another focusing </a:t>
            </a:r>
          </a:p>
          <a:p>
            <a:r>
              <a:rPr lang="en-US" altLang="ja-JP" dirty="0">
                <a:latin typeface="Arial" panose="020B0604020202020204" pitchFamily="34" charset="0"/>
                <a:cs typeface="Arial" panose="020B0604020202020204" pitchFamily="34" charset="0"/>
              </a:rPr>
              <a:t> </a:t>
            </a:r>
            <a:r>
              <a:rPr lang="en-US" altLang="ja-JP" dirty="0" smtClean="0">
                <a:latin typeface="Arial" panose="020B0604020202020204" pitchFamily="34" charset="0"/>
                <a:cs typeface="Arial" panose="020B0604020202020204" pitchFamily="34" charset="0"/>
              </a:rPr>
              <a:t>      property intrinsic on the bending plane.</a:t>
            </a:r>
            <a:endParaRPr lang="ja-JP" altLang="en-US" dirty="0">
              <a:latin typeface="Arial" panose="020B0604020202020204" pitchFamily="34" charset="0"/>
              <a:cs typeface="Arial" panose="020B0604020202020204" pitchFamily="34" charset="0"/>
            </a:endParaRPr>
          </a:p>
        </p:txBody>
      </p:sp>
      <p:sp>
        <p:nvSpPr>
          <p:cNvPr id="47" name="テキスト ボックス 46"/>
          <p:cNvSpPr txBox="1"/>
          <p:nvPr/>
        </p:nvSpPr>
        <p:spPr>
          <a:xfrm>
            <a:off x="5133762" y="6044625"/>
            <a:ext cx="3988098" cy="584775"/>
          </a:xfrm>
          <a:prstGeom prst="rect">
            <a:avLst/>
          </a:prstGeom>
          <a:noFill/>
        </p:spPr>
        <p:txBody>
          <a:bodyPr wrap="square" rtlCol="0">
            <a:spAutoFit/>
          </a:bodyPr>
          <a:lstStyle/>
          <a:p>
            <a:r>
              <a:rPr kumimoji="1" lang="en-US" altLang="ja-JP" sz="1600" dirty="0" smtClean="0">
                <a:solidFill>
                  <a:srgbClr val="7030A0"/>
                </a:solidFill>
              </a:rPr>
              <a:t>Beta function beating </a:t>
            </a:r>
            <a:r>
              <a:rPr lang="en-US" altLang="ja-JP" sz="1600" dirty="0" smtClean="0">
                <a:solidFill>
                  <a:srgbClr val="7030A0"/>
                </a:solidFill>
              </a:rPr>
              <a:t>caused by the edge</a:t>
            </a:r>
          </a:p>
          <a:p>
            <a:r>
              <a:rPr lang="en-US" altLang="ja-JP" sz="1600" dirty="0" smtClean="0">
                <a:solidFill>
                  <a:srgbClr val="7030A0"/>
                </a:solidFill>
              </a:rPr>
              <a:t>focus o</a:t>
            </a:r>
            <a:r>
              <a:rPr kumimoji="1" lang="en-US" altLang="ja-JP" sz="1600" dirty="0" smtClean="0">
                <a:solidFill>
                  <a:srgbClr val="7030A0"/>
                </a:solidFill>
              </a:rPr>
              <a:t>f the injection bump magnets</a:t>
            </a:r>
            <a:endParaRPr kumimoji="1" lang="ja-JP" altLang="en-US" sz="1600" dirty="0">
              <a:solidFill>
                <a:srgbClr val="7030A0"/>
              </a:solidFill>
            </a:endParaRPr>
          </a:p>
        </p:txBody>
      </p:sp>
      <p:grpSp>
        <p:nvGrpSpPr>
          <p:cNvPr id="7" name="グループ化 6"/>
          <p:cNvGrpSpPr/>
          <p:nvPr/>
        </p:nvGrpSpPr>
        <p:grpSpPr>
          <a:xfrm>
            <a:off x="6535251" y="1108318"/>
            <a:ext cx="2586609" cy="1044356"/>
            <a:chOff x="6256743" y="1826443"/>
            <a:chExt cx="2586609" cy="1044356"/>
          </a:xfrm>
        </p:grpSpPr>
        <p:cxnSp>
          <p:nvCxnSpPr>
            <p:cNvPr id="39" name="直線コネクタ 38"/>
            <p:cNvCxnSpPr/>
            <p:nvPr/>
          </p:nvCxnSpPr>
          <p:spPr bwMode="auto">
            <a:xfrm>
              <a:off x="6256902" y="2233839"/>
              <a:ext cx="648072" cy="0"/>
            </a:xfrm>
            <a:prstGeom prst="line">
              <a:avLst/>
            </a:prstGeom>
            <a:solidFill>
              <a:schemeClr val="accent1"/>
            </a:solidFill>
            <a:ln w="12700" cap="flat" cmpd="sng" algn="ctr">
              <a:solidFill>
                <a:srgbClr val="FF0000"/>
              </a:solidFill>
              <a:prstDash val="dash"/>
              <a:round/>
              <a:headEnd type="none" w="med" len="med"/>
              <a:tailEnd type="none" w="med" len="med"/>
            </a:ln>
            <a:effectLst/>
          </p:spPr>
        </p:cxnSp>
        <p:cxnSp>
          <p:nvCxnSpPr>
            <p:cNvPr id="40" name="直線コネクタ 39"/>
            <p:cNvCxnSpPr/>
            <p:nvPr/>
          </p:nvCxnSpPr>
          <p:spPr bwMode="auto">
            <a:xfrm>
              <a:off x="6275952" y="2735613"/>
              <a:ext cx="648072" cy="0"/>
            </a:xfrm>
            <a:prstGeom prst="line">
              <a:avLst/>
            </a:prstGeom>
            <a:solidFill>
              <a:schemeClr val="accent1"/>
            </a:solidFill>
            <a:ln w="12700" cap="flat" cmpd="sng" algn="ctr">
              <a:solidFill>
                <a:schemeClr val="accent2"/>
              </a:solidFill>
              <a:prstDash val="dash"/>
              <a:round/>
              <a:headEnd type="none" w="med" len="med"/>
              <a:tailEnd type="none" w="med" len="med"/>
            </a:ln>
            <a:effectLst/>
          </p:spPr>
        </p:cxnSp>
        <p:sp>
          <p:nvSpPr>
            <p:cNvPr id="41" name="テキスト ボックス 40"/>
            <p:cNvSpPr txBox="1"/>
            <p:nvPr/>
          </p:nvSpPr>
          <p:spPr>
            <a:xfrm>
              <a:off x="6885924" y="2049441"/>
              <a:ext cx="1943161" cy="307777"/>
            </a:xfrm>
            <a:prstGeom prst="rect">
              <a:avLst/>
            </a:prstGeom>
            <a:noFill/>
          </p:spPr>
          <p:txBody>
            <a:bodyPr wrap="none" rtlCol="0">
              <a:spAutoFit/>
            </a:bodyPr>
            <a:lstStyle/>
            <a:p>
              <a:r>
                <a:rPr kumimoji="1" lang="en-US" altLang="ja-JP" sz="1400" dirty="0" smtClean="0"/>
                <a:t>Horizontal (Bump on)</a:t>
              </a:r>
              <a:endParaRPr kumimoji="1" lang="ja-JP" altLang="en-US" sz="1400" dirty="0"/>
            </a:p>
          </p:txBody>
        </p:sp>
        <p:sp>
          <p:nvSpPr>
            <p:cNvPr id="42" name="テキスト ボックス 41"/>
            <p:cNvSpPr txBox="1"/>
            <p:nvPr/>
          </p:nvSpPr>
          <p:spPr>
            <a:xfrm>
              <a:off x="6904974" y="2563022"/>
              <a:ext cx="1701107" cy="307777"/>
            </a:xfrm>
            <a:prstGeom prst="rect">
              <a:avLst/>
            </a:prstGeom>
            <a:noFill/>
          </p:spPr>
          <p:txBody>
            <a:bodyPr wrap="none" rtlCol="0">
              <a:spAutoFit/>
            </a:bodyPr>
            <a:lstStyle/>
            <a:p>
              <a:r>
                <a:rPr kumimoji="1" lang="en-US" altLang="ja-JP" sz="1400" dirty="0" smtClean="0"/>
                <a:t>Vertical (Bump on)</a:t>
              </a:r>
              <a:endParaRPr kumimoji="1" lang="ja-JP" altLang="en-US" sz="1400" dirty="0"/>
            </a:p>
          </p:txBody>
        </p:sp>
        <p:cxnSp>
          <p:nvCxnSpPr>
            <p:cNvPr id="43" name="直線コネクタ 42"/>
            <p:cNvCxnSpPr/>
            <p:nvPr/>
          </p:nvCxnSpPr>
          <p:spPr bwMode="auto">
            <a:xfrm>
              <a:off x="6256743" y="2010841"/>
              <a:ext cx="648072" cy="0"/>
            </a:xfrm>
            <a:prstGeom prst="line">
              <a:avLst/>
            </a:prstGeom>
            <a:solidFill>
              <a:schemeClr val="accent1"/>
            </a:solidFill>
            <a:ln w="12700" cap="flat" cmpd="sng" algn="ctr">
              <a:solidFill>
                <a:srgbClr val="FF0000"/>
              </a:solidFill>
              <a:prstDash val="solid"/>
              <a:round/>
              <a:headEnd type="none" w="med" len="med"/>
              <a:tailEnd type="none" w="med" len="med"/>
            </a:ln>
            <a:effectLst/>
          </p:spPr>
        </p:cxnSp>
        <p:sp>
          <p:nvSpPr>
            <p:cNvPr id="44" name="テキスト ボックス 43"/>
            <p:cNvSpPr txBox="1"/>
            <p:nvPr/>
          </p:nvSpPr>
          <p:spPr>
            <a:xfrm>
              <a:off x="6885765" y="1826443"/>
              <a:ext cx="1957587" cy="307777"/>
            </a:xfrm>
            <a:prstGeom prst="rect">
              <a:avLst/>
            </a:prstGeom>
            <a:noFill/>
          </p:spPr>
          <p:txBody>
            <a:bodyPr wrap="none" rtlCol="0">
              <a:spAutoFit/>
            </a:bodyPr>
            <a:lstStyle/>
            <a:p>
              <a:r>
                <a:rPr kumimoji="1" lang="en-US" altLang="ja-JP" sz="1400" dirty="0" smtClean="0"/>
                <a:t>Horizontal (Bump off)</a:t>
              </a:r>
              <a:endParaRPr kumimoji="1" lang="ja-JP" altLang="en-US" sz="1400" dirty="0"/>
            </a:p>
          </p:txBody>
        </p:sp>
        <p:cxnSp>
          <p:nvCxnSpPr>
            <p:cNvPr id="45" name="直線コネクタ 44"/>
            <p:cNvCxnSpPr/>
            <p:nvPr/>
          </p:nvCxnSpPr>
          <p:spPr bwMode="auto">
            <a:xfrm>
              <a:off x="6265369" y="2528968"/>
              <a:ext cx="648072" cy="0"/>
            </a:xfrm>
            <a:prstGeom prst="line">
              <a:avLst/>
            </a:prstGeom>
            <a:solidFill>
              <a:schemeClr val="accent1"/>
            </a:solidFill>
            <a:ln w="12700" cap="flat" cmpd="sng" algn="ctr">
              <a:solidFill>
                <a:schemeClr val="accent2"/>
              </a:solidFill>
              <a:prstDash val="solid"/>
              <a:round/>
              <a:headEnd type="none" w="med" len="med"/>
              <a:tailEnd type="none" w="med" len="med"/>
            </a:ln>
            <a:effectLst/>
          </p:spPr>
        </p:cxnSp>
        <p:sp>
          <p:nvSpPr>
            <p:cNvPr id="46" name="テキスト ボックス 45"/>
            <p:cNvSpPr txBox="1"/>
            <p:nvPr/>
          </p:nvSpPr>
          <p:spPr>
            <a:xfrm>
              <a:off x="6894391" y="2356377"/>
              <a:ext cx="1715534" cy="307777"/>
            </a:xfrm>
            <a:prstGeom prst="rect">
              <a:avLst/>
            </a:prstGeom>
            <a:noFill/>
          </p:spPr>
          <p:txBody>
            <a:bodyPr wrap="none" rtlCol="0">
              <a:spAutoFit/>
            </a:bodyPr>
            <a:lstStyle/>
            <a:p>
              <a:r>
                <a:rPr kumimoji="1" lang="en-US" altLang="ja-JP" sz="1400" dirty="0" smtClean="0"/>
                <a:t>Vertical</a:t>
              </a:r>
              <a:r>
                <a:rPr lang="en-US" altLang="ja-JP" sz="1400" dirty="0"/>
                <a:t> </a:t>
              </a:r>
              <a:r>
                <a:rPr lang="en-US" altLang="ja-JP" sz="1400" dirty="0" smtClean="0"/>
                <a:t>(Bump off)</a:t>
              </a:r>
              <a:endParaRPr kumimoji="1" lang="ja-JP" altLang="en-US" sz="1400" dirty="0"/>
            </a:p>
          </p:txBody>
        </p:sp>
      </p:grpSp>
      <p:grpSp>
        <p:nvGrpSpPr>
          <p:cNvPr id="8" name="グループ化 7"/>
          <p:cNvGrpSpPr/>
          <p:nvPr/>
        </p:nvGrpSpPr>
        <p:grpSpPr>
          <a:xfrm>
            <a:off x="5217595" y="2097419"/>
            <a:ext cx="3845384" cy="3998310"/>
            <a:chOff x="5205501" y="2796685"/>
            <a:chExt cx="3845384" cy="3998310"/>
          </a:xfrm>
        </p:grpSpPr>
        <p:pic>
          <p:nvPicPr>
            <p:cNvPr id="3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1340" y="2796685"/>
              <a:ext cx="3549545" cy="3786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テキスト ボックス 36"/>
            <p:cNvSpPr txBox="1"/>
            <p:nvPr/>
          </p:nvSpPr>
          <p:spPr>
            <a:xfrm rot="16200000">
              <a:off x="4540095" y="4336678"/>
              <a:ext cx="1638590" cy="307777"/>
            </a:xfrm>
            <a:prstGeom prst="rect">
              <a:avLst/>
            </a:prstGeom>
            <a:noFill/>
          </p:spPr>
          <p:txBody>
            <a:bodyPr wrap="none" rtlCol="0">
              <a:spAutoFit/>
            </a:bodyPr>
            <a:lstStyle/>
            <a:p>
              <a:r>
                <a:rPr kumimoji="1" lang="en-US" altLang="ja-JP" sz="1400" dirty="0" smtClean="0"/>
                <a:t>Beta functions (m)</a:t>
              </a:r>
              <a:endParaRPr kumimoji="1" lang="ja-JP" altLang="en-US" sz="1400" dirty="0"/>
            </a:p>
          </p:txBody>
        </p:sp>
        <p:sp>
          <p:nvSpPr>
            <p:cNvPr id="38" name="テキスト ボックス 37"/>
            <p:cNvSpPr txBox="1"/>
            <p:nvPr/>
          </p:nvSpPr>
          <p:spPr>
            <a:xfrm>
              <a:off x="6937776" y="6487218"/>
              <a:ext cx="582211" cy="307777"/>
            </a:xfrm>
            <a:prstGeom prst="rect">
              <a:avLst/>
            </a:prstGeom>
            <a:noFill/>
          </p:spPr>
          <p:txBody>
            <a:bodyPr wrap="none" rtlCol="0">
              <a:spAutoFit/>
            </a:bodyPr>
            <a:lstStyle/>
            <a:p>
              <a:r>
                <a:rPr lang="en-US" altLang="ja-JP" sz="1400" dirty="0" smtClean="0"/>
                <a:t>s </a:t>
              </a:r>
              <a:r>
                <a:rPr kumimoji="1" lang="en-US" altLang="ja-JP" sz="1400" dirty="0" smtClean="0"/>
                <a:t>(m)</a:t>
              </a:r>
              <a:endParaRPr kumimoji="1" lang="ja-JP" altLang="en-US" sz="1400" dirty="0"/>
            </a:p>
          </p:txBody>
        </p:sp>
        <p:sp>
          <p:nvSpPr>
            <p:cNvPr id="48" name="テキスト ボックス 47"/>
            <p:cNvSpPr txBox="1"/>
            <p:nvPr/>
          </p:nvSpPr>
          <p:spPr>
            <a:xfrm>
              <a:off x="7319611" y="2863433"/>
              <a:ext cx="1673856" cy="338554"/>
            </a:xfrm>
            <a:prstGeom prst="rect">
              <a:avLst/>
            </a:prstGeom>
            <a:noFill/>
          </p:spPr>
          <p:txBody>
            <a:bodyPr wrap="none" rtlCol="0">
              <a:spAutoFit/>
            </a:bodyPr>
            <a:lstStyle/>
            <a:p>
              <a:r>
                <a:rPr kumimoji="1" lang="en-US" altLang="ja-JP" sz="1600" u="sng" dirty="0" smtClean="0"/>
                <a:t>1st super-period</a:t>
              </a:r>
              <a:endParaRPr kumimoji="1" lang="ja-JP" altLang="en-US" sz="1600" u="sng" dirty="0"/>
            </a:p>
          </p:txBody>
        </p:sp>
        <p:sp>
          <p:nvSpPr>
            <p:cNvPr id="49" name="テキスト ボックス 48"/>
            <p:cNvSpPr txBox="1"/>
            <p:nvPr/>
          </p:nvSpPr>
          <p:spPr>
            <a:xfrm>
              <a:off x="7238977" y="4125073"/>
              <a:ext cx="1765227" cy="338554"/>
            </a:xfrm>
            <a:prstGeom prst="rect">
              <a:avLst/>
            </a:prstGeom>
            <a:noFill/>
          </p:spPr>
          <p:txBody>
            <a:bodyPr wrap="none" rtlCol="0">
              <a:spAutoFit/>
            </a:bodyPr>
            <a:lstStyle/>
            <a:p>
              <a:r>
                <a:rPr lang="en-US" altLang="ja-JP" sz="1600" u="sng" dirty="0" smtClean="0"/>
                <a:t>2nd</a:t>
              </a:r>
              <a:r>
                <a:rPr kumimoji="1" lang="en-US" altLang="ja-JP" sz="1600" u="sng" dirty="0" smtClean="0"/>
                <a:t> super-period</a:t>
              </a:r>
              <a:endParaRPr kumimoji="1" lang="ja-JP" altLang="en-US" sz="1600" u="sng" dirty="0"/>
            </a:p>
          </p:txBody>
        </p:sp>
        <p:sp>
          <p:nvSpPr>
            <p:cNvPr id="50" name="テキスト ボックス 49"/>
            <p:cNvSpPr txBox="1"/>
            <p:nvPr/>
          </p:nvSpPr>
          <p:spPr>
            <a:xfrm>
              <a:off x="7276481" y="5373321"/>
              <a:ext cx="1726755" cy="338554"/>
            </a:xfrm>
            <a:prstGeom prst="rect">
              <a:avLst/>
            </a:prstGeom>
            <a:noFill/>
          </p:spPr>
          <p:txBody>
            <a:bodyPr wrap="none" rtlCol="0">
              <a:spAutoFit/>
            </a:bodyPr>
            <a:lstStyle/>
            <a:p>
              <a:r>
                <a:rPr lang="en-US" altLang="ja-JP" sz="1600" u="sng" dirty="0" smtClean="0"/>
                <a:t>3rd</a:t>
              </a:r>
              <a:r>
                <a:rPr kumimoji="1" lang="en-US" altLang="ja-JP" sz="1600" u="sng" dirty="0" smtClean="0"/>
                <a:t> super-period</a:t>
              </a:r>
              <a:endParaRPr kumimoji="1" lang="ja-JP" altLang="en-US" sz="1600" u="sng" dirty="0"/>
            </a:p>
          </p:txBody>
        </p:sp>
      </p:grpSp>
      <p:sp>
        <p:nvSpPr>
          <p:cNvPr id="5" name="スライド番号プレースホルダー 4"/>
          <p:cNvSpPr>
            <a:spLocks noGrp="1"/>
          </p:cNvSpPr>
          <p:nvPr>
            <p:ph type="sldNum" sz="quarter" idx="12"/>
          </p:nvPr>
        </p:nvSpPr>
        <p:spPr/>
        <p:txBody>
          <a:bodyPr/>
          <a:lstStyle/>
          <a:p>
            <a:pPr>
              <a:defRPr/>
            </a:pPr>
            <a:fld id="{795C08A0-DC4E-40C2-BC5D-0461A8846DC0}" type="slidenum">
              <a:rPr lang="en-US" altLang="ja-JP" smtClean="0"/>
              <a:pPr>
                <a:defRPr/>
              </a:pPr>
              <a:t>19</a:t>
            </a:fld>
            <a:endParaRPr lang="en-US" altLang="ja-JP"/>
          </a:p>
        </p:txBody>
      </p:sp>
    </p:spTree>
    <p:extLst>
      <p:ext uri="{BB962C8B-B14F-4D97-AF65-F5344CB8AC3E}">
        <p14:creationId xmlns:p14="http://schemas.microsoft.com/office/powerpoint/2010/main" val="3171381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20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08"/>
            <a:ext cx="91440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reeform 7"/>
          <p:cNvSpPr>
            <a:spLocks/>
          </p:cNvSpPr>
          <p:nvPr/>
        </p:nvSpPr>
        <p:spPr bwMode="auto">
          <a:xfrm>
            <a:off x="1638300" y="2698750"/>
            <a:ext cx="5245100" cy="387350"/>
          </a:xfrm>
          <a:custGeom>
            <a:avLst/>
            <a:gdLst>
              <a:gd name="T0" fmla="*/ 2147483647 w 3894"/>
              <a:gd name="T1" fmla="*/ 2147483647 h 408"/>
              <a:gd name="T2" fmla="*/ 2147483647 w 3894"/>
              <a:gd name="T3" fmla="*/ 2147483647 h 408"/>
              <a:gd name="T4" fmla="*/ 2147483647 w 3894"/>
              <a:gd name="T5" fmla="*/ 2147483647 h 408"/>
              <a:gd name="T6" fmla="*/ 2147483647 w 3894"/>
              <a:gd name="T7" fmla="*/ 2147483647 h 408"/>
              <a:gd name="T8" fmla="*/ 2147483647 w 3894"/>
              <a:gd name="T9" fmla="*/ 2147483647 h 408"/>
              <a:gd name="T10" fmla="*/ 2147483647 w 3894"/>
              <a:gd name="T11" fmla="*/ 2147483647 h 408"/>
              <a:gd name="T12" fmla="*/ 0 w 3894"/>
              <a:gd name="T13" fmla="*/ 2147483647 h 408"/>
              <a:gd name="T14" fmla="*/ 0 60000 65536"/>
              <a:gd name="T15" fmla="*/ 0 60000 65536"/>
              <a:gd name="T16" fmla="*/ 0 60000 65536"/>
              <a:gd name="T17" fmla="*/ 0 60000 65536"/>
              <a:gd name="T18" fmla="*/ 0 60000 65536"/>
              <a:gd name="T19" fmla="*/ 0 60000 65536"/>
              <a:gd name="T20" fmla="*/ 0 60000 65536"/>
              <a:gd name="T21" fmla="*/ 0 w 3894"/>
              <a:gd name="T22" fmla="*/ 0 h 408"/>
              <a:gd name="T23" fmla="*/ 3894 w 3894"/>
              <a:gd name="T24" fmla="*/ 408 h 4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94" h="408">
                <a:moveTo>
                  <a:pt x="3894" y="408"/>
                </a:moveTo>
                <a:cubicBezTo>
                  <a:pt x="3865" y="368"/>
                  <a:pt x="3789" y="232"/>
                  <a:pt x="3723" y="170"/>
                </a:cubicBezTo>
                <a:cubicBezTo>
                  <a:pt x="3657" y="108"/>
                  <a:pt x="3609" y="62"/>
                  <a:pt x="3496" y="34"/>
                </a:cubicBezTo>
                <a:cubicBezTo>
                  <a:pt x="3383" y="6"/>
                  <a:pt x="3238" y="6"/>
                  <a:pt x="3042" y="3"/>
                </a:cubicBezTo>
                <a:cubicBezTo>
                  <a:pt x="2846" y="0"/>
                  <a:pt x="2574" y="4"/>
                  <a:pt x="2319" y="13"/>
                </a:cubicBezTo>
                <a:cubicBezTo>
                  <a:pt x="2064" y="22"/>
                  <a:pt x="1895" y="43"/>
                  <a:pt x="1509" y="60"/>
                </a:cubicBezTo>
                <a:cubicBezTo>
                  <a:pt x="1123" y="77"/>
                  <a:pt x="314" y="105"/>
                  <a:pt x="0" y="117"/>
                </a:cubicBezTo>
              </a:path>
            </a:pathLst>
          </a:custGeom>
          <a:noFill/>
          <a:ln w="57150">
            <a:solidFill>
              <a:srgbClr val="CCECFF"/>
            </a:solidFill>
            <a:prstDash val="sysDash"/>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 name="Line 9"/>
          <p:cNvSpPr>
            <a:spLocks noChangeShapeType="1"/>
          </p:cNvSpPr>
          <p:nvPr/>
        </p:nvSpPr>
        <p:spPr bwMode="auto">
          <a:xfrm>
            <a:off x="949325" y="5919788"/>
            <a:ext cx="423863" cy="0"/>
          </a:xfrm>
          <a:prstGeom prst="line">
            <a:avLst/>
          </a:prstGeom>
          <a:noFill/>
          <a:ln w="57150">
            <a:solidFill>
              <a:srgbClr val="CCECFF"/>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5" name="Rectangle 10"/>
          <p:cNvSpPr>
            <a:spLocks noChangeArrowheads="1"/>
          </p:cNvSpPr>
          <p:nvPr/>
        </p:nvSpPr>
        <p:spPr bwMode="auto">
          <a:xfrm>
            <a:off x="1409700" y="5756275"/>
            <a:ext cx="20558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defTabSz="762000"/>
            <a:r>
              <a:rPr lang="en-US" altLang="ja-JP" b="1">
                <a:solidFill>
                  <a:srgbClr val="CCECFF"/>
                </a:solidFill>
                <a:ea typeface="HG創英角ﾎﾟｯﾌﾟ体" pitchFamily="49" charset="-128"/>
              </a:rPr>
              <a:t>JFY 2009</a:t>
            </a:r>
          </a:p>
        </p:txBody>
      </p:sp>
      <p:sp>
        <p:nvSpPr>
          <p:cNvPr id="6" name="Freeform 12"/>
          <p:cNvSpPr>
            <a:spLocks/>
          </p:cNvSpPr>
          <p:nvPr/>
        </p:nvSpPr>
        <p:spPr bwMode="auto">
          <a:xfrm>
            <a:off x="3803650" y="2025650"/>
            <a:ext cx="1663700" cy="577850"/>
          </a:xfrm>
          <a:custGeom>
            <a:avLst/>
            <a:gdLst>
              <a:gd name="T0" fmla="*/ 2147483647 w 1048"/>
              <a:gd name="T1" fmla="*/ 0 h 364"/>
              <a:gd name="T2" fmla="*/ 0 w 1048"/>
              <a:gd name="T3" fmla="*/ 2147483647 h 364"/>
              <a:gd name="T4" fmla="*/ 0 60000 65536"/>
              <a:gd name="T5" fmla="*/ 0 60000 65536"/>
              <a:gd name="T6" fmla="*/ 0 w 1048"/>
              <a:gd name="T7" fmla="*/ 0 h 364"/>
              <a:gd name="T8" fmla="*/ 1048 w 1048"/>
              <a:gd name="T9" fmla="*/ 364 h 364"/>
            </a:gdLst>
            <a:ahLst/>
            <a:cxnLst>
              <a:cxn ang="T4">
                <a:pos x="T0" y="T1"/>
              </a:cxn>
              <a:cxn ang="T5">
                <a:pos x="T2" y="T3"/>
              </a:cxn>
            </a:cxnLst>
            <a:rect l="T6" t="T7" r="T8" b="T9"/>
            <a:pathLst>
              <a:path w="1048" h="364">
                <a:moveTo>
                  <a:pt x="1048" y="0"/>
                </a:moveTo>
                <a:lnTo>
                  <a:pt x="0" y="364"/>
                </a:lnTo>
              </a:path>
            </a:pathLst>
          </a:custGeom>
          <a:noFill/>
          <a:ln w="57150">
            <a:solidFill>
              <a:srgbClr val="FFFF66"/>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 name="Freeform 13"/>
          <p:cNvSpPr>
            <a:spLocks/>
          </p:cNvSpPr>
          <p:nvPr/>
        </p:nvSpPr>
        <p:spPr bwMode="auto">
          <a:xfrm>
            <a:off x="3028950" y="4851400"/>
            <a:ext cx="3105150" cy="920750"/>
          </a:xfrm>
          <a:custGeom>
            <a:avLst/>
            <a:gdLst>
              <a:gd name="T0" fmla="*/ 0 w 1956"/>
              <a:gd name="T1" fmla="*/ 0 h 580"/>
              <a:gd name="T2" fmla="*/ 2147483647 w 1956"/>
              <a:gd name="T3" fmla="*/ 2147483647 h 580"/>
              <a:gd name="T4" fmla="*/ 0 60000 65536"/>
              <a:gd name="T5" fmla="*/ 0 60000 65536"/>
              <a:gd name="T6" fmla="*/ 0 w 1956"/>
              <a:gd name="T7" fmla="*/ 0 h 580"/>
              <a:gd name="T8" fmla="*/ 1956 w 1956"/>
              <a:gd name="T9" fmla="*/ 580 h 580"/>
            </a:gdLst>
            <a:ahLst/>
            <a:cxnLst>
              <a:cxn ang="T4">
                <a:pos x="T0" y="T1"/>
              </a:cxn>
              <a:cxn ang="T5">
                <a:pos x="T2" y="T3"/>
              </a:cxn>
            </a:cxnLst>
            <a:rect l="T6" t="T7" r="T8" b="T9"/>
            <a:pathLst>
              <a:path w="1956" h="580">
                <a:moveTo>
                  <a:pt x="0" y="0"/>
                </a:moveTo>
                <a:lnTo>
                  <a:pt x="1956" y="580"/>
                </a:lnTo>
              </a:path>
            </a:pathLst>
          </a:custGeom>
          <a:noFill/>
          <a:ln w="57150">
            <a:solidFill>
              <a:srgbClr val="FFFF66"/>
            </a:solidFill>
            <a:prstDash val="sysDash"/>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 name="Freeform 14"/>
          <p:cNvSpPr>
            <a:spLocks/>
          </p:cNvSpPr>
          <p:nvPr/>
        </p:nvSpPr>
        <p:spPr bwMode="auto">
          <a:xfrm rot="600000">
            <a:off x="4856163" y="1871663"/>
            <a:ext cx="635000" cy="1520825"/>
          </a:xfrm>
          <a:custGeom>
            <a:avLst/>
            <a:gdLst>
              <a:gd name="T0" fmla="*/ 2147483647 w 578"/>
              <a:gd name="T1" fmla="*/ 0 h 1033"/>
              <a:gd name="T2" fmla="*/ 2147483647 w 578"/>
              <a:gd name="T3" fmla="*/ 2147483647 h 1033"/>
              <a:gd name="T4" fmla="*/ 2147483647 w 578"/>
              <a:gd name="T5" fmla="*/ 2147483647 h 1033"/>
              <a:gd name="T6" fmla="*/ 2147483647 w 578"/>
              <a:gd name="T7" fmla="*/ 2147483647 h 1033"/>
              <a:gd name="T8" fmla="*/ 2147483647 w 578"/>
              <a:gd name="T9" fmla="*/ 2147483647 h 1033"/>
              <a:gd name="T10" fmla="*/ 2147483647 w 578"/>
              <a:gd name="T11" fmla="*/ 2147483647 h 1033"/>
              <a:gd name="T12" fmla="*/ 0 60000 65536"/>
              <a:gd name="T13" fmla="*/ 0 60000 65536"/>
              <a:gd name="T14" fmla="*/ 0 60000 65536"/>
              <a:gd name="T15" fmla="*/ 0 60000 65536"/>
              <a:gd name="T16" fmla="*/ 0 60000 65536"/>
              <a:gd name="T17" fmla="*/ 0 60000 65536"/>
              <a:gd name="T18" fmla="*/ 0 w 578"/>
              <a:gd name="T19" fmla="*/ 0 h 1033"/>
              <a:gd name="T20" fmla="*/ 578 w 578"/>
              <a:gd name="T21" fmla="*/ 1033 h 1033"/>
            </a:gdLst>
            <a:ahLst/>
            <a:cxnLst>
              <a:cxn ang="T12">
                <a:pos x="T0" y="T1"/>
              </a:cxn>
              <a:cxn ang="T13">
                <a:pos x="T2" y="T3"/>
              </a:cxn>
              <a:cxn ang="T14">
                <a:pos x="T4" y="T5"/>
              </a:cxn>
              <a:cxn ang="T15">
                <a:pos x="T6" y="T7"/>
              </a:cxn>
              <a:cxn ang="T16">
                <a:pos x="T8" y="T9"/>
              </a:cxn>
              <a:cxn ang="T17">
                <a:pos x="T10" y="T11"/>
              </a:cxn>
            </a:cxnLst>
            <a:rect l="T18" t="T19" r="T20" b="T21"/>
            <a:pathLst>
              <a:path w="578" h="1033">
                <a:moveTo>
                  <a:pt x="578" y="0"/>
                </a:moveTo>
                <a:cubicBezTo>
                  <a:pt x="551" y="16"/>
                  <a:pt x="503" y="13"/>
                  <a:pt x="416" y="99"/>
                </a:cubicBezTo>
                <a:cubicBezTo>
                  <a:pt x="329" y="185"/>
                  <a:pt x="118" y="414"/>
                  <a:pt x="59" y="514"/>
                </a:cubicBezTo>
                <a:cubicBezTo>
                  <a:pt x="0" y="614"/>
                  <a:pt x="51" y="626"/>
                  <a:pt x="64" y="699"/>
                </a:cubicBezTo>
                <a:cubicBezTo>
                  <a:pt x="77" y="772"/>
                  <a:pt x="120" y="896"/>
                  <a:pt x="136" y="952"/>
                </a:cubicBezTo>
                <a:cubicBezTo>
                  <a:pt x="152" y="1008"/>
                  <a:pt x="154" y="1016"/>
                  <a:pt x="159" y="1033"/>
                </a:cubicBezTo>
              </a:path>
            </a:pathLst>
          </a:custGeom>
          <a:noFill/>
          <a:ln w="57150">
            <a:solidFill>
              <a:srgbClr val="FFFF66"/>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 name="Freeform 17"/>
          <p:cNvSpPr>
            <a:spLocks/>
          </p:cNvSpPr>
          <p:nvPr/>
        </p:nvSpPr>
        <p:spPr bwMode="auto">
          <a:xfrm>
            <a:off x="1441450" y="2395538"/>
            <a:ext cx="5783263" cy="2836862"/>
          </a:xfrm>
          <a:custGeom>
            <a:avLst/>
            <a:gdLst>
              <a:gd name="T0" fmla="*/ 2147483647 w 3643"/>
              <a:gd name="T1" fmla="*/ 2147483647 h 1787"/>
              <a:gd name="T2" fmla="*/ 2147483647 w 3643"/>
              <a:gd name="T3" fmla="*/ 2147483647 h 1787"/>
              <a:gd name="T4" fmla="*/ 2147483647 w 3643"/>
              <a:gd name="T5" fmla="*/ 2147483647 h 1787"/>
              <a:gd name="T6" fmla="*/ 2147483647 w 3643"/>
              <a:gd name="T7" fmla="*/ 2147483647 h 1787"/>
              <a:gd name="T8" fmla="*/ 2147483647 w 3643"/>
              <a:gd name="T9" fmla="*/ 2147483647 h 1787"/>
              <a:gd name="T10" fmla="*/ 2147483647 w 3643"/>
              <a:gd name="T11" fmla="*/ 2147483647 h 1787"/>
              <a:gd name="T12" fmla="*/ 2147483647 w 3643"/>
              <a:gd name="T13" fmla="*/ 2147483647 h 1787"/>
              <a:gd name="T14" fmla="*/ 2147483647 w 3643"/>
              <a:gd name="T15" fmla="*/ 2147483647 h 1787"/>
              <a:gd name="T16" fmla="*/ 2147483647 w 3643"/>
              <a:gd name="T17" fmla="*/ 2147483647 h 1787"/>
              <a:gd name="T18" fmla="*/ 2147483647 w 3643"/>
              <a:gd name="T19" fmla="*/ 2147483647 h 1787"/>
              <a:gd name="T20" fmla="*/ 2147483647 w 3643"/>
              <a:gd name="T21" fmla="*/ 2147483647 h 1787"/>
              <a:gd name="T22" fmla="*/ 2147483647 w 3643"/>
              <a:gd name="T23" fmla="*/ 2147483647 h 1787"/>
              <a:gd name="T24" fmla="*/ 2147483647 w 3643"/>
              <a:gd name="T25" fmla="*/ 2147483647 h 1787"/>
              <a:gd name="T26" fmla="*/ 2147483647 w 3643"/>
              <a:gd name="T27" fmla="*/ 2147483647 h 1787"/>
              <a:gd name="T28" fmla="*/ 2147483647 w 3643"/>
              <a:gd name="T29" fmla="*/ 2147483647 h 1787"/>
              <a:gd name="T30" fmla="*/ 2147483647 w 3643"/>
              <a:gd name="T31" fmla="*/ 2147483647 h 1787"/>
              <a:gd name="T32" fmla="*/ 2147483647 w 3643"/>
              <a:gd name="T33" fmla="*/ 2147483647 h 1787"/>
              <a:gd name="T34" fmla="*/ 2147483647 w 3643"/>
              <a:gd name="T35" fmla="*/ 2147483647 h 1787"/>
              <a:gd name="T36" fmla="*/ 2147483647 w 3643"/>
              <a:gd name="T37" fmla="*/ 2147483647 h 1787"/>
              <a:gd name="T38" fmla="*/ 2147483647 w 3643"/>
              <a:gd name="T39" fmla="*/ 2147483647 h 1787"/>
              <a:gd name="T40" fmla="*/ 2147483647 w 3643"/>
              <a:gd name="T41" fmla="*/ 2147483647 h 178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643"/>
              <a:gd name="T64" fmla="*/ 0 h 1787"/>
              <a:gd name="T65" fmla="*/ 3643 w 3643"/>
              <a:gd name="T66" fmla="*/ 1787 h 178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643" h="1787">
                <a:moveTo>
                  <a:pt x="368" y="1323"/>
                </a:moveTo>
                <a:cubicBezTo>
                  <a:pt x="419" y="1344"/>
                  <a:pt x="488" y="1388"/>
                  <a:pt x="676" y="1447"/>
                </a:cubicBezTo>
                <a:cubicBezTo>
                  <a:pt x="864" y="1506"/>
                  <a:pt x="1223" y="1623"/>
                  <a:pt x="1499" y="1678"/>
                </a:cubicBezTo>
                <a:cubicBezTo>
                  <a:pt x="1775" y="1733"/>
                  <a:pt x="2096" y="1769"/>
                  <a:pt x="2332" y="1777"/>
                </a:cubicBezTo>
                <a:cubicBezTo>
                  <a:pt x="2569" y="1787"/>
                  <a:pt x="2742" y="1771"/>
                  <a:pt x="2917" y="1730"/>
                </a:cubicBezTo>
                <a:cubicBezTo>
                  <a:pt x="3094" y="1690"/>
                  <a:pt x="3268" y="1622"/>
                  <a:pt x="3387" y="1531"/>
                </a:cubicBezTo>
                <a:cubicBezTo>
                  <a:pt x="3504" y="1440"/>
                  <a:pt x="3613" y="1348"/>
                  <a:pt x="3629" y="1185"/>
                </a:cubicBezTo>
                <a:cubicBezTo>
                  <a:pt x="3643" y="1023"/>
                  <a:pt x="3542" y="713"/>
                  <a:pt x="3478" y="558"/>
                </a:cubicBezTo>
                <a:cubicBezTo>
                  <a:pt x="3413" y="401"/>
                  <a:pt x="3350" y="333"/>
                  <a:pt x="3238" y="249"/>
                </a:cubicBezTo>
                <a:cubicBezTo>
                  <a:pt x="3128" y="166"/>
                  <a:pt x="2957" y="100"/>
                  <a:pt x="2814" y="59"/>
                </a:cubicBezTo>
                <a:cubicBezTo>
                  <a:pt x="2670" y="18"/>
                  <a:pt x="2536" y="4"/>
                  <a:pt x="2376" y="1"/>
                </a:cubicBezTo>
                <a:cubicBezTo>
                  <a:pt x="2216" y="0"/>
                  <a:pt x="2060" y="12"/>
                  <a:pt x="1852" y="48"/>
                </a:cubicBezTo>
                <a:cubicBezTo>
                  <a:pt x="1644" y="84"/>
                  <a:pt x="1310" y="172"/>
                  <a:pt x="1124" y="219"/>
                </a:cubicBezTo>
                <a:cubicBezTo>
                  <a:pt x="938" y="266"/>
                  <a:pt x="839" y="299"/>
                  <a:pt x="735" y="331"/>
                </a:cubicBezTo>
                <a:cubicBezTo>
                  <a:pt x="631" y="363"/>
                  <a:pt x="566" y="387"/>
                  <a:pt x="500" y="411"/>
                </a:cubicBezTo>
                <a:cubicBezTo>
                  <a:pt x="434" y="435"/>
                  <a:pt x="397" y="445"/>
                  <a:pt x="340" y="475"/>
                </a:cubicBezTo>
                <a:cubicBezTo>
                  <a:pt x="283" y="505"/>
                  <a:pt x="209" y="542"/>
                  <a:pt x="158" y="589"/>
                </a:cubicBezTo>
                <a:cubicBezTo>
                  <a:pt x="107" y="636"/>
                  <a:pt x="58" y="688"/>
                  <a:pt x="35" y="755"/>
                </a:cubicBezTo>
                <a:cubicBezTo>
                  <a:pt x="12" y="822"/>
                  <a:pt x="0" y="920"/>
                  <a:pt x="20" y="991"/>
                </a:cubicBezTo>
                <a:cubicBezTo>
                  <a:pt x="40" y="1062"/>
                  <a:pt x="96" y="1123"/>
                  <a:pt x="156" y="1179"/>
                </a:cubicBezTo>
                <a:cubicBezTo>
                  <a:pt x="216" y="1235"/>
                  <a:pt x="333" y="1296"/>
                  <a:pt x="380" y="1327"/>
                </a:cubicBezTo>
              </a:path>
            </a:pathLst>
          </a:custGeom>
          <a:noFill/>
          <a:ln w="57150">
            <a:solidFill>
              <a:srgbClr val="FFFF66"/>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 name="Line 18"/>
          <p:cNvSpPr>
            <a:spLocks noChangeShapeType="1"/>
          </p:cNvSpPr>
          <p:nvPr/>
        </p:nvSpPr>
        <p:spPr bwMode="auto">
          <a:xfrm>
            <a:off x="949325" y="5651500"/>
            <a:ext cx="423863" cy="0"/>
          </a:xfrm>
          <a:prstGeom prst="line">
            <a:avLst/>
          </a:prstGeom>
          <a:noFill/>
          <a:ln w="57150">
            <a:solidFill>
              <a:srgbClr val="FFFF66"/>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1" name="Rectangle 19"/>
          <p:cNvSpPr>
            <a:spLocks noChangeArrowheads="1"/>
          </p:cNvSpPr>
          <p:nvPr/>
        </p:nvSpPr>
        <p:spPr bwMode="auto">
          <a:xfrm>
            <a:off x="1411288" y="5476875"/>
            <a:ext cx="27654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defTabSz="762000"/>
            <a:r>
              <a:rPr lang="en-US" altLang="ja-JP" b="1">
                <a:solidFill>
                  <a:srgbClr val="FFFF66"/>
                </a:solidFill>
                <a:ea typeface="HG創英角ﾎﾟｯﾌﾟ体" pitchFamily="49" charset="-128"/>
              </a:rPr>
              <a:t>JFY 2008</a:t>
            </a:r>
            <a:endParaRPr lang="en-US" altLang="ja-JP" b="1">
              <a:solidFill>
                <a:srgbClr val="CCECFF"/>
              </a:solidFill>
              <a:ea typeface="HG創英角ﾎﾟｯﾌﾟ体" pitchFamily="49" charset="-128"/>
            </a:endParaRPr>
          </a:p>
        </p:txBody>
      </p:sp>
      <p:sp>
        <p:nvSpPr>
          <p:cNvPr id="12" name="Line 20"/>
          <p:cNvSpPr>
            <a:spLocks noChangeShapeType="1"/>
          </p:cNvSpPr>
          <p:nvPr/>
        </p:nvSpPr>
        <p:spPr bwMode="auto">
          <a:xfrm flipV="1">
            <a:off x="3706813" y="1477963"/>
            <a:ext cx="1362075" cy="7937"/>
          </a:xfrm>
          <a:prstGeom prst="line">
            <a:avLst/>
          </a:prstGeom>
          <a:noFill/>
          <a:ln w="57150">
            <a:solidFill>
              <a:srgbClr val="FF6666"/>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3" name="Line 21"/>
          <p:cNvSpPr>
            <a:spLocks noChangeShapeType="1"/>
          </p:cNvSpPr>
          <p:nvPr/>
        </p:nvSpPr>
        <p:spPr bwMode="auto">
          <a:xfrm flipH="1">
            <a:off x="3719513" y="276225"/>
            <a:ext cx="58737" cy="1216025"/>
          </a:xfrm>
          <a:prstGeom prst="line">
            <a:avLst/>
          </a:prstGeom>
          <a:noFill/>
          <a:ln w="57150">
            <a:solidFill>
              <a:srgbClr val="FF6666"/>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4" name="Oval 23"/>
          <p:cNvSpPr>
            <a:spLocks noChangeArrowheads="1"/>
          </p:cNvSpPr>
          <p:nvPr/>
        </p:nvSpPr>
        <p:spPr bwMode="auto">
          <a:xfrm>
            <a:off x="4673600" y="1463675"/>
            <a:ext cx="1066800" cy="566738"/>
          </a:xfrm>
          <a:prstGeom prst="ellipse">
            <a:avLst/>
          </a:prstGeom>
          <a:noFill/>
          <a:ln w="57150">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b="1"/>
          </a:p>
        </p:txBody>
      </p:sp>
      <p:sp>
        <p:nvSpPr>
          <p:cNvPr id="15" name="Rectangle 24"/>
          <p:cNvSpPr>
            <a:spLocks noChangeArrowheads="1"/>
          </p:cNvSpPr>
          <p:nvPr/>
        </p:nvSpPr>
        <p:spPr bwMode="auto">
          <a:xfrm>
            <a:off x="1433513" y="5214938"/>
            <a:ext cx="31384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ja-JP" b="1">
                <a:solidFill>
                  <a:srgbClr val="FF6666"/>
                </a:solidFill>
                <a:ea typeface="HG創英角ﾎﾟｯﾌﾟ体" pitchFamily="49" charset="-128"/>
              </a:rPr>
              <a:t>JFY 2006 / 2007</a:t>
            </a:r>
          </a:p>
        </p:txBody>
      </p:sp>
      <p:sp>
        <p:nvSpPr>
          <p:cNvPr id="16" name="Line 25"/>
          <p:cNvSpPr>
            <a:spLocks noChangeShapeType="1"/>
          </p:cNvSpPr>
          <p:nvPr/>
        </p:nvSpPr>
        <p:spPr bwMode="auto">
          <a:xfrm>
            <a:off x="957263" y="5408613"/>
            <a:ext cx="423862" cy="0"/>
          </a:xfrm>
          <a:prstGeom prst="line">
            <a:avLst/>
          </a:prstGeom>
          <a:noFill/>
          <a:ln w="57150">
            <a:solidFill>
              <a:srgbClr val="FF6666"/>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7" name="Rectangle 26"/>
          <p:cNvSpPr>
            <a:spLocks noChangeArrowheads="1"/>
          </p:cNvSpPr>
          <p:nvPr/>
        </p:nvSpPr>
        <p:spPr bwMode="auto">
          <a:xfrm>
            <a:off x="730250" y="5246688"/>
            <a:ext cx="2709863" cy="846137"/>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b="1"/>
          </a:p>
        </p:txBody>
      </p:sp>
      <p:sp>
        <p:nvSpPr>
          <p:cNvPr id="18" name="Text Box 9"/>
          <p:cNvSpPr txBox="1">
            <a:spLocks noChangeArrowheads="1"/>
          </p:cNvSpPr>
          <p:nvPr/>
        </p:nvSpPr>
        <p:spPr bwMode="auto">
          <a:xfrm>
            <a:off x="428625" y="2000250"/>
            <a:ext cx="2786063" cy="739775"/>
          </a:xfrm>
          <a:prstGeom prst="rect">
            <a:avLst/>
          </a:prstGeom>
          <a:noFill/>
          <a:ln w="9525">
            <a:noFill/>
            <a:miter lim="800000"/>
            <a:headEnd/>
            <a:tailEnd/>
          </a:ln>
        </p:spPr>
        <p:txBody>
          <a:bodyPr lIns="68386" tIns="34193" rIns="68386" bIns="34193">
            <a:spAutoFit/>
          </a:bodyPr>
          <a:lstStyle/>
          <a:p>
            <a:pPr defTabSz="957263">
              <a:spcBef>
                <a:spcPct val="50000"/>
              </a:spcBef>
              <a:defRPr/>
            </a:pPr>
            <a:r>
              <a:rPr lang="en-US" altLang="ja-JP" sz="2200" b="1" dirty="0">
                <a:solidFill>
                  <a:schemeClr val="accent5">
                    <a:lumMod val="60000"/>
                    <a:lumOff val="40000"/>
                  </a:schemeClr>
                </a:solidFill>
                <a:ea typeface="HG創英角ﾎﾟｯﾌﾟ体" pitchFamily="49" charset="-128"/>
              </a:rPr>
              <a:t>Neutrino Beam Line to Kamioka</a:t>
            </a:r>
            <a:r>
              <a:rPr lang="ja-JP" altLang="en-US" sz="2200" b="1" dirty="0">
                <a:solidFill>
                  <a:schemeClr val="accent5">
                    <a:lumMod val="60000"/>
                    <a:lumOff val="40000"/>
                  </a:schemeClr>
                </a:solidFill>
                <a:ea typeface="HG創英角ﾎﾟｯﾌﾟ体" pitchFamily="49" charset="-128"/>
              </a:rPr>
              <a:t> </a:t>
            </a:r>
            <a:r>
              <a:rPr lang="en-US" altLang="ja-JP" sz="2200" b="1" dirty="0">
                <a:solidFill>
                  <a:schemeClr val="accent5">
                    <a:lumMod val="60000"/>
                    <a:lumOff val="40000"/>
                  </a:schemeClr>
                </a:solidFill>
                <a:ea typeface="HG創英角ﾎﾟｯﾌﾟ体" pitchFamily="49" charset="-128"/>
              </a:rPr>
              <a:t>(NU)</a:t>
            </a:r>
          </a:p>
        </p:txBody>
      </p:sp>
      <p:sp>
        <p:nvSpPr>
          <p:cNvPr id="19" name="Text Box 15"/>
          <p:cNvSpPr txBox="1">
            <a:spLocks noChangeArrowheads="1"/>
          </p:cNvSpPr>
          <p:nvPr/>
        </p:nvSpPr>
        <p:spPr bwMode="auto">
          <a:xfrm>
            <a:off x="2787650" y="3429000"/>
            <a:ext cx="200025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386" tIns="34193" rIns="68386" bIns="34193">
            <a:spAutoFit/>
          </a:bodyPr>
          <a:lstStyle>
            <a:lvl1pPr defTabSz="957263" eaLnBrk="0" hangingPunct="0">
              <a:defRPr kumimoji="1">
                <a:solidFill>
                  <a:schemeClr val="tx1"/>
                </a:solidFill>
                <a:latin typeface="Book Antiqua" pitchFamily="18" charset="0"/>
                <a:ea typeface="ＭＳ Ｐゴシック" pitchFamily="50" charset="-128"/>
              </a:defRPr>
            </a:lvl1pPr>
            <a:lvl2pPr marL="742950" indent="-285750" defTabSz="957263" eaLnBrk="0" hangingPunct="0">
              <a:defRPr kumimoji="1">
                <a:solidFill>
                  <a:schemeClr val="tx1"/>
                </a:solidFill>
                <a:latin typeface="Book Antiqua" pitchFamily="18" charset="0"/>
                <a:ea typeface="ＭＳ Ｐゴシック" pitchFamily="50" charset="-128"/>
              </a:defRPr>
            </a:lvl2pPr>
            <a:lvl3pPr marL="1143000" indent="-228600" defTabSz="957263" eaLnBrk="0" hangingPunct="0">
              <a:defRPr kumimoji="1">
                <a:solidFill>
                  <a:schemeClr val="tx1"/>
                </a:solidFill>
                <a:latin typeface="Book Antiqua" pitchFamily="18" charset="0"/>
                <a:ea typeface="ＭＳ Ｐゴシック" pitchFamily="50" charset="-128"/>
              </a:defRPr>
            </a:lvl3pPr>
            <a:lvl4pPr marL="1600200" indent="-228600" defTabSz="957263" eaLnBrk="0" hangingPunct="0">
              <a:defRPr kumimoji="1">
                <a:solidFill>
                  <a:schemeClr val="tx1"/>
                </a:solidFill>
                <a:latin typeface="Book Antiqua" pitchFamily="18" charset="0"/>
                <a:ea typeface="ＭＳ Ｐゴシック" pitchFamily="50" charset="-128"/>
              </a:defRPr>
            </a:lvl4pPr>
            <a:lvl5pPr marL="2057400" indent="-228600" defTabSz="957263" eaLnBrk="0" hangingPunct="0">
              <a:defRPr kumimoji="1">
                <a:solidFill>
                  <a:schemeClr val="tx1"/>
                </a:solidFill>
                <a:latin typeface="Book Antiqua" pitchFamily="18" charset="0"/>
                <a:ea typeface="ＭＳ Ｐゴシック" pitchFamily="50" charset="-128"/>
              </a:defRPr>
            </a:lvl5pPr>
            <a:lvl6pPr marL="2514600" indent="-228600" defTabSz="957263" eaLnBrk="0" fontAlgn="base" hangingPunct="0">
              <a:spcBef>
                <a:spcPct val="0"/>
              </a:spcBef>
              <a:spcAft>
                <a:spcPct val="0"/>
              </a:spcAft>
              <a:defRPr kumimoji="1">
                <a:solidFill>
                  <a:schemeClr val="tx1"/>
                </a:solidFill>
                <a:latin typeface="Book Antiqua" pitchFamily="18" charset="0"/>
                <a:ea typeface="ＭＳ Ｐゴシック" pitchFamily="50" charset="-128"/>
              </a:defRPr>
            </a:lvl6pPr>
            <a:lvl7pPr marL="2971800" indent="-228600" defTabSz="957263" eaLnBrk="0" fontAlgn="base" hangingPunct="0">
              <a:spcBef>
                <a:spcPct val="0"/>
              </a:spcBef>
              <a:spcAft>
                <a:spcPct val="0"/>
              </a:spcAft>
              <a:defRPr kumimoji="1">
                <a:solidFill>
                  <a:schemeClr val="tx1"/>
                </a:solidFill>
                <a:latin typeface="Book Antiqua" pitchFamily="18" charset="0"/>
                <a:ea typeface="ＭＳ Ｐゴシック" pitchFamily="50" charset="-128"/>
              </a:defRPr>
            </a:lvl7pPr>
            <a:lvl8pPr marL="3429000" indent="-228600" defTabSz="957263" eaLnBrk="0" fontAlgn="base" hangingPunct="0">
              <a:spcBef>
                <a:spcPct val="0"/>
              </a:spcBef>
              <a:spcAft>
                <a:spcPct val="0"/>
              </a:spcAft>
              <a:defRPr kumimoji="1">
                <a:solidFill>
                  <a:schemeClr val="tx1"/>
                </a:solidFill>
                <a:latin typeface="Book Antiqua" pitchFamily="18" charset="0"/>
                <a:ea typeface="ＭＳ Ｐゴシック" pitchFamily="50" charset="-128"/>
              </a:defRPr>
            </a:lvl8pPr>
            <a:lvl9pPr marL="3886200" indent="-228600" defTabSz="957263" eaLnBrk="0" fontAlgn="base" hangingPunct="0">
              <a:spcBef>
                <a:spcPct val="0"/>
              </a:spcBef>
              <a:spcAft>
                <a:spcPct val="0"/>
              </a:spcAft>
              <a:defRPr kumimoji="1">
                <a:solidFill>
                  <a:schemeClr val="tx1"/>
                </a:solidFill>
                <a:latin typeface="Book Antiqua" pitchFamily="18" charset="0"/>
                <a:ea typeface="ＭＳ Ｐゴシック" pitchFamily="50" charset="-128"/>
              </a:defRPr>
            </a:lvl9pPr>
          </a:lstStyle>
          <a:p>
            <a:pPr eaLnBrk="1" hangingPunct="1">
              <a:lnSpc>
                <a:spcPct val="80000"/>
              </a:lnSpc>
              <a:spcBef>
                <a:spcPct val="50000"/>
              </a:spcBef>
            </a:pPr>
            <a:r>
              <a:rPr lang="en-US" altLang="ja-JP" sz="2000" b="1">
                <a:solidFill>
                  <a:srgbClr val="FFFF66"/>
                </a:solidFill>
                <a:ea typeface="HG創英角ﾎﾟｯﾌﾟ体" pitchFamily="49" charset="-128"/>
              </a:rPr>
              <a:t>Materials &amp; Life Science Facility (MLF)</a:t>
            </a:r>
          </a:p>
        </p:txBody>
      </p:sp>
      <p:sp>
        <p:nvSpPr>
          <p:cNvPr id="20" name="Text Box 20"/>
          <p:cNvSpPr txBox="1">
            <a:spLocks noChangeArrowheads="1"/>
          </p:cNvSpPr>
          <p:nvPr/>
        </p:nvSpPr>
        <p:spPr bwMode="auto">
          <a:xfrm>
            <a:off x="5857875" y="1370013"/>
            <a:ext cx="2643188" cy="1020762"/>
          </a:xfrm>
          <a:prstGeom prst="rect">
            <a:avLst/>
          </a:prstGeom>
          <a:solidFill>
            <a:schemeClr val="accent6">
              <a:lumMod val="75000"/>
              <a:alpha val="70000"/>
            </a:schemeClr>
          </a:solidFill>
          <a:ln w="25400">
            <a:solidFill>
              <a:srgbClr val="FF6699"/>
            </a:solidFill>
            <a:miter lim="800000"/>
            <a:headEnd/>
            <a:tailEnd/>
          </a:ln>
        </p:spPr>
        <p:txBody>
          <a:bodyPr lIns="95740" tIns="47870" rIns="95740" bIns="47870">
            <a:spAutoFit/>
          </a:bodyPr>
          <a:lstStyle/>
          <a:p>
            <a:pPr algn="ctr" defTabSz="957263">
              <a:spcBef>
                <a:spcPct val="50000"/>
              </a:spcBef>
              <a:defRPr/>
            </a:pPr>
            <a:r>
              <a:rPr lang="en-US" altLang="ja-JP" sz="2000" b="1" dirty="0">
                <a:solidFill>
                  <a:srgbClr val="FF6666"/>
                </a:solidFill>
                <a:ea typeface="HG創英角ﾎﾟｯﾌﾟ体" pitchFamily="49" charset="-128"/>
              </a:rPr>
              <a:t>3 GeV Rapid Cycling  Synchrotron (RCS)</a:t>
            </a:r>
            <a:endParaRPr lang="en-US" altLang="ja-JP" sz="2000" b="1" dirty="0">
              <a:solidFill>
                <a:srgbClr val="FFCC66"/>
              </a:solidFill>
              <a:ea typeface="HG創英角ﾎﾟｯﾌﾟ体" pitchFamily="49" charset="-128"/>
            </a:endParaRPr>
          </a:p>
        </p:txBody>
      </p:sp>
      <p:sp>
        <p:nvSpPr>
          <p:cNvPr id="21" name="Text Box 14"/>
          <p:cNvSpPr txBox="1">
            <a:spLocks noChangeArrowheads="1"/>
          </p:cNvSpPr>
          <p:nvPr/>
        </p:nvSpPr>
        <p:spPr bwMode="auto">
          <a:xfrm>
            <a:off x="6664325" y="5500688"/>
            <a:ext cx="2122488"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386" tIns="34193" rIns="68386" bIns="34193">
            <a:spAutoFit/>
          </a:bodyPr>
          <a:lstStyle>
            <a:lvl1pPr defTabSz="957263" eaLnBrk="0" hangingPunct="0">
              <a:defRPr kumimoji="1">
                <a:solidFill>
                  <a:schemeClr val="tx1"/>
                </a:solidFill>
                <a:latin typeface="Book Antiqua" pitchFamily="18" charset="0"/>
                <a:ea typeface="ＭＳ Ｐゴシック" pitchFamily="50" charset="-128"/>
              </a:defRPr>
            </a:lvl1pPr>
            <a:lvl2pPr marL="742950" indent="-285750" defTabSz="957263" eaLnBrk="0" hangingPunct="0">
              <a:defRPr kumimoji="1">
                <a:solidFill>
                  <a:schemeClr val="tx1"/>
                </a:solidFill>
                <a:latin typeface="Book Antiqua" pitchFamily="18" charset="0"/>
                <a:ea typeface="ＭＳ Ｐゴシック" pitchFamily="50" charset="-128"/>
              </a:defRPr>
            </a:lvl2pPr>
            <a:lvl3pPr marL="1143000" indent="-228600" defTabSz="957263" eaLnBrk="0" hangingPunct="0">
              <a:defRPr kumimoji="1">
                <a:solidFill>
                  <a:schemeClr val="tx1"/>
                </a:solidFill>
                <a:latin typeface="Book Antiqua" pitchFamily="18" charset="0"/>
                <a:ea typeface="ＭＳ Ｐゴシック" pitchFamily="50" charset="-128"/>
              </a:defRPr>
            </a:lvl3pPr>
            <a:lvl4pPr marL="1600200" indent="-228600" defTabSz="957263" eaLnBrk="0" hangingPunct="0">
              <a:defRPr kumimoji="1">
                <a:solidFill>
                  <a:schemeClr val="tx1"/>
                </a:solidFill>
                <a:latin typeface="Book Antiqua" pitchFamily="18" charset="0"/>
                <a:ea typeface="ＭＳ Ｐゴシック" pitchFamily="50" charset="-128"/>
              </a:defRPr>
            </a:lvl4pPr>
            <a:lvl5pPr marL="2057400" indent="-228600" defTabSz="957263" eaLnBrk="0" hangingPunct="0">
              <a:defRPr kumimoji="1">
                <a:solidFill>
                  <a:schemeClr val="tx1"/>
                </a:solidFill>
                <a:latin typeface="Book Antiqua" pitchFamily="18" charset="0"/>
                <a:ea typeface="ＭＳ Ｐゴシック" pitchFamily="50" charset="-128"/>
              </a:defRPr>
            </a:lvl5pPr>
            <a:lvl6pPr marL="2514600" indent="-228600" defTabSz="957263" eaLnBrk="0" fontAlgn="base" hangingPunct="0">
              <a:spcBef>
                <a:spcPct val="0"/>
              </a:spcBef>
              <a:spcAft>
                <a:spcPct val="0"/>
              </a:spcAft>
              <a:defRPr kumimoji="1">
                <a:solidFill>
                  <a:schemeClr val="tx1"/>
                </a:solidFill>
                <a:latin typeface="Book Antiqua" pitchFamily="18" charset="0"/>
                <a:ea typeface="ＭＳ Ｐゴシック" pitchFamily="50" charset="-128"/>
              </a:defRPr>
            </a:lvl6pPr>
            <a:lvl7pPr marL="2971800" indent="-228600" defTabSz="957263" eaLnBrk="0" fontAlgn="base" hangingPunct="0">
              <a:spcBef>
                <a:spcPct val="0"/>
              </a:spcBef>
              <a:spcAft>
                <a:spcPct val="0"/>
              </a:spcAft>
              <a:defRPr kumimoji="1">
                <a:solidFill>
                  <a:schemeClr val="tx1"/>
                </a:solidFill>
                <a:latin typeface="Book Antiqua" pitchFamily="18" charset="0"/>
                <a:ea typeface="ＭＳ Ｐゴシック" pitchFamily="50" charset="-128"/>
              </a:defRPr>
            </a:lvl7pPr>
            <a:lvl8pPr marL="3429000" indent="-228600" defTabSz="957263" eaLnBrk="0" fontAlgn="base" hangingPunct="0">
              <a:spcBef>
                <a:spcPct val="0"/>
              </a:spcBef>
              <a:spcAft>
                <a:spcPct val="0"/>
              </a:spcAft>
              <a:defRPr kumimoji="1">
                <a:solidFill>
                  <a:schemeClr val="tx1"/>
                </a:solidFill>
                <a:latin typeface="Book Antiqua" pitchFamily="18" charset="0"/>
                <a:ea typeface="ＭＳ Ｐゴシック" pitchFamily="50" charset="-128"/>
              </a:defRPr>
            </a:lvl8pPr>
            <a:lvl9pPr marL="3886200" indent="-228600" defTabSz="957263" eaLnBrk="0" fontAlgn="base" hangingPunct="0">
              <a:spcBef>
                <a:spcPct val="0"/>
              </a:spcBef>
              <a:spcAft>
                <a:spcPct val="0"/>
              </a:spcAft>
              <a:defRPr kumimoji="1">
                <a:solidFill>
                  <a:schemeClr val="tx1"/>
                </a:solidFill>
                <a:latin typeface="Book Antiqua" pitchFamily="18" charset="0"/>
                <a:ea typeface="ＭＳ Ｐゴシック" pitchFamily="50" charset="-128"/>
              </a:defRPr>
            </a:lvl9pPr>
          </a:lstStyle>
          <a:p>
            <a:pPr eaLnBrk="1" hangingPunct="1">
              <a:spcBef>
                <a:spcPct val="50000"/>
              </a:spcBef>
            </a:pPr>
            <a:r>
              <a:rPr lang="en-US" altLang="ja-JP" sz="2200" b="1">
                <a:solidFill>
                  <a:srgbClr val="FFFF66"/>
                </a:solidFill>
                <a:ea typeface="HG創英角ﾎﾟｯﾌﾟ体" pitchFamily="49" charset="-128"/>
              </a:rPr>
              <a:t>Hadron Experimental Hall (HD)</a:t>
            </a:r>
          </a:p>
        </p:txBody>
      </p:sp>
      <p:sp>
        <p:nvSpPr>
          <p:cNvPr id="22" name="Text Box 20"/>
          <p:cNvSpPr txBox="1">
            <a:spLocks noChangeArrowheads="1"/>
          </p:cNvSpPr>
          <p:nvPr/>
        </p:nvSpPr>
        <p:spPr bwMode="auto">
          <a:xfrm>
            <a:off x="4000276" y="504268"/>
            <a:ext cx="2947988" cy="404452"/>
          </a:xfrm>
          <a:prstGeom prst="rect">
            <a:avLst/>
          </a:prstGeom>
          <a:solidFill>
            <a:schemeClr val="accent6">
              <a:lumMod val="75000"/>
              <a:alpha val="70000"/>
            </a:schemeClr>
          </a:solidFill>
          <a:ln w="25400">
            <a:solidFill>
              <a:srgbClr val="FF6699"/>
            </a:solidFill>
            <a:miter lim="800000"/>
            <a:headEnd/>
            <a:tailEnd/>
          </a:ln>
        </p:spPr>
        <p:txBody>
          <a:bodyPr lIns="95740" tIns="47870" rIns="95740" bIns="47870">
            <a:spAutoFit/>
          </a:bodyPr>
          <a:lstStyle/>
          <a:p>
            <a:pPr algn="ctr" defTabSz="957263">
              <a:spcBef>
                <a:spcPct val="50000"/>
              </a:spcBef>
              <a:defRPr/>
            </a:pPr>
            <a:r>
              <a:rPr lang="en-US" altLang="ja-JP" sz="2000" b="1" dirty="0">
                <a:solidFill>
                  <a:srgbClr val="FF7C80"/>
                </a:solidFill>
                <a:ea typeface="HG創英角ﾎﾟｯﾌﾟ体" pitchFamily="49" charset="-128"/>
              </a:rPr>
              <a:t>400 MeV H</a:t>
            </a:r>
            <a:r>
              <a:rPr lang="en-US" altLang="ja-JP" sz="2000" b="1" baseline="30000" dirty="0">
                <a:solidFill>
                  <a:srgbClr val="FF7C80"/>
                </a:solidFill>
                <a:latin typeface="Symbol" pitchFamily="18" charset="2"/>
                <a:ea typeface="HG創英角ﾎﾟｯﾌﾟ体" pitchFamily="49" charset="-128"/>
              </a:rPr>
              <a:t>-</a:t>
            </a:r>
            <a:r>
              <a:rPr lang="en-US" altLang="ja-JP" sz="2000" b="1" dirty="0">
                <a:solidFill>
                  <a:srgbClr val="FF7C80"/>
                </a:solidFill>
                <a:ea typeface="HG創英角ﾎﾟｯﾌﾟ体" pitchFamily="49" charset="-128"/>
              </a:rPr>
              <a:t> </a:t>
            </a:r>
            <a:r>
              <a:rPr lang="en-US" altLang="ja-JP" sz="2000" b="1" dirty="0" smtClean="0">
                <a:solidFill>
                  <a:srgbClr val="FF7C80"/>
                </a:solidFill>
                <a:ea typeface="HG創英角ﾎﾟｯﾌﾟ体" pitchFamily="49" charset="-128"/>
              </a:rPr>
              <a:t>Linac</a:t>
            </a:r>
            <a:endParaRPr lang="en-US" altLang="ja-JP" sz="2000" b="1" dirty="0">
              <a:solidFill>
                <a:srgbClr val="FF7C80"/>
              </a:solidFill>
              <a:ea typeface="HG創英角ﾎﾟｯﾌﾟ体" pitchFamily="49" charset="-128"/>
            </a:endParaRPr>
          </a:p>
        </p:txBody>
      </p:sp>
      <p:sp>
        <p:nvSpPr>
          <p:cNvPr id="23" name="Text Box 13"/>
          <p:cNvSpPr txBox="1">
            <a:spLocks noChangeArrowheads="1"/>
          </p:cNvSpPr>
          <p:nvPr/>
        </p:nvSpPr>
        <p:spPr bwMode="auto">
          <a:xfrm>
            <a:off x="6018213" y="3214688"/>
            <a:ext cx="2935287" cy="835025"/>
          </a:xfrm>
          <a:prstGeom prst="rect">
            <a:avLst/>
          </a:prstGeom>
          <a:solidFill>
            <a:schemeClr val="accent6">
              <a:lumMod val="75000"/>
              <a:alpha val="70000"/>
            </a:schemeClr>
          </a:solidFill>
          <a:ln w="25400">
            <a:solidFill>
              <a:srgbClr val="FFFF00"/>
            </a:solidFill>
            <a:miter lim="800000"/>
            <a:headEnd/>
            <a:tailEnd/>
          </a:ln>
        </p:spPr>
        <p:txBody>
          <a:bodyPr lIns="95740" tIns="47870" rIns="95740" bIns="47870">
            <a:spAutoFit/>
          </a:bodyPr>
          <a:lstStyle/>
          <a:p>
            <a:pPr algn="ctr" defTabSz="957263">
              <a:lnSpc>
                <a:spcPct val="80000"/>
              </a:lnSpc>
              <a:spcBef>
                <a:spcPct val="50000"/>
              </a:spcBef>
              <a:defRPr/>
            </a:pPr>
            <a:r>
              <a:rPr lang="en-US" altLang="ja-JP" sz="2000" b="1" dirty="0">
                <a:solidFill>
                  <a:srgbClr val="FFFF66"/>
                </a:solidFill>
                <a:ea typeface="HG創英角ﾎﾟｯﾌﾟ体" pitchFamily="49" charset="-128"/>
              </a:rPr>
              <a:t>50 GeV Main Ring Synchrotron (MR)             [30 GeV at present]</a:t>
            </a:r>
            <a:endParaRPr lang="en-US" altLang="ja-JP" sz="2000" b="1" dirty="0">
              <a:solidFill>
                <a:srgbClr val="FFCC66"/>
              </a:solidFill>
              <a:ea typeface="HG創英角ﾎﾟｯﾌﾟ体" pitchFamily="49" charset="-128"/>
            </a:endParaRPr>
          </a:p>
        </p:txBody>
      </p:sp>
      <p:sp>
        <p:nvSpPr>
          <p:cNvPr id="24" name="Rectangle 6"/>
          <p:cNvSpPr>
            <a:spLocks noChangeArrowheads="1"/>
          </p:cNvSpPr>
          <p:nvPr/>
        </p:nvSpPr>
        <p:spPr bwMode="auto">
          <a:xfrm>
            <a:off x="101600" y="117475"/>
            <a:ext cx="2598738" cy="954088"/>
          </a:xfrm>
          <a:prstGeom prst="rect">
            <a:avLst/>
          </a:prstGeom>
          <a:solidFill>
            <a:srgbClr val="000080">
              <a:alpha val="54117"/>
            </a:srgbClr>
          </a:solidFill>
          <a:ln w="28575">
            <a:solidFill>
              <a:schemeClr val="bg1"/>
            </a:solidFill>
            <a:miter lim="800000"/>
            <a:headEnd/>
            <a:tailEnd/>
          </a:ln>
        </p:spPr>
        <p:txBody>
          <a:bodyPr wrap="none">
            <a:spAutoFit/>
          </a:bodyPr>
          <a:lstStyle/>
          <a:p>
            <a:pPr algn="ctr"/>
            <a:r>
              <a:rPr lang="en-US" altLang="ja-JP" sz="2800" b="1">
                <a:solidFill>
                  <a:schemeClr val="bg1"/>
                </a:solidFill>
                <a:ea typeface="HG創英角ﾎﾟｯﾌﾟ体" pitchFamily="49" charset="-128"/>
              </a:rPr>
              <a:t>J-PARC</a:t>
            </a:r>
          </a:p>
          <a:p>
            <a:pPr algn="ctr"/>
            <a:r>
              <a:rPr lang="en-US" altLang="ja-JP" sz="2800" b="1">
                <a:solidFill>
                  <a:schemeClr val="bg1"/>
                </a:solidFill>
                <a:ea typeface="HG創英角ﾎﾟｯﾌﾟ体" pitchFamily="49" charset="-128"/>
              </a:rPr>
              <a:t>(JAEA &amp; KEK)</a:t>
            </a:r>
          </a:p>
        </p:txBody>
      </p:sp>
      <p:sp>
        <p:nvSpPr>
          <p:cNvPr id="25" name="スライド番号プレースホルダー 24"/>
          <p:cNvSpPr>
            <a:spLocks noGrp="1"/>
          </p:cNvSpPr>
          <p:nvPr>
            <p:ph type="sldNum" sz="quarter" idx="12"/>
          </p:nvPr>
        </p:nvSpPr>
        <p:spPr/>
        <p:txBody>
          <a:bodyPr/>
          <a:lstStyle/>
          <a:p>
            <a:pPr>
              <a:defRPr/>
            </a:pPr>
            <a:fld id="{795C08A0-DC4E-40C2-BC5D-0461A8846DC0}" type="slidenum">
              <a:rPr lang="en-US" altLang="ja-JP" smtClean="0"/>
              <a:pPr>
                <a:defRPr/>
              </a:pPr>
              <a:t>2</a:t>
            </a:fld>
            <a:endParaRPr lang="en-US" altLang="ja-JP"/>
          </a:p>
        </p:txBody>
      </p:sp>
    </p:spTree>
    <p:extLst>
      <p:ext uri="{BB962C8B-B14F-4D97-AF65-F5344CB8AC3E}">
        <p14:creationId xmlns:p14="http://schemas.microsoft.com/office/powerpoint/2010/main" val="2913466893"/>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32844" y="18441"/>
            <a:ext cx="9213356" cy="523220"/>
          </a:xfrm>
          <a:prstGeom prst="rect">
            <a:avLst/>
          </a:prstGeom>
          <a:noFill/>
        </p:spPr>
        <p:txBody>
          <a:bodyPr wrap="none" rtlCol="0">
            <a:spAutoFit/>
          </a:bodyPr>
          <a:lstStyle/>
          <a:p>
            <a:r>
              <a:rPr lang="en-US" altLang="ja-JP" sz="2800" b="1" i="1" dirty="0" smtClean="0">
                <a:solidFill>
                  <a:schemeClr val="accent6">
                    <a:lumMod val="75000"/>
                  </a:schemeClr>
                </a:solidFill>
                <a:effectLst>
                  <a:outerShdw blurRad="38100" dist="38100" dir="2700000" algn="tl">
                    <a:srgbClr val="000000">
                      <a:alpha val="43137"/>
                    </a:srgbClr>
                  </a:outerShdw>
                </a:effectLst>
                <a:latin typeface="Calibri" panose="020F0502020204030204" pitchFamily="34" charset="0"/>
              </a:rPr>
              <a:t>Beta function beating caused by the injection bump magnets</a:t>
            </a:r>
          </a:p>
        </p:txBody>
      </p:sp>
      <p:sp>
        <p:nvSpPr>
          <p:cNvPr id="31" name="正方形/長方形 30"/>
          <p:cNvSpPr/>
          <p:nvPr/>
        </p:nvSpPr>
        <p:spPr>
          <a:xfrm>
            <a:off x="5237093" y="1735648"/>
            <a:ext cx="3877763" cy="1477328"/>
          </a:xfrm>
          <a:prstGeom prst="rect">
            <a:avLst/>
          </a:prstGeom>
        </p:spPr>
        <p:txBody>
          <a:bodyPr wrap="square">
            <a:spAutoFit/>
          </a:bodyPr>
          <a:lstStyle/>
          <a:p>
            <a:pPr marL="285750" indent="-285750">
              <a:buFont typeface="Wingdings" panose="05000000000000000000" pitchFamily="2" charset="2"/>
              <a:buChar char="ü"/>
            </a:pPr>
            <a:r>
              <a:rPr lang="en-US" altLang="ja-JP" dirty="0" smtClean="0">
                <a:latin typeface="Arial" panose="020B0604020202020204" pitchFamily="34" charset="0"/>
                <a:cs typeface="Arial" panose="020B0604020202020204" pitchFamily="34" charset="0"/>
              </a:rPr>
              <a:t>The vertical </a:t>
            </a:r>
            <a:r>
              <a:rPr lang="en-US" altLang="ja-JP" dirty="0">
                <a:latin typeface="Arial" panose="020B0604020202020204" pitchFamily="34" charset="0"/>
                <a:cs typeface="Arial" panose="020B0604020202020204" pitchFamily="34" charset="0"/>
              </a:rPr>
              <a:t>edge focus affect the beam as </a:t>
            </a:r>
            <a:r>
              <a:rPr lang="en-US" altLang="ja-JP" dirty="0" smtClean="0">
                <a:latin typeface="Arial" panose="020B0604020202020204" pitchFamily="34" charset="0"/>
                <a:cs typeface="Arial" panose="020B0604020202020204" pitchFamily="34" charset="0"/>
              </a:rPr>
              <a:t>is,</a:t>
            </a:r>
          </a:p>
          <a:p>
            <a:r>
              <a:rPr lang="en-US" altLang="ja-JP" dirty="0">
                <a:latin typeface="Arial" panose="020B0604020202020204" pitchFamily="34" charset="0"/>
                <a:cs typeface="Arial" panose="020B0604020202020204" pitchFamily="34" charset="0"/>
              </a:rPr>
              <a:t> </a:t>
            </a:r>
            <a:r>
              <a:rPr lang="en-US" altLang="ja-JP" dirty="0" smtClean="0">
                <a:latin typeface="Arial" panose="020B0604020202020204" pitchFamily="34" charset="0"/>
                <a:cs typeface="Arial" panose="020B0604020202020204" pitchFamily="34" charset="0"/>
              </a:rPr>
              <a:t>      making </a:t>
            </a:r>
            <a:r>
              <a:rPr lang="en-US" altLang="ja-JP" dirty="0">
                <a:solidFill>
                  <a:schemeClr val="accent6">
                    <a:lumMod val="75000"/>
                  </a:schemeClr>
                </a:solidFill>
                <a:latin typeface="Arial" panose="020B0604020202020204" pitchFamily="34" charset="0"/>
                <a:cs typeface="Arial" panose="020B0604020202020204" pitchFamily="34" charset="0"/>
              </a:rPr>
              <a:t>30% </a:t>
            </a:r>
            <a:r>
              <a:rPr lang="en-US" altLang="ja-JP" dirty="0" smtClean="0">
                <a:solidFill>
                  <a:schemeClr val="accent6">
                    <a:lumMod val="75000"/>
                  </a:schemeClr>
                </a:solidFill>
                <a:latin typeface="Arial" panose="020B0604020202020204" pitchFamily="34" charset="0"/>
                <a:cs typeface="Arial" panose="020B0604020202020204" pitchFamily="34" charset="0"/>
              </a:rPr>
              <a:t>beta </a:t>
            </a:r>
            <a:r>
              <a:rPr lang="en-US" altLang="ja-JP" dirty="0">
                <a:solidFill>
                  <a:schemeClr val="accent6">
                    <a:lumMod val="75000"/>
                  </a:schemeClr>
                </a:solidFill>
                <a:latin typeface="Arial" panose="020B0604020202020204" pitchFamily="34" charset="0"/>
                <a:cs typeface="Arial" panose="020B0604020202020204" pitchFamily="34" charset="0"/>
              </a:rPr>
              <a:t>function </a:t>
            </a:r>
            <a:r>
              <a:rPr lang="en-US" altLang="ja-JP" dirty="0" smtClean="0">
                <a:solidFill>
                  <a:schemeClr val="accent6">
                    <a:lumMod val="75000"/>
                  </a:schemeClr>
                </a:solidFill>
                <a:latin typeface="Arial" panose="020B0604020202020204" pitchFamily="34" charset="0"/>
                <a:cs typeface="Arial" panose="020B0604020202020204" pitchFamily="34" charset="0"/>
              </a:rPr>
              <a:t> </a:t>
            </a:r>
          </a:p>
          <a:p>
            <a:r>
              <a:rPr lang="en-US" altLang="ja-JP" dirty="0">
                <a:solidFill>
                  <a:schemeClr val="accent6">
                    <a:lumMod val="75000"/>
                  </a:schemeClr>
                </a:solidFill>
                <a:latin typeface="Arial" panose="020B0604020202020204" pitchFamily="34" charset="0"/>
                <a:cs typeface="Arial" panose="020B0604020202020204" pitchFamily="34" charset="0"/>
              </a:rPr>
              <a:t> </a:t>
            </a:r>
            <a:r>
              <a:rPr lang="en-US" altLang="ja-JP" dirty="0" smtClean="0">
                <a:solidFill>
                  <a:schemeClr val="accent6">
                    <a:lumMod val="75000"/>
                  </a:schemeClr>
                </a:solidFill>
                <a:latin typeface="Arial" panose="020B0604020202020204" pitchFamily="34" charset="0"/>
                <a:cs typeface="Arial" panose="020B0604020202020204" pitchFamily="34" charset="0"/>
              </a:rPr>
              <a:t>      beating on </a:t>
            </a:r>
            <a:r>
              <a:rPr lang="en-US" altLang="ja-JP" dirty="0">
                <a:solidFill>
                  <a:schemeClr val="accent6">
                    <a:lumMod val="75000"/>
                  </a:schemeClr>
                </a:solidFill>
                <a:latin typeface="Arial" panose="020B0604020202020204" pitchFamily="34" charset="0"/>
                <a:cs typeface="Arial" panose="020B0604020202020204" pitchFamily="34" charset="0"/>
              </a:rPr>
              <a:t>the vertical </a:t>
            </a:r>
            <a:r>
              <a:rPr lang="en-US" altLang="ja-JP" dirty="0" smtClean="0">
                <a:solidFill>
                  <a:schemeClr val="accent6">
                    <a:lumMod val="75000"/>
                  </a:schemeClr>
                </a:solidFill>
                <a:latin typeface="Arial" panose="020B0604020202020204" pitchFamily="34" charset="0"/>
                <a:cs typeface="Arial" panose="020B0604020202020204" pitchFamily="34" charset="0"/>
              </a:rPr>
              <a:t>plane</a:t>
            </a:r>
            <a:endParaRPr lang="en-US" altLang="ja-JP" dirty="0">
              <a:solidFill>
                <a:schemeClr val="accent6">
                  <a:lumMod val="75000"/>
                </a:schemeClr>
              </a:solidFill>
              <a:latin typeface="Arial" panose="020B0604020202020204" pitchFamily="34" charset="0"/>
              <a:cs typeface="Arial" panose="020B0604020202020204" pitchFamily="34" charset="0"/>
            </a:endParaRPr>
          </a:p>
          <a:p>
            <a:r>
              <a:rPr lang="en-US" altLang="ja-JP" dirty="0">
                <a:latin typeface="Arial" panose="020B0604020202020204" pitchFamily="34" charset="0"/>
                <a:cs typeface="Arial" panose="020B0604020202020204" pitchFamily="34" charset="0"/>
              </a:rPr>
              <a:t> </a:t>
            </a:r>
            <a:r>
              <a:rPr lang="en-US" altLang="ja-JP" dirty="0" smtClean="0">
                <a:latin typeface="Arial" panose="020B0604020202020204" pitchFamily="34" charset="0"/>
                <a:cs typeface="Arial" panose="020B0604020202020204" pitchFamily="34" charset="0"/>
              </a:rPr>
              <a:t>      during </a:t>
            </a:r>
            <a:r>
              <a:rPr lang="en-US" altLang="ja-JP" dirty="0">
                <a:latin typeface="Arial" panose="020B0604020202020204" pitchFamily="34" charset="0"/>
                <a:cs typeface="Arial" panose="020B0604020202020204" pitchFamily="34" charset="0"/>
              </a:rPr>
              <a:t>injection period.</a:t>
            </a:r>
            <a:endParaRPr lang="ja-JP" altLang="en-US" dirty="0">
              <a:latin typeface="Arial" panose="020B0604020202020204" pitchFamily="34" charset="0"/>
              <a:cs typeface="Arial" panose="020B0604020202020204" pitchFamily="34" charset="0"/>
            </a:endParaRPr>
          </a:p>
        </p:txBody>
      </p:sp>
      <p:sp>
        <p:nvSpPr>
          <p:cNvPr id="32" name="正方形/長方形 31"/>
          <p:cNvSpPr/>
          <p:nvPr/>
        </p:nvSpPr>
        <p:spPr>
          <a:xfrm>
            <a:off x="5287870" y="3236564"/>
            <a:ext cx="3826985" cy="1477328"/>
          </a:xfrm>
          <a:prstGeom prst="rect">
            <a:avLst/>
          </a:prstGeom>
        </p:spPr>
        <p:txBody>
          <a:bodyPr wrap="square">
            <a:spAutoFit/>
          </a:bodyPr>
          <a:lstStyle/>
          <a:p>
            <a:pPr marL="285750" indent="-285750">
              <a:buFont typeface="Wingdings" panose="05000000000000000000" pitchFamily="2" charset="2"/>
              <a:buChar char="ü"/>
            </a:pPr>
            <a:r>
              <a:rPr lang="en-US" altLang="ja-JP" dirty="0" smtClean="0">
                <a:latin typeface="Arial" panose="020B0604020202020204" pitchFamily="34" charset="0"/>
                <a:cs typeface="Arial" panose="020B0604020202020204" pitchFamily="34" charset="0"/>
              </a:rPr>
              <a:t>The beta </a:t>
            </a:r>
            <a:r>
              <a:rPr lang="en-US" altLang="ja-JP" dirty="0">
                <a:latin typeface="Arial" panose="020B0604020202020204" pitchFamily="34" charset="0"/>
                <a:cs typeface="Arial" panose="020B0604020202020204" pitchFamily="34" charset="0"/>
              </a:rPr>
              <a:t>function beating makes </a:t>
            </a:r>
            <a:r>
              <a:rPr lang="en-US" altLang="ja-JP" dirty="0">
                <a:solidFill>
                  <a:schemeClr val="accent6">
                    <a:lumMod val="75000"/>
                  </a:schemeClr>
                </a:solidFill>
                <a:latin typeface="Arial" panose="020B0604020202020204" pitchFamily="34" charset="0"/>
                <a:cs typeface="Arial" panose="020B0604020202020204" pitchFamily="34" charset="0"/>
              </a:rPr>
              <a:t>a distortion of the lattice super-periodicity </a:t>
            </a:r>
            <a:endParaRPr lang="en-US" altLang="ja-JP" dirty="0" smtClean="0">
              <a:solidFill>
                <a:schemeClr val="accent6">
                  <a:lumMod val="75000"/>
                </a:schemeClr>
              </a:solidFill>
              <a:latin typeface="Arial" panose="020B0604020202020204" pitchFamily="34" charset="0"/>
              <a:cs typeface="Arial" panose="020B0604020202020204" pitchFamily="34" charset="0"/>
            </a:endParaRPr>
          </a:p>
          <a:p>
            <a:r>
              <a:rPr lang="en-US" altLang="ja-JP" dirty="0" smtClean="0">
                <a:latin typeface="Arial" panose="020B0604020202020204" pitchFamily="34" charset="0"/>
                <a:cs typeface="Arial" panose="020B0604020202020204" pitchFamily="34" charset="0"/>
              </a:rPr>
              <a:t>       and additionally </a:t>
            </a:r>
            <a:r>
              <a:rPr lang="en-US" altLang="ja-JP" dirty="0">
                <a:latin typeface="Arial" panose="020B0604020202020204" pitchFamily="34" charset="0"/>
                <a:cs typeface="Arial" panose="020B0604020202020204" pitchFamily="34" charset="0"/>
              </a:rPr>
              <a:t>excites </a:t>
            </a:r>
            <a:r>
              <a:rPr lang="en-US" altLang="ja-JP" dirty="0">
                <a:solidFill>
                  <a:schemeClr val="accent6">
                    <a:lumMod val="75000"/>
                  </a:schemeClr>
                </a:solidFill>
                <a:latin typeface="Arial" panose="020B0604020202020204" pitchFamily="34" charset="0"/>
                <a:cs typeface="Arial" panose="020B0604020202020204" pitchFamily="34" charset="0"/>
              </a:rPr>
              <a:t>various </a:t>
            </a:r>
            <a:endParaRPr lang="en-US" altLang="ja-JP" dirty="0" smtClean="0">
              <a:solidFill>
                <a:schemeClr val="accent6">
                  <a:lumMod val="75000"/>
                </a:schemeClr>
              </a:solidFill>
              <a:latin typeface="Arial" panose="020B0604020202020204" pitchFamily="34" charset="0"/>
              <a:cs typeface="Arial" panose="020B0604020202020204" pitchFamily="34" charset="0"/>
            </a:endParaRPr>
          </a:p>
          <a:p>
            <a:r>
              <a:rPr lang="en-US" altLang="ja-JP" dirty="0">
                <a:solidFill>
                  <a:schemeClr val="accent6">
                    <a:lumMod val="75000"/>
                  </a:schemeClr>
                </a:solidFill>
                <a:latin typeface="Arial" panose="020B0604020202020204" pitchFamily="34" charset="0"/>
                <a:cs typeface="Arial" panose="020B0604020202020204" pitchFamily="34" charset="0"/>
              </a:rPr>
              <a:t> </a:t>
            </a:r>
            <a:r>
              <a:rPr lang="en-US" altLang="ja-JP" dirty="0" smtClean="0">
                <a:solidFill>
                  <a:schemeClr val="accent6">
                    <a:lumMod val="75000"/>
                  </a:schemeClr>
                </a:solidFill>
                <a:latin typeface="Arial" panose="020B0604020202020204" pitchFamily="34" charset="0"/>
                <a:cs typeface="Arial" panose="020B0604020202020204" pitchFamily="34" charset="0"/>
              </a:rPr>
              <a:t>      random </a:t>
            </a:r>
            <a:r>
              <a:rPr lang="en-US" altLang="ja-JP" dirty="0">
                <a:solidFill>
                  <a:schemeClr val="accent6">
                    <a:lumMod val="75000"/>
                  </a:schemeClr>
                </a:solidFill>
                <a:latin typeface="Arial" panose="020B0604020202020204" pitchFamily="34" charset="0"/>
                <a:cs typeface="Arial" panose="020B0604020202020204" pitchFamily="34" charset="0"/>
              </a:rPr>
              <a:t>betatron resonances</a:t>
            </a:r>
            <a:r>
              <a:rPr lang="en-US" altLang="ja-JP" dirty="0">
                <a:latin typeface="Arial" panose="020B0604020202020204" pitchFamily="34" charset="0"/>
                <a:cs typeface="Arial" panose="020B0604020202020204" pitchFamily="34" charset="0"/>
              </a:rPr>
              <a:t>.</a:t>
            </a:r>
            <a:endParaRPr lang="ja-JP" altLang="ja-JP" dirty="0">
              <a:latin typeface="Arial" panose="020B0604020202020204" pitchFamily="34" charset="0"/>
              <a:cs typeface="Arial" panose="020B0604020202020204" pitchFamily="34" charset="0"/>
            </a:endParaRPr>
          </a:p>
        </p:txBody>
      </p:sp>
      <p:sp>
        <p:nvSpPr>
          <p:cNvPr id="34" name="正方形/長方形 33"/>
          <p:cNvSpPr/>
          <p:nvPr/>
        </p:nvSpPr>
        <p:spPr>
          <a:xfrm>
            <a:off x="5262361" y="4725144"/>
            <a:ext cx="3878001" cy="2031325"/>
          </a:xfrm>
          <a:prstGeom prst="rect">
            <a:avLst/>
          </a:prstGeom>
        </p:spPr>
        <p:txBody>
          <a:bodyPr wrap="square">
            <a:spAutoFit/>
          </a:bodyPr>
          <a:lstStyle/>
          <a:p>
            <a:pPr marL="285750" indent="-285750">
              <a:buFont typeface="Wingdings" panose="05000000000000000000" pitchFamily="2" charset="2"/>
              <a:buChar char="Ø"/>
            </a:pPr>
            <a:r>
              <a:rPr lang="en-US" altLang="ja-JP" dirty="0" smtClean="0">
                <a:solidFill>
                  <a:srgbClr val="000000"/>
                </a:solidFill>
                <a:latin typeface="Arial" panose="020B0604020202020204" pitchFamily="34" charset="0"/>
                <a:ea typeface="ＭＳ 明朝" panose="02020609040205080304" pitchFamily="17" charset="-128"/>
                <a:cs typeface="Arial" panose="020B0604020202020204" pitchFamily="34" charset="0"/>
              </a:rPr>
              <a:t>Such random </a:t>
            </a:r>
            <a:r>
              <a:rPr lang="en-US" altLang="ja-JP" dirty="0">
                <a:solidFill>
                  <a:srgbClr val="000000"/>
                </a:solidFill>
                <a:latin typeface="Arial" panose="020B0604020202020204" pitchFamily="34" charset="0"/>
                <a:ea typeface="ＭＳ 明朝" panose="02020609040205080304" pitchFamily="17" charset="-128"/>
                <a:cs typeface="Arial" panose="020B0604020202020204" pitchFamily="34" charset="0"/>
              </a:rPr>
              <a:t>resonances cause </a:t>
            </a:r>
            <a:r>
              <a:rPr lang="en-US" altLang="ja-JP" dirty="0" smtClean="0">
                <a:solidFill>
                  <a:srgbClr val="000000"/>
                </a:solidFill>
                <a:latin typeface="Arial" panose="020B0604020202020204" pitchFamily="34" charset="0"/>
                <a:ea typeface="ＭＳ 明朝" panose="02020609040205080304" pitchFamily="17" charset="-128"/>
                <a:cs typeface="Arial" panose="020B0604020202020204" pitchFamily="34" charset="0"/>
              </a:rPr>
              <a:t>an additional </a:t>
            </a:r>
            <a:r>
              <a:rPr lang="en-US" altLang="ja-JP" dirty="0">
                <a:solidFill>
                  <a:srgbClr val="000000"/>
                </a:solidFill>
                <a:latin typeface="Arial" panose="020B0604020202020204" pitchFamily="34" charset="0"/>
                <a:ea typeface="ＭＳ 明朝" panose="02020609040205080304" pitchFamily="17" charset="-128"/>
                <a:cs typeface="Arial" panose="020B0604020202020204" pitchFamily="34" charset="0"/>
              </a:rPr>
              <a:t>shrinkage of the dynamic aperture during </a:t>
            </a:r>
            <a:r>
              <a:rPr lang="en-US" altLang="ja-JP" dirty="0" smtClean="0">
                <a:solidFill>
                  <a:srgbClr val="000000"/>
                </a:solidFill>
                <a:latin typeface="Arial" panose="020B0604020202020204" pitchFamily="34" charset="0"/>
                <a:ea typeface="ＭＳ 明朝" panose="02020609040205080304" pitchFamily="17" charset="-128"/>
                <a:cs typeface="Arial" panose="020B0604020202020204" pitchFamily="34" charset="0"/>
              </a:rPr>
              <a:t>injection </a:t>
            </a:r>
            <a:r>
              <a:rPr lang="en-US" altLang="ja-JP" dirty="0">
                <a:solidFill>
                  <a:srgbClr val="000000"/>
                </a:solidFill>
                <a:latin typeface="Arial" panose="020B0604020202020204" pitchFamily="34" charset="0"/>
                <a:ea typeface="ＭＳ 明朝" panose="02020609040205080304" pitchFamily="17" charset="-128"/>
                <a:cs typeface="Arial" panose="020B0604020202020204" pitchFamily="34" charset="0"/>
              </a:rPr>
              <a:t>period, </a:t>
            </a:r>
            <a:endParaRPr lang="en-US" altLang="ja-JP" dirty="0" smtClean="0">
              <a:solidFill>
                <a:srgbClr val="000000"/>
              </a:solidFill>
              <a:latin typeface="Arial" panose="020B0604020202020204" pitchFamily="34" charset="0"/>
              <a:ea typeface="ＭＳ 明朝" panose="02020609040205080304" pitchFamily="17" charset="-128"/>
              <a:cs typeface="Arial" panose="020B0604020202020204" pitchFamily="34" charset="0"/>
            </a:endParaRPr>
          </a:p>
          <a:p>
            <a:pPr marL="742950" lvl="1" indent="-285750">
              <a:buFont typeface="Wingdings" panose="05000000000000000000" pitchFamily="2" charset="2"/>
              <a:buChar char="Ø"/>
            </a:pPr>
            <a:r>
              <a:rPr lang="en-US" altLang="ja-JP" dirty="0" smtClean="0">
                <a:solidFill>
                  <a:srgbClr val="000000"/>
                </a:solidFill>
                <a:latin typeface="Arial" panose="020B0604020202020204" pitchFamily="34" charset="0"/>
                <a:ea typeface="ＭＳ 明朝" panose="02020609040205080304" pitchFamily="17" charset="-128"/>
                <a:cs typeface="Arial" panose="020B0604020202020204" pitchFamily="34" charset="0"/>
              </a:rPr>
              <a:t>and </a:t>
            </a:r>
            <a:r>
              <a:rPr lang="en-US" altLang="ja-JP" dirty="0">
                <a:solidFill>
                  <a:srgbClr val="000000"/>
                </a:solidFill>
                <a:latin typeface="Arial" panose="020B0604020202020204" pitchFamily="34" charset="0"/>
                <a:ea typeface="ＭＳ 明朝" panose="02020609040205080304" pitchFamily="17" charset="-128"/>
                <a:cs typeface="Arial" panose="020B0604020202020204" pitchFamily="34" charset="0"/>
              </a:rPr>
              <a:t>leads to </a:t>
            </a:r>
            <a:r>
              <a:rPr lang="en-US" altLang="ja-JP" dirty="0">
                <a:solidFill>
                  <a:schemeClr val="accent6">
                    <a:lumMod val="75000"/>
                  </a:schemeClr>
                </a:solidFill>
                <a:latin typeface="Arial" panose="020B0604020202020204" pitchFamily="34" charset="0"/>
                <a:ea typeface="ＭＳ 明朝" panose="02020609040205080304" pitchFamily="17" charset="-128"/>
                <a:cs typeface="Arial" panose="020B0604020202020204" pitchFamily="34" charset="0"/>
              </a:rPr>
              <a:t>extra beam loss </a:t>
            </a:r>
            <a:endParaRPr lang="en-US" altLang="ja-JP" dirty="0" smtClean="0">
              <a:solidFill>
                <a:schemeClr val="accent6">
                  <a:lumMod val="75000"/>
                </a:schemeClr>
              </a:solidFill>
              <a:latin typeface="Arial" panose="020B0604020202020204" pitchFamily="34" charset="0"/>
              <a:ea typeface="ＭＳ 明朝" panose="02020609040205080304" pitchFamily="17" charset="-128"/>
              <a:cs typeface="Arial" panose="020B0604020202020204" pitchFamily="34" charset="0"/>
            </a:endParaRPr>
          </a:p>
          <a:p>
            <a:r>
              <a:rPr lang="en-US" altLang="ja-JP" dirty="0">
                <a:solidFill>
                  <a:schemeClr val="accent6">
                    <a:lumMod val="75000"/>
                  </a:schemeClr>
                </a:solidFill>
                <a:latin typeface="Arial" panose="020B0604020202020204" pitchFamily="34" charset="0"/>
                <a:ea typeface="ＭＳ 明朝" panose="02020609040205080304" pitchFamily="17" charset="-128"/>
                <a:cs typeface="Arial" panose="020B0604020202020204" pitchFamily="34" charset="0"/>
              </a:rPr>
              <a:t> </a:t>
            </a:r>
            <a:r>
              <a:rPr lang="en-US" altLang="ja-JP" dirty="0" smtClean="0">
                <a:solidFill>
                  <a:schemeClr val="accent6">
                    <a:lumMod val="75000"/>
                  </a:schemeClr>
                </a:solidFill>
                <a:latin typeface="Arial" panose="020B0604020202020204" pitchFamily="34" charset="0"/>
                <a:ea typeface="ＭＳ 明朝" panose="02020609040205080304" pitchFamily="17" charset="-128"/>
                <a:cs typeface="Arial" panose="020B0604020202020204" pitchFamily="34" charset="0"/>
              </a:rPr>
              <a:t>      when </a:t>
            </a:r>
            <a:r>
              <a:rPr lang="en-US" altLang="ja-JP" dirty="0">
                <a:solidFill>
                  <a:schemeClr val="accent6">
                    <a:lumMod val="75000"/>
                  </a:schemeClr>
                </a:solidFill>
                <a:latin typeface="Arial" panose="020B0604020202020204" pitchFamily="34" charset="0"/>
                <a:ea typeface="ＭＳ 明朝" panose="02020609040205080304" pitchFamily="17" charset="-128"/>
                <a:cs typeface="Arial" panose="020B0604020202020204" pitchFamily="34" charset="0"/>
              </a:rPr>
              <a:t>applying large transverse </a:t>
            </a:r>
            <a:endParaRPr lang="en-US" altLang="ja-JP" dirty="0" smtClean="0">
              <a:solidFill>
                <a:schemeClr val="accent6">
                  <a:lumMod val="75000"/>
                </a:schemeClr>
              </a:solidFill>
              <a:latin typeface="Arial" panose="020B0604020202020204" pitchFamily="34" charset="0"/>
              <a:ea typeface="ＭＳ 明朝" panose="02020609040205080304" pitchFamily="17" charset="-128"/>
              <a:cs typeface="Arial" panose="020B0604020202020204" pitchFamily="34" charset="0"/>
            </a:endParaRPr>
          </a:p>
          <a:p>
            <a:r>
              <a:rPr lang="en-US" altLang="ja-JP" dirty="0">
                <a:solidFill>
                  <a:schemeClr val="accent6">
                    <a:lumMod val="75000"/>
                  </a:schemeClr>
                </a:solidFill>
                <a:latin typeface="Arial" panose="020B0604020202020204" pitchFamily="34" charset="0"/>
                <a:ea typeface="ＭＳ 明朝" panose="02020609040205080304" pitchFamily="17" charset="-128"/>
                <a:cs typeface="Arial" panose="020B0604020202020204" pitchFamily="34" charset="0"/>
              </a:rPr>
              <a:t> </a:t>
            </a:r>
            <a:r>
              <a:rPr lang="en-US" altLang="ja-JP" dirty="0" smtClean="0">
                <a:solidFill>
                  <a:schemeClr val="accent6">
                    <a:lumMod val="75000"/>
                  </a:schemeClr>
                </a:solidFill>
                <a:latin typeface="Arial" panose="020B0604020202020204" pitchFamily="34" charset="0"/>
                <a:ea typeface="ＭＳ 明朝" panose="02020609040205080304" pitchFamily="17" charset="-128"/>
                <a:cs typeface="Arial" panose="020B0604020202020204" pitchFamily="34" charset="0"/>
              </a:rPr>
              <a:t>      painting</a:t>
            </a:r>
            <a:r>
              <a:rPr lang="en-US" altLang="ja-JP" dirty="0">
                <a:solidFill>
                  <a:srgbClr val="000000"/>
                </a:solidFill>
                <a:latin typeface="Arial" panose="020B0604020202020204" pitchFamily="34" charset="0"/>
                <a:ea typeface="ＭＳ 明朝" panose="02020609040205080304" pitchFamily="17" charset="-128"/>
                <a:cs typeface="Arial" panose="020B0604020202020204" pitchFamily="34" charset="0"/>
              </a:rPr>
              <a:t>. </a:t>
            </a:r>
            <a:endParaRPr lang="ja-JP" altLang="en-US" dirty="0">
              <a:latin typeface="Arial" panose="020B0604020202020204" pitchFamily="34" charset="0"/>
              <a:cs typeface="Arial" panose="020B0604020202020204" pitchFamily="34" charset="0"/>
            </a:endParaRPr>
          </a:p>
        </p:txBody>
      </p:sp>
      <p:grpSp>
        <p:nvGrpSpPr>
          <p:cNvPr id="6" name="グループ化 5"/>
          <p:cNvGrpSpPr/>
          <p:nvPr/>
        </p:nvGrpSpPr>
        <p:grpSpPr>
          <a:xfrm>
            <a:off x="5228228" y="520748"/>
            <a:ext cx="2586609" cy="1044356"/>
            <a:chOff x="6242354" y="1015730"/>
            <a:chExt cx="2586609" cy="1044356"/>
          </a:xfrm>
        </p:grpSpPr>
        <p:cxnSp>
          <p:nvCxnSpPr>
            <p:cNvPr id="39" name="直線コネクタ 38"/>
            <p:cNvCxnSpPr/>
            <p:nvPr/>
          </p:nvCxnSpPr>
          <p:spPr bwMode="auto">
            <a:xfrm>
              <a:off x="6242513" y="1423126"/>
              <a:ext cx="648072" cy="0"/>
            </a:xfrm>
            <a:prstGeom prst="line">
              <a:avLst/>
            </a:prstGeom>
            <a:solidFill>
              <a:schemeClr val="accent1"/>
            </a:solidFill>
            <a:ln w="12700" cap="flat" cmpd="sng" algn="ctr">
              <a:solidFill>
                <a:srgbClr val="FF0000"/>
              </a:solidFill>
              <a:prstDash val="dash"/>
              <a:round/>
              <a:headEnd type="none" w="med" len="med"/>
              <a:tailEnd type="none" w="med" len="med"/>
            </a:ln>
            <a:effectLst/>
          </p:spPr>
        </p:cxnSp>
        <p:cxnSp>
          <p:nvCxnSpPr>
            <p:cNvPr id="40" name="直線コネクタ 39"/>
            <p:cNvCxnSpPr/>
            <p:nvPr/>
          </p:nvCxnSpPr>
          <p:spPr bwMode="auto">
            <a:xfrm>
              <a:off x="6261563" y="1924900"/>
              <a:ext cx="648072" cy="0"/>
            </a:xfrm>
            <a:prstGeom prst="line">
              <a:avLst/>
            </a:prstGeom>
            <a:solidFill>
              <a:schemeClr val="accent1"/>
            </a:solidFill>
            <a:ln w="12700" cap="flat" cmpd="sng" algn="ctr">
              <a:solidFill>
                <a:schemeClr val="accent2"/>
              </a:solidFill>
              <a:prstDash val="dash"/>
              <a:round/>
              <a:headEnd type="none" w="med" len="med"/>
              <a:tailEnd type="none" w="med" len="med"/>
            </a:ln>
            <a:effectLst/>
          </p:spPr>
        </p:cxnSp>
        <p:sp>
          <p:nvSpPr>
            <p:cNvPr id="41" name="テキスト ボックス 40"/>
            <p:cNvSpPr txBox="1"/>
            <p:nvPr/>
          </p:nvSpPr>
          <p:spPr>
            <a:xfrm>
              <a:off x="6871535" y="1238728"/>
              <a:ext cx="1943161" cy="307777"/>
            </a:xfrm>
            <a:prstGeom prst="rect">
              <a:avLst/>
            </a:prstGeom>
            <a:noFill/>
          </p:spPr>
          <p:txBody>
            <a:bodyPr wrap="none" rtlCol="0">
              <a:spAutoFit/>
            </a:bodyPr>
            <a:lstStyle/>
            <a:p>
              <a:r>
                <a:rPr kumimoji="1" lang="en-US" altLang="ja-JP" sz="1400" dirty="0" smtClean="0"/>
                <a:t>Horizontal (Bump on)</a:t>
              </a:r>
              <a:endParaRPr kumimoji="1" lang="ja-JP" altLang="en-US" sz="1400" dirty="0"/>
            </a:p>
          </p:txBody>
        </p:sp>
        <p:sp>
          <p:nvSpPr>
            <p:cNvPr id="42" name="テキスト ボックス 41"/>
            <p:cNvSpPr txBox="1"/>
            <p:nvPr/>
          </p:nvSpPr>
          <p:spPr>
            <a:xfrm>
              <a:off x="6890585" y="1752309"/>
              <a:ext cx="1701107" cy="307777"/>
            </a:xfrm>
            <a:prstGeom prst="rect">
              <a:avLst/>
            </a:prstGeom>
            <a:noFill/>
          </p:spPr>
          <p:txBody>
            <a:bodyPr wrap="none" rtlCol="0">
              <a:spAutoFit/>
            </a:bodyPr>
            <a:lstStyle/>
            <a:p>
              <a:r>
                <a:rPr kumimoji="1" lang="en-US" altLang="ja-JP" sz="1400" dirty="0" smtClean="0"/>
                <a:t>Vertical (Bump on)</a:t>
              </a:r>
              <a:endParaRPr kumimoji="1" lang="ja-JP" altLang="en-US" sz="1400" dirty="0"/>
            </a:p>
          </p:txBody>
        </p:sp>
        <p:cxnSp>
          <p:nvCxnSpPr>
            <p:cNvPr id="43" name="直線コネクタ 42"/>
            <p:cNvCxnSpPr/>
            <p:nvPr/>
          </p:nvCxnSpPr>
          <p:spPr bwMode="auto">
            <a:xfrm>
              <a:off x="6242354" y="1200128"/>
              <a:ext cx="648072" cy="0"/>
            </a:xfrm>
            <a:prstGeom prst="line">
              <a:avLst/>
            </a:prstGeom>
            <a:solidFill>
              <a:schemeClr val="accent1"/>
            </a:solidFill>
            <a:ln w="12700" cap="flat" cmpd="sng" algn="ctr">
              <a:solidFill>
                <a:srgbClr val="FF0000"/>
              </a:solidFill>
              <a:prstDash val="solid"/>
              <a:round/>
              <a:headEnd type="none" w="med" len="med"/>
              <a:tailEnd type="none" w="med" len="med"/>
            </a:ln>
            <a:effectLst/>
          </p:spPr>
        </p:cxnSp>
        <p:sp>
          <p:nvSpPr>
            <p:cNvPr id="44" name="テキスト ボックス 43"/>
            <p:cNvSpPr txBox="1"/>
            <p:nvPr/>
          </p:nvSpPr>
          <p:spPr>
            <a:xfrm>
              <a:off x="6871376" y="1015730"/>
              <a:ext cx="1957587" cy="307777"/>
            </a:xfrm>
            <a:prstGeom prst="rect">
              <a:avLst/>
            </a:prstGeom>
            <a:noFill/>
          </p:spPr>
          <p:txBody>
            <a:bodyPr wrap="none" rtlCol="0">
              <a:spAutoFit/>
            </a:bodyPr>
            <a:lstStyle/>
            <a:p>
              <a:r>
                <a:rPr kumimoji="1" lang="en-US" altLang="ja-JP" sz="1400" dirty="0" smtClean="0"/>
                <a:t>Horizontal (Bump off)</a:t>
              </a:r>
              <a:endParaRPr kumimoji="1" lang="ja-JP" altLang="en-US" sz="1400" dirty="0"/>
            </a:p>
          </p:txBody>
        </p:sp>
        <p:cxnSp>
          <p:nvCxnSpPr>
            <p:cNvPr id="45" name="直線コネクタ 44"/>
            <p:cNvCxnSpPr/>
            <p:nvPr/>
          </p:nvCxnSpPr>
          <p:spPr bwMode="auto">
            <a:xfrm>
              <a:off x="6250980" y="1718255"/>
              <a:ext cx="648072" cy="0"/>
            </a:xfrm>
            <a:prstGeom prst="line">
              <a:avLst/>
            </a:prstGeom>
            <a:solidFill>
              <a:schemeClr val="accent1"/>
            </a:solidFill>
            <a:ln w="12700" cap="flat" cmpd="sng" algn="ctr">
              <a:solidFill>
                <a:schemeClr val="accent2"/>
              </a:solidFill>
              <a:prstDash val="solid"/>
              <a:round/>
              <a:headEnd type="none" w="med" len="med"/>
              <a:tailEnd type="none" w="med" len="med"/>
            </a:ln>
            <a:effectLst/>
          </p:spPr>
        </p:cxnSp>
        <p:sp>
          <p:nvSpPr>
            <p:cNvPr id="46" name="テキスト ボックス 45"/>
            <p:cNvSpPr txBox="1"/>
            <p:nvPr/>
          </p:nvSpPr>
          <p:spPr>
            <a:xfrm>
              <a:off x="6880002" y="1545664"/>
              <a:ext cx="1715534" cy="307777"/>
            </a:xfrm>
            <a:prstGeom prst="rect">
              <a:avLst/>
            </a:prstGeom>
            <a:noFill/>
          </p:spPr>
          <p:txBody>
            <a:bodyPr wrap="none" rtlCol="0">
              <a:spAutoFit/>
            </a:bodyPr>
            <a:lstStyle/>
            <a:p>
              <a:r>
                <a:rPr kumimoji="1" lang="en-US" altLang="ja-JP" sz="1400" dirty="0" smtClean="0"/>
                <a:t>Vertical</a:t>
              </a:r>
              <a:r>
                <a:rPr lang="en-US" altLang="ja-JP" sz="1400" dirty="0"/>
                <a:t> </a:t>
              </a:r>
              <a:r>
                <a:rPr lang="en-US" altLang="ja-JP" sz="1400" dirty="0" smtClean="0"/>
                <a:t>(Bump off)</a:t>
              </a:r>
              <a:endParaRPr kumimoji="1" lang="ja-JP" altLang="en-US" sz="1400" dirty="0"/>
            </a:p>
          </p:txBody>
        </p:sp>
      </p:grpSp>
      <p:sp>
        <p:nvSpPr>
          <p:cNvPr id="47" name="テキスト ボックス 46"/>
          <p:cNvSpPr txBox="1"/>
          <p:nvPr/>
        </p:nvSpPr>
        <p:spPr>
          <a:xfrm>
            <a:off x="702970" y="6168516"/>
            <a:ext cx="4500631" cy="646331"/>
          </a:xfrm>
          <a:prstGeom prst="rect">
            <a:avLst/>
          </a:prstGeom>
          <a:noFill/>
        </p:spPr>
        <p:txBody>
          <a:bodyPr wrap="square" rtlCol="0">
            <a:spAutoFit/>
          </a:bodyPr>
          <a:lstStyle/>
          <a:p>
            <a:r>
              <a:rPr kumimoji="1" lang="en-US" altLang="ja-JP" dirty="0" smtClean="0">
                <a:solidFill>
                  <a:srgbClr val="7030A0"/>
                </a:solidFill>
              </a:rPr>
              <a:t>Beta function beating </a:t>
            </a:r>
            <a:r>
              <a:rPr lang="en-US" altLang="ja-JP" dirty="0" smtClean="0">
                <a:solidFill>
                  <a:srgbClr val="7030A0"/>
                </a:solidFill>
              </a:rPr>
              <a:t>caused by the edge</a:t>
            </a:r>
          </a:p>
          <a:p>
            <a:r>
              <a:rPr lang="en-US" altLang="ja-JP" dirty="0" smtClean="0">
                <a:solidFill>
                  <a:srgbClr val="7030A0"/>
                </a:solidFill>
              </a:rPr>
              <a:t>focus o</a:t>
            </a:r>
            <a:r>
              <a:rPr kumimoji="1" lang="en-US" altLang="ja-JP" dirty="0" smtClean="0">
                <a:solidFill>
                  <a:srgbClr val="7030A0"/>
                </a:solidFill>
              </a:rPr>
              <a:t>f the injection bump magnets</a:t>
            </a:r>
            <a:endParaRPr kumimoji="1" lang="ja-JP" altLang="en-US" dirty="0">
              <a:solidFill>
                <a:srgbClr val="7030A0"/>
              </a:solidFill>
            </a:endParaRPr>
          </a:p>
        </p:txBody>
      </p:sp>
      <p:grpSp>
        <p:nvGrpSpPr>
          <p:cNvPr id="7" name="グループ化 6"/>
          <p:cNvGrpSpPr/>
          <p:nvPr/>
        </p:nvGrpSpPr>
        <p:grpSpPr>
          <a:xfrm>
            <a:off x="68128" y="762745"/>
            <a:ext cx="5135473" cy="5461265"/>
            <a:chOff x="92755" y="826635"/>
            <a:chExt cx="5135473" cy="5461265"/>
          </a:xfrm>
        </p:grpSpPr>
        <p:pic>
          <p:nvPicPr>
            <p:cNvPr id="3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401" y="826635"/>
              <a:ext cx="4821827" cy="5143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テキスト ボックス 36"/>
            <p:cNvSpPr txBox="1"/>
            <p:nvPr/>
          </p:nvSpPr>
          <p:spPr>
            <a:xfrm rot="16200000">
              <a:off x="-750265" y="3079612"/>
              <a:ext cx="2055371" cy="369332"/>
            </a:xfrm>
            <a:prstGeom prst="rect">
              <a:avLst/>
            </a:prstGeom>
            <a:noFill/>
          </p:spPr>
          <p:txBody>
            <a:bodyPr wrap="none" rtlCol="0">
              <a:spAutoFit/>
            </a:bodyPr>
            <a:lstStyle/>
            <a:p>
              <a:r>
                <a:rPr kumimoji="1" lang="en-US" altLang="ja-JP" dirty="0" smtClean="0"/>
                <a:t>Beta functions (m)</a:t>
              </a:r>
              <a:endParaRPr kumimoji="1" lang="ja-JP" altLang="en-US" dirty="0"/>
            </a:p>
          </p:txBody>
        </p:sp>
        <p:sp>
          <p:nvSpPr>
            <p:cNvPr id="38" name="テキスト ボックス 37"/>
            <p:cNvSpPr txBox="1"/>
            <p:nvPr/>
          </p:nvSpPr>
          <p:spPr>
            <a:xfrm>
              <a:off x="2706063" y="5918568"/>
              <a:ext cx="697627" cy="369332"/>
            </a:xfrm>
            <a:prstGeom prst="rect">
              <a:avLst/>
            </a:prstGeom>
            <a:noFill/>
          </p:spPr>
          <p:txBody>
            <a:bodyPr wrap="none" rtlCol="0">
              <a:spAutoFit/>
            </a:bodyPr>
            <a:lstStyle/>
            <a:p>
              <a:r>
                <a:rPr lang="en-US" altLang="ja-JP" dirty="0" smtClean="0"/>
                <a:t>s </a:t>
              </a:r>
              <a:r>
                <a:rPr kumimoji="1" lang="en-US" altLang="ja-JP" dirty="0" smtClean="0"/>
                <a:t>(m)</a:t>
              </a:r>
              <a:endParaRPr kumimoji="1" lang="ja-JP" altLang="en-US" dirty="0"/>
            </a:p>
          </p:txBody>
        </p:sp>
        <p:sp>
          <p:nvSpPr>
            <p:cNvPr id="48" name="テキスト ボックス 47"/>
            <p:cNvSpPr txBox="1"/>
            <p:nvPr/>
          </p:nvSpPr>
          <p:spPr>
            <a:xfrm>
              <a:off x="3137038" y="943887"/>
              <a:ext cx="1863011" cy="369332"/>
            </a:xfrm>
            <a:prstGeom prst="rect">
              <a:avLst/>
            </a:prstGeom>
            <a:noFill/>
          </p:spPr>
          <p:txBody>
            <a:bodyPr wrap="none" rtlCol="0">
              <a:spAutoFit/>
            </a:bodyPr>
            <a:lstStyle/>
            <a:p>
              <a:r>
                <a:rPr kumimoji="1" lang="en-US" altLang="ja-JP" u="sng" dirty="0" smtClean="0"/>
                <a:t>1st super-period</a:t>
              </a:r>
              <a:endParaRPr kumimoji="1" lang="ja-JP" altLang="en-US" u="sng" dirty="0"/>
            </a:p>
          </p:txBody>
        </p:sp>
        <p:sp>
          <p:nvSpPr>
            <p:cNvPr id="49" name="テキスト ボックス 48"/>
            <p:cNvSpPr txBox="1"/>
            <p:nvPr/>
          </p:nvSpPr>
          <p:spPr>
            <a:xfrm>
              <a:off x="3034446" y="2685343"/>
              <a:ext cx="1965603" cy="369332"/>
            </a:xfrm>
            <a:prstGeom prst="rect">
              <a:avLst/>
            </a:prstGeom>
            <a:noFill/>
          </p:spPr>
          <p:txBody>
            <a:bodyPr wrap="none" rtlCol="0">
              <a:spAutoFit/>
            </a:bodyPr>
            <a:lstStyle/>
            <a:p>
              <a:r>
                <a:rPr lang="en-US" altLang="ja-JP" u="sng" dirty="0" smtClean="0"/>
                <a:t>2nd</a:t>
              </a:r>
              <a:r>
                <a:rPr kumimoji="1" lang="en-US" altLang="ja-JP" u="sng" dirty="0" smtClean="0"/>
                <a:t> super-period</a:t>
              </a:r>
              <a:endParaRPr kumimoji="1" lang="ja-JP" altLang="en-US" u="sng" dirty="0"/>
            </a:p>
          </p:txBody>
        </p:sp>
        <p:sp>
          <p:nvSpPr>
            <p:cNvPr id="50" name="テキスト ボックス 49"/>
            <p:cNvSpPr txBox="1"/>
            <p:nvPr/>
          </p:nvSpPr>
          <p:spPr>
            <a:xfrm>
              <a:off x="3034446" y="4429272"/>
              <a:ext cx="1922321" cy="369332"/>
            </a:xfrm>
            <a:prstGeom prst="rect">
              <a:avLst/>
            </a:prstGeom>
            <a:noFill/>
          </p:spPr>
          <p:txBody>
            <a:bodyPr wrap="none" rtlCol="0">
              <a:spAutoFit/>
            </a:bodyPr>
            <a:lstStyle/>
            <a:p>
              <a:r>
                <a:rPr lang="en-US" altLang="ja-JP" u="sng" dirty="0" smtClean="0"/>
                <a:t>3rd</a:t>
              </a:r>
              <a:r>
                <a:rPr kumimoji="1" lang="en-US" altLang="ja-JP" u="sng" dirty="0" smtClean="0"/>
                <a:t> super-period</a:t>
              </a:r>
              <a:endParaRPr kumimoji="1" lang="ja-JP" altLang="en-US" u="sng" dirty="0"/>
            </a:p>
          </p:txBody>
        </p:sp>
      </p:grpSp>
      <p:sp>
        <p:nvSpPr>
          <p:cNvPr id="5" name="スライド番号プレースホルダー 4"/>
          <p:cNvSpPr>
            <a:spLocks noGrp="1"/>
          </p:cNvSpPr>
          <p:nvPr>
            <p:ph type="sldNum" sz="quarter" idx="12"/>
          </p:nvPr>
        </p:nvSpPr>
        <p:spPr/>
        <p:txBody>
          <a:bodyPr/>
          <a:lstStyle/>
          <a:p>
            <a:pPr>
              <a:defRPr/>
            </a:pPr>
            <a:fld id="{795C08A0-DC4E-40C2-BC5D-0461A8846DC0}" type="slidenum">
              <a:rPr lang="en-US" altLang="ja-JP" smtClean="0"/>
              <a:pPr>
                <a:defRPr/>
              </a:pPr>
              <a:t>20</a:t>
            </a:fld>
            <a:endParaRPr lang="en-US" altLang="ja-JP"/>
          </a:p>
        </p:txBody>
      </p:sp>
    </p:spTree>
    <p:extLst>
      <p:ext uri="{BB962C8B-B14F-4D97-AF65-F5344CB8AC3E}">
        <p14:creationId xmlns:p14="http://schemas.microsoft.com/office/powerpoint/2010/main" val="3890156304"/>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35204" y="44624"/>
            <a:ext cx="7854394" cy="954107"/>
          </a:xfrm>
          <a:prstGeom prst="rect">
            <a:avLst/>
          </a:prstGeom>
          <a:noFill/>
        </p:spPr>
        <p:txBody>
          <a:bodyPr wrap="none" rtlCol="0">
            <a:spAutoFit/>
          </a:bodyPr>
          <a:lstStyle/>
          <a:p>
            <a:r>
              <a:rPr lang="en-US" altLang="ja-JP" sz="2800" b="1" i="1"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rPr>
              <a:t>R</a:t>
            </a:r>
            <a:r>
              <a:rPr lang="en-US" altLang="ja-JP" sz="2800" b="1" i="1" dirty="0" smtClean="0">
                <a:solidFill>
                  <a:schemeClr val="accent6">
                    <a:lumMod val="75000"/>
                  </a:schemeClr>
                </a:solidFill>
                <a:effectLst>
                  <a:outerShdw blurRad="38100" dist="38100" dir="2700000" algn="tl">
                    <a:srgbClr val="000000">
                      <a:alpha val="43137"/>
                    </a:srgbClr>
                  </a:outerShdw>
                </a:effectLst>
                <a:latin typeface="Calibri" panose="020F0502020204030204" pitchFamily="34" charset="0"/>
              </a:rPr>
              <a:t>andom betatron resonances</a:t>
            </a:r>
          </a:p>
          <a:p>
            <a:r>
              <a:rPr lang="en-US" altLang="ja-JP" sz="2800" b="1" i="1" dirty="0" smtClean="0">
                <a:solidFill>
                  <a:schemeClr val="accent6">
                    <a:lumMod val="75000"/>
                  </a:schemeClr>
                </a:solidFill>
                <a:effectLst>
                  <a:outerShdw blurRad="38100" dist="38100" dir="2700000" algn="tl">
                    <a:srgbClr val="000000">
                      <a:alpha val="43137"/>
                    </a:srgbClr>
                  </a:outerShdw>
                </a:effectLst>
                <a:latin typeface="Calibri" panose="020F0502020204030204" pitchFamily="34" charset="0"/>
              </a:rPr>
              <a:t>excited through a distortion of the super-periodicity</a:t>
            </a:r>
          </a:p>
        </p:txBody>
      </p:sp>
      <p:pic>
        <p:nvPicPr>
          <p:cNvPr id="3" name="Picture 2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3835" y="1004013"/>
            <a:ext cx="2698750" cy="260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5"/>
          <p:cNvSpPr txBox="1">
            <a:spLocks noChangeArrowheads="1"/>
          </p:cNvSpPr>
          <p:nvPr/>
        </p:nvSpPr>
        <p:spPr bwMode="auto">
          <a:xfrm flipH="1">
            <a:off x="1114449" y="3545008"/>
            <a:ext cx="19065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defRPr/>
            </a:pPr>
            <a:r>
              <a:rPr lang="en-US" altLang="ja-JP" sz="1600" dirty="0" smtClean="0">
                <a:latin typeface="Book Antiqua" panose="02040602050305030304" pitchFamily="18" charset="0"/>
              </a:rPr>
              <a:t>Horizontal tune </a:t>
            </a:r>
            <a:r>
              <a:rPr lang="en-US" altLang="ja-JP" sz="1600" dirty="0" smtClean="0">
                <a:latin typeface="Symbol" panose="05050102010706020507" pitchFamily="18" charset="2"/>
              </a:rPr>
              <a:t>n</a:t>
            </a:r>
            <a:r>
              <a:rPr lang="en-US" altLang="ja-JP" sz="1600" baseline="-25000" dirty="0" smtClean="0">
                <a:latin typeface="+mn-ea"/>
              </a:rPr>
              <a:t>x </a:t>
            </a:r>
            <a:endParaRPr lang="en-US" altLang="ja-JP" sz="1600" dirty="0" smtClean="0">
              <a:latin typeface="+mn-ea"/>
              <a:ea typeface="+mn-ea"/>
            </a:endParaRPr>
          </a:p>
        </p:txBody>
      </p:sp>
      <p:cxnSp>
        <p:nvCxnSpPr>
          <p:cNvPr id="6" name="直線コネクタ 25"/>
          <p:cNvCxnSpPr>
            <a:cxnSpLocks noChangeShapeType="1"/>
          </p:cNvCxnSpPr>
          <p:nvPr/>
        </p:nvCxnSpPr>
        <p:spPr bwMode="auto">
          <a:xfrm flipV="1">
            <a:off x="870372" y="1038938"/>
            <a:ext cx="2401888" cy="2413000"/>
          </a:xfrm>
          <a:prstGeom prst="line">
            <a:avLst/>
          </a:prstGeom>
          <a:noFill/>
          <a:ln w="6350" algn="ctr">
            <a:solidFill>
              <a:srgbClr val="FF0000"/>
            </a:solidFill>
            <a:round/>
            <a:headEnd/>
            <a:tailEnd/>
          </a:ln>
          <a:extLst>
            <a:ext uri="{909E8E84-426E-40DD-AFC4-6F175D3DCCD1}">
              <a14:hiddenFill xmlns:a14="http://schemas.microsoft.com/office/drawing/2010/main">
                <a:noFill/>
              </a14:hiddenFill>
            </a:ext>
          </a:extLst>
        </p:spPr>
      </p:cxnSp>
      <p:cxnSp>
        <p:nvCxnSpPr>
          <p:cNvPr id="7" name="直線コネクタ 26"/>
          <p:cNvCxnSpPr>
            <a:cxnSpLocks noChangeShapeType="1"/>
          </p:cNvCxnSpPr>
          <p:nvPr/>
        </p:nvCxnSpPr>
        <p:spPr bwMode="auto">
          <a:xfrm flipV="1">
            <a:off x="864022" y="2243850"/>
            <a:ext cx="2417763" cy="1214438"/>
          </a:xfrm>
          <a:prstGeom prst="line">
            <a:avLst/>
          </a:prstGeom>
          <a:noFill/>
          <a:ln w="6350" algn="ctr">
            <a:solidFill>
              <a:srgbClr val="FF0000"/>
            </a:solidFill>
            <a:round/>
            <a:headEnd/>
            <a:tailEnd/>
          </a:ln>
          <a:extLst>
            <a:ext uri="{909E8E84-426E-40DD-AFC4-6F175D3DCCD1}">
              <a14:hiddenFill xmlns:a14="http://schemas.microsoft.com/office/drawing/2010/main">
                <a:noFill/>
              </a14:hiddenFill>
            </a:ext>
          </a:extLst>
        </p:spPr>
      </p:cxnSp>
      <p:cxnSp>
        <p:nvCxnSpPr>
          <p:cNvPr id="8" name="直線コネクタ 27"/>
          <p:cNvCxnSpPr>
            <a:cxnSpLocks noChangeShapeType="1"/>
          </p:cNvCxnSpPr>
          <p:nvPr/>
        </p:nvCxnSpPr>
        <p:spPr bwMode="auto">
          <a:xfrm>
            <a:off x="2053060" y="1057988"/>
            <a:ext cx="1211262" cy="1176337"/>
          </a:xfrm>
          <a:prstGeom prst="line">
            <a:avLst/>
          </a:prstGeom>
          <a:noFill/>
          <a:ln w="6350" algn="ctr">
            <a:solidFill>
              <a:srgbClr val="FF0000"/>
            </a:solidFill>
            <a:round/>
            <a:headEnd/>
            <a:tailEnd/>
          </a:ln>
          <a:extLst>
            <a:ext uri="{909E8E84-426E-40DD-AFC4-6F175D3DCCD1}">
              <a14:hiddenFill xmlns:a14="http://schemas.microsoft.com/office/drawing/2010/main">
                <a:noFill/>
              </a14:hiddenFill>
            </a:ext>
          </a:extLst>
        </p:spPr>
      </p:cxnSp>
      <p:cxnSp>
        <p:nvCxnSpPr>
          <p:cNvPr id="9" name="直線コネクタ 28"/>
          <p:cNvCxnSpPr>
            <a:cxnSpLocks noChangeShapeType="1"/>
          </p:cNvCxnSpPr>
          <p:nvPr/>
        </p:nvCxnSpPr>
        <p:spPr bwMode="auto">
          <a:xfrm>
            <a:off x="857672" y="1664413"/>
            <a:ext cx="2430463" cy="0"/>
          </a:xfrm>
          <a:prstGeom prst="line">
            <a:avLst/>
          </a:prstGeom>
          <a:noFill/>
          <a:ln w="6350" algn="ctr">
            <a:solidFill>
              <a:srgbClr val="FF0000"/>
            </a:solidFill>
            <a:round/>
            <a:headEnd/>
            <a:tailEnd/>
          </a:ln>
          <a:extLst>
            <a:ext uri="{909E8E84-426E-40DD-AFC4-6F175D3DCCD1}">
              <a14:hiddenFill xmlns:a14="http://schemas.microsoft.com/office/drawing/2010/main">
                <a:noFill/>
              </a14:hiddenFill>
            </a:ext>
          </a:extLst>
        </p:spPr>
      </p:cxnSp>
      <p:cxnSp>
        <p:nvCxnSpPr>
          <p:cNvPr id="10" name="直線コネクタ 29"/>
          <p:cNvCxnSpPr>
            <a:cxnSpLocks noChangeShapeType="1"/>
          </p:cNvCxnSpPr>
          <p:nvPr/>
        </p:nvCxnSpPr>
        <p:spPr bwMode="auto">
          <a:xfrm flipV="1">
            <a:off x="2664247" y="1038938"/>
            <a:ext cx="0" cy="2419350"/>
          </a:xfrm>
          <a:prstGeom prst="line">
            <a:avLst/>
          </a:prstGeom>
          <a:noFill/>
          <a:ln w="6350" algn="ctr">
            <a:solidFill>
              <a:srgbClr val="FF0000"/>
            </a:solidFill>
            <a:round/>
            <a:headEnd/>
            <a:tailEnd/>
          </a:ln>
          <a:extLst>
            <a:ext uri="{909E8E84-426E-40DD-AFC4-6F175D3DCCD1}">
              <a14:hiddenFill xmlns:a14="http://schemas.microsoft.com/office/drawing/2010/main">
                <a:noFill/>
              </a14:hiddenFill>
            </a:ext>
          </a:extLst>
        </p:spPr>
      </p:cxnSp>
      <p:cxnSp>
        <p:nvCxnSpPr>
          <p:cNvPr id="11" name="直線コネクタ 30"/>
          <p:cNvCxnSpPr>
            <a:cxnSpLocks noChangeShapeType="1"/>
          </p:cNvCxnSpPr>
          <p:nvPr/>
        </p:nvCxnSpPr>
        <p:spPr bwMode="auto">
          <a:xfrm flipH="1" flipV="1">
            <a:off x="859260" y="2240675"/>
            <a:ext cx="2428875" cy="1227138"/>
          </a:xfrm>
          <a:prstGeom prst="line">
            <a:avLst/>
          </a:prstGeom>
          <a:noFill/>
          <a:ln w="38100" algn="ctr">
            <a:solidFill>
              <a:srgbClr val="1070FC"/>
            </a:solidFill>
            <a:prstDash val="sysDash"/>
            <a:round/>
            <a:headEnd/>
            <a:tailEnd/>
          </a:ln>
          <a:extLst>
            <a:ext uri="{909E8E84-426E-40DD-AFC4-6F175D3DCCD1}">
              <a14:hiddenFill xmlns:a14="http://schemas.microsoft.com/office/drawing/2010/main">
                <a:noFill/>
              </a14:hiddenFill>
            </a:ext>
          </a:extLst>
        </p:spPr>
      </p:cxnSp>
      <p:cxnSp>
        <p:nvCxnSpPr>
          <p:cNvPr id="12" name="直線コネクタ 31"/>
          <p:cNvCxnSpPr>
            <a:cxnSpLocks noChangeShapeType="1"/>
          </p:cNvCxnSpPr>
          <p:nvPr/>
        </p:nvCxnSpPr>
        <p:spPr bwMode="auto">
          <a:xfrm flipH="1" flipV="1">
            <a:off x="891010" y="1062750"/>
            <a:ext cx="2363787" cy="1177925"/>
          </a:xfrm>
          <a:prstGeom prst="line">
            <a:avLst/>
          </a:prstGeom>
          <a:noFill/>
          <a:ln w="12700" algn="ctr">
            <a:solidFill>
              <a:srgbClr val="1070FC"/>
            </a:solidFill>
            <a:prstDash val="dash"/>
            <a:round/>
            <a:headEnd/>
            <a:tailEnd/>
          </a:ln>
          <a:extLst>
            <a:ext uri="{909E8E84-426E-40DD-AFC4-6F175D3DCCD1}">
              <a14:hiddenFill xmlns:a14="http://schemas.microsoft.com/office/drawing/2010/main">
                <a:noFill/>
              </a14:hiddenFill>
            </a:ext>
          </a:extLst>
        </p:spPr>
      </p:cxnSp>
      <p:cxnSp>
        <p:nvCxnSpPr>
          <p:cNvPr id="13" name="直線コネクタ 32"/>
          <p:cNvCxnSpPr>
            <a:cxnSpLocks noChangeShapeType="1"/>
          </p:cNvCxnSpPr>
          <p:nvPr/>
        </p:nvCxnSpPr>
        <p:spPr bwMode="auto">
          <a:xfrm flipH="1">
            <a:off x="870372" y="1070688"/>
            <a:ext cx="2393950" cy="1171575"/>
          </a:xfrm>
          <a:prstGeom prst="line">
            <a:avLst/>
          </a:prstGeom>
          <a:noFill/>
          <a:ln w="12700" algn="ctr">
            <a:solidFill>
              <a:srgbClr val="1070FC"/>
            </a:solidFill>
            <a:prstDash val="dash"/>
            <a:round/>
            <a:headEnd/>
            <a:tailEnd/>
          </a:ln>
          <a:extLst>
            <a:ext uri="{909E8E84-426E-40DD-AFC4-6F175D3DCCD1}">
              <a14:hiddenFill xmlns:a14="http://schemas.microsoft.com/office/drawing/2010/main">
                <a:noFill/>
              </a14:hiddenFill>
            </a:ext>
          </a:extLst>
        </p:spPr>
      </p:cxnSp>
      <p:cxnSp>
        <p:nvCxnSpPr>
          <p:cNvPr id="14" name="直線コネクタ 33"/>
          <p:cNvCxnSpPr>
            <a:cxnSpLocks noChangeShapeType="1"/>
          </p:cNvCxnSpPr>
          <p:nvPr/>
        </p:nvCxnSpPr>
        <p:spPr bwMode="auto">
          <a:xfrm>
            <a:off x="864022" y="2242263"/>
            <a:ext cx="1216025" cy="1222375"/>
          </a:xfrm>
          <a:prstGeom prst="line">
            <a:avLst/>
          </a:prstGeom>
          <a:noFill/>
          <a:ln w="12700" algn="ctr">
            <a:solidFill>
              <a:srgbClr val="1070FC"/>
            </a:solidFill>
            <a:prstDash val="dash"/>
            <a:round/>
            <a:headEnd/>
            <a:tailEnd/>
          </a:ln>
          <a:extLst>
            <a:ext uri="{909E8E84-426E-40DD-AFC4-6F175D3DCCD1}">
              <a14:hiddenFill xmlns:a14="http://schemas.microsoft.com/office/drawing/2010/main">
                <a:noFill/>
              </a14:hiddenFill>
            </a:ext>
          </a:extLst>
        </p:spPr>
      </p:cxnSp>
      <p:cxnSp>
        <p:nvCxnSpPr>
          <p:cNvPr id="15" name="直線コネクタ 34"/>
          <p:cNvCxnSpPr>
            <a:cxnSpLocks noChangeShapeType="1"/>
          </p:cNvCxnSpPr>
          <p:nvPr/>
        </p:nvCxnSpPr>
        <p:spPr bwMode="auto">
          <a:xfrm>
            <a:off x="859260" y="2258138"/>
            <a:ext cx="2365375" cy="0"/>
          </a:xfrm>
          <a:prstGeom prst="line">
            <a:avLst/>
          </a:prstGeom>
          <a:noFill/>
          <a:ln w="12700" algn="ctr">
            <a:solidFill>
              <a:srgbClr val="1070FC"/>
            </a:solidFill>
            <a:prstDash val="dash"/>
            <a:round/>
            <a:headEnd/>
            <a:tailEnd/>
          </a:ln>
          <a:extLst>
            <a:ext uri="{909E8E84-426E-40DD-AFC4-6F175D3DCCD1}">
              <a14:hiddenFill xmlns:a14="http://schemas.microsoft.com/office/drawing/2010/main">
                <a:noFill/>
              </a14:hiddenFill>
            </a:ext>
          </a:extLst>
        </p:spPr>
      </p:cxnSp>
      <p:cxnSp>
        <p:nvCxnSpPr>
          <p:cNvPr id="16" name="直線コネクタ 36"/>
          <p:cNvCxnSpPr>
            <a:cxnSpLocks noChangeShapeType="1"/>
          </p:cNvCxnSpPr>
          <p:nvPr/>
        </p:nvCxnSpPr>
        <p:spPr bwMode="auto">
          <a:xfrm flipV="1">
            <a:off x="851322" y="1038938"/>
            <a:ext cx="0" cy="2413000"/>
          </a:xfrm>
          <a:prstGeom prst="line">
            <a:avLst/>
          </a:prstGeom>
          <a:noFill/>
          <a:ln w="6350" algn="ctr">
            <a:solidFill>
              <a:srgbClr val="FF0000"/>
            </a:solidFill>
            <a:round/>
            <a:headEnd/>
            <a:tailEnd/>
          </a:ln>
          <a:extLst>
            <a:ext uri="{909E8E84-426E-40DD-AFC4-6F175D3DCCD1}">
              <a14:hiddenFill xmlns:a14="http://schemas.microsoft.com/office/drawing/2010/main">
                <a:noFill/>
              </a14:hiddenFill>
            </a:ext>
          </a:extLst>
        </p:spPr>
      </p:cxnSp>
      <p:cxnSp>
        <p:nvCxnSpPr>
          <p:cNvPr id="17" name="直線コネクタ 37"/>
          <p:cNvCxnSpPr>
            <a:cxnSpLocks noChangeShapeType="1"/>
          </p:cNvCxnSpPr>
          <p:nvPr/>
        </p:nvCxnSpPr>
        <p:spPr bwMode="auto">
          <a:xfrm flipV="1">
            <a:off x="3322639" y="1051638"/>
            <a:ext cx="0" cy="2417762"/>
          </a:xfrm>
          <a:prstGeom prst="line">
            <a:avLst/>
          </a:prstGeom>
          <a:noFill/>
          <a:ln w="6350" algn="ctr">
            <a:solidFill>
              <a:srgbClr val="FF0000"/>
            </a:solidFill>
            <a:round/>
            <a:headEnd/>
            <a:tailEnd/>
          </a:ln>
          <a:extLst>
            <a:ext uri="{909E8E84-426E-40DD-AFC4-6F175D3DCCD1}">
              <a14:hiddenFill xmlns:a14="http://schemas.microsoft.com/office/drawing/2010/main">
                <a:noFill/>
              </a14:hiddenFill>
            </a:ext>
          </a:extLst>
        </p:spPr>
      </p:cxnSp>
      <p:cxnSp>
        <p:nvCxnSpPr>
          <p:cNvPr id="18" name="直線コネクタ 38"/>
          <p:cNvCxnSpPr>
            <a:cxnSpLocks noChangeShapeType="1"/>
          </p:cNvCxnSpPr>
          <p:nvPr/>
        </p:nvCxnSpPr>
        <p:spPr bwMode="auto">
          <a:xfrm>
            <a:off x="846560" y="1034175"/>
            <a:ext cx="2449512" cy="0"/>
          </a:xfrm>
          <a:prstGeom prst="line">
            <a:avLst/>
          </a:prstGeom>
          <a:noFill/>
          <a:ln w="6350" algn="ctr">
            <a:solidFill>
              <a:srgbClr val="FF0000"/>
            </a:solidFill>
            <a:round/>
            <a:headEnd/>
            <a:tailEnd/>
          </a:ln>
          <a:extLst>
            <a:ext uri="{909E8E84-426E-40DD-AFC4-6F175D3DCCD1}">
              <a14:hiddenFill xmlns:a14="http://schemas.microsoft.com/office/drawing/2010/main">
                <a:noFill/>
              </a14:hiddenFill>
            </a:ext>
          </a:extLst>
        </p:spPr>
      </p:cxnSp>
      <p:cxnSp>
        <p:nvCxnSpPr>
          <p:cNvPr id="19" name="直線コネクタ 39"/>
          <p:cNvCxnSpPr>
            <a:cxnSpLocks noChangeShapeType="1"/>
          </p:cNvCxnSpPr>
          <p:nvPr/>
        </p:nvCxnSpPr>
        <p:spPr bwMode="auto">
          <a:xfrm>
            <a:off x="859260" y="3464638"/>
            <a:ext cx="2428875" cy="0"/>
          </a:xfrm>
          <a:prstGeom prst="line">
            <a:avLst/>
          </a:prstGeom>
          <a:noFill/>
          <a:ln w="6350" algn="ctr">
            <a:solidFill>
              <a:srgbClr val="FF0000"/>
            </a:solidFill>
            <a:round/>
            <a:headEnd/>
            <a:tailEnd/>
          </a:ln>
          <a:extLst>
            <a:ext uri="{909E8E84-426E-40DD-AFC4-6F175D3DCCD1}">
              <a14:hiddenFill xmlns:a14="http://schemas.microsoft.com/office/drawing/2010/main">
                <a:noFill/>
              </a14:hiddenFill>
            </a:ext>
          </a:extLst>
        </p:spPr>
      </p:cxnSp>
      <p:cxnSp>
        <p:nvCxnSpPr>
          <p:cNvPr id="20" name="直線コネクタ 40"/>
          <p:cNvCxnSpPr>
            <a:cxnSpLocks noChangeShapeType="1"/>
          </p:cNvCxnSpPr>
          <p:nvPr/>
        </p:nvCxnSpPr>
        <p:spPr bwMode="auto">
          <a:xfrm>
            <a:off x="859260" y="2869325"/>
            <a:ext cx="2405062" cy="0"/>
          </a:xfrm>
          <a:prstGeom prst="line">
            <a:avLst/>
          </a:prstGeom>
          <a:noFill/>
          <a:ln w="12700" algn="ctr">
            <a:solidFill>
              <a:srgbClr val="1070FC"/>
            </a:solidFill>
            <a:prstDash val="dash"/>
            <a:round/>
            <a:headEnd/>
            <a:tailEnd/>
          </a:ln>
          <a:extLst>
            <a:ext uri="{909E8E84-426E-40DD-AFC4-6F175D3DCCD1}">
              <a14:hiddenFill xmlns:a14="http://schemas.microsoft.com/office/drawing/2010/main">
                <a:noFill/>
              </a14:hiddenFill>
            </a:ext>
          </a:extLst>
        </p:spPr>
      </p:cxnSp>
      <p:cxnSp>
        <p:nvCxnSpPr>
          <p:cNvPr id="21" name="直線コネクタ 41"/>
          <p:cNvCxnSpPr>
            <a:cxnSpLocks noChangeShapeType="1"/>
          </p:cNvCxnSpPr>
          <p:nvPr/>
        </p:nvCxnSpPr>
        <p:spPr bwMode="auto">
          <a:xfrm flipH="1" flipV="1">
            <a:off x="857672" y="1050050"/>
            <a:ext cx="2406650" cy="2401888"/>
          </a:xfrm>
          <a:prstGeom prst="line">
            <a:avLst/>
          </a:prstGeom>
          <a:noFill/>
          <a:ln w="12700" algn="ctr">
            <a:solidFill>
              <a:srgbClr val="1070FC"/>
            </a:solidFill>
            <a:prstDash val="dash"/>
            <a:round/>
            <a:headEnd/>
            <a:tailEnd/>
          </a:ln>
          <a:extLst>
            <a:ext uri="{909E8E84-426E-40DD-AFC4-6F175D3DCCD1}">
              <a14:hiddenFill xmlns:a14="http://schemas.microsoft.com/office/drawing/2010/main">
                <a:noFill/>
              </a14:hiddenFill>
            </a:ext>
          </a:extLst>
        </p:spPr>
      </p:cxnSp>
      <p:sp>
        <p:nvSpPr>
          <p:cNvPr id="32" name="Text Box 15"/>
          <p:cNvSpPr txBox="1">
            <a:spLocks noChangeArrowheads="1"/>
          </p:cNvSpPr>
          <p:nvPr/>
        </p:nvSpPr>
        <p:spPr bwMode="auto">
          <a:xfrm rot="16200000" flipH="1">
            <a:off x="-314298" y="2139620"/>
            <a:ext cx="161379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defRPr/>
            </a:pPr>
            <a:r>
              <a:rPr lang="en-US" altLang="ja-JP" sz="1600" dirty="0" smtClean="0">
                <a:latin typeface="Book Antiqua" panose="02040602050305030304" pitchFamily="18" charset="0"/>
              </a:rPr>
              <a:t>Vertical tune </a:t>
            </a:r>
            <a:r>
              <a:rPr lang="en-US" altLang="ja-JP" sz="1600" dirty="0" smtClean="0">
                <a:latin typeface="Symbol" panose="05050102010706020507" pitchFamily="18" charset="2"/>
              </a:rPr>
              <a:t>n</a:t>
            </a:r>
            <a:r>
              <a:rPr lang="en-US" altLang="ja-JP" sz="1600" baseline="-25000" dirty="0" smtClean="0">
                <a:latin typeface="+mn-ea"/>
              </a:rPr>
              <a:t>y </a:t>
            </a:r>
            <a:endParaRPr lang="en-US" altLang="ja-JP" sz="1600" dirty="0" smtClean="0">
              <a:latin typeface="+mn-ea"/>
              <a:ea typeface="+mn-ea"/>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9662" y="962213"/>
            <a:ext cx="2908631" cy="2687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正方形/長方形 38"/>
          <p:cNvSpPr/>
          <p:nvPr/>
        </p:nvSpPr>
        <p:spPr bwMode="auto">
          <a:xfrm>
            <a:off x="846560" y="2234325"/>
            <a:ext cx="1233487" cy="1235076"/>
          </a:xfrm>
          <a:prstGeom prst="rect">
            <a:avLst/>
          </a:prstGeom>
          <a:noFill/>
          <a:ln w="28575" cap="flat" cmpd="sng" algn="ctr">
            <a:solidFill>
              <a:srgbClr val="FFC000"/>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Book Antiqua" pitchFamily="18" charset="0"/>
              <a:ea typeface="ＭＳ Ｐ明朝" pitchFamily="18" charset="-128"/>
            </a:endParaRPr>
          </a:p>
        </p:txBody>
      </p:sp>
      <p:cxnSp>
        <p:nvCxnSpPr>
          <p:cNvPr id="41" name="直線矢印コネクタ 40"/>
          <p:cNvCxnSpPr/>
          <p:nvPr/>
        </p:nvCxnSpPr>
        <p:spPr bwMode="auto">
          <a:xfrm flipV="1">
            <a:off x="2080047" y="2435789"/>
            <a:ext cx="2275679" cy="679796"/>
          </a:xfrm>
          <a:prstGeom prst="straightConnector1">
            <a:avLst/>
          </a:prstGeom>
          <a:solidFill>
            <a:schemeClr val="accent1"/>
          </a:solidFill>
          <a:ln w="28575" cap="flat" cmpd="sng" algn="ctr">
            <a:solidFill>
              <a:srgbClr val="FFC000"/>
            </a:solidFill>
            <a:prstDash val="solid"/>
            <a:round/>
            <a:headEnd type="none" w="med" len="med"/>
            <a:tailEnd type="arrow"/>
          </a:ln>
          <a:effectLst/>
        </p:spPr>
      </p:cxnSp>
      <p:sp>
        <p:nvSpPr>
          <p:cNvPr id="42" name="円/楕円 41"/>
          <p:cNvSpPr/>
          <p:nvPr/>
        </p:nvSpPr>
        <p:spPr bwMode="auto">
          <a:xfrm>
            <a:off x="6265231" y="1364295"/>
            <a:ext cx="170101" cy="170101"/>
          </a:xfrm>
          <a:prstGeom prst="ellipse">
            <a:avLst/>
          </a:prstGeom>
          <a:solidFill>
            <a:srgbClr val="FFC000"/>
          </a:solidFill>
          <a:ln w="9525" cap="flat" cmpd="sng" algn="ctr">
            <a:solidFill>
              <a:srgbClr val="FFC000"/>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Book Antiqua" pitchFamily="18" charset="0"/>
              <a:ea typeface="ＭＳ Ｐ明朝" pitchFamily="18" charset="-128"/>
            </a:endParaRPr>
          </a:p>
        </p:txBody>
      </p:sp>
      <p:cxnSp>
        <p:nvCxnSpPr>
          <p:cNvPr id="45" name="直線矢印コネクタ 44"/>
          <p:cNvCxnSpPr/>
          <p:nvPr/>
        </p:nvCxnSpPr>
        <p:spPr bwMode="auto">
          <a:xfrm flipH="1">
            <a:off x="6419047" y="1105192"/>
            <a:ext cx="609601" cy="318518"/>
          </a:xfrm>
          <a:prstGeom prst="straightConnector1">
            <a:avLst/>
          </a:prstGeom>
          <a:solidFill>
            <a:schemeClr val="accent1"/>
          </a:solidFill>
          <a:ln w="28575" cap="flat" cmpd="sng" algn="ctr">
            <a:solidFill>
              <a:srgbClr val="FFC000"/>
            </a:solidFill>
            <a:prstDash val="solid"/>
            <a:round/>
            <a:headEnd type="none" w="med" len="med"/>
            <a:tailEnd type="arrow"/>
          </a:ln>
          <a:effectLst/>
        </p:spPr>
      </p:cxnSp>
      <p:sp>
        <p:nvSpPr>
          <p:cNvPr id="46" name="テキスト ボックス 45"/>
          <p:cNvSpPr txBox="1"/>
          <p:nvPr/>
        </p:nvSpPr>
        <p:spPr>
          <a:xfrm>
            <a:off x="6973804" y="925943"/>
            <a:ext cx="1596912" cy="861774"/>
          </a:xfrm>
          <a:prstGeom prst="rect">
            <a:avLst/>
          </a:prstGeom>
          <a:noFill/>
        </p:spPr>
        <p:txBody>
          <a:bodyPr wrap="none" rtlCol="0">
            <a:spAutoFit/>
          </a:bodyPr>
          <a:lstStyle/>
          <a:p>
            <a:r>
              <a:rPr kumimoji="1" lang="en-US" altLang="ja-JP" sz="1600" dirty="0" smtClean="0"/>
              <a:t>Present </a:t>
            </a:r>
          </a:p>
          <a:p>
            <a:r>
              <a:rPr kumimoji="1" lang="en-US" altLang="ja-JP" sz="1600" dirty="0" smtClean="0"/>
              <a:t>operating point</a:t>
            </a:r>
          </a:p>
          <a:p>
            <a:r>
              <a:rPr kumimoji="1" lang="en-US" altLang="ja-JP" sz="1600" dirty="0" smtClean="0"/>
              <a:t>(6.45,6.42)</a:t>
            </a:r>
            <a:endParaRPr kumimoji="1" lang="ja-JP" altLang="en-US" sz="1600" dirty="0"/>
          </a:p>
        </p:txBody>
      </p:sp>
      <p:sp>
        <p:nvSpPr>
          <p:cNvPr id="48" name="Text Box 15"/>
          <p:cNvSpPr txBox="1">
            <a:spLocks noChangeArrowheads="1"/>
          </p:cNvSpPr>
          <p:nvPr/>
        </p:nvSpPr>
        <p:spPr bwMode="auto">
          <a:xfrm flipH="1">
            <a:off x="4417940" y="3542900"/>
            <a:ext cx="19065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defRPr/>
            </a:pPr>
            <a:r>
              <a:rPr lang="en-US" altLang="ja-JP" sz="1600" dirty="0" smtClean="0">
                <a:latin typeface="Book Antiqua" panose="02040602050305030304" pitchFamily="18" charset="0"/>
              </a:rPr>
              <a:t>Horizontal tune </a:t>
            </a:r>
            <a:r>
              <a:rPr lang="en-US" altLang="ja-JP" sz="1600" dirty="0" smtClean="0">
                <a:latin typeface="Symbol" panose="05050102010706020507" pitchFamily="18" charset="2"/>
              </a:rPr>
              <a:t>n</a:t>
            </a:r>
            <a:r>
              <a:rPr lang="en-US" altLang="ja-JP" sz="1600" baseline="-25000" dirty="0" smtClean="0">
                <a:latin typeface="+mn-ea"/>
              </a:rPr>
              <a:t>x </a:t>
            </a:r>
            <a:endParaRPr lang="en-US" altLang="ja-JP" sz="1600" dirty="0" smtClean="0">
              <a:latin typeface="+mn-ea"/>
              <a:ea typeface="+mn-ea"/>
            </a:endParaRPr>
          </a:p>
        </p:txBody>
      </p:sp>
      <p:sp>
        <p:nvSpPr>
          <p:cNvPr id="49" name="Text Box 15"/>
          <p:cNvSpPr txBox="1">
            <a:spLocks noChangeArrowheads="1"/>
          </p:cNvSpPr>
          <p:nvPr/>
        </p:nvSpPr>
        <p:spPr bwMode="auto">
          <a:xfrm rot="16200000" flipH="1">
            <a:off x="2833925" y="2137512"/>
            <a:ext cx="161379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defRPr/>
            </a:pPr>
            <a:r>
              <a:rPr lang="en-US" altLang="ja-JP" sz="1600" dirty="0" smtClean="0">
                <a:latin typeface="Book Antiqua" panose="02040602050305030304" pitchFamily="18" charset="0"/>
              </a:rPr>
              <a:t>Vertical tune </a:t>
            </a:r>
            <a:r>
              <a:rPr lang="en-US" altLang="ja-JP" sz="1600" dirty="0" smtClean="0">
                <a:latin typeface="Symbol" panose="05050102010706020507" pitchFamily="18" charset="2"/>
              </a:rPr>
              <a:t>n</a:t>
            </a:r>
            <a:r>
              <a:rPr lang="en-US" altLang="ja-JP" sz="1600" baseline="-25000" dirty="0" smtClean="0">
                <a:latin typeface="+mn-ea"/>
              </a:rPr>
              <a:t>y </a:t>
            </a:r>
            <a:endParaRPr lang="en-US" altLang="ja-JP" sz="1600" dirty="0" smtClean="0">
              <a:latin typeface="+mn-ea"/>
              <a:ea typeface="+mn-ea"/>
            </a:endParaRPr>
          </a:p>
        </p:txBody>
      </p:sp>
      <p:cxnSp>
        <p:nvCxnSpPr>
          <p:cNvPr id="50" name="直線コネクタ 25"/>
          <p:cNvCxnSpPr>
            <a:cxnSpLocks noChangeShapeType="1"/>
          </p:cNvCxnSpPr>
          <p:nvPr/>
        </p:nvCxnSpPr>
        <p:spPr bwMode="auto">
          <a:xfrm flipV="1">
            <a:off x="4148582" y="1059011"/>
            <a:ext cx="2401888" cy="2413000"/>
          </a:xfrm>
          <a:prstGeom prst="line">
            <a:avLst/>
          </a:prstGeom>
          <a:noFill/>
          <a:ln w="6350" algn="ctr">
            <a:solidFill>
              <a:srgbClr val="FF0000"/>
            </a:solidFill>
            <a:round/>
            <a:headEnd/>
            <a:tailEnd/>
          </a:ln>
          <a:extLst>
            <a:ext uri="{909E8E84-426E-40DD-AFC4-6F175D3DCCD1}">
              <a14:hiddenFill xmlns:a14="http://schemas.microsoft.com/office/drawing/2010/main">
                <a:noFill/>
              </a14:hiddenFill>
            </a:ext>
          </a:extLst>
        </p:spPr>
      </p:cxnSp>
      <p:cxnSp>
        <p:nvCxnSpPr>
          <p:cNvPr id="51" name="直線コネクタ 26"/>
          <p:cNvCxnSpPr>
            <a:cxnSpLocks noChangeShapeType="1"/>
          </p:cNvCxnSpPr>
          <p:nvPr/>
        </p:nvCxnSpPr>
        <p:spPr bwMode="auto">
          <a:xfrm flipV="1">
            <a:off x="4162352" y="2240675"/>
            <a:ext cx="2417763" cy="1214438"/>
          </a:xfrm>
          <a:prstGeom prst="line">
            <a:avLst/>
          </a:prstGeom>
          <a:noFill/>
          <a:ln w="6350" algn="ctr">
            <a:solidFill>
              <a:srgbClr val="FF0000"/>
            </a:solidFill>
            <a:round/>
            <a:headEnd/>
            <a:tailEnd/>
          </a:ln>
          <a:extLst>
            <a:ext uri="{909E8E84-426E-40DD-AFC4-6F175D3DCCD1}">
              <a14:hiddenFill xmlns:a14="http://schemas.microsoft.com/office/drawing/2010/main">
                <a:noFill/>
              </a14:hiddenFill>
            </a:ext>
          </a:extLst>
        </p:spPr>
      </p:cxnSp>
      <p:cxnSp>
        <p:nvCxnSpPr>
          <p:cNvPr id="52" name="直線コネクタ 41"/>
          <p:cNvCxnSpPr>
            <a:cxnSpLocks noChangeShapeType="1"/>
          </p:cNvCxnSpPr>
          <p:nvPr/>
        </p:nvCxnSpPr>
        <p:spPr bwMode="auto">
          <a:xfrm flipH="1" flipV="1">
            <a:off x="4164941" y="1047315"/>
            <a:ext cx="2406650" cy="2401888"/>
          </a:xfrm>
          <a:prstGeom prst="line">
            <a:avLst/>
          </a:prstGeom>
          <a:noFill/>
          <a:ln w="12700" algn="ctr">
            <a:solidFill>
              <a:srgbClr val="1070FC"/>
            </a:solidFill>
            <a:prstDash val="dash"/>
            <a:round/>
            <a:headEnd/>
            <a:tailEnd/>
          </a:ln>
          <a:extLst>
            <a:ext uri="{909E8E84-426E-40DD-AFC4-6F175D3DCCD1}">
              <a14:hiddenFill xmlns:a14="http://schemas.microsoft.com/office/drawing/2010/main">
                <a:noFill/>
              </a14:hiddenFill>
            </a:ext>
          </a:extLst>
        </p:spPr>
      </p:cxnSp>
      <p:cxnSp>
        <p:nvCxnSpPr>
          <p:cNvPr id="53" name="直線コネクタ 40"/>
          <p:cNvCxnSpPr>
            <a:cxnSpLocks noChangeShapeType="1"/>
          </p:cNvCxnSpPr>
          <p:nvPr/>
        </p:nvCxnSpPr>
        <p:spPr bwMode="auto">
          <a:xfrm>
            <a:off x="4192305" y="2245004"/>
            <a:ext cx="2405062" cy="0"/>
          </a:xfrm>
          <a:prstGeom prst="line">
            <a:avLst/>
          </a:prstGeom>
          <a:noFill/>
          <a:ln w="12700" algn="ctr">
            <a:solidFill>
              <a:srgbClr val="1070FC"/>
            </a:solidFill>
            <a:prstDash val="dash"/>
            <a:round/>
            <a:headEnd/>
            <a:tailEnd/>
          </a:ln>
          <a:extLst>
            <a:ext uri="{909E8E84-426E-40DD-AFC4-6F175D3DCCD1}">
              <a14:hiddenFill xmlns:a14="http://schemas.microsoft.com/office/drawing/2010/main">
                <a:noFill/>
              </a14:hiddenFill>
            </a:ext>
          </a:extLst>
        </p:spPr>
      </p:cxnSp>
      <p:cxnSp>
        <p:nvCxnSpPr>
          <p:cNvPr id="54" name="直線コネクタ 31"/>
          <p:cNvCxnSpPr>
            <a:cxnSpLocks noChangeShapeType="1"/>
          </p:cNvCxnSpPr>
          <p:nvPr/>
        </p:nvCxnSpPr>
        <p:spPr bwMode="auto">
          <a:xfrm flipH="1" flipV="1">
            <a:off x="4198309" y="1067637"/>
            <a:ext cx="2363787" cy="1177925"/>
          </a:xfrm>
          <a:prstGeom prst="line">
            <a:avLst/>
          </a:prstGeom>
          <a:noFill/>
          <a:ln w="38100" algn="ctr">
            <a:solidFill>
              <a:srgbClr val="1070FC"/>
            </a:solidFill>
            <a:prstDash val="sysDash"/>
            <a:round/>
            <a:headEnd/>
            <a:tailEnd/>
          </a:ln>
          <a:extLst>
            <a:ext uri="{909E8E84-426E-40DD-AFC4-6F175D3DCCD1}">
              <a14:hiddenFill xmlns:a14="http://schemas.microsoft.com/office/drawing/2010/main">
                <a:noFill/>
              </a14:hiddenFill>
            </a:ext>
          </a:extLst>
        </p:spPr>
      </p:cxnSp>
      <p:sp>
        <p:nvSpPr>
          <p:cNvPr id="55" name="正方形/長方形 54"/>
          <p:cNvSpPr/>
          <p:nvPr/>
        </p:nvSpPr>
        <p:spPr>
          <a:xfrm>
            <a:off x="4754292" y="1070688"/>
            <a:ext cx="1279395" cy="369332"/>
          </a:xfrm>
          <a:prstGeom prst="rect">
            <a:avLst/>
          </a:prstGeom>
        </p:spPr>
        <p:txBody>
          <a:bodyPr wrap="square">
            <a:spAutoFit/>
          </a:bodyPr>
          <a:lstStyle/>
          <a:p>
            <a:r>
              <a:rPr lang="en-US" altLang="ja-JP" dirty="0" smtClean="0">
                <a:solidFill>
                  <a:schemeClr val="accent2"/>
                </a:solidFill>
                <a:latin typeface="Symbol" panose="05050102010706020507" pitchFamily="18" charset="2"/>
              </a:rPr>
              <a:t>n</a:t>
            </a:r>
            <a:r>
              <a:rPr lang="en-US" altLang="ja-JP" baseline="-25000" dirty="0" smtClean="0">
                <a:solidFill>
                  <a:schemeClr val="accent2"/>
                </a:solidFill>
              </a:rPr>
              <a:t>x</a:t>
            </a:r>
            <a:r>
              <a:rPr lang="en-US" altLang="ja-JP" dirty="0" smtClean="0">
                <a:solidFill>
                  <a:schemeClr val="accent2"/>
                </a:solidFill>
              </a:rPr>
              <a:t>+2</a:t>
            </a:r>
            <a:r>
              <a:rPr lang="en-US" altLang="ja-JP" dirty="0" smtClean="0">
                <a:solidFill>
                  <a:schemeClr val="accent2"/>
                </a:solidFill>
                <a:latin typeface="Symbol" panose="05050102010706020507" pitchFamily="18" charset="2"/>
              </a:rPr>
              <a:t>n</a:t>
            </a:r>
            <a:r>
              <a:rPr lang="en-US" altLang="ja-JP" baseline="-25000" dirty="0" smtClean="0">
                <a:solidFill>
                  <a:schemeClr val="accent2"/>
                </a:solidFill>
              </a:rPr>
              <a:t>y</a:t>
            </a:r>
            <a:r>
              <a:rPr lang="en-US" altLang="ja-JP" dirty="0" smtClean="0">
                <a:solidFill>
                  <a:schemeClr val="accent2"/>
                </a:solidFill>
              </a:rPr>
              <a:t>=19</a:t>
            </a:r>
            <a:r>
              <a:rPr lang="en-US" altLang="ja-JP" sz="1400" dirty="0" smtClean="0"/>
              <a:t> </a:t>
            </a:r>
          </a:p>
        </p:txBody>
      </p:sp>
      <p:sp>
        <p:nvSpPr>
          <p:cNvPr id="56" name="正方形/長方形 55"/>
          <p:cNvSpPr/>
          <p:nvPr/>
        </p:nvSpPr>
        <p:spPr>
          <a:xfrm>
            <a:off x="1244289" y="4221088"/>
            <a:ext cx="7353806" cy="830997"/>
          </a:xfrm>
          <a:prstGeom prst="rect">
            <a:avLst/>
          </a:prstGeom>
        </p:spPr>
        <p:txBody>
          <a:bodyPr wrap="square">
            <a:spAutoFit/>
          </a:bodyPr>
          <a:lstStyle/>
          <a:p>
            <a:r>
              <a:rPr lang="en-US" altLang="ja-JP" sz="1600" u="sng" dirty="0" smtClean="0">
                <a:solidFill>
                  <a:schemeClr val="accent2"/>
                </a:solidFill>
              </a:rPr>
              <a:t>Random resonances</a:t>
            </a:r>
          </a:p>
          <a:p>
            <a:r>
              <a:rPr lang="en-US" altLang="ja-JP" sz="1600" dirty="0" smtClean="0">
                <a:solidFill>
                  <a:schemeClr val="accent2"/>
                </a:solidFill>
              </a:rPr>
              <a:t>that can be additionally excited through a distortion of the super-periodicity</a:t>
            </a:r>
          </a:p>
          <a:p>
            <a:r>
              <a:rPr lang="en-US" altLang="ja-JP" sz="1600" dirty="0" smtClean="0">
                <a:solidFill>
                  <a:schemeClr val="accent2"/>
                </a:solidFill>
              </a:rPr>
              <a:t>on the vertical plane caused by </a:t>
            </a:r>
            <a:r>
              <a:rPr lang="en-US" altLang="ja-JP" sz="1600" dirty="0">
                <a:solidFill>
                  <a:schemeClr val="accent2"/>
                </a:solidFill>
              </a:rPr>
              <a:t>the edge focus. </a:t>
            </a:r>
            <a:endParaRPr lang="ja-JP" altLang="en-US" sz="1600" dirty="0">
              <a:solidFill>
                <a:schemeClr val="accent2"/>
              </a:solidFill>
            </a:endParaRPr>
          </a:p>
        </p:txBody>
      </p:sp>
      <p:sp>
        <p:nvSpPr>
          <p:cNvPr id="57" name="テキスト ボックス 56"/>
          <p:cNvSpPr txBox="1"/>
          <p:nvPr/>
        </p:nvSpPr>
        <p:spPr>
          <a:xfrm>
            <a:off x="1230267" y="3877467"/>
            <a:ext cx="2207656" cy="338554"/>
          </a:xfrm>
          <a:prstGeom prst="rect">
            <a:avLst/>
          </a:prstGeom>
          <a:noFill/>
        </p:spPr>
        <p:txBody>
          <a:bodyPr wrap="none" rtlCol="0">
            <a:spAutoFit/>
          </a:bodyPr>
          <a:lstStyle/>
          <a:p>
            <a:r>
              <a:rPr kumimoji="1" lang="en-US" altLang="ja-JP" sz="1600" dirty="0" smtClean="0">
                <a:solidFill>
                  <a:srgbClr val="FF0000"/>
                </a:solidFill>
              </a:rPr>
              <a:t>Systematic resonances</a:t>
            </a:r>
            <a:endParaRPr kumimoji="1" lang="ja-JP" altLang="en-US" sz="1600" dirty="0">
              <a:solidFill>
                <a:srgbClr val="FF0000"/>
              </a:solidFill>
            </a:endParaRPr>
          </a:p>
        </p:txBody>
      </p:sp>
      <p:cxnSp>
        <p:nvCxnSpPr>
          <p:cNvPr id="58" name="直線コネクタ 57"/>
          <p:cNvCxnSpPr/>
          <p:nvPr/>
        </p:nvCxnSpPr>
        <p:spPr bwMode="auto">
          <a:xfrm>
            <a:off x="799080" y="4050173"/>
            <a:ext cx="445209" cy="0"/>
          </a:xfrm>
          <a:prstGeom prst="line">
            <a:avLst/>
          </a:prstGeom>
          <a:solidFill>
            <a:schemeClr val="accent1"/>
          </a:solidFill>
          <a:ln w="15875" cap="flat" cmpd="sng" algn="ctr">
            <a:solidFill>
              <a:srgbClr val="FF0000"/>
            </a:solidFill>
            <a:prstDash val="solid"/>
            <a:round/>
            <a:headEnd type="none" w="med" len="med"/>
            <a:tailEnd type="none" w="med" len="med"/>
          </a:ln>
          <a:effectLst/>
        </p:spPr>
      </p:cxnSp>
      <p:cxnSp>
        <p:nvCxnSpPr>
          <p:cNvPr id="59" name="直線コネクタ 58"/>
          <p:cNvCxnSpPr/>
          <p:nvPr/>
        </p:nvCxnSpPr>
        <p:spPr bwMode="auto">
          <a:xfrm>
            <a:off x="819757" y="4384017"/>
            <a:ext cx="445209" cy="0"/>
          </a:xfrm>
          <a:prstGeom prst="line">
            <a:avLst/>
          </a:prstGeom>
          <a:solidFill>
            <a:schemeClr val="accent1"/>
          </a:solidFill>
          <a:ln w="15875" cap="flat" cmpd="sng" algn="ctr">
            <a:solidFill>
              <a:srgbClr val="0070C0"/>
            </a:solidFill>
            <a:prstDash val="sysDash"/>
            <a:round/>
            <a:headEnd type="none" w="med" len="med"/>
            <a:tailEnd type="none" w="med" len="med"/>
          </a:ln>
          <a:effectLst/>
        </p:spPr>
      </p:cxnSp>
      <p:sp>
        <p:nvSpPr>
          <p:cNvPr id="47" name="正方形/長方形 46"/>
          <p:cNvSpPr/>
          <p:nvPr/>
        </p:nvSpPr>
        <p:spPr>
          <a:xfrm>
            <a:off x="661667" y="5058562"/>
            <a:ext cx="7971120" cy="1754326"/>
          </a:xfrm>
          <a:prstGeom prst="rect">
            <a:avLst/>
          </a:prstGeom>
        </p:spPr>
        <p:txBody>
          <a:bodyPr wrap="square">
            <a:spAutoFit/>
          </a:bodyPr>
          <a:lstStyle/>
          <a:p>
            <a:pPr marL="285750" indent="-285750">
              <a:buFont typeface="Wingdings" panose="05000000000000000000" pitchFamily="2" charset="2"/>
              <a:buChar char="ü"/>
            </a:pPr>
            <a:r>
              <a:rPr lang="en-US" altLang="ja-JP" dirty="0">
                <a:latin typeface="Arial" panose="020B0604020202020204" pitchFamily="34" charset="0"/>
                <a:cs typeface="Arial" panose="020B0604020202020204" pitchFamily="34" charset="0"/>
              </a:rPr>
              <a:t>These random resonances cause a shrinkage of the dynamic </a:t>
            </a:r>
            <a:r>
              <a:rPr lang="en-US" altLang="ja-JP" dirty="0" smtClean="0">
                <a:latin typeface="Arial" panose="020B0604020202020204" pitchFamily="34" charset="0"/>
                <a:cs typeface="Arial" panose="020B0604020202020204" pitchFamily="34" charset="0"/>
              </a:rPr>
              <a:t>aperture</a:t>
            </a:r>
          </a:p>
          <a:p>
            <a:r>
              <a:rPr lang="en-US" altLang="ja-JP" dirty="0" smtClean="0">
                <a:latin typeface="Arial" panose="020B0604020202020204" pitchFamily="34" charset="0"/>
                <a:cs typeface="Arial" panose="020B0604020202020204" pitchFamily="34" charset="0"/>
              </a:rPr>
              <a:t>      during </a:t>
            </a:r>
            <a:r>
              <a:rPr lang="en-US" altLang="ja-JP" dirty="0">
                <a:latin typeface="Arial" panose="020B0604020202020204" pitchFamily="34" charset="0"/>
                <a:cs typeface="Arial" panose="020B0604020202020204" pitchFamily="34" charset="0"/>
              </a:rPr>
              <a:t>the injection period, and leads to extra beam </a:t>
            </a:r>
            <a:r>
              <a:rPr lang="en-US" altLang="ja-JP" dirty="0" smtClean="0">
                <a:latin typeface="Arial" panose="020B0604020202020204" pitchFamily="34" charset="0"/>
                <a:cs typeface="Arial" panose="020B0604020202020204" pitchFamily="34" charset="0"/>
              </a:rPr>
              <a:t>loss</a:t>
            </a:r>
          </a:p>
          <a:p>
            <a:r>
              <a:rPr lang="en-US" altLang="ja-JP" dirty="0" smtClean="0">
                <a:latin typeface="Arial" panose="020B0604020202020204" pitchFamily="34" charset="0"/>
                <a:cs typeface="Arial" panose="020B0604020202020204" pitchFamily="34" charset="0"/>
              </a:rPr>
              <a:t>      when </a:t>
            </a:r>
            <a:r>
              <a:rPr lang="en-US" altLang="ja-JP" dirty="0">
                <a:latin typeface="Arial" panose="020B0604020202020204" pitchFamily="34" charset="0"/>
                <a:cs typeface="Arial" panose="020B0604020202020204" pitchFamily="34" charset="0"/>
              </a:rPr>
              <a:t>applying large transverse painting. </a:t>
            </a:r>
          </a:p>
          <a:p>
            <a:endParaRPr lang="en-US" altLang="ja-JP"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n-US" altLang="ja-JP" dirty="0" smtClean="0">
                <a:latin typeface="Arial" panose="020B0604020202020204" pitchFamily="34" charset="0"/>
                <a:cs typeface="Arial" panose="020B0604020202020204" pitchFamily="34" charset="0"/>
              </a:rPr>
              <a:t>Especially</a:t>
            </a:r>
            <a:r>
              <a:rPr lang="en-US" altLang="ja-JP" dirty="0">
                <a:latin typeface="Arial" panose="020B0604020202020204" pitchFamily="34" charset="0"/>
                <a:cs typeface="Arial" panose="020B0604020202020204" pitchFamily="34" charset="0"/>
              </a:rPr>
              <a:t>, this 3</a:t>
            </a:r>
            <a:r>
              <a:rPr lang="en-US" altLang="ja-JP" baseline="30000" dirty="0">
                <a:latin typeface="Arial" panose="020B0604020202020204" pitchFamily="34" charset="0"/>
                <a:cs typeface="Arial" panose="020B0604020202020204" pitchFamily="34" charset="0"/>
              </a:rPr>
              <a:t>rd</a:t>
            </a:r>
            <a:r>
              <a:rPr lang="en-US" altLang="ja-JP" dirty="0">
                <a:latin typeface="Arial" panose="020B0604020202020204" pitchFamily="34" charset="0"/>
                <a:cs typeface="Arial" panose="020B0604020202020204" pitchFamily="34" charset="0"/>
              </a:rPr>
              <a:t> order sum resonance </a:t>
            </a:r>
            <a:r>
              <a:rPr lang="en-US" altLang="ja-JP" b="1" i="1" dirty="0">
                <a:latin typeface="Arial" panose="020B0604020202020204" pitchFamily="34" charset="0"/>
                <a:cs typeface="Arial" panose="020B0604020202020204" pitchFamily="34" charset="0"/>
              </a:rPr>
              <a:t>strongly affects </a:t>
            </a:r>
            <a:r>
              <a:rPr lang="en-US" altLang="ja-JP" dirty="0">
                <a:latin typeface="Arial" panose="020B0604020202020204" pitchFamily="34" charset="0"/>
                <a:cs typeface="Arial" panose="020B0604020202020204" pitchFamily="34" charset="0"/>
              </a:rPr>
              <a:t>the </a:t>
            </a:r>
            <a:r>
              <a:rPr lang="en-US" altLang="ja-JP" dirty="0" smtClean="0">
                <a:latin typeface="Arial" panose="020B0604020202020204" pitchFamily="34" charset="0"/>
                <a:cs typeface="Arial" panose="020B0604020202020204" pitchFamily="34" charset="0"/>
              </a:rPr>
              <a:t>beam</a:t>
            </a:r>
          </a:p>
          <a:p>
            <a:r>
              <a:rPr lang="en-US" altLang="ja-JP" dirty="0">
                <a:latin typeface="Arial" panose="020B0604020202020204" pitchFamily="34" charset="0"/>
                <a:cs typeface="Arial" panose="020B0604020202020204" pitchFamily="34" charset="0"/>
              </a:rPr>
              <a:t> </a:t>
            </a:r>
            <a:r>
              <a:rPr lang="en-US" altLang="ja-JP" dirty="0" smtClean="0">
                <a:latin typeface="Arial" panose="020B0604020202020204" pitchFamily="34" charset="0"/>
                <a:cs typeface="Arial" panose="020B0604020202020204" pitchFamily="34" charset="0"/>
              </a:rPr>
              <a:t>     in </a:t>
            </a:r>
            <a:r>
              <a:rPr lang="en-US" altLang="ja-JP" dirty="0">
                <a:latin typeface="Arial" panose="020B0604020202020204" pitchFamily="34" charset="0"/>
                <a:cs typeface="Arial" panose="020B0604020202020204" pitchFamily="34" charset="0"/>
              </a:rPr>
              <a:t>the present operational condition.</a:t>
            </a:r>
            <a:endParaRPr lang="ja-JP" altLang="ja-JP" dirty="0">
              <a:latin typeface="Arial" panose="020B0604020202020204" pitchFamily="34" charset="0"/>
              <a:cs typeface="Arial" panose="020B0604020202020204" pitchFamily="34" charset="0"/>
            </a:endParaRPr>
          </a:p>
        </p:txBody>
      </p:sp>
      <p:sp>
        <p:nvSpPr>
          <p:cNvPr id="4" name="正方形/長方形 3"/>
          <p:cNvSpPr/>
          <p:nvPr/>
        </p:nvSpPr>
        <p:spPr bwMode="auto">
          <a:xfrm>
            <a:off x="678866" y="4207395"/>
            <a:ext cx="7682581" cy="2448272"/>
          </a:xfrm>
          <a:prstGeom prst="rect">
            <a:avLst/>
          </a:prstGeom>
          <a:noFill/>
          <a:ln w="9525" cap="flat" cmpd="sng" algn="ctr">
            <a:no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Book Antiqua" pitchFamily="18" charset="0"/>
              <a:ea typeface="ＭＳ Ｐ明朝" pitchFamily="18" charset="-128"/>
            </a:endParaRPr>
          </a:p>
        </p:txBody>
      </p:sp>
      <p:sp>
        <p:nvSpPr>
          <p:cNvPr id="22" name="スライド番号プレースホルダー 21"/>
          <p:cNvSpPr>
            <a:spLocks noGrp="1"/>
          </p:cNvSpPr>
          <p:nvPr>
            <p:ph type="sldNum" sz="quarter" idx="12"/>
          </p:nvPr>
        </p:nvSpPr>
        <p:spPr/>
        <p:txBody>
          <a:bodyPr/>
          <a:lstStyle/>
          <a:p>
            <a:pPr>
              <a:defRPr/>
            </a:pPr>
            <a:fld id="{795C08A0-DC4E-40C2-BC5D-0461A8846DC0}" type="slidenum">
              <a:rPr lang="en-US" altLang="ja-JP" smtClean="0"/>
              <a:pPr>
                <a:defRPr/>
              </a:pPr>
              <a:t>21</a:t>
            </a:fld>
            <a:endParaRPr lang="en-US" altLang="ja-JP"/>
          </a:p>
        </p:txBody>
      </p:sp>
    </p:spTree>
    <p:extLst>
      <p:ext uri="{BB962C8B-B14F-4D97-AF65-F5344CB8AC3E}">
        <p14:creationId xmlns:p14="http://schemas.microsoft.com/office/powerpoint/2010/main" val="1402512920"/>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229113" y="-1001"/>
            <a:ext cx="6156237" cy="584775"/>
          </a:xfrm>
          <a:prstGeom prst="rect">
            <a:avLst/>
          </a:prstGeom>
          <a:noFill/>
        </p:spPr>
        <p:txBody>
          <a:bodyPr wrap="none" rtlCol="0">
            <a:spAutoFit/>
          </a:bodyPr>
          <a:lstStyle/>
          <a:p>
            <a:r>
              <a:rPr lang="en-US" altLang="ja-JP" sz="3200" b="1" i="1" dirty="0" smtClean="0">
                <a:solidFill>
                  <a:schemeClr val="accent6">
                    <a:lumMod val="75000"/>
                  </a:schemeClr>
                </a:solidFill>
                <a:effectLst>
                  <a:outerShdw blurRad="38100" dist="38100" dir="2700000" algn="tl">
                    <a:srgbClr val="000000">
                      <a:alpha val="43137"/>
                    </a:srgbClr>
                  </a:outerShdw>
                </a:effectLst>
                <a:latin typeface="Calibri" panose="020F0502020204030204" pitchFamily="34" charset="0"/>
              </a:rPr>
              <a:t>Correction of beta function beating</a:t>
            </a:r>
          </a:p>
        </p:txBody>
      </p:sp>
      <p:sp>
        <p:nvSpPr>
          <p:cNvPr id="4" name="正方形/長方形 3"/>
          <p:cNvSpPr/>
          <p:nvPr/>
        </p:nvSpPr>
        <p:spPr>
          <a:xfrm>
            <a:off x="-33105" y="437381"/>
            <a:ext cx="9171465" cy="830997"/>
          </a:xfrm>
          <a:prstGeom prst="rect">
            <a:avLst/>
          </a:prstGeom>
        </p:spPr>
        <p:txBody>
          <a:bodyPr wrap="square">
            <a:spAutoFit/>
          </a:bodyPr>
          <a:lstStyle/>
          <a:p>
            <a:pPr marL="285750" indent="-285750">
              <a:buFont typeface="Wingdings" panose="05000000000000000000" pitchFamily="2" charset="2"/>
              <a:buChar char="ü"/>
            </a:pPr>
            <a:r>
              <a:rPr lang="en-US" altLang="ja-JP" sz="1600" dirty="0" smtClean="0">
                <a:latin typeface="Arial" panose="020B0604020202020204" pitchFamily="34" charset="0"/>
                <a:cs typeface="Arial" panose="020B0604020202020204" pitchFamily="34" charset="0"/>
              </a:rPr>
              <a:t>We have recently </a:t>
            </a:r>
            <a:r>
              <a:rPr lang="en-US" altLang="ja-JP" sz="1600" b="1" i="1" dirty="0" smtClean="0">
                <a:solidFill>
                  <a:srgbClr val="C00000"/>
                </a:solidFill>
                <a:latin typeface="Arial" panose="020B0604020202020204" pitchFamily="34" charset="0"/>
                <a:cs typeface="Arial" panose="020B0604020202020204" pitchFamily="34" charset="0"/>
              </a:rPr>
              <a:t>installed</a:t>
            </a:r>
            <a:r>
              <a:rPr lang="en-US" altLang="ja-JP" sz="1600" dirty="0" smtClean="0">
                <a:latin typeface="Arial" panose="020B0604020202020204" pitchFamily="34" charset="0"/>
                <a:cs typeface="Arial" panose="020B0604020202020204" pitchFamily="34" charset="0"/>
              </a:rPr>
              <a:t> </a:t>
            </a:r>
            <a:r>
              <a:rPr lang="en-US" altLang="ja-JP" sz="1600" b="1" i="1" dirty="0" smtClean="0">
                <a:solidFill>
                  <a:schemeClr val="accent6">
                    <a:lumMod val="75000"/>
                  </a:schemeClr>
                </a:solidFill>
                <a:latin typeface="Arial" panose="020B0604020202020204" pitchFamily="34" charset="0"/>
                <a:cs typeface="Arial" panose="020B0604020202020204" pitchFamily="34" charset="0"/>
              </a:rPr>
              <a:t>6 </a:t>
            </a:r>
            <a:r>
              <a:rPr lang="en-US" altLang="ja-JP" sz="1600" b="1" i="1" dirty="0">
                <a:solidFill>
                  <a:schemeClr val="accent6">
                    <a:lumMod val="75000"/>
                  </a:schemeClr>
                </a:solidFill>
                <a:latin typeface="Arial" panose="020B0604020202020204" pitchFamily="34" charset="0"/>
                <a:cs typeface="Arial" panose="020B0604020202020204" pitchFamily="34" charset="0"/>
              </a:rPr>
              <a:t>sets of pulse type quadrupole </a:t>
            </a:r>
            <a:r>
              <a:rPr lang="en-US" altLang="ja-JP" sz="1600" b="1" i="1" dirty="0" smtClean="0">
                <a:solidFill>
                  <a:schemeClr val="accent6">
                    <a:lumMod val="75000"/>
                  </a:schemeClr>
                </a:solidFill>
                <a:latin typeface="Arial" panose="020B0604020202020204" pitchFamily="34" charset="0"/>
                <a:cs typeface="Arial" panose="020B0604020202020204" pitchFamily="34" charset="0"/>
              </a:rPr>
              <a:t>correctors (QDTs),</a:t>
            </a:r>
          </a:p>
          <a:p>
            <a:r>
              <a:rPr lang="en-US" altLang="ja-JP" sz="1600" dirty="0" smtClean="0">
                <a:latin typeface="Arial" panose="020B0604020202020204" pitchFamily="34" charset="0"/>
                <a:cs typeface="Arial" panose="020B0604020202020204" pitchFamily="34" charset="0"/>
              </a:rPr>
              <a:t>        to compensate </a:t>
            </a:r>
            <a:r>
              <a:rPr lang="en-US" altLang="ja-JP" sz="1600" b="1" i="1" dirty="0">
                <a:latin typeface="Arial" panose="020B0604020202020204" pitchFamily="34" charset="0"/>
                <a:cs typeface="Arial" panose="020B0604020202020204" pitchFamily="34" charset="0"/>
              </a:rPr>
              <a:t>beta function </a:t>
            </a:r>
            <a:r>
              <a:rPr lang="en-US" altLang="ja-JP" sz="1600" b="1" i="1" dirty="0" smtClean="0">
                <a:latin typeface="Arial" panose="020B0604020202020204" pitchFamily="34" charset="0"/>
                <a:cs typeface="Arial" panose="020B0604020202020204" pitchFamily="34" charset="0"/>
              </a:rPr>
              <a:t>beating</a:t>
            </a:r>
            <a:r>
              <a:rPr lang="en-US" altLang="ja-JP" sz="1600" dirty="0" smtClean="0">
                <a:latin typeface="Arial" panose="020B0604020202020204" pitchFamily="34" charset="0"/>
                <a:cs typeface="Arial" panose="020B0604020202020204" pitchFamily="34" charset="0"/>
              </a:rPr>
              <a:t>, and to minimize the </a:t>
            </a:r>
            <a:r>
              <a:rPr lang="en-US" altLang="ja-JP" sz="1600" dirty="0">
                <a:latin typeface="Arial" panose="020B0604020202020204" pitchFamily="34" charset="0"/>
                <a:cs typeface="Arial" panose="020B0604020202020204" pitchFamily="34" charset="0"/>
              </a:rPr>
              <a:t>effect of </a:t>
            </a:r>
            <a:r>
              <a:rPr lang="en-US" altLang="ja-JP" sz="1600" b="1" i="1" dirty="0">
                <a:latin typeface="Arial" panose="020B0604020202020204" pitchFamily="34" charset="0"/>
                <a:cs typeface="Arial" panose="020B0604020202020204" pitchFamily="34" charset="0"/>
              </a:rPr>
              <a:t>the random </a:t>
            </a:r>
            <a:r>
              <a:rPr lang="en-US" altLang="ja-JP" sz="1600" b="1" i="1" dirty="0" smtClean="0">
                <a:latin typeface="Arial" panose="020B0604020202020204" pitchFamily="34" charset="0"/>
                <a:cs typeface="Arial" panose="020B0604020202020204" pitchFamily="34" charset="0"/>
              </a:rPr>
              <a:t>resonances</a:t>
            </a:r>
            <a:r>
              <a:rPr lang="en-US" altLang="ja-JP" sz="1600" dirty="0" smtClean="0">
                <a:latin typeface="Arial" panose="020B0604020202020204" pitchFamily="34" charset="0"/>
                <a:cs typeface="Arial" panose="020B0604020202020204" pitchFamily="34" charset="0"/>
              </a:rPr>
              <a:t> </a:t>
            </a:r>
          </a:p>
          <a:p>
            <a:r>
              <a:rPr lang="en-US" altLang="ja-JP" sz="1600" dirty="0" smtClean="0">
                <a:latin typeface="Arial" panose="020B0604020202020204" pitchFamily="34" charset="0"/>
                <a:cs typeface="Arial" panose="020B0604020202020204" pitchFamily="34" charset="0"/>
              </a:rPr>
              <a:t>        through the recovery of the </a:t>
            </a:r>
            <a:r>
              <a:rPr lang="en-US" altLang="ja-JP" sz="1600" dirty="0">
                <a:latin typeface="Arial" panose="020B0604020202020204" pitchFamily="34" charset="0"/>
                <a:cs typeface="Arial" panose="020B0604020202020204" pitchFamily="34" charset="0"/>
              </a:rPr>
              <a:t>super-periodic </a:t>
            </a:r>
            <a:r>
              <a:rPr lang="en-US" altLang="ja-JP" sz="1600" dirty="0" smtClean="0">
                <a:latin typeface="Arial" panose="020B0604020202020204" pitchFamily="34" charset="0"/>
                <a:cs typeface="Arial" panose="020B0604020202020204" pitchFamily="34" charset="0"/>
              </a:rPr>
              <a:t>condition.</a:t>
            </a:r>
          </a:p>
        </p:txBody>
      </p:sp>
      <p:grpSp>
        <p:nvGrpSpPr>
          <p:cNvPr id="17" name="グループ化 16"/>
          <p:cNvGrpSpPr/>
          <p:nvPr/>
        </p:nvGrpSpPr>
        <p:grpSpPr>
          <a:xfrm>
            <a:off x="377448" y="1204073"/>
            <a:ext cx="5242898" cy="1881034"/>
            <a:chOff x="740325" y="1300398"/>
            <a:chExt cx="5242898" cy="1881034"/>
          </a:xfrm>
        </p:grpSpPr>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325" y="1300398"/>
              <a:ext cx="2423337" cy="1881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3529" y="1327776"/>
              <a:ext cx="2679694" cy="18217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円/楕円 15"/>
            <p:cNvSpPr>
              <a:spLocks noChangeArrowheads="1"/>
            </p:cNvSpPr>
            <p:nvPr/>
          </p:nvSpPr>
          <p:spPr bwMode="auto">
            <a:xfrm>
              <a:off x="3968968" y="1313254"/>
              <a:ext cx="1402282" cy="1855321"/>
            </a:xfrm>
            <a:prstGeom prst="ellipse">
              <a:avLst/>
            </a:prstGeom>
            <a:noFill/>
            <a:ln w="349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spcBef>
                  <a:spcPct val="0"/>
                </a:spcBef>
                <a:buFontTx/>
                <a:buNone/>
              </a:pPr>
              <a:endParaRPr lang="ja-JP" altLang="en-US" sz="1800">
                <a:latin typeface="Book Antiqua" pitchFamily="18" charset="0"/>
                <a:ea typeface="ＭＳ Ｐ明朝" pitchFamily="18" charset="-128"/>
              </a:endParaRPr>
            </a:p>
          </p:txBody>
        </p:sp>
        <p:sp>
          <p:nvSpPr>
            <p:cNvPr id="7" name="テキスト ボックス 6"/>
            <p:cNvSpPr txBox="1"/>
            <p:nvPr/>
          </p:nvSpPr>
          <p:spPr>
            <a:xfrm>
              <a:off x="5158691" y="1327776"/>
              <a:ext cx="782587" cy="400110"/>
            </a:xfrm>
            <a:prstGeom prst="rect">
              <a:avLst/>
            </a:prstGeom>
            <a:noFill/>
          </p:spPr>
          <p:txBody>
            <a:bodyPr wrap="none" rtlCol="0">
              <a:spAutoFit/>
            </a:bodyPr>
            <a:lstStyle/>
            <a:p>
              <a:r>
                <a:rPr kumimoji="1" lang="en-US" altLang="ja-JP" sz="2000" b="1" dirty="0" smtClean="0">
                  <a:solidFill>
                    <a:schemeClr val="bg1"/>
                  </a:solidFill>
                </a:rPr>
                <a:t>QDT</a:t>
              </a:r>
              <a:endParaRPr kumimoji="1" lang="ja-JP" altLang="en-US" sz="2000" b="1" dirty="0">
                <a:solidFill>
                  <a:schemeClr val="bg1"/>
                </a:solidFill>
              </a:endParaRPr>
            </a:p>
          </p:txBody>
        </p:sp>
      </p:grpSp>
      <p:sp>
        <p:nvSpPr>
          <p:cNvPr id="10" name="右矢印 9"/>
          <p:cNvSpPr/>
          <p:nvPr/>
        </p:nvSpPr>
        <p:spPr bwMode="auto">
          <a:xfrm>
            <a:off x="4353669" y="4705247"/>
            <a:ext cx="481110" cy="715188"/>
          </a:xfrm>
          <a:prstGeom prst="rightArrow">
            <a:avLst/>
          </a:prstGeom>
          <a:solidFill>
            <a:srgbClr val="00B0F0"/>
          </a:solidFill>
          <a:ln w="9525" cap="flat" cmpd="sng" algn="ctr">
            <a:solidFill>
              <a:srgbClr val="00B0F0"/>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Book Antiqua" pitchFamily="18" charset="0"/>
              <a:ea typeface="ＭＳ Ｐ明朝" pitchFamily="18" charset="-128"/>
            </a:endParaRPr>
          </a:p>
        </p:txBody>
      </p:sp>
      <p:sp>
        <p:nvSpPr>
          <p:cNvPr id="15" name="正方形/長方形 14"/>
          <p:cNvSpPr/>
          <p:nvPr/>
        </p:nvSpPr>
        <p:spPr>
          <a:xfrm>
            <a:off x="283716" y="3027885"/>
            <a:ext cx="5699508" cy="323165"/>
          </a:xfrm>
          <a:prstGeom prst="rect">
            <a:avLst/>
          </a:prstGeom>
        </p:spPr>
        <p:txBody>
          <a:bodyPr wrap="square">
            <a:spAutoFit/>
          </a:bodyPr>
          <a:lstStyle/>
          <a:p>
            <a:r>
              <a:rPr lang="en-US" altLang="ja-JP" sz="1500" dirty="0">
                <a:solidFill>
                  <a:srgbClr val="7030A0"/>
                </a:solidFill>
              </a:rPr>
              <a:t>B</a:t>
            </a:r>
            <a:r>
              <a:rPr lang="en-US" altLang="ja-JP" sz="1500" dirty="0" smtClean="0">
                <a:solidFill>
                  <a:srgbClr val="7030A0"/>
                </a:solidFill>
              </a:rPr>
              <a:t>eta </a:t>
            </a:r>
            <a:r>
              <a:rPr lang="en-US" altLang="ja-JP" sz="1500" dirty="0">
                <a:solidFill>
                  <a:srgbClr val="7030A0"/>
                </a:solidFill>
              </a:rPr>
              <a:t>function beating correction by these quadrupole correctors</a:t>
            </a:r>
            <a:endParaRPr lang="ja-JP" altLang="en-US" sz="1500" dirty="0">
              <a:solidFill>
                <a:srgbClr val="7030A0"/>
              </a:solidFill>
            </a:endParaRPr>
          </a:p>
        </p:txBody>
      </p:sp>
      <p:sp>
        <p:nvSpPr>
          <p:cNvPr id="16" name="正方形/長方形 15"/>
          <p:cNvSpPr/>
          <p:nvPr/>
        </p:nvSpPr>
        <p:spPr>
          <a:xfrm>
            <a:off x="5836613" y="1298898"/>
            <a:ext cx="3218668" cy="1754326"/>
          </a:xfrm>
          <a:prstGeom prst="rect">
            <a:avLst/>
          </a:prstGeom>
          <a:ln w="28575">
            <a:solidFill>
              <a:srgbClr val="0070C0"/>
            </a:solidFill>
          </a:ln>
        </p:spPr>
        <p:txBody>
          <a:bodyPr wrap="square">
            <a:spAutoFit/>
          </a:bodyPr>
          <a:lstStyle/>
          <a:p>
            <a:r>
              <a:rPr lang="en-US" altLang="ja-JP" dirty="0">
                <a:solidFill>
                  <a:schemeClr val="accent6">
                    <a:lumMod val="75000"/>
                  </a:schemeClr>
                </a:solidFill>
                <a:latin typeface="Arial" panose="020B0604020202020204" pitchFamily="34" charset="0"/>
                <a:cs typeface="Arial" panose="020B0604020202020204" pitchFamily="34" charset="0"/>
              </a:rPr>
              <a:t>V</a:t>
            </a:r>
            <a:r>
              <a:rPr lang="en-US" altLang="ja-JP" dirty="0" smtClean="0">
                <a:solidFill>
                  <a:schemeClr val="accent6">
                    <a:lumMod val="75000"/>
                  </a:schemeClr>
                </a:solidFill>
                <a:latin typeface="Arial" panose="020B0604020202020204" pitchFamily="34" charset="0"/>
                <a:cs typeface="Arial" panose="020B0604020202020204" pitchFamily="34" charset="0"/>
              </a:rPr>
              <a:t>ertical </a:t>
            </a:r>
            <a:r>
              <a:rPr lang="en-US" altLang="ja-JP" dirty="0">
                <a:solidFill>
                  <a:schemeClr val="accent6">
                    <a:lumMod val="75000"/>
                  </a:schemeClr>
                </a:solidFill>
                <a:latin typeface="Arial" panose="020B0604020202020204" pitchFamily="34" charset="0"/>
                <a:cs typeface="Arial" panose="020B0604020202020204" pitchFamily="34" charset="0"/>
              </a:rPr>
              <a:t>beta </a:t>
            </a:r>
            <a:r>
              <a:rPr lang="en-US" altLang="ja-JP" dirty="0" smtClean="0">
                <a:solidFill>
                  <a:schemeClr val="accent6">
                    <a:lumMod val="75000"/>
                  </a:schemeClr>
                </a:solidFill>
                <a:latin typeface="Arial" panose="020B0604020202020204" pitchFamily="34" charset="0"/>
                <a:cs typeface="Arial" panose="020B0604020202020204" pitchFamily="34" charset="0"/>
              </a:rPr>
              <a:t>function beating </a:t>
            </a:r>
            <a:r>
              <a:rPr lang="en-US" altLang="ja-JP" dirty="0">
                <a:solidFill>
                  <a:schemeClr val="accent6">
                    <a:lumMod val="75000"/>
                  </a:schemeClr>
                </a:solidFill>
                <a:latin typeface="Arial" panose="020B0604020202020204" pitchFamily="34" charset="0"/>
                <a:cs typeface="Arial" panose="020B0604020202020204" pitchFamily="34" charset="0"/>
              </a:rPr>
              <a:t>was </a:t>
            </a:r>
            <a:r>
              <a:rPr lang="en-US" altLang="ja-JP" dirty="0" smtClean="0">
                <a:solidFill>
                  <a:schemeClr val="accent6">
                    <a:lumMod val="75000"/>
                  </a:schemeClr>
                </a:solidFill>
                <a:latin typeface="Arial" panose="020B0604020202020204" pitchFamily="34" charset="0"/>
                <a:cs typeface="Arial" panose="020B0604020202020204" pitchFamily="34" charset="0"/>
              </a:rPr>
              <a:t>successfully corrected </a:t>
            </a:r>
          </a:p>
          <a:p>
            <a:r>
              <a:rPr lang="en-US" altLang="ja-JP" dirty="0" smtClean="0">
                <a:solidFill>
                  <a:schemeClr val="accent6">
                    <a:lumMod val="75000"/>
                  </a:schemeClr>
                </a:solidFill>
                <a:latin typeface="Arial" panose="020B0604020202020204" pitchFamily="34" charset="0"/>
                <a:cs typeface="Arial" panose="020B0604020202020204" pitchFamily="34" charset="0"/>
              </a:rPr>
              <a:t>by QDTs, </a:t>
            </a:r>
          </a:p>
          <a:p>
            <a:r>
              <a:rPr lang="en-US" altLang="ja-JP" dirty="0" smtClean="0">
                <a:solidFill>
                  <a:schemeClr val="accent6">
                    <a:lumMod val="75000"/>
                  </a:schemeClr>
                </a:solidFill>
                <a:latin typeface="Arial" panose="020B0604020202020204" pitchFamily="34" charset="0"/>
                <a:cs typeface="Arial" panose="020B0604020202020204" pitchFamily="34" charset="0"/>
              </a:rPr>
              <a:t>    while </a:t>
            </a:r>
            <a:r>
              <a:rPr lang="en-US" altLang="ja-JP" dirty="0">
                <a:solidFill>
                  <a:schemeClr val="accent6">
                    <a:lumMod val="75000"/>
                  </a:schemeClr>
                </a:solidFill>
                <a:latin typeface="Arial" panose="020B0604020202020204" pitchFamily="34" charset="0"/>
                <a:cs typeface="Arial" panose="020B0604020202020204" pitchFamily="34" charset="0"/>
              </a:rPr>
              <a:t>keeping the </a:t>
            </a:r>
            <a:r>
              <a:rPr lang="en-US" altLang="ja-JP" dirty="0" smtClean="0">
                <a:solidFill>
                  <a:schemeClr val="accent6">
                    <a:lumMod val="75000"/>
                  </a:schemeClr>
                </a:solidFill>
                <a:latin typeface="Arial" panose="020B0604020202020204" pitchFamily="34" charset="0"/>
                <a:cs typeface="Arial" panose="020B0604020202020204" pitchFamily="34" charset="0"/>
              </a:rPr>
              <a:t>super-</a:t>
            </a:r>
          </a:p>
          <a:p>
            <a:r>
              <a:rPr lang="en-US" altLang="ja-JP" dirty="0" smtClean="0">
                <a:solidFill>
                  <a:schemeClr val="accent6">
                    <a:lumMod val="75000"/>
                  </a:schemeClr>
                </a:solidFill>
                <a:latin typeface="Arial" panose="020B0604020202020204" pitchFamily="34" charset="0"/>
                <a:cs typeface="Arial" panose="020B0604020202020204" pitchFamily="34" charset="0"/>
              </a:rPr>
              <a:t>    periodic condition</a:t>
            </a:r>
          </a:p>
          <a:p>
            <a:r>
              <a:rPr lang="en-US" altLang="ja-JP" dirty="0" smtClean="0">
                <a:solidFill>
                  <a:schemeClr val="accent6">
                    <a:lumMod val="75000"/>
                  </a:schemeClr>
                </a:solidFill>
                <a:latin typeface="Arial" panose="020B0604020202020204" pitchFamily="34" charset="0"/>
                <a:cs typeface="Arial" panose="020B0604020202020204" pitchFamily="34" charset="0"/>
              </a:rPr>
              <a:t>    on </a:t>
            </a:r>
            <a:r>
              <a:rPr lang="en-US" altLang="ja-JP" dirty="0">
                <a:solidFill>
                  <a:schemeClr val="accent6">
                    <a:lumMod val="75000"/>
                  </a:schemeClr>
                </a:solidFill>
                <a:latin typeface="Arial" panose="020B0604020202020204" pitchFamily="34" charset="0"/>
                <a:cs typeface="Arial" panose="020B0604020202020204" pitchFamily="34" charset="0"/>
              </a:rPr>
              <a:t>the horizontal </a:t>
            </a:r>
            <a:r>
              <a:rPr lang="en-US" altLang="ja-JP" dirty="0" smtClean="0">
                <a:solidFill>
                  <a:schemeClr val="accent6">
                    <a:lumMod val="75000"/>
                  </a:schemeClr>
                </a:solidFill>
                <a:latin typeface="Arial" panose="020B0604020202020204" pitchFamily="34" charset="0"/>
                <a:cs typeface="Arial" panose="020B0604020202020204" pitchFamily="34" charset="0"/>
              </a:rPr>
              <a:t>plane.</a:t>
            </a:r>
            <a:endParaRPr lang="ja-JP" altLang="en-US" dirty="0">
              <a:solidFill>
                <a:schemeClr val="accent6">
                  <a:lumMod val="75000"/>
                </a:schemeClr>
              </a:solidFill>
              <a:latin typeface="Arial" panose="020B0604020202020204" pitchFamily="34" charset="0"/>
              <a:cs typeface="Arial" panose="020B0604020202020204" pitchFamily="34" charset="0"/>
            </a:endParaRPr>
          </a:p>
        </p:txBody>
      </p:sp>
      <p:grpSp>
        <p:nvGrpSpPr>
          <p:cNvPr id="56" name="グループ化 55"/>
          <p:cNvGrpSpPr/>
          <p:nvPr/>
        </p:nvGrpSpPr>
        <p:grpSpPr>
          <a:xfrm>
            <a:off x="440356" y="3250478"/>
            <a:ext cx="3585686" cy="3566704"/>
            <a:chOff x="308390" y="3272616"/>
            <a:chExt cx="3585686" cy="3566704"/>
          </a:xfrm>
        </p:grpSpPr>
        <p:grpSp>
          <p:nvGrpSpPr>
            <p:cNvPr id="52" name="グループ化 51"/>
            <p:cNvGrpSpPr/>
            <p:nvPr/>
          </p:nvGrpSpPr>
          <p:grpSpPr>
            <a:xfrm>
              <a:off x="377448" y="3510404"/>
              <a:ext cx="3246915" cy="3328916"/>
              <a:chOff x="129827" y="3539376"/>
              <a:chExt cx="3246915" cy="3328916"/>
            </a:xfrm>
          </p:grpSpPr>
          <p:pic>
            <p:nvPicPr>
              <p:cNvPr id="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448" y="3539376"/>
                <a:ext cx="2952328" cy="314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テキスト ボックス 10"/>
              <p:cNvSpPr txBox="1"/>
              <p:nvPr/>
            </p:nvSpPr>
            <p:spPr>
              <a:xfrm rot="16200000">
                <a:off x="-535579" y="4849616"/>
                <a:ext cx="1638590" cy="307777"/>
              </a:xfrm>
              <a:prstGeom prst="rect">
                <a:avLst/>
              </a:prstGeom>
              <a:noFill/>
            </p:spPr>
            <p:txBody>
              <a:bodyPr wrap="none" rtlCol="0">
                <a:spAutoFit/>
              </a:bodyPr>
              <a:lstStyle/>
              <a:p>
                <a:r>
                  <a:rPr kumimoji="1" lang="en-US" altLang="ja-JP" sz="1400" dirty="0" smtClean="0"/>
                  <a:t>Beta functions (m)</a:t>
                </a:r>
                <a:endParaRPr kumimoji="1" lang="ja-JP" altLang="en-US" sz="1400" dirty="0"/>
              </a:p>
            </p:txBody>
          </p:sp>
          <p:sp>
            <p:nvSpPr>
              <p:cNvPr id="12" name="テキスト ボックス 11"/>
              <p:cNvSpPr txBox="1"/>
              <p:nvPr/>
            </p:nvSpPr>
            <p:spPr>
              <a:xfrm>
                <a:off x="1592050" y="6560515"/>
                <a:ext cx="582211" cy="307777"/>
              </a:xfrm>
              <a:prstGeom prst="rect">
                <a:avLst/>
              </a:prstGeom>
              <a:noFill/>
            </p:spPr>
            <p:txBody>
              <a:bodyPr wrap="none" rtlCol="0">
                <a:spAutoFit/>
              </a:bodyPr>
              <a:lstStyle/>
              <a:p>
                <a:r>
                  <a:rPr lang="en-US" altLang="ja-JP" sz="1400" dirty="0" smtClean="0"/>
                  <a:t>s </a:t>
                </a:r>
                <a:r>
                  <a:rPr kumimoji="1" lang="en-US" altLang="ja-JP" sz="1400" dirty="0" smtClean="0"/>
                  <a:t>(m)</a:t>
                </a:r>
                <a:endParaRPr kumimoji="1" lang="ja-JP" altLang="en-US" sz="1400" dirty="0"/>
              </a:p>
            </p:txBody>
          </p:sp>
          <p:sp>
            <p:nvSpPr>
              <p:cNvPr id="34" name="テキスト ボックス 33"/>
              <p:cNvSpPr txBox="1"/>
              <p:nvPr/>
            </p:nvSpPr>
            <p:spPr>
              <a:xfrm>
                <a:off x="1888684" y="3567390"/>
                <a:ext cx="1486304" cy="307777"/>
              </a:xfrm>
              <a:prstGeom prst="rect">
                <a:avLst/>
              </a:prstGeom>
              <a:noFill/>
            </p:spPr>
            <p:txBody>
              <a:bodyPr wrap="none" rtlCol="0">
                <a:spAutoFit/>
              </a:bodyPr>
              <a:lstStyle/>
              <a:p>
                <a:r>
                  <a:rPr kumimoji="1" lang="en-US" altLang="ja-JP" sz="1400" u="sng" dirty="0" smtClean="0"/>
                  <a:t>1st super-period</a:t>
                </a:r>
                <a:endParaRPr kumimoji="1" lang="ja-JP" altLang="en-US" sz="1400" u="sng" dirty="0"/>
              </a:p>
            </p:txBody>
          </p:sp>
          <p:sp>
            <p:nvSpPr>
              <p:cNvPr id="35" name="テキスト ボックス 34"/>
              <p:cNvSpPr txBox="1"/>
              <p:nvPr/>
            </p:nvSpPr>
            <p:spPr>
              <a:xfrm>
                <a:off x="1808050" y="4627258"/>
                <a:ext cx="1564852" cy="307777"/>
              </a:xfrm>
              <a:prstGeom prst="rect">
                <a:avLst/>
              </a:prstGeom>
              <a:noFill/>
            </p:spPr>
            <p:txBody>
              <a:bodyPr wrap="none" rtlCol="0">
                <a:spAutoFit/>
              </a:bodyPr>
              <a:lstStyle/>
              <a:p>
                <a:r>
                  <a:rPr lang="en-US" altLang="ja-JP" sz="1400" u="sng" dirty="0" smtClean="0"/>
                  <a:t>2nd</a:t>
                </a:r>
                <a:r>
                  <a:rPr kumimoji="1" lang="en-US" altLang="ja-JP" sz="1400" u="sng" dirty="0" smtClean="0"/>
                  <a:t> super-period</a:t>
                </a:r>
                <a:endParaRPr kumimoji="1" lang="ja-JP" altLang="en-US" sz="1400" u="sng" dirty="0"/>
              </a:p>
            </p:txBody>
          </p:sp>
          <p:sp>
            <p:nvSpPr>
              <p:cNvPr id="36" name="テキスト ボックス 35"/>
              <p:cNvSpPr txBox="1"/>
              <p:nvPr/>
            </p:nvSpPr>
            <p:spPr>
              <a:xfrm>
                <a:off x="1845554" y="5669874"/>
                <a:ext cx="1531188" cy="307777"/>
              </a:xfrm>
              <a:prstGeom prst="rect">
                <a:avLst/>
              </a:prstGeom>
              <a:noFill/>
            </p:spPr>
            <p:txBody>
              <a:bodyPr wrap="none" rtlCol="0">
                <a:spAutoFit/>
              </a:bodyPr>
              <a:lstStyle/>
              <a:p>
                <a:r>
                  <a:rPr lang="en-US" altLang="ja-JP" sz="1400" u="sng" dirty="0" smtClean="0"/>
                  <a:t>3rd</a:t>
                </a:r>
                <a:r>
                  <a:rPr kumimoji="1" lang="en-US" altLang="ja-JP" sz="1400" u="sng" dirty="0" smtClean="0"/>
                  <a:t> super-period</a:t>
                </a:r>
                <a:endParaRPr kumimoji="1" lang="ja-JP" altLang="en-US" sz="1400" u="sng" dirty="0"/>
              </a:p>
            </p:txBody>
          </p:sp>
        </p:grpSp>
        <p:sp>
          <p:nvSpPr>
            <p:cNvPr id="37" name="テキスト ボックス 36"/>
            <p:cNvSpPr txBox="1"/>
            <p:nvPr/>
          </p:nvSpPr>
          <p:spPr>
            <a:xfrm>
              <a:off x="1233848" y="3272616"/>
              <a:ext cx="1734770" cy="338554"/>
            </a:xfrm>
            <a:prstGeom prst="rect">
              <a:avLst/>
            </a:prstGeom>
            <a:noFill/>
          </p:spPr>
          <p:txBody>
            <a:bodyPr wrap="none" rtlCol="0">
              <a:spAutoFit/>
            </a:bodyPr>
            <a:lstStyle/>
            <a:p>
              <a:r>
                <a:rPr kumimoji="1" lang="en-US" altLang="ja-JP" sz="1600" u="sng" dirty="0" smtClean="0">
                  <a:solidFill>
                    <a:schemeClr val="accent6">
                      <a:lumMod val="75000"/>
                    </a:schemeClr>
                  </a:solidFill>
                </a:rPr>
                <a:t>Before correction</a:t>
              </a:r>
              <a:endParaRPr kumimoji="1" lang="ja-JP" altLang="en-US" sz="1600" u="sng" dirty="0">
                <a:solidFill>
                  <a:schemeClr val="accent6">
                    <a:lumMod val="75000"/>
                  </a:schemeClr>
                </a:solidFill>
              </a:endParaRPr>
            </a:p>
          </p:txBody>
        </p:sp>
        <p:sp>
          <p:nvSpPr>
            <p:cNvPr id="53" name="角丸四角形 52"/>
            <p:cNvSpPr/>
            <p:nvPr/>
          </p:nvSpPr>
          <p:spPr bwMode="auto">
            <a:xfrm>
              <a:off x="308390" y="3332370"/>
              <a:ext cx="3585686" cy="3506950"/>
            </a:xfrm>
            <a:prstGeom prst="roundRect">
              <a:avLst/>
            </a:prstGeom>
            <a:noFill/>
            <a:ln w="28575" cap="flat" cmpd="sng" algn="ctr">
              <a:solidFill>
                <a:srgbClr val="0070C0"/>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Book Antiqua" pitchFamily="18" charset="0"/>
                <a:ea typeface="ＭＳ Ｐ明朝" pitchFamily="18" charset="-128"/>
              </a:endParaRPr>
            </a:p>
          </p:txBody>
        </p:sp>
      </p:grpSp>
      <p:grpSp>
        <p:nvGrpSpPr>
          <p:cNvPr id="55" name="グループ化 54"/>
          <p:cNvGrpSpPr/>
          <p:nvPr/>
        </p:nvGrpSpPr>
        <p:grpSpPr>
          <a:xfrm>
            <a:off x="5102695" y="3267675"/>
            <a:ext cx="3585686" cy="3590332"/>
            <a:chOff x="4438002" y="3274960"/>
            <a:chExt cx="3585686" cy="3590332"/>
          </a:xfrm>
        </p:grpSpPr>
        <p:grpSp>
          <p:nvGrpSpPr>
            <p:cNvPr id="51" name="グループ化 50"/>
            <p:cNvGrpSpPr/>
            <p:nvPr/>
          </p:nvGrpSpPr>
          <p:grpSpPr>
            <a:xfrm>
              <a:off x="4661260" y="3539376"/>
              <a:ext cx="3151100" cy="3325916"/>
              <a:chOff x="3560333" y="3539376"/>
              <a:chExt cx="3151100" cy="3325916"/>
            </a:xfrm>
          </p:grpSpPr>
          <p:pic>
            <p:nvPicPr>
              <p:cNvPr id="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36150" y="3539376"/>
                <a:ext cx="2975283" cy="314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テキスト ボックス 12"/>
              <p:cNvSpPr txBox="1"/>
              <p:nvPr/>
            </p:nvSpPr>
            <p:spPr>
              <a:xfrm rot="16200000">
                <a:off x="2894927" y="4846616"/>
                <a:ext cx="1638590" cy="307777"/>
              </a:xfrm>
              <a:prstGeom prst="rect">
                <a:avLst/>
              </a:prstGeom>
              <a:noFill/>
            </p:spPr>
            <p:txBody>
              <a:bodyPr wrap="none" rtlCol="0">
                <a:spAutoFit/>
              </a:bodyPr>
              <a:lstStyle/>
              <a:p>
                <a:r>
                  <a:rPr kumimoji="1" lang="en-US" altLang="ja-JP" sz="1400" dirty="0" smtClean="0"/>
                  <a:t>Beta functions (m)</a:t>
                </a:r>
                <a:endParaRPr kumimoji="1" lang="ja-JP" altLang="en-US" sz="1400" dirty="0"/>
              </a:p>
            </p:txBody>
          </p:sp>
          <p:sp>
            <p:nvSpPr>
              <p:cNvPr id="14" name="テキスト ボックス 13"/>
              <p:cNvSpPr txBox="1"/>
              <p:nvPr/>
            </p:nvSpPr>
            <p:spPr>
              <a:xfrm>
                <a:off x="5353718" y="6557515"/>
                <a:ext cx="582211" cy="307777"/>
              </a:xfrm>
              <a:prstGeom prst="rect">
                <a:avLst/>
              </a:prstGeom>
              <a:noFill/>
            </p:spPr>
            <p:txBody>
              <a:bodyPr wrap="none" rtlCol="0">
                <a:spAutoFit/>
              </a:bodyPr>
              <a:lstStyle/>
              <a:p>
                <a:r>
                  <a:rPr lang="en-US" altLang="ja-JP" sz="1400" dirty="0" smtClean="0"/>
                  <a:t>s </a:t>
                </a:r>
                <a:r>
                  <a:rPr kumimoji="1" lang="en-US" altLang="ja-JP" sz="1400" dirty="0" smtClean="0"/>
                  <a:t>(m)</a:t>
                </a:r>
                <a:endParaRPr kumimoji="1" lang="ja-JP" altLang="en-US" sz="1400" dirty="0"/>
              </a:p>
            </p:txBody>
          </p:sp>
        </p:grpSp>
        <p:sp>
          <p:nvSpPr>
            <p:cNvPr id="50" name="テキスト ボックス 49"/>
            <p:cNvSpPr txBox="1"/>
            <p:nvPr/>
          </p:nvSpPr>
          <p:spPr>
            <a:xfrm>
              <a:off x="5511033" y="3274960"/>
              <a:ext cx="1627369" cy="338554"/>
            </a:xfrm>
            <a:prstGeom prst="rect">
              <a:avLst/>
            </a:prstGeom>
            <a:noFill/>
          </p:spPr>
          <p:txBody>
            <a:bodyPr wrap="none" rtlCol="0">
              <a:spAutoFit/>
            </a:bodyPr>
            <a:lstStyle/>
            <a:p>
              <a:r>
                <a:rPr kumimoji="1" lang="en-US" altLang="ja-JP" sz="1600" u="sng" dirty="0" smtClean="0">
                  <a:solidFill>
                    <a:srgbClr val="C00000"/>
                  </a:solidFill>
                </a:rPr>
                <a:t>After correction</a:t>
              </a:r>
              <a:endParaRPr kumimoji="1" lang="ja-JP" altLang="en-US" sz="1600" u="sng" dirty="0">
                <a:solidFill>
                  <a:srgbClr val="C00000"/>
                </a:solidFill>
              </a:endParaRPr>
            </a:p>
          </p:txBody>
        </p:sp>
        <p:sp>
          <p:nvSpPr>
            <p:cNvPr id="54" name="角丸四角形 53"/>
            <p:cNvSpPr/>
            <p:nvPr/>
          </p:nvSpPr>
          <p:spPr bwMode="auto">
            <a:xfrm>
              <a:off x="4438002" y="3331504"/>
              <a:ext cx="3585686" cy="3506950"/>
            </a:xfrm>
            <a:prstGeom prst="roundRect">
              <a:avLst/>
            </a:prstGeom>
            <a:noFill/>
            <a:ln w="28575" cap="flat" cmpd="sng" algn="ctr">
              <a:solidFill>
                <a:srgbClr val="C00000"/>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Book Antiqua" pitchFamily="18" charset="0"/>
                <a:ea typeface="ＭＳ Ｐ明朝" pitchFamily="18" charset="-128"/>
              </a:endParaRPr>
            </a:p>
          </p:txBody>
        </p:sp>
      </p:grpSp>
      <p:sp>
        <p:nvSpPr>
          <p:cNvPr id="18" name="スライド番号プレースホルダー 17"/>
          <p:cNvSpPr>
            <a:spLocks noGrp="1"/>
          </p:cNvSpPr>
          <p:nvPr>
            <p:ph type="sldNum" sz="quarter" idx="12"/>
          </p:nvPr>
        </p:nvSpPr>
        <p:spPr/>
        <p:txBody>
          <a:bodyPr/>
          <a:lstStyle/>
          <a:p>
            <a:pPr>
              <a:defRPr/>
            </a:pPr>
            <a:fld id="{795C08A0-DC4E-40C2-BC5D-0461A8846DC0}" type="slidenum">
              <a:rPr lang="en-US" altLang="ja-JP" smtClean="0"/>
              <a:pPr>
                <a:defRPr/>
              </a:pPr>
              <a:t>22</a:t>
            </a:fld>
            <a:endParaRPr lang="en-US" altLang="ja-JP"/>
          </a:p>
        </p:txBody>
      </p:sp>
      <p:sp>
        <p:nvSpPr>
          <p:cNvPr id="30" name="右矢印 29"/>
          <p:cNvSpPr/>
          <p:nvPr/>
        </p:nvSpPr>
        <p:spPr bwMode="auto">
          <a:xfrm rot="18599872">
            <a:off x="8368885" y="2891552"/>
            <a:ext cx="603295" cy="715188"/>
          </a:xfrm>
          <a:prstGeom prst="rightArrow">
            <a:avLst/>
          </a:prstGeom>
          <a:solidFill>
            <a:srgbClr val="00B0F0"/>
          </a:solidFill>
          <a:ln w="9525" cap="flat" cmpd="sng" algn="ctr">
            <a:solidFill>
              <a:srgbClr val="00B0F0"/>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Book Antiqua" pitchFamily="18" charset="0"/>
              <a:ea typeface="ＭＳ Ｐ明朝" pitchFamily="18" charset="-128"/>
            </a:endParaRPr>
          </a:p>
        </p:txBody>
      </p:sp>
    </p:spTree>
    <p:extLst>
      <p:ext uri="{BB962C8B-B14F-4D97-AF65-F5344CB8AC3E}">
        <p14:creationId xmlns:p14="http://schemas.microsoft.com/office/powerpoint/2010/main" val="709023375"/>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35496" y="5085184"/>
            <a:ext cx="9108504" cy="1754326"/>
          </a:xfrm>
          <a:prstGeom prst="rect">
            <a:avLst/>
          </a:prstGeom>
        </p:spPr>
        <p:txBody>
          <a:bodyPr wrap="square">
            <a:spAutoFit/>
          </a:bodyPr>
          <a:lstStyle/>
          <a:p>
            <a:r>
              <a:rPr lang="en-US" altLang="ja-JP" dirty="0" smtClean="0">
                <a:latin typeface="Arial" panose="020B0604020202020204" pitchFamily="34" charset="0"/>
                <a:cs typeface="Arial" panose="020B0604020202020204" pitchFamily="34" charset="0"/>
              </a:rPr>
              <a:t>Now </a:t>
            </a:r>
            <a:r>
              <a:rPr lang="en-US" altLang="ja-JP" dirty="0">
                <a:latin typeface="Arial" panose="020B0604020202020204" pitchFamily="34" charset="0"/>
                <a:cs typeface="Arial" panose="020B0604020202020204" pitchFamily="34" charset="0"/>
              </a:rPr>
              <a:t>we are conducting the </a:t>
            </a:r>
            <a:r>
              <a:rPr lang="en-US" altLang="ja-JP" dirty="0">
                <a:solidFill>
                  <a:srgbClr val="C00000"/>
                </a:solidFill>
                <a:latin typeface="Arial" panose="020B0604020202020204" pitchFamily="34" charset="0"/>
                <a:cs typeface="Arial" panose="020B0604020202020204" pitchFamily="34" charset="0"/>
              </a:rPr>
              <a:t>500-kW</a:t>
            </a:r>
            <a:r>
              <a:rPr lang="en-US" altLang="ja-JP" dirty="0">
                <a:latin typeface="Arial" panose="020B0604020202020204" pitchFamily="34" charset="0"/>
                <a:cs typeface="Arial" panose="020B0604020202020204" pitchFamily="34" charset="0"/>
              </a:rPr>
              <a:t> </a:t>
            </a:r>
            <a:r>
              <a:rPr lang="en-US" altLang="ja-JP" dirty="0" smtClean="0">
                <a:latin typeface="Arial" panose="020B0604020202020204" pitchFamily="34" charset="0"/>
                <a:cs typeface="Arial" panose="020B0604020202020204" pitchFamily="34" charset="0"/>
              </a:rPr>
              <a:t>routine</a:t>
            </a:r>
          </a:p>
          <a:p>
            <a:r>
              <a:rPr lang="en-US" altLang="ja-JP" dirty="0" smtClean="0">
                <a:latin typeface="Arial" panose="020B0604020202020204" pitchFamily="34" charset="0"/>
                <a:cs typeface="Arial" panose="020B0604020202020204" pitchFamily="34" charset="0"/>
              </a:rPr>
              <a:t>user </a:t>
            </a:r>
            <a:r>
              <a:rPr lang="en-US" altLang="ja-JP" dirty="0">
                <a:latin typeface="Arial" panose="020B0604020202020204" pitchFamily="34" charset="0"/>
                <a:cs typeface="Arial" panose="020B0604020202020204" pitchFamily="34" charset="0"/>
              </a:rPr>
              <a:t>operation with </a:t>
            </a:r>
            <a:r>
              <a:rPr lang="en-US" altLang="ja-JP" dirty="0" smtClean="0">
                <a:latin typeface="Arial" panose="020B0604020202020204" pitchFamily="34" charset="0"/>
                <a:cs typeface="Arial" panose="020B0604020202020204" pitchFamily="34" charset="0"/>
              </a:rPr>
              <a:t>this large transverse</a:t>
            </a:r>
          </a:p>
          <a:p>
            <a:r>
              <a:rPr lang="en-US" altLang="ja-JP" dirty="0" smtClean="0">
                <a:latin typeface="Arial" panose="020B0604020202020204" pitchFamily="34" charset="0"/>
                <a:cs typeface="Arial" panose="020B0604020202020204" pitchFamily="34" charset="0"/>
              </a:rPr>
              <a:t>painting </a:t>
            </a:r>
            <a:r>
              <a:rPr lang="en-US" altLang="ja-JP" dirty="0">
                <a:latin typeface="Arial" panose="020B0604020202020204" pitchFamily="34" charset="0"/>
                <a:cs typeface="Arial" panose="020B0604020202020204" pitchFamily="34" charset="0"/>
              </a:rPr>
              <a:t>using </a:t>
            </a:r>
            <a:r>
              <a:rPr lang="en-US" altLang="ja-JP" dirty="0" smtClean="0">
                <a:latin typeface="Arial" panose="020B0604020202020204" pitchFamily="34" charset="0"/>
                <a:cs typeface="Arial" panose="020B0604020202020204" pitchFamily="34" charset="0"/>
              </a:rPr>
              <a:t>QDTs. </a:t>
            </a:r>
            <a:endParaRPr lang="en-US" altLang="ja-JP" dirty="0">
              <a:latin typeface="Arial" panose="020B0604020202020204" pitchFamily="34" charset="0"/>
              <a:cs typeface="Arial" panose="020B0604020202020204" pitchFamily="34" charset="0"/>
            </a:endParaRPr>
          </a:p>
          <a:p>
            <a:r>
              <a:rPr lang="en-US" altLang="ja-JP" dirty="0" smtClean="0">
                <a:solidFill>
                  <a:schemeClr val="accent6">
                    <a:lumMod val="75000"/>
                  </a:schemeClr>
                </a:solidFill>
                <a:latin typeface="Arial" panose="020B0604020202020204" pitchFamily="34" charset="0"/>
                <a:cs typeface="Arial" panose="020B0604020202020204" pitchFamily="34" charset="0"/>
              </a:rPr>
              <a:t>By </a:t>
            </a:r>
            <a:r>
              <a:rPr lang="en-US" altLang="ja-JP" dirty="0">
                <a:solidFill>
                  <a:schemeClr val="accent6">
                    <a:lumMod val="75000"/>
                  </a:schemeClr>
                </a:solidFill>
                <a:latin typeface="Arial" panose="020B0604020202020204" pitchFamily="34" charset="0"/>
                <a:cs typeface="Arial" panose="020B0604020202020204" pitchFamily="34" charset="0"/>
              </a:rPr>
              <a:t>this large transverse painting, and also by optimizing the foil position, </a:t>
            </a:r>
            <a:endParaRPr lang="en-US" altLang="ja-JP" dirty="0" smtClean="0">
              <a:solidFill>
                <a:schemeClr val="accent6">
                  <a:lumMod val="75000"/>
                </a:schemeClr>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altLang="ja-JP" dirty="0" smtClean="0">
                <a:solidFill>
                  <a:schemeClr val="accent6">
                    <a:lumMod val="75000"/>
                  </a:schemeClr>
                </a:solidFill>
                <a:latin typeface="Arial" panose="020B0604020202020204" pitchFamily="34" charset="0"/>
                <a:cs typeface="Arial" panose="020B0604020202020204" pitchFamily="34" charset="0"/>
              </a:rPr>
              <a:t>the </a:t>
            </a:r>
            <a:r>
              <a:rPr lang="en-US" altLang="ja-JP" dirty="0">
                <a:solidFill>
                  <a:schemeClr val="accent6">
                    <a:lumMod val="75000"/>
                  </a:schemeClr>
                </a:solidFill>
                <a:latin typeface="Arial" panose="020B0604020202020204" pitchFamily="34" charset="0"/>
                <a:cs typeface="Arial" panose="020B0604020202020204" pitchFamily="34" charset="0"/>
              </a:rPr>
              <a:t>residual radiation level near the charge exchange foil </a:t>
            </a:r>
            <a:r>
              <a:rPr lang="en-US" altLang="ja-JP" dirty="0" smtClean="0">
                <a:solidFill>
                  <a:schemeClr val="accent6">
                    <a:lumMod val="75000"/>
                  </a:schemeClr>
                </a:solidFill>
                <a:latin typeface="Arial" panose="020B0604020202020204" pitchFamily="34" charset="0"/>
                <a:cs typeface="Arial" panose="020B0604020202020204" pitchFamily="34" charset="0"/>
              </a:rPr>
              <a:t>was well </a:t>
            </a:r>
            <a:r>
              <a:rPr lang="en-US" altLang="ja-JP" dirty="0">
                <a:solidFill>
                  <a:schemeClr val="accent6">
                    <a:lumMod val="75000"/>
                  </a:schemeClr>
                </a:solidFill>
                <a:latin typeface="Arial" panose="020B0604020202020204" pitchFamily="34" charset="0"/>
                <a:cs typeface="Arial" panose="020B0604020202020204" pitchFamily="34" charset="0"/>
              </a:rPr>
              <a:t>reduced as expected.</a:t>
            </a:r>
            <a:endParaRPr lang="ja-JP" altLang="ja-JP" dirty="0">
              <a:solidFill>
                <a:schemeClr val="accent6">
                  <a:lumMod val="75000"/>
                </a:schemeClr>
              </a:solidFill>
              <a:latin typeface="Arial" panose="020B0604020202020204" pitchFamily="34" charset="0"/>
              <a:cs typeface="Arial" panose="020B0604020202020204" pitchFamily="34" charset="0"/>
            </a:endParaRPr>
          </a:p>
        </p:txBody>
      </p:sp>
      <p:sp>
        <p:nvSpPr>
          <p:cNvPr id="2" name="テキスト ボックス 1"/>
          <p:cNvSpPr txBox="1"/>
          <p:nvPr/>
        </p:nvSpPr>
        <p:spPr>
          <a:xfrm>
            <a:off x="35496" y="-27384"/>
            <a:ext cx="5075044" cy="584775"/>
          </a:xfrm>
          <a:prstGeom prst="rect">
            <a:avLst/>
          </a:prstGeom>
          <a:noFill/>
        </p:spPr>
        <p:txBody>
          <a:bodyPr wrap="none" rtlCol="0">
            <a:spAutoFit/>
          </a:bodyPr>
          <a:lstStyle/>
          <a:p>
            <a:r>
              <a:rPr lang="en-US" altLang="ja-JP" sz="3200" b="1" i="1" dirty="0" smtClean="0">
                <a:solidFill>
                  <a:schemeClr val="accent6">
                    <a:lumMod val="75000"/>
                  </a:schemeClr>
                </a:solidFill>
                <a:effectLst>
                  <a:outerShdw blurRad="38100" dist="38100" dir="2700000" algn="tl">
                    <a:srgbClr val="000000">
                      <a:alpha val="43137"/>
                    </a:srgbClr>
                  </a:outerShdw>
                </a:effectLst>
                <a:latin typeface="Calibri" panose="020F0502020204030204" pitchFamily="34" charset="0"/>
              </a:rPr>
              <a:t>Beam loss reduction by QDTs</a:t>
            </a:r>
          </a:p>
        </p:txBody>
      </p:sp>
      <p:sp>
        <p:nvSpPr>
          <p:cNvPr id="3" name="正方形/長方形 2"/>
          <p:cNvSpPr/>
          <p:nvPr/>
        </p:nvSpPr>
        <p:spPr>
          <a:xfrm>
            <a:off x="108673" y="836712"/>
            <a:ext cx="4045581" cy="2554545"/>
          </a:xfrm>
          <a:prstGeom prst="rect">
            <a:avLst/>
          </a:prstGeom>
        </p:spPr>
        <p:txBody>
          <a:bodyPr wrap="square">
            <a:spAutoFit/>
          </a:bodyPr>
          <a:lstStyle/>
          <a:p>
            <a:pPr marL="285750" indent="-285750">
              <a:buFont typeface="Wingdings" panose="05000000000000000000" pitchFamily="2" charset="2"/>
              <a:buChar char="u"/>
            </a:pPr>
            <a:r>
              <a:rPr lang="en-US" altLang="ja-JP" sz="1600" dirty="0" smtClean="0"/>
              <a:t>Injection </a:t>
            </a:r>
            <a:r>
              <a:rPr lang="en-US" altLang="ja-JP" sz="1600" dirty="0"/>
              <a:t>beam condition</a:t>
            </a:r>
          </a:p>
          <a:p>
            <a:r>
              <a:rPr lang="en-US" altLang="ja-JP" sz="1600" dirty="0"/>
              <a:t>         Injection energy : </a:t>
            </a:r>
            <a:r>
              <a:rPr lang="en-US" altLang="ja-JP" sz="1600" dirty="0">
                <a:solidFill>
                  <a:schemeClr val="accent6">
                    <a:lumMod val="75000"/>
                  </a:schemeClr>
                </a:solidFill>
              </a:rPr>
              <a:t>400 MeV</a:t>
            </a:r>
          </a:p>
          <a:p>
            <a:r>
              <a:rPr lang="en-US" altLang="ja-JP" sz="1600" dirty="0"/>
              <a:t>         Peak current : </a:t>
            </a:r>
            <a:r>
              <a:rPr lang="en-US" altLang="ja-JP" sz="1600" dirty="0" smtClean="0">
                <a:solidFill>
                  <a:schemeClr val="accent6">
                    <a:lumMod val="75000"/>
                  </a:schemeClr>
                </a:solidFill>
              </a:rPr>
              <a:t>29.8 </a:t>
            </a:r>
            <a:r>
              <a:rPr lang="en-US" altLang="ja-JP" sz="1600" dirty="0">
                <a:solidFill>
                  <a:schemeClr val="accent6">
                    <a:lumMod val="75000"/>
                  </a:schemeClr>
                </a:solidFill>
              </a:rPr>
              <a:t>mA </a:t>
            </a:r>
            <a:endParaRPr lang="en-US" altLang="ja-JP" sz="1600" dirty="0" smtClean="0">
              <a:solidFill>
                <a:schemeClr val="accent6">
                  <a:lumMod val="75000"/>
                </a:schemeClr>
              </a:solidFill>
            </a:endParaRPr>
          </a:p>
          <a:p>
            <a:r>
              <a:rPr lang="en-US" altLang="ja-JP" sz="1600" dirty="0">
                <a:solidFill>
                  <a:schemeClr val="accent6">
                    <a:lumMod val="75000"/>
                  </a:schemeClr>
                </a:solidFill>
              </a:rPr>
              <a:t> </a:t>
            </a:r>
            <a:r>
              <a:rPr lang="en-US" altLang="ja-JP" sz="1600" dirty="0" smtClean="0">
                <a:solidFill>
                  <a:schemeClr val="accent6">
                    <a:lumMod val="75000"/>
                  </a:schemeClr>
                </a:solidFill>
              </a:rPr>
              <a:t>             @ </a:t>
            </a:r>
            <a:r>
              <a:rPr lang="en-US" altLang="ja-JP" sz="1600" dirty="0">
                <a:solidFill>
                  <a:schemeClr val="accent6">
                    <a:lumMod val="75000"/>
                  </a:schemeClr>
                </a:solidFill>
              </a:rPr>
              <a:t>the entrance of RCS</a:t>
            </a:r>
          </a:p>
          <a:p>
            <a:r>
              <a:rPr lang="en-US" altLang="ja-JP" sz="1600" dirty="0"/>
              <a:t>         Pulse length : </a:t>
            </a:r>
            <a:r>
              <a:rPr lang="en-US" altLang="ja-JP" sz="1600" dirty="0">
                <a:solidFill>
                  <a:schemeClr val="accent6">
                    <a:lumMod val="75000"/>
                  </a:schemeClr>
                </a:solidFill>
              </a:rPr>
              <a:t>0.5 ms</a:t>
            </a:r>
          </a:p>
          <a:p>
            <a:r>
              <a:rPr lang="en-US" altLang="ja-JP" sz="1600" dirty="0"/>
              <a:t>         Chopper beam-on duty factor : </a:t>
            </a:r>
            <a:r>
              <a:rPr lang="en-US" altLang="ja-JP" sz="1600" dirty="0">
                <a:solidFill>
                  <a:schemeClr val="accent6">
                    <a:lumMod val="75000"/>
                  </a:schemeClr>
                </a:solidFill>
              </a:rPr>
              <a:t>60%</a:t>
            </a:r>
          </a:p>
          <a:p>
            <a:r>
              <a:rPr lang="en-US" altLang="ja-JP" sz="1600" dirty="0"/>
              <a:t>         </a:t>
            </a:r>
            <a:r>
              <a:rPr lang="ja-JP" altLang="en-US" sz="1600" dirty="0"/>
              <a:t>⇒ </a:t>
            </a:r>
            <a:r>
              <a:rPr lang="en-US" altLang="ja-JP" sz="1600" dirty="0" smtClean="0">
                <a:solidFill>
                  <a:srgbClr val="FF0000"/>
                </a:solidFill>
              </a:rPr>
              <a:t>5.58 </a:t>
            </a:r>
            <a:r>
              <a:rPr lang="en-US" altLang="ja-JP" sz="1600" dirty="0">
                <a:solidFill>
                  <a:srgbClr val="FF0000"/>
                </a:solidFill>
              </a:rPr>
              <a:t>x 10</a:t>
            </a:r>
            <a:r>
              <a:rPr lang="en-US" altLang="ja-JP" sz="1600" baseline="30000" dirty="0">
                <a:solidFill>
                  <a:srgbClr val="FF0000"/>
                </a:solidFill>
              </a:rPr>
              <a:t>13</a:t>
            </a:r>
            <a:r>
              <a:rPr lang="en-US" altLang="ja-JP" sz="1600" dirty="0">
                <a:solidFill>
                  <a:srgbClr val="FF0000"/>
                </a:solidFill>
              </a:rPr>
              <a:t> particles/pulse</a:t>
            </a:r>
            <a:r>
              <a:rPr lang="en-US" altLang="ja-JP" sz="1600" dirty="0"/>
              <a:t>, </a:t>
            </a:r>
            <a:endParaRPr lang="en-US" altLang="ja-JP" sz="1600" dirty="0" smtClean="0"/>
          </a:p>
          <a:p>
            <a:r>
              <a:rPr lang="en-US" altLang="ja-JP" sz="1600" dirty="0"/>
              <a:t> </a:t>
            </a:r>
            <a:r>
              <a:rPr lang="en-US" altLang="ja-JP" sz="1600" dirty="0" smtClean="0"/>
              <a:t>        corresponding to </a:t>
            </a:r>
            <a:r>
              <a:rPr lang="en-US" altLang="ja-JP" sz="1600" dirty="0" smtClean="0">
                <a:solidFill>
                  <a:srgbClr val="FF0000"/>
                </a:solidFill>
              </a:rPr>
              <a:t>670 kW</a:t>
            </a:r>
            <a:r>
              <a:rPr lang="en-US" altLang="ja-JP" sz="1600" dirty="0">
                <a:solidFill>
                  <a:srgbClr val="FF3399"/>
                </a:solidFill>
              </a:rPr>
              <a:t> </a:t>
            </a:r>
            <a:r>
              <a:rPr lang="en-US" altLang="ja-JP" sz="1600" dirty="0" smtClean="0"/>
              <a:t>at </a:t>
            </a:r>
            <a:r>
              <a:rPr lang="en-US" altLang="ja-JP" sz="1600" dirty="0"/>
              <a:t>3 GeV</a:t>
            </a:r>
          </a:p>
          <a:p>
            <a:pPr marL="342900" indent="-342900">
              <a:buFont typeface="Wingdings" pitchFamily="2" charset="2"/>
              <a:buChar char="u"/>
            </a:pPr>
            <a:r>
              <a:rPr lang="en-US" altLang="ja-JP" sz="1600" dirty="0"/>
              <a:t>Operating point; </a:t>
            </a:r>
          </a:p>
          <a:p>
            <a:r>
              <a:rPr lang="en-US" altLang="ja-JP" sz="1600" dirty="0">
                <a:solidFill>
                  <a:schemeClr val="accent6">
                    <a:lumMod val="75000"/>
                  </a:schemeClr>
                </a:solidFill>
              </a:rPr>
              <a:t>             (6.45, 6.42)</a:t>
            </a:r>
          </a:p>
        </p:txBody>
      </p:sp>
      <p:sp>
        <p:nvSpPr>
          <p:cNvPr id="5" name="テキスト ボックス 4"/>
          <p:cNvSpPr txBox="1"/>
          <p:nvPr/>
        </p:nvSpPr>
        <p:spPr>
          <a:xfrm>
            <a:off x="636283" y="526735"/>
            <a:ext cx="2324675" cy="338554"/>
          </a:xfrm>
          <a:prstGeom prst="rect">
            <a:avLst/>
          </a:prstGeom>
          <a:noFill/>
        </p:spPr>
        <p:txBody>
          <a:bodyPr wrap="none" rtlCol="0">
            <a:spAutoFit/>
          </a:bodyPr>
          <a:lstStyle/>
          <a:p>
            <a:r>
              <a:rPr lang="en-US" altLang="ja-JP" sz="1600" u="sng" dirty="0" smtClean="0"/>
              <a:t>Experimental condition</a:t>
            </a:r>
            <a:endParaRPr kumimoji="1" lang="ja-JP" altLang="en-US" sz="1600" u="sng" dirty="0"/>
          </a:p>
        </p:txBody>
      </p:sp>
      <p:grpSp>
        <p:nvGrpSpPr>
          <p:cNvPr id="16" name="グループ化 15"/>
          <p:cNvGrpSpPr/>
          <p:nvPr/>
        </p:nvGrpSpPr>
        <p:grpSpPr>
          <a:xfrm>
            <a:off x="4716016" y="116632"/>
            <a:ext cx="4310455" cy="5789165"/>
            <a:chOff x="4366001" y="430542"/>
            <a:chExt cx="4310455" cy="5789165"/>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04555" y="696012"/>
              <a:ext cx="3036192" cy="5254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5843474" y="5881153"/>
              <a:ext cx="1104790" cy="338554"/>
            </a:xfrm>
            <a:prstGeom prst="rect">
              <a:avLst/>
            </a:prstGeom>
            <a:noFill/>
          </p:spPr>
          <p:txBody>
            <a:bodyPr wrap="none" rtlCol="0">
              <a:spAutoFit/>
            </a:bodyPr>
            <a:lstStyle/>
            <a:p>
              <a:r>
                <a:rPr kumimoji="1" lang="en-US" altLang="ja-JP" sz="1600" dirty="0" smtClean="0"/>
                <a:t>Time (ms)</a:t>
              </a:r>
              <a:endParaRPr kumimoji="1" lang="ja-JP" altLang="en-US" sz="1600" dirty="0"/>
            </a:p>
          </p:txBody>
        </p:sp>
        <p:sp>
          <p:nvSpPr>
            <p:cNvPr id="6" name="テキスト ボックス 5"/>
            <p:cNvSpPr txBox="1"/>
            <p:nvPr/>
          </p:nvSpPr>
          <p:spPr>
            <a:xfrm rot="16200000">
              <a:off x="3655069" y="3113827"/>
              <a:ext cx="1760418" cy="338554"/>
            </a:xfrm>
            <a:prstGeom prst="rect">
              <a:avLst/>
            </a:prstGeom>
            <a:noFill/>
          </p:spPr>
          <p:txBody>
            <a:bodyPr wrap="none" rtlCol="0">
              <a:spAutoFit/>
            </a:bodyPr>
            <a:lstStyle/>
            <a:p>
              <a:r>
                <a:rPr kumimoji="1" lang="en-US" altLang="ja-JP" sz="1600" dirty="0" smtClean="0"/>
                <a:t>BLM signal (arb.)</a:t>
              </a:r>
              <a:endParaRPr kumimoji="1" lang="ja-JP" altLang="en-US" sz="1600" dirty="0"/>
            </a:p>
          </p:txBody>
        </p:sp>
        <p:sp>
          <p:nvSpPr>
            <p:cNvPr id="7" name="テキスト ボックス 6"/>
            <p:cNvSpPr txBox="1"/>
            <p:nvPr/>
          </p:nvSpPr>
          <p:spPr>
            <a:xfrm>
              <a:off x="4935054" y="430542"/>
              <a:ext cx="2491388" cy="338554"/>
            </a:xfrm>
            <a:prstGeom prst="rect">
              <a:avLst/>
            </a:prstGeom>
            <a:noFill/>
          </p:spPr>
          <p:txBody>
            <a:bodyPr wrap="none" rtlCol="0">
              <a:spAutoFit/>
            </a:bodyPr>
            <a:lstStyle/>
            <a:p>
              <a:r>
                <a:rPr kumimoji="1" lang="en-US" altLang="ja-JP" sz="1600" dirty="0" smtClean="0">
                  <a:solidFill>
                    <a:srgbClr val="7030A0"/>
                  </a:solidFill>
                </a:rPr>
                <a:t>BLM signals @ collimator</a:t>
              </a:r>
              <a:endParaRPr kumimoji="1" lang="ja-JP" altLang="en-US" sz="1600" dirty="0">
                <a:solidFill>
                  <a:srgbClr val="7030A0"/>
                </a:solidFill>
              </a:endParaRPr>
            </a:p>
          </p:txBody>
        </p:sp>
        <p:sp>
          <p:nvSpPr>
            <p:cNvPr id="8" name="下矢印 7"/>
            <p:cNvSpPr/>
            <p:nvPr/>
          </p:nvSpPr>
          <p:spPr bwMode="auto">
            <a:xfrm>
              <a:off x="6075937" y="2331236"/>
              <a:ext cx="484632" cy="504056"/>
            </a:xfrm>
            <a:prstGeom prst="downArrow">
              <a:avLst/>
            </a:prstGeom>
            <a:solidFill>
              <a:srgbClr val="1070FC"/>
            </a:solidFill>
            <a:ln w="9525" cap="flat" cmpd="sng" algn="ctr">
              <a:solidFill>
                <a:srgbClr val="1070FC"/>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Book Antiqua" pitchFamily="18" charset="0"/>
                <a:ea typeface="ＭＳ Ｐ明朝" pitchFamily="18" charset="-128"/>
              </a:endParaRPr>
            </a:p>
          </p:txBody>
        </p:sp>
        <p:sp>
          <p:nvSpPr>
            <p:cNvPr id="10" name="下矢印 9"/>
            <p:cNvSpPr/>
            <p:nvPr/>
          </p:nvSpPr>
          <p:spPr bwMode="auto">
            <a:xfrm>
              <a:off x="6084563" y="4088305"/>
              <a:ext cx="484632" cy="504056"/>
            </a:xfrm>
            <a:prstGeom prst="downArrow">
              <a:avLst/>
            </a:prstGeom>
            <a:solidFill>
              <a:srgbClr val="1070FC"/>
            </a:solidFill>
            <a:ln w="9525" cap="flat" cmpd="sng" algn="ctr">
              <a:solidFill>
                <a:srgbClr val="1070FC"/>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Book Antiqua" pitchFamily="18" charset="0"/>
                <a:ea typeface="ＭＳ Ｐ明朝" pitchFamily="18" charset="-128"/>
              </a:endParaRPr>
            </a:p>
          </p:txBody>
        </p:sp>
        <p:sp>
          <p:nvSpPr>
            <p:cNvPr id="9" name="テキスト ボックス 8"/>
            <p:cNvSpPr txBox="1"/>
            <p:nvPr/>
          </p:nvSpPr>
          <p:spPr>
            <a:xfrm>
              <a:off x="5796531" y="870221"/>
              <a:ext cx="2852063" cy="830997"/>
            </a:xfrm>
            <a:prstGeom prst="rect">
              <a:avLst/>
            </a:prstGeom>
            <a:noFill/>
          </p:spPr>
          <p:txBody>
            <a:bodyPr wrap="none" rtlCol="0">
              <a:spAutoFit/>
            </a:bodyPr>
            <a:lstStyle/>
            <a:p>
              <a:r>
                <a:rPr kumimoji="1" lang="en-US" altLang="ja-JP" sz="1600" dirty="0" smtClean="0"/>
                <a:t>Transverse painting area:</a:t>
              </a:r>
            </a:p>
            <a:p>
              <a:r>
                <a:rPr lang="en-US" altLang="ja-JP" sz="1600" dirty="0"/>
                <a:t> </a:t>
              </a:r>
              <a:r>
                <a:rPr lang="en-US" altLang="ja-JP" sz="1600" dirty="0" smtClean="0"/>
                <a:t> 100</a:t>
              </a:r>
              <a:r>
                <a:rPr lang="en-US" altLang="ja-JP" sz="1600" dirty="0" smtClean="0">
                  <a:latin typeface="Symbol" panose="05050102010706020507" pitchFamily="18" charset="2"/>
                </a:rPr>
                <a:t>p</a:t>
              </a:r>
              <a:r>
                <a:rPr lang="en-US" altLang="ja-JP" sz="1600" dirty="0" smtClean="0"/>
                <a:t> mm mrad (Horizontal)</a:t>
              </a:r>
            </a:p>
            <a:p>
              <a:r>
                <a:rPr lang="en-US" altLang="ja-JP" sz="1600" dirty="0"/>
                <a:t> </a:t>
              </a:r>
              <a:r>
                <a:rPr lang="en-US" altLang="ja-JP" sz="1600" dirty="0" smtClean="0"/>
                <a:t> 100</a:t>
              </a:r>
              <a:r>
                <a:rPr lang="en-US" altLang="ja-JP" sz="1600" dirty="0" smtClean="0">
                  <a:latin typeface="Symbol" panose="05050102010706020507" pitchFamily="18" charset="2"/>
                </a:rPr>
                <a:t>p</a:t>
              </a:r>
              <a:r>
                <a:rPr lang="en-US" altLang="ja-JP" sz="1600" dirty="0" smtClean="0"/>
                <a:t> mm mrad (Vertical)</a:t>
              </a:r>
              <a:endParaRPr kumimoji="1" lang="ja-JP" altLang="en-US" sz="1600" dirty="0"/>
            </a:p>
          </p:txBody>
        </p:sp>
        <p:sp>
          <p:nvSpPr>
            <p:cNvPr id="12" name="テキスト ボックス 11"/>
            <p:cNvSpPr txBox="1"/>
            <p:nvPr/>
          </p:nvSpPr>
          <p:spPr>
            <a:xfrm>
              <a:off x="5805157" y="2826580"/>
              <a:ext cx="2871299" cy="584775"/>
            </a:xfrm>
            <a:prstGeom prst="rect">
              <a:avLst/>
            </a:prstGeom>
            <a:noFill/>
          </p:spPr>
          <p:txBody>
            <a:bodyPr wrap="none" rtlCol="0">
              <a:spAutoFit/>
            </a:bodyPr>
            <a:lstStyle/>
            <a:p>
              <a:r>
                <a:rPr lang="en-US" altLang="ja-JP" sz="1600" dirty="0" smtClean="0"/>
                <a:t>  </a:t>
              </a:r>
              <a:r>
                <a:rPr lang="en-US" altLang="ja-JP" sz="1600" u="sng" dirty="0" smtClean="0">
                  <a:solidFill>
                    <a:schemeClr val="accent2"/>
                  </a:solidFill>
                </a:rPr>
                <a:t>150</a:t>
              </a:r>
              <a:r>
                <a:rPr lang="en-US" altLang="ja-JP" sz="1600" u="sng" dirty="0" smtClean="0">
                  <a:solidFill>
                    <a:schemeClr val="accent2"/>
                  </a:solidFill>
                  <a:latin typeface="Symbol" panose="05050102010706020507" pitchFamily="18" charset="2"/>
                </a:rPr>
                <a:t>p</a:t>
              </a:r>
              <a:r>
                <a:rPr lang="en-US" altLang="ja-JP" sz="1600" u="sng" dirty="0" smtClean="0">
                  <a:solidFill>
                    <a:schemeClr val="accent2"/>
                  </a:solidFill>
                </a:rPr>
                <a:t> mm mrad (Horizontal)</a:t>
              </a:r>
            </a:p>
            <a:p>
              <a:r>
                <a:rPr lang="en-US" altLang="ja-JP" sz="1600" dirty="0"/>
                <a:t> </a:t>
              </a:r>
              <a:r>
                <a:rPr lang="en-US" altLang="ja-JP" sz="1600" dirty="0" smtClean="0"/>
                <a:t> 100</a:t>
              </a:r>
              <a:r>
                <a:rPr lang="en-US" altLang="ja-JP" sz="1600" dirty="0" smtClean="0">
                  <a:latin typeface="Symbol" panose="05050102010706020507" pitchFamily="18" charset="2"/>
                </a:rPr>
                <a:t>p</a:t>
              </a:r>
              <a:r>
                <a:rPr lang="en-US" altLang="ja-JP" sz="1600" dirty="0" smtClean="0"/>
                <a:t> mm mrad (Vertical)</a:t>
              </a:r>
              <a:endParaRPr kumimoji="1" lang="ja-JP" altLang="en-US" sz="1600" dirty="0"/>
            </a:p>
          </p:txBody>
        </p:sp>
        <p:sp>
          <p:nvSpPr>
            <p:cNvPr id="13" name="テキスト ボックス 12"/>
            <p:cNvSpPr txBox="1"/>
            <p:nvPr/>
          </p:nvSpPr>
          <p:spPr>
            <a:xfrm>
              <a:off x="5805157" y="4563483"/>
              <a:ext cx="2840842" cy="584775"/>
            </a:xfrm>
            <a:prstGeom prst="rect">
              <a:avLst/>
            </a:prstGeom>
            <a:noFill/>
          </p:spPr>
          <p:txBody>
            <a:bodyPr wrap="none" rtlCol="0">
              <a:spAutoFit/>
            </a:bodyPr>
            <a:lstStyle/>
            <a:p>
              <a:r>
                <a:rPr lang="en-US" altLang="ja-JP" sz="1600" dirty="0" smtClean="0"/>
                <a:t>  </a:t>
              </a:r>
              <a:r>
                <a:rPr lang="en-US" altLang="ja-JP" sz="1600" u="sng" dirty="0" smtClean="0">
                  <a:solidFill>
                    <a:schemeClr val="accent2"/>
                  </a:solidFill>
                </a:rPr>
                <a:t>150</a:t>
              </a:r>
              <a:r>
                <a:rPr lang="en-US" altLang="ja-JP" sz="1600" u="sng" dirty="0" smtClean="0">
                  <a:solidFill>
                    <a:schemeClr val="accent2"/>
                  </a:solidFill>
                  <a:latin typeface="Symbol" panose="05050102010706020507" pitchFamily="18" charset="2"/>
                </a:rPr>
                <a:t>p</a:t>
              </a:r>
              <a:r>
                <a:rPr lang="en-US" altLang="ja-JP" sz="1600" u="sng" dirty="0" smtClean="0">
                  <a:solidFill>
                    <a:schemeClr val="accent2"/>
                  </a:solidFill>
                </a:rPr>
                <a:t> mm mrad (Horizontal)</a:t>
              </a:r>
            </a:p>
            <a:p>
              <a:r>
                <a:rPr lang="en-US" altLang="ja-JP" sz="1600" dirty="0"/>
                <a:t> </a:t>
              </a:r>
              <a:r>
                <a:rPr lang="en-US" altLang="ja-JP" sz="1600" dirty="0" smtClean="0"/>
                <a:t> 100</a:t>
              </a:r>
              <a:r>
                <a:rPr lang="en-US" altLang="ja-JP" sz="1600" dirty="0" smtClean="0">
                  <a:latin typeface="Symbol" panose="05050102010706020507" pitchFamily="18" charset="2"/>
                </a:rPr>
                <a:t>p</a:t>
              </a:r>
              <a:r>
                <a:rPr lang="en-US" altLang="ja-JP" sz="1600" dirty="0" smtClean="0"/>
                <a:t> mm mrad (Vertical)</a:t>
              </a:r>
            </a:p>
          </p:txBody>
        </p:sp>
        <p:sp>
          <p:nvSpPr>
            <p:cNvPr id="11" name="テキスト ボックス 10"/>
            <p:cNvSpPr txBox="1"/>
            <p:nvPr/>
          </p:nvSpPr>
          <p:spPr>
            <a:xfrm>
              <a:off x="5964615" y="5102063"/>
              <a:ext cx="1116011" cy="400110"/>
            </a:xfrm>
            <a:prstGeom prst="rect">
              <a:avLst/>
            </a:prstGeom>
            <a:noFill/>
          </p:spPr>
          <p:txBody>
            <a:bodyPr wrap="none" rtlCol="0">
              <a:spAutoFit/>
            </a:bodyPr>
            <a:lstStyle/>
            <a:p>
              <a:r>
                <a:rPr kumimoji="1" lang="en-US" altLang="ja-JP" sz="2000" dirty="0" smtClean="0">
                  <a:solidFill>
                    <a:srgbClr val="FF0000"/>
                  </a:solidFill>
                </a:rPr>
                <a:t>+ </a:t>
              </a:r>
              <a:r>
                <a:rPr kumimoji="1" lang="en-US" altLang="ja-JP" sz="2000" b="1" i="1" dirty="0" smtClean="0">
                  <a:solidFill>
                    <a:srgbClr val="FF0000"/>
                  </a:solidFill>
                </a:rPr>
                <a:t>QDTs</a:t>
              </a:r>
              <a:endParaRPr kumimoji="1" lang="ja-JP" altLang="en-US" sz="2000" b="1" i="1" dirty="0">
                <a:solidFill>
                  <a:srgbClr val="FF0000"/>
                </a:solidFill>
              </a:endParaRPr>
            </a:p>
          </p:txBody>
        </p:sp>
      </p:grpSp>
      <p:sp>
        <p:nvSpPr>
          <p:cNvPr id="15" name="正方形/長方形 14"/>
          <p:cNvSpPr/>
          <p:nvPr/>
        </p:nvSpPr>
        <p:spPr>
          <a:xfrm>
            <a:off x="25661" y="3340799"/>
            <a:ext cx="4572000" cy="1600438"/>
          </a:xfrm>
          <a:prstGeom prst="rect">
            <a:avLst/>
          </a:prstGeom>
        </p:spPr>
        <p:txBody>
          <a:bodyPr>
            <a:spAutoFit/>
          </a:bodyPr>
          <a:lstStyle/>
          <a:p>
            <a:pPr marL="285750" indent="-285750">
              <a:buFont typeface="Wingdings" panose="05000000000000000000" pitchFamily="2" charset="2"/>
              <a:buChar char="ü"/>
            </a:pPr>
            <a:r>
              <a:rPr lang="en-US" altLang="ja-JP" dirty="0" smtClean="0"/>
              <a:t>When expanding the horizontal</a:t>
            </a:r>
          </a:p>
          <a:p>
            <a:r>
              <a:rPr lang="en-US" altLang="ja-JP" dirty="0"/>
              <a:t> </a:t>
            </a:r>
            <a:r>
              <a:rPr lang="en-US" altLang="ja-JP" dirty="0" smtClean="0"/>
              <a:t>     painting area to 150</a:t>
            </a:r>
            <a:r>
              <a:rPr lang="en-US" altLang="ja-JP" dirty="0" smtClean="0">
                <a:latin typeface="Symbol" panose="05050102010706020507" pitchFamily="18" charset="2"/>
              </a:rPr>
              <a:t>p</a:t>
            </a:r>
            <a:r>
              <a:rPr lang="en-US" altLang="ja-JP" dirty="0" smtClean="0"/>
              <a:t> mm mrad,</a:t>
            </a:r>
          </a:p>
          <a:p>
            <a:r>
              <a:rPr lang="en-US" altLang="ja-JP" dirty="0" smtClean="0"/>
              <a:t>      significant </a:t>
            </a:r>
            <a:r>
              <a:rPr lang="en-US" altLang="ja-JP" dirty="0"/>
              <a:t>extra beam loss </a:t>
            </a:r>
            <a:r>
              <a:rPr lang="en-US" altLang="ja-JP" dirty="0" smtClean="0"/>
              <a:t>appeared. </a:t>
            </a:r>
          </a:p>
          <a:p>
            <a:endParaRPr lang="en-US" altLang="ja-JP" sz="800" dirty="0"/>
          </a:p>
          <a:p>
            <a:pPr marL="285750" indent="-285750">
              <a:buFont typeface="Wingdings" panose="05000000000000000000" pitchFamily="2" charset="2"/>
              <a:buChar char="ü"/>
            </a:pPr>
            <a:r>
              <a:rPr lang="en-US" altLang="ja-JP" b="1" i="1" dirty="0" smtClean="0">
                <a:solidFill>
                  <a:schemeClr val="accent6">
                    <a:lumMod val="75000"/>
                  </a:schemeClr>
                </a:solidFill>
              </a:rPr>
              <a:t>But </a:t>
            </a:r>
            <a:r>
              <a:rPr lang="en-US" altLang="ja-JP" b="1" i="1" dirty="0">
                <a:solidFill>
                  <a:schemeClr val="accent6">
                    <a:lumMod val="75000"/>
                  </a:schemeClr>
                </a:solidFill>
              </a:rPr>
              <a:t>this beam loss was well mitigated </a:t>
            </a:r>
            <a:endParaRPr lang="en-US" altLang="ja-JP" b="1" i="1" dirty="0" smtClean="0">
              <a:solidFill>
                <a:schemeClr val="accent6">
                  <a:lumMod val="75000"/>
                </a:schemeClr>
              </a:solidFill>
            </a:endParaRPr>
          </a:p>
          <a:p>
            <a:r>
              <a:rPr lang="en-US" altLang="ja-JP" b="1" i="1" dirty="0" smtClean="0">
                <a:solidFill>
                  <a:schemeClr val="accent6">
                    <a:lumMod val="75000"/>
                  </a:schemeClr>
                </a:solidFill>
              </a:rPr>
              <a:t>      as </a:t>
            </a:r>
            <a:r>
              <a:rPr lang="en-US" altLang="ja-JP" b="1" i="1" dirty="0">
                <a:solidFill>
                  <a:schemeClr val="accent6">
                    <a:lumMod val="75000"/>
                  </a:schemeClr>
                </a:solidFill>
              </a:rPr>
              <a:t>expected by introducing </a:t>
            </a:r>
            <a:r>
              <a:rPr lang="en-US" altLang="ja-JP" b="1" i="1" dirty="0" smtClean="0">
                <a:solidFill>
                  <a:schemeClr val="accent6">
                    <a:lumMod val="75000"/>
                  </a:schemeClr>
                </a:solidFill>
              </a:rPr>
              <a:t>QDTs.</a:t>
            </a:r>
            <a:endParaRPr lang="ja-JP" altLang="en-US" b="1" i="1" dirty="0">
              <a:solidFill>
                <a:schemeClr val="accent6">
                  <a:lumMod val="75000"/>
                </a:schemeClr>
              </a:solidFill>
            </a:endParaRPr>
          </a:p>
        </p:txBody>
      </p:sp>
      <p:cxnSp>
        <p:nvCxnSpPr>
          <p:cNvPr id="17" name="直線矢印コネクタ 16"/>
          <p:cNvCxnSpPr/>
          <p:nvPr/>
        </p:nvCxnSpPr>
        <p:spPr bwMode="auto">
          <a:xfrm flipV="1">
            <a:off x="3653148" y="3312222"/>
            <a:ext cx="1820065" cy="548826"/>
          </a:xfrm>
          <a:prstGeom prst="straightConnector1">
            <a:avLst/>
          </a:prstGeom>
          <a:solidFill>
            <a:schemeClr val="accent1"/>
          </a:solidFill>
          <a:ln w="25400" cap="flat" cmpd="sng" algn="ctr">
            <a:solidFill>
              <a:schemeClr val="accent2"/>
            </a:solidFill>
            <a:prstDash val="solid"/>
            <a:round/>
            <a:headEnd type="none" w="med" len="med"/>
            <a:tailEnd type="arrow"/>
          </a:ln>
          <a:effectLst/>
        </p:spPr>
      </p:cxnSp>
      <p:cxnSp>
        <p:nvCxnSpPr>
          <p:cNvPr id="19" name="直線矢印コネクタ 18"/>
          <p:cNvCxnSpPr/>
          <p:nvPr/>
        </p:nvCxnSpPr>
        <p:spPr bwMode="auto">
          <a:xfrm>
            <a:off x="3851920" y="4686366"/>
            <a:ext cx="1802589" cy="507751"/>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sp>
        <p:nvSpPr>
          <p:cNvPr id="29" name="下矢印 28"/>
          <p:cNvSpPr/>
          <p:nvPr/>
        </p:nvSpPr>
        <p:spPr bwMode="auto">
          <a:xfrm>
            <a:off x="2078166" y="4837977"/>
            <a:ext cx="484632" cy="355369"/>
          </a:xfrm>
          <a:prstGeom prst="downArrow">
            <a:avLst/>
          </a:prstGeom>
          <a:solidFill>
            <a:srgbClr val="1070FC"/>
          </a:solidFill>
          <a:ln w="9525" cap="flat" cmpd="sng" algn="ctr">
            <a:solidFill>
              <a:srgbClr val="1070FC"/>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Book Antiqua" pitchFamily="18" charset="0"/>
              <a:ea typeface="ＭＳ Ｐ明朝" pitchFamily="18" charset="-128"/>
            </a:endParaRPr>
          </a:p>
        </p:txBody>
      </p:sp>
      <p:sp>
        <p:nvSpPr>
          <p:cNvPr id="14" name="スライド番号プレースホルダー 13"/>
          <p:cNvSpPr>
            <a:spLocks noGrp="1"/>
          </p:cNvSpPr>
          <p:nvPr>
            <p:ph type="sldNum" sz="quarter" idx="12"/>
          </p:nvPr>
        </p:nvSpPr>
        <p:spPr/>
        <p:txBody>
          <a:bodyPr/>
          <a:lstStyle/>
          <a:p>
            <a:pPr>
              <a:defRPr/>
            </a:pPr>
            <a:fld id="{795C08A0-DC4E-40C2-BC5D-0461A8846DC0}" type="slidenum">
              <a:rPr lang="en-US" altLang="ja-JP" smtClean="0"/>
              <a:pPr>
                <a:defRPr/>
              </a:pPr>
              <a:t>23</a:t>
            </a:fld>
            <a:endParaRPr lang="en-US" altLang="ja-JP"/>
          </a:p>
        </p:txBody>
      </p:sp>
    </p:spTree>
    <p:extLst>
      <p:ext uri="{BB962C8B-B14F-4D97-AF65-F5344CB8AC3E}">
        <p14:creationId xmlns:p14="http://schemas.microsoft.com/office/powerpoint/2010/main" val="1951447817"/>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259347" y="754416"/>
            <a:ext cx="4183010" cy="5184576"/>
          </a:xfrm>
          <a:prstGeom prst="rect">
            <a:avLst/>
          </a:prstGeom>
        </p:spPr>
      </p:pic>
      <p:sp>
        <p:nvSpPr>
          <p:cNvPr id="4" name="テキスト ボックス 3"/>
          <p:cNvSpPr txBox="1"/>
          <p:nvPr/>
        </p:nvSpPr>
        <p:spPr>
          <a:xfrm>
            <a:off x="1896980" y="5841840"/>
            <a:ext cx="1104790" cy="338554"/>
          </a:xfrm>
          <a:prstGeom prst="rect">
            <a:avLst/>
          </a:prstGeom>
          <a:noFill/>
        </p:spPr>
        <p:txBody>
          <a:bodyPr wrap="none" rtlCol="0">
            <a:spAutoFit/>
          </a:bodyPr>
          <a:lstStyle/>
          <a:p>
            <a:r>
              <a:rPr kumimoji="1" lang="en-US" altLang="ja-JP" sz="1600" dirty="0" smtClean="0"/>
              <a:t>Time (ms)</a:t>
            </a:r>
            <a:endParaRPr kumimoji="1" lang="ja-JP" altLang="en-US" sz="1600" dirty="0"/>
          </a:p>
        </p:txBody>
      </p:sp>
      <p:sp>
        <p:nvSpPr>
          <p:cNvPr id="5" name="テキスト ボックス 4"/>
          <p:cNvSpPr txBox="1"/>
          <p:nvPr/>
        </p:nvSpPr>
        <p:spPr>
          <a:xfrm rot="16200000">
            <a:off x="-790725" y="3103093"/>
            <a:ext cx="1846980" cy="338554"/>
          </a:xfrm>
          <a:prstGeom prst="rect">
            <a:avLst/>
          </a:prstGeom>
          <a:noFill/>
        </p:spPr>
        <p:txBody>
          <a:bodyPr wrap="none" rtlCol="0">
            <a:spAutoFit/>
          </a:bodyPr>
          <a:lstStyle/>
          <a:p>
            <a:r>
              <a:rPr kumimoji="1" lang="en-US" altLang="ja-JP" sz="1600" dirty="0" smtClean="0"/>
              <a:t>BLM signals (arb.)</a:t>
            </a:r>
            <a:endParaRPr kumimoji="1" lang="ja-JP" altLang="en-US" sz="1600" dirty="0"/>
          </a:p>
        </p:txBody>
      </p:sp>
      <p:sp>
        <p:nvSpPr>
          <p:cNvPr id="6" name="テキスト ボックス 5"/>
          <p:cNvSpPr txBox="1"/>
          <p:nvPr/>
        </p:nvSpPr>
        <p:spPr>
          <a:xfrm>
            <a:off x="2358661" y="898432"/>
            <a:ext cx="3672800" cy="338554"/>
          </a:xfrm>
          <a:prstGeom prst="rect">
            <a:avLst/>
          </a:prstGeom>
          <a:noFill/>
        </p:spPr>
        <p:txBody>
          <a:bodyPr wrap="none" rtlCol="0">
            <a:spAutoFit/>
          </a:bodyPr>
          <a:lstStyle/>
          <a:p>
            <a:r>
              <a:rPr kumimoji="1" lang="en-US" altLang="ja-JP" sz="1600" dirty="0" smtClean="0"/>
              <a:t>(a) </a:t>
            </a:r>
            <a:r>
              <a:rPr kumimoji="1" lang="en-US" altLang="ja-JP" sz="1600" dirty="0" smtClean="0">
                <a:solidFill>
                  <a:srgbClr val="C00000"/>
                </a:solidFill>
              </a:rPr>
              <a:t>200</a:t>
            </a:r>
            <a:r>
              <a:rPr kumimoji="1" lang="en-US" altLang="ja-JP" sz="1600" dirty="0" smtClean="0">
                <a:solidFill>
                  <a:srgbClr val="C00000"/>
                </a:solidFill>
                <a:latin typeface="Symbol" panose="05050102010706020507" pitchFamily="18" charset="2"/>
              </a:rPr>
              <a:t>p</a:t>
            </a:r>
            <a:r>
              <a:rPr kumimoji="1" lang="en-US" altLang="ja-JP" sz="1600" dirty="0" smtClean="0">
                <a:solidFill>
                  <a:srgbClr val="C00000"/>
                </a:solidFill>
              </a:rPr>
              <a:t>-mm-mrad</a:t>
            </a:r>
            <a:r>
              <a:rPr kumimoji="1" lang="en-US" altLang="ja-JP" sz="1600" dirty="0" smtClean="0"/>
              <a:t> correlated painting</a:t>
            </a:r>
            <a:endParaRPr kumimoji="1" lang="ja-JP" altLang="en-US" sz="1600" dirty="0"/>
          </a:p>
        </p:txBody>
      </p:sp>
      <p:sp>
        <p:nvSpPr>
          <p:cNvPr id="7" name="テキスト ボックス 6"/>
          <p:cNvSpPr txBox="1"/>
          <p:nvPr/>
        </p:nvSpPr>
        <p:spPr>
          <a:xfrm>
            <a:off x="2358661" y="2194576"/>
            <a:ext cx="4136069" cy="338554"/>
          </a:xfrm>
          <a:prstGeom prst="rect">
            <a:avLst/>
          </a:prstGeom>
          <a:noFill/>
        </p:spPr>
        <p:txBody>
          <a:bodyPr wrap="none" rtlCol="0">
            <a:spAutoFit/>
          </a:bodyPr>
          <a:lstStyle/>
          <a:p>
            <a:r>
              <a:rPr kumimoji="1" lang="en-US" altLang="ja-JP" sz="1600" dirty="0" smtClean="0"/>
              <a:t>(b) 200</a:t>
            </a:r>
            <a:r>
              <a:rPr kumimoji="1" lang="en-US" altLang="ja-JP" sz="1600" dirty="0" smtClean="0">
                <a:latin typeface="Symbol" panose="05050102010706020507" pitchFamily="18" charset="2"/>
              </a:rPr>
              <a:t>p</a:t>
            </a:r>
            <a:r>
              <a:rPr kumimoji="1" lang="en-US" altLang="ja-JP" sz="1600" dirty="0" smtClean="0"/>
              <a:t>–mm-mrad </a:t>
            </a:r>
            <a:r>
              <a:rPr kumimoji="1" lang="en-US" altLang="ja-JP" sz="1600" u="sng" dirty="0" smtClean="0">
                <a:solidFill>
                  <a:srgbClr val="FF0000"/>
                </a:solidFill>
              </a:rPr>
              <a:t>anti-correlated painting</a:t>
            </a:r>
            <a:endParaRPr kumimoji="1" lang="ja-JP" altLang="en-US" sz="1600" u="sng" dirty="0">
              <a:solidFill>
                <a:srgbClr val="FF0000"/>
              </a:solidFill>
            </a:endParaRPr>
          </a:p>
        </p:txBody>
      </p:sp>
      <p:sp>
        <p:nvSpPr>
          <p:cNvPr id="8" name="テキスト ボックス 7"/>
          <p:cNvSpPr txBox="1"/>
          <p:nvPr/>
        </p:nvSpPr>
        <p:spPr>
          <a:xfrm>
            <a:off x="2358661" y="3490720"/>
            <a:ext cx="4079963" cy="584775"/>
          </a:xfrm>
          <a:prstGeom prst="rect">
            <a:avLst/>
          </a:prstGeom>
          <a:noFill/>
        </p:spPr>
        <p:txBody>
          <a:bodyPr wrap="none" rtlCol="0">
            <a:spAutoFit/>
          </a:bodyPr>
          <a:lstStyle/>
          <a:p>
            <a:r>
              <a:rPr kumimoji="1" lang="en-US" altLang="ja-JP" sz="1600" dirty="0" smtClean="0"/>
              <a:t>(c) 200</a:t>
            </a:r>
            <a:r>
              <a:rPr kumimoji="1" lang="en-US" altLang="ja-JP" sz="1600" dirty="0" smtClean="0">
                <a:latin typeface="Symbol" panose="05050102010706020507" pitchFamily="18" charset="2"/>
              </a:rPr>
              <a:t>p</a:t>
            </a:r>
            <a:r>
              <a:rPr kumimoji="1" lang="en-US" altLang="ja-JP" sz="1600" dirty="0" smtClean="0"/>
              <a:t>-mm-mrad anti-correlated painting</a:t>
            </a:r>
          </a:p>
          <a:p>
            <a:r>
              <a:rPr lang="en-US" altLang="ja-JP" sz="1600" dirty="0"/>
              <a:t> </a:t>
            </a:r>
            <a:r>
              <a:rPr lang="en-US" altLang="ja-JP" sz="1600" dirty="0" smtClean="0"/>
              <a:t>     </a:t>
            </a:r>
            <a:r>
              <a:rPr lang="en-US" altLang="ja-JP" sz="1600" u="sng" dirty="0" smtClean="0">
                <a:solidFill>
                  <a:srgbClr val="FF0000"/>
                </a:solidFill>
              </a:rPr>
              <a:t>No chromatic corr</a:t>
            </a:r>
            <a:r>
              <a:rPr lang="en-US" altLang="ja-JP" sz="1600" u="sng" dirty="0" smtClean="0"/>
              <a:t>.</a:t>
            </a:r>
            <a:endParaRPr kumimoji="1" lang="ja-JP" altLang="en-US" sz="1600" u="sng" dirty="0"/>
          </a:p>
        </p:txBody>
      </p:sp>
      <p:sp>
        <p:nvSpPr>
          <p:cNvPr id="9" name="テキスト ボックス 8"/>
          <p:cNvSpPr txBox="1"/>
          <p:nvPr/>
        </p:nvSpPr>
        <p:spPr>
          <a:xfrm>
            <a:off x="2358661" y="4786864"/>
            <a:ext cx="3122971" cy="830997"/>
          </a:xfrm>
          <a:prstGeom prst="rect">
            <a:avLst/>
          </a:prstGeom>
          <a:noFill/>
        </p:spPr>
        <p:txBody>
          <a:bodyPr wrap="none" rtlCol="0">
            <a:spAutoFit/>
          </a:bodyPr>
          <a:lstStyle/>
          <a:p>
            <a:r>
              <a:rPr kumimoji="1" lang="en-US" altLang="ja-JP" sz="1600" dirty="0" smtClean="0"/>
              <a:t>(d) 200</a:t>
            </a:r>
            <a:r>
              <a:rPr kumimoji="1" lang="en-US" altLang="ja-JP" sz="1600" dirty="0" smtClean="0">
                <a:latin typeface="Symbol" panose="05050102010706020507" pitchFamily="18" charset="2"/>
              </a:rPr>
              <a:t>p</a:t>
            </a:r>
            <a:r>
              <a:rPr kumimoji="1" lang="en-US" altLang="ja-JP" sz="1600" dirty="0" smtClean="0"/>
              <a:t> anti-correlated painting</a:t>
            </a:r>
          </a:p>
          <a:p>
            <a:r>
              <a:rPr lang="en-US" altLang="ja-JP" sz="1600" dirty="0"/>
              <a:t> </a:t>
            </a:r>
            <a:r>
              <a:rPr lang="en-US" altLang="ja-JP" sz="1600" dirty="0" smtClean="0"/>
              <a:t>     No chromatic corr.</a:t>
            </a:r>
          </a:p>
          <a:p>
            <a:r>
              <a:rPr kumimoji="1" lang="en-US" altLang="ja-JP" sz="1600" dirty="0"/>
              <a:t> </a:t>
            </a:r>
            <a:r>
              <a:rPr kumimoji="1" lang="en-US" altLang="ja-JP" sz="1600" dirty="0" smtClean="0"/>
              <a:t>     </a:t>
            </a:r>
            <a:r>
              <a:rPr kumimoji="1" lang="en-US" altLang="ja-JP" sz="1600" u="sng" dirty="0" smtClean="0">
                <a:solidFill>
                  <a:srgbClr val="FF0000"/>
                </a:solidFill>
              </a:rPr>
              <a:t>With QDTs</a:t>
            </a:r>
            <a:endParaRPr kumimoji="1" lang="ja-JP" altLang="en-US" sz="1600" u="sng" dirty="0">
              <a:solidFill>
                <a:srgbClr val="FF0000"/>
              </a:solidFill>
            </a:endParaRPr>
          </a:p>
        </p:txBody>
      </p:sp>
      <p:sp>
        <p:nvSpPr>
          <p:cNvPr id="10" name="テキスト ボックス 9"/>
          <p:cNvSpPr txBox="1"/>
          <p:nvPr/>
        </p:nvSpPr>
        <p:spPr>
          <a:xfrm>
            <a:off x="1123443" y="1042448"/>
            <a:ext cx="1135247" cy="338554"/>
          </a:xfrm>
          <a:prstGeom prst="rect">
            <a:avLst/>
          </a:prstGeom>
          <a:noFill/>
        </p:spPr>
        <p:txBody>
          <a:bodyPr wrap="none" rtlCol="0">
            <a:spAutoFit/>
          </a:bodyPr>
          <a:lstStyle/>
          <a:p>
            <a:r>
              <a:rPr kumimoji="1" lang="en-US" altLang="ja-JP" sz="1600" dirty="0" smtClean="0">
                <a:solidFill>
                  <a:srgbClr val="C00000"/>
                </a:solidFill>
              </a:rPr>
              <a:t>~1.9% loss</a:t>
            </a:r>
            <a:endParaRPr kumimoji="1" lang="ja-JP" altLang="en-US" sz="1600" dirty="0">
              <a:solidFill>
                <a:srgbClr val="C00000"/>
              </a:solidFill>
            </a:endParaRPr>
          </a:p>
        </p:txBody>
      </p:sp>
      <p:sp>
        <p:nvSpPr>
          <p:cNvPr id="11" name="テキスト ボックス 10"/>
          <p:cNvSpPr txBox="1"/>
          <p:nvPr/>
        </p:nvSpPr>
        <p:spPr>
          <a:xfrm>
            <a:off x="1123443" y="2482608"/>
            <a:ext cx="1135247" cy="338554"/>
          </a:xfrm>
          <a:prstGeom prst="rect">
            <a:avLst/>
          </a:prstGeom>
          <a:noFill/>
        </p:spPr>
        <p:txBody>
          <a:bodyPr wrap="none" rtlCol="0">
            <a:spAutoFit/>
          </a:bodyPr>
          <a:lstStyle/>
          <a:p>
            <a:r>
              <a:rPr kumimoji="1" lang="en-US" altLang="ja-JP" sz="1600" dirty="0" smtClean="0">
                <a:solidFill>
                  <a:srgbClr val="C00000"/>
                </a:solidFill>
              </a:rPr>
              <a:t>~0.8% loss</a:t>
            </a:r>
            <a:endParaRPr kumimoji="1" lang="ja-JP" altLang="en-US" sz="1600" dirty="0">
              <a:solidFill>
                <a:srgbClr val="C00000"/>
              </a:solidFill>
            </a:endParaRPr>
          </a:p>
        </p:txBody>
      </p:sp>
      <p:sp>
        <p:nvSpPr>
          <p:cNvPr id="12" name="テキスト ボックス 11"/>
          <p:cNvSpPr txBox="1"/>
          <p:nvPr/>
        </p:nvSpPr>
        <p:spPr>
          <a:xfrm>
            <a:off x="1123443" y="3841468"/>
            <a:ext cx="1135247" cy="338554"/>
          </a:xfrm>
          <a:prstGeom prst="rect">
            <a:avLst/>
          </a:prstGeom>
          <a:noFill/>
        </p:spPr>
        <p:txBody>
          <a:bodyPr wrap="none" rtlCol="0">
            <a:spAutoFit/>
          </a:bodyPr>
          <a:lstStyle/>
          <a:p>
            <a:r>
              <a:rPr kumimoji="1" lang="en-US" altLang="ja-JP" sz="1600" dirty="0" smtClean="0">
                <a:solidFill>
                  <a:srgbClr val="C00000"/>
                </a:solidFill>
              </a:rPr>
              <a:t>~0.4% loss</a:t>
            </a:r>
            <a:endParaRPr kumimoji="1" lang="ja-JP" altLang="en-US" sz="1600" dirty="0">
              <a:solidFill>
                <a:srgbClr val="C00000"/>
              </a:solidFill>
            </a:endParaRPr>
          </a:p>
        </p:txBody>
      </p:sp>
      <p:sp>
        <p:nvSpPr>
          <p:cNvPr id="13" name="テキスト ボックス 12"/>
          <p:cNvSpPr txBox="1"/>
          <p:nvPr/>
        </p:nvSpPr>
        <p:spPr>
          <a:xfrm>
            <a:off x="1123443" y="5146904"/>
            <a:ext cx="1135247" cy="338554"/>
          </a:xfrm>
          <a:prstGeom prst="rect">
            <a:avLst/>
          </a:prstGeom>
          <a:noFill/>
        </p:spPr>
        <p:txBody>
          <a:bodyPr wrap="none" rtlCol="0">
            <a:spAutoFit/>
          </a:bodyPr>
          <a:lstStyle/>
          <a:p>
            <a:r>
              <a:rPr kumimoji="1" lang="en-US" altLang="ja-JP" sz="1600" dirty="0" smtClean="0">
                <a:solidFill>
                  <a:srgbClr val="C00000"/>
                </a:solidFill>
              </a:rPr>
              <a:t>~0.2% loss</a:t>
            </a:r>
            <a:endParaRPr kumimoji="1" lang="ja-JP" altLang="en-US" sz="1600" dirty="0">
              <a:solidFill>
                <a:srgbClr val="C00000"/>
              </a:solidFill>
            </a:endParaRPr>
          </a:p>
        </p:txBody>
      </p:sp>
      <p:sp>
        <p:nvSpPr>
          <p:cNvPr id="14" name="テキスト ボックス 13"/>
          <p:cNvSpPr txBox="1"/>
          <p:nvPr/>
        </p:nvSpPr>
        <p:spPr>
          <a:xfrm>
            <a:off x="1772395" y="9948"/>
            <a:ext cx="5868530" cy="584775"/>
          </a:xfrm>
          <a:prstGeom prst="rect">
            <a:avLst/>
          </a:prstGeom>
          <a:noFill/>
        </p:spPr>
        <p:txBody>
          <a:bodyPr wrap="none" rtlCol="0">
            <a:spAutoFit/>
          </a:bodyPr>
          <a:lstStyle/>
          <a:p>
            <a:r>
              <a:rPr lang="en-US" altLang="ja-JP" sz="3200" b="1" i="1" dirty="0" smtClean="0">
                <a:solidFill>
                  <a:schemeClr val="accent6">
                    <a:lumMod val="75000"/>
                  </a:schemeClr>
                </a:solidFill>
                <a:effectLst>
                  <a:outerShdw blurRad="38100" dist="38100" dir="2700000" algn="tl">
                    <a:srgbClr val="000000">
                      <a:alpha val="43137"/>
                    </a:srgbClr>
                  </a:outerShdw>
                </a:effectLst>
                <a:latin typeface="Calibri" panose="020F0502020204030204" pitchFamily="34" charset="0"/>
              </a:rPr>
              <a:t>1-MW beam experimental results</a:t>
            </a:r>
            <a:endParaRPr kumimoji="1" lang="ja-JP" altLang="en-US" sz="3200" b="1" i="1"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endParaRPr>
          </a:p>
        </p:txBody>
      </p:sp>
      <p:sp>
        <p:nvSpPr>
          <p:cNvPr id="15" name="テキスト ボックス 14"/>
          <p:cNvSpPr txBox="1"/>
          <p:nvPr/>
        </p:nvSpPr>
        <p:spPr>
          <a:xfrm>
            <a:off x="458227" y="476672"/>
            <a:ext cx="3530134" cy="338554"/>
          </a:xfrm>
          <a:prstGeom prst="rect">
            <a:avLst/>
          </a:prstGeom>
          <a:noFill/>
        </p:spPr>
        <p:txBody>
          <a:bodyPr wrap="none" rtlCol="0">
            <a:spAutoFit/>
          </a:bodyPr>
          <a:lstStyle/>
          <a:p>
            <a:r>
              <a:rPr kumimoji="1" lang="en-US" altLang="ja-JP" sz="1600" dirty="0" smtClean="0">
                <a:solidFill>
                  <a:srgbClr val="7030A0"/>
                </a:solidFill>
              </a:rPr>
              <a:t>BLM signals at the collimator section</a:t>
            </a:r>
            <a:endParaRPr kumimoji="1" lang="ja-JP" altLang="en-US" sz="1600" dirty="0">
              <a:solidFill>
                <a:srgbClr val="7030A0"/>
              </a:solidFill>
            </a:endParaRPr>
          </a:p>
        </p:txBody>
      </p:sp>
      <p:sp>
        <p:nvSpPr>
          <p:cNvPr id="2" name="下矢印 1"/>
          <p:cNvSpPr/>
          <p:nvPr/>
        </p:nvSpPr>
        <p:spPr bwMode="auto">
          <a:xfrm>
            <a:off x="4262482" y="1669034"/>
            <a:ext cx="484632" cy="597550"/>
          </a:xfrm>
          <a:prstGeom prst="downArrow">
            <a:avLst/>
          </a:prstGeom>
          <a:solidFill>
            <a:srgbClr val="00B0F0"/>
          </a:solidFill>
          <a:ln w="9525" cap="flat" cmpd="sng" algn="ctr">
            <a:solidFill>
              <a:schemeClr val="hlink"/>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Book Antiqua" pitchFamily="18" charset="0"/>
              <a:ea typeface="ＭＳ Ｐ明朝" pitchFamily="18" charset="-128"/>
            </a:endParaRPr>
          </a:p>
        </p:txBody>
      </p:sp>
      <p:sp>
        <p:nvSpPr>
          <p:cNvPr id="16" name="正方形/長方形 15"/>
          <p:cNvSpPr/>
          <p:nvPr/>
        </p:nvSpPr>
        <p:spPr>
          <a:xfrm>
            <a:off x="4740186" y="1627804"/>
            <a:ext cx="3995936" cy="584775"/>
          </a:xfrm>
          <a:prstGeom prst="rect">
            <a:avLst/>
          </a:prstGeom>
        </p:spPr>
        <p:txBody>
          <a:bodyPr wrap="square">
            <a:spAutoFit/>
          </a:bodyPr>
          <a:lstStyle/>
          <a:p>
            <a:r>
              <a:rPr lang="en-US" altLang="ja-JP" sz="1600" dirty="0" smtClean="0">
                <a:solidFill>
                  <a:srgbClr val="000000"/>
                </a:solidFill>
                <a:ea typeface="ＭＳ 明朝" panose="02020609040205080304" pitchFamily="17" charset="-128"/>
                <a:cs typeface="Times New Roman" panose="02020603050405020304" pitchFamily="18" charset="0"/>
              </a:rPr>
              <a:t>By the mitigation </a:t>
            </a:r>
            <a:r>
              <a:rPr lang="en-US" altLang="ja-JP" sz="1600" dirty="0">
                <a:solidFill>
                  <a:srgbClr val="000000"/>
                </a:solidFill>
                <a:ea typeface="ＭＳ 明朝" panose="02020609040205080304" pitchFamily="17" charset="-128"/>
                <a:cs typeface="Times New Roman" panose="02020603050405020304" pitchFamily="18" charset="0"/>
              </a:rPr>
              <a:t>of the emittance </a:t>
            </a:r>
            <a:r>
              <a:rPr lang="en-US" altLang="ja-JP" sz="1600" dirty="0" smtClean="0">
                <a:solidFill>
                  <a:srgbClr val="000000"/>
                </a:solidFill>
                <a:ea typeface="ＭＳ 明朝" panose="02020609040205080304" pitchFamily="17" charset="-128"/>
                <a:cs typeface="Times New Roman" panose="02020603050405020304" pitchFamily="18" charset="0"/>
              </a:rPr>
              <a:t>growth</a:t>
            </a:r>
          </a:p>
          <a:p>
            <a:r>
              <a:rPr lang="en-US" altLang="ja-JP" sz="1600" dirty="0" smtClean="0">
                <a:solidFill>
                  <a:srgbClr val="000000"/>
                </a:solidFill>
                <a:ea typeface="ＭＳ 明朝" panose="02020609040205080304" pitchFamily="17" charset="-128"/>
                <a:cs typeface="Times New Roman" panose="02020603050405020304" pitchFamily="18" charset="0"/>
              </a:rPr>
              <a:t>caused </a:t>
            </a:r>
            <a:r>
              <a:rPr lang="en-US" altLang="ja-JP" sz="1600" dirty="0">
                <a:solidFill>
                  <a:srgbClr val="000000"/>
                </a:solidFill>
                <a:ea typeface="ＭＳ 明朝" panose="02020609040205080304" pitchFamily="17" charset="-128"/>
                <a:cs typeface="Times New Roman" panose="02020603050405020304" pitchFamily="18" charset="0"/>
              </a:rPr>
              <a:t>by </a:t>
            </a:r>
            <a:r>
              <a:rPr lang="en-US" altLang="ja-JP" sz="1600" dirty="0" smtClean="0">
                <a:solidFill>
                  <a:srgbClr val="000000"/>
                </a:solidFill>
                <a:ea typeface="ＭＳ 明朝" panose="02020609040205080304" pitchFamily="17" charset="-128"/>
                <a:cs typeface="Times New Roman" panose="02020603050405020304" pitchFamily="18" charset="0"/>
              </a:rPr>
              <a:t>the </a:t>
            </a:r>
            <a:r>
              <a:rPr lang="en-US" altLang="ja-JP" sz="1600" dirty="0">
                <a:latin typeface="Symbol" panose="05050102010706020507" pitchFamily="18" charset="2"/>
              </a:rPr>
              <a:t>n</a:t>
            </a:r>
            <a:r>
              <a:rPr lang="en-US" altLang="ja-JP" sz="1600" baseline="-25000" dirty="0"/>
              <a:t>x</a:t>
            </a:r>
            <a:r>
              <a:rPr lang="en-US" altLang="ja-JP" sz="1600" dirty="0"/>
              <a:t>-</a:t>
            </a:r>
            <a:r>
              <a:rPr lang="en-US" altLang="ja-JP" sz="1600" dirty="0">
                <a:latin typeface="Symbol" panose="05050102010706020507" pitchFamily="18" charset="2"/>
              </a:rPr>
              <a:t>n</a:t>
            </a:r>
            <a:r>
              <a:rPr lang="en-US" altLang="ja-JP" sz="1600" baseline="-25000" dirty="0"/>
              <a:t>y </a:t>
            </a:r>
            <a:r>
              <a:rPr lang="en-US" altLang="ja-JP" sz="1600" dirty="0"/>
              <a:t>/2</a:t>
            </a:r>
            <a:r>
              <a:rPr lang="en-US" altLang="ja-JP" sz="1600" dirty="0">
                <a:latin typeface="Symbol" panose="05050102010706020507" pitchFamily="18" charset="2"/>
              </a:rPr>
              <a:t>n</a:t>
            </a:r>
            <a:r>
              <a:rPr lang="en-US" altLang="ja-JP" sz="1600" baseline="-25000" dirty="0"/>
              <a:t>x</a:t>
            </a:r>
            <a:r>
              <a:rPr lang="en-US" altLang="ja-JP" sz="1600" dirty="0"/>
              <a:t>-2</a:t>
            </a:r>
            <a:r>
              <a:rPr lang="en-US" altLang="ja-JP" sz="1600" dirty="0">
                <a:latin typeface="Symbol" panose="05050102010706020507" pitchFamily="18" charset="2"/>
              </a:rPr>
              <a:t>n</a:t>
            </a:r>
            <a:r>
              <a:rPr lang="en-US" altLang="ja-JP" sz="1600" baseline="-25000" dirty="0"/>
              <a:t>y</a:t>
            </a:r>
            <a:r>
              <a:rPr lang="en-US" altLang="ja-JP" sz="1600" dirty="0"/>
              <a:t>=0 </a:t>
            </a:r>
            <a:r>
              <a:rPr lang="en-US" altLang="ja-JP" sz="1600" dirty="0" smtClean="0"/>
              <a:t> resonance</a:t>
            </a:r>
            <a:endParaRPr lang="ja-JP" altLang="en-US" sz="1600" dirty="0"/>
          </a:p>
        </p:txBody>
      </p:sp>
      <p:sp>
        <p:nvSpPr>
          <p:cNvPr id="17" name="下矢印 16"/>
          <p:cNvSpPr/>
          <p:nvPr/>
        </p:nvSpPr>
        <p:spPr bwMode="auto">
          <a:xfrm>
            <a:off x="4253604" y="2923800"/>
            <a:ext cx="484632" cy="576645"/>
          </a:xfrm>
          <a:prstGeom prst="downArrow">
            <a:avLst/>
          </a:prstGeom>
          <a:solidFill>
            <a:srgbClr val="00B0F0"/>
          </a:solidFill>
          <a:ln w="9525" cap="flat" cmpd="sng" algn="ctr">
            <a:solidFill>
              <a:schemeClr val="hlink"/>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Book Antiqua" pitchFamily="18" charset="0"/>
              <a:ea typeface="ＭＳ Ｐ明朝" pitchFamily="18" charset="-128"/>
            </a:endParaRPr>
          </a:p>
        </p:txBody>
      </p:sp>
      <p:sp>
        <p:nvSpPr>
          <p:cNvPr id="18" name="正方形/長方形 17"/>
          <p:cNvSpPr/>
          <p:nvPr/>
        </p:nvSpPr>
        <p:spPr>
          <a:xfrm>
            <a:off x="4794172" y="2923948"/>
            <a:ext cx="2924694" cy="584775"/>
          </a:xfrm>
          <a:prstGeom prst="rect">
            <a:avLst/>
          </a:prstGeom>
        </p:spPr>
        <p:txBody>
          <a:bodyPr wrap="square">
            <a:spAutoFit/>
          </a:bodyPr>
          <a:lstStyle/>
          <a:p>
            <a:r>
              <a:rPr lang="en-US" altLang="ja-JP" sz="1600" dirty="0" smtClean="0">
                <a:solidFill>
                  <a:srgbClr val="000000"/>
                </a:solidFill>
                <a:ea typeface="ＭＳ 明朝" panose="02020609040205080304" pitchFamily="17" charset="-128"/>
                <a:cs typeface="Times New Roman" panose="02020603050405020304" pitchFamily="18" charset="0"/>
              </a:rPr>
              <a:t>By the mitigation of </a:t>
            </a:r>
          </a:p>
          <a:p>
            <a:r>
              <a:rPr lang="en-US" altLang="ja-JP" sz="1600" dirty="0" smtClean="0">
                <a:solidFill>
                  <a:srgbClr val="000000"/>
                </a:solidFill>
                <a:ea typeface="ＭＳ 明朝" panose="02020609040205080304" pitchFamily="17" charset="-128"/>
                <a:cs typeface="Times New Roman" panose="02020603050405020304" pitchFamily="18" charset="0"/>
              </a:rPr>
              <a:t>the </a:t>
            </a:r>
            <a:r>
              <a:rPr lang="en-US" altLang="ja-JP" sz="1600" dirty="0" smtClean="0">
                <a:latin typeface="Symbol" panose="05050102010706020507" pitchFamily="18" charset="2"/>
              </a:rPr>
              <a:t>n</a:t>
            </a:r>
            <a:r>
              <a:rPr lang="en-US" altLang="ja-JP" sz="1600" baseline="-25000" dirty="0" smtClean="0"/>
              <a:t>x</a:t>
            </a:r>
            <a:r>
              <a:rPr lang="en-US" altLang="ja-JP" sz="1600" dirty="0" smtClean="0"/>
              <a:t>+2</a:t>
            </a:r>
            <a:r>
              <a:rPr lang="en-US" altLang="ja-JP" sz="1600" dirty="0" smtClean="0">
                <a:latin typeface="Symbol" panose="05050102010706020507" pitchFamily="18" charset="2"/>
              </a:rPr>
              <a:t>n</a:t>
            </a:r>
            <a:r>
              <a:rPr lang="en-US" altLang="ja-JP" sz="1600" baseline="-25000" dirty="0" smtClean="0"/>
              <a:t>y</a:t>
            </a:r>
            <a:r>
              <a:rPr lang="en-US" altLang="ja-JP" sz="1600" dirty="0" smtClean="0"/>
              <a:t>=19  resonance</a:t>
            </a:r>
            <a:endParaRPr lang="ja-JP" altLang="en-US" sz="1600" dirty="0"/>
          </a:p>
        </p:txBody>
      </p:sp>
      <p:sp>
        <p:nvSpPr>
          <p:cNvPr id="19" name="正方形/長方形 18"/>
          <p:cNvSpPr/>
          <p:nvPr/>
        </p:nvSpPr>
        <p:spPr>
          <a:xfrm>
            <a:off x="4718842" y="3877287"/>
            <a:ext cx="4132777" cy="830997"/>
          </a:xfrm>
          <a:prstGeom prst="rect">
            <a:avLst/>
          </a:prstGeom>
        </p:spPr>
        <p:txBody>
          <a:bodyPr wrap="square">
            <a:spAutoFit/>
          </a:bodyPr>
          <a:lstStyle/>
          <a:p>
            <a:r>
              <a:rPr lang="en-US" altLang="ja-JP" sz="1600" dirty="0" smtClean="0">
                <a:solidFill>
                  <a:srgbClr val="000000"/>
                </a:solidFill>
                <a:ea typeface="ＭＳ 明朝" panose="02020609040205080304" pitchFamily="17" charset="-128"/>
                <a:cs typeface="Times New Roman" panose="02020603050405020304" pitchFamily="18" charset="0"/>
              </a:rPr>
              <a:t>By the </a:t>
            </a:r>
            <a:r>
              <a:rPr lang="en-US" altLang="ja-JP" sz="1600" dirty="0">
                <a:solidFill>
                  <a:srgbClr val="000000"/>
                </a:solidFill>
                <a:ea typeface="ＭＳ 明朝" panose="02020609040205080304" pitchFamily="17" charset="-128"/>
                <a:cs typeface="Times New Roman" panose="02020603050405020304" pitchFamily="18" charset="0"/>
              </a:rPr>
              <a:t>further mitigation of </a:t>
            </a:r>
            <a:endParaRPr lang="en-US" altLang="ja-JP" sz="1600" dirty="0" smtClean="0">
              <a:solidFill>
                <a:srgbClr val="000000"/>
              </a:solidFill>
              <a:ea typeface="ＭＳ 明朝" panose="02020609040205080304" pitchFamily="17" charset="-128"/>
              <a:cs typeface="Times New Roman" panose="02020603050405020304" pitchFamily="18" charset="0"/>
            </a:endParaRPr>
          </a:p>
          <a:p>
            <a:r>
              <a:rPr lang="en-US" altLang="ja-JP" sz="1600" dirty="0">
                <a:latin typeface="Symbol" panose="05050102010706020507" pitchFamily="18" charset="2"/>
              </a:rPr>
              <a:t>n</a:t>
            </a:r>
            <a:r>
              <a:rPr lang="en-US" altLang="ja-JP" sz="1600" baseline="-25000" dirty="0"/>
              <a:t>x</a:t>
            </a:r>
            <a:r>
              <a:rPr lang="en-US" altLang="ja-JP" sz="1600" dirty="0"/>
              <a:t>+2</a:t>
            </a:r>
            <a:r>
              <a:rPr lang="en-US" altLang="ja-JP" sz="1600" dirty="0">
                <a:latin typeface="Symbol" panose="05050102010706020507" pitchFamily="18" charset="2"/>
              </a:rPr>
              <a:t>n</a:t>
            </a:r>
            <a:r>
              <a:rPr lang="en-US" altLang="ja-JP" sz="1600" baseline="-25000" dirty="0"/>
              <a:t>y</a:t>
            </a:r>
            <a:r>
              <a:rPr lang="en-US" altLang="ja-JP" sz="1600" dirty="0"/>
              <a:t>=19  resonance </a:t>
            </a:r>
            <a:r>
              <a:rPr lang="en-US" altLang="ja-JP" sz="1600" dirty="0" smtClean="0"/>
              <a:t>through</a:t>
            </a:r>
          </a:p>
          <a:p>
            <a:r>
              <a:rPr lang="en-US" altLang="ja-JP" sz="1600" dirty="0" smtClean="0">
                <a:solidFill>
                  <a:srgbClr val="000000"/>
                </a:solidFill>
                <a:ea typeface="ＭＳ 明朝" panose="02020609040205080304" pitchFamily="17" charset="-128"/>
                <a:cs typeface="Times New Roman" panose="02020603050405020304" pitchFamily="18" charset="0"/>
              </a:rPr>
              <a:t>the </a:t>
            </a:r>
            <a:r>
              <a:rPr lang="en-US" altLang="ja-JP" sz="1600" dirty="0">
                <a:solidFill>
                  <a:srgbClr val="000000"/>
                </a:solidFill>
                <a:ea typeface="ＭＳ 明朝" panose="02020609040205080304" pitchFamily="17" charset="-128"/>
                <a:cs typeface="Times New Roman" panose="02020603050405020304" pitchFamily="18" charset="0"/>
              </a:rPr>
              <a:t>recovery of the lattice </a:t>
            </a:r>
            <a:r>
              <a:rPr lang="en-US" altLang="ja-JP" sz="1600" dirty="0" smtClean="0">
                <a:solidFill>
                  <a:srgbClr val="000000"/>
                </a:solidFill>
                <a:ea typeface="ＭＳ 明朝" panose="02020609040205080304" pitchFamily="17" charset="-128"/>
                <a:cs typeface="Times New Roman" panose="02020603050405020304" pitchFamily="18" charset="0"/>
              </a:rPr>
              <a:t>super-periodicity</a:t>
            </a:r>
            <a:endParaRPr lang="ja-JP" altLang="en-US" sz="1600" dirty="0"/>
          </a:p>
        </p:txBody>
      </p:sp>
      <p:sp>
        <p:nvSpPr>
          <p:cNvPr id="20" name="下矢印 19"/>
          <p:cNvSpPr/>
          <p:nvPr/>
        </p:nvSpPr>
        <p:spPr bwMode="auto">
          <a:xfrm>
            <a:off x="4262482" y="4138792"/>
            <a:ext cx="484632" cy="584775"/>
          </a:xfrm>
          <a:prstGeom prst="downArrow">
            <a:avLst/>
          </a:prstGeom>
          <a:solidFill>
            <a:srgbClr val="00B0F0"/>
          </a:solidFill>
          <a:ln w="9525" cap="flat" cmpd="sng" algn="ctr">
            <a:solidFill>
              <a:schemeClr val="hlink"/>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Book Antiqua" pitchFamily="18" charset="0"/>
              <a:ea typeface="ＭＳ Ｐ明朝" pitchFamily="18" charset="-128"/>
            </a:endParaRPr>
          </a:p>
        </p:txBody>
      </p:sp>
      <p:sp>
        <p:nvSpPr>
          <p:cNvPr id="21" name="正方形/長方形 20"/>
          <p:cNvSpPr/>
          <p:nvPr/>
        </p:nvSpPr>
        <p:spPr>
          <a:xfrm>
            <a:off x="4379422" y="5085184"/>
            <a:ext cx="4747253" cy="1077218"/>
          </a:xfrm>
          <a:prstGeom prst="rect">
            <a:avLst/>
          </a:prstGeom>
          <a:ln w="19050">
            <a:solidFill>
              <a:srgbClr val="0070C0"/>
            </a:solidFill>
          </a:ln>
        </p:spPr>
        <p:txBody>
          <a:bodyPr wrap="square">
            <a:spAutoFit/>
          </a:bodyPr>
          <a:lstStyle/>
          <a:p>
            <a:pPr>
              <a:spcAft>
                <a:spcPts val="0"/>
              </a:spcAft>
            </a:pPr>
            <a:r>
              <a:rPr lang="en-US" altLang="ja-JP" sz="1600" kern="100" dirty="0" smtClean="0">
                <a:solidFill>
                  <a:srgbClr val="000000"/>
                </a:solidFill>
                <a:latin typeface="Arial" panose="020B0604020202020204" pitchFamily="34" charset="0"/>
                <a:ea typeface="ＭＳ 明朝" panose="02020609040205080304" pitchFamily="17" charset="-128"/>
                <a:cs typeface="Arial" panose="020B0604020202020204" pitchFamily="34" charset="0"/>
              </a:rPr>
              <a:t>The remaining extra beam </a:t>
            </a:r>
            <a:r>
              <a:rPr lang="en-US" altLang="ja-JP" sz="1600" kern="100" dirty="0">
                <a:solidFill>
                  <a:srgbClr val="000000"/>
                </a:solidFill>
                <a:latin typeface="Arial" panose="020B0604020202020204" pitchFamily="34" charset="0"/>
                <a:ea typeface="ＭＳ 明朝" panose="02020609040205080304" pitchFamily="17" charset="-128"/>
                <a:cs typeface="Arial" panose="020B0604020202020204" pitchFamily="34" charset="0"/>
              </a:rPr>
              <a:t>loss is </a:t>
            </a:r>
            <a:r>
              <a:rPr lang="en-US" altLang="ja-JP" sz="1600" kern="100" dirty="0" smtClean="0">
                <a:solidFill>
                  <a:srgbClr val="000000"/>
                </a:solidFill>
                <a:latin typeface="Arial" panose="020B0604020202020204" pitchFamily="34" charset="0"/>
                <a:ea typeface="ＭＳ 明朝" panose="02020609040205080304" pitchFamily="17" charset="-128"/>
                <a:cs typeface="Arial" panose="020B0604020202020204" pitchFamily="34" charset="0"/>
              </a:rPr>
              <a:t>expected</a:t>
            </a:r>
          </a:p>
          <a:p>
            <a:pPr>
              <a:spcAft>
                <a:spcPts val="0"/>
              </a:spcAft>
            </a:pPr>
            <a:r>
              <a:rPr lang="en-US" altLang="ja-JP" sz="1600" kern="100" dirty="0" smtClean="0">
                <a:solidFill>
                  <a:srgbClr val="000000"/>
                </a:solidFill>
                <a:latin typeface="Arial" panose="020B0604020202020204" pitchFamily="34" charset="0"/>
                <a:ea typeface="ＭＳ 明朝" panose="02020609040205080304" pitchFamily="17" charset="-128"/>
                <a:cs typeface="Arial" panose="020B0604020202020204" pitchFamily="34" charset="0"/>
              </a:rPr>
              <a:t>to </a:t>
            </a:r>
            <a:r>
              <a:rPr lang="en-US" altLang="ja-JP" sz="1600" kern="100" dirty="0">
                <a:solidFill>
                  <a:srgbClr val="000000"/>
                </a:solidFill>
                <a:latin typeface="Arial" panose="020B0604020202020204" pitchFamily="34" charset="0"/>
                <a:ea typeface="ＭＳ 明朝" panose="02020609040205080304" pitchFamily="17" charset="-128"/>
                <a:cs typeface="Arial" panose="020B0604020202020204" pitchFamily="34" charset="0"/>
              </a:rPr>
              <a:t>be minimized </a:t>
            </a:r>
            <a:endParaRPr lang="en-US" altLang="ja-JP" sz="1600" kern="100" dirty="0" smtClean="0">
              <a:solidFill>
                <a:srgbClr val="000000"/>
              </a:solidFill>
              <a:latin typeface="Arial" panose="020B0604020202020204" pitchFamily="34" charset="0"/>
              <a:ea typeface="ＭＳ 明朝" panose="02020609040205080304" pitchFamily="17" charset="-128"/>
              <a:cs typeface="Arial" panose="020B0604020202020204" pitchFamily="34" charset="0"/>
            </a:endParaRPr>
          </a:p>
          <a:p>
            <a:pPr>
              <a:spcAft>
                <a:spcPts val="0"/>
              </a:spcAft>
            </a:pPr>
            <a:r>
              <a:rPr lang="en-US" altLang="ja-JP" sz="1600" kern="100" dirty="0">
                <a:solidFill>
                  <a:srgbClr val="000000"/>
                </a:solidFill>
                <a:latin typeface="Arial" panose="020B0604020202020204" pitchFamily="34" charset="0"/>
                <a:ea typeface="ＭＳ 明朝" panose="02020609040205080304" pitchFamily="17" charset="-128"/>
                <a:cs typeface="Arial" panose="020B0604020202020204" pitchFamily="34" charset="0"/>
              </a:rPr>
              <a:t> </a:t>
            </a:r>
            <a:r>
              <a:rPr lang="en-US" altLang="ja-JP" sz="1600" kern="100" dirty="0" smtClean="0">
                <a:solidFill>
                  <a:srgbClr val="000000"/>
                </a:solidFill>
                <a:latin typeface="Arial" panose="020B0604020202020204" pitchFamily="34" charset="0"/>
                <a:ea typeface="ＭＳ 明朝" panose="02020609040205080304" pitchFamily="17" charset="-128"/>
                <a:cs typeface="Arial" panose="020B0604020202020204" pitchFamily="34" charset="0"/>
              </a:rPr>
              <a:t> by optimizing the </a:t>
            </a:r>
            <a:r>
              <a:rPr lang="en-US" altLang="ja-JP" sz="1600" kern="100" dirty="0">
                <a:solidFill>
                  <a:srgbClr val="000000"/>
                </a:solidFill>
                <a:latin typeface="Arial" panose="020B0604020202020204" pitchFamily="34" charset="0"/>
                <a:ea typeface="ＭＳ 明朝" panose="02020609040205080304" pitchFamily="17" charset="-128"/>
                <a:cs typeface="Arial" panose="020B0604020202020204" pitchFamily="34" charset="0"/>
              </a:rPr>
              <a:t>field patterns of QDTs, </a:t>
            </a:r>
            <a:endParaRPr lang="en-US" altLang="ja-JP" sz="1600" kern="100" dirty="0" smtClean="0">
              <a:solidFill>
                <a:srgbClr val="000000"/>
              </a:solidFill>
              <a:latin typeface="Arial" panose="020B0604020202020204" pitchFamily="34" charset="0"/>
              <a:ea typeface="ＭＳ 明朝" panose="02020609040205080304" pitchFamily="17" charset="-128"/>
              <a:cs typeface="Arial" panose="020B0604020202020204" pitchFamily="34" charset="0"/>
            </a:endParaRPr>
          </a:p>
          <a:p>
            <a:pPr>
              <a:spcAft>
                <a:spcPts val="0"/>
              </a:spcAft>
            </a:pPr>
            <a:r>
              <a:rPr lang="en-US" altLang="ja-JP" sz="1600" kern="100" dirty="0">
                <a:solidFill>
                  <a:srgbClr val="000000"/>
                </a:solidFill>
                <a:latin typeface="Arial" panose="020B0604020202020204" pitchFamily="34" charset="0"/>
                <a:ea typeface="ＭＳ 明朝" panose="02020609040205080304" pitchFamily="17" charset="-128"/>
                <a:cs typeface="Arial" panose="020B0604020202020204" pitchFamily="34" charset="0"/>
              </a:rPr>
              <a:t> </a:t>
            </a:r>
            <a:r>
              <a:rPr lang="en-US" altLang="ja-JP" sz="1600" kern="100" dirty="0" smtClean="0">
                <a:solidFill>
                  <a:srgbClr val="000000"/>
                </a:solidFill>
                <a:latin typeface="Arial" panose="020B0604020202020204" pitchFamily="34" charset="0"/>
                <a:ea typeface="ＭＳ 明朝" panose="02020609040205080304" pitchFamily="17" charset="-128"/>
                <a:cs typeface="Arial" panose="020B0604020202020204" pitchFamily="34" charset="0"/>
              </a:rPr>
              <a:t> and also by </a:t>
            </a:r>
            <a:r>
              <a:rPr lang="en-US" altLang="ja-JP" sz="1600" kern="100" dirty="0">
                <a:solidFill>
                  <a:srgbClr val="000000"/>
                </a:solidFill>
                <a:latin typeface="Arial" panose="020B0604020202020204" pitchFamily="34" charset="0"/>
                <a:ea typeface="ＭＳ 明朝" panose="02020609040205080304" pitchFamily="17" charset="-128"/>
                <a:cs typeface="Arial" panose="020B0604020202020204" pitchFamily="34" charset="0"/>
              </a:rPr>
              <a:t>fine adjustment of the betatron tunes. </a:t>
            </a:r>
            <a:endParaRPr lang="en-US" altLang="ja-JP" sz="1600" kern="100" dirty="0" smtClean="0">
              <a:solidFill>
                <a:srgbClr val="000000"/>
              </a:solidFill>
              <a:latin typeface="Arial" panose="020B0604020202020204" pitchFamily="34" charset="0"/>
              <a:ea typeface="ＭＳ 明朝" panose="02020609040205080304" pitchFamily="17" charset="-128"/>
              <a:cs typeface="Arial" panose="020B0604020202020204" pitchFamily="34" charset="0"/>
            </a:endParaRPr>
          </a:p>
        </p:txBody>
      </p:sp>
      <p:sp>
        <p:nvSpPr>
          <p:cNvPr id="22" name="正方形/長方形 21"/>
          <p:cNvSpPr/>
          <p:nvPr/>
        </p:nvSpPr>
        <p:spPr>
          <a:xfrm>
            <a:off x="251520" y="6203436"/>
            <a:ext cx="8156865" cy="646331"/>
          </a:xfrm>
          <a:prstGeom prst="rect">
            <a:avLst/>
          </a:prstGeom>
        </p:spPr>
        <p:txBody>
          <a:bodyPr wrap="square">
            <a:spAutoFit/>
          </a:bodyPr>
          <a:lstStyle/>
          <a:p>
            <a:pPr>
              <a:spcAft>
                <a:spcPts val="0"/>
              </a:spcAft>
            </a:pPr>
            <a:r>
              <a:rPr lang="en-US" altLang="ja-JP" kern="100" dirty="0" smtClean="0">
                <a:solidFill>
                  <a:srgbClr val="002060"/>
                </a:solidFill>
                <a:latin typeface="Arial" panose="020B0604020202020204" pitchFamily="34" charset="0"/>
                <a:ea typeface="ＭＳ 明朝" panose="02020609040205080304" pitchFamily="17" charset="-128"/>
                <a:cs typeface="Arial" panose="020B0604020202020204" pitchFamily="34" charset="0"/>
              </a:rPr>
              <a:t>We </a:t>
            </a:r>
            <a:r>
              <a:rPr lang="en-US" altLang="ja-JP" kern="100" dirty="0">
                <a:solidFill>
                  <a:srgbClr val="002060"/>
                </a:solidFill>
                <a:latin typeface="Arial" panose="020B0604020202020204" pitchFamily="34" charset="0"/>
                <a:ea typeface="ＭＳ 明朝" panose="02020609040205080304" pitchFamily="17" charset="-128"/>
                <a:cs typeface="Arial" panose="020B0604020202020204" pitchFamily="34" charset="0"/>
              </a:rPr>
              <a:t>got good prospects of realizing </a:t>
            </a:r>
            <a:r>
              <a:rPr lang="en-US" altLang="ja-JP" kern="100" dirty="0" smtClean="0">
                <a:solidFill>
                  <a:srgbClr val="002060"/>
                </a:solidFill>
                <a:latin typeface="Arial" panose="020B0604020202020204" pitchFamily="34" charset="0"/>
                <a:ea typeface="ＭＳ 明朝" panose="02020609040205080304" pitchFamily="17" charset="-128"/>
                <a:cs typeface="Arial" panose="020B0604020202020204" pitchFamily="34" charset="0"/>
              </a:rPr>
              <a:t>the wide-ranging </a:t>
            </a:r>
            <a:r>
              <a:rPr lang="en-US" altLang="ja-JP" kern="100" dirty="0">
                <a:solidFill>
                  <a:srgbClr val="002060"/>
                </a:solidFill>
                <a:latin typeface="Arial" panose="020B0604020202020204" pitchFamily="34" charset="0"/>
                <a:ea typeface="ＭＳ 明朝" panose="02020609040205080304" pitchFamily="17" charset="-128"/>
                <a:cs typeface="Arial" panose="020B0604020202020204" pitchFamily="34" charset="0"/>
              </a:rPr>
              <a:t>transverse </a:t>
            </a:r>
            <a:r>
              <a:rPr lang="en-US" altLang="ja-JP" kern="100" dirty="0" smtClean="0">
                <a:solidFill>
                  <a:srgbClr val="002060"/>
                </a:solidFill>
                <a:latin typeface="Arial" panose="020B0604020202020204" pitchFamily="34" charset="0"/>
                <a:ea typeface="ＭＳ 明朝" panose="02020609040205080304" pitchFamily="17" charset="-128"/>
                <a:cs typeface="Arial" panose="020B0604020202020204" pitchFamily="34" charset="0"/>
              </a:rPr>
              <a:t>painting</a:t>
            </a:r>
          </a:p>
          <a:p>
            <a:pPr>
              <a:spcAft>
                <a:spcPts val="0"/>
              </a:spcAft>
            </a:pPr>
            <a:r>
              <a:rPr lang="en-US" altLang="ja-JP" kern="100" dirty="0" smtClean="0">
                <a:solidFill>
                  <a:srgbClr val="002060"/>
                </a:solidFill>
                <a:latin typeface="Arial" panose="020B0604020202020204" pitchFamily="34" charset="0"/>
                <a:ea typeface="ＭＳ 明朝" panose="02020609040205080304" pitchFamily="17" charset="-128"/>
                <a:cs typeface="Arial" panose="020B0604020202020204" pitchFamily="34" charset="0"/>
              </a:rPr>
              <a:t>      for </a:t>
            </a:r>
            <a:r>
              <a:rPr lang="en-US" altLang="ja-JP" kern="100" dirty="0">
                <a:solidFill>
                  <a:srgbClr val="002060"/>
                </a:solidFill>
                <a:latin typeface="Arial" panose="020B0604020202020204" pitchFamily="34" charset="0"/>
                <a:ea typeface="ＭＳ 明朝" panose="02020609040205080304" pitchFamily="17" charset="-128"/>
                <a:cs typeface="Arial" panose="020B0604020202020204" pitchFamily="34" charset="0"/>
              </a:rPr>
              <a:t>the </a:t>
            </a:r>
            <a:r>
              <a:rPr lang="en-US" altLang="ja-JP" kern="100" dirty="0">
                <a:solidFill>
                  <a:srgbClr val="C00000"/>
                </a:solidFill>
                <a:latin typeface="Arial" panose="020B0604020202020204" pitchFamily="34" charset="0"/>
                <a:ea typeface="ＭＳ 明朝" panose="02020609040205080304" pitchFamily="17" charset="-128"/>
                <a:cs typeface="Arial" panose="020B0604020202020204" pitchFamily="34" charset="0"/>
              </a:rPr>
              <a:t>1-MW</a:t>
            </a:r>
            <a:r>
              <a:rPr lang="en-US" altLang="ja-JP" kern="100" dirty="0">
                <a:solidFill>
                  <a:srgbClr val="002060"/>
                </a:solidFill>
                <a:latin typeface="Arial" panose="020B0604020202020204" pitchFamily="34" charset="0"/>
                <a:ea typeface="ＭＳ 明朝" panose="02020609040205080304" pitchFamily="17" charset="-128"/>
                <a:cs typeface="Arial" panose="020B0604020202020204" pitchFamily="34" charset="0"/>
              </a:rPr>
              <a:t> beam by introducing </a:t>
            </a:r>
            <a:r>
              <a:rPr lang="en-US" altLang="ja-JP" kern="100" dirty="0" smtClean="0">
                <a:solidFill>
                  <a:srgbClr val="002060"/>
                </a:solidFill>
                <a:latin typeface="Arial" panose="020B0604020202020204" pitchFamily="34" charset="0"/>
                <a:ea typeface="ＭＳ 明朝" panose="02020609040205080304" pitchFamily="17" charset="-128"/>
                <a:cs typeface="Arial" panose="020B0604020202020204" pitchFamily="34" charset="0"/>
              </a:rPr>
              <a:t>both QDTs </a:t>
            </a:r>
            <a:r>
              <a:rPr lang="en-US" altLang="ja-JP" kern="100" dirty="0">
                <a:solidFill>
                  <a:srgbClr val="002060"/>
                </a:solidFill>
                <a:latin typeface="Arial" panose="020B0604020202020204" pitchFamily="34" charset="0"/>
                <a:ea typeface="ＭＳ 明朝" panose="02020609040205080304" pitchFamily="17" charset="-128"/>
                <a:cs typeface="Arial" panose="020B0604020202020204" pitchFamily="34" charset="0"/>
              </a:rPr>
              <a:t>and anti-correlated painting.</a:t>
            </a:r>
            <a:endParaRPr lang="ja-JP" altLang="ja-JP" kern="100" dirty="0">
              <a:solidFill>
                <a:srgbClr val="002060"/>
              </a:solidFill>
              <a:latin typeface="Arial" panose="020B0604020202020204" pitchFamily="34" charset="0"/>
              <a:ea typeface="ＭＳ 明朝" panose="02020609040205080304" pitchFamily="17" charset="-128"/>
              <a:cs typeface="Arial" panose="020B0604020202020204" pitchFamily="34" charset="0"/>
            </a:endParaRPr>
          </a:p>
        </p:txBody>
      </p:sp>
      <p:sp>
        <p:nvSpPr>
          <p:cNvPr id="23" name="スライド番号プレースホルダー 22"/>
          <p:cNvSpPr>
            <a:spLocks noGrp="1"/>
          </p:cNvSpPr>
          <p:nvPr>
            <p:ph type="sldNum" sz="quarter" idx="12"/>
          </p:nvPr>
        </p:nvSpPr>
        <p:spPr/>
        <p:txBody>
          <a:bodyPr/>
          <a:lstStyle/>
          <a:p>
            <a:pPr>
              <a:defRPr/>
            </a:pPr>
            <a:fld id="{795C08A0-DC4E-40C2-BC5D-0461A8846DC0}" type="slidenum">
              <a:rPr lang="en-US" altLang="ja-JP" smtClean="0"/>
              <a:pPr>
                <a:defRPr/>
              </a:pPr>
              <a:t>24</a:t>
            </a:fld>
            <a:endParaRPr lang="en-US" altLang="ja-JP"/>
          </a:p>
        </p:txBody>
      </p:sp>
    </p:spTree>
    <p:extLst>
      <p:ext uri="{BB962C8B-B14F-4D97-AF65-F5344CB8AC3E}">
        <p14:creationId xmlns:p14="http://schemas.microsoft.com/office/powerpoint/2010/main" val="2240706098"/>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2839247" y="692696"/>
            <a:ext cx="4463081" cy="1261884"/>
          </a:xfrm>
          <a:prstGeom prst="rect">
            <a:avLst/>
          </a:prstGeom>
          <a:noFill/>
        </p:spPr>
        <p:txBody>
          <a:bodyPr wrap="none" rtlCol="0">
            <a:spAutoFit/>
          </a:bodyPr>
          <a:lstStyle/>
          <a:p>
            <a:r>
              <a:rPr lang="en-US" altLang="ja-JP" sz="1600" dirty="0" smtClean="0"/>
              <a:t>ID1:</a:t>
            </a:r>
            <a:r>
              <a:rPr lang="ja-JP" altLang="en-US" sz="1600" dirty="0" smtClean="0"/>
              <a:t> </a:t>
            </a:r>
            <a:r>
              <a:rPr lang="en-US" altLang="ja-JP" sz="1600" dirty="0" smtClean="0">
                <a:latin typeface="Symbol" panose="05050102010706020507" pitchFamily="18" charset="2"/>
              </a:rPr>
              <a:t>e</a:t>
            </a:r>
            <a:r>
              <a:rPr lang="en-US" altLang="ja-JP" sz="1600" baseline="-25000" dirty="0" smtClean="0"/>
              <a:t>tp</a:t>
            </a:r>
            <a:r>
              <a:rPr lang="en-US" altLang="ja-JP" sz="1600" dirty="0" smtClean="0"/>
              <a:t>=100</a:t>
            </a:r>
            <a:r>
              <a:rPr lang="en-US" altLang="ja-JP" sz="1600" dirty="0" smtClean="0">
                <a:latin typeface="Symbol" panose="05050102010706020507" pitchFamily="18" charset="2"/>
              </a:rPr>
              <a:t>p</a:t>
            </a:r>
            <a:r>
              <a:rPr lang="en-US" altLang="ja-JP" sz="1600" dirty="0"/>
              <a:t> </a:t>
            </a:r>
            <a:r>
              <a:rPr lang="en-US" altLang="ja-JP" sz="1600" dirty="0" smtClean="0"/>
              <a:t>mm mrad, W=30 mm, </a:t>
            </a:r>
            <a:r>
              <a:rPr lang="en-US" altLang="ja-JP" sz="1600" dirty="0" smtClean="0">
                <a:latin typeface="Symbol" panose="05050102010706020507" pitchFamily="18" charset="2"/>
              </a:rPr>
              <a:t>D</a:t>
            </a:r>
            <a:r>
              <a:rPr lang="en-US" altLang="ja-JP" sz="1600" dirty="0" smtClean="0"/>
              <a:t>x=13 mm</a:t>
            </a:r>
          </a:p>
          <a:p>
            <a:endParaRPr lang="en-US" altLang="ja-JP" sz="400" dirty="0" smtClean="0">
              <a:solidFill>
                <a:srgbClr val="FF0000"/>
              </a:solidFill>
            </a:endParaRPr>
          </a:p>
          <a:p>
            <a:r>
              <a:rPr lang="en-US" altLang="ja-JP" sz="1600" dirty="0" smtClean="0">
                <a:solidFill>
                  <a:srgbClr val="00B050"/>
                </a:solidFill>
              </a:rPr>
              <a:t>ID2:</a:t>
            </a:r>
            <a:r>
              <a:rPr kumimoji="1" lang="en-US" altLang="ja-JP" sz="1600" dirty="0" smtClean="0">
                <a:solidFill>
                  <a:srgbClr val="00B050"/>
                </a:solidFill>
              </a:rPr>
              <a:t> </a:t>
            </a:r>
            <a:r>
              <a:rPr lang="en-US" altLang="ja-JP" sz="1600" dirty="0">
                <a:solidFill>
                  <a:srgbClr val="00B050"/>
                </a:solidFill>
                <a:latin typeface="Symbol" panose="05050102010706020507" pitchFamily="18" charset="2"/>
              </a:rPr>
              <a:t>e</a:t>
            </a:r>
            <a:r>
              <a:rPr lang="en-US" altLang="ja-JP" sz="1600" baseline="-25000" dirty="0">
                <a:solidFill>
                  <a:srgbClr val="00B050"/>
                </a:solidFill>
              </a:rPr>
              <a:t>tp</a:t>
            </a:r>
            <a:r>
              <a:rPr lang="en-US" altLang="ja-JP" sz="1600" dirty="0">
                <a:solidFill>
                  <a:srgbClr val="00B050"/>
                </a:solidFill>
              </a:rPr>
              <a:t>=100</a:t>
            </a:r>
            <a:r>
              <a:rPr lang="en-US" altLang="ja-JP" sz="1600" dirty="0">
                <a:solidFill>
                  <a:srgbClr val="00B050"/>
                </a:solidFill>
                <a:latin typeface="Symbol" panose="05050102010706020507" pitchFamily="18" charset="2"/>
              </a:rPr>
              <a:t>p</a:t>
            </a:r>
            <a:r>
              <a:rPr lang="en-US" altLang="ja-JP" sz="1600" dirty="0">
                <a:solidFill>
                  <a:srgbClr val="00B050"/>
                </a:solidFill>
              </a:rPr>
              <a:t> mm mrad, </a:t>
            </a:r>
            <a:r>
              <a:rPr lang="en-US" altLang="ja-JP" sz="1600" dirty="0" smtClean="0">
                <a:solidFill>
                  <a:srgbClr val="00B050"/>
                </a:solidFill>
              </a:rPr>
              <a:t>W=20 </a:t>
            </a:r>
            <a:r>
              <a:rPr lang="en-US" altLang="ja-JP" sz="1600" dirty="0">
                <a:solidFill>
                  <a:srgbClr val="00B050"/>
                </a:solidFill>
              </a:rPr>
              <a:t>mm, </a:t>
            </a:r>
            <a:r>
              <a:rPr lang="en-US" altLang="ja-JP" sz="1600" u="sng" dirty="0" smtClean="0">
                <a:solidFill>
                  <a:srgbClr val="00B050"/>
                </a:solidFill>
                <a:latin typeface="Symbol" panose="05050102010706020507" pitchFamily="18" charset="2"/>
              </a:rPr>
              <a:t>D</a:t>
            </a:r>
            <a:r>
              <a:rPr lang="en-US" altLang="ja-JP" sz="1600" u="sng" dirty="0" smtClean="0">
                <a:solidFill>
                  <a:srgbClr val="00B050"/>
                </a:solidFill>
              </a:rPr>
              <a:t>x=9 </a:t>
            </a:r>
            <a:r>
              <a:rPr lang="en-US" altLang="ja-JP" sz="1600" u="sng" dirty="0">
                <a:solidFill>
                  <a:srgbClr val="00B050"/>
                </a:solidFill>
              </a:rPr>
              <a:t>mm</a:t>
            </a:r>
          </a:p>
          <a:p>
            <a:endParaRPr lang="en-US" altLang="ja-JP" sz="400" dirty="0" smtClean="0">
              <a:solidFill>
                <a:srgbClr val="00B050"/>
              </a:solidFill>
            </a:endParaRPr>
          </a:p>
          <a:p>
            <a:r>
              <a:rPr lang="en-US" altLang="ja-JP" sz="1600" dirty="0" smtClean="0">
                <a:solidFill>
                  <a:schemeClr val="accent2"/>
                </a:solidFill>
              </a:rPr>
              <a:t>ID3: </a:t>
            </a:r>
            <a:r>
              <a:rPr lang="en-US" altLang="ja-JP" sz="1600" dirty="0" smtClean="0">
                <a:solidFill>
                  <a:schemeClr val="accent2"/>
                </a:solidFill>
                <a:latin typeface="Symbol" panose="05050102010706020507" pitchFamily="18" charset="2"/>
              </a:rPr>
              <a:t>e</a:t>
            </a:r>
            <a:r>
              <a:rPr lang="en-US" altLang="ja-JP" sz="1600" baseline="-25000" dirty="0" smtClean="0">
                <a:solidFill>
                  <a:schemeClr val="accent2"/>
                </a:solidFill>
              </a:rPr>
              <a:t>tp</a:t>
            </a:r>
            <a:r>
              <a:rPr lang="en-US" altLang="ja-JP" sz="1600" dirty="0" smtClean="0">
                <a:solidFill>
                  <a:schemeClr val="accent2"/>
                </a:solidFill>
              </a:rPr>
              <a:t>=150</a:t>
            </a:r>
            <a:r>
              <a:rPr lang="en-US" altLang="ja-JP" sz="1600" dirty="0" smtClean="0">
                <a:solidFill>
                  <a:schemeClr val="accent2"/>
                </a:solidFill>
                <a:latin typeface="Symbol" panose="05050102010706020507" pitchFamily="18" charset="2"/>
              </a:rPr>
              <a:t>p</a:t>
            </a:r>
            <a:r>
              <a:rPr lang="en-US" altLang="ja-JP" sz="1600" dirty="0" smtClean="0">
                <a:solidFill>
                  <a:schemeClr val="accent2"/>
                </a:solidFill>
              </a:rPr>
              <a:t> </a:t>
            </a:r>
            <a:r>
              <a:rPr lang="en-US" altLang="ja-JP" sz="1600" dirty="0">
                <a:solidFill>
                  <a:schemeClr val="accent2"/>
                </a:solidFill>
              </a:rPr>
              <a:t>mm mrad, </a:t>
            </a:r>
            <a:r>
              <a:rPr lang="en-US" altLang="ja-JP" sz="1600" dirty="0" smtClean="0">
                <a:solidFill>
                  <a:schemeClr val="accent2"/>
                </a:solidFill>
              </a:rPr>
              <a:t>W=20 </a:t>
            </a:r>
            <a:r>
              <a:rPr lang="en-US" altLang="ja-JP" sz="1600" dirty="0">
                <a:solidFill>
                  <a:schemeClr val="accent2"/>
                </a:solidFill>
              </a:rPr>
              <a:t>mm, </a:t>
            </a:r>
            <a:r>
              <a:rPr lang="en-US" altLang="ja-JP" sz="1600" dirty="0" smtClean="0">
                <a:solidFill>
                  <a:schemeClr val="accent2"/>
                </a:solidFill>
                <a:latin typeface="Symbol" panose="05050102010706020507" pitchFamily="18" charset="2"/>
              </a:rPr>
              <a:t>D</a:t>
            </a:r>
            <a:r>
              <a:rPr lang="en-US" altLang="ja-JP" sz="1600" dirty="0" smtClean="0">
                <a:solidFill>
                  <a:schemeClr val="accent2"/>
                </a:solidFill>
              </a:rPr>
              <a:t>x=9 mm</a:t>
            </a:r>
          </a:p>
          <a:p>
            <a:endParaRPr lang="en-US" altLang="ja-JP" sz="400" dirty="0" smtClean="0">
              <a:solidFill>
                <a:schemeClr val="accent2"/>
              </a:solidFill>
            </a:endParaRPr>
          </a:p>
          <a:p>
            <a:r>
              <a:rPr lang="en-US" altLang="ja-JP" sz="1600" dirty="0" smtClean="0">
                <a:solidFill>
                  <a:srgbClr val="FF0000"/>
                </a:solidFill>
              </a:rPr>
              <a:t>ID4: </a:t>
            </a:r>
            <a:r>
              <a:rPr lang="en-US" altLang="ja-JP" sz="1600" dirty="0" smtClean="0">
                <a:solidFill>
                  <a:srgbClr val="FF0000"/>
                </a:solidFill>
                <a:latin typeface="Symbol" panose="05050102010706020507" pitchFamily="18" charset="2"/>
              </a:rPr>
              <a:t>e</a:t>
            </a:r>
            <a:r>
              <a:rPr lang="en-US" altLang="ja-JP" sz="1600" baseline="-25000" dirty="0" smtClean="0">
                <a:solidFill>
                  <a:srgbClr val="FF0000"/>
                </a:solidFill>
              </a:rPr>
              <a:t>tp</a:t>
            </a:r>
            <a:r>
              <a:rPr lang="en-US" altLang="ja-JP" sz="1600" dirty="0" smtClean="0">
                <a:solidFill>
                  <a:srgbClr val="FF0000"/>
                </a:solidFill>
              </a:rPr>
              <a:t>=200</a:t>
            </a:r>
            <a:r>
              <a:rPr lang="en-US" altLang="ja-JP" sz="1600" dirty="0" smtClean="0">
                <a:solidFill>
                  <a:srgbClr val="FF0000"/>
                </a:solidFill>
                <a:latin typeface="Symbol" panose="05050102010706020507" pitchFamily="18" charset="2"/>
              </a:rPr>
              <a:t>p</a:t>
            </a:r>
            <a:r>
              <a:rPr lang="en-US" altLang="ja-JP" sz="1600" dirty="0" smtClean="0">
                <a:solidFill>
                  <a:srgbClr val="FF0000"/>
                </a:solidFill>
              </a:rPr>
              <a:t> </a:t>
            </a:r>
            <a:r>
              <a:rPr lang="en-US" altLang="ja-JP" sz="1600" dirty="0">
                <a:solidFill>
                  <a:srgbClr val="FF0000"/>
                </a:solidFill>
              </a:rPr>
              <a:t>mm mrad, </a:t>
            </a:r>
            <a:r>
              <a:rPr lang="en-US" altLang="ja-JP" sz="1600" u="sng" dirty="0" smtClean="0">
                <a:solidFill>
                  <a:srgbClr val="FF0000"/>
                </a:solidFill>
              </a:rPr>
              <a:t>W=20 </a:t>
            </a:r>
            <a:r>
              <a:rPr lang="en-US" altLang="ja-JP" sz="1600" u="sng" dirty="0">
                <a:solidFill>
                  <a:srgbClr val="FF0000"/>
                </a:solidFill>
              </a:rPr>
              <a:t>mm</a:t>
            </a:r>
            <a:r>
              <a:rPr lang="en-US" altLang="ja-JP" sz="1600" dirty="0">
                <a:solidFill>
                  <a:srgbClr val="FF0000"/>
                </a:solidFill>
              </a:rPr>
              <a:t>, </a:t>
            </a:r>
            <a:r>
              <a:rPr lang="en-US" altLang="ja-JP" sz="1600" dirty="0">
                <a:solidFill>
                  <a:srgbClr val="FF0000"/>
                </a:solidFill>
                <a:latin typeface="Symbol" panose="05050102010706020507" pitchFamily="18" charset="2"/>
              </a:rPr>
              <a:t>D</a:t>
            </a:r>
            <a:r>
              <a:rPr lang="en-US" altLang="ja-JP" sz="1600" dirty="0">
                <a:solidFill>
                  <a:srgbClr val="FF0000"/>
                </a:solidFill>
              </a:rPr>
              <a:t>x=9 </a:t>
            </a:r>
            <a:r>
              <a:rPr lang="en-US" altLang="ja-JP" sz="1600" dirty="0" smtClean="0">
                <a:solidFill>
                  <a:srgbClr val="FF0000"/>
                </a:solidFill>
              </a:rPr>
              <a:t>mm</a:t>
            </a:r>
            <a:endParaRPr lang="en-US" altLang="ja-JP" sz="1600" dirty="0">
              <a:solidFill>
                <a:srgbClr val="FF0000"/>
              </a:solidFill>
            </a:endParaRPr>
          </a:p>
        </p:txBody>
      </p:sp>
      <p:sp>
        <p:nvSpPr>
          <p:cNvPr id="12" name="テキスト ボックス 11"/>
          <p:cNvSpPr txBox="1"/>
          <p:nvPr/>
        </p:nvSpPr>
        <p:spPr>
          <a:xfrm>
            <a:off x="311299" y="58202"/>
            <a:ext cx="8647880" cy="523220"/>
          </a:xfrm>
          <a:prstGeom prst="rect">
            <a:avLst/>
          </a:prstGeom>
          <a:noFill/>
        </p:spPr>
        <p:txBody>
          <a:bodyPr wrap="none" rtlCol="0">
            <a:spAutoFit/>
          </a:bodyPr>
          <a:lstStyle/>
          <a:p>
            <a:r>
              <a:rPr lang="en-US" altLang="ja-JP" sz="2800" b="1" i="1" dirty="0" smtClean="0">
                <a:solidFill>
                  <a:srgbClr val="002060"/>
                </a:solidFill>
                <a:effectLst>
                  <a:outerShdw blurRad="38100" dist="38100" dir="2700000" algn="tl">
                    <a:srgbClr val="000000">
                      <a:alpha val="43137"/>
                    </a:srgbClr>
                  </a:outerShdw>
                </a:effectLst>
                <a:latin typeface="Calibri" panose="020F0502020204030204" pitchFamily="34" charset="0"/>
              </a:rPr>
              <a:t>Averaged number of foil-hits per particle during injection</a:t>
            </a:r>
            <a:endParaRPr kumimoji="1" lang="ja-JP" altLang="en-US" sz="2800" b="1" i="1" dirty="0">
              <a:solidFill>
                <a:srgbClr val="002060"/>
              </a:solidFill>
              <a:effectLst>
                <a:outerShdw blurRad="38100" dist="38100" dir="2700000" algn="tl">
                  <a:srgbClr val="000000">
                    <a:alpha val="43137"/>
                  </a:srgbClr>
                </a:outerShdw>
              </a:effectLst>
              <a:latin typeface="Calibri" panose="020F0502020204030204" pitchFamily="34" charset="0"/>
            </a:endParaRPr>
          </a:p>
        </p:txBody>
      </p:sp>
      <p:grpSp>
        <p:nvGrpSpPr>
          <p:cNvPr id="10" name="グループ化 9"/>
          <p:cNvGrpSpPr/>
          <p:nvPr/>
        </p:nvGrpSpPr>
        <p:grpSpPr>
          <a:xfrm>
            <a:off x="4651064" y="1928956"/>
            <a:ext cx="4411720" cy="1860084"/>
            <a:chOff x="4651064" y="1928956"/>
            <a:chExt cx="4411720" cy="1860084"/>
          </a:xfrm>
        </p:grpSpPr>
        <p:sp>
          <p:nvSpPr>
            <p:cNvPr id="20" name="正方形/長方形 19"/>
            <p:cNvSpPr/>
            <p:nvPr/>
          </p:nvSpPr>
          <p:spPr bwMode="auto">
            <a:xfrm>
              <a:off x="4814693" y="2270020"/>
              <a:ext cx="2304256" cy="786669"/>
            </a:xfrm>
            <a:prstGeom prst="rect">
              <a:avLst/>
            </a:prstGeom>
            <a:solidFill>
              <a:schemeClr val="bg2">
                <a:lumMod val="60000"/>
                <a:lumOff val="40000"/>
              </a:schemeClr>
            </a:solidFill>
            <a:ln w="9525" cap="flat" cmpd="sng" algn="ctr">
              <a:solidFill>
                <a:schemeClr val="hlink"/>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Book Antiqua" pitchFamily="18" charset="0"/>
                <a:ea typeface="ＭＳ Ｐ明朝" pitchFamily="18" charset="-128"/>
              </a:endParaRPr>
            </a:p>
          </p:txBody>
        </p:sp>
        <p:cxnSp>
          <p:nvCxnSpPr>
            <p:cNvPr id="24" name="直線矢印コネクタ 23"/>
            <p:cNvCxnSpPr/>
            <p:nvPr/>
          </p:nvCxnSpPr>
          <p:spPr bwMode="auto">
            <a:xfrm flipV="1">
              <a:off x="4850860" y="2302124"/>
              <a:ext cx="0" cy="719053"/>
            </a:xfrm>
            <a:prstGeom prst="straightConnector1">
              <a:avLst/>
            </a:prstGeom>
            <a:solidFill>
              <a:schemeClr val="accent1"/>
            </a:solidFill>
            <a:ln w="9525" cap="flat" cmpd="sng" algn="ctr">
              <a:solidFill>
                <a:schemeClr val="tx1"/>
              </a:solidFill>
              <a:prstDash val="solid"/>
              <a:round/>
              <a:headEnd type="arrow" w="med" len="med"/>
              <a:tailEnd type="arrow"/>
            </a:ln>
            <a:effectLst/>
          </p:spPr>
        </p:cxnSp>
        <p:sp>
          <p:nvSpPr>
            <p:cNvPr id="25" name="テキスト ボックス 24"/>
            <p:cNvSpPr txBox="1"/>
            <p:nvPr/>
          </p:nvSpPr>
          <p:spPr>
            <a:xfrm>
              <a:off x="4795798" y="2516193"/>
              <a:ext cx="1015021" cy="307777"/>
            </a:xfrm>
            <a:prstGeom prst="rect">
              <a:avLst/>
            </a:prstGeom>
            <a:noFill/>
          </p:spPr>
          <p:txBody>
            <a:bodyPr wrap="none" rtlCol="0">
              <a:spAutoFit/>
            </a:bodyPr>
            <a:lstStyle/>
            <a:p>
              <a:r>
                <a:rPr kumimoji="1" lang="en-US" altLang="ja-JP" sz="1400" dirty="0" smtClean="0"/>
                <a:t>W=30 mm</a:t>
              </a:r>
              <a:endParaRPr kumimoji="1" lang="ja-JP" altLang="en-US" sz="1400" dirty="0"/>
            </a:p>
          </p:txBody>
        </p:sp>
        <p:sp>
          <p:nvSpPr>
            <p:cNvPr id="26" name="正方形/長方形 25"/>
            <p:cNvSpPr/>
            <p:nvPr/>
          </p:nvSpPr>
          <p:spPr bwMode="auto">
            <a:xfrm>
              <a:off x="4710111" y="3189960"/>
              <a:ext cx="2304256" cy="526968"/>
            </a:xfrm>
            <a:prstGeom prst="rect">
              <a:avLst/>
            </a:prstGeom>
            <a:solidFill>
              <a:schemeClr val="bg2">
                <a:lumMod val="60000"/>
                <a:lumOff val="40000"/>
              </a:schemeClr>
            </a:solidFill>
            <a:ln w="9525" cap="flat" cmpd="sng" algn="ctr">
              <a:solidFill>
                <a:schemeClr val="hlink"/>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Book Antiqua" pitchFamily="18" charset="0"/>
                <a:ea typeface="ＭＳ Ｐ明朝" pitchFamily="18" charset="-128"/>
              </a:endParaRPr>
            </a:p>
          </p:txBody>
        </p:sp>
        <p:cxnSp>
          <p:nvCxnSpPr>
            <p:cNvPr id="27" name="直線矢印コネクタ 26"/>
            <p:cNvCxnSpPr/>
            <p:nvPr/>
          </p:nvCxnSpPr>
          <p:spPr bwMode="auto">
            <a:xfrm flipV="1">
              <a:off x="4853187" y="3202807"/>
              <a:ext cx="0" cy="504985"/>
            </a:xfrm>
            <a:prstGeom prst="straightConnector1">
              <a:avLst/>
            </a:prstGeom>
            <a:solidFill>
              <a:schemeClr val="accent1"/>
            </a:solidFill>
            <a:ln w="9525" cap="flat" cmpd="sng" algn="ctr">
              <a:solidFill>
                <a:schemeClr val="tx1"/>
              </a:solidFill>
              <a:prstDash val="solid"/>
              <a:round/>
              <a:headEnd type="arrow" w="med" len="med"/>
              <a:tailEnd type="arrow"/>
            </a:ln>
            <a:effectLst/>
          </p:spPr>
        </p:cxnSp>
        <p:sp>
          <p:nvSpPr>
            <p:cNvPr id="28" name="テキスト ボックス 27"/>
            <p:cNvSpPr txBox="1"/>
            <p:nvPr/>
          </p:nvSpPr>
          <p:spPr>
            <a:xfrm>
              <a:off x="4798125" y="3308281"/>
              <a:ext cx="1015021" cy="307777"/>
            </a:xfrm>
            <a:prstGeom prst="rect">
              <a:avLst/>
            </a:prstGeom>
            <a:noFill/>
          </p:spPr>
          <p:txBody>
            <a:bodyPr wrap="none" rtlCol="0">
              <a:spAutoFit/>
            </a:bodyPr>
            <a:lstStyle/>
            <a:p>
              <a:r>
                <a:rPr lang="en-US" altLang="ja-JP" sz="1400" dirty="0" smtClean="0"/>
                <a:t>W=2</a:t>
              </a:r>
              <a:r>
                <a:rPr kumimoji="1" lang="en-US" altLang="ja-JP" sz="1400" dirty="0" smtClean="0"/>
                <a:t>0 mm</a:t>
              </a:r>
              <a:endParaRPr kumimoji="1" lang="ja-JP" altLang="en-US" sz="1400" dirty="0"/>
            </a:p>
          </p:txBody>
        </p:sp>
        <p:sp>
          <p:nvSpPr>
            <p:cNvPr id="29" name="円/楕円 28"/>
            <p:cNvSpPr/>
            <p:nvPr/>
          </p:nvSpPr>
          <p:spPr bwMode="auto">
            <a:xfrm>
              <a:off x="6467877" y="3189960"/>
              <a:ext cx="510117" cy="526968"/>
            </a:xfrm>
            <a:prstGeom prst="ellipse">
              <a:avLst/>
            </a:prstGeom>
            <a:solidFill>
              <a:srgbClr val="FFC000"/>
            </a:solidFill>
            <a:ln w="9525" cap="flat" cmpd="sng" algn="ctr">
              <a:solidFill>
                <a:schemeClr val="hlink"/>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Book Antiqua" pitchFamily="18" charset="0"/>
                <a:ea typeface="ＭＳ Ｐ明朝" pitchFamily="18" charset="-128"/>
              </a:endParaRPr>
            </a:p>
          </p:txBody>
        </p:sp>
        <p:cxnSp>
          <p:nvCxnSpPr>
            <p:cNvPr id="30" name="直線矢印コネクタ 29"/>
            <p:cNvCxnSpPr/>
            <p:nvPr/>
          </p:nvCxnSpPr>
          <p:spPr bwMode="auto">
            <a:xfrm>
              <a:off x="6710405" y="3489749"/>
              <a:ext cx="290742" cy="0"/>
            </a:xfrm>
            <a:prstGeom prst="straightConnector1">
              <a:avLst/>
            </a:prstGeom>
            <a:solidFill>
              <a:schemeClr val="accent1"/>
            </a:solidFill>
            <a:ln w="9525" cap="flat" cmpd="sng" algn="ctr">
              <a:solidFill>
                <a:schemeClr val="tx1"/>
              </a:solidFill>
              <a:prstDash val="solid"/>
              <a:round/>
              <a:headEnd type="arrow" w="med" len="med"/>
              <a:tailEnd type="arrow"/>
            </a:ln>
            <a:effectLst/>
          </p:spPr>
        </p:cxnSp>
        <p:sp>
          <p:nvSpPr>
            <p:cNvPr id="31" name="正方形/長方形 30"/>
            <p:cNvSpPr/>
            <p:nvPr/>
          </p:nvSpPr>
          <p:spPr>
            <a:xfrm>
              <a:off x="6409822" y="3201822"/>
              <a:ext cx="904415" cy="307777"/>
            </a:xfrm>
            <a:prstGeom prst="rect">
              <a:avLst/>
            </a:prstGeom>
          </p:spPr>
          <p:txBody>
            <a:bodyPr wrap="none">
              <a:spAutoFit/>
            </a:bodyPr>
            <a:lstStyle/>
            <a:p>
              <a:r>
                <a:rPr lang="en-US" altLang="ja-JP" sz="1400" dirty="0" smtClean="0">
                  <a:latin typeface="Symbol" panose="05050102010706020507" pitchFamily="18" charset="2"/>
                </a:rPr>
                <a:t>D</a:t>
              </a:r>
              <a:r>
                <a:rPr lang="en-US" altLang="ja-JP" sz="1400" dirty="0" smtClean="0"/>
                <a:t>x=9mm</a:t>
              </a:r>
              <a:endParaRPr lang="ja-JP" altLang="en-US" sz="1400" dirty="0"/>
            </a:p>
          </p:txBody>
        </p:sp>
        <p:sp>
          <p:nvSpPr>
            <p:cNvPr id="33" name="テキスト ボックス 32"/>
            <p:cNvSpPr txBox="1"/>
            <p:nvPr/>
          </p:nvSpPr>
          <p:spPr>
            <a:xfrm>
              <a:off x="4651064" y="1928956"/>
              <a:ext cx="3860352" cy="307777"/>
            </a:xfrm>
            <a:prstGeom prst="rect">
              <a:avLst/>
            </a:prstGeom>
            <a:noFill/>
          </p:spPr>
          <p:txBody>
            <a:bodyPr wrap="none" rtlCol="0">
              <a:spAutoFit/>
            </a:bodyPr>
            <a:lstStyle/>
            <a:p>
              <a:r>
                <a:rPr lang="en-US" altLang="ja-JP" sz="1400" dirty="0" smtClean="0"/>
                <a:t>Charge-exchange foil </a:t>
              </a:r>
              <a:r>
                <a:rPr kumimoji="1" lang="en-US" altLang="ja-JP" sz="1400" dirty="0" smtClean="0"/>
                <a:t>(330-</a:t>
              </a:r>
              <a:r>
                <a:rPr lang="en-US" altLang="ja-JP" sz="1400" dirty="0" smtClean="0">
                  <a:latin typeface="Symbol" panose="05050102010706020507" pitchFamily="18" charset="2"/>
                </a:rPr>
                <a:t>m</a:t>
              </a:r>
              <a:r>
                <a:rPr kumimoji="1" lang="en-US" altLang="ja-JP" sz="1400" dirty="0" smtClean="0"/>
                <a:t>g/cm</a:t>
              </a:r>
              <a:r>
                <a:rPr kumimoji="1" lang="en-US" altLang="ja-JP" sz="1400" baseline="30000" dirty="0" smtClean="0"/>
                <a:t>2</a:t>
              </a:r>
              <a:r>
                <a:rPr kumimoji="1" lang="en-US" altLang="ja-JP" sz="1400" dirty="0" smtClean="0"/>
                <a:t>-thick HBC)</a:t>
              </a:r>
              <a:endParaRPr kumimoji="1" lang="ja-JP" altLang="en-US" sz="1400" dirty="0"/>
            </a:p>
          </p:txBody>
        </p:sp>
        <p:sp>
          <p:nvSpPr>
            <p:cNvPr id="34" name="テキスト ボックス 33"/>
            <p:cNvSpPr txBox="1"/>
            <p:nvPr/>
          </p:nvSpPr>
          <p:spPr>
            <a:xfrm>
              <a:off x="7074290" y="2581752"/>
              <a:ext cx="1988494" cy="738664"/>
            </a:xfrm>
            <a:prstGeom prst="rect">
              <a:avLst/>
            </a:prstGeom>
            <a:noFill/>
          </p:spPr>
          <p:txBody>
            <a:bodyPr wrap="square" rtlCol="0">
              <a:spAutoFit/>
            </a:bodyPr>
            <a:lstStyle/>
            <a:p>
              <a:r>
                <a:rPr kumimoji="1" lang="en-US" altLang="ja-JP" sz="1400" dirty="0" smtClean="0"/>
                <a:t>The foil was </a:t>
              </a:r>
              <a:r>
                <a:rPr lang="en-US" altLang="ja-JP" sz="1400" dirty="0" smtClean="0"/>
                <a:t>pulled</a:t>
              </a:r>
              <a:r>
                <a:rPr kumimoji="1" lang="en-US" altLang="ja-JP" sz="1400" dirty="0" smtClean="0"/>
                <a:t> </a:t>
              </a:r>
            </a:p>
            <a:p>
              <a:r>
                <a:rPr kumimoji="1" lang="en-US" altLang="ja-JP" sz="1400" dirty="0" smtClean="0"/>
                <a:t>out by 4 mm and</a:t>
              </a:r>
            </a:p>
            <a:p>
              <a:r>
                <a:rPr kumimoji="1" lang="en-US" altLang="ja-JP" sz="1400" dirty="0" smtClean="0"/>
                <a:t>its</a:t>
              </a:r>
              <a:r>
                <a:rPr lang="en-US" altLang="ja-JP" sz="1400" dirty="0" smtClean="0"/>
                <a:t> size is also reduced.</a:t>
              </a:r>
            </a:p>
          </p:txBody>
        </p:sp>
        <p:sp>
          <p:nvSpPr>
            <p:cNvPr id="36" name="テキスト ボックス 35"/>
            <p:cNvSpPr txBox="1"/>
            <p:nvPr/>
          </p:nvSpPr>
          <p:spPr>
            <a:xfrm>
              <a:off x="5846693" y="2219921"/>
              <a:ext cx="965329" cy="523220"/>
            </a:xfrm>
            <a:prstGeom prst="rect">
              <a:avLst/>
            </a:prstGeom>
            <a:noFill/>
          </p:spPr>
          <p:txBody>
            <a:bodyPr wrap="none" rtlCol="0">
              <a:spAutoFit/>
            </a:bodyPr>
            <a:lstStyle/>
            <a:p>
              <a:r>
                <a:rPr kumimoji="1" lang="en-US" altLang="ja-JP" sz="1400" b="1" dirty="0" smtClean="0">
                  <a:solidFill>
                    <a:srgbClr val="FFC000"/>
                  </a:solidFill>
                </a:rPr>
                <a:t>Injection </a:t>
              </a:r>
            </a:p>
            <a:p>
              <a:r>
                <a:rPr kumimoji="1" lang="en-US" altLang="ja-JP" sz="1400" b="1" dirty="0" smtClean="0">
                  <a:solidFill>
                    <a:srgbClr val="FFC000"/>
                  </a:solidFill>
                </a:rPr>
                <a:t>beam</a:t>
              </a:r>
              <a:endParaRPr kumimoji="1" lang="ja-JP" altLang="en-US" sz="1400" b="1" dirty="0">
                <a:solidFill>
                  <a:srgbClr val="FFC000"/>
                </a:solidFill>
              </a:endParaRPr>
            </a:p>
          </p:txBody>
        </p:sp>
        <p:cxnSp>
          <p:nvCxnSpPr>
            <p:cNvPr id="37" name="直線矢印コネクタ 36"/>
            <p:cNvCxnSpPr/>
            <p:nvPr/>
          </p:nvCxnSpPr>
          <p:spPr bwMode="auto">
            <a:xfrm>
              <a:off x="5545698" y="2226808"/>
              <a:ext cx="0" cy="260961"/>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sp>
          <p:nvSpPr>
            <p:cNvPr id="38" name="円/楕円 37"/>
            <p:cNvSpPr/>
            <p:nvPr/>
          </p:nvSpPr>
          <p:spPr bwMode="auto">
            <a:xfrm>
              <a:off x="6460506" y="2423975"/>
              <a:ext cx="510117" cy="526968"/>
            </a:xfrm>
            <a:prstGeom prst="ellipse">
              <a:avLst/>
            </a:prstGeom>
            <a:solidFill>
              <a:srgbClr val="FFC000"/>
            </a:solidFill>
            <a:ln w="9525" cap="flat" cmpd="sng" algn="ctr">
              <a:solidFill>
                <a:schemeClr val="hlink"/>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Book Antiqua" pitchFamily="18" charset="0"/>
                <a:ea typeface="ＭＳ Ｐ明朝" pitchFamily="18" charset="-128"/>
              </a:endParaRPr>
            </a:p>
          </p:txBody>
        </p:sp>
        <p:cxnSp>
          <p:nvCxnSpPr>
            <p:cNvPr id="22" name="直線矢印コネクタ 21"/>
            <p:cNvCxnSpPr/>
            <p:nvPr/>
          </p:nvCxnSpPr>
          <p:spPr bwMode="auto">
            <a:xfrm>
              <a:off x="6708078" y="2665347"/>
              <a:ext cx="410871" cy="0"/>
            </a:xfrm>
            <a:prstGeom prst="straightConnector1">
              <a:avLst/>
            </a:prstGeom>
            <a:solidFill>
              <a:schemeClr val="accent1"/>
            </a:solidFill>
            <a:ln w="9525" cap="flat" cmpd="sng" algn="ctr">
              <a:solidFill>
                <a:schemeClr val="tx1"/>
              </a:solidFill>
              <a:prstDash val="solid"/>
              <a:round/>
              <a:headEnd type="arrow" w="med" len="med"/>
              <a:tailEnd type="arrow"/>
            </a:ln>
            <a:effectLst/>
          </p:spPr>
        </p:cxnSp>
        <p:sp>
          <p:nvSpPr>
            <p:cNvPr id="23" name="正方形/長方形 22"/>
            <p:cNvSpPr/>
            <p:nvPr/>
          </p:nvSpPr>
          <p:spPr>
            <a:xfrm>
              <a:off x="6398869" y="2380638"/>
              <a:ext cx="994183" cy="307777"/>
            </a:xfrm>
            <a:prstGeom prst="rect">
              <a:avLst/>
            </a:prstGeom>
          </p:spPr>
          <p:txBody>
            <a:bodyPr wrap="none">
              <a:spAutoFit/>
            </a:bodyPr>
            <a:lstStyle/>
            <a:p>
              <a:r>
                <a:rPr lang="en-US" altLang="ja-JP" sz="1400" dirty="0" smtClean="0">
                  <a:latin typeface="Symbol" panose="05050102010706020507" pitchFamily="18" charset="2"/>
                </a:rPr>
                <a:t>D</a:t>
              </a:r>
              <a:r>
                <a:rPr lang="en-US" altLang="ja-JP" sz="1400" dirty="0" smtClean="0"/>
                <a:t>x=13mm</a:t>
              </a:r>
              <a:endParaRPr lang="ja-JP" altLang="en-US" sz="1400" dirty="0"/>
            </a:p>
          </p:txBody>
        </p:sp>
        <p:cxnSp>
          <p:nvCxnSpPr>
            <p:cNvPr id="32" name="直線コネクタ 31"/>
            <p:cNvCxnSpPr/>
            <p:nvPr/>
          </p:nvCxnSpPr>
          <p:spPr bwMode="auto">
            <a:xfrm>
              <a:off x="6717222" y="2236733"/>
              <a:ext cx="0" cy="1552307"/>
            </a:xfrm>
            <a:prstGeom prst="line">
              <a:avLst/>
            </a:prstGeom>
            <a:solidFill>
              <a:schemeClr val="accent1"/>
            </a:solidFill>
            <a:ln w="9525" cap="flat" cmpd="sng" algn="ctr">
              <a:solidFill>
                <a:schemeClr val="tx1"/>
              </a:solidFill>
              <a:prstDash val="dash"/>
              <a:round/>
              <a:headEnd type="none" w="med" len="med"/>
              <a:tailEnd type="none" w="med" len="med"/>
            </a:ln>
            <a:effectLst/>
          </p:spPr>
        </p:cxnSp>
      </p:grpSp>
      <p:grpSp>
        <p:nvGrpSpPr>
          <p:cNvPr id="13" name="グループ化 12"/>
          <p:cNvGrpSpPr/>
          <p:nvPr/>
        </p:nvGrpSpPr>
        <p:grpSpPr>
          <a:xfrm>
            <a:off x="84712" y="476672"/>
            <a:ext cx="4713433" cy="3412525"/>
            <a:chOff x="84712" y="476672"/>
            <a:chExt cx="4713433" cy="3412525"/>
          </a:xfrm>
        </p:grpSpPr>
        <p:pic>
          <p:nvPicPr>
            <p:cNvPr id="2" name="図 1"/>
            <p:cNvPicPr>
              <a:picLocks noChangeAspect="1"/>
            </p:cNvPicPr>
            <p:nvPr/>
          </p:nvPicPr>
          <p:blipFill>
            <a:blip r:embed="rId3"/>
            <a:stretch>
              <a:fillRect/>
            </a:stretch>
          </p:blipFill>
          <p:spPr>
            <a:xfrm>
              <a:off x="278557" y="476672"/>
              <a:ext cx="4519588" cy="3150256"/>
            </a:xfrm>
            <a:prstGeom prst="rect">
              <a:avLst/>
            </a:prstGeom>
          </p:spPr>
        </p:pic>
        <p:sp>
          <p:nvSpPr>
            <p:cNvPr id="3" name="テキスト ボックス 2"/>
            <p:cNvSpPr txBox="1"/>
            <p:nvPr/>
          </p:nvSpPr>
          <p:spPr>
            <a:xfrm rot="16200000">
              <a:off x="-706371" y="1708011"/>
              <a:ext cx="1920719" cy="338554"/>
            </a:xfrm>
            <a:prstGeom prst="rect">
              <a:avLst/>
            </a:prstGeom>
            <a:noFill/>
          </p:spPr>
          <p:txBody>
            <a:bodyPr wrap="none" rtlCol="0">
              <a:spAutoFit/>
            </a:bodyPr>
            <a:lstStyle/>
            <a:p>
              <a:r>
                <a:rPr kumimoji="1" lang="en-US" altLang="ja-JP" sz="1600" dirty="0" smtClean="0"/>
                <a:t>Number of foil hits</a:t>
              </a:r>
              <a:endParaRPr kumimoji="1" lang="ja-JP" altLang="en-US" sz="1600" dirty="0"/>
            </a:p>
          </p:txBody>
        </p:sp>
        <p:sp>
          <p:nvSpPr>
            <p:cNvPr id="4" name="テキスト ボックス 3"/>
            <p:cNvSpPr txBox="1"/>
            <p:nvPr/>
          </p:nvSpPr>
          <p:spPr>
            <a:xfrm>
              <a:off x="1862733" y="3550643"/>
              <a:ext cx="1399742" cy="338554"/>
            </a:xfrm>
            <a:prstGeom prst="rect">
              <a:avLst/>
            </a:prstGeom>
            <a:noFill/>
          </p:spPr>
          <p:txBody>
            <a:bodyPr wrap="none" rtlCol="0">
              <a:spAutoFit/>
            </a:bodyPr>
            <a:lstStyle/>
            <a:p>
              <a:r>
                <a:rPr kumimoji="1" lang="en-US" altLang="ja-JP" sz="1600" dirty="0" smtClean="0"/>
                <a:t>Parameter ID</a:t>
              </a:r>
              <a:endParaRPr kumimoji="1" lang="ja-JP" altLang="en-US" sz="1600" dirty="0"/>
            </a:p>
          </p:txBody>
        </p:sp>
        <p:sp>
          <p:nvSpPr>
            <p:cNvPr id="5" name="テキスト ボックス 4"/>
            <p:cNvSpPr txBox="1"/>
            <p:nvPr/>
          </p:nvSpPr>
          <p:spPr>
            <a:xfrm>
              <a:off x="1214661" y="738337"/>
              <a:ext cx="415498" cy="369332"/>
            </a:xfrm>
            <a:prstGeom prst="rect">
              <a:avLst/>
            </a:prstGeom>
            <a:noFill/>
          </p:spPr>
          <p:txBody>
            <a:bodyPr wrap="none" rtlCol="0">
              <a:spAutoFit/>
            </a:bodyPr>
            <a:lstStyle/>
            <a:p>
              <a:r>
                <a:rPr kumimoji="1" lang="en-US" altLang="ja-JP" dirty="0" smtClean="0"/>
                <a:t>41</a:t>
              </a:r>
              <a:endParaRPr kumimoji="1" lang="ja-JP" altLang="en-US" dirty="0"/>
            </a:p>
          </p:txBody>
        </p:sp>
        <p:sp>
          <p:nvSpPr>
            <p:cNvPr id="6" name="テキスト ボックス 5"/>
            <p:cNvSpPr txBox="1"/>
            <p:nvPr/>
          </p:nvSpPr>
          <p:spPr>
            <a:xfrm>
              <a:off x="3644791" y="2584620"/>
              <a:ext cx="300082" cy="369332"/>
            </a:xfrm>
            <a:prstGeom prst="rect">
              <a:avLst/>
            </a:prstGeom>
            <a:noFill/>
          </p:spPr>
          <p:txBody>
            <a:bodyPr wrap="none" rtlCol="0">
              <a:spAutoFit/>
            </a:bodyPr>
            <a:lstStyle/>
            <a:p>
              <a:r>
                <a:rPr kumimoji="1" lang="en-US" altLang="ja-JP" dirty="0" smtClean="0">
                  <a:solidFill>
                    <a:srgbClr val="FF0000"/>
                  </a:solidFill>
                </a:rPr>
                <a:t>7</a:t>
              </a:r>
              <a:endParaRPr kumimoji="1" lang="ja-JP" altLang="en-US" dirty="0">
                <a:solidFill>
                  <a:srgbClr val="FF0000"/>
                </a:solidFill>
              </a:endParaRPr>
            </a:p>
          </p:txBody>
        </p:sp>
        <p:sp>
          <p:nvSpPr>
            <p:cNvPr id="7" name="テキスト ボックス 6"/>
            <p:cNvSpPr txBox="1"/>
            <p:nvPr/>
          </p:nvSpPr>
          <p:spPr>
            <a:xfrm>
              <a:off x="2016828" y="1713513"/>
              <a:ext cx="415498" cy="369332"/>
            </a:xfrm>
            <a:prstGeom prst="rect">
              <a:avLst/>
            </a:prstGeom>
            <a:noFill/>
          </p:spPr>
          <p:txBody>
            <a:bodyPr wrap="none" rtlCol="0">
              <a:spAutoFit/>
            </a:bodyPr>
            <a:lstStyle/>
            <a:p>
              <a:r>
                <a:rPr kumimoji="1" lang="en-US" altLang="ja-JP" dirty="0" smtClean="0">
                  <a:solidFill>
                    <a:srgbClr val="00B050"/>
                  </a:solidFill>
                </a:rPr>
                <a:t>21</a:t>
              </a:r>
              <a:endParaRPr kumimoji="1" lang="ja-JP" altLang="en-US" dirty="0">
                <a:solidFill>
                  <a:srgbClr val="00B050"/>
                </a:solidFill>
              </a:endParaRPr>
            </a:p>
          </p:txBody>
        </p:sp>
        <p:sp>
          <p:nvSpPr>
            <p:cNvPr id="8" name="テキスト ボックス 7"/>
            <p:cNvSpPr txBox="1"/>
            <p:nvPr/>
          </p:nvSpPr>
          <p:spPr>
            <a:xfrm>
              <a:off x="2791521" y="2302170"/>
              <a:ext cx="415498" cy="369332"/>
            </a:xfrm>
            <a:prstGeom prst="rect">
              <a:avLst/>
            </a:prstGeom>
            <a:noFill/>
          </p:spPr>
          <p:txBody>
            <a:bodyPr wrap="none" rtlCol="0">
              <a:spAutoFit/>
            </a:bodyPr>
            <a:lstStyle/>
            <a:p>
              <a:r>
                <a:rPr kumimoji="1" lang="en-US" altLang="ja-JP" dirty="0" smtClean="0">
                  <a:solidFill>
                    <a:schemeClr val="accent2"/>
                  </a:solidFill>
                </a:rPr>
                <a:t>12</a:t>
              </a:r>
              <a:endParaRPr kumimoji="1" lang="ja-JP" altLang="en-US" dirty="0">
                <a:solidFill>
                  <a:schemeClr val="accent2"/>
                </a:solidFill>
              </a:endParaRPr>
            </a:p>
          </p:txBody>
        </p:sp>
        <p:sp>
          <p:nvSpPr>
            <p:cNvPr id="41" name="円/楕円 40"/>
            <p:cNvSpPr/>
            <p:nvPr/>
          </p:nvSpPr>
          <p:spPr bwMode="auto">
            <a:xfrm>
              <a:off x="2673158" y="2122148"/>
              <a:ext cx="648072" cy="1118977"/>
            </a:xfrm>
            <a:prstGeom prst="ellipse">
              <a:avLst/>
            </a:prstGeom>
            <a:noFill/>
            <a:ln w="9525" cap="flat" cmpd="sng" algn="ctr">
              <a:solidFill>
                <a:schemeClr val="accent2"/>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Book Antiqua" pitchFamily="18" charset="0"/>
                <a:ea typeface="ＭＳ Ｐ明朝" pitchFamily="18" charset="-128"/>
              </a:endParaRPr>
            </a:p>
          </p:txBody>
        </p:sp>
      </p:grpSp>
      <p:cxnSp>
        <p:nvCxnSpPr>
          <p:cNvPr id="43" name="直線コネクタ 42"/>
          <p:cNvCxnSpPr/>
          <p:nvPr/>
        </p:nvCxnSpPr>
        <p:spPr bwMode="auto">
          <a:xfrm flipH="1" flipV="1">
            <a:off x="2996702" y="3238320"/>
            <a:ext cx="492" cy="806667"/>
          </a:xfrm>
          <a:prstGeom prst="line">
            <a:avLst/>
          </a:prstGeom>
          <a:solidFill>
            <a:schemeClr val="accent1"/>
          </a:solidFill>
          <a:ln w="28575" cap="flat" cmpd="sng" algn="ctr">
            <a:solidFill>
              <a:srgbClr val="00B0F0"/>
            </a:solidFill>
            <a:prstDash val="solid"/>
            <a:round/>
            <a:headEnd type="none" w="med" len="med"/>
            <a:tailEnd type="triangle" w="med" len="med"/>
          </a:ln>
          <a:effectLst/>
        </p:spPr>
      </p:cxnSp>
      <p:sp>
        <p:nvSpPr>
          <p:cNvPr id="46" name="正方形/長方形 45"/>
          <p:cNvSpPr/>
          <p:nvPr/>
        </p:nvSpPr>
        <p:spPr>
          <a:xfrm>
            <a:off x="23446" y="4044987"/>
            <a:ext cx="9092592" cy="1000274"/>
          </a:xfrm>
          <a:prstGeom prst="rect">
            <a:avLst/>
          </a:prstGeom>
          <a:ln w="19050">
            <a:solidFill>
              <a:srgbClr val="00B0F0"/>
            </a:solidFill>
          </a:ln>
        </p:spPr>
        <p:txBody>
          <a:bodyPr wrap="square">
            <a:spAutoFit/>
          </a:bodyPr>
          <a:lstStyle/>
          <a:p>
            <a:pPr marL="285750" indent="-285750" algn="just">
              <a:spcAft>
                <a:spcPts val="0"/>
              </a:spcAft>
              <a:buFont typeface="Wingdings" panose="05000000000000000000" pitchFamily="2" charset="2"/>
              <a:buChar char="ü"/>
            </a:pPr>
            <a:r>
              <a:rPr lang="en-US" altLang="ja-JP" dirty="0">
                <a:solidFill>
                  <a:srgbClr val="000000"/>
                </a:solidFill>
                <a:latin typeface="Arial" panose="020B0604020202020204" pitchFamily="34" charset="0"/>
                <a:ea typeface="ＭＳ 明朝" panose="02020609040205080304" pitchFamily="17" charset="-128"/>
                <a:cs typeface="Arial" panose="020B0604020202020204" pitchFamily="34" charset="0"/>
              </a:rPr>
              <a:t>Now we perform </a:t>
            </a:r>
            <a:r>
              <a:rPr lang="en-US" altLang="ja-JP" dirty="0">
                <a:solidFill>
                  <a:srgbClr val="C00000"/>
                </a:solidFill>
                <a:latin typeface="Arial" panose="020B0604020202020204" pitchFamily="34" charset="0"/>
                <a:ea typeface="ＭＳ 明朝" panose="02020609040205080304" pitchFamily="17" charset="-128"/>
                <a:cs typeface="Arial" panose="020B0604020202020204" pitchFamily="34" charset="0"/>
              </a:rPr>
              <a:t>500-kW</a:t>
            </a:r>
            <a:r>
              <a:rPr lang="en-US" altLang="ja-JP" dirty="0">
                <a:solidFill>
                  <a:srgbClr val="000000"/>
                </a:solidFill>
                <a:latin typeface="Arial" panose="020B0604020202020204" pitchFamily="34" charset="0"/>
                <a:ea typeface="ＭＳ 明朝" panose="02020609040205080304" pitchFamily="17" charset="-128"/>
                <a:cs typeface="Arial" panose="020B0604020202020204" pitchFamily="34" charset="0"/>
              </a:rPr>
              <a:t> routine beam operation with ID3</a:t>
            </a:r>
            <a:r>
              <a:rPr lang="en-US" altLang="ja-JP" dirty="0" smtClean="0">
                <a:solidFill>
                  <a:srgbClr val="000000"/>
                </a:solidFill>
                <a:latin typeface="Arial" panose="020B0604020202020204" pitchFamily="34" charset="0"/>
                <a:ea typeface="ＭＳ 明朝" panose="02020609040205080304" pitchFamily="17" charset="-128"/>
                <a:cs typeface="Arial" panose="020B0604020202020204" pitchFamily="34" charset="0"/>
              </a:rPr>
              <a:t>.</a:t>
            </a:r>
            <a:endParaRPr lang="en-US" altLang="ja-JP" dirty="0" smtClean="0">
              <a:latin typeface="Arial" panose="020B0604020202020204" pitchFamily="34" charset="0"/>
              <a:cs typeface="Arial" panose="020B0604020202020204" pitchFamily="34" charset="0"/>
            </a:endParaRPr>
          </a:p>
          <a:p>
            <a:pPr algn="just">
              <a:spcAft>
                <a:spcPts val="0"/>
              </a:spcAft>
            </a:pPr>
            <a:endParaRPr lang="en-US" altLang="ja-JP" sz="500" kern="100" dirty="0">
              <a:solidFill>
                <a:srgbClr val="000000"/>
              </a:solidFill>
              <a:latin typeface="Arial" panose="020B0604020202020204" pitchFamily="34" charset="0"/>
              <a:ea typeface="ＭＳ 明朝" panose="02020609040205080304" pitchFamily="17" charset="-128"/>
              <a:cs typeface="Arial" panose="020B0604020202020204" pitchFamily="34" charset="0"/>
            </a:endParaRPr>
          </a:p>
          <a:p>
            <a:pPr marL="285750" indent="-285750" algn="just">
              <a:spcAft>
                <a:spcPts val="0"/>
              </a:spcAft>
              <a:buFont typeface="Wingdings" panose="05000000000000000000" pitchFamily="2" charset="2"/>
              <a:buChar char="ü"/>
            </a:pPr>
            <a:r>
              <a:rPr lang="en-US" altLang="ja-JP" kern="100" dirty="0" smtClean="0">
                <a:solidFill>
                  <a:srgbClr val="000000"/>
                </a:solidFill>
                <a:latin typeface="Arial" panose="020B0604020202020204" pitchFamily="34" charset="0"/>
                <a:ea typeface="ＭＳ 明朝" panose="02020609040205080304" pitchFamily="17" charset="-128"/>
                <a:cs typeface="Arial" panose="020B0604020202020204" pitchFamily="34" charset="0"/>
              </a:rPr>
              <a:t>The present residual radiation level near the charge exchange foil is</a:t>
            </a:r>
          </a:p>
          <a:p>
            <a:pPr algn="just">
              <a:spcAft>
                <a:spcPts val="0"/>
              </a:spcAft>
            </a:pPr>
            <a:r>
              <a:rPr lang="en-US" altLang="ja-JP" kern="100" dirty="0" smtClean="0">
                <a:solidFill>
                  <a:srgbClr val="000000"/>
                </a:solidFill>
                <a:latin typeface="Arial" panose="020B0604020202020204" pitchFamily="34" charset="0"/>
                <a:ea typeface="ＭＳ 明朝" panose="02020609040205080304" pitchFamily="17" charset="-128"/>
                <a:cs typeface="Arial" panose="020B0604020202020204" pitchFamily="34" charset="0"/>
              </a:rPr>
              <a:t>     </a:t>
            </a:r>
            <a:r>
              <a:rPr lang="en-US" altLang="ja-JP" kern="100" dirty="0" smtClean="0">
                <a:solidFill>
                  <a:srgbClr val="C00000"/>
                </a:solidFill>
                <a:latin typeface="Arial" panose="020B0604020202020204" pitchFamily="34" charset="0"/>
                <a:ea typeface="ＭＳ 明朝" panose="02020609040205080304" pitchFamily="17" charset="-128"/>
                <a:cs typeface="Arial" panose="020B0604020202020204" pitchFamily="34" charset="0"/>
              </a:rPr>
              <a:t>~4.5 </a:t>
            </a:r>
            <a:r>
              <a:rPr lang="en-US" altLang="ja-JP" kern="100" dirty="0">
                <a:solidFill>
                  <a:srgbClr val="C00000"/>
                </a:solidFill>
                <a:latin typeface="Arial" panose="020B0604020202020204" pitchFamily="34" charset="0"/>
                <a:ea typeface="ＭＳ 明朝" panose="02020609040205080304" pitchFamily="17" charset="-128"/>
                <a:cs typeface="Arial" panose="020B0604020202020204" pitchFamily="34" charset="0"/>
              </a:rPr>
              <a:t>mSv/h </a:t>
            </a:r>
            <a:r>
              <a:rPr lang="en-US" altLang="ja-JP" kern="100" dirty="0">
                <a:solidFill>
                  <a:srgbClr val="000000"/>
                </a:solidFill>
                <a:latin typeface="Arial" panose="020B0604020202020204" pitchFamily="34" charset="0"/>
                <a:ea typeface="ＭＳ 明朝" panose="02020609040205080304" pitchFamily="17" charset="-128"/>
                <a:cs typeface="Arial" panose="020B0604020202020204" pitchFamily="34" charset="0"/>
              </a:rPr>
              <a:t>on the chamber surface, </a:t>
            </a:r>
            <a:r>
              <a:rPr lang="en-US" altLang="ja-JP" kern="100" dirty="0" smtClean="0">
                <a:solidFill>
                  <a:srgbClr val="000000"/>
                </a:solidFill>
                <a:latin typeface="Arial" panose="020B0604020202020204" pitchFamily="34" charset="0"/>
                <a:ea typeface="ＭＳ 明朝" panose="02020609040205080304" pitchFamily="17" charset="-128"/>
                <a:cs typeface="Arial" panose="020B0604020202020204" pitchFamily="34" charset="0"/>
              </a:rPr>
              <a:t>which </a:t>
            </a:r>
            <a:r>
              <a:rPr lang="en-US" altLang="ja-JP" kern="100" dirty="0">
                <a:solidFill>
                  <a:srgbClr val="000000"/>
                </a:solidFill>
                <a:latin typeface="Arial" panose="020B0604020202020204" pitchFamily="34" charset="0"/>
                <a:ea typeface="ＭＳ 明朝" panose="02020609040205080304" pitchFamily="17" charset="-128"/>
                <a:cs typeface="Arial" panose="020B0604020202020204" pitchFamily="34" charset="0"/>
              </a:rPr>
              <a:t>is sufficiently within the acceptable level. </a:t>
            </a:r>
            <a:endParaRPr lang="en-US" altLang="ja-JP" kern="100" dirty="0" smtClean="0">
              <a:solidFill>
                <a:srgbClr val="000000"/>
              </a:solidFill>
              <a:latin typeface="Arial" panose="020B0604020202020204" pitchFamily="34" charset="0"/>
              <a:ea typeface="ＭＳ 明朝" panose="02020609040205080304" pitchFamily="17" charset="-128"/>
              <a:cs typeface="Arial" panose="020B0604020202020204" pitchFamily="34" charset="0"/>
            </a:endParaRPr>
          </a:p>
        </p:txBody>
      </p:sp>
      <p:sp>
        <p:nvSpPr>
          <p:cNvPr id="48" name="正方形/長方形 47"/>
          <p:cNvSpPr/>
          <p:nvPr/>
        </p:nvSpPr>
        <p:spPr>
          <a:xfrm>
            <a:off x="35496" y="5301208"/>
            <a:ext cx="9148653" cy="1554272"/>
          </a:xfrm>
          <a:prstGeom prst="rect">
            <a:avLst/>
          </a:prstGeom>
        </p:spPr>
        <p:txBody>
          <a:bodyPr wrap="square">
            <a:spAutoFit/>
          </a:bodyPr>
          <a:lstStyle/>
          <a:p>
            <a:pPr marL="285750" indent="-285750" algn="just">
              <a:spcAft>
                <a:spcPts val="0"/>
              </a:spcAft>
              <a:buFont typeface="Wingdings" panose="05000000000000000000" pitchFamily="2" charset="2"/>
              <a:buChar char="ü"/>
            </a:pPr>
            <a:r>
              <a:rPr lang="en-US" altLang="ja-JP" kern="100" dirty="0" smtClean="0">
                <a:solidFill>
                  <a:srgbClr val="000000"/>
                </a:solidFill>
                <a:latin typeface="Arial" panose="020B0604020202020204" pitchFamily="34" charset="0"/>
                <a:ea typeface="ＭＳ 明朝" panose="02020609040205080304" pitchFamily="17" charset="-128"/>
                <a:cs typeface="Arial" panose="020B0604020202020204" pitchFamily="34" charset="0"/>
              </a:rPr>
              <a:t>When </a:t>
            </a:r>
            <a:r>
              <a:rPr lang="en-US" altLang="ja-JP" kern="100" dirty="0">
                <a:solidFill>
                  <a:srgbClr val="000000"/>
                </a:solidFill>
                <a:latin typeface="Arial" panose="020B0604020202020204" pitchFamily="34" charset="0"/>
                <a:ea typeface="ＭＳ 明朝" panose="02020609040205080304" pitchFamily="17" charset="-128"/>
                <a:cs typeface="Arial" panose="020B0604020202020204" pitchFamily="34" charset="0"/>
              </a:rPr>
              <a:t>we </a:t>
            </a:r>
            <a:r>
              <a:rPr lang="en-US" altLang="ja-JP" kern="100" dirty="0" smtClean="0">
                <a:solidFill>
                  <a:srgbClr val="000000"/>
                </a:solidFill>
                <a:latin typeface="Arial" panose="020B0604020202020204" pitchFamily="34" charset="0"/>
                <a:ea typeface="ＭＳ 明朝" panose="02020609040205080304" pitchFamily="17" charset="-128"/>
                <a:cs typeface="Arial" panose="020B0604020202020204" pitchFamily="34" charset="0"/>
              </a:rPr>
              <a:t>realize 200</a:t>
            </a:r>
            <a:r>
              <a:rPr lang="en-US" altLang="ja-JP" kern="100" dirty="0" smtClean="0">
                <a:solidFill>
                  <a:srgbClr val="000000"/>
                </a:solidFill>
                <a:latin typeface="Symbol" panose="05050102010706020507" pitchFamily="18" charset="2"/>
                <a:ea typeface="ＭＳ 明朝" panose="02020609040205080304" pitchFamily="17" charset="-128"/>
                <a:cs typeface="Arial" panose="020B0604020202020204" pitchFamily="34" charset="0"/>
              </a:rPr>
              <a:t>p</a:t>
            </a:r>
            <a:r>
              <a:rPr lang="en-US" altLang="ja-JP" kern="100" dirty="0" smtClean="0">
                <a:solidFill>
                  <a:srgbClr val="000000"/>
                </a:solidFill>
                <a:latin typeface="Arial" panose="020B0604020202020204" pitchFamily="34" charset="0"/>
                <a:ea typeface="ＭＳ 明朝" panose="02020609040205080304" pitchFamily="17" charset="-128"/>
                <a:cs typeface="Arial" panose="020B0604020202020204" pitchFamily="34" charset="0"/>
              </a:rPr>
              <a:t>-mm-mrad </a:t>
            </a:r>
            <a:r>
              <a:rPr lang="en-US" altLang="ja-JP" kern="100" dirty="0">
                <a:solidFill>
                  <a:srgbClr val="000000"/>
                </a:solidFill>
                <a:latin typeface="Arial" panose="020B0604020202020204" pitchFamily="34" charset="0"/>
                <a:ea typeface="ＭＳ 明朝" panose="02020609040205080304" pitchFamily="17" charset="-128"/>
                <a:cs typeface="Arial" panose="020B0604020202020204" pitchFamily="34" charset="0"/>
              </a:rPr>
              <a:t>transverse painting, </a:t>
            </a:r>
            <a:endParaRPr lang="en-US" altLang="ja-JP" kern="100" dirty="0" smtClean="0">
              <a:solidFill>
                <a:srgbClr val="000000"/>
              </a:solidFill>
              <a:latin typeface="Arial" panose="020B0604020202020204" pitchFamily="34" charset="0"/>
              <a:ea typeface="ＭＳ 明朝" panose="02020609040205080304" pitchFamily="17" charset="-128"/>
              <a:cs typeface="Arial" panose="020B0604020202020204" pitchFamily="34" charset="0"/>
            </a:endParaRPr>
          </a:p>
          <a:p>
            <a:pPr algn="just">
              <a:spcAft>
                <a:spcPts val="0"/>
              </a:spcAft>
            </a:pPr>
            <a:r>
              <a:rPr lang="en-US" altLang="ja-JP" kern="100" dirty="0">
                <a:solidFill>
                  <a:srgbClr val="000000"/>
                </a:solidFill>
                <a:latin typeface="Arial" panose="020B0604020202020204" pitchFamily="34" charset="0"/>
                <a:ea typeface="ＭＳ 明朝" panose="02020609040205080304" pitchFamily="17" charset="-128"/>
                <a:cs typeface="Arial" panose="020B0604020202020204" pitchFamily="34" charset="0"/>
              </a:rPr>
              <a:t> </a:t>
            </a:r>
            <a:r>
              <a:rPr lang="en-US" altLang="ja-JP" kern="100" dirty="0" smtClean="0">
                <a:solidFill>
                  <a:srgbClr val="000000"/>
                </a:solidFill>
                <a:latin typeface="Arial" panose="020B0604020202020204" pitchFamily="34" charset="0"/>
                <a:ea typeface="ＭＳ 明朝" panose="02020609040205080304" pitchFamily="17" charset="-128"/>
                <a:cs typeface="Arial" panose="020B0604020202020204" pitchFamily="34" charset="0"/>
              </a:rPr>
              <a:t>     the </a:t>
            </a:r>
            <a:r>
              <a:rPr lang="en-US" altLang="ja-JP" kern="100" dirty="0">
                <a:solidFill>
                  <a:srgbClr val="000000"/>
                </a:solidFill>
                <a:latin typeface="Arial" panose="020B0604020202020204" pitchFamily="34" charset="0"/>
                <a:ea typeface="ＭＳ 明朝" panose="02020609040205080304" pitchFamily="17" charset="-128"/>
                <a:cs typeface="Arial" panose="020B0604020202020204" pitchFamily="34" charset="0"/>
              </a:rPr>
              <a:t>radiation </a:t>
            </a:r>
            <a:r>
              <a:rPr lang="en-US" altLang="ja-JP" kern="100" dirty="0" smtClean="0">
                <a:solidFill>
                  <a:srgbClr val="000000"/>
                </a:solidFill>
                <a:latin typeface="Arial" panose="020B0604020202020204" pitchFamily="34" charset="0"/>
                <a:ea typeface="ＭＳ 明朝" panose="02020609040205080304" pitchFamily="17" charset="-128"/>
                <a:cs typeface="Arial" panose="020B0604020202020204" pitchFamily="34" charset="0"/>
              </a:rPr>
              <a:t>level can</a:t>
            </a:r>
            <a:r>
              <a:rPr lang="en-US" altLang="ja-JP" kern="100" dirty="0">
                <a:solidFill>
                  <a:srgbClr val="000000"/>
                </a:solidFill>
                <a:latin typeface="Arial" panose="020B0604020202020204" pitchFamily="34" charset="0"/>
                <a:ea typeface="ＭＳ 明朝" panose="02020609040205080304" pitchFamily="17" charset="-128"/>
                <a:cs typeface="Arial" panose="020B0604020202020204" pitchFamily="34" charset="0"/>
              </a:rPr>
              <a:t> </a:t>
            </a:r>
            <a:r>
              <a:rPr lang="en-US" altLang="ja-JP" kern="100" dirty="0" smtClean="0">
                <a:solidFill>
                  <a:srgbClr val="000000"/>
                </a:solidFill>
                <a:latin typeface="Arial" panose="020B0604020202020204" pitchFamily="34" charset="0"/>
                <a:ea typeface="ＭＳ 明朝" panose="02020609040205080304" pitchFamily="17" charset="-128"/>
                <a:cs typeface="Arial" panose="020B0604020202020204" pitchFamily="34" charset="0"/>
              </a:rPr>
              <a:t>be </a:t>
            </a:r>
            <a:r>
              <a:rPr lang="en-US" altLang="ja-JP" kern="100" dirty="0">
                <a:solidFill>
                  <a:srgbClr val="000000"/>
                </a:solidFill>
                <a:latin typeface="Arial" panose="020B0604020202020204" pitchFamily="34" charset="0"/>
                <a:ea typeface="ＭＳ 明朝" panose="02020609040205080304" pitchFamily="17" charset="-128"/>
                <a:cs typeface="Arial" panose="020B0604020202020204" pitchFamily="34" charset="0"/>
              </a:rPr>
              <a:t>kept at the same level as the present value </a:t>
            </a:r>
            <a:endParaRPr lang="en-US" altLang="ja-JP" kern="100" dirty="0" smtClean="0">
              <a:solidFill>
                <a:srgbClr val="000000"/>
              </a:solidFill>
              <a:latin typeface="Arial" panose="020B0604020202020204" pitchFamily="34" charset="0"/>
              <a:ea typeface="ＭＳ 明朝" panose="02020609040205080304" pitchFamily="17" charset="-128"/>
              <a:cs typeface="Arial" panose="020B0604020202020204" pitchFamily="34" charset="0"/>
            </a:endParaRPr>
          </a:p>
          <a:p>
            <a:pPr algn="just">
              <a:spcAft>
                <a:spcPts val="0"/>
              </a:spcAft>
            </a:pPr>
            <a:r>
              <a:rPr lang="en-US" altLang="ja-JP" kern="100" dirty="0">
                <a:solidFill>
                  <a:srgbClr val="000000"/>
                </a:solidFill>
                <a:latin typeface="Arial" panose="020B0604020202020204" pitchFamily="34" charset="0"/>
                <a:ea typeface="ＭＳ 明朝" panose="02020609040205080304" pitchFamily="17" charset="-128"/>
                <a:cs typeface="Arial" panose="020B0604020202020204" pitchFamily="34" charset="0"/>
              </a:rPr>
              <a:t> </a:t>
            </a:r>
            <a:r>
              <a:rPr lang="en-US" altLang="ja-JP" kern="100" dirty="0" smtClean="0">
                <a:solidFill>
                  <a:srgbClr val="000000"/>
                </a:solidFill>
                <a:latin typeface="Arial" panose="020B0604020202020204" pitchFamily="34" charset="0"/>
                <a:ea typeface="ＭＳ 明朝" panose="02020609040205080304" pitchFamily="17" charset="-128"/>
                <a:cs typeface="Arial" panose="020B0604020202020204" pitchFamily="34" charset="0"/>
              </a:rPr>
              <a:t>     ( </a:t>
            </a:r>
            <a:r>
              <a:rPr lang="en-US" altLang="ja-JP" kern="100" dirty="0" smtClean="0">
                <a:solidFill>
                  <a:srgbClr val="C00000"/>
                </a:solidFill>
                <a:latin typeface="Arial" panose="020B0604020202020204" pitchFamily="34" charset="0"/>
                <a:ea typeface="ＭＳ 明朝" panose="02020609040205080304" pitchFamily="17" charset="-128"/>
                <a:cs typeface="Arial" panose="020B0604020202020204" pitchFamily="34" charset="0"/>
              </a:rPr>
              <a:t>~5.3 mSv/h </a:t>
            </a:r>
            <a:r>
              <a:rPr lang="en-US" altLang="ja-JP" kern="100" dirty="0" smtClean="0">
                <a:solidFill>
                  <a:srgbClr val="000000"/>
                </a:solidFill>
                <a:latin typeface="Arial" panose="020B0604020202020204" pitchFamily="34" charset="0"/>
                <a:ea typeface="ＭＳ 明朝" panose="02020609040205080304" pitchFamily="17" charset="-128"/>
                <a:cs typeface="Arial" panose="020B0604020202020204" pitchFamily="34" charset="0"/>
              </a:rPr>
              <a:t>on the chamber surface) even </a:t>
            </a:r>
            <a:r>
              <a:rPr lang="en-US" altLang="ja-JP" kern="100" dirty="0">
                <a:solidFill>
                  <a:srgbClr val="000000"/>
                </a:solidFill>
                <a:latin typeface="Arial" panose="020B0604020202020204" pitchFamily="34" charset="0"/>
                <a:ea typeface="ＭＳ 明朝" panose="02020609040205080304" pitchFamily="17" charset="-128"/>
                <a:cs typeface="Arial" panose="020B0604020202020204" pitchFamily="34" charset="0"/>
              </a:rPr>
              <a:t>for the </a:t>
            </a:r>
            <a:r>
              <a:rPr lang="en-US" altLang="ja-JP" kern="100" dirty="0">
                <a:solidFill>
                  <a:srgbClr val="C00000"/>
                </a:solidFill>
                <a:latin typeface="Arial" panose="020B0604020202020204" pitchFamily="34" charset="0"/>
                <a:ea typeface="ＭＳ 明朝" panose="02020609040205080304" pitchFamily="17" charset="-128"/>
                <a:cs typeface="Arial" panose="020B0604020202020204" pitchFamily="34" charset="0"/>
              </a:rPr>
              <a:t>1-MW</a:t>
            </a:r>
            <a:r>
              <a:rPr lang="en-US" altLang="ja-JP" kern="100" dirty="0">
                <a:solidFill>
                  <a:srgbClr val="000000"/>
                </a:solidFill>
                <a:latin typeface="Arial" panose="020B0604020202020204" pitchFamily="34" charset="0"/>
                <a:ea typeface="ＭＳ 明朝" panose="02020609040205080304" pitchFamily="17" charset="-128"/>
                <a:cs typeface="Arial" panose="020B0604020202020204" pitchFamily="34" charset="0"/>
              </a:rPr>
              <a:t> </a:t>
            </a:r>
            <a:r>
              <a:rPr lang="en-US" altLang="ja-JP" kern="100" dirty="0" smtClean="0">
                <a:solidFill>
                  <a:srgbClr val="000000"/>
                </a:solidFill>
                <a:latin typeface="Arial" panose="020B0604020202020204" pitchFamily="34" charset="0"/>
                <a:ea typeface="ＭＳ 明朝" panose="02020609040205080304" pitchFamily="17" charset="-128"/>
                <a:cs typeface="Arial" panose="020B0604020202020204" pitchFamily="34" charset="0"/>
              </a:rPr>
              <a:t>operation.</a:t>
            </a:r>
            <a:endParaRPr lang="en-US" altLang="ja-JP" kern="100" dirty="0">
              <a:solidFill>
                <a:srgbClr val="000000"/>
              </a:solidFill>
              <a:latin typeface="Arial" panose="020B0604020202020204" pitchFamily="34" charset="0"/>
              <a:ea typeface="ＭＳ 明朝" panose="02020609040205080304" pitchFamily="17" charset="-128"/>
              <a:cs typeface="Arial" panose="020B0604020202020204" pitchFamily="34" charset="0"/>
            </a:endParaRPr>
          </a:p>
          <a:p>
            <a:pPr algn="just">
              <a:spcAft>
                <a:spcPts val="0"/>
              </a:spcAft>
            </a:pPr>
            <a:endParaRPr lang="en-US" altLang="ja-JP" sz="500" kern="100" dirty="0">
              <a:solidFill>
                <a:srgbClr val="000000"/>
              </a:solidFill>
              <a:latin typeface="Arial" panose="020B0604020202020204" pitchFamily="34" charset="0"/>
              <a:ea typeface="ＭＳ 明朝" panose="02020609040205080304" pitchFamily="17" charset="-128"/>
              <a:cs typeface="Arial" panose="020B0604020202020204" pitchFamily="34" charset="0"/>
            </a:endParaRPr>
          </a:p>
          <a:p>
            <a:pPr marL="285750" indent="-285750" algn="just">
              <a:spcAft>
                <a:spcPts val="0"/>
              </a:spcAft>
              <a:buFont typeface="Wingdings" panose="05000000000000000000" pitchFamily="2" charset="2"/>
              <a:buChar char="ü"/>
            </a:pPr>
            <a:r>
              <a:rPr lang="en-US" altLang="ja-JP" kern="100" dirty="0" smtClean="0">
                <a:solidFill>
                  <a:srgbClr val="000000"/>
                </a:solidFill>
                <a:latin typeface="Arial" panose="020B0604020202020204" pitchFamily="34" charset="0"/>
                <a:ea typeface="ＭＳ 明朝" panose="02020609040205080304" pitchFamily="17" charset="-128"/>
                <a:cs typeface="Arial" panose="020B0604020202020204" pitchFamily="34" charset="0"/>
              </a:rPr>
              <a:t>We </a:t>
            </a:r>
            <a:r>
              <a:rPr lang="en-US" altLang="ja-JP" kern="100" dirty="0">
                <a:solidFill>
                  <a:srgbClr val="000000"/>
                </a:solidFill>
                <a:latin typeface="Arial" panose="020B0604020202020204" pitchFamily="34" charset="0"/>
                <a:ea typeface="ＭＳ 明朝" panose="02020609040205080304" pitchFamily="17" charset="-128"/>
                <a:cs typeface="Arial" panose="020B0604020202020204" pitchFamily="34" charset="0"/>
              </a:rPr>
              <a:t>continue the beam test aiming to realize </a:t>
            </a:r>
            <a:r>
              <a:rPr lang="en-US" altLang="ja-JP" kern="100" dirty="0" smtClean="0">
                <a:solidFill>
                  <a:srgbClr val="000000"/>
                </a:solidFill>
                <a:latin typeface="Arial" panose="020B0604020202020204" pitchFamily="34" charset="0"/>
                <a:ea typeface="ＭＳ 明朝" panose="02020609040205080304" pitchFamily="17" charset="-128"/>
                <a:cs typeface="Arial" panose="020B0604020202020204" pitchFamily="34" charset="0"/>
              </a:rPr>
              <a:t>the wide-ranging transverse </a:t>
            </a:r>
            <a:r>
              <a:rPr lang="en-US" altLang="ja-JP" kern="100" dirty="0">
                <a:solidFill>
                  <a:srgbClr val="000000"/>
                </a:solidFill>
                <a:latin typeface="Arial" panose="020B0604020202020204" pitchFamily="34" charset="0"/>
                <a:ea typeface="ＭＳ 明朝" panose="02020609040205080304" pitchFamily="17" charset="-128"/>
                <a:cs typeface="Arial" panose="020B0604020202020204" pitchFamily="34" charset="0"/>
              </a:rPr>
              <a:t>painting before startup of the 1-MW routine </a:t>
            </a:r>
            <a:r>
              <a:rPr lang="en-US" altLang="ja-JP" kern="100" dirty="0" smtClean="0">
                <a:solidFill>
                  <a:srgbClr val="000000"/>
                </a:solidFill>
                <a:latin typeface="Arial" panose="020B0604020202020204" pitchFamily="34" charset="0"/>
                <a:ea typeface="ＭＳ 明朝" panose="02020609040205080304" pitchFamily="17" charset="-128"/>
                <a:cs typeface="Arial" panose="020B0604020202020204" pitchFamily="34" charset="0"/>
              </a:rPr>
              <a:t>user </a:t>
            </a:r>
            <a:r>
              <a:rPr lang="en-US" altLang="ja-JP" kern="100" dirty="0">
                <a:solidFill>
                  <a:srgbClr val="000000"/>
                </a:solidFill>
                <a:latin typeface="Arial" panose="020B0604020202020204" pitchFamily="34" charset="0"/>
                <a:ea typeface="ＭＳ 明朝" panose="02020609040205080304" pitchFamily="17" charset="-128"/>
                <a:cs typeface="Arial" panose="020B0604020202020204" pitchFamily="34" charset="0"/>
              </a:rPr>
              <a:t>operation.</a:t>
            </a:r>
            <a:endParaRPr lang="ja-JP" altLang="ja-JP" kern="100" dirty="0">
              <a:latin typeface="Arial" panose="020B0604020202020204" pitchFamily="34" charset="0"/>
              <a:ea typeface="ＭＳ 明朝" panose="02020609040205080304" pitchFamily="17" charset="-128"/>
              <a:cs typeface="Arial" panose="020B0604020202020204" pitchFamily="34" charset="0"/>
            </a:endParaRPr>
          </a:p>
        </p:txBody>
      </p:sp>
      <p:sp>
        <p:nvSpPr>
          <p:cNvPr id="9" name="スライド番号プレースホルダー 8"/>
          <p:cNvSpPr>
            <a:spLocks noGrp="1"/>
          </p:cNvSpPr>
          <p:nvPr>
            <p:ph type="sldNum" sz="quarter" idx="12"/>
          </p:nvPr>
        </p:nvSpPr>
        <p:spPr/>
        <p:txBody>
          <a:bodyPr/>
          <a:lstStyle/>
          <a:p>
            <a:pPr>
              <a:defRPr/>
            </a:pPr>
            <a:fld id="{795C08A0-DC4E-40C2-BC5D-0461A8846DC0}" type="slidenum">
              <a:rPr lang="en-US" altLang="ja-JP" smtClean="0"/>
              <a:pPr>
                <a:defRPr/>
              </a:pPr>
              <a:t>25</a:t>
            </a:fld>
            <a:endParaRPr lang="en-US" altLang="ja-JP"/>
          </a:p>
        </p:txBody>
      </p:sp>
      <p:sp>
        <p:nvSpPr>
          <p:cNvPr id="15" name="下矢印 14"/>
          <p:cNvSpPr/>
          <p:nvPr/>
        </p:nvSpPr>
        <p:spPr bwMode="auto">
          <a:xfrm>
            <a:off x="3794832" y="5045261"/>
            <a:ext cx="561144" cy="399963"/>
          </a:xfrm>
          <a:prstGeom prst="downArrow">
            <a:avLst/>
          </a:prstGeom>
          <a:solidFill>
            <a:srgbClr val="00B0F0"/>
          </a:solidFill>
          <a:ln w="9525" cap="flat" cmpd="sng" algn="ctr">
            <a:solidFill>
              <a:schemeClr val="hlink"/>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Book Antiqua" pitchFamily="18" charset="0"/>
              <a:ea typeface="ＭＳ Ｐ明朝" pitchFamily="18" charset="-128"/>
            </a:endParaRPr>
          </a:p>
        </p:txBody>
      </p:sp>
    </p:spTree>
    <p:extLst>
      <p:ext uri="{BB962C8B-B14F-4D97-AF65-F5344CB8AC3E}">
        <p14:creationId xmlns:p14="http://schemas.microsoft.com/office/powerpoint/2010/main" val="4148287470"/>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57790" y="22847"/>
            <a:ext cx="1807931" cy="584775"/>
          </a:xfrm>
          <a:prstGeom prst="rect">
            <a:avLst/>
          </a:prstGeom>
          <a:noFill/>
        </p:spPr>
        <p:txBody>
          <a:bodyPr wrap="none" rtlCol="0">
            <a:spAutoFit/>
          </a:bodyPr>
          <a:lstStyle/>
          <a:p>
            <a:r>
              <a:rPr lang="en-US" altLang="ja-JP" sz="3200" b="1" i="1" dirty="0" smtClean="0">
                <a:solidFill>
                  <a:schemeClr val="accent6">
                    <a:lumMod val="75000"/>
                  </a:schemeClr>
                </a:solidFill>
                <a:effectLst>
                  <a:outerShdw blurRad="38100" dist="38100" dir="2700000" algn="tl">
                    <a:srgbClr val="000000">
                      <a:alpha val="43137"/>
                    </a:srgbClr>
                  </a:outerShdw>
                </a:effectLst>
                <a:latin typeface="Calibri" panose="020F0502020204030204" pitchFamily="34" charset="0"/>
              </a:rPr>
              <a:t>Summary</a:t>
            </a:r>
          </a:p>
        </p:txBody>
      </p:sp>
      <p:sp>
        <p:nvSpPr>
          <p:cNvPr id="3" name="テキスト ボックス 2"/>
          <p:cNvSpPr txBox="1"/>
          <p:nvPr/>
        </p:nvSpPr>
        <p:spPr>
          <a:xfrm>
            <a:off x="72008" y="627067"/>
            <a:ext cx="9108504" cy="6186309"/>
          </a:xfrm>
          <a:prstGeom prst="rect">
            <a:avLst/>
          </a:prstGeom>
          <a:noFill/>
        </p:spPr>
        <p:txBody>
          <a:bodyPr wrap="square" rtlCol="0">
            <a:spAutoFit/>
          </a:bodyPr>
          <a:lstStyle/>
          <a:p>
            <a:pPr marL="285750" indent="-285750">
              <a:buFont typeface="Wingdings" panose="05000000000000000000" pitchFamily="2" charset="2"/>
              <a:buChar char="l"/>
            </a:pPr>
            <a:r>
              <a:rPr lang="en-US" altLang="ja-JP" dirty="0" smtClean="0">
                <a:latin typeface="Arial" panose="020B0604020202020204" pitchFamily="34" charset="0"/>
                <a:cs typeface="Arial" panose="020B0604020202020204" pitchFamily="34" charset="0"/>
              </a:rPr>
              <a:t>We</a:t>
            </a:r>
            <a:r>
              <a:rPr kumimoji="1" lang="en-US" altLang="ja-JP" dirty="0" smtClean="0">
                <a:latin typeface="Arial" panose="020B0604020202020204" pitchFamily="34" charset="0"/>
                <a:cs typeface="Arial" panose="020B0604020202020204" pitchFamily="34" charset="0"/>
              </a:rPr>
              <a:t> started 1-MW beam tuning from October 2014,</a:t>
            </a:r>
          </a:p>
          <a:p>
            <a:r>
              <a:rPr lang="en-US" altLang="ja-JP" dirty="0">
                <a:latin typeface="Arial" panose="020B0604020202020204" pitchFamily="34" charset="0"/>
                <a:cs typeface="Arial" panose="020B0604020202020204" pitchFamily="34" charset="0"/>
              </a:rPr>
              <a:t> </a:t>
            </a:r>
            <a:r>
              <a:rPr lang="en-US" altLang="ja-JP" dirty="0" smtClean="0">
                <a:latin typeface="Arial" panose="020B0604020202020204" pitchFamily="34" charset="0"/>
                <a:cs typeface="Arial" panose="020B0604020202020204" pitchFamily="34" charset="0"/>
              </a:rPr>
              <a:t>     and successfully achieved 1-MW beam acceleration in January 2015.</a:t>
            </a:r>
            <a:endParaRPr kumimoji="1" lang="en-US" altLang="ja-JP"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l"/>
            </a:pPr>
            <a:endParaRPr lang="en-US" altLang="ja-JP"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l"/>
            </a:pPr>
            <a:r>
              <a:rPr lang="en-US" altLang="ja-JP" dirty="0">
                <a:latin typeface="Arial" panose="020B0604020202020204" pitchFamily="34" charset="0"/>
                <a:cs typeface="Arial" panose="020B0604020202020204" pitchFamily="34" charset="0"/>
              </a:rPr>
              <a:t>M</a:t>
            </a:r>
            <a:r>
              <a:rPr lang="en-US" altLang="ja-JP" dirty="0" smtClean="0">
                <a:latin typeface="Arial" panose="020B0604020202020204" pitchFamily="34" charset="0"/>
                <a:cs typeface="Arial" panose="020B0604020202020204" pitchFamily="34" charset="0"/>
              </a:rPr>
              <a:t>ajor part of beam loss, such as space-charge induced beam</a:t>
            </a:r>
          </a:p>
          <a:p>
            <a:pPr marL="742950" lvl="1" indent="-285750">
              <a:buFont typeface="Wingdings" panose="05000000000000000000" pitchFamily="2" charset="2"/>
              <a:buChar char="Ø"/>
            </a:pPr>
            <a:r>
              <a:rPr lang="en-US" altLang="ja-JP" dirty="0" smtClean="0">
                <a:latin typeface="Arial" panose="020B0604020202020204" pitchFamily="34" charset="0"/>
                <a:cs typeface="Arial" panose="020B0604020202020204" pitchFamily="34" charset="0"/>
              </a:rPr>
              <a:t>was well minimized by the injection painting technique.</a:t>
            </a:r>
          </a:p>
          <a:p>
            <a:pPr marL="285750" indent="-285750">
              <a:buFont typeface="Wingdings" panose="05000000000000000000" pitchFamily="2" charset="2"/>
              <a:buChar char="l"/>
            </a:pPr>
            <a:endParaRPr lang="en-US" altLang="ja-JP"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l"/>
            </a:pPr>
            <a:r>
              <a:rPr lang="en-US" altLang="ja-JP" dirty="0" smtClean="0">
                <a:latin typeface="Arial" panose="020B0604020202020204" pitchFamily="34" charset="0"/>
                <a:cs typeface="Arial" panose="020B0604020202020204" pitchFamily="34" charset="0"/>
              </a:rPr>
              <a:t>The remaining beam loss is mainly from foil scattering during injection.</a:t>
            </a:r>
            <a:endParaRPr lang="en-US" altLang="ja-JP" dirty="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US" altLang="ja-JP" dirty="0">
                <a:latin typeface="Arial" panose="020B0604020202020204" pitchFamily="34" charset="0"/>
                <a:cs typeface="Arial" panose="020B0604020202020204" pitchFamily="34" charset="0"/>
              </a:rPr>
              <a:t>T</a:t>
            </a:r>
            <a:r>
              <a:rPr lang="en-US" altLang="ja-JP" dirty="0" smtClean="0">
                <a:latin typeface="Arial" panose="020B0604020202020204" pitchFamily="34" charset="0"/>
                <a:cs typeface="Arial" panose="020B0604020202020204" pitchFamily="34" charset="0"/>
              </a:rPr>
              <a:t>he transverse painting area was successfully expanded by correcting beta function beating during injection caused by the edge focus of the injection bump magnets, by which the foil scattering beam loss was further reduced.</a:t>
            </a:r>
          </a:p>
          <a:p>
            <a:pPr marL="1200150" lvl="2" indent="-285750">
              <a:buFont typeface="Wingdings" panose="05000000000000000000" pitchFamily="2" charset="2"/>
              <a:buChar char="Ø"/>
            </a:pPr>
            <a:r>
              <a:rPr lang="en-US" altLang="ja-JP" dirty="0" smtClean="0">
                <a:latin typeface="Arial" panose="020B0604020202020204" pitchFamily="34" charset="0"/>
                <a:cs typeface="Arial" panose="020B0604020202020204" pitchFamily="34" charset="0"/>
              </a:rPr>
              <a:t>By these efforts, now the beam loss is at the permissible level for the 1-MW routine beam operation.</a:t>
            </a:r>
          </a:p>
          <a:p>
            <a:pPr marL="285750" indent="-285750">
              <a:buFont typeface="Wingdings" panose="05000000000000000000" pitchFamily="2" charset="2"/>
              <a:buChar char="l"/>
            </a:pPr>
            <a:endParaRPr lang="en-US" altLang="ja-JP"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l"/>
            </a:pPr>
            <a:r>
              <a:rPr lang="en-US" altLang="ja-JP" dirty="0" smtClean="0">
                <a:solidFill>
                  <a:srgbClr val="C00000"/>
                </a:solidFill>
                <a:latin typeface="Arial" panose="020B0604020202020204" pitchFamily="34" charset="0"/>
                <a:cs typeface="Arial" panose="020B0604020202020204" pitchFamily="34" charset="0"/>
              </a:rPr>
              <a:t>The </a:t>
            </a:r>
            <a:r>
              <a:rPr lang="en-US" altLang="ja-JP" dirty="0">
                <a:solidFill>
                  <a:srgbClr val="C00000"/>
                </a:solidFill>
                <a:latin typeface="Arial" panose="020B0604020202020204" pitchFamily="34" charset="0"/>
                <a:cs typeface="Arial" panose="020B0604020202020204" pitchFamily="34" charset="0"/>
              </a:rPr>
              <a:t>1-MW </a:t>
            </a:r>
            <a:r>
              <a:rPr lang="en-US" altLang="ja-JP" dirty="0" smtClean="0">
                <a:solidFill>
                  <a:srgbClr val="C00000"/>
                </a:solidFill>
                <a:latin typeface="Arial" panose="020B0604020202020204" pitchFamily="34" charset="0"/>
                <a:cs typeface="Arial" panose="020B0604020202020204" pitchFamily="34" charset="0"/>
              </a:rPr>
              <a:t>routine beam operation is ready.</a:t>
            </a:r>
          </a:p>
          <a:p>
            <a:pPr marL="285750" indent="-285750">
              <a:buFont typeface="Wingdings" panose="05000000000000000000" pitchFamily="2" charset="2"/>
              <a:buChar char="l"/>
            </a:pPr>
            <a:endParaRPr lang="en-US" altLang="ja-JP"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l"/>
            </a:pPr>
            <a:r>
              <a:rPr lang="en-US" altLang="ja-JP" dirty="0" smtClean="0">
                <a:latin typeface="Arial" panose="020B0604020202020204" pitchFamily="34" charset="0"/>
                <a:cs typeface="Arial" panose="020B0604020202020204" pitchFamily="34" charset="0"/>
              </a:rPr>
              <a:t>Present output beam power for the routine user program is 500kW, and we plan to continue this situation from end of this December required from the MLF.</a:t>
            </a:r>
          </a:p>
          <a:p>
            <a:pPr marL="285750" indent="-285750">
              <a:buFont typeface="Wingdings" panose="05000000000000000000" pitchFamily="2" charset="2"/>
              <a:buChar char="l"/>
            </a:pPr>
            <a:endParaRPr lang="en-US" altLang="ja-JP"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l"/>
            </a:pPr>
            <a:r>
              <a:rPr lang="en-US" altLang="ja-JP" dirty="0">
                <a:latin typeface="Arial" panose="020B0604020202020204" pitchFamily="34" charset="0"/>
                <a:cs typeface="Arial" panose="020B0604020202020204" pitchFamily="34" charset="0"/>
              </a:rPr>
              <a:t>W</a:t>
            </a:r>
            <a:r>
              <a:rPr lang="en-US" altLang="ja-JP" dirty="0" smtClean="0">
                <a:latin typeface="Arial" panose="020B0604020202020204" pitchFamily="34" charset="0"/>
                <a:cs typeface="Arial" panose="020B0604020202020204" pitchFamily="34" charset="0"/>
              </a:rPr>
              <a:t>e will be gradually increasing the routine output beam power by 100-kW step every one month or two month from next June. </a:t>
            </a:r>
          </a:p>
          <a:p>
            <a:pPr marL="742950" lvl="1" indent="-285750">
              <a:buFont typeface="Wingdings" panose="05000000000000000000" pitchFamily="2" charset="2"/>
              <a:buChar char="Ø"/>
            </a:pPr>
            <a:r>
              <a:rPr lang="en-US" altLang="ja-JP" dirty="0" smtClean="0">
                <a:latin typeface="Arial" panose="020B0604020202020204" pitchFamily="34" charset="0"/>
                <a:cs typeface="Arial" panose="020B0604020202020204" pitchFamily="34" charset="0"/>
              </a:rPr>
              <a:t>If this beam power ramp-up scenario is going well, the 1-MW routine beam operation will be to start up from next autumn.</a:t>
            </a:r>
          </a:p>
        </p:txBody>
      </p:sp>
      <p:sp>
        <p:nvSpPr>
          <p:cNvPr id="4" name="スライド番号プレースホルダー 3"/>
          <p:cNvSpPr>
            <a:spLocks noGrp="1"/>
          </p:cNvSpPr>
          <p:nvPr>
            <p:ph type="sldNum" sz="quarter" idx="12"/>
          </p:nvPr>
        </p:nvSpPr>
        <p:spPr/>
        <p:txBody>
          <a:bodyPr/>
          <a:lstStyle/>
          <a:p>
            <a:pPr>
              <a:defRPr/>
            </a:pPr>
            <a:fld id="{795C08A0-DC4E-40C2-BC5D-0461A8846DC0}" type="slidenum">
              <a:rPr lang="en-US" altLang="ja-JP" smtClean="0"/>
              <a:pPr>
                <a:defRPr/>
              </a:pPr>
              <a:t>26</a:t>
            </a:fld>
            <a:endParaRPr lang="en-US" altLang="ja-JP"/>
          </a:p>
        </p:txBody>
      </p:sp>
    </p:spTree>
    <p:extLst>
      <p:ext uri="{BB962C8B-B14F-4D97-AF65-F5344CB8AC3E}">
        <p14:creationId xmlns:p14="http://schemas.microsoft.com/office/powerpoint/2010/main" val="2293180402"/>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1520" y="548680"/>
            <a:ext cx="5763116" cy="461665"/>
          </a:xfrm>
          <a:prstGeom prst="rect">
            <a:avLst/>
          </a:prstGeom>
          <a:noFill/>
        </p:spPr>
        <p:txBody>
          <a:bodyPr wrap="none" rtlCol="0">
            <a:spAutoFit/>
          </a:bodyPr>
          <a:lstStyle/>
          <a:p>
            <a:r>
              <a:rPr lang="en-US" altLang="ja-JP" sz="2400" b="1" dirty="0" smtClean="0">
                <a:solidFill>
                  <a:schemeClr val="accent1"/>
                </a:solidFill>
              </a:rPr>
              <a:t>Beam loss reduction by QDTs (Run#63)</a:t>
            </a:r>
          </a:p>
        </p:txBody>
      </p:sp>
      <p:sp>
        <p:nvSpPr>
          <p:cNvPr id="3" name="正方形/長方形 2"/>
          <p:cNvSpPr/>
          <p:nvPr/>
        </p:nvSpPr>
        <p:spPr>
          <a:xfrm>
            <a:off x="467544" y="1458906"/>
            <a:ext cx="3816424" cy="2631490"/>
          </a:xfrm>
          <a:prstGeom prst="rect">
            <a:avLst/>
          </a:prstGeom>
        </p:spPr>
        <p:txBody>
          <a:bodyPr wrap="square">
            <a:spAutoFit/>
          </a:bodyPr>
          <a:lstStyle/>
          <a:p>
            <a:pPr marL="285750" indent="-285750">
              <a:buFont typeface="Wingdings" panose="05000000000000000000" pitchFamily="2" charset="2"/>
              <a:buChar char="u"/>
            </a:pPr>
            <a:r>
              <a:rPr lang="en-US" altLang="ja-JP" sz="1500" dirty="0"/>
              <a:t>Date : </a:t>
            </a:r>
            <a:r>
              <a:rPr lang="en-US" altLang="ja-JP" sz="1500" dirty="0" smtClean="0">
                <a:solidFill>
                  <a:srgbClr val="FF0000"/>
                </a:solidFill>
              </a:rPr>
              <a:t>June, 2015 </a:t>
            </a:r>
            <a:r>
              <a:rPr lang="en-US" altLang="ja-JP" sz="1500" dirty="0">
                <a:solidFill>
                  <a:srgbClr val="FF0000"/>
                </a:solidFill>
              </a:rPr>
              <a:t>(</a:t>
            </a:r>
            <a:r>
              <a:rPr lang="en-US" altLang="ja-JP" sz="1500" dirty="0" smtClean="0">
                <a:solidFill>
                  <a:srgbClr val="FF0000"/>
                </a:solidFill>
              </a:rPr>
              <a:t>Run#63)</a:t>
            </a:r>
            <a:endParaRPr lang="en-US" altLang="ja-JP" sz="1500" dirty="0"/>
          </a:p>
          <a:p>
            <a:pPr marL="285750" indent="-285750">
              <a:buFont typeface="Wingdings" panose="05000000000000000000" pitchFamily="2" charset="2"/>
              <a:buChar char="u"/>
            </a:pPr>
            <a:r>
              <a:rPr lang="en-US" altLang="ja-JP" sz="1500" dirty="0"/>
              <a:t>Injection beam condition</a:t>
            </a:r>
          </a:p>
          <a:p>
            <a:r>
              <a:rPr lang="en-US" altLang="ja-JP" sz="1500" dirty="0"/>
              <a:t>         Injection energy : </a:t>
            </a:r>
            <a:r>
              <a:rPr lang="en-US" altLang="ja-JP" sz="1500" dirty="0">
                <a:solidFill>
                  <a:srgbClr val="FF0000"/>
                </a:solidFill>
              </a:rPr>
              <a:t>400 MeV</a:t>
            </a:r>
          </a:p>
          <a:p>
            <a:r>
              <a:rPr lang="en-US" altLang="ja-JP" sz="1500" dirty="0"/>
              <a:t>         Peak current : </a:t>
            </a:r>
            <a:r>
              <a:rPr lang="en-US" altLang="ja-JP" sz="1500" dirty="0" smtClean="0">
                <a:solidFill>
                  <a:srgbClr val="FF0000"/>
                </a:solidFill>
              </a:rPr>
              <a:t>37.6 </a:t>
            </a:r>
            <a:r>
              <a:rPr lang="en-US" altLang="ja-JP" sz="1500" dirty="0">
                <a:solidFill>
                  <a:srgbClr val="FF0000"/>
                </a:solidFill>
              </a:rPr>
              <a:t>mA </a:t>
            </a:r>
            <a:endParaRPr lang="en-US" altLang="ja-JP" sz="1500" dirty="0" smtClean="0">
              <a:solidFill>
                <a:srgbClr val="FF0000"/>
              </a:solidFill>
            </a:endParaRPr>
          </a:p>
          <a:p>
            <a:r>
              <a:rPr lang="en-US" altLang="ja-JP" sz="1500" dirty="0">
                <a:solidFill>
                  <a:srgbClr val="FF0000"/>
                </a:solidFill>
              </a:rPr>
              <a:t> </a:t>
            </a:r>
            <a:r>
              <a:rPr lang="en-US" altLang="ja-JP" sz="1500" dirty="0" smtClean="0">
                <a:solidFill>
                  <a:srgbClr val="FF0000"/>
                </a:solidFill>
              </a:rPr>
              <a:t>             @ </a:t>
            </a:r>
            <a:r>
              <a:rPr lang="en-US" altLang="ja-JP" sz="1500" dirty="0">
                <a:solidFill>
                  <a:srgbClr val="FF0000"/>
                </a:solidFill>
              </a:rPr>
              <a:t>the entrance of RCS</a:t>
            </a:r>
          </a:p>
          <a:p>
            <a:r>
              <a:rPr lang="en-US" altLang="ja-JP" sz="1500" dirty="0"/>
              <a:t>         Pulse length : </a:t>
            </a:r>
            <a:r>
              <a:rPr lang="en-US" altLang="ja-JP" sz="1500" dirty="0">
                <a:solidFill>
                  <a:srgbClr val="FF0000"/>
                </a:solidFill>
              </a:rPr>
              <a:t>0.5 ms</a:t>
            </a:r>
          </a:p>
          <a:p>
            <a:r>
              <a:rPr lang="en-US" altLang="ja-JP" sz="1500" dirty="0"/>
              <a:t>         Chopper beam-on duty factor : </a:t>
            </a:r>
            <a:r>
              <a:rPr lang="en-US" altLang="ja-JP" sz="1500" dirty="0">
                <a:solidFill>
                  <a:srgbClr val="FF0000"/>
                </a:solidFill>
              </a:rPr>
              <a:t>60%</a:t>
            </a:r>
          </a:p>
          <a:p>
            <a:r>
              <a:rPr lang="en-US" altLang="ja-JP" sz="1500" dirty="0"/>
              <a:t>         </a:t>
            </a:r>
            <a:r>
              <a:rPr lang="ja-JP" altLang="en-US" sz="1500" dirty="0"/>
              <a:t>⇒ </a:t>
            </a:r>
            <a:r>
              <a:rPr lang="en-US" altLang="ja-JP" sz="1500" dirty="0" smtClean="0">
                <a:solidFill>
                  <a:srgbClr val="FF0000"/>
                </a:solidFill>
              </a:rPr>
              <a:t>7.06 x </a:t>
            </a:r>
            <a:r>
              <a:rPr lang="en-US" altLang="ja-JP" sz="1500" dirty="0">
                <a:solidFill>
                  <a:srgbClr val="FF0000"/>
                </a:solidFill>
              </a:rPr>
              <a:t>10</a:t>
            </a:r>
            <a:r>
              <a:rPr lang="en-US" altLang="ja-JP" sz="1500" baseline="30000" dirty="0">
                <a:solidFill>
                  <a:srgbClr val="FF0000"/>
                </a:solidFill>
              </a:rPr>
              <a:t>13</a:t>
            </a:r>
            <a:r>
              <a:rPr lang="en-US" altLang="ja-JP" sz="1500" dirty="0">
                <a:solidFill>
                  <a:srgbClr val="FF0000"/>
                </a:solidFill>
              </a:rPr>
              <a:t> particles/pulse</a:t>
            </a:r>
            <a:r>
              <a:rPr lang="en-US" altLang="ja-JP" sz="1500" dirty="0"/>
              <a:t>, </a:t>
            </a:r>
            <a:endParaRPr lang="en-US" altLang="ja-JP" sz="1500" dirty="0" smtClean="0"/>
          </a:p>
          <a:p>
            <a:r>
              <a:rPr lang="en-US" altLang="ja-JP" sz="1500" dirty="0"/>
              <a:t> </a:t>
            </a:r>
            <a:r>
              <a:rPr lang="en-US" altLang="ja-JP" sz="1500" dirty="0" smtClean="0"/>
              <a:t>        corresponding to </a:t>
            </a:r>
            <a:r>
              <a:rPr lang="en-US" altLang="ja-JP" sz="1500" dirty="0" smtClean="0">
                <a:solidFill>
                  <a:srgbClr val="FF0000"/>
                </a:solidFill>
              </a:rPr>
              <a:t>847 kW</a:t>
            </a:r>
            <a:r>
              <a:rPr lang="en-US" altLang="ja-JP" sz="1500" dirty="0">
                <a:solidFill>
                  <a:srgbClr val="FF3399"/>
                </a:solidFill>
              </a:rPr>
              <a:t> </a:t>
            </a:r>
            <a:r>
              <a:rPr lang="en-US" altLang="ja-JP" sz="1500" dirty="0" smtClean="0"/>
              <a:t>at </a:t>
            </a:r>
            <a:r>
              <a:rPr lang="en-US" altLang="ja-JP" sz="1500" dirty="0"/>
              <a:t>3 GeV</a:t>
            </a:r>
          </a:p>
          <a:p>
            <a:pPr marL="342900" indent="-342900">
              <a:buFont typeface="Wingdings" pitchFamily="2" charset="2"/>
              <a:buChar char="u"/>
            </a:pPr>
            <a:r>
              <a:rPr lang="en-US" altLang="ja-JP" sz="1500" dirty="0"/>
              <a:t>Operating point; </a:t>
            </a:r>
          </a:p>
          <a:p>
            <a:r>
              <a:rPr lang="en-US" altLang="ja-JP" sz="1500" dirty="0">
                <a:solidFill>
                  <a:srgbClr val="FF0000"/>
                </a:solidFill>
              </a:rPr>
              <a:t>             (6.45, </a:t>
            </a:r>
            <a:r>
              <a:rPr lang="en-US" altLang="ja-JP" sz="1500" dirty="0" smtClean="0">
                <a:solidFill>
                  <a:srgbClr val="FF0000"/>
                </a:solidFill>
              </a:rPr>
              <a:t>6.38)</a:t>
            </a:r>
            <a:endParaRPr lang="en-US" altLang="ja-JP" sz="1500" dirty="0">
              <a:solidFill>
                <a:srgbClr val="FF0000"/>
              </a:solidFill>
            </a:endParaRPr>
          </a:p>
        </p:txBody>
      </p:sp>
      <p:sp>
        <p:nvSpPr>
          <p:cNvPr id="5" name="テキスト ボックス 4"/>
          <p:cNvSpPr txBox="1"/>
          <p:nvPr/>
        </p:nvSpPr>
        <p:spPr>
          <a:xfrm>
            <a:off x="498995" y="1124744"/>
            <a:ext cx="2324675" cy="338554"/>
          </a:xfrm>
          <a:prstGeom prst="rect">
            <a:avLst/>
          </a:prstGeom>
          <a:noFill/>
        </p:spPr>
        <p:txBody>
          <a:bodyPr wrap="none" rtlCol="0">
            <a:spAutoFit/>
          </a:bodyPr>
          <a:lstStyle/>
          <a:p>
            <a:r>
              <a:rPr lang="en-US" altLang="ja-JP" sz="1600" u="sng" dirty="0" smtClean="0"/>
              <a:t>Experimental condition</a:t>
            </a:r>
            <a:endParaRPr kumimoji="1" lang="ja-JP" altLang="en-US" sz="1600" u="sng" dirty="0"/>
          </a:p>
        </p:txBody>
      </p:sp>
      <p:sp>
        <p:nvSpPr>
          <p:cNvPr id="15" name="正方形/長方形 14"/>
          <p:cNvSpPr/>
          <p:nvPr/>
        </p:nvSpPr>
        <p:spPr>
          <a:xfrm>
            <a:off x="971600" y="4767093"/>
            <a:ext cx="3960440" cy="830997"/>
          </a:xfrm>
          <a:prstGeom prst="rect">
            <a:avLst/>
          </a:prstGeom>
        </p:spPr>
        <p:txBody>
          <a:bodyPr wrap="square">
            <a:spAutoFit/>
          </a:bodyPr>
          <a:lstStyle/>
          <a:p>
            <a:r>
              <a:rPr lang="en-US" altLang="ja-JP" sz="1600" dirty="0" smtClean="0"/>
              <a:t>(ii) When expanding the transverse</a:t>
            </a:r>
          </a:p>
          <a:p>
            <a:r>
              <a:rPr lang="en-US" altLang="ja-JP" sz="1600" dirty="0"/>
              <a:t> </a:t>
            </a:r>
            <a:r>
              <a:rPr lang="en-US" altLang="ja-JP" sz="1600" dirty="0" smtClean="0"/>
              <a:t>     painting area to 150</a:t>
            </a:r>
            <a:r>
              <a:rPr lang="en-US" altLang="ja-JP" sz="1600" dirty="0" smtClean="0">
                <a:latin typeface="Symbol" panose="05050102010706020507" pitchFamily="18" charset="2"/>
              </a:rPr>
              <a:t>p</a:t>
            </a:r>
            <a:r>
              <a:rPr lang="en-US" altLang="ja-JP" sz="1600" dirty="0" smtClean="0"/>
              <a:t> mm mrad,</a:t>
            </a:r>
          </a:p>
          <a:p>
            <a:r>
              <a:rPr lang="en-US" altLang="ja-JP" sz="1600" dirty="0" smtClean="0"/>
              <a:t>      significant </a:t>
            </a:r>
            <a:r>
              <a:rPr lang="en-US" altLang="ja-JP" sz="1600" dirty="0"/>
              <a:t>extra beam loss </a:t>
            </a:r>
            <a:r>
              <a:rPr lang="en-US" altLang="ja-JP" sz="1600" dirty="0" smtClean="0"/>
              <a:t>appeared. </a:t>
            </a:r>
          </a:p>
        </p:txBody>
      </p:sp>
      <p:sp>
        <p:nvSpPr>
          <p:cNvPr id="14" name="正方形/長方形 13"/>
          <p:cNvSpPr/>
          <p:nvPr/>
        </p:nvSpPr>
        <p:spPr bwMode="auto">
          <a:xfrm>
            <a:off x="467544" y="1150622"/>
            <a:ext cx="3631904" cy="2892677"/>
          </a:xfrm>
          <a:prstGeom prst="rect">
            <a:avLst/>
          </a:prstGeom>
          <a:noFill/>
          <a:ln w="9525" cap="flat" cmpd="sng" algn="ctr">
            <a:solidFill>
              <a:schemeClr val="tx2"/>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Book Antiqua" pitchFamily="18" charset="0"/>
              <a:ea typeface="ＭＳ Ｐ明朝" pitchFamily="18" charset="-128"/>
            </a:endParaRPr>
          </a:p>
        </p:txBody>
      </p:sp>
      <p:sp>
        <p:nvSpPr>
          <p:cNvPr id="20" name="正方形/長方形 19"/>
          <p:cNvSpPr/>
          <p:nvPr/>
        </p:nvSpPr>
        <p:spPr>
          <a:xfrm>
            <a:off x="4716016" y="4767093"/>
            <a:ext cx="4248472" cy="584775"/>
          </a:xfrm>
          <a:prstGeom prst="rect">
            <a:avLst/>
          </a:prstGeom>
        </p:spPr>
        <p:txBody>
          <a:bodyPr wrap="square">
            <a:spAutoFit/>
          </a:bodyPr>
          <a:lstStyle/>
          <a:p>
            <a:r>
              <a:rPr lang="en-US" altLang="ja-JP" sz="1600" dirty="0" smtClean="0">
                <a:solidFill>
                  <a:srgbClr val="FF33CC"/>
                </a:solidFill>
              </a:rPr>
              <a:t>(iii) The extra </a:t>
            </a:r>
            <a:r>
              <a:rPr lang="en-US" altLang="ja-JP" sz="1600" dirty="0">
                <a:solidFill>
                  <a:srgbClr val="FF33CC"/>
                </a:solidFill>
              </a:rPr>
              <a:t>beam loss was well mitigated </a:t>
            </a:r>
          </a:p>
          <a:p>
            <a:r>
              <a:rPr lang="en-US" altLang="ja-JP" sz="1600" dirty="0">
                <a:solidFill>
                  <a:srgbClr val="FF33CC"/>
                </a:solidFill>
              </a:rPr>
              <a:t>    </a:t>
            </a:r>
            <a:r>
              <a:rPr lang="en-US" altLang="ja-JP" sz="1600" dirty="0" smtClean="0">
                <a:solidFill>
                  <a:srgbClr val="FF33CC"/>
                </a:solidFill>
              </a:rPr>
              <a:t>   </a:t>
            </a:r>
            <a:r>
              <a:rPr lang="en-US" altLang="ja-JP" sz="1600" dirty="0">
                <a:solidFill>
                  <a:srgbClr val="FF33CC"/>
                </a:solidFill>
              </a:rPr>
              <a:t>as expected by introducing QDTs.</a:t>
            </a:r>
            <a:endParaRPr lang="ja-JP" altLang="en-US" sz="1600" dirty="0">
              <a:solidFill>
                <a:srgbClr val="FF33CC"/>
              </a:solidFill>
            </a:endParaRPr>
          </a:p>
        </p:txBody>
      </p:sp>
      <p:pic>
        <p:nvPicPr>
          <p:cNvPr id="23" name="図 22"/>
          <p:cNvPicPr>
            <a:picLocks noChangeAspect="1"/>
          </p:cNvPicPr>
          <p:nvPr/>
        </p:nvPicPr>
        <p:blipFill>
          <a:blip r:embed="rId2"/>
          <a:stretch>
            <a:fillRect/>
          </a:stretch>
        </p:blipFill>
        <p:spPr>
          <a:xfrm>
            <a:off x="4211960" y="1412776"/>
            <a:ext cx="4293399" cy="3075135"/>
          </a:xfrm>
          <a:prstGeom prst="rect">
            <a:avLst/>
          </a:prstGeom>
        </p:spPr>
      </p:pic>
      <p:sp>
        <p:nvSpPr>
          <p:cNvPr id="24" name="テキスト ボックス 23"/>
          <p:cNvSpPr txBox="1"/>
          <p:nvPr/>
        </p:nvSpPr>
        <p:spPr>
          <a:xfrm>
            <a:off x="4580878" y="1043592"/>
            <a:ext cx="3530134" cy="338554"/>
          </a:xfrm>
          <a:prstGeom prst="rect">
            <a:avLst/>
          </a:prstGeom>
          <a:noFill/>
        </p:spPr>
        <p:txBody>
          <a:bodyPr wrap="none" rtlCol="0">
            <a:spAutoFit/>
          </a:bodyPr>
          <a:lstStyle/>
          <a:p>
            <a:r>
              <a:rPr kumimoji="1" lang="en-US" altLang="ja-JP" sz="1600" u="sng" dirty="0" smtClean="0"/>
              <a:t>BLM signals at the collimator section</a:t>
            </a:r>
            <a:endParaRPr kumimoji="1" lang="ja-JP" altLang="en-US" sz="1600" u="sng" dirty="0"/>
          </a:p>
        </p:txBody>
      </p:sp>
      <p:sp>
        <p:nvSpPr>
          <p:cNvPr id="4" name="テキスト ボックス 3"/>
          <p:cNvSpPr txBox="1"/>
          <p:nvPr/>
        </p:nvSpPr>
        <p:spPr>
          <a:xfrm>
            <a:off x="4685411" y="1476000"/>
            <a:ext cx="405880" cy="369332"/>
          </a:xfrm>
          <a:prstGeom prst="rect">
            <a:avLst/>
          </a:prstGeom>
          <a:noFill/>
        </p:spPr>
        <p:txBody>
          <a:bodyPr wrap="none" rtlCol="0">
            <a:spAutoFit/>
          </a:bodyPr>
          <a:lstStyle/>
          <a:p>
            <a:r>
              <a:rPr kumimoji="1" lang="en-US" altLang="ja-JP" dirty="0" smtClean="0"/>
              <a:t>(</a:t>
            </a:r>
            <a:r>
              <a:rPr kumimoji="1" lang="en-US" altLang="ja-JP" dirty="0" err="1" smtClean="0"/>
              <a:t>i</a:t>
            </a:r>
            <a:r>
              <a:rPr kumimoji="1" lang="en-US" altLang="ja-JP" dirty="0" smtClean="0"/>
              <a:t>)</a:t>
            </a:r>
            <a:endParaRPr kumimoji="1" lang="ja-JP" altLang="en-US" dirty="0"/>
          </a:p>
        </p:txBody>
      </p:sp>
      <p:sp>
        <p:nvSpPr>
          <p:cNvPr id="11" name="テキスト ボックス 10"/>
          <p:cNvSpPr txBox="1"/>
          <p:nvPr/>
        </p:nvSpPr>
        <p:spPr>
          <a:xfrm>
            <a:off x="4670759" y="2385220"/>
            <a:ext cx="473206" cy="369332"/>
          </a:xfrm>
          <a:prstGeom prst="rect">
            <a:avLst/>
          </a:prstGeom>
          <a:noFill/>
        </p:spPr>
        <p:txBody>
          <a:bodyPr wrap="none" rtlCol="0">
            <a:spAutoFit/>
          </a:bodyPr>
          <a:lstStyle/>
          <a:p>
            <a:r>
              <a:rPr kumimoji="1" lang="en-US" altLang="ja-JP" dirty="0" smtClean="0"/>
              <a:t>(ii)</a:t>
            </a:r>
            <a:endParaRPr kumimoji="1" lang="ja-JP" altLang="en-US" dirty="0"/>
          </a:p>
        </p:txBody>
      </p:sp>
      <p:sp>
        <p:nvSpPr>
          <p:cNvPr id="12" name="テキスト ボックス 11"/>
          <p:cNvSpPr txBox="1"/>
          <p:nvPr/>
        </p:nvSpPr>
        <p:spPr>
          <a:xfrm>
            <a:off x="4679550" y="3276192"/>
            <a:ext cx="540533" cy="369332"/>
          </a:xfrm>
          <a:prstGeom prst="rect">
            <a:avLst/>
          </a:prstGeom>
          <a:noFill/>
        </p:spPr>
        <p:txBody>
          <a:bodyPr wrap="none" rtlCol="0">
            <a:spAutoFit/>
          </a:bodyPr>
          <a:lstStyle/>
          <a:p>
            <a:r>
              <a:rPr kumimoji="1" lang="en-US" altLang="ja-JP" dirty="0" smtClean="0"/>
              <a:t>(iii)</a:t>
            </a:r>
            <a:endParaRPr kumimoji="1" lang="ja-JP" altLang="en-US" dirty="0"/>
          </a:p>
        </p:txBody>
      </p:sp>
      <p:sp>
        <p:nvSpPr>
          <p:cNvPr id="16" name="テキスト ボックス 15"/>
          <p:cNvSpPr txBox="1"/>
          <p:nvPr/>
        </p:nvSpPr>
        <p:spPr>
          <a:xfrm>
            <a:off x="7130829" y="1794681"/>
            <a:ext cx="1508746" cy="307777"/>
          </a:xfrm>
          <a:prstGeom prst="rect">
            <a:avLst/>
          </a:prstGeom>
          <a:noFill/>
        </p:spPr>
        <p:txBody>
          <a:bodyPr wrap="none" rtlCol="0">
            <a:spAutoFit/>
          </a:bodyPr>
          <a:lstStyle/>
          <a:p>
            <a:r>
              <a:rPr kumimoji="1" lang="en-US" altLang="ja-JP" sz="1400" dirty="0" smtClean="0"/>
              <a:t>BLM HV=-300 V</a:t>
            </a:r>
            <a:endParaRPr kumimoji="1" lang="ja-JP" altLang="en-US" sz="1400" dirty="0"/>
          </a:p>
        </p:txBody>
      </p:sp>
      <p:sp>
        <p:nvSpPr>
          <p:cNvPr id="6" name="スライド番号プレースホルダー 5"/>
          <p:cNvSpPr>
            <a:spLocks noGrp="1"/>
          </p:cNvSpPr>
          <p:nvPr>
            <p:ph type="sldNum" sz="quarter" idx="12"/>
          </p:nvPr>
        </p:nvSpPr>
        <p:spPr/>
        <p:txBody>
          <a:bodyPr/>
          <a:lstStyle/>
          <a:p>
            <a:pPr>
              <a:defRPr/>
            </a:pPr>
            <a:fld id="{795C08A0-DC4E-40C2-BC5D-0461A8846DC0}" type="slidenum">
              <a:rPr lang="en-US" altLang="ja-JP" smtClean="0"/>
              <a:pPr>
                <a:defRPr/>
              </a:pPr>
              <a:t>27</a:t>
            </a:fld>
            <a:endParaRPr lang="en-US" altLang="ja-JP"/>
          </a:p>
        </p:txBody>
      </p:sp>
    </p:spTree>
    <p:extLst>
      <p:ext uri="{BB962C8B-B14F-4D97-AF65-F5344CB8AC3E}">
        <p14:creationId xmlns:p14="http://schemas.microsoft.com/office/powerpoint/2010/main" val="1245076860"/>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04414" y="879103"/>
            <a:ext cx="5663730" cy="461665"/>
          </a:xfrm>
          <a:prstGeom prst="rect">
            <a:avLst/>
          </a:prstGeom>
          <a:noFill/>
        </p:spPr>
        <p:txBody>
          <a:bodyPr wrap="none" rtlCol="0">
            <a:spAutoFit/>
          </a:bodyPr>
          <a:lstStyle/>
          <a:p>
            <a:r>
              <a:rPr lang="en-US" altLang="ja-JP" sz="2400" b="1" dirty="0" smtClean="0">
                <a:solidFill>
                  <a:schemeClr val="accent1"/>
                </a:solidFill>
              </a:rPr>
              <a:t>Measurement vs Numerical simulation</a:t>
            </a:r>
          </a:p>
        </p:txBody>
      </p:sp>
      <p:pic>
        <p:nvPicPr>
          <p:cNvPr id="3" name="図 2"/>
          <p:cNvPicPr>
            <a:picLocks noChangeAspect="1"/>
          </p:cNvPicPr>
          <p:nvPr/>
        </p:nvPicPr>
        <p:blipFill>
          <a:blip r:embed="rId2"/>
          <a:stretch>
            <a:fillRect/>
          </a:stretch>
        </p:blipFill>
        <p:spPr>
          <a:xfrm>
            <a:off x="251520" y="1946450"/>
            <a:ext cx="4222475" cy="3024336"/>
          </a:xfrm>
          <a:prstGeom prst="rect">
            <a:avLst/>
          </a:prstGeom>
        </p:spPr>
      </p:pic>
      <p:sp>
        <p:nvSpPr>
          <p:cNvPr id="4" name="テキスト ボックス 3"/>
          <p:cNvSpPr txBox="1"/>
          <p:nvPr/>
        </p:nvSpPr>
        <p:spPr>
          <a:xfrm>
            <a:off x="572099" y="1298377"/>
            <a:ext cx="3924472" cy="584775"/>
          </a:xfrm>
          <a:prstGeom prst="rect">
            <a:avLst/>
          </a:prstGeom>
          <a:noFill/>
        </p:spPr>
        <p:txBody>
          <a:bodyPr wrap="none" rtlCol="0">
            <a:spAutoFit/>
          </a:bodyPr>
          <a:lstStyle/>
          <a:p>
            <a:pPr marL="285750" indent="-285750">
              <a:buFont typeface="Wingdings" panose="05000000000000000000" pitchFamily="2" charset="2"/>
              <a:buChar char="u"/>
            </a:pPr>
            <a:r>
              <a:rPr kumimoji="1" lang="en-US" altLang="ja-JP" sz="1600" u="sng" dirty="0" smtClean="0"/>
              <a:t>Measurement </a:t>
            </a:r>
          </a:p>
          <a:p>
            <a:r>
              <a:rPr kumimoji="1" lang="en-US" altLang="ja-JP" sz="1600" dirty="0" smtClean="0"/>
              <a:t>     </a:t>
            </a:r>
            <a:r>
              <a:rPr kumimoji="1" lang="en-US" altLang="ja-JP" sz="1600" u="sng" dirty="0" smtClean="0"/>
              <a:t>(BLM signals at the collimator section)</a:t>
            </a:r>
            <a:endParaRPr kumimoji="1" lang="ja-JP" altLang="en-US" sz="1600" u="sng" dirty="0"/>
          </a:p>
        </p:txBody>
      </p:sp>
      <p:pic>
        <p:nvPicPr>
          <p:cNvPr id="5" name="図 4"/>
          <p:cNvPicPr>
            <a:picLocks noChangeAspect="1"/>
          </p:cNvPicPr>
          <p:nvPr/>
        </p:nvPicPr>
        <p:blipFill>
          <a:blip r:embed="rId3"/>
          <a:stretch>
            <a:fillRect/>
          </a:stretch>
        </p:blipFill>
        <p:spPr>
          <a:xfrm>
            <a:off x="4638070" y="1937305"/>
            <a:ext cx="4182402" cy="3042625"/>
          </a:xfrm>
          <a:prstGeom prst="rect">
            <a:avLst/>
          </a:prstGeom>
        </p:spPr>
      </p:pic>
      <p:sp>
        <p:nvSpPr>
          <p:cNvPr id="6" name="テキスト ボックス 5"/>
          <p:cNvSpPr txBox="1"/>
          <p:nvPr/>
        </p:nvSpPr>
        <p:spPr>
          <a:xfrm>
            <a:off x="4892579" y="1547500"/>
            <a:ext cx="3874779" cy="338554"/>
          </a:xfrm>
          <a:prstGeom prst="rect">
            <a:avLst/>
          </a:prstGeom>
          <a:noFill/>
        </p:spPr>
        <p:txBody>
          <a:bodyPr wrap="none" rtlCol="0">
            <a:spAutoFit/>
          </a:bodyPr>
          <a:lstStyle/>
          <a:p>
            <a:pPr marL="285750" indent="-285750">
              <a:buFont typeface="Wingdings" panose="05000000000000000000" pitchFamily="2" charset="2"/>
              <a:buChar char="u"/>
            </a:pPr>
            <a:r>
              <a:rPr kumimoji="1" lang="en-US" altLang="ja-JP" sz="1600" u="sng" dirty="0" smtClean="0"/>
              <a:t>Numerical simulation by “Simpsons”</a:t>
            </a:r>
          </a:p>
        </p:txBody>
      </p:sp>
      <p:sp>
        <p:nvSpPr>
          <p:cNvPr id="7" name="正方形/長方形 6"/>
          <p:cNvSpPr/>
          <p:nvPr/>
        </p:nvSpPr>
        <p:spPr>
          <a:xfrm>
            <a:off x="764500" y="5114801"/>
            <a:ext cx="7560840" cy="338554"/>
          </a:xfrm>
          <a:prstGeom prst="rect">
            <a:avLst/>
          </a:prstGeom>
        </p:spPr>
        <p:txBody>
          <a:bodyPr wrap="square">
            <a:spAutoFit/>
          </a:bodyPr>
          <a:lstStyle/>
          <a:p>
            <a:pPr marL="285750" indent="-285750">
              <a:buFont typeface="Wingdings" panose="05000000000000000000" pitchFamily="2" charset="2"/>
              <a:buChar char="ü"/>
            </a:pPr>
            <a:r>
              <a:rPr lang="en-US" altLang="ja-JP" sz="1600" dirty="0" smtClean="0"/>
              <a:t>The experimental results were well reproduced by numerical simulations.</a:t>
            </a:r>
          </a:p>
        </p:txBody>
      </p:sp>
      <p:sp>
        <p:nvSpPr>
          <p:cNvPr id="8" name="テキスト ボックス 7"/>
          <p:cNvSpPr txBox="1"/>
          <p:nvPr/>
        </p:nvSpPr>
        <p:spPr>
          <a:xfrm>
            <a:off x="708684" y="2014555"/>
            <a:ext cx="405880" cy="369332"/>
          </a:xfrm>
          <a:prstGeom prst="rect">
            <a:avLst/>
          </a:prstGeom>
          <a:noFill/>
        </p:spPr>
        <p:txBody>
          <a:bodyPr wrap="none" rtlCol="0">
            <a:spAutoFit/>
          </a:bodyPr>
          <a:lstStyle/>
          <a:p>
            <a:r>
              <a:rPr kumimoji="1" lang="en-US" altLang="ja-JP" dirty="0" smtClean="0"/>
              <a:t>(</a:t>
            </a:r>
            <a:r>
              <a:rPr kumimoji="1" lang="en-US" altLang="ja-JP" dirty="0" err="1" smtClean="0"/>
              <a:t>i</a:t>
            </a:r>
            <a:r>
              <a:rPr kumimoji="1" lang="en-US" altLang="ja-JP" dirty="0" smtClean="0"/>
              <a:t>)</a:t>
            </a:r>
            <a:endParaRPr kumimoji="1" lang="ja-JP" altLang="en-US" dirty="0"/>
          </a:p>
        </p:txBody>
      </p:sp>
      <p:sp>
        <p:nvSpPr>
          <p:cNvPr id="9" name="テキスト ボックス 8"/>
          <p:cNvSpPr txBox="1"/>
          <p:nvPr/>
        </p:nvSpPr>
        <p:spPr>
          <a:xfrm>
            <a:off x="694032" y="2923775"/>
            <a:ext cx="473206" cy="369332"/>
          </a:xfrm>
          <a:prstGeom prst="rect">
            <a:avLst/>
          </a:prstGeom>
          <a:noFill/>
        </p:spPr>
        <p:txBody>
          <a:bodyPr wrap="none" rtlCol="0">
            <a:spAutoFit/>
          </a:bodyPr>
          <a:lstStyle/>
          <a:p>
            <a:r>
              <a:rPr kumimoji="1" lang="en-US" altLang="ja-JP" dirty="0" smtClean="0"/>
              <a:t>(ii)</a:t>
            </a:r>
            <a:endParaRPr kumimoji="1" lang="ja-JP" altLang="en-US" dirty="0"/>
          </a:p>
        </p:txBody>
      </p:sp>
      <p:sp>
        <p:nvSpPr>
          <p:cNvPr id="10" name="テキスト ボックス 9"/>
          <p:cNvSpPr txBox="1"/>
          <p:nvPr/>
        </p:nvSpPr>
        <p:spPr>
          <a:xfrm>
            <a:off x="702823" y="3814747"/>
            <a:ext cx="540533" cy="369332"/>
          </a:xfrm>
          <a:prstGeom prst="rect">
            <a:avLst/>
          </a:prstGeom>
          <a:noFill/>
        </p:spPr>
        <p:txBody>
          <a:bodyPr wrap="none" rtlCol="0">
            <a:spAutoFit/>
          </a:bodyPr>
          <a:lstStyle/>
          <a:p>
            <a:r>
              <a:rPr kumimoji="1" lang="en-US" altLang="ja-JP" dirty="0" smtClean="0"/>
              <a:t>(iii)</a:t>
            </a:r>
            <a:endParaRPr kumimoji="1" lang="ja-JP" altLang="en-US" dirty="0"/>
          </a:p>
        </p:txBody>
      </p:sp>
      <p:sp>
        <p:nvSpPr>
          <p:cNvPr id="11" name="テキスト ボックス 10"/>
          <p:cNvSpPr txBox="1"/>
          <p:nvPr/>
        </p:nvSpPr>
        <p:spPr>
          <a:xfrm>
            <a:off x="4964276" y="2005763"/>
            <a:ext cx="405880" cy="369332"/>
          </a:xfrm>
          <a:prstGeom prst="rect">
            <a:avLst/>
          </a:prstGeom>
          <a:noFill/>
        </p:spPr>
        <p:txBody>
          <a:bodyPr wrap="none" rtlCol="0">
            <a:spAutoFit/>
          </a:bodyPr>
          <a:lstStyle/>
          <a:p>
            <a:r>
              <a:rPr kumimoji="1" lang="en-US" altLang="ja-JP" dirty="0" smtClean="0"/>
              <a:t>(</a:t>
            </a:r>
            <a:r>
              <a:rPr kumimoji="1" lang="en-US" altLang="ja-JP" dirty="0" err="1" smtClean="0"/>
              <a:t>i</a:t>
            </a:r>
            <a:r>
              <a:rPr kumimoji="1" lang="en-US" altLang="ja-JP" dirty="0" smtClean="0"/>
              <a:t>)</a:t>
            </a:r>
            <a:endParaRPr kumimoji="1" lang="ja-JP" altLang="en-US" dirty="0"/>
          </a:p>
        </p:txBody>
      </p:sp>
      <p:sp>
        <p:nvSpPr>
          <p:cNvPr id="12" name="テキスト ボックス 11"/>
          <p:cNvSpPr txBox="1"/>
          <p:nvPr/>
        </p:nvSpPr>
        <p:spPr>
          <a:xfrm>
            <a:off x="4949624" y="2914983"/>
            <a:ext cx="473206" cy="369332"/>
          </a:xfrm>
          <a:prstGeom prst="rect">
            <a:avLst/>
          </a:prstGeom>
          <a:noFill/>
        </p:spPr>
        <p:txBody>
          <a:bodyPr wrap="none" rtlCol="0">
            <a:spAutoFit/>
          </a:bodyPr>
          <a:lstStyle/>
          <a:p>
            <a:r>
              <a:rPr kumimoji="1" lang="en-US" altLang="ja-JP" dirty="0" smtClean="0"/>
              <a:t>(ii)</a:t>
            </a:r>
            <a:endParaRPr kumimoji="1" lang="ja-JP" altLang="en-US" dirty="0"/>
          </a:p>
        </p:txBody>
      </p:sp>
      <p:sp>
        <p:nvSpPr>
          <p:cNvPr id="13" name="テキスト ボックス 12"/>
          <p:cNvSpPr txBox="1"/>
          <p:nvPr/>
        </p:nvSpPr>
        <p:spPr>
          <a:xfrm>
            <a:off x="4958415" y="3805955"/>
            <a:ext cx="540533" cy="369332"/>
          </a:xfrm>
          <a:prstGeom prst="rect">
            <a:avLst/>
          </a:prstGeom>
          <a:noFill/>
        </p:spPr>
        <p:txBody>
          <a:bodyPr wrap="none" rtlCol="0">
            <a:spAutoFit/>
          </a:bodyPr>
          <a:lstStyle/>
          <a:p>
            <a:r>
              <a:rPr kumimoji="1" lang="en-US" altLang="ja-JP" dirty="0" smtClean="0"/>
              <a:t>(iii)</a:t>
            </a:r>
            <a:endParaRPr kumimoji="1" lang="ja-JP" altLang="en-US" dirty="0"/>
          </a:p>
        </p:txBody>
      </p:sp>
      <p:sp>
        <p:nvSpPr>
          <p:cNvPr id="15" name="正方形/長方形 14"/>
          <p:cNvSpPr/>
          <p:nvPr/>
        </p:nvSpPr>
        <p:spPr>
          <a:xfrm>
            <a:off x="755576" y="5474841"/>
            <a:ext cx="7560840" cy="584775"/>
          </a:xfrm>
          <a:prstGeom prst="rect">
            <a:avLst/>
          </a:prstGeom>
        </p:spPr>
        <p:txBody>
          <a:bodyPr wrap="square">
            <a:spAutoFit/>
          </a:bodyPr>
          <a:lstStyle/>
          <a:p>
            <a:pPr marL="285750" indent="-285750">
              <a:buFont typeface="Wingdings" panose="05000000000000000000" pitchFamily="2" charset="2"/>
              <a:buChar char="ü"/>
            </a:pPr>
            <a:r>
              <a:rPr lang="en-US" altLang="ja-JP" sz="1600" dirty="0" smtClean="0"/>
              <a:t>We investigated more detailed beam loss mechanism</a:t>
            </a:r>
          </a:p>
          <a:p>
            <a:r>
              <a:rPr lang="en-US" altLang="ja-JP" sz="1600" dirty="0"/>
              <a:t> </a:t>
            </a:r>
            <a:r>
              <a:rPr lang="en-US" altLang="ja-JP" sz="1600" dirty="0" smtClean="0"/>
              <a:t>     using the numerical simulation results.</a:t>
            </a:r>
          </a:p>
        </p:txBody>
      </p:sp>
      <p:sp>
        <p:nvSpPr>
          <p:cNvPr id="14" name="スライド番号プレースホルダー 13"/>
          <p:cNvSpPr>
            <a:spLocks noGrp="1"/>
          </p:cNvSpPr>
          <p:nvPr>
            <p:ph type="sldNum" sz="quarter" idx="12"/>
          </p:nvPr>
        </p:nvSpPr>
        <p:spPr/>
        <p:txBody>
          <a:bodyPr/>
          <a:lstStyle/>
          <a:p>
            <a:pPr>
              <a:defRPr/>
            </a:pPr>
            <a:fld id="{795C08A0-DC4E-40C2-BC5D-0461A8846DC0}" type="slidenum">
              <a:rPr lang="en-US" altLang="ja-JP" smtClean="0"/>
              <a:pPr>
                <a:defRPr/>
              </a:pPr>
              <a:t>28</a:t>
            </a:fld>
            <a:endParaRPr lang="en-US" altLang="ja-JP"/>
          </a:p>
        </p:txBody>
      </p:sp>
    </p:spTree>
    <p:extLst>
      <p:ext uri="{BB962C8B-B14F-4D97-AF65-F5344CB8AC3E}">
        <p14:creationId xmlns:p14="http://schemas.microsoft.com/office/powerpoint/2010/main" val="576326248"/>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p:cNvPicPr>
            <a:picLocks noChangeAspect="1"/>
          </p:cNvPicPr>
          <p:nvPr/>
        </p:nvPicPr>
        <p:blipFill>
          <a:blip r:embed="rId2"/>
          <a:stretch>
            <a:fillRect/>
          </a:stretch>
        </p:blipFill>
        <p:spPr>
          <a:xfrm>
            <a:off x="461539" y="1988840"/>
            <a:ext cx="3888432" cy="3967788"/>
          </a:xfrm>
          <a:prstGeom prst="rect">
            <a:avLst/>
          </a:prstGeom>
        </p:spPr>
      </p:pic>
      <p:sp>
        <p:nvSpPr>
          <p:cNvPr id="21" name="テキスト ボックス 20"/>
          <p:cNvSpPr txBox="1"/>
          <p:nvPr/>
        </p:nvSpPr>
        <p:spPr>
          <a:xfrm>
            <a:off x="3038327" y="2025577"/>
            <a:ext cx="1959191" cy="338554"/>
          </a:xfrm>
          <a:prstGeom prst="rect">
            <a:avLst/>
          </a:prstGeom>
          <a:noFill/>
        </p:spPr>
        <p:txBody>
          <a:bodyPr wrap="none" rtlCol="0">
            <a:spAutoFit/>
          </a:bodyPr>
          <a:lstStyle/>
          <a:p>
            <a:r>
              <a:rPr lang="en-US" altLang="ja-JP" sz="1600" u="sng" dirty="0" smtClean="0"/>
              <a:t>Without edge focus</a:t>
            </a:r>
            <a:endParaRPr kumimoji="1" lang="ja-JP" altLang="en-US" sz="1600" u="sng" dirty="0"/>
          </a:p>
        </p:txBody>
      </p:sp>
      <p:sp>
        <p:nvSpPr>
          <p:cNvPr id="22" name="テキスト ボックス 21"/>
          <p:cNvSpPr txBox="1"/>
          <p:nvPr/>
        </p:nvSpPr>
        <p:spPr>
          <a:xfrm>
            <a:off x="3041280" y="3226555"/>
            <a:ext cx="1656223" cy="338554"/>
          </a:xfrm>
          <a:prstGeom prst="rect">
            <a:avLst/>
          </a:prstGeom>
          <a:noFill/>
        </p:spPr>
        <p:txBody>
          <a:bodyPr wrap="none" rtlCol="0">
            <a:spAutoFit/>
          </a:bodyPr>
          <a:lstStyle/>
          <a:p>
            <a:r>
              <a:rPr lang="en-US" altLang="ja-JP" sz="1600" u="sng" dirty="0" smtClean="0"/>
              <a:t>With edge focus</a:t>
            </a:r>
            <a:endParaRPr kumimoji="1" lang="en-US" altLang="ja-JP" sz="1600" u="sng" dirty="0" smtClean="0"/>
          </a:p>
        </p:txBody>
      </p:sp>
      <p:sp>
        <p:nvSpPr>
          <p:cNvPr id="23" name="テキスト ボックス 22"/>
          <p:cNvSpPr txBox="1"/>
          <p:nvPr/>
        </p:nvSpPr>
        <p:spPr>
          <a:xfrm>
            <a:off x="3037760" y="4489203"/>
            <a:ext cx="2451312" cy="338554"/>
          </a:xfrm>
          <a:prstGeom prst="rect">
            <a:avLst/>
          </a:prstGeom>
          <a:noFill/>
        </p:spPr>
        <p:txBody>
          <a:bodyPr wrap="none" rtlCol="0">
            <a:spAutoFit/>
          </a:bodyPr>
          <a:lstStyle/>
          <a:p>
            <a:r>
              <a:rPr lang="en-US" altLang="ja-JP" sz="1600" u="sng" dirty="0" smtClean="0"/>
              <a:t>With </a:t>
            </a:r>
            <a:r>
              <a:rPr kumimoji="1" lang="en-US" altLang="ja-JP" sz="1600" u="sng" dirty="0" smtClean="0"/>
              <a:t>edge focus &amp; QDTs</a:t>
            </a:r>
          </a:p>
        </p:txBody>
      </p:sp>
      <p:sp>
        <p:nvSpPr>
          <p:cNvPr id="24" name="正方形/長方形 23"/>
          <p:cNvSpPr/>
          <p:nvPr/>
        </p:nvSpPr>
        <p:spPr bwMode="auto">
          <a:xfrm>
            <a:off x="2696975" y="3201851"/>
            <a:ext cx="1670579" cy="1293770"/>
          </a:xfrm>
          <a:prstGeom prst="rect">
            <a:avLst/>
          </a:prstGeom>
          <a:noFill/>
          <a:ln w="22225" cap="flat" cmpd="sng" algn="ctr">
            <a:solidFill>
              <a:srgbClr val="FF0000"/>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Book Antiqua" pitchFamily="18" charset="0"/>
              <a:ea typeface="ＭＳ Ｐ明朝" pitchFamily="18" charset="-128"/>
            </a:endParaRPr>
          </a:p>
        </p:txBody>
      </p:sp>
      <p:sp>
        <p:nvSpPr>
          <p:cNvPr id="25" name="正方形/長方形 24"/>
          <p:cNvSpPr/>
          <p:nvPr/>
        </p:nvSpPr>
        <p:spPr>
          <a:xfrm>
            <a:off x="758701" y="1169091"/>
            <a:ext cx="3458284" cy="861774"/>
          </a:xfrm>
          <a:prstGeom prst="rect">
            <a:avLst/>
          </a:prstGeom>
        </p:spPr>
        <p:txBody>
          <a:bodyPr wrap="square">
            <a:spAutoFit/>
          </a:bodyPr>
          <a:lstStyle/>
          <a:p>
            <a:r>
              <a:rPr lang="en-US" altLang="ja-JP" sz="1600" dirty="0">
                <a:solidFill>
                  <a:srgbClr val="000000"/>
                </a:solidFill>
                <a:ea typeface="ＭＳ 明朝" panose="02020609040205080304" pitchFamily="17" charset="-128"/>
                <a:cs typeface="Times New Roman" panose="02020603050405020304" pitchFamily="18" charset="0"/>
              </a:rPr>
              <a:t>T</a:t>
            </a:r>
            <a:r>
              <a:rPr lang="en-US" altLang="ja-JP" sz="1600" dirty="0" smtClean="0">
                <a:solidFill>
                  <a:srgbClr val="000000"/>
                </a:solidFill>
                <a:ea typeface="ＭＳ 明朝" panose="02020609040205080304" pitchFamily="17" charset="-128"/>
                <a:cs typeface="Times New Roman" panose="02020603050405020304" pitchFamily="18" charset="0"/>
              </a:rPr>
              <a:t>ransverse </a:t>
            </a:r>
            <a:r>
              <a:rPr lang="en-US" altLang="ja-JP" sz="1600" dirty="0">
                <a:solidFill>
                  <a:srgbClr val="000000"/>
                </a:solidFill>
                <a:ea typeface="ＭＳ 明朝" panose="02020609040205080304" pitchFamily="17" charset="-128"/>
                <a:cs typeface="Times New Roman" panose="02020603050405020304" pitchFamily="18" charset="0"/>
              </a:rPr>
              <a:t>phase space </a:t>
            </a:r>
            <a:r>
              <a:rPr lang="en-US" altLang="ja-JP" sz="1600" dirty="0" smtClean="0">
                <a:solidFill>
                  <a:srgbClr val="000000"/>
                </a:solidFill>
                <a:ea typeface="ＭＳ 明朝" panose="02020609040205080304" pitchFamily="17" charset="-128"/>
                <a:cs typeface="Times New Roman" panose="02020603050405020304" pitchFamily="18" charset="0"/>
              </a:rPr>
              <a:t>coordinates</a:t>
            </a:r>
          </a:p>
          <a:p>
            <a:r>
              <a:rPr lang="en-US" altLang="ja-JP" sz="1600" dirty="0" smtClean="0">
                <a:solidFill>
                  <a:srgbClr val="000000"/>
                </a:solidFill>
                <a:ea typeface="ＭＳ 明朝" panose="02020609040205080304" pitchFamily="17" charset="-128"/>
                <a:cs typeface="Times New Roman" panose="02020603050405020304" pitchFamily="18" charset="0"/>
              </a:rPr>
              <a:t>at </a:t>
            </a:r>
            <a:r>
              <a:rPr lang="en-US" altLang="ja-JP" sz="1600" dirty="0">
                <a:solidFill>
                  <a:srgbClr val="000000"/>
                </a:solidFill>
                <a:ea typeface="ＭＳ 明朝" panose="02020609040205080304" pitchFamily="17" charset="-128"/>
                <a:cs typeface="Times New Roman" panose="02020603050405020304" pitchFamily="18" charset="0"/>
              </a:rPr>
              <a:t>the end of injection calculated </a:t>
            </a:r>
            <a:endParaRPr lang="en-US" altLang="ja-JP" sz="1600" dirty="0" smtClean="0">
              <a:solidFill>
                <a:srgbClr val="000000"/>
              </a:solidFill>
              <a:ea typeface="ＭＳ 明朝" panose="02020609040205080304" pitchFamily="17" charset="-128"/>
              <a:cs typeface="Times New Roman" panose="02020603050405020304" pitchFamily="18" charset="0"/>
            </a:endParaRPr>
          </a:p>
          <a:p>
            <a:r>
              <a:rPr lang="en-US" altLang="ja-JP" sz="1600" dirty="0" smtClean="0">
                <a:solidFill>
                  <a:srgbClr val="000000"/>
                </a:solidFill>
                <a:ea typeface="ＭＳ 明朝" panose="02020609040205080304" pitchFamily="17" charset="-128"/>
                <a:cs typeface="Times New Roman" panose="02020603050405020304" pitchFamily="18" charset="0"/>
              </a:rPr>
              <a:t>with </a:t>
            </a:r>
            <a:r>
              <a:rPr lang="en-US" altLang="ja-JP" sz="1600" dirty="0" smtClean="0">
                <a:solidFill>
                  <a:srgbClr val="000000"/>
                </a:solidFill>
                <a:latin typeface="Symbol" panose="05050102010706020507" pitchFamily="18" charset="2"/>
                <a:ea typeface="ＭＳ 明朝" panose="02020609040205080304" pitchFamily="17" charset="-128"/>
                <a:cs typeface="Times New Roman" panose="02020603050405020304" pitchFamily="18" charset="0"/>
              </a:rPr>
              <a:t>e</a:t>
            </a:r>
            <a:r>
              <a:rPr lang="en-US" altLang="ja-JP" sz="1600" baseline="-25000" dirty="0" smtClean="0">
                <a:solidFill>
                  <a:srgbClr val="000000"/>
                </a:solidFill>
                <a:ea typeface="ＭＳ 明朝" panose="02020609040205080304" pitchFamily="17" charset="-128"/>
                <a:cs typeface="Times New Roman" panose="02020603050405020304" pitchFamily="18" charset="0"/>
              </a:rPr>
              <a:t>tp</a:t>
            </a:r>
            <a:r>
              <a:rPr lang="en-US" altLang="ja-JP" sz="1600" dirty="0" smtClean="0">
                <a:solidFill>
                  <a:srgbClr val="000000"/>
                </a:solidFill>
                <a:ea typeface="ＭＳ 明朝" panose="02020609040205080304" pitchFamily="17" charset="-128"/>
                <a:cs typeface="Times New Roman" panose="02020603050405020304" pitchFamily="18" charset="0"/>
              </a:rPr>
              <a:t>=150</a:t>
            </a:r>
            <a:r>
              <a:rPr lang="en-US" altLang="ja-JP" sz="1600" dirty="0" smtClean="0">
                <a:solidFill>
                  <a:srgbClr val="000000"/>
                </a:solidFill>
                <a:latin typeface="Symbol" panose="05050102010706020507" pitchFamily="18" charset="2"/>
                <a:ea typeface="ＭＳ 明朝" panose="02020609040205080304" pitchFamily="17" charset="-128"/>
                <a:cs typeface="Times New Roman" panose="02020603050405020304" pitchFamily="18" charset="0"/>
              </a:rPr>
              <a:t>p</a:t>
            </a:r>
            <a:r>
              <a:rPr lang="en-US" altLang="ja-JP" sz="1600" dirty="0" smtClean="0">
                <a:solidFill>
                  <a:srgbClr val="000000"/>
                </a:solidFill>
                <a:ea typeface="ＭＳ 明朝" panose="02020609040205080304" pitchFamily="17" charset="-128"/>
                <a:cs typeface="Times New Roman" panose="02020603050405020304" pitchFamily="18" charset="0"/>
              </a:rPr>
              <a:t> mm </a:t>
            </a:r>
            <a:r>
              <a:rPr lang="en-US" altLang="ja-JP" sz="1600" dirty="0">
                <a:solidFill>
                  <a:srgbClr val="000000"/>
                </a:solidFill>
                <a:ea typeface="ＭＳ 明朝" panose="02020609040205080304" pitchFamily="17" charset="-128"/>
                <a:cs typeface="Times New Roman" panose="02020603050405020304" pitchFamily="18" charset="0"/>
              </a:rPr>
              <a:t>mrad</a:t>
            </a:r>
            <a:endParaRPr lang="ja-JP" altLang="en-US" sz="1600" dirty="0"/>
          </a:p>
        </p:txBody>
      </p:sp>
      <p:sp>
        <p:nvSpPr>
          <p:cNvPr id="28" name="テキスト ボックス 27"/>
          <p:cNvSpPr txBox="1"/>
          <p:nvPr/>
        </p:nvSpPr>
        <p:spPr>
          <a:xfrm>
            <a:off x="395536" y="652667"/>
            <a:ext cx="6707285" cy="461665"/>
          </a:xfrm>
          <a:prstGeom prst="rect">
            <a:avLst/>
          </a:prstGeom>
          <a:noFill/>
        </p:spPr>
        <p:txBody>
          <a:bodyPr wrap="none" rtlCol="0">
            <a:spAutoFit/>
          </a:bodyPr>
          <a:lstStyle/>
          <a:p>
            <a:r>
              <a:rPr lang="en-US" altLang="ja-JP" sz="2400" b="1" dirty="0" smtClean="0">
                <a:solidFill>
                  <a:schemeClr val="accent1"/>
                </a:solidFill>
              </a:rPr>
              <a:t>Beam halo formation caused by the edge focus</a:t>
            </a:r>
          </a:p>
        </p:txBody>
      </p:sp>
      <p:sp>
        <p:nvSpPr>
          <p:cNvPr id="30" name="正方形/長方形 29"/>
          <p:cNvSpPr/>
          <p:nvPr/>
        </p:nvSpPr>
        <p:spPr>
          <a:xfrm>
            <a:off x="5161996" y="2644457"/>
            <a:ext cx="3730484" cy="3046988"/>
          </a:xfrm>
          <a:prstGeom prst="rect">
            <a:avLst/>
          </a:prstGeom>
        </p:spPr>
        <p:txBody>
          <a:bodyPr wrap="square">
            <a:spAutoFit/>
          </a:bodyPr>
          <a:lstStyle/>
          <a:p>
            <a:pPr marL="285750" indent="-285750">
              <a:buFont typeface="Wingdings" panose="05000000000000000000" pitchFamily="2" charset="2"/>
              <a:buChar char="ü"/>
            </a:pPr>
            <a:r>
              <a:rPr lang="en-US" altLang="ja-JP" sz="1600" dirty="0" smtClean="0">
                <a:solidFill>
                  <a:srgbClr val="000000"/>
                </a:solidFill>
                <a:ea typeface="ＭＳ 明朝" panose="02020609040205080304" pitchFamily="17" charset="-128"/>
                <a:cs typeface="Times New Roman" panose="02020603050405020304" pitchFamily="18" charset="0"/>
              </a:rPr>
              <a:t>The </a:t>
            </a:r>
            <a:r>
              <a:rPr lang="en-US" altLang="ja-JP" sz="1600" dirty="0">
                <a:solidFill>
                  <a:srgbClr val="000000"/>
                </a:solidFill>
                <a:ea typeface="ＭＳ 明朝" panose="02020609040205080304" pitchFamily="17" charset="-128"/>
                <a:cs typeface="Times New Roman" panose="02020603050405020304" pitchFamily="18" charset="0"/>
              </a:rPr>
              <a:t>edge focus </a:t>
            </a:r>
            <a:r>
              <a:rPr lang="en-US" altLang="ja-JP" sz="1600" dirty="0" smtClean="0">
                <a:solidFill>
                  <a:srgbClr val="000000"/>
                </a:solidFill>
                <a:ea typeface="ＭＳ 明朝" panose="02020609040205080304" pitchFamily="17" charset="-128"/>
                <a:cs typeface="Times New Roman" panose="02020603050405020304" pitchFamily="18" charset="0"/>
              </a:rPr>
              <a:t>enhances</a:t>
            </a:r>
          </a:p>
          <a:p>
            <a:r>
              <a:rPr lang="en-US" altLang="ja-JP" sz="1600" dirty="0" smtClean="0">
                <a:solidFill>
                  <a:srgbClr val="000000"/>
                </a:solidFill>
                <a:ea typeface="ＭＳ 明朝" panose="02020609040205080304" pitchFamily="17" charset="-128"/>
                <a:cs typeface="Times New Roman" panose="02020603050405020304" pitchFamily="18" charset="0"/>
              </a:rPr>
              <a:t>      beam </a:t>
            </a:r>
            <a:r>
              <a:rPr lang="en-US" altLang="ja-JP" sz="1600" dirty="0">
                <a:solidFill>
                  <a:srgbClr val="000000"/>
                </a:solidFill>
                <a:ea typeface="ＭＳ 明朝" panose="02020609040205080304" pitchFamily="17" charset="-128"/>
                <a:cs typeface="Times New Roman" panose="02020603050405020304" pitchFamily="18" charset="0"/>
              </a:rPr>
              <a:t>halo </a:t>
            </a:r>
            <a:r>
              <a:rPr lang="en-US" altLang="ja-JP" sz="1600" dirty="0" smtClean="0">
                <a:solidFill>
                  <a:srgbClr val="000000"/>
                </a:solidFill>
                <a:ea typeface="ＭＳ 明朝" panose="02020609040205080304" pitchFamily="17" charset="-128"/>
                <a:cs typeface="Times New Roman" panose="02020603050405020304" pitchFamily="18" charset="0"/>
              </a:rPr>
              <a:t>formation</a:t>
            </a:r>
          </a:p>
          <a:p>
            <a:r>
              <a:rPr lang="en-US" altLang="ja-JP" sz="1600" dirty="0" smtClean="0">
                <a:solidFill>
                  <a:srgbClr val="000000"/>
                </a:solidFill>
                <a:ea typeface="ＭＳ 明朝" panose="02020609040205080304" pitchFamily="17" charset="-128"/>
                <a:cs typeface="Times New Roman" panose="02020603050405020304" pitchFamily="18" charset="0"/>
              </a:rPr>
              <a:t>      especially </a:t>
            </a:r>
            <a:r>
              <a:rPr lang="en-US" altLang="ja-JP" sz="1600" dirty="0">
                <a:solidFill>
                  <a:srgbClr val="000000"/>
                </a:solidFill>
                <a:ea typeface="ＭＳ 明朝" panose="02020609040205080304" pitchFamily="17" charset="-128"/>
                <a:cs typeface="Times New Roman" panose="02020603050405020304" pitchFamily="18" charset="0"/>
              </a:rPr>
              <a:t>on the vertical </a:t>
            </a:r>
            <a:r>
              <a:rPr lang="en-US" altLang="ja-JP" sz="1600" dirty="0" smtClean="0">
                <a:solidFill>
                  <a:srgbClr val="000000"/>
                </a:solidFill>
                <a:ea typeface="ＭＳ 明朝" panose="02020609040205080304" pitchFamily="17" charset="-128"/>
                <a:cs typeface="Times New Roman" panose="02020603050405020304" pitchFamily="18" charset="0"/>
              </a:rPr>
              <a:t>plane.</a:t>
            </a:r>
          </a:p>
          <a:p>
            <a:endParaRPr lang="en-US" altLang="ja-JP" sz="1600" dirty="0" smtClean="0">
              <a:solidFill>
                <a:srgbClr val="000000"/>
              </a:solidFill>
              <a:ea typeface="ＭＳ 明朝" panose="02020609040205080304" pitchFamily="17" charset="-128"/>
              <a:cs typeface="Times New Roman" panose="02020603050405020304" pitchFamily="18" charset="0"/>
            </a:endParaRPr>
          </a:p>
          <a:p>
            <a:pPr marL="285750" indent="-285750">
              <a:buFont typeface="Wingdings" panose="05000000000000000000" pitchFamily="2" charset="2"/>
              <a:buChar char="ü"/>
            </a:pPr>
            <a:r>
              <a:rPr lang="en-US" altLang="ja-JP" sz="1600" dirty="0" smtClean="0">
                <a:solidFill>
                  <a:srgbClr val="000000"/>
                </a:solidFill>
                <a:ea typeface="ＭＳ 明朝" panose="02020609040205080304" pitchFamily="17" charset="-128"/>
                <a:cs typeface="Times New Roman" panose="02020603050405020304" pitchFamily="18" charset="0"/>
              </a:rPr>
              <a:t>The </a:t>
            </a:r>
            <a:r>
              <a:rPr lang="en-US" altLang="ja-JP" sz="1600" dirty="0">
                <a:solidFill>
                  <a:srgbClr val="000000"/>
                </a:solidFill>
                <a:ea typeface="ＭＳ 明朝" panose="02020609040205080304" pitchFamily="17" charset="-128"/>
                <a:cs typeface="Times New Roman" panose="02020603050405020304" pitchFamily="18" charset="0"/>
              </a:rPr>
              <a:t>beam halo </a:t>
            </a:r>
            <a:r>
              <a:rPr lang="en-US" altLang="ja-JP" sz="1600" dirty="0" smtClean="0">
                <a:solidFill>
                  <a:srgbClr val="000000"/>
                </a:solidFill>
                <a:ea typeface="ＭＳ 明朝" panose="02020609040205080304" pitchFamily="17" charset="-128"/>
                <a:cs typeface="Times New Roman" panose="02020603050405020304" pitchFamily="18" charset="0"/>
              </a:rPr>
              <a:t>formation</a:t>
            </a:r>
          </a:p>
          <a:p>
            <a:r>
              <a:rPr lang="en-US" altLang="ja-JP" sz="1600" dirty="0" smtClean="0">
                <a:solidFill>
                  <a:srgbClr val="000000"/>
                </a:solidFill>
                <a:ea typeface="ＭＳ 明朝" panose="02020609040205080304" pitchFamily="17" charset="-128"/>
                <a:cs typeface="Times New Roman" panose="02020603050405020304" pitchFamily="18" charset="0"/>
              </a:rPr>
              <a:t>     causes </a:t>
            </a:r>
            <a:r>
              <a:rPr lang="en-US" altLang="ja-JP" sz="1600" dirty="0">
                <a:solidFill>
                  <a:srgbClr val="000000"/>
                </a:solidFill>
                <a:ea typeface="ＭＳ 明朝" panose="02020609040205080304" pitchFamily="17" charset="-128"/>
                <a:cs typeface="Times New Roman" panose="02020603050405020304" pitchFamily="18" charset="0"/>
              </a:rPr>
              <a:t>the </a:t>
            </a:r>
            <a:r>
              <a:rPr lang="en-US" altLang="ja-JP" sz="1600" dirty="0" smtClean="0">
                <a:solidFill>
                  <a:srgbClr val="000000"/>
                </a:solidFill>
                <a:ea typeface="ＭＳ 明朝" panose="02020609040205080304" pitchFamily="17" charset="-128"/>
                <a:cs typeface="Times New Roman" panose="02020603050405020304" pitchFamily="18" charset="0"/>
              </a:rPr>
              <a:t>extra beam loss</a:t>
            </a:r>
          </a:p>
          <a:p>
            <a:r>
              <a:rPr lang="en-US" altLang="ja-JP" sz="1600" dirty="0" smtClean="0">
                <a:solidFill>
                  <a:srgbClr val="000000"/>
                </a:solidFill>
                <a:ea typeface="ＭＳ 明朝" panose="02020609040205080304" pitchFamily="17" charset="-128"/>
                <a:cs typeface="Times New Roman" panose="02020603050405020304" pitchFamily="18" charset="0"/>
              </a:rPr>
              <a:t>     observed when expanding</a:t>
            </a:r>
          </a:p>
          <a:p>
            <a:r>
              <a:rPr lang="en-US" altLang="ja-JP" sz="1600" dirty="0" smtClean="0">
                <a:solidFill>
                  <a:srgbClr val="000000"/>
                </a:solidFill>
                <a:ea typeface="ＭＳ 明朝" panose="02020609040205080304" pitchFamily="17" charset="-128"/>
                <a:cs typeface="Times New Roman" panose="02020603050405020304" pitchFamily="18" charset="0"/>
              </a:rPr>
              <a:t>     the transverse painting area. </a:t>
            </a:r>
          </a:p>
          <a:p>
            <a:endParaRPr lang="en-US" altLang="ja-JP" sz="1600" dirty="0">
              <a:solidFill>
                <a:srgbClr val="000000"/>
              </a:solidFill>
              <a:ea typeface="ＭＳ 明朝" panose="02020609040205080304" pitchFamily="17" charset="-128"/>
              <a:cs typeface="Times New Roman" panose="02020603050405020304" pitchFamily="18" charset="0"/>
            </a:endParaRPr>
          </a:p>
          <a:p>
            <a:pPr marL="285750" indent="-285750">
              <a:buFont typeface="Wingdings" panose="05000000000000000000" pitchFamily="2" charset="2"/>
              <a:buChar char="ü"/>
            </a:pPr>
            <a:r>
              <a:rPr lang="en-US" altLang="ja-JP" sz="1600" dirty="0" smtClean="0">
                <a:solidFill>
                  <a:srgbClr val="000000"/>
                </a:solidFill>
                <a:ea typeface="ＭＳ 明朝" panose="02020609040205080304" pitchFamily="17" charset="-128"/>
                <a:cs typeface="Times New Roman" panose="02020603050405020304" pitchFamily="18" charset="0"/>
              </a:rPr>
              <a:t>The beam halo is well mitigated</a:t>
            </a:r>
          </a:p>
          <a:p>
            <a:r>
              <a:rPr lang="en-US" altLang="ja-JP" sz="1600" dirty="0">
                <a:solidFill>
                  <a:srgbClr val="000000"/>
                </a:solidFill>
                <a:ea typeface="ＭＳ 明朝" panose="02020609040205080304" pitchFamily="17" charset="-128"/>
                <a:cs typeface="Times New Roman" panose="02020603050405020304" pitchFamily="18" charset="0"/>
              </a:rPr>
              <a:t> </a:t>
            </a:r>
            <a:r>
              <a:rPr lang="en-US" altLang="ja-JP" sz="1600" dirty="0" smtClean="0">
                <a:solidFill>
                  <a:srgbClr val="000000"/>
                </a:solidFill>
                <a:ea typeface="ＭＳ 明朝" panose="02020609040205080304" pitchFamily="17" charset="-128"/>
                <a:cs typeface="Times New Roman" panose="02020603050405020304" pitchFamily="18" charset="0"/>
              </a:rPr>
              <a:t>     by QDTs, by which the extra beam</a:t>
            </a:r>
          </a:p>
          <a:p>
            <a:r>
              <a:rPr lang="en-US" altLang="ja-JP" sz="1600" dirty="0">
                <a:solidFill>
                  <a:srgbClr val="000000"/>
                </a:solidFill>
                <a:ea typeface="ＭＳ 明朝" panose="02020609040205080304" pitchFamily="17" charset="-128"/>
                <a:cs typeface="Times New Roman" panose="02020603050405020304" pitchFamily="18" charset="0"/>
              </a:rPr>
              <a:t> </a:t>
            </a:r>
            <a:r>
              <a:rPr lang="en-US" altLang="ja-JP" sz="1600" dirty="0" smtClean="0">
                <a:solidFill>
                  <a:srgbClr val="000000"/>
                </a:solidFill>
                <a:ea typeface="ＭＳ 明朝" panose="02020609040205080304" pitchFamily="17" charset="-128"/>
                <a:cs typeface="Times New Roman" panose="02020603050405020304" pitchFamily="18" charset="0"/>
              </a:rPr>
              <a:t>     loss is minimized.</a:t>
            </a:r>
            <a:endParaRPr lang="en-US" altLang="ja-JP" sz="1600" dirty="0">
              <a:solidFill>
                <a:srgbClr val="000000"/>
              </a:solidFill>
              <a:ea typeface="ＭＳ 明朝" panose="02020609040205080304" pitchFamily="17" charset="-128"/>
              <a:cs typeface="Times New Roman" panose="02020603050405020304" pitchFamily="18" charset="0"/>
            </a:endParaRPr>
          </a:p>
        </p:txBody>
      </p:sp>
      <p:sp>
        <p:nvSpPr>
          <p:cNvPr id="2" name="スライド番号プレースホルダー 1"/>
          <p:cNvSpPr>
            <a:spLocks noGrp="1"/>
          </p:cNvSpPr>
          <p:nvPr>
            <p:ph type="sldNum" sz="quarter" idx="12"/>
          </p:nvPr>
        </p:nvSpPr>
        <p:spPr/>
        <p:txBody>
          <a:bodyPr/>
          <a:lstStyle/>
          <a:p>
            <a:pPr>
              <a:defRPr/>
            </a:pPr>
            <a:fld id="{795C08A0-DC4E-40C2-BC5D-0461A8846DC0}" type="slidenum">
              <a:rPr lang="en-US" altLang="ja-JP" smtClean="0"/>
              <a:pPr>
                <a:defRPr/>
              </a:pPr>
              <a:t>29</a:t>
            </a:fld>
            <a:endParaRPr lang="en-US" altLang="ja-JP"/>
          </a:p>
        </p:txBody>
      </p:sp>
    </p:spTree>
    <p:extLst>
      <p:ext uri="{BB962C8B-B14F-4D97-AF65-F5344CB8AC3E}">
        <p14:creationId xmlns:p14="http://schemas.microsoft.com/office/powerpoint/2010/main" val="136446479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9540" y="940224"/>
            <a:ext cx="4995353" cy="3732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txBox="1">
            <a:spLocks noChangeArrowheads="1"/>
          </p:cNvSpPr>
          <p:nvPr/>
        </p:nvSpPr>
        <p:spPr>
          <a:xfrm>
            <a:off x="2051720" y="40963"/>
            <a:ext cx="4552891" cy="576064"/>
          </a:xfrm>
          <a:prstGeom prst="rect">
            <a:avLst/>
          </a:prstGeom>
        </p:spPr>
        <p:txBody>
          <a:bodyPr/>
          <a:lstStyle/>
          <a:p>
            <a:pPr eaLnBrk="0" hangingPunct="0">
              <a:defRPr/>
            </a:pPr>
            <a:r>
              <a:rPr lang="en-US" altLang="ja-JP" sz="3200" b="1" i="1" kern="0" dirty="0" smtClean="0">
                <a:solidFill>
                  <a:schemeClr val="accent6">
                    <a:lumMod val="75000"/>
                  </a:schemeClr>
                </a:solidFill>
                <a:effectLst>
                  <a:outerShdw blurRad="38100" dist="38100" dir="2700000" algn="tl">
                    <a:srgbClr val="000000">
                      <a:alpha val="43137"/>
                    </a:srgbClr>
                  </a:outerShdw>
                </a:effectLst>
                <a:latin typeface="Calibri" panose="020F0502020204030204" pitchFamily="34" charset="0"/>
                <a:ea typeface="HG創英角ﾎﾟｯﾌﾟ体" pitchFamily="49" charset="-128"/>
                <a:cs typeface="+mj-cs"/>
              </a:rPr>
              <a:t>Outline of the J-PARC RCS</a:t>
            </a:r>
            <a:endParaRPr lang="en-US" altLang="ja-JP" sz="3200" b="1" i="1" kern="0"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ea typeface="HG創英角ﾎﾟｯﾌﾟ体" pitchFamily="49" charset="-128"/>
              <a:cs typeface="+mj-cs"/>
            </a:endParaRPr>
          </a:p>
        </p:txBody>
      </p:sp>
      <p:graphicFrame>
        <p:nvGraphicFramePr>
          <p:cNvPr id="4" name="Group 147"/>
          <p:cNvGraphicFramePr>
            <a:graphicFrameLocks noGrp="1"/>
          </p:cNvGraphicFramePr>
          <p:nvPr>
            <p:extLst>
              <p:ext uri="{D42A27DB-BD31-4B8C-83A1-F6EECF244321}">
                <p14:modId xmlns:p14="http://schemas.microsoft.com/office/powerpoint/2010/main" val="3997050377"/>
              </p:ext>
            </p:extLst>
          </p:nvPr>
        </p:nvGraphicFramePr>
        <p:xfrm>
          <a:off x="104960" y="857062"/>
          <a:ext cx="4487416" cy="5437632"/>
        </p:xfrm>
        <a:graphic>
          <a:graphicData uri="http://schemas.openxmlformats.org/drawingml/2006/table">
            <a:tbl>
              <a:tblPr/>
              <a:tblGrid>
                <a:gridCol w="1804988"/>
                <a:gridCol w="2682428"/>
              </a:tblGrid>
              <a:tr h="295275">
                <a:tc>
                  <a:txBody>
                    <a:bodyPr/>
                    <a:lstStyle>
                      <a:lvl1pPr eaLnBrk="0" hangingPunct="0">
                        <a:spcBef>
                          <a:spcPct val="20000"/>
                        </a:spcBef>
                        <a:defRPr kumimoji="1" sz="2800">
                          <a:solidFill>
                            <a:schemeClr val="tx1"/>
                          </a:solidFill>
                          <a:latin typeface="Times New Roman" pitchFamily="18" charset="0"/>
                          <a:ea typeface="ＭＳ Ｐゴシック" pitchFamily="50" charset="-128"/>
                        </a:defRPr>
                      </a:lvl1pPr>
                      <a:lvl2pPr marL="742950" indent="-285750" eaLnBrk="0" hangingPunct="0">
                        <a:spcBef>
                          <a:spcPct val="20000"/>
                        </a:spcBef>
                        <a:defRPr kumimoji="1" sz="2400">
                          <a:solidFill>
                            <a:schemeClr val="tx1"/>
                          </a:solidFill>
                          <a:latin typeface="Times New Roman" pitchFamily="18" charset="0"/>
                          <a:ea typeface="ＭＳ Ｐゴシック" pitchFamily="50" charset="-128"/>
                        </a:defRPr>
                      </a:lvl2pPr>
                      <a:lvl3pPr marL="1143000" indent="-228600" eaLnBrk="0" hangingPunct="0">
                        <a:spcBef>
                          <a:spcPct val="20000"/>
                        </a:spcBef>
                        <a:defRPr kumimoji="1" sz="2000">
                          <a:solidFill>
                            <a:schemeClr val="tx1"/>
                          </a:solidFill>
                          <a:latin typeface="Times New Roman" pitchFamily="18" charset="0"/>
                          <a:ea typeface="ＭＳ Ｐゴシック" pitchFamily="50" charset="-128"/>
                        </a:defRPr>
                      </a:lvl3pPr>
                      <a:lvl4pPr marL="1600200" indent="-228600" eaLnBrk="0" hangingPunct="0">
                        <a:spcBef>
                          <a:spcPct val="20000"/>
                        </a:spcBef>
                        <a:defRPr kumimoji="1">
                          <a:solidFill>
                            <a:schemeClr val="tx1"/>
                          </a:solidFill>
                          <a:latin typeface="Times New Roman" pitchFamily="18" charset="0"/>
                          <a:ea typeface="ＭＳ Ｐゴシック" pitchFamily="50" charset="-128"/>
                        </a:defRPr>
                      </a:lvl4pPr>
                      <a:lvl5pPr marL="2057400" indent="-228600" eaLnBrk="0" hangingPunct="0">
                        <a:spcBef>
                          <a:spcPct val="20000"/>
                        </a:spcBef>
                        <a:defRPr kumimoji="1">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Book Antiqua" pitchFamily="18" charset="0"/>
                          <a:ea typeface="HG創英角ﾎﾟｯﾌﾟ体" pitchFamily="49" charset="-128"/>
                        </a:rPr>
                        <a:t>Circumference</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defRPr kumimoji="1" sz="2800">
                          <a:solidFill>
                            <a:schemeClr val="tx1"/>
                          </a:solidFill>
                          <a:latin typeface="Times New Roman" pitchFamily="18" charset="0"/>
                          <a:ea typeface="ＭＳ Ｐゴシック" pitchFamily="50" charset="-128"/>
                        </a:defRPr>
                      </a:lvl1pPr>
                      <a:lvl2pPr marL="742950" indent="-285750" eaLnBrk="0" hangingPunct="0">
                        <a:spcBef>
                          <a:spcPct val="20000"/>
                        </a:spcBef>
                        <a:defRPr kumimoji="1" sz="2400">
                          <a:solidFill>
                            <a:schemeClr val="tx1"/>
                          </a:solidFill>
                          <a:latin typeface="Times New Roman" pitchFamily="18" charset="0"/>
                          <a:ea typeface="ＭＳ Ｐゴシック" pitchFamily="50" charset="-128"/>
                        </a:defRPr>
                      </a:lvl2pPr>
                      <a:lvl3pPr marL="1143000" indent="-228600" eaLnBrk="0" hangingPunct="0">
                        <a:spcBef>
                          <a:spcPct val="20000"/>
                        </a:spcBef>
                        <a:defRPr kumimoji="1" sz="2000">
                          <a:solidFill>
                            <a:schemeClr val="tx1"/>
                          </a:solidFill>
                          <a:latin typeface="Times New Roman" pitchFamily="18" charset="0"/>
                          <a:ea typeface="ＭＳ Ｐゴシック" pitchFamily="50" charset="-128"/>
                        </a:defRPr>
                      </a:lvl3pPr>
                      <a:lvl4pPr marL="1600200" indent="-228600" eaLnBrk="0" hangingPunct="0">
                        <a:spcBef>
                          <a:spcPct val="20000"/>
                        </a:spcBef>
                        <a:defRPr kumimoji="1">
                          <a:solidFill>
                            <a:schemeClr val="tx1"/>
                          </a:solidFill>
                          <a:latin typeface="Times New Roman" pitchFamily="18" charset="0"/>
                          <a:ea typeface="ＭＳ Ｐゴシック" pitchFamily="50" charset="-128"/>
                        </a:defRPr>
                      </a:lvl4pPr>
                      <a:lvl5pPr marL="2057400" indent="-228600" eaLnBrk="0" hangingPunct="0">
                        <a:spcBef>
                          <a:spcPct val="20000"/>
                        </a:spcBef>
                        <a:defRPr kumimoji="1">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Book Antiqua" pitchFamily="18" charset="0"/>
                          <a:ea typeface="HG創英角ﾎﾟｯﾌﾟ体" pitchFamily="49" charset="-128"/>
                        </a:rPr>
                        <a:t>348.333 m</a:t>
                      </a:r>
                    </a:p>
                  </a:txBody>
                  <a:tcPr horzOverflow="overflow">
                    <a:lnL>
                      <a:noFill/>
                    </a:lnL>
                    <a:lnR>
                      <a:noFill/>
                    </a:lnR>
                    <a:lnT>
                      <a:noFill/>
                    </a:lnT>
                    <a:lnB>
                      <a:noFill/>
                    </a:lnB>
                    <a:lnTlToBr>
                      <a:noFill/>
                    </a:lnTlToBr>
                    <a:lnBlToTr>
                      <a:noFill/>
                    </a:lnBlToTr>
                    <a:noFill/>
                  </a:tcPr>
                </a:tc>
              </a:tr>
              <a:tr h="295275">
                <a:tc>
                  <a:txBody>
                    <a:bodyPr/>
                    <a:lstStyle>
                      <a:lvl1pPr eaLnBrk="0" hangingPunct="0">
                        <a:spcBef>
                          <a:spcPct val="20000"/>
                        </a:spcBef>
                        <a:defRPr kumimoji="1" sz="2800">
                          <a:solidFill>
                            <a:schemeClr val="tx1"/>
                          </a:solidFill>
                          <a:latin typeface="Times New Roman" pitchFamily="18" charset="0"/>
                          <a:ea typeface="ＭＳ Ｐゴシック" pitchFamily="50" charset="-128"/>
                        </a:defRPr>
                      </a:lvl1pPr>
                      <a:lvl2pPr marL="742950" indent="-285750" eaLnBrk="0" hangingPunct="0">
                        <a:spcBef>
                          <a:spcPct val="20000"/>
                        </a:spcBef>
                        <a:defRPr kumimoji="1" sz="2400">
                          <a:solidFill>
                            <a:schemeClr val="tx1"/>
                          </a:solidFill>
                          <a:latin typeface="Times New Roman" pitchFamily="18" charset="0"/>
                          <a:ea typeface="ＭＳ Ｐゴシック" pitchFamily="50" charset="-128"/>
                        </a:defRPr>
                      </a:lvl2pPr>
                      <a:lvl3pPr marL="1143000" indent="-228600" eaLnBrk="0" hangingPunct="0">
                        <a:spcBef>
                          <a:spcPct val="20000"/>
                        </a:spcBef>
                        <a:defRPr kumimoji="1" sz="2000">
                          <a:solidFill>
                            <a:schemeClr val="tx1"/>
                          </a:solidFill>
                          <a:latin typeface="Times New Roman" pitchFamily="18" charset="0"/>
                          <a:ea typeface="ＭＳ Ｐゴシック" pitchFamily="50" charset="-128"/>
                        </a:defRPr>
                      </a:lvl3pPr>
                      <a:lvl4pPr marL="1600200" indent="-228600" eaLnBrk="0" hangingPunct="0">
                        <a:spcBef>
                          <a:spcPct val="20000"/>
                        </a:spcBef>
                        <a:defRPr kumimoji="1">
                          <a:solidFill>
                            <a:schemeClr val="tx1"/>
                          </a:solidFill>
                          <a:latin typeface="Times New Roman" pitchFamily="18" charset="0"/>
                          <a:ea typeface="ＭＳ Ｐゴシック" pitchFamily="50" charset="-128"/>
                        </a:defRPr>
                      </a:lvl4pPr>
                      <a:lvl5pPr marL="2057400" indent="-228600" eaLnBrk="0" hangingPunct="0">
                        <a:spcBef>
                          <a:spcPct val="20000"/>
                        </a:spcBef>
                        <a:defRPr kumimoji="1">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Book Antiqua" pitchFamily="18" charset="0"/>
                          <a:ea typeface="HG創英角ﾎﾟｯﾌﾟ体" pitchFamily="49" charset="-128"/>
                        </a:rPr>
                        <a:t>Superperiodicity</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defRPr kumimoji="1" sz="2800">
                          <a:solidFill>
                            <a:schemeClr val="tx1"/>
                          </a:solidFill>
                          <a:latin typeface="Times New Roman" pitchFamily="18" charset="0"/>
                          <a:ea typeface="ＭＳ Ｐゴシック" pitchFamily="50" charset="-128"/>
                        </a:defRPr>
                      </a:lvl1pPr>
                      <a:lvl2pPr marL="742950" indent="-285750" eaLnBrk="0" hangingPunct="0">
                        <a:spcBef>
                          <a:spcPct val="20000"/>
                        </a:spcBef>
                        <a:defRPr kumimoji="1" sz="2400">
                          <a:solidFill>
                            <a:schemeClr val="tx1"/>
                          </a:solidFill>
                          <a:latin typeface="Times New Roman" pitchFamily="18" charset="0"/>
                          <a:ea typeface="ＭＳ Ｐゴシック" pitchFamily="50" charset="-128"/>
                        </a:defRPr>
                      </a:lvl2pPr>
                      <a:lvl3pPr marL="1143000" indent="-228600" eaLnBrk="0" hangingPunct="0">
                        <a:spcBef>
                          <a:spcPct val="20000"/>
                        </a:spcBef>
                        <a:defRPr kumimoji="1" sz="2000">
                          <a:solidFill>
                            <a:schemeClr val="tx1"/>
                          </a:solidFill>
                          <a:latin typeface="Times New Roman" pitchFamily="18" charset="0"/>
                          <a:ea typeface="ＭＳ Ｐゴシック" pitchFamily="50" charset="-128"/>
                        </a:defRPr>
                      </a:lvl3pPr>
                      <a:lvl4pPr marL="1600200" indent="-228600" eaLnBrk="0" hangingPunct="0">
                        <a:spcBef>
                          <a:spcPct val="20000"/>
                        </a:spcBef>
                        <a:defRPr kumimoji="1">
                          <a:solidFill>
                            <a:schemeClr val="tx1"/>
                          </a:solidFill>
                          <a:latin typeface="Times New Roman" pitchFamily="18" charset="0"/>
                          <a:ea typeface="ＭＳ Ｐゴシック" pitchFamily="50" charset="-128"/>
                        </a:defRPr>
                      </a:lvl4pPr>
                      <a:lvl5pPr marL="2057400" indent="-228600" eaLnBrk="0" hangingPunct="0">
                        <a:spcBef>
                          <a:spcPct val="20000"/>
                        </a:spcBef>
                        <a:defRPr kumimoji="1">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Book Antiqua" pitchFamily="18" charset="0"/>
                          <a:ea typeface="HG創英角ﾎﾟｯﾌﾟ体" pitchFamily="49" charset="-128"/>
                        </a:rPr>
                        <a:t>3</a:t>
                      </a:r>
                    </a:p>
                  </a:txBody>
                  <a:tcPr horzOverflow="overflow">
                    <a:lnL>
                      <a:noFill/>
                    </a:lnL>
                    <a:lnR>
                      <a:noFill/>
                    </a:lnR>
                    <a:lnT>
                      <a:noFill/>
                    </a:lnT>
                    <a:lnB>
                      <a:noFill/>
                    </a:lnB>
                    <a:lnTlToBr>
                      <a:noFill/>
                    </a:lnTlToBr>
                    <a:lnBlToTr>
                      <a:noFill/>
                    </a:lnBlToTr>
                    <a:noFill/>
                  </a:tcPr>
                </a:tc>
              </a:tr>
              <a:tr h="295275">
                <a:tc>
                  <a:txBody>
                    <a:bodyPr/>
                    <a:lstStyle>
                      <a:lvl1pPr eaLnBrk="0" hangingPunct="0">
                        <a:spcBef>
                          <a:spcPct val="20000"/>
                        </a:spcBef>
                        <a:defRPr kumimoji="1" sz="2800">
                          <a:solidFill>
                            <a:schemeClr val="tx1"/>
                          </a:solidFill>
                          <a:latin typeface="Times New Roman" pitchFamily="18" charset="0"/>
                          <a:ea typeface="ＭＳ Ｐゴシック" pitchFamily="50" charset="-128"/>
                        </a:defRPr>
                      </a:lvl1pPr>
                      <a:lvl2pPr marL="742950" indent="-285750" eaLnBrk="0" hangingPunct="0">
                        <a:spcBef>
                          <a:spcPct val="20000"/>
                        </a:spcBef>
                        <a:defRPr kumimoji="1" sz="2400">
                          <a:solidFill>
                            <a:schemeClr val="tx1"/>
                          </a:solidFill>
                          <a:latin typeface="Times New Roman" pitchFamily="18" charset="0"/>
                          <a:ea typeface="ＭＳ Ｐゴシック" pitchFamily="50" charset="-128"/>
                        </a:defRPr>
                      </a:lvl2pPr>
                      <a:lvl3pPr marL="1143000" indent="-228600" eaLnBrk="0" hangingPunct="0">
                        <a:spcBef>
                          <a:spcPct val="20000"/>
                        </a:spcBef>
                        <a:defRPr kumimoji="1" sz="2000">
                          <a:solidFill>
                            <a:schemeClr val="tx1"/>
                          </a:solidFill>
                          <a:latin typeface="Times New Roman" pitchFamily="18" charset="0"/>
                          <a:ea typeface="ＭＳ Ｐゴシック" pitchFamily="50" charset="-128"/>
                        </a:defRPr>
                      </a:lvl3pPr>
                      <a:lvl4pPr marL="1600200" indent="-228600" eaLnBrk="0" hangingPunct="0">
                        <a:spcBef>
                          <a:spcPct val="20000"/>
                        </a:spcBef>
                        <a:defRPr kumimoji="1">
                          <a:solidFill>
                            <a:schemeClr val="tx1"/>
                          </a:solidFill>
                          <a:latin typeface="Times New Roman" pitchFamily="18" charset="0"/>
                          <a:ea typeface="ＭＳ Ｐゴシック" pitchFamily="50" charset="-128"/>
                        </a:defRPr>
                      </a:lvl4pPr>
                      <a:lvl5pPr marL="2057400" indent="-228600" eaLnBrk="0" hangingPunct="0">
                        <a:spcBef>
                          <a:spcPct val="20000"/>
                        </a:spcBef>
                        <a:defRPr kumimoji="1">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Book Antiqua" pitchFamily="18" charset="0"/>
                          <a:ea typeface="HG創英角ﾎﾟｯﾌﾟ体" pitchFamily="49" charset="-128"/>
                        </a:rPr>
                        <a:t>Harmonic number</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defRPr kumimoji="1" sz="2800">
                          <a:solidFill>
                            <a:schemeClr val="tx1"/>
                          </a:solidFill>
                          <a:latin typeface="Times New Roman" pitchFamily="18" charset="0"/>
                          <a:ea typeface="ＭＳ Ｐゴシック" pitchFamily="50" charset="-128"/>
                        </a:defRPr>
                      </a:lvl1pPr>
                      <a:lvl2pPr marL="742950" indent="-285750" eaLnBrk="0" hangingPunct="0">
                        <a:spcBef>
                          <a:spcPct val="20000"/>
                        </a:spcBef>
                        <a:defRPr kumimoji="1" sz="2400">
                          <a:solidFill>
                            <a:schemeClr val="tx1"/>
                          </a:solidFill>
                          <a:latin typeface="Times New Roman" pitchFamily="18" charset="0"/>
                          <a:ea typeface="ＭＳ Ｐゴシック" pitchFamily="50" charset="-128"/>
                        </a:defRPr>
                      </a:lvl2pPr>
                      <a:lvl3pPr marL="1143000" indent="-228600" eaLnBrk="0" hangingPunct="0">
                        <a:spcBef>
                          <a:spcPct val="20000"/>
                        </a:spcBef>
                        <a:defRPr kumimoji="1" sz="2000">
                          <a:solidFill>
                            <a:schemeClr val="tx1"/>
                          </a:solidFill>
                          <a:latin typeface="Times New Roman" pitchFamily="18" charset="0"/>
                          <a:ea typeface="ＭＳ Ｐゴシック" pitchFamily="50" charset="-128"/>
                        </a:defRPr>
                      </a:lvl3pPr>
                      <a:lvl4pPr marL="1600200" indent="-228600" eaLnBrk="0" hangingPunct="0">
                        <a:spcBef>
                          <a:spcPct val="20000"/>
                        </a:spcBef>
                        <a:defRPr kumimoji="1">
                          <a:solidFill>
                            <a:schemeClr val="tx1"/>
                          </a:solidFill>
                          <a:latin typeface="Times New Roman" pitchFamily="18" charset="0"/>
                          <a:ea typeface="ＭＳ Ｐゴシック" pitchFamily="50" charset="-128"/>
                        </a:defRPr>
                      </a:lvl4pPr>
                      <a:lvl5pPr marL="2057400" indent="-228600" eaLnBrk="0" hangingPunct="0">
                        <a:spcBef>
                          <a:spcPct val="20000"/>
                        </a:spcBef>
                        <a:defRPr kumimoji="1">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Book Antiqua" pitchFamily="18" charset="0"/>
                          <a:ea typeface="HG創英角ﾎﾟｯﾌﾟ体" pitchFamily="49" charset="-128"/>
                        </a:rPr>
                        <a:t>2</a:t>
                      </a:r>
                    </a:p>
                  </a:txBody>
                  <a:tcPr horzOverflow="overflow">
                    <a:lnL>
                      <a:noFill/>
                    </a:lnL>
                    <a:lnR>
                      <a:noFill/>
                    </a:lnR>
                    <a:lnT>
                      <a:noFill/>
                    </a:lnT>
                    <a:lnB>
                      <a:noFill/>
                    </a:lnB>
                    <a:lnTlToBr>
                      <a:noFill/>
                    </a:lnTlToBr>
                    <a:lnBlToTr>
                      <a:noFill/>
                    </a:lnBlToTr>
                    <a:noFill/>
                  </a:tcPr>
                </a:tc>
              </a:tr>
              <a:tr h="295275">
                <a:tc>
                  <a:txBody>
                    <a:bodyPr/>
                    <a:lstStyle>
                      <a:lvl1pPr eaLnBrk="0" hangingPunct="0">
                        <a:spcBef>
                          <a:spcPct val="20000"/>
                        </a:spcBef>
                        <a:defRPr kumimoji="1" sz="2800">
                          <a:solidFill>
                            <a:schemeClr val="tx1"/>
                          </a:solidFill>
                          <a:latin typeface="Times New Roman" pitchFamily="18" charset="0"/>
                          <a:ea typeface="ＭＳ Ｐゴシック" pitchFamily="50" charset="-128"/>
                        </a:defRPr>
                      </a:lvl1pPr>
                      <a:lvl2pPr marL="742950" indent="-285750" eaLnBrk="0" hangingPunct="0">
                        <a:spcBef>
                          <a:spcPct val="20000"/>
                        </a:spcBef>
                        <a:defRPr kumimoji="1" sz="2400">
                          <a:solidFill>
                            <a:schemeClr val="tx1"/>
                          </a:solidFill>
                          <a:latin typeface="Times New Roman" pitchFamily="18" charset="0"/>
                          <a:ea typeface="ＭＳ Ｐゴシック" pitchFamily="50" charset="-128"/>
                        </a:defRPr>
                      </a:lvl2pPr>
                      <a:lvl3pPr marL="1143000" indent="-228600" eaLnBrk="0" hangingPunct="0">
                        <a:spcBef>
                          <a:spcPct val="20000"/>
                        </a:spcBef>
                        <a:defRPr kumimoji="1" sz="2000">
                          <a:solidFill>
                            <a:schemeClr val="tx1"/>
                          </a:solidFill>
                          <a:latin typeface="Times New Roman" pitchFamily="18" charset="0"/>
                          <a:ea typeface="ＭＳ Ｐゴシック" pitchFamily="50" charset="-128"/>
                        </a:defRPr>
                      </a:lvl3pPr>
                      <a:lvl4pPr marL="1600200" indent="-228600" eaLnBrk="0" hangingPunct="0">
                        <a:spcBef>
                          <a:spcPct val="20000"/>
                        </a:spcBef>
                        <a:defRPr kumimoji="1">
                          <a:solidFill>
                            <a:schemeClr val="tx1"/>
                          </a:solidFill>
                          <a:latin typeface="Times New Roman" pitchFamily="18" charset="0"/>
                          <a:ea typeface="ＭＳ Ｐゴシック" pitchFamily="50" charset="-128"/>
                        </a:defRPr>
                      </a:lvl4pPr>
                      <a:lvl5pPr marL="2057400" indent="-228600" eaLnBrk="0" hangingPunct="0">
                        <a:spcBef>
                          <a:spcPct val="20000"/>
                        </a:spcBef>
                        <a:defRPr kumimoji="1">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Book Antiqua" pitchFamily="18" charset="0"/>
                          <a:ea typeface="HG創英角ﾎﾟｯﾌﾟ体" pitchFamily="49" charset="-128"/>
                        </a:rPr>
                        <a:t>Number of bunches</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defRPr kumimoji="1" sz="2800">
                          <a:solidFill>
                            <a:schemeClr val="tx1"/>
                          </a:solidFill>
                          <a:latin typeface="Times New Roman" pitchFamily="18" charset="0"/>
                          <a:ea typeface="ＭＳ Ｐゴシック" pitchFamily="50" charset="-128"/>
                        </a:defRPr>
                      </a:lvl1pPr>
                      <a:lvl2pPr marL="742950" indent="-285750" eaLnBrk="0" hangingPunct="0">
                        <a:spcBef>
                          <a:spcPct val="20000"/>
                        </a:spcBef>
                        <a:defRPr kumimoji="1" sz="2400">
                          <a:solidFill>
                            <a:schemeClr val="tx1"/>
                          </a:solidFill>
                          <a:latin typeface="Times New Roman" pitchFamily="18" charset="0"/>
                          <a:ea typeface="ＭＳ Ｐゴシック" pitchFamily="50" charset="-128"/>
                        </a:defRPr>
                      </a:lvl2pPr>
                      <a:lvl3pPr marL="1143000" indent="-228600" eaLnBrk="0" hangingPunct="0">
                        <a:spcBef>
                          <a:spcPct val="20000"/>
                        </a:spcBef>
                        <a:defRPr kumimoji="1" sz="2000">
                          <a:solidFill>
                            <a:schemeClr val="tx1"/>
                          </a:solidFill>
                          <a:latin typeface="Times New Roman" pitchFamily="18" charset="0"/>
                          <a:ea typeface="ＭＳ Ｐゴシック" pitchFamily="50" charset="-128"/>
                        </a:defRPr>
                      </a:lvl3pPr>
                      <a:lvl4pPr marL="1600200" indent="-228600" eaLnBrk="0" hangingPunct="0">
                        <a:spcBef>
                          <a:spcPct val="20000"/>
                        </a:spcBef>
                        <a:defRPr kumimoji="1">
                          <a:solidFill>
                            <a:schemeClr val="tx1"/>
                          </a:solidFill>
                          <a:latin typeface="Times New Roman" pitchFamily="18" charset="0"/>
                          <a:ea typeface="ＭＳ Ｐゴシック" pitchFamily="50" charset="-128"/>
                        </a:defRPr>
                      </a:lvl4pPr>
                      <a:lvl5pPr marL="2057400" indent="-228600" eaLnBrk="0" hangingPunct="0">
                        <a:spcBef>
                          <a:spcPct val="20000"/>
                        </a:spcBef>
                        <a:defRPr kumimoji="1">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Book Antiqua" pitchFamily="18" charset="0"/>
                          <a:ea typeface="HG創英角ﾎﾟｯﾌﾟ体" pitchFamily="49" charset="-128"/>
                        </a:rPr>
                        <a:t>2</a:t>
                      </a:r>
                    </a:p>
                  </a:txBody>
                  <a:tcPr horzOverflow="overflow">
                    <a:lnL>
                      <a:noFill/>
                    </a:lnL>
                    <a:lnR>
                      <a:noFill/>
                    </a:lnR>
                    <a:lnT>
                      <a:noFill/>
                    </a:lnT>
                    <a:lnB>
                      <a:noFill/>
                    </a:lnB>
                    <a:lnTlToBr>
                      <a:noFill/>
                    </a:lnTlToBr>
                    <a:lnBlToTr>
                      <a:noFill/>
                    </a:lnBlToTr>
                    <a:noFill/>
                  </a:tcPr>
                </a:tc>
              </a:tr>
              <a:tr h="295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Book Antiqua" pitchFamily="18" charset="0"/>
                          <a:ea typeface="HG創英角ﾎﾟｯﾌﾟ体" pitchFamily="49" charset="-128"/>
                        </a:rPr>
                        <a:t>Injection</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Book Antiqua" pitchFamily="18" charset="0"/>
                          <a:ea typeface="HG創英角ﾎﾟｯﾌﾟ体" pitchFamily="49" charset="-128"/>
                        </a:rPr>
                        <a:t>Charge-exchange,</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Book Antiqua" pitchFamily="18" charset="0"/>
                          <a:ea typeface="HG創英角ﾎﾟｯﾌﾟ体" pitchFamily="49" charset="-128"/>
                        </a:rPr>
                        <a:t> Multi-turn</a:t>
                      </a:r>
                    </a:p>
                  </a:txBody>
                  <a:tcPr horzOverflow="overflow">
                    <a:lnL>
                      <a:noFill/>
                    </a:lnL>
                    <a:lnR>
                      <a:noFill/>
                    </a:lnR>
                    <a:lnT>
                      <a:noFill/>
                    </a:lnT>
                    <a:lnB>
                      <a:noFill/>
                    </a:lnB>
                    <a:lnTlToBr>
                      <a:noFill/>
                    </a:lnTlToBr>
                    <a:lnBlToTr>
                      <a:noFill/>
                    </a:lnBlToTr>
                    <a:noFill/>
                  </a:tcPr>
                </a:tc>
              </a:tr>
              <a:tr h="295275">
                <a:tc>
                  <a:txBody>
                    <a:bodyPr/>
                    <a:lstStyle>
                      <a:lvl1pPr eaLnBrk="0" hangingPunct="0">
                        <a:spcBef>
                          <a:spcPct val="20000"/>
                        </a:spcBef>
                        <a:defRPr kumimoji="1" sz="2800">
                          <a:solidFill>
                            <a:schemeClr val="tx1"/>
                          </a:solidFill>
                          <a:latin typeface="Times New Roman" pitchFamily="18" charset="0"/>
                          <a:ea typeface="ＭＳ Ｐゴシック" pitchFamily="50" charset="-128"/>
                        </a:defRPr>
                      </a:lvl1pPr>
                      <a:lvl2pPr marL="742950" indent="-285750" eaLnBrk="0" hangingPunct="0">
                        <a:spcBef>
                          <a:spcPct val="20000"/>
                        </a:spcBef>
                        <a:defRPr kumimoji="1" sz="2400">
                          <a:solidFill>
                            <a:schemeClr val="tx1"/>
                          </a:solidFill>
                          <a:latin typeface="Times New Roman" pitchFamily="18" charset="0"/>
                          <a:ea typeface="ＭＳ Ｐゴシック" pitchFamily="50" charset="-128"/>
                        </a:defRPr>
                      </a:lvl2pPr>
                      <a:lvl3pPr marL="1143000" indent="-228600" eaLnBrk="0" hangingPunct="0">
                        <a:spcBef>
                          <a:spcPct val="20000"/>
                        </a:spcBef>
                        <a:defRPr kumimoji="1" sz="2000">
                          <a:solidFill>
                            <a:schemeClr val="tx1"/>
                          </a:solidFill>
                          <a:latin typeface="Times New Roman" pitchFamily="18" charset="0"/>
                          <a:ea typeface="ＭＳ Ｐゴシック" pitchFamily="50" charset="-128"/>
                        </a:defRPr>
                      </a:lvl3pPr>
                      <a:lvl4pPr marL="1600200" indent="-228600" eaLnBrk="0" hangingPunct="0">
                        <a:spcBef>
                          <a:spcPct val="20000"/>
                        </a:spcBef>
                        <a:defRPr kumimoji="1">
                          <a:solidFill>
                            <a:schemeClr val="tx1"/>
                          </a:solidFill>
                          <a:latin typeface="Times New Roman" pitchFamily="18" charset="0"/>
                          <a:ea typeface="ＭＳ Ｐゴシック" pitchFamily="50" charset="-128"/>
                        </a:defRPr>
                      </a:lvl4pPr>
                      <a:lvl5pPr marL="2057400" indent="-228600" eaLnBrk="0" hangingPunct="0">
                        <a:spcBef>
                          <a:spcPct val="20000"/>
                        </a:spcBef>
                        <a:defRPr kumimoji="1">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Book Antiqua" pitchFamily="18" charset="0"/>
                          <a:ea typeface="HG創英角ﾎﾟｯﾌﾟ体" pitchFamily="49" charset="-128"/>
                        </a:rPr>
                        <a:t>Injection energy</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defRPr kumimoji="1" sz="2800">
                          <a:solidFill>
                            <a:schemeClr val="tx1"/>
                          </a:solidFill>
                          <a:latin typeface="Times New Roman" pitchFamily="18" charset="0"/>
                          <a:ea typeface="ＭＳ Ｐゴシック" pitchFamily="50" charset="-128"/>
                        </a:defRPr>
                      </a:lvl1pPr>
                      <a:lvl2pPr marL="742950" indent="-285750" eaLnBrk="0" hangingPunct="0">
                        <a:spcBef>
                          <a:spcPct val="20000"/>
                        </a:spcBef>
                        <a:defRPr kumimoji="1" sz="2400">
                          <a:solidFill>
                            <a:schemeClr val="tx1"/>
                          </a:solidFill>
                          <a:latin typeface="Times New Roman" pitchFamily="18" charset="0"/>
                          <a:ea typeface="ＭＳ Ｐゴシック" pitchFamily="50" charset="-128"/>
                        </a:defRPr>
                      </a:lvl2pPr>
                      <a:lvl3pPr marL="1143000" indent="-228600" eaLnBrk="0" hangingPunct="0">
                        <a:spcBef>
                          <a:spcPct val="20000"/>
                        </a:spcBef>
                        <a:defRPr kumimoji="1" sz="2000">
                          <a:solidFill>
                            <a:schemeClr val="tx1"/>
                          </a:solidFill>
                          <a:latin typeface="Times New Roman" pitchFamily="18" charset="0"/>
                          <a:ea typeface="ＭＳ Ｐゴシック" pitchFamily="50" charset="-128"/>
                        </a:defRPr>
                      </a:lvl3pPr>
                      <a:lvl4pPr marL="1600200" indent="-228600" eaLnBrk="0" hangingPunct="0">
                        <a:spcBef>
                          <a:spcPct val="20000"/>
                        </a:spcBef>
                        <a:defRPr kumimoji="1">
                          <a:solidFill>
                            <a:schemeClr val="tx1"/>
                          </a:solidFill>
                          <a:latin typeface="Times New Roman" pitchFamily="18" charset="0"/>
                          <a:ea typeface="ＭＳ Ｐゴシック" pitchFamily="50" charset="-128"/>
                        </a:defRPr>
                      </a:lvl4pPr>
                      <a:lvl5pPr marL="2057400" indent="-228600" eaLnBrk="0" hangingPunct="0">
                        <a:spcBef>
                          <a:spcPct val="20000"/>
                        </a:spcBef>
                        <a:defRPr kumimoji="1">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Book Antiqua" pitchFamily="18" charset="0"/>
                          <a:ea typeface="HG創英角ﾎﾟｯﾌﾟ体" pitchFamily="49" charset="-128"/>
                        </a:rPr>
                        <a:t>181 MeV</a:t>
                      </a:r>
                    </a:p>
                  </a:txBody>
                  <a:tcPr horzOverflow="overflow">
                    <a:lnL>
                      <a:noFill/>
                    </a:lnL>
                    <a:lnR>
                      <a:noFill/>
                    </a:lnR>
                    <a:lnT>
                      <a:noFill/>
                    </a:lnT>
                    <a:lnB>
                      <a:noFill/>
                    </a:lnB>
                    <a:lnTlToBr>
                      <a:noFill/>
                    </a:lnTlToBr>
                    <a:lnBlToTr>
                      <a:noFill/>
                    </a:lnBlToTr>
                    <a:noFill/>
                  </a:tcPr>
                </a:tc>
              </a:tr>
              <a:tr h="295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Book Antiqua" pitchFamily="18" charset="0"/>
                          <a:ea typeface="HG創英角ﾎﾟｯﾌﾟ体" pitchFamily="49" charset="-128"/>
                        </a:rPr>
                        <a:t>Injection period</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Book Antiqua" pitchFamily="18" charset="0"/>
                          <a:ea typeface="HG創英角ﾎﾟｯﾌﾟ体" pitchFamily="49" charset="-128"/>
                        </a:rPr>
                        <a:t>0.5 ms (307 turns)</a:t>
                      </a:r>
                    </a:p>
                  </a:txBody>
                  <a:tcPr horzOverflow="overflow">
                    <a:lnL>
                      <a:noFill/>
                    </a:lnL>
                    <a:lnR>
                      <a:noFill/>
                    </a:lnR>
                    <a:lnT>
                      <a:noFill/>
                    </a:lnT>
                    <a:lnB>
                      <a:noFill/>
                    </a:lnB>
                    <a:lnTlToBr>
                      <a:noFill/>
                    </a:lnTlToBr>
                    <a:lnBlToTr>
                      <a:noFill/>
                    </a:lnBlToTr>
                    <a:noFill/>
                  </a:tcPr>
                </a:tc>
              </a:tr>
              <a:tr h="295275">
                <a:tc>
                  <a:txBody>
                    <a:bodyPr/>
                    <a:lstStyle>
                      <a:lvl1pPr eaLnBrk="0" hangingPunct="0">
                        <a:spcBef>
                          <a:spcPct val="20000"/>
                        </a:spcBef>
                        <a:defRPr kumimoji="1" sz="2800">
                          <a:solidFill>
                            <a:schemeClr val="tx1"/>
                          </a:solidFill>
                          <a:latin typeface="Times New Roman" pitchFamily="18" charset="0"/>
                          <a:ea typeface="ＭＳ Ｐゴシック" pitchFamily="50" charset="-128"/>
                        </a:defRPr>
                      </a:lvl1pPr>
                      <a:lvl2pPr marL="742950" indent="-285750" eaLnBrk="0" hangingPunct="0">
                        <a:spcBef>
                          <a:spcPct val="20000"/>
                        </a:spcBef>
                        <a:defRPr kumimoji="1" sz="2400">
                          <a:solidFill>
                            <a:schemeClr val="tx1"/>
                          </a:solidFill>
                          <a:latin typeface="Times New Roman" pitchFamily="18" charset="0"/>
                          <a:ea typeface="ＭＳ Ｐゴシック" pitchFamily="50" charset="-128"/>
                        </a:defRPr>
                      </a:lvl2pPr>
                      <a:lvl3pPr marL="1143000" indent="-228600" eaLnBrk="0" hangingPunct="0">
                        <a:spcBef>
                          <a:spcPct val="20000"/>
                        </a:spcBef>
                        <a:defRPr kumimoji="1" sz="2000">
                          <a:solidFill>
                            <a:schemeClr val="tx1"/>
                          </a:solidFill>
                          <a:latin typeface="Times New Roman" pitchFamily="18" charset="0"/>
                          <a:ea typeface="ＭＳ Ｐゴシック" pitchFamily="50" charset="-128"/>
                        </a:defRPr>
                      </a:lvl3pPr>
                      <a:lvl4pPr marL="1600200" indent="-228600" eaLnBrk="0" hangingPunct="0">
                        <a:spcBef>
                          <a:spcPct val="20000"/>
                        </a:spcBef>
                        <a:defRPr kumimoji="1">
                          <a:solidFill>
                            <a:schemeClr val="tx1"/>
                          </a:solidFill>
                          <a:latin typeface="Times New Roman" pitchFamily="18" charset="0"/>
                          <a:ea typeface="ＭＳ Ｐゴシック" pitchFamily="50" charset="-128"/>
                        </a:defRPr>
                      </a:lvl4pPr>
                      <a:lvl5pPr marL="2057400" indent="-228600" eaLnBrk="0" hangingPunct="0">
                        <a:spcBef>
                          <a:spcPct val="20000"/>
                        </a:spcBef>
                        <a:defRPr kumimoji="1">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Book Antiqua" pitchFamily="18" charset="0"/>
                          <a:ea typeface="HG創英角ﾎﾟｯﾌﾟ体" pitchFamily="49" charset="-128"/>
                        </a:rPr>
                        <a:t>Extraction energy</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defRPr kumimoji="1" sz="2800">
                          <a:solidFill>
                            <a:schemeClr val="tx1"/>
                          </a:solidFill>
                          <a:latin typeface="Times New Roman" pitchFamily="18" charset="0"/>
                          <a:ea typeface="ＭＳ Ｐゴシック" pitchFamily="50" charset="-128"/>
                        </a:defRPr>
                      </a:lvl1pPr>
                      <a:lvl2pPr marL="742950" indent="-285750" eaLnBrk="0" hangingPunct="0">
                        <a:spcBef>
                          <a:spcPct val="20000"/>
                        </a:spcBef>
                        <a:defRPr kumimoji="1" sz="2400">
                          <a:solidFill>
                            <a:schemeClr val="tx1"/>
                          </a:solidFill>
                          <a:latin typeface="Times New Roman" pitchFamily="18" charset="0"/>
                          <a:ea typeface="ＭＳ Ｐゴシック" pitchFamily="50" charset="-128"/>
                        </a:defRPr>
                      </a:lvl2pPr>
                      <a:lvl3pPr marL="1143000" indent="-228600" eaLnBrk="0" hangingPunct="0">
                        <a:spcBef>
                          <a:spcPct val="20000"/>
                        </a:spcBef>
                        <a:defRPr kumimoji="1" sz="2000">
                          <a:solidFill>
                            <a:schemeClr val="tx1"/>
                          </a:solidFill>
                          <a:latin typeface="Times New Roman" pitchFamily="18" charset="0"/>
                          <a:ea typeface="ＭＳ Ｐゴシック" pitchFamily="50" charset="-128"/>
                        </a:defRPr>
                      </a:lvl3pPr>
                      <a:lvl4pPr marL="1600200" indent="-228600" eaLnBrk="0" hangingPunct="0">
                        <a:spcBef>
                          <a:spcPct val="20000"/>
                        </a:spcBef>
                        <a:defRPr kumimoji="1">
                          <a:solidFill>
                            <a:schemeClr val="tx1"/>
                          </a:solidFill>
                          <a:latin typeface="Times New Roman" pitchFamily="18" charset="0"/>
                          <a:ea typeface="ＭＳ Ｐゴシック" pitchFamily="50" charset="-128"/>
                        </a:defRPr>
                      </a:lvl4pPr>
                      <a:lvl5pPr marL="2057400" indent="-228600" eaLnBrk="0" hangingPunct="0">
                        <a:spcBef>
                          <a:spcPct val="20000"/>
                        </a:spcBef>
                        <a:defRPr kumimoji="1">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Book Antiqua" pitchFamily="18" charset="0"/>
                          <a:ea typeface="HG創英角ﾎﾟｯﾌﾟ体" pitchFamily="49" charset="-128"/>
                        </a:rPr>
                        <a:t>3 GeV</a:t>
                      </a:r>
                    </a:p>
                  </a:txBody>
                  <a:tcPr horzOverflow="overflow">
                    <a:lnL>
                      <a:noFill/>
                    </a:lnL>
                    <a:lnR>
                      <a:noFill/>
                    </a:lnR>
                    <a:lnT>
                      <a:noFill/>
                    </a:lnT>
                    <a:lnB>
                      <a:noFill/>
                    </a:lnB>
                    <a:lnTlToBr>
                      <a:noFill/>
                    </a:lnTlToBr>
                    <a:lnBlToTr>
                      <a:noFill/>
                    </a:lnBlToTr>
                    <a:noFill/>
                  </a:tcPr>
                </a:tc>
              </a:tr>
              <a:tr h="295275">
                <a:tc>
                  <a:txBody>
                    <a:bodyPr/>
                    <a:lstStyle>
                      <a:lvl1pPr eaLnBrk="0" hangingPunct="0">
                        <a:spcBef>
                          <a:spcPct val="20000"/>
                        </a:spcBef>
                        <a:defRPr kumimoji="1" sz="2800">
                          <a:solidFill>
                            <a:schemeClr val="tx1"/>
                          </a:solidFill>
                          <a:latin typeface="Times New Roman" pitchFamily="18" charset="0"/>
                          <a:ea typeface="ＭＳ Ｐゴシック" pitchFamily="50" charset="-128"/>
                        </a:defRPr>
                      </a:lvl1pPr>
                      <a:lvl2pPr marL="742950" indent="-285750" eaLnBrk="0" hangingPunct="0">
                        <a:spcBef>
                          <a:spcPct val="20000"/>
                        </a:spcBef>
                        <a:defRPr kumimoji="1" sz="2400">
                          <a:solidFill>
                            <a:schemeClr val="tx1"/>
                          </a:solidFill>
                          <a:latin typeface="Times New Roman" pitchFamily="18" charset="0"/>
                          <a:ea typeface="ＭＳ Ｐゴシック" pitchFamily="50" charset="-128"/>
                        </a:defRPr>
                      </a:lvl2pPr>
                      <a:lvl3pPr marL="1143000" indent="-228600" eaLnBrk="0" hangingPunct="0">
                        <a:spcBef>
                          <a:spcPct val="20000"/>
                        </a:spcBef>
                        <a:defRPr kumimoji="1" sz="2000">
                          <a:solidFill>
                            <a:schemeClr val="tx1"/>
                          </a:solidFill>
                          <a:latin typeface="Times New Roman" pitchFamily="18" charset="0"/>
                          <a:ea typeface="ＭＳ Ｐゴシック" pitchFamily="50" charset="-128"/>
                        </a:defRPr>
                      </a:lvl3pPr>
                      <a:lvl4pPr marL="1600200" indent="-228600" eaLnBrk="0" hangingPunct="0">
                        <a:spcBef>
                          <a:spcPct val="20000"/>
                        </a:spcBef>
                        <a:defRPr kumimoji="1">
                          <a:solidFill>
                            <a:schemeClr val="tx1"/>
                          </a:solidFill>
                          <a:latin typeface="Times New Roman" pitchFamily="18" charset="0"/>
                          <a:ea typeface="ＭＳ Ｐゴシック" pitchFamily="50" charset="-128"/>
                        </a:defRPr>
                      </a:lvl4pPr>
                      <a:lvl5pPr marL="2057400" indent="-228600" eaLnBrk="0" hangingPunct="0">
                        <a:spcBef>
                          <a:spcPct val="20000"/>
                        </a:spcBef>
                        <a:defRPr kumimoji="1">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Book Antiqua" pitchFamily="18" charset="0"/>
                          <a:ea typeface="HG創英角ﾎﾟｯﾌﾟ体" pitchFamily="49" charset="-128"/>
                        </a:rPr>
                        <a:t>Repetition rate</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defRPr kumimoji="1" sz="2800">
                          <a:solidFill>
                            <a:schemeClr val="tx1"/>
                          </a:solidFill>
                          <a:latin typeface="Times New Roman" pitchFamily="18" charset="0"/>
                          <a:ea typeface="ＭＳ Ｐゴシック" pitchFamily="50" charset="-128"/>
                        </a:defRPr>
                      </a:lvl1pPr>
                      <a:lvl2pPr marL="742950" indent="-285750" eaLnBrk="0" hangingPunct="0">
                        <a:spcBef>
                          <a:spcPct val="20000"/>
                        </a:spcBef>
                        <a:defRPr kumimoji="1" sz="2400">
                          <a:solidFill>
                            <a:schemeClr val="tx1"/>
                          </a:solidFill>
                          <a:latin typeface="Times New Roman" pitchFamily="18" charset="0"/>
                          <a:ea typeface="ＭＳ Ｐゴシック" pitchFamily="50" charset="-128"/>
                        </a:defRPr>
                      </a:lvl2pPr>
                      <a:lvl3pPr marL="1143000" indent="-228600" eaLnBrk="0" hangingPunct="0">
                        <a:spcBef>
                          <a:spcPct val="20000"/>
                        </a:spcBef>
                        <a:defRPr kumimoji="1" sz="2000">
                          <a:solidFill>
                            <a:schemeClr val="tx1"/>
                          </a:solidFill>
                          <a:latin typeface="Times New Roman" pitchFamily="18" charset="0"/>
                          <a:ea typeface="ＭＳ Ｐゴシック" pitchFamily="50" charset="-128"/>
                        </a:defRPr>
                      </a:lvl3pPr>
                      <a:lvl4pPr marL="1600200" indent="-228600" eaLnBrk="0" hangingPunct="0">
                        <a:spcBef>
                          <a:spcPct val="20000"/>
                        </a:spcBef>
                        <a:defRPr kumimoji="1">
                          <a:solidFill>
                            <a:schemeClr val="tx1"/>
                          </a:solidFill>
                          <a:latin typeface="Times New Roman" pitchFamily="18" charset="0"/>
                          <a:ea typeface="ＭＳ Ｐゴシック" pitchFamily="50" charset="-128"/>
                        </a:defRPr>
                      </a:lvl4pPr>
                      <a:lvl5pPr marL="2057400" indent="-228600" eaLnBrk="0" hangingPunct="0">
                        <a:spcBef>
                          <a:spcPct val="20000"/>
                        </a:spcBef>
                        <a:defRPr kumimoji="1">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Book Antiqua" pitchFamily="18" charset="0"/>
                          <a:ea typeface="HG創英角ﾎﾟｯﾌﾟ体" pitchFamily="49" charset="-128"/>
                        </a:rPr>
                        <a:t>25 Hz</a:t>
                      </a:r>
                    </a:p>
                  </a:txBody>
                  <a:tcPr horzOverflow="overflow">
                    <a:lnL>
                      <a:noFill/>
                    </a:lnL>
                    <a:lnR>
                      <a:noFill/>
                    </a:lnR>
                    <a:lnT>
                      <a:noFill/>
                    </a:lnT>
                    <a:lnB>
                      <a:noFill/>
                    </a:lnB>
                    <a:lnTlToBr>
                      <a:noFill/>
                    </a:lnTlToBr>
                    <a:lnBlToTr>
                      <a:noFill/>
                    </a:lnBlToTr>
                    <a:noFill/>
                  </a:tcPr>
                </a:tc>
              </a:tr>
              <a:tr h="295275">
                <a:tc>
                  <a:txBody>
                    <a:bodyPr/>
                    <a:lstStyle>
                      <a:lvl1pPr eaLnBrk="0" hangingPunct="0">
                        <a:spcBef>
                          <a:spcPct val="20000"/>
                        </a:spcBef>
                        <a:defRPr kumimoji="1" sz="2800">
                          <a:solidFill>
                            <a:schemeClr val="tx1"/>
                          </a:solidFill>
                          <a:latin typeface="Times New Roman" pitchFamily="18" charset="0"/>
                          <a:ea typeface="ＭＳ Ｐゴシック" pitchFamily="50" charset="-128"/>
                        </a:defRPr>
                      </a:lvl1pPr>
                      <a:lvl2pPr marL="742950" indent="-285750" eaLnBrk="0" hangingPunct="0">
                        <a:spcBef>
                          <a:spcPct val="20000"/>
                        </a:spcBef>
                        <a:defRPr kumimoji="1" sz="2400">
                          <a:solidFill>
                            <a:schemeClr val="tx1"/>
                          </a:solidFill>
                          <a:latin typeface="Times New Roman" pitchFamily="18" charset="0"/>
                          <a:ea typeface="ＭＳ Ｐゴシック" pitchFamily="50" charset="-128"/>
                        </a:defRPr>
                      </a:lvl2pPr>
                      <a:lvl3pPr marL="1143000" indent="-228600" eaLnBrk="0" hangingPunct="0">
                        <a:spcBef>
                          <a:spcPct val="20000"/>
                        </a:spcBef>
                        <a:defRPr kumimoji="1" sz="2000">
                          <a:solidFill>
                            <a:schemeClr val="tx1"/>
                          </a:solidFill>
                          <a:latin typeface="Times New Roman" pitchFamily="18" charset="0"/>
                          <a:ea typeface="ＭＳ Ｐゴシック" pitchFamily="50" charset="-128"/>
                        </a:defRPr>
                      </a:lvl3pPr>
                      <a:lvl4pPr marL="1600200" indent="-228600" eaLnBrk="0" hangingPunct="0">
                        <a:spcBef>
                          <a:spcPct val="20000"/>
                        </a:spcBef>
                        <a:defRPr kumimoji="1">
                          <a:solidFill>
                            <a:schemeClr val="tx1"/>
                          </a:solidFill>
                          <a:latin typeface="Times New Roman" pitchFamily="18" charset="0"/>
                          <a:ea typeface="ＭＳ Ｐゴシック" pitchFamily="50" charset="-128"/>
                        </a:defRPr>
                      </a:lvl4pPr>
                      <a:lvl5pPr marL="2057400" indent="-228600" eaLnBrk="0" hangingPunct="0">
                        <a:spcBef>
                          <a:spcPct val="20000"/>
                        </a:spcBef>
                        <a:defRPr kumimoji="1">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Book Antiqua" pitchFamily="18" charset="0"/>
                          <a:ea typeface="HG創英角ﾎﾟｯﾌﾟ体" pitchFamily="49" charset="-128"/>
                        </a:rPr>
                        <a:t>Particles per pulse</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defRPr kumimoji="1" sz="2800">
                          <a:solidFill>
                            <a:schemeClr val="tx1"/>
                          </a:solidFill>
                          <a:latin typeface="Times New Roman" pitchFamily="18" charset="0"/>
                          <a:ea typeface="ＭＳ Ｐゴシック" pitchFamily="50" charset="-128"/>
                        </a:defRPr>
                      </a:lvl1pPr>
                      <a:lvl2pPr marL="742950" indent="-285750" eaLnBrk="0" hangingPunct="0">
                        <a:spcBef>
                          <a:spcPct val="20000"/>
                        </a:spcBef>
                        <a:defRPr kumimoji="1" sz="2400">
                          <a:solidFill>
                            <a:schemeClr val="tx1"/>
                          </a:solidFill>
                          <a:latin typeface="Times New Roman" pitchFamily="18" charset="0"/>
                          <a:ea typeface="ＭＳ Ｐゴシック" pitchFamily="50" charset="-128"/>
                        </a:defRPr>
                      </a:lvl2pPr>
                      <a:lvl3pPr marL="1143000" indent="-228600" eaLnBrk="0" hangingPunct="0">
                        <a:spcBef>
                          <a:spcPct val="20000"/>
                        </a:spcBef>
                        <a:defRPr kumimoji="1" sz="2000">
                          <a:solidFill>
                            <a:schemeClr val="tx1"/>
                          </a:solidFill>
                          <a:latin typeface="Times New Roman" pitchFamily="18" charset="0"/>
                          <a:ea typeface="ＭＳ Ｐゴシック" pitchFamily="50" charset="-128"/>
                        </a:defRPr>
                      </a:lvl3pPr>
                      <a:lvl4pPr marL="1600200" indent="-228600" eaLnBrk="0" hangingPunct="0">
                        <a:spcBef>
                          <a:spcPct val="20000"/>
                        </a:spcBef>
                        <a:defRPr kumimoji="1">
                          <a:solidFill>
                            <a:schemeClr val="tx1"/>
                          </a:solidFill>
                          <a:latin typeface="Times New Roman" pitchFamily="18" charset="0"/>
                          <a:ea typeface="ＭＳ Ｐゴシック" pitchFamily="50" charset="-128"/>
                        </a:defRPr>
                      </a:lvl4pPr>
                      <a:lvl5pPr marL="2057400" indent="-228600" eaLnBrk="0" hangingPunct="0">
                        <a:spcBef>
                          <a:spcPct val="20000"/>
                        </a:spcBef>
                        <a:defRPr kumimoji="1">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Book Antiqua" pitchFamily="18" charset="0"/>
                          <a:ea typeface="HG創英角ﾎﾟｯﾌﾟ体" pitchFamily="49" charset="-128"/>
                        </a:rPr>
                        <a:t>5e13</a:t>
                      </a:r>
                      <a:endParaRPr kumimoji="1" lang="en-US" altLang="ja-JP" sz="1400" b="0" i="0" u="none" strike="noStrike" cap="none" normalizeH="0" baseline="0" dirty="0" smtClean="0">
                        <a:ln>
                          <a:noFill/>
                        </a:ln>
                        <a:solidFill>
                          <a:srgbClr val="FF0000"/>
                        </a:solidFill>
                        <a:effectLst/>
                        <a:latin typeface="Book Antiqua" pitchFamily="18" charset="0"/>
                        <a:ea typeface="HG創英角ﾎﾟｯﾌﾟ体" pitchFamily="49" charset="-128"/>
                      </a:endParaRPr>
                    </a:p>
                  </a:txBody>
                  <a:tcPr horzOverflow="overflow">
                    <a:lnL>
                      <a:noFill/>
                    </a:lnL>
                    <a:lnR>
                      <a:noFill/>
                    </a:lnR>
                    <a:lnT>
                      <a:noFill/>
                    </a:lnT>
                    <a:lnB>
                      <a:noFill/>
                    </a:lnB>
                    <a:lnTlToBr>
                      <a:noFill/>
                    </a:lnTlToBr>
                    <a:lnBlToTr>
                      <a:noFill/>
                    </a:lnBlToTr>
                    <a:noFill/>
                  </a:tcPr>
                </a:tc>
              </a:tr>
              <a:tr h="295275">
                <a:tc>
                  <a:txBody>
                    <a:bodyPr/>
                    <a:lstStyle>
                      <a:lvl1pPr eaLnBrk="0" hangingPunct="0">
                        <a:spcBef>
                          <a:spcPct val="20000"/>
                        </a:spcBef>
                        <a:defRPr kumimoji="1" sz="2800">
                          <a:solidFill>
                            <a:schemeClr val="tx1"/>
                          </a:solidFill>
                          <a:latin typeface="Times New Roman" pitchFamily="18" charset="0"/>
                          <a:ea typeface="ＭＳ Ｐゴシック" pitchFamily="50" charset="-128"/>
                        </a:defRPr>
                      </a:lvl1pPr>
                      <a:lvl2pPr marL="742950" indent="-285750" eaLnBrk="0" hangingPunct="0">
                        <a:spcBef>
                          <a:spcPct val="20000"/>
                        </a:spcBef>
                        <a:defRPr kumimoji="1" sz="2400">
                          <a:solidFill>
                            <a:schemeClr val="tx1"/>
                          </a:solidFill>
                          <a:latin typeface="Times New Roman" pitchFamily="18" charset="0"/>
                          <a:ea typeface="ＭＳ Ｐゴシック" pitchFamily="50" charset="-128"/>
                        </a:defRPr>
                      </a:lvl2pPr>
                      <a:lvl3pPr marL="1143000" indent="-228600" eaLnBrk="0" hangingPunct="0">
                        <a:spcBef>
                          <a:spcPct val="20000"/>
                        </a:spcBef>
                        <a:defRPr kumimoji="1" sz="2000">
                          <a:solidFill>
                            <a:schemeClr val="tx1"/>
                          </a:solidFill>
                          <a:latin typeface="Times New Roman" pitchFamily="18" charset="0"/>
                          <a:ea typeface="ＭＳ Ｐゴシック" pitchFamily="50" charset="-128"/>
                        </a:defRPr>
                      </a:lvl3pPr>
                      <a:lvl4pPr marL="1600200" indent="-228600" eaLnBrk="0" hangingPunct="0">
                        <a:spcBef>
                          <a:spcPct val="20000"/>
                        </a:spcBef>
                        <a:defRPr kumimoji="1">
                          <a:solidFill>
                            <a:schemeClr val="tx1"/>
                          </a:solidFill>
                          <a:latin typeface="Times New Roman" pitchFamily="18" charset="0"/>
                          <a:ea typeface="ＭＳ Ｐゴシック" pitchFamily="50" charset="-128"/>
                        </a:defRPr>
                      </a:lvl4pPr>
                      <a:lvl5pPr marL="2057400" indent="-228600" eaLnBrk="0" hangingPunct="0">
                        <a:spcBef>
                          <a:spcPct val="20000"/>
                        </a:spcBef>
                        <a:defRPr kumimoji="1">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Book Antiqua" pitchFamily="18" charset="0"/>
                          <a:ea typeface="HG創英角ﾎﾟｯﾌﾟ体" pitchFamily="49" charset="-128"/>
                        </a:rPr>
                        <a:t>Output beam power</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defRPr kumimoji="1" sz="2800">
                          <a:solidFill>
                            <a:schemeClr val="tx1"/>
                          </a:solidFill>
                          <a:latin typeface="Times New Roman" pitchFamily="18" charset="0"/>
                          <a:ea typeface="ＭＳ Ｐゴシック" pitchFamily="50" charset="-128"/>
                        </a:defRPr>
                      </a:lvl1pPr>
                      <a:lvl2pPr marL="742950" indent="-285750" eaLnBrk="0" hangingPunct="0">
                        <a:spcBef>
                          <a:spcPct val="20000"/>
                        </a:spcBef>
                        <a:defRPr kumimoji="1" sz="2400">
                          <a:solidFill>
                            <a:schemeClr val="tx1"/>
                          </a:solidFill>
                          <a:latin typeface="Times New Roman" pitchFamily="18" charset="0"/>
                          <a:ea typeface="ＭＳ Ｐゴシック" pitchFamily="50" charset="-128"/>
                        </a:defRPr>
                      </a:lvl2pPr>
                      <a:lvl3pPr marL="1143000" indent="-228600" eaLnBrk="0" hangingPunct="0">
                        <a:spcBef>
                          <a:spcPct val="20000"/>
                        </a:spcBef>
                        <a:defRPr kumimoji="1" sz="2000">
                          <a:solidFill>
                            <a:schemeClr val="tx1"/>
                          </a:solidFill>
                          <a:latin typeface="Times New Roman" pitchFamily="18" charset="0"/>
                          <a:ea typeface="ＭＳ Ｐゴシック" pitchFamily="50" charset="-128"/>
                        </a:defRPr>
                      </a:lvl3pPr>
                      <a:lvl4pPr marL="1600200" indent="-228600" eaLnBrk="0" hangingPunct="0">
                        <a:spcBef>
                          <a:spcPct val="20000"/>
                        </a:spcBef>
                        <a:defRPr kumimoji="1">
                          <a:solidFill>
                            <a:schemeClr val="tx1"/>
                          </a:solidFill>
                          <a:latin typeface="Times New Roman" pitchFamily="18" charset="0"/>
                          <a:ea typeface="ＭＳ Ｐゴシック" pitchFamily="50" charset="-128"/>
                        </a:defRPr>
                      </a:lvl4pPr>
                      <a:lvl5pPr marL="2057400" indent="-228600" eaLnBrk="0" hangingPunct="0">
                        <a:spcBef>
                          <a:spcPct val="20000"/>
                        </a:spcBef>
                        <a:defRPr kumimoji="1">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Book Antiqua" pitchFamily="18" charset="0"/>
                          <a:ea typeface="HG創英角ﾎﾟｯﾌﾟ体" pitchFamily="49" charset="-128"/>
                        </a:rPr>
                        <a:t>600 kW</a:t>
                      </a:r>
                      <a:endParaRPr kumimoji="1" lang="en-US" altLang="ja-JP" sz="1400" b="0" i="0" u="none" strike="noStrike" cap="none" normalizeH="0" baseline="0" dirty="0" smtClean="0">
                        <a:ln>
                          <a:noFill/>
                        </a:ln>
                        <a:solidFill>
                          <a:srgbClr val="FF0000"/>
                        </a:solidFill>
                        <a:effectLst/>
                        <a:latin typeface="Book Antiqua" pitchFamily="18" charset="0"/>
                        <a:ea typeface="HG創英角ﾎﾟｯﾌﾟ体" pitchFamily="49" charset="-128"/>
                      </a:endParaRPr>
                    </a:p>
                  </a:txBody>
                  <a:tcPr horzOverflow="overflow">
                    <a:lnL>
                      <a:noFill/>
                    </a:lnL>
                    <a:lnR>
                      <a:noFill/>
                    </a:lnR>
                    <a:lnT>
                      <a:noFill/>
                    </a:lnT>
                    <a:lnB>
                      <a:noFill/>
                    </a:lnB>
                    <a:lnTlToBr>
                      <a:noFill/>
                    </a:lnTlToBr>
                    <a:lnBlToTr>
                      <a:noFill/>
                    </a:lnBlToTr>
                    <a:noFill/>
                  </a:tcPr>
                </a:tc>
              </a:tr>
              <a:tr h="295275">
                <a:tc>
                  <a:txBody>
                    <a:bodyPr/>
                    <a:lstStyle>
                      <a:lvl1pPr eaLnBrk="0" hangingPunct="0">
                        <a:spcBef>
                          <a:spcPct val="20000"/>
                        </a:spcBef>
                        <a:defRPr kumimoji="1" sz="2800">
                          <a:solidFill>
                            <a:schemeClr val="tx1"/>
                          </a:solidFill>
                          <a:latin typeface="Times New Roman" pitchFamily="18" charset="0"/>
                          <a:ea typeface="ＭＳ Ｐゴシック" pitchFamily="50" charset="-128"/>
                        </a:defRPr>
                      </a:lvl1pPr>
                      <a:lvl2pPr marL="742950" indent="-285750" eaLnBrk="0" hangingPunct="0">
                        <a:spcBef>
                          <a:spcPct val="20000"/>
                        </a:spcBef>
                        <a:defRPr kumimoji="1" sz="2400">
                          <a:solidFill>
                            <a:schemeClr val="tx1"/>
                          </a:solidFill>
                          <a:latin typeface="Times New Roman" pitchFamily="18" charset="0"/>
                          <a:ea typeface="ＭＳ Ｐゴシック" pitchFamily="50" charset="-128"/>
                        </a:defRPr>
                      </a:lvl2pPr>
                      <a:lvl3pPr marL="1143000" indent="-228600" eaLnBrk="0" hangingPunct="0">
                        <a:spcBef>
                          <a:spcPct val="20000"/>
                        </a:spcBef>
                        <a:defRPr kumimoji="1" sz="2000">
                          <a:solidFill>
                            <a:schemeClr val="tx1"/>
                          </a:solidFill>
                          <a:latin typeface="Times New Roman" pitchFamily="18" charset="0"/>
                          <a:ea typeface="ＭＳ Ｐゴシック" pitchFamily="50" charset="-128"/>
                        </a:defRPr>
                      </a:lvl3pPr>
                      <a:lvl4pPr marL="1600200" indent="-228600" eaLnBrk="0" hangingPunct="0">
                        <a:spcBef>
                          <a:spcPct val="20000"/>
                        </a:spcBef>
                        <a:defRPr kumimoji="1">
                          <a:solidFill>
                            <a:schemeClr val="tx1"/>
                          </a:solidFill>
                          <a:latin typeface="Times New Roman" pitchFamily="18" charset="0"/>
                          <a:ea typeface="ＭＳ Ｐゴシック" pitchFamily="50" charset="-128"/>
                        </a:defRPr>
                      </a:lvl4pPr>
                      <a:lvl5pPr marL="2057400" indent="-228600" eaLnBrk="0" hangingPunct="0">
                        <a:spcBef>
                          <a:spcPct val="20000"/>
                        </a:spcBef>
                        <a:defRPr kumimoji="1">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Book Antiqua" pitchFamily="18" charset="0"/>
                          <a:ea typeface="HG創英角ﾎﾟｯﾌﾟ体" pitchFamily="49" charset="-128"/>
                        </a:rPr>
                        <a:t>Transition gamma</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defRPr kumimoji="1" sz="2800">
                          <a:solidFill>
                            <a:schemeClr val="tx1"/>
                          </a:solidFill>
                          <a:latin typeface="Times New Roman" pitchFamily="18" charset="0"/>
                          <a:ea typeface="ＭＳ Ｐゴシック" pitchFamily="50" charset="-128"/>
                        </a:defRPr>
                      </a:lvl1pPr>
                      <a:lvl2pPr marL="742950" indent="-285750" eaLnBrk="0" hangingPunct="0">
                        <a:spcBef>
                          <a:spcPct val="20000"/>
                        </a:spcBef>
                        <a:defRPr kumimoji="1" sz="2400">
                          <a:solidFill>
                            <a:schemeClr val="tx1"/>
                          </a:solidFill>
                          <a:latin typeface="Times New Roman" pitchFamily="18" charset="0"/>
                          <a:ea typeface="ＭＳ Ｐゴシック" pitchFamily="50" charset="-128"/>
                        </a:defRPr>
                      </a:lvl2pPr>
                      <a:lvl3pPr marL="1143000" indent="-228600" eaLnBrk="0" hangingPunct="0">
                        <a:spcBef>
                          <a:spcPct val="20000"/>
                        </a:spcBef>
                        <a:defRPr kumimoji="1" sz="2000">
                          <a:solidFill>
                            <a:schemeClr val="tx1"/>
                          </a:solidFill>
                          <a:latin typeface="Times New Roman" pitchFamily="18" charset="0"/>
                          <a:ea typeface="ＭＳ Ｐゴシック" pitchFamily="50" charset="-128"/>
                        </a:defRPr>
                      </a:lvl3pPr>
                      <a:lvl4pPr marL="1600200" indent="-228600" eaLnBrk="0" hangingPunct="0">
                        <a:spcBef>
                          <a:spcPct val="20000"/>
                        </a:spcBef>
                        <a:defRPr kumimoji="1">
                          <a:solidFill>
                            <a:schemeClr val="tx1"/>
                          </a:solidFill>
                          <a:latin typeface="Times New Roman" pitchFamily="18" charset="0"/>
                          <a:ea typeface="ＭＳ Ｐゴシック" pitchFamily="50" charset="-128"/>
                        </a:defRPr>
                      </a:lvl4pPr>
                      <a:lvl5pPr marL="2057400" indent="-228600" eaLnBrk="0" hangingPunct="0">
                        <a:spcBef>
                          <a:spcPct val="20000"/>
                        </a:spcBef>
                        <a:defRPr kumimoji="1">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Book Antiqua" pitchFamily="18" charset="0"/>
                          <a:ea typeface="HG創英角ﾎﾟｯﾌﾟ体" pitchFamily="49" charset="-128"/>
                        </a:rPr>
                        <a:t>9.14 GeV</a:t>
                      </a:r>
                    </a:p>
                  </a:txBody>
                  <a:tcPr horzOverflow="overflow">
                    <a:lnL>
                      <a:noFill/>
                    </a:lnL>
                    <a:lnR>
                      <a:noFill/>
                    </a:lnR>
                    <a:lnT>
                      <a:noFill/>
                    </a:lnT>
                    <a:lnB>
                      <a:noFill/>
                    </a:lnB>
                    <a:lnTlToBr>
                      <a:noFill/>
                    </a:lnTlToBr>
                    <a:lnBlToTr>
                      <a:noFill/>
                    </a:lnBlToTr>
                    <a:noFill/>
                  </a:tcPr>
                </a:tc>
              </a:tr>
              <a:tr h="295275">
                <a:tc>
                  <a:txBody>
                    <a:bodyPr/>
                    <a:lstStyle>
                      <a:lvl1pPr eaLnBrk="0" hangingPunct="0">
                        <a:spcBef>
                          <a:spcPct val="20000"/>
                        </a:spcBef>
                        <a:defRPr kumimoji="1" sz="2800">
                          <a:solidFill>
                            <a:schemeClr val="tx1"/>
                          </a:solidFill>
                          <a:latin typeface="Times New Roman" pitchFamily="18" charset="0"/>
                          <a:ea typeface="ＭＳ Ｐゴシック" pitchFamily="50" charset="-128"/>
                        </a:defRPr>
                      </a:lvl1pPr>
                      <a:lvl2pPr marL="742950" indent="-285750" eaLnBrk="0" hangingPunct="0">
                        <a:spcBef>
                          <a:spcPct val="20000"/>
                        </a:spcBef>
                        <a:defRPr kumimoji="1" sz="2400">
                          <a:solidFill>
                            <a:schemeClr val="tx1"/>
                          </a:solidFill>
                          <a:latin typeface="Times New Roman" pitchFamily="18" charset="0"/>
                          <a:ea typeface="ＭＳ Ｐゴシック" pitchFamily="50" charset="-128"/>
                        </a:defRPr>
                      </a:lvl2pPr>
                      <a:lvl3pPr marL="1143000" indent="-228600" eaLnBrk="0" hangingPunct="0">
                        <a:spcBef>
                          <a:spcPct val="20000"/>
                        </a:spcBef>
                        <a:defRPr kumimoji="1" sz="2000">
                          <a:solidFill>
                            <a:schemeClr val="tx1"/>
                          </a:solidFill>
                          <a:latin typeface="Times New Roman" pitchFamily="18" charset="0"/>
                          <a:ea typeface="ＭＳ Ｐゴシック" pitchFamily="50" charset="-128"/>
                        </a:defRPr>
                      </a:lvl3pPr>
                      <a:lvl4pPr marL="1600200" indent="-228600" eaLnBrk="0" hangingPunct="0">
                        <a:spcBef>
                          <a:spcPct val="20000"/>
                        </a:spcBef>
                        <a:defRPr kumimoji="1">
                          <a:solidFill>
                            <a:schemeClr val="tx1"/>
                          </a:solidFill>
                          <a:latin typeface="Times New Roman" pitchFamily="18" charset="0"/>
                          <a:ea typeface="ＭＳ Ｐゴシック" pitchFamily="50" charset="-128"/>
                        </a:defRPr>
                      </a:lvl4pPr>
                      <a:lvl5pPr marL="2057400" indent="-228600" eaLnBrk="0" hangingPunct="0">
                        <a:spcBef>
                          <a:spcPct val="20000"/>
                        </a:spcBef>
                        <a:defRPr kumimoji="1">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Book Antiqua" pitchFamily="18" charset="0"/>
                          <a:ea typeface="HG創英角ﾎﾟｯﾌﾟ体" pitchFamily="49" charset="-128"/>
                        </a:rPr>
                        <a:t>Number of dipoles</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defRPr kumimoji="1" sz="2800">
                          <a:solidFill>
                            <a:schemeClr val="tx1"/>
                          </a:solidFill>
                          <a:latin typeface="Times New Roman" pitchFamily="18" charset="0"/>
                          <a:ea typeface="ＭＳ Ｐゴシック" pitchFamily="50" charset="-128"/>
                        </a:defRPr>
                      </a:lvl1pPr>
                      <a:lvl2pPr marL="742950" indent="-285750" eaLnBrk="0" hangingPunct="0">
                        <a:spcBef>
                          <a:spcPct val="20000"/>
                        </a:spcBef>
                        <a:defRPr kumimoji="1" sz="2400">
                          <a:solidFill>
                            <a:schemeClr val="tx1"/>
                          </a:solidFill>
                          <a:latin typeface="Times New Roman" pitchFamily="18" charset="0"/>
                          <a:ea typeface="ＭＳ Ｐゴシック" pitchFamily="50" charset="-128"/>
                        </a:defRPr>
                      </a:lvl2pPr>
                      <a:lvl3pPr marL="1143000" indent="-228600" eaLnBrk="0" hangingPunct="0">
                        <a:spcBef>
                          <a:spcPct val="20000"/>
                        </a:spcBef>
                        <a:defRPr kumimoji="1" sz="2000">
                          <a:solidFill>
                            <a:schemeClr val="tx1"/>
                          </a:solidFill>
                          <a:latin typeface="Times New Roman" pitchFamily="18" charset="0"/>
                          <a:ea typeface="ＭＳ Ｐゴシック" pitchFamily="50" charset="-128"/>
                        </a:defRPr>
                      </a:lvl3pPr>
                      <a:lvl4pPr marL="1600200" indent="-228600" eaLnBrk="0" hangingPunct="0">
                        <a:spcBef>
                          <a:spcPct val="20000"/>
                        </a:spcBef>
                        <a:defRPr kumimoji="1">
                          <a:solidFill>
                            <a:schemeClr val="tx1"/>
                          </a:solidFill>
                          <a:latin typeface="Times New Roman" pitchFamily="18" charset="0"/>
                          <a:ea typeface="ＭＳ Ｐゴシック" pitchFamily="50" charset="-128"/>
                        </a:defRPr>
                      </a:lvl4pPr>
                      <a:lvl5pPr marL="2057400" indent="-228600" eaLnBrk="0" hangingPunct="0">
                        <a:spcBef>
                          <a:spcPct val="20000"/>
                        </a:spcBef>
                        <a:defRPr kumimoji="1">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Book Antiqua" pitchFamily="18" charset="0"/>
                          <a:ea typeface="HG創英角ﾎﾟｯﾌﾟ体" pitchFamily="49" charset="-128"/>
                        </a:rPr>
                        <a:t>24</a:t>
                      </a:r>
                    </a:p>
                  </a:txBody>
                  <a:tcPr horzOverflow="overflow">
                    <a:lnL>
                      <a:noFill/>
                    </a:lnL>
                    <a:lnR>
                      <a:noFill/>
                    </a:lnR>
                    <a:lnT>
                      <a:noFill/>
                    </a:lnT>
                    <a:lnB>
                      <a:noFill/>
                    </a:lnB>
                    <a:lnTlToBr>
                      <a:noFill/>
                    </a:lnTlToBr>
                    <a:lnBlToTr>
                      <a:noFill/>
                    </a:lnBlToTr>
                    <a:noFill/>
                  </a:tcPr>
                </a:tc>
              </a:tr>
              <a:tr h="295275">
                <a:tc>
                  <a:txBody>
                    <a:bodyPr/>
                    <a:lstStyle>
                      <a:lvl1pPr eaLnBrk="0" hangingPunct="0">
                        <a:spcBef>
                          <a:spcPct val="20000"/>
                        </a:spcBef>
                        <a:defRPr kumimoji="1" sz="2800">
                          <a:solidFill>
                            <a:schemeClr val="tx1"/>
                          </a:solidFill>
                          <a:latin typeface="Times New Roman" pitchFamily="18" charset="0"/>
                          <a:ea typeface="ＭＳ Ｐゴシック" pitchFamily="50" charset="-128"/>
                        </a:defRPr>
                      </a:lvl1pPr>
                      <a:lvl2pPr marL="742950" indent="-285750" eaLnBrk="0" hangingPunct="0">
                        <a:spcBef>
                          <a:spcPct val="20000"/>
                        </a:spcBef>
                        <a:defRPr kumimoji="1" sz="2400">
                          <a:solidFill>
                            <a:schemeClr val="tx1"/>
                          </a:solidFill>
                          <a:latin typeface="Times New Roman" pitchFamily="18" charset="0"/>
                          <a:ea typeface="ＭＳ Ｐゴシック" pitchFamily="50" charset="-128"/>
                        </a:defRPr>
                      </a:lvl2pPr>
                      <a:lvl3pPr marL="1143000" indent="-228600" eaLnBrk="0" hangingPunct="0">
                        <a:spcBef>
                          <a:spcPct val="20000"/>
                        </a:spcBef>
                        <a:defRPr kumimoji="1" sz="2000">
                          <a:solidFill>
                            <a:schemeClr val="tx1"/>
                          </a:solidFill>
                          <a:latin typeface="Times New Roman" pitchFamily="18" charset="0"/>
                          <a:ea typeface="ＭＳ Ｐゴシック" pitchFamily="50" charset="-128"/>
                        </a:defRPr>
                      </a:lvl3pPr>
                      <a:lvl4pPr marL="1600200" indent="-228600" eaLnBrk="0" hangingPunct="0">
                        <a:spcBef>
                          <a:spcPct val="20000"/>
                        </a:spcBef>
                        <a:defRPr kumimoji="1">
                          <a:solidFill>
                            <a:schemeClr val="tx1"/>
                          </a:solidFill>
                          <a:latin typeface="Times New Roman" pitchFamily="18" charset="0"/>
                          <a:ea typeface="ＭＳ Ｐゴシック" pitchFamily="50" charset="-128"/>
                        </a:defRPr>
                      </a:lvl4pPr>
                      <a:lvl5pPr marL="2057400" indent="-228600" eaLnBrk="0" hangingPunct="0">
                        <a:spcBef>
                          <a:spcPct val="20000"/>
                        </a:spcBef>
                        <a:defRPr kumimoji="1">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Book Antiqua" pitchFamily="18" charset="0"/>
                          <a:ea typeface="HG創英角ﾎﾟｯﾌﾟ体" pitchFamily="49" charset="-128"/>
                        </a:rPr>
                        <a:t>      quadrupoles</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defRPr kumimoji="1" sz="2800">
                          <a:solidFill>
                            <a:schemeClr val="tx1"/>
                          </a:solidFill>
                          <a:latin typeface="Times New Roman" pitchFamily="18" charset="0"/>
                          <a:ea typeface="ＭＳ Ｐゴシック" pitchFamily="50" charset="-128"/>
                        </a:defRPr>
                      </a:lvl1pPr>
                      <a:lvl2pPr marL="742950" indent="-285750" eaLnBrk="0" hangingPunct="0">
                        <a:spcBef>
                          <a:spcPct val="20000"/>
                        </a:spcBef>
                        <a:defRPr kumimoji="1" sz="2400">
                          <a:solidFill>
                            <a:schemeClr val="tx1"/>
                          </a:solidFill>
                          <a:latin typeface="Times New Roman" pitchFamily="18" charset="0"/>
                          <a:ea typeface="ＭＳ Ｐゴシック" pitchFamily="50" charset="-128"/>
                        </a:defRPr>
                      </a:lvl2pPr>
                      <a:lvl3pPr marL="1143000" indent="-228600" eaLnBrk="0" hangingPunct="0">
                        <a:spcBef>
                          <a:spcPct val="20000"/>
                        </a:spcBef>
                        <a:defRPr kumimoji="1" sz="2000">
                          <a:solidFill>
                            <a:schemeClr val="tx1"/>
                          </a:solidFill>
                          <a:latin typeface="Times New Roman" pitchFamily="18" charset="0"/>
                          <a:ea typeface="ＭＳ Ｐゴシック" pitchFamily="50" charset="-128"/>
                        </a:defRPr>
                      </a:lvl3pPr>
                      <a:lvl4pPr marL="1600200" indent="-228600" eaLnBrk="0" hangingPunct="0">
                        <a:spcBef>
                          <a:spcPct val="20000"/>
                        </a:spcBef>
                        <a:defRPr kumimoji="1">
                          <a:solidFill>
                            <a:schemeClr val="tx1"/>
                          </a:solidFill>
                          <a:latin typeface="Times New Roman" pitchFamily="18" charset="0"/>
                          <a:ea typeface="ＭＳ Ｐゴシック" pitchFamily="50" charset="-128"/>
                        </a:defRPr>
                      </a:lvl4pPr>
                      <a:lvl5pPr marL="2057400" indent="-228600" eaLnBrk="0" hangingPunct="0">
                        <a:spcBef>
                          <a:spcPct val="20000"/>
                        </a:spcBef>
                        <a:defRPr kumimoji="1">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Book Antiqua" pitchFamily="18" charset="0"/>
                          <a:ea typeface="HG創英角ﾎﾟｯﾌﾟ体" pitchFamily="49" charset="-128"/>
                        </a:rPr>
                        <a:t>60 (7 families)</a:t>
                      </a:r>
                    </a:p>
                  </a:txBody>
                  <a:tcPr horzOverflow="overflow">
                    <a:lnL>
                      <a:noFill/>
                    </a:lnL>
                    <a:lnR>
                      <a:noFill/>
                    </a:lnR>
                    <a:lnT>
                      <a:noFill/>
                    </a:lnT>
                    <a:lnB>
                      <a:noFill/>
                    </a:lnB>
                    <a:lnTlToBr>
                      <a:noFill/>
                    </a:lnTlToBr>
                    <a:lnBlToTr>
                      <a:noFill/>
                    </a:lnBlToTr>
                    <a:noFill/>
                  </a:tcPr>
                </a:tc>
              </a:tr>
              <a:tr h="295275">
                <a:tc>
                  <a:txBody>
                    <a:bodyPr/>
                    <a:lstStyle>
                      <a:lvl1pPr eaLnBrk="0" hangingPunct="0">
                        <a:spcBef>
                          <a:spcPct val="20000"/>
                        </a:spcBef>
                        <a:defRPr kumimoji="1" sz="2800">
                          <a:solidFill>
                            <a:schemeClr val="tx1"/>
                          </a:solidFill>
                          <a:latin typeface="Times New Roman" pitchFamily="18" charset="0"/>
                          <a:ea typeface="ＭＳ Ｐゴシック" pitchFamily="50" charset="-128"/>
                        </a:defRPr>
                      </a:lvl1pPr>
                      <a:lvl2pPr marL="742950" indent="-285750" eaLnBrk="0" hangingPunct="0">
                        <a:spcBef>
                          <a:spcPct val="20000"/>
                        </a:spcBef>
                        <a:defRPr kumimoji="1" sz="2400">
                          <a:solidFill>
                            <a:schemeClr val="tx1"/>
                          </a:solidFill>
                          <a:latin typeface="Times New Roman" pitchFamily="18" charset="0"/>
                          <a:ea typeface="ＭＳ Ｐゴシック" pitchFamily="50" charset="-128"/>
                        </a:defRPr>
                      </a:lvl2pPr>
                      <a:lvl3pPr marL="1143000" indent="-228600" eaLnBrk="0" hangingPunct="0">
                        <a:spcBef>
                          <a:spcPct val="20000"/>
                        </a:spcBef>
                        <a:defRPr kumimoji="1" sz="2000">
                          <a:solidFill>
                            <a:schemeClr val="tx1"/>
                          </a:solidFill>
                          <a:latin typeface="Times New Roman" pitchFamily="18" charset="0"/>
                          <a:ea typeface="ＭＳ Ｐゴシック" pitchFamily="50" charset="-128"/>
                        </a:defRPr>
                      </a:lvl3pPr>
                      <a:lvl4pPr marL="1600200" indent="-228600" eaLnBrk="0" hangingPunct="0">
                        <a:spcBef>
                          <a:spcPct val="20000"/>
                        </a:spcBef>
                        <a:defRPr kumimoji="1">
                          <a:solidFill>
                            <a:schemeClr val="tx1"/>
                          </a:solidFill>
                          <a:latin typeface="Times New Roman" pitchFamily="18" charset="0"/>
                          <a:ea typeface="ＭＳ Ｐゴシック" pitchFamily="50" charset="-128"/>
                        </a:defRPr>
                      </a:lvl4pPr>
                      <a:lvl5pPr marL="2057400" indent="-228600" eaLnBrk="0" hangingPunct="0">
                        <a:spcBef>
                          <a:spcPct val="20000"/>
                        </a:spcBef>
                        <a:defRPr kumimoji="1">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Book Antiqua" pitchFamily="18" charset="0"/>
                          <a:ea typeface="HG創英角ﾎﾟｯﾌﾟ体" pitchFamily="49" charset="-128"/>
                        </a:rPr>
                        <a:t>       sextupoles</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defRPr kumimoji="1" sz="2800">
                          <a:solidFill>
                            <a:schemeClr val="tx1"/>
                          </a:solidFill>
                          <a:latin typeface="Times New Roman" pitchFamily="18" charset="0"/>
                          <a:ea typeface="ＭＳ Ｐゴシック" pitchFamily="50" charset="-128"/>
                        </a:defRPr>
                      </a:lvl1pPr>
                      <a:lvl2pPr marL="742950" indent="-285750" eaLnBrk="0" hangingPunct="0">
                        <a:spcBef>
                          <a:spcPct val="20000"/>
                        </a:spcBef>
                        <a:defRPr kumimoji="1" sz="2400">
                          <a:solidFill>
                            <a:schemeClr val="tx1"/>
                          </a:solidFill>
                          <a:latin typeface="Times New Roman" pitchFamily="18" charset="0"/>
                          <a:ea typeface="ＭＳ Ｐゴシック" pitchFamily="50" charset="-128"/>
                        </a:defRPr>
                      </a:lvl2pPr>
                      <a:lvl3pPr marL="1143000" indent="-228600" eaLnBrk="0" hangingPunct="0">
                        <a:spcBef>
                          <a:spcPct val="20000"/>
                        </a:spcBef>
                        <a:defRPr kumimoji="1" sz="2000">
                          <a:solidFill>
                            <a:schemeClr val="tx1"/>
                          </a:solidFill>
                          <a:latin typeface="Times New Roman" pitchFamily="18" charset="0"/>
                          <a:ea typeface="ＭＳ Ｐゴシック" pitchFamily="50" charset="-128"/>
                        </a:defRPr>
                      </a:lvl3pPr>
                      <a:lvl4pPr marL="1600200" indent="-228600" eaLnBrk="0" hangingPunct="0">
                        <a:spcBef>
                          <a:spcPct val="20000"/>
                        </a:spcBef>
                        <a:defRPr kumimoji="1">
                          <a:solidFill>
                            <a:schemeClr val="tx1"/>
                          </a:solidFill>
                          <a:latin typeface="Times New Roman" pitchFamily="18" charset="0"/>
                          <a:ea typeface="ＭＳ Ｐゴシック" pitchFamily="50" charset="-128"/>
                        </a:defRPr>
                      </a:lvl4pPr>
                      <a:lvl5pPr marL="2057400" indent="-228600" eaLnBrk="0" hangingPunct="0">
                        <a:spcBef>
                          <a:spcPct val="20000"/>
                        </a:spcBef>
                        <a:defRPr kumimoji="1">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Book Antiqua" pitchFamily="18" charset="0"/>
                          <a:ea typeface="HG創英角ﾎﾟｯﾌﾟ体" pitchFamily="49" charset="-128"/>
                        </a:rPr>
                        <a:t>18 (3 families)</a:t>
                      </a:r>
                    </a:p>
                  </a:txBody>
                  <a:tcPr horzOverflow="overflow">
                    <a:lnL>
                      <a:noFill/>
                    </a:lnL>
                    <a:lnR>
                      <a:noFill/>
                    </a:lnR>
                    <a:lnT>
                      <a:noFill/>
                    </a:lnT>
                    <a:lnB>
                      <a:noFill/>
                    </a:lnB>
                    <a:lnTlToBr>
                      <a:noFill/>
                    </a:lnTlToBr>
                    <a:lnBlToTr>
                      <a:noFill/>
                    </a:lnBlToTr>
                    <a:noFill/>
                  </a:tcPr>
                </a:tc>
              </a:tr>
              <a:tr h="295275">
                <a:tc>
                  <a:txBody>
                    <a:bodyPr/>
                    <a:lstStyle>
                      <a:lvl1pPr eaLnBrk="0" hangingPunct="0">
                        <a:spcBef>
                          <a:spcPct val="20000"/>
                        </a:spcBef>
                        <a:defRPr kumimoji="1" sz="2800">
                          <a:solidFill>
                            <a:schemeClr val="tx1"/>
                          </a:solidFill>
                          <a:latin typeface="Times New Roman" pitchFamily="18" charset="0"/>
                          <a:ea typeface="ＭＳ Ｐゴシック" pitchFamily="50" charset="-128"/>
                        </a:defRPr>
                      </a:lvl1pPr>
                      <a:lvl2pPr marL="742950" indent="-285750" eaLnBrk="0" hangingPunct="0">
                        <a:spcBef>
                          <a:spcPct val="20000"/>
                        </a:spcBef>
                        <a:defRPr kumimoji="1" sz="2400">
                          <a:solidFill>
                            <a:schemeClr val="tx1"/>
                          </a:solidFill>
                          <a:latin typeface="Times New Roman" pitchFamily="18" charset="0"/>
                          <a:ea typeface="ＭＳ Ｐゴシック" pitchFamily="50" charset="-128"/>
                        </a:defRPr>
                      </a:lvl2pPr>
                      <a:lvl3pPr marL="1143000" indent="-228600" eaLnBrk="0" hangingPunct="0">
                        <a:spcBef>
                          <a:spcPct val="20000"/>
                        </a:spcBef>
                        <a:defRPr kumimoji="1" sz="2000">
                          <a:solidFill>
                            <a:schemeClr val="tx1"/>
                          </a:solidFill>
                          <a:latin typeface="Times New Roman" pitchFamily="18" charset="0"/>
                          <a:ea typeface="ＭＳ Ｐゴシック" pitchFamily="50" charset="-128"/>
                        </a:defRPr>
                      </a:lvl3pPr>
                      <a:lvl4pPr marL="1600200" indent="-228600" eaLnBrk="0" hangingPunct="0">
                        <a:spcBef>
                          <a:spcPct val="20000"/>
                        </a:spcBef>
                        <a:defRPr kumimoji="1">
                          <a:solidFill>
                            <a:schemeClr val="tx1"/>
                          </a:solidFill>
                          <a:latin typeface="Times New Roman" pitchFamily="18" charset="0"/>
                          <a:ea typeface="ＭＳ Ｐゴシック" pitchFamily="50" charset="-128"/>
                        </a:defRPr>
                      </a:lvl4pPr>
                      <a:lvl5pPr marL="2057400" indent="-228600" eaLnBrk="0" hangingPunct="0">
                        <a:spcBef>
                          <a:spcPct val="20000"/>
                        </a:spcBef>
                        <a:defRPr kumimoji="1">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Book Antiqua" pitchFamily="18" charset="0"/>
                          <a:ea typeface="HG創英角ﾎﾟｯﾌﾟ体" pitchFamily="49" charset="-128"/>
                        </a:rPr>
                        <a:t>        steerings</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defRPr kumimoji="1" sz="2800">
                          <a:solidFill>
                            <a:schemeClr val="tx1"/>
                          </a:solidFill>
                          <a:latin typeface="Times New Roman" pitchFamily="18" charset="0"/>
                          <a:ea typeface="ＭＳ Ｐゴシック" pitchFamily="50" charset="-128"/>
                        </a:defRPr>
                      </a:lvl1pPr>
                      <a:lvl2pPr marL="742950" indent="-285750" eaLnBrk="0" hangingPunct="0">
                        <a:spcBef>
                          <a:spcPct val="20000"/>
                        </a:spcBef>
                        <a:defRPr kumimoji="1" sz="2400">
                          <a:solidFill>
                            <a:schemeClr val="tx1"/>
                          </a:solidFill>
                          <a:latin typeface="Times New Roman" pitchFamily="18" charset="0"/>
                          <a:ea typeface="ＭＳ Ｐゴシック" pitchFamily="50" charset="-128"/>
                        </a:defRPr>
                      </a:lvl2pPr>
                      <a:lvl3pPr marL="1143000" indent="-228600" eaLnBrk="0" hangingPunct="0">
                        <a:spcBef>
                          <a:spcPct val="20000"/>
                        </a:spcBef>
                        <a:defRPr kumimoji="1" sz="2000">
                          <a:solidFill>
                            <a:schemeClr val="tx1"/>
                          </a:solidFill>
                          <a:latin typeface="Times New Roman" pitchFamily="18" charset="0"/>
                          <a:ea typeface="ＭＳ Ｐゴシック" pitchFamily="50" charset="-128"/>
                        </a:defRPr>
                      </a:lvl3pPr>
                      <a:lvl4pPr marL="1600200" indent="-228600" eaLnBrk="0" hangingPunct="0">
                        <a:spcBef>
                          <a:spcPct val="20000"/>
                        </a:spcBef>
                        <a:defRPr kumimoji="1">
                          <a:solidFill>
                            <a:schemeClr val="tx1"/>
                          </a:solidFill>
                          <a:latin typeface="Times New Roman" pitchFamily="18" charset="0"/>
                          <a:ea typeface="ＭＳ Ｐゴシック" pitchFamily="50" charset="-128"/>
                        </a:defRPr>
                      </a:lvl4pPr>
                      <a:lvl5pPr marL="2057400" indent="-228600" eaLnBrk="0" hangingPunct="0">
                        <a:spcBef>
                          <a:spcPct val="20000"/>
                        </a:spcBef>
                        <a:defRPr kumimoji="1">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Book Antiqua" pitchFamily="18" charset="0"/>
                          <a:ea typeface="HG創英角ﾎﾟｯﾌﾟ体" pitchFamily="49" charset="-128"/>
                        </a:rPr>
                        <a:t>52</a:t>
                      </a:r>
                    </a:p>
                  </a:txBody>
                  <a:tcPr horzOverflow="overflow">
                    <a:lnL>
                      <a:noFill/>
                    </a:lnL>
                    <a:lnR>
                      <a:noFill/>
                    </a:lnR>
                    <a:lnT>
                      <a:noFill/>
                    </a:lnT>
                    <a:lnB>
                      <a:noFill/>
                    </a:lnB>
                    <a:lnTlToBr>
                      <a:noFill/>
                    </a:lnTlToBr>
                    <a:lnBlToTr>
                      <a:noFill/>
                    </a:lnBlToTr>
                    <a:noFill/>
                  </a:tcPr>
                </a:tc>
              </a:tr>
              <a:tr h="295275">
                <a:tc>
                  <a:txBody>
                    <a:bodyPr/>
                    <a:lstStyle>
                      <a:lvl1pPr eaLnBrk="0" hangingPunct="0">
                        <a:spcBef>
                          <a:spcPct val="20000"/>
                        </a:spcBef>
                        <a:defRPr kumimoji="1" sz="2800">
                          <a:solidFill>
                            <a:schemeClr val="tx1"/>
                          </a:solidFill>
                          <a:latin typeface="Times New Roman" pitchFamily="18" charset="0"/>
                          <a:ea typeface="ＭＳ Ｐゴシック" pitchFamily="50" charset="-128"/>
                        </a:defRPr>
                      </a:lvl1pPr>
                      <a:lvl2pPr marL="742950" indent="-285750" eaLnBrk="0" hangingPunct="0">
                        <a:spcBef>
                          <a:spcPct val="20000"/>
                        </a:spcBef>
                        <a:defRPr kumimoji="1" sz="2400">
                          <a:solidFill>
                            <a:schemeClr val="tx1"/>
                          </a:solidFill>
                          <a:latin typeface="Times New Roman" pitchFamily="18" charset="0"/>
                          <a:ea typeface="ＭＳ Ｐゴシック" pitchFamily="50" charset="-128"/>
                        </a:defRPr>
                      </a:lvl2pPr>
                      <a:lvl3pPr marL="1143000" indent="-228600" eaLnBrk="0" hangingPunct="0">
                        <a:spcBef>
                          <a:spcPct val="20000"/>
                        </a:spcBef>
                        <a:defRPr kumimoji="1" sz="2000">
                          <a:solidFill>
                            <a:schemeClr val="tx1"/>
                          </a:solidFill>
                          <a:latin typeface="Times New Roman" pitchFamily="18" charset="0"/>
                          <a:ea typeface="ＭＳ Ｐゴシック" pitchFamily="50" charset="-128"/>
                        </a:defRPr>
                      </a:lvl3pPr>
                      <a:lvl4pPr marL="1600200" indent="-228600" eaLnBrk="0" hangingPunct="0">
                        <a:spcBef>
                          <a:spcPct val="20000"/>
                        </a:spcBef>
                        <a:defRPr kumimoji="1">
                          <a:solidFill>
                            <a:schemeClr val="tx1"/>
                          </a:solidFill>
                          <a:latin typeface="Times New Roman" pitchFamily="18" charset="0"/>
                          <a:ea typeface="ＭＳ Ｐゴシック" pitchFamily="50" charset="-128"/>
                        </a:defRPr>
                      </a:lvl4pPr>
                      <a:lvl5pPr marL="2057400" indent="-228600" eaLnBrk="0" hangingPunct="0">
                        <a:spcBef>
                          <a:spcPct val="20000"/>
                        </a:spcBef>
                        <a:defRPr kumimoji="1">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Book Antiqua" pitchFamily="18" charset="0"/>
                          <a:ea typeface="HG創英角ﾎﾟｯﾌﾟ体" pitchFamily="49" charset="-128"/>
                        </a:rPr>
                        <a:t>      RF cavities</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defRPr kumimoji="1" sz="2800">
                          <a:solidFill>
                            <a:schemeClr val="tx1"/>
                          </a:solidFill>
                          <a:latin typeface="Times New Roman" pitchFamily="18" charset="0"/>
                          <a:ea typeface="ＭＳ Ｐゴシック" pitchFamily="50" charset="-128"/>
                        </a:defRPr>
                      </a:lvl1pPr>
                      <a:lvl2pPr marL="742950" indent="-285750" eaLnBrk="0" hangingPunct="0">
                        <a:spcBef>
                          <a:spcPct val="20000"/>
                        </a:spcBef>
                        <a:defRPr kumimoji="1" sz="2400">
                          <a:solidFill>
                            <a:schemeClr val="tx1"/>
                          </a:solidFill>
                          <a:latin typeface="Times New Roman" pitchFamily="18" charset="0"/>
                          <a:ea typeface="ＭＳ Ｐゴシック" pitchFamily="50" charset="-128"/>
                        </a:defRPr>
                      </a:lvl2pPr>
                      <a:lvl3pPr marL="1143000" indent="-228600" eaLnBrk="0" hangingPunct="0">
                        <a:spcBef>
                          <a:spcPct val="20000"/>
                        </a:spcBef>
                        <a:defRPr kumimoji="1" sz="2000">
                          <a:solidFill>
                            <a:schemeClr val="tx1"/>
                          </a:solidFill>
                          <a:latin typeface="Times New Roman" pitchFamily="18" charset="0"/>
                          <a:ea typeface="ＭＳ Ｐゴシック" pitchFamily="50" charset="-128"/>
                        </a:defRPr>
                      </a:lvl3pPr>
                      <a:lvl4pPr marL="1600200" indent="-228600" eaLnBrk="0" hangingPunct="0">
                        <a:spcBef>
                          <a:spcPct val="20000"/>
                        </a:spcBef>
                        <a:defRPr kumimoji="1">
                          <a:solidFill>
                            <a:schemeClr val="tx1"/>
                          </a:solidFill>
                          <a:latin typeface="Times New Roman" pitchFamily="18" charset="0"/>
                          <a:ea typeface="ＭＳ Ｐゴシック" pitchFamily="50" charset="-128"/>
                        </a:defRPr>
                      </a:lvl4pPr>
                      <a:lvl5pPr marL="2057400" indent="-228600" eaLnBrk="0" hangingPunct="0">
                        <a:spcBef>
                          <a:spcPct val="20000"/>
                        </a:spcBef>
                        <a:defRPr kumimoji="1">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Book Antiqua" pitchFamily="18" charset="0"/>
                          <a:ea typeface="HG創英角ﾎﾟｯﾌﾟ体" pitchFamily="49" charset="-128"/>
                        </a:rPr>
                        <a:t>12</a:t>
                      </a:r>
                    </a:p>
                  </a:txBody>
                  <a:tcPr horzOverflow="overflow">
                    <a:lnL>
                      <a:noFill/>
                    </a:lnL>
                    <a:lnR>
                      <a:noFill/>
                    </a:lnR>
                    <a:lnT>
                      <a:noFill/>
                    </a:lnT>
                    <a:lnB>
                      <a:noFill/>
                    </a:lnB>
                    <a:lnTlToBr>
                      <a:noFill/>
                    </a:lnTlToBr>
                    <a:lnBlToTr>
                      <a:noFill/>
                    </a:lnBlToTr>
                    <a:noFill/>
                  </a:tcPr>
                </a:tc>
              </a:tr>
            </a:tbl>
          </a:graphicData>
        </a:graphic>
      </p:graphicFrame>
      <p:cxnSp>
        <p:nvCxnSpPr>
          <p:cNvPr id="5" name="直線矢印コネクタ 6"/>
          <p:cNvCxnSpPr>
            <a:cxnSpLocks noChangeShapeType="1"/>
          </p:cNvCxnSpPr>
          <p:nvPr/>
        </p:nvCxnSpPr>
        <p:spPr bwMode="auto">
          <a:xfrm flipV="1">
            <a:off x="4719136" y="4032838"/>
            <a:ext cx="0" cy="620546"/>
          </a:xfrm>
          <a:prstGeom prst="straightConnector1">
            <a:avLst/>
          </a:prstGeom>
          <a:noFill/>
          <a:ln w="25400" algn="ctr">
            <a:solidFill>
              <a:srgbClr val="FF0000"/>
            </a:solidFill>
            <a:round/>
            <a:headEnd/>
            <a:tailEnd/>
          </a:ln>
          <a:extLst>
            <a:ext uri="{909E8E84-426E-40DD-AFC4-6F175D3DCCD1}">
              <a14:hiddenFill xmlns:a14="http://schemas.microsoft.com/office/drawing/2010/main">
                <a:noFill/>
              </a14:hiddenFill>
            </a:ext>
          </a:extLst>
        </p:spPr>
      </p:cxnSp>
      <p:cxnSp>
        <p:nvCxnSpPr>
          <p:cNvPr id="6" name="直線矢印コネクタ 9"/>
          <p:cNvCxnSpPr>
            <a:cxnSpLocks noChangeShapeType="1"/>
          </p:cNvCxnSpPr>
          <p:nvPr/>
        </p:nvCxnSpPr>
        <p:spPr bwMode="auto">
          <a:xfrm rot="5400000" flipH="1" flipV="1">
            <a:off x="4446774" y="3520076"/>
            <a:ext cx="801688" cy="239712"/>
          </a:xfrm>
          <a:prstGeom prst="straightConnector1">
            <a:avLst/>
          </a:prstGeom>
          <a:noFill/>
          <a:ln w="2540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7" name="テキスト ボックス 6"/>
          <p:cNvSpPr txBox="1"/>
          <p:nvPr/>
        </p:nvSpPr>
        <p:spPr>
          <a:xfrm>
            <a:off x="3280702" y="5868561"/>
            <a:ext cx="5739072" cy="584775"/>
          </a:xfrm>
          <a:prstGeom prst="rect">
            <a:avLst/>
          </a:prstGeom>
          <a:noFill/>
        </p:spPr>
        <p:txBody>
          <a:bodyPr wrap="none" rtlCol="0">
            <a:spAutoFit/>
          </a:bodyPr>
          <a:lstStyle/>
          <a:p>
            <a:pPr marL="285750" indent="-285750">
              <a:buFont typeface="Wingdings" panose="05000000000000000000" pitchFamily="2" charset="2"/>
              <a:buChar char="ü"/>
            </a:pPr>
            <a:r>
              <a:rPr kumimoji="1" lang="en-US" altLang="ja-JP" sz="1600" dirty="0" smtClean="0">
                <a:solidFill>
                  <a:schemeClr val="accent6">
                    <a:lumMod val="75000"/>
                  </a:schemeClr>
                </a:solidFill>
              </a:rPr>
              <a:t>The RCS have just got all the design hardware parameters</a:t>
            </a:r>
          </a:p>
          <a:p>
            <a:r>
              <a:rPr lang="en-US" altLang="ja-JP" sz="1600" dirty="0" smtClean="0">
                <a:solidFill>
                  <a:schemeClr val="accent6">
                    <a:lumMod val="75000"/>
                  </a:schemeClr>
                </a:solidFill>
              </a:rPr>
              <a:t>      to try the 1-MW design beam operation.</a:t>
            </a:r>
            <a:endParaRPr kumimoji="1" lang="ja-JP" altLang="en-US" sz="1600" dirty="0">
              <a:solidFill>
                <a:schemeClr val="accent6">
                  <a:lumMod val="75000"/>
                </a:schemeClr>
              </a:solidFill>
            </a:endParaRPr>
          </a:p>
        </p:txBody>
      </p:sp>
      <p:sp>
        <p:nvSpPr>
          <p:cNvPr id="9" name="テキスト ボックス 8"/>
          <p:cNvSpPr txBox="1"/>
          <p:nvPr/>
        </p:nvSpPr>
        <p:spPr>
          <a:xfrm>
            <a:off x="3275857" y="5236482"/>
            <a:ext cx="5868144" cy="584775"/>
          </a:xfrm>
          <a:prstGeom prst="rect">
            <a:avLst/>
          </a:prstGeom>
          <a:noFill/>
        </p:spPr>
        <p:txBody>
          <a:bodyPr wrap="square" rtlCol="0">
            <a:spAutoFit/>
          </a:bodyPr>
          <a:lstStyle/>
          <a:p>
            <a:pPr marL="285750" indent="-285750">
              <a:buFont typeface="Wingdings" panose="05000000000000000000" pitchFamily="2" charset="2"/>
              <a:buChar char="ü"/>
            </a:pPr>
            <a:r>
              <a:rPr lang="en-US" altLang="ja-JP" sz="1600" dirty="0" smtClean="0">
                <a:solidFill>
                  <a:schemeClr val="accent6">
                    <a:lumMod val="75000"/>
                  </a:schemeClr>
                </a:solidFill>
              </a:rPr>
              <a:t>Recently </a:t>
            </a:r>
            <a:r>
              <a:rPr lang="en-US" altLang="ja-JP" sz="1600" dirty="0">
                <a:solidFill>
                  <a:schemeClr val="accent6">
                    <a:lumMod val="75000"/>
                  </a:schemeClr>
                </a:solidFill>
              </a:rPr>
              <a:t>t</a:t>
            </a:r>
            <a:r>
              <a:rPr lang="en-US" altLang="ja-JP" sz="1600" dirty="0" smtClean="0">
                <a:solidFill>
                  <a:schemeClr val="accent6">
                    <a:lumMod val="75000"/>
                  </a:schemeClr>
                </a:solidFill>
              </a:rPr>
              <a:t>he hardware improvement of the injector </a:t>
            </a:r>
            <a:r>
              <a:rPr lang="en-US" altLang="ja-JP" sz="1600" dirty="0" err="1" smtClean="0">
                <a:solidFill>
                  <a:schemeClr val="accent6">
                    <a:lumMod val="75000"/>
                  </a:schemeClr>
                </a:solidFill>
              </a:rPr>
              <a:t>linac</a:t>
            </a:r>
            <a:r>
              <a:rPr lang="ja-JP" altLang="en-US" sz="1600" dirty="0">
                <a:solidFill>
                  <a:schemeClr val="accent6">
                    <a:lumMod val="75000"/>
                  </a:schemeClr>
                </a:solidFill>
              </a:rPr>
              <a:t> </a:t>
            </a:r>
            <a:r>
              <a:rPr lang="en-US" altLang="ja-JP" sz="1600" dirty="0" smtClean="0">
                <a:solidFill>
                  <a:schemeClr val="accent6">
                    <a:lumMod val="75000"/>
                  </a:schemeClr>
                </a:solidFill>
              </a:rPr>
              <a:t>has been completed.</a:t>
            </a:r>
            <a:endParaRPr kumimoji="1" lang="ja-JP" altLang="en-US" sz="1600" dirty="0">
              <a:solidFill>
                <a:schemeClr val="accent6">
                  <a:lumMod val="75000"/>
                </a:schemeClr>
              </a:solidFill>
            </a:endParaRPr>
          </a:p>
        </p:txBody>
      </p:sp>
      <p:sp>
        <p:nvSpPr>
          <p:cNvPr id="8" name="テキスト ボックス 7"/>
          <p:cNvSpPr txBox="1"/>
          <p:nvPr/>
        </p:nvSpPr>
        <p:spPr>
          <a:xfrm>
            <a:off x="2619049" y="2591124"/>
            <a:ext cx="2151551" cy="369332"/>
          </a:xfrm>
          <a:prstGeom prst="rect">
            <a:avLst/>
          </a:prstGeom>
          <a:noFill/>
        </p:spPr>
        <p:txBody>
          <a:bodyPr wrap="none" rtlCol="0">
            <a:spAutoFit/>
          </a:bodyPr>
          <a:lstStyle/>
          <a:p>
            <a:r>
              <a:rPr lang="ja-JP" altLang="en-US" dirty="0" smtClean="0">
                <a:solidFill>
                  <a:srgbClr val="FF0000"/>
                </a:solidFill>
              </a:rPr>
              <a:t>⇒ </a:t>
            </a:r>
            <a:r>
              <a:rPr kumimoji="1" lang="en-US" altLang="ja-JP" u="sng" dirty="0" smtClean="0">
                <a:solidFill>
                  <a:srgbClr val="FF0000"/>
                </a:solidFill>
              </a:rPr>
              <a:t>400 MeV</a:t>
            </a:r>
            <a:r>
              <a:rPr kumimoji="1" lang="en-US" altLang="ja-JP" dirty="0" smtClean="0">
                <a:solidFill>
                  <a:srgbClr val="FF0000"/>
                </a:solidFill>
              </a:rPr>
              <a:t> in 2013</a:t>
            </a:r>
            <a:endParaRPr kumimoji="1" lang="ja-JP" altLang="en-US" dirty="0">
              <a:solidFill>
                <a:srgbClr val="FF0000"/>
              </a:solidFill>
            </a:endParaRPr>
          </a:p>
        </p:txBody>
      </p:sp>
      <p:sp>
        <p:nvSpPr>
          <p:cNvPr id="11" name="テキスト ボックス 10"/>
          <p:cNvSpPr txBox="1"/>
          <p:nvPr/>
        </p:nvSpPr>
        <p:spPr>
          <a:xfrm>
            <a:off x="2305248" y="3805417"/>
            <a:ext cx="1882247" cy="369332"/>
          </a:xfrm>
          <a:prstGeom prst="rect">
            <a:avLst/>
          </a:prstGeom>
          <a:noFill/>
        </p:spPr>
        <p:txBody>
          <a:bodyPr wrap="none" rtlCol="0">
            <a:spAutoFit/>
          </a:bodyPr>
          <a:lstStyle/>
          <a:p>
            <a:r>
              <a:rPr lang="ja-JP" altLang="en-US" dirty="0" smtClean="0">
                <a:solidFill>
                  <a:srgbClr val="FF0000"/>
                </a:solidFill>
              </a:rPr>
              <a:t>⇒ </a:t>
            </a:r>
            <a:r>
              <a:rPr lang="en-US" altLang="ja-JP" u="sng" dirty="0" smtClean="0">
                <a:solidFill>
                  <a:srgbClr val="FF0000"/>
                </a:solidFill>
              </a:rPr>
              <a:t>8.3e13</a:t>
            </a:r>
            <a:r>
              <a:rPr kumimoji="1" lang="en-US" altLang="ja-JP" dirty="0" smtClean="0">
                <a:solidFill>
                  <a:srgbClr val="FF0000"/>
                </a:solidFill>
              </a:rPr>
              <a:t> in 2014</a:t>
            </a:r>
            <a:endParaRPr kumimoji="1" lang="ja-JP" altLang="en-US" dirty="0">
              <a:solidFill>
                <a:srgbClr val="FF0000"/>
              </a:solidFill>
            </a:endParaRPr>
          </a:p>
        </p:txBody>
      </p:sp>
      <p:sp>
        <p:nvSpPr>
          <p:cNvPr id="12" name="テキスト ボックス 11"/>
          <p:cNvSpPr txBox="1"/>
          <p:nvPr/>
        </p:nvSpPr>
        <p:spPr>
          <a:xfrm>
            <a:off x="2524484" y="4108367"/>
            <a:ext cx="1095172" cy="369332"/>
          </a:xfrm>
          <a:prstGeom prst="rect">
            <a:avLst/>
          </a:prstGeom>
          <a:noFill/>
        </p:spPr>
        <p:txBody>
          <a:bodyPr wrap="none" rtlCol="0">
            <a:spAutoFit/>
          </a:bodyPr>
          <a:lstStyle/>
          <a:p>
            <a:r>
              <a:rPr lang="ja-JP" altLang="en-US" dirty="0" smtClean="0">
                <a:solidFill>
                  <a:srgbClr val="FF0000"/>
                </a:solidFill>
              </a:rPr>
              <a:t>⇒ </a:t>
            </a:r>
            <a:r>
              <a:rPr lang="en-US" altLang="ja-JP" u="sng" dirty="0" smtClean="0">
                <a:solidFill>
                  <a:srgbClr val="FF0000"/>
                </a:solidFill>
              </a:rPr>
              <a:t>1 MW</a:t>
            </a:r>
            <a:endParaRPr kumimoji="1" lang="ja-JP" altLang="en-US" u="sng" dirty="0">
              <a:solidFill>
                <a:srgbClr val="FF0000"/>
              </a:solidFill>
            </a:endParaRPr>
          </a:p>
        </p:txBody>
      </p:sp>
      <p:sp>
        <p:nvSpPr>
          <p:cNvPr id="10" name="テキスト ボックス 9"/>
          <p:cNvSpPr txBox="1"/>
          <p:nvPr/>
        </p:nvSpPr>
        <p:spPr>
          <a:xfrm>
            <a:off x="4219580" y="4653384"/>
            <a:ext cx="1160895" cy="307777"/>
          </a:xfrm>
          <a:prstGeom prst="rect">
            <a:avLst/>
          </a:prstGeom>
          <a:noFill/>
        </p:spPr>
        <p:txBody>
          <a:bodyPr wrap="none" rtlCol="0">
            <a:spAutoFit/>
          </a:bodyPr>
          <a:lstStyle/>
          <a:p>
            <a:r>
              <a:rPr kumimoji="1" lang="en-US" altLang="ja-JP" sz="1400" b="1" u="sng" dirty="0" smtClean="0">
                <a:solidFill>
                  <a:srgbClr val="FF0000"/>
                </a:solidFill>
              </a:rPr>
              <a:t>400 MeV H-</a:t>
            </a:r>
            <a:endParaRPr kumimoji="1" lang="ja-JP" altLang="en-US" sz="1400" b="1" u="sng" dirty="0">
              <a:solidFill>
                <a:srgbClr val="FF0000"/>
              </a:solidFill>
            </a:endParaRPr>
          </a:p>
        </p:txBody>
      </p:sp>
      <p:sp>
        <p:nvSpPr>
          <p:cNvPr id="14" name="テキスト ボックス 13"/>
          <p:cNvSpPr txBox="1"/>
          <p:nvPr/>
        </p:nvSpPr>
        <p:spPr>
          <a:xfrm>
            <a:off x="8411718" y="2611044"/>
            <a:ext cx="731290" cy="523220"/>
          </a:xfrm>
          <a:prstGeom prst="rect">
            <a:avLst/>
          </a:prstGeom>
          <a:noFill/>
        </p:spPr>
        <p:txBody>
          <a:bodyPr wrap="none" rtlCol="0">
            <a:spAutoFit/>
          </a:bodyPr>
          <a:lstStyle/>
          <a:p>
            <a:r>
              <a:rPr kumimoji="1" lang="en-US" altLang="ja-JP" sz="1400" b="1" u="sng" dirty="0" smtClean="0">
                <a:solidFill>
                  <a:srgbClr val="FF0000"/>
                </a:solidFill>
              </a:rPr>
              <a:t>3GeV</a:t>
            </a:r>
          </a:p>
          <a:p>
            <a:r>
              <a:rPr kumimoji="1" lang="en-US" altLang="ja-JP" sz="1400" b="1" u="sng" dirty="0" smtClean="0">
                <a:solidFill>
                  <a:srgbClr val="FF0000"/>
                </a:solidFill>
              </a:rPr>
              <a:t>proton</a:t>
            </a:r>
            <a:endParaRPr kumimoji="1" lang="ja-JP" altLang="en-US" sz="1400" b="1" u="sng" dirty="0">
              <a:solidFill>
                <a:srgbClr val="FF0000"/>
              </a:solidFill>
            </a:endParaRPr>
          </a:p>
        </p:txBody>
      </p:sp>
      <p:sp>
        <p:nvSpPr>
          <p:cNvPr id="15" name="テキスト ボックス 14"/>
          <p:cNvSpPr txBox="1"/>
          <p:nvPr/>
        </p:nvSpPr>
        <p:spPr>
          <a:xfrm>
            <a:off x="6004375" y="4241081"/>
            <a:ext cx="3111749" cy="738664"/>
          </a:xfrm>
          <a:prstGeom prst="rect">
            <a:avLst/>
          </a:prstGeom>
          <a:noFill/>
        </p:spPr>
        <p:txBody>
          <a:bodyPr wrap="none" rtlCol="0">
            <a:spAutoFit/>
          </a:bodyPr>
          <a:lstStyle/>
          <a:p>
            <a:r>
              <a:rPr kumimoji="1" lang="en-US" altLang="ja-JP" sz="1400" u="sng" dirty="0" smtClean="0"/>
              <a:t>MLF</a:t>
            </a:r>
            <a:r>
              <a:rPr kumimoji="1" lang="en-US" altLang="ja-JP" sz="1400" dirty="0" smtClean="0"/>
              <a:t> : Material and Life Science</a:t>
            </a:r>
          </a:p>
          <a:p>
            <a:r>
              <a:rPr lang="en-US" altLang="ja-JP" sz="1400" dirty="0"/>
              <a:t> </a:t>
            </a:r>
            <a:r>
              <a:rPr lang="en-US" altLang="ja-JP" sz="1400" dirty="0" smtClean="0"/>
              <a:t>           E</a:t>
            </a:r>
            <a:r>
              <a:rPr kumimoji="1" lang="en-US" altLang="ja-JP" sz="1400" dirty="0" smtClean="0"/>
              <a:t>xperimental </a:t>
            </a:r>
            <a:r>
              <a:rPr lang="en-US" altLang="ja-JP" sz="1400" dirty="0"/>
              <a:t>F</a:t>
            </a:r>
            <a:r>
              <a:rPr kumimoji="1" lang="en-US" altLang="ja-JP" sz="1400" dirty="0" smtClean="0"/>
              <a:t>acility</a:t>
            </a:r>
          </a:p>
          <a:p>
            <a:r>
              <a:rPr kumimoji="1" lang="en-US" altLang="ja-JP" sz="1400" u="sng" dirty="0" smtClean="0"/>
              <a:t>MR</a:t>
            </a:r>
            <a:r>
              <a:rPr kumimoji="1" lang="en-US" altLang="ja-JP" sz="1400" dirty="0" smtClean="0"/>
              <a:t> : 50-GeV Main </a:t>
            </a:r>
            <a:r>
              <a:rPr lang="en-US" altLang="ja-JP" sz="1400" dirty="0"/>
              <a:t>R</a:t>
            </a:r>
            <a:r>
              <a:rPr kumimoji="1" lang="en-US" altLang="ja-JP" sz="1400" dirty="0" smtClean="0"/>
              <a:t>ing Synchrotron</a:t>
            </a:r>
            <a:endParaRPr kumimoji="1" lang="ja-JP" altLang="en-US" sz="1400" dirty="0"/>
          </a:p>
        </p:txBody>
      </p:sp>
      <p:sp>
        <p:nvSpPr>
          <p:cNvPr id="13" name="スライド番号プレースホルダー 12"/>
          <p:cNvSpPr>
            <a:spLocks noGrp="1"/>
          </p:cNvSpPr>
          <p:nvPr>
            <p:ph type="sldNum" sz="quarter" idx="12"/>
          </p:nvPr>
        </p:nvSpPr>
        <p:spPr/>
        <p:txBody>
          <a:bodyPr/>
          <a:lstStyle/>
          <a:p>
            <a:pPr>
              <a:defRPr/>
            </a:pPr>
            <a:fld id="{795C08A0-DC4E-40C2-BC5D-0461A8846DC0}" type="slidenum">
              <a:rPr lang="en-US" altLang="ja-JP" smtClean="0"/>
              <a:pPr>
                <a:defRPr/>
              </a:pPr>
              <a:t>3</a:t>
            </a:fld>
            <a:endParaRPr lang="en-US" altLang="ja-JP"/>
          </a:p>
        </p:txBody>
      </p:sp>
    </p:spTree>
    <p:extLst>
      <p:ext uri="{BB962C8B-B14F-4D97-AF65-F5344CB8AC3E}">
        <p14:creationId xmlns:p14="http://schemas.microsoft.com/office/powerpoint/2010/main" val="820757565"/>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図 43"/>
          <p:cNvPicPr>
            <a:picLocks noChangeAspect="1"/>
          </p:cNvPicPr>
          <p:nvPr/>
        </p:nvPicPr>
        <p:blipFill>
          <a:blip r:embed="rId2"/>
          <a:stretch>
            <a:fillRect/>
          </a:stretch>
        </p:blipFill>
        <p:spPr>
          <a:xfrm>
            <a:off x="647658" y="1118327"/>
            <a:ext cx="3010916" cy="2667389"/>
          </a:xfrm>
          <a:prstGeom prst="rect">
            <a:avLst/>
          </a:prstGeom>
        </p:spPr>
      </p:pic>
      <p:sp>
        <p:nvSpPr>
          <p:cNvPr id="2" name="テキスト ボックス 1"/>
          <p:cNvSpPr txBox="1"/>
          <p:nvPr/>
        </p:nvSpPr>
        <p:spPr>
          <a:xfrm>
            <a:off x="497029" y="188640"/>
            <a:ext cx="7603363" cy="830997"/>
          </a:xfrm>
          <a:prstGeom prst="rect">
            <a:avLst/>
          </a:prstGeom>
          <a:noFill/>
        </p:spPr>
        <p:txBody>
          <a:bodyPr wrap="none" rtlCol="0">
            <a:spAutoFit/>
          </a:bodyPr>
          <a:lstStyle/>
          <a:p>
            <a:r>
              <a:rPr lang="en-US" altLang="ja-JP" sz="2400" b="1" dirty="0">
                <a:solidFill>
                  <a:schemeClr val="accent1"/>
                </a:solidFill>
              </a:rPr>
              <a:t>R</a:t>
            </a:r>
            <a:r>
              <a:rPr lang="en-US" altLang="ja-JP" sz="2400" b="1" dirty="0" smtClean="0">
                <a:solidFill>
                  <a:schemeClr val="accent1"/>
                </a:solidFill>
              </a:rPr>
              <a:t>andom betatron resonances</a:t>
            </a:r>
          </a:p>
          <a:p>
            <a:r>
              <a:rPr lang="en-US" altLang="ja-JP" sz="2400" b="1" dirty="0" smtClean="0">
                <a:solidFill>
                  <a:schemeClr val="accent1"/>
                </a:solidFill>
              </a:rPr>
              <a:t>excited through a distortion of the super-periodicity</a:t>
            </a:r>
          </a:p>
        </p:txBody>
      </p:sp>
      <p:sp>
        <p:nvSpPr>
          <p:cNvPr id="5" name="Text Box 15"/>
          <p:cNvSpPr txBox="1">
            <a:spLocks noChangeArrowheads="1"/>
          </p:cNvSpPr>
          <p:nvPr/>
        </p:nvSpPr>
        <p:spPr bwMode="auto">
          <a:xfrm flipH="1">
            <a:off x="1341220" y="3741188"/>
            <a:ext cx="19065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defRPr/>
            </a:pPr>
            <a:r>
              <a:rPr lang="en-US" altLang="ja-JP" sz="1600" dirty="0" smtClean="0">
                <a:latin typeface="Book Antiqua" panose="02040602050305030304" pitchFamily="18" charset="0"/>
              </a:rPr>
              <a:t>Horizontal tune </a:t>
            </a:r>
            <a:r>
              <a:rPr lang="en-US" altLang="ja-JP" sz="1600" dirty="0" smtClean="0">
                <a:latin typeface="Symbol" panose="05050102010706020507" pitchFamily="18" charset="2"/>
              </a:rPr>
              <a:t>n</a:t>
            </a:r>
            <a:r>
              <a:rPr lang="en-US" altLang="ja-JP" sz="1600" baseline="-25000" dirty="0" smtClean="0">
                <a:latin typeface="+mn-ea"/>
              </a:rPr>
              <a:t>x </a:t>
            </a:r>
            <a:endParaRPr lang="en-US" altLang="ja-JP" sz="1600" dirty="0" smtClean="0">
              <a:latin typeface="+mn-ea"/>
              <a:ea typeface="+mn-ea"/>
            </a:endParaRPr>
          </a:p>
        </p:txBody>
      </p:sp>
      <p:sp>
        <p:nvSpPr>
          <p:cNvPr id="42" name="円/楕円 41"/>
          <p:cNvSpPr/>
          <p:nvPr/>
        </p:nvSpPr>
        <p:spPr bwMode="auto">
          <a:xfrm>
            <a:off x="3196943" y="1641724"/>
            <a:ext cx="170101" cy="170101"/>
          </a:xfrm>
          <a:prstGeom prst="ellipse">
            <a:avLst/>
          </a:prstGeom>
          <a:solidFill>
            <a:srgbClr val="FFC000"/>
          </a:solidFill>
          <a:ln w="9525" cap="flat" cmpd="sng" algn="ctr">
            <a:solidFill>
              <a:srgbClr val="FFC000"/>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Book Antiqua" pitchFamily="18" charset="0"/>
              <a:ea typeface="ＭＳ Ｐ明朝" pitchFamily="18" charset="-128"/>
            </a:endParaRPr>
          </a:p>
        </p:txBody>
      </p:sp>
      <p:cxnSp>
        <p:nvCxnSpPr>
          <p:cNvPr id="45" name="直線矢印コネクタ 44"/>
          <p:cNvCxnSpPr/>
          <p:nvPr/>
        </p:nvCxnSpPr>
        <p:spPr bwMode="auto">
          <a:xfrm flipH="1">
            <a:off x="3375549" y="1196444"/>
            <a:ext cx="458982" cy="487137"/>
          </a:xfrm>
          <a:prstGeom prst="straightConnector1">
            <a:avLst/>
          </a:prstGeom>
          <a:solidFill>
            <a:schemeClr val="accent1"/>
          </a:solidFill>
          <a:ln w="28575" cap="flat" cmpd="sng" algn="ctr">
            <a:solidFill>
              <a:srgbClr val="FFC000"/>
            </a:solidFill>
            <a:prstDash val="solid"/>
            <a:round/>
            <a:headEnd type="none" w="med" len="med"/>
            <a:tailEnd type="arrow"/>
          </a:ln>
          <a:effectLst/>
        </p:spPr>
      </p:cxnSp>
      <p:sp>
        <p:nvSpPr>
          <p:cNvPr id="46" name="テキスト ボックス 45"/>
          <p:cNvSpPr txBox="1"/>
          <p:nvPr/>
        </p:nvSpPr>
        <p:spPr>
          <a:xfrm>
            <a:off x="3672715" y="926396"/>
            <a:ext cx="3219151" cy="338554"/>
          </a:xfrm>
          <a:prstGeom prst="rect">
            <a:avLst/>
          </a:prstGeom>
          <a:noFill/>
        </p:spPr>
        <p:txBody>
          <a:bodyPr wrap="none" rtlCol="0">
            <a:spAutoFit/>
          </a:bodyPr>
          <a:lstStyle/>
          <a:p>
            <a:r>
              <a:rPr lang="en-US" altLang="ja-JP" sz="1600" dirty="0"/>
              <a:t>O</a:t>
            </a:r>
            <a:r>
              <a:rPr kumimoji="1" lang="en-US" altLang="ja-JP" sz="1600" dirty="0" smtClean="0"/>
              <a:t>perating bare tunes : (6.45, 6.38)</a:t>
            </a:r>
            <a:endParaRPr kumimoji="1" lang="ja-JP" altLang="en-US" sz="1600" dirty="0"/>
          </a:p>
        </p:txBody>
      </p:sp>
      <p:sp>
        <p:nvSpPr>
          <p:cNvPr id="49" name="Text Box 15"/>
          <p:cNvSpPr txBox="1">
            <a:spLocks noChangeArrowheads="1"/>
          </p:cNvSpPr>
          <p:nvPr/>
        </p:nvSpPr>
        <p:spPr bwMode="auto">
          <a:xfrm rot="16200000" flipH="1">
            <a:off x="-322236" y="2194619"/>
            <a:ext cx="161379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defRPr/>
            </a:pPr>
            <a:r>
              <a:rPr lang="en-US" altLang="ja-JP" sz="1600" dirty="0" smtClean="0">
                <a:latin typeface="Book Antiqua" panose="02040602050305030304" pitchFamily="18" charset="0"/>
              </a:rPr>
              <a:t>Vertical tune </a:t>
            </a:r>
            <a:r>
              <a:rPr lang="en-US" altLang="ja-JP" sz="1600" dirty="0" smtClean="0">
                <a:latin typeface="Symbol" panose="05050102010706020507" pitchFamily="18" charset="2"/>
              </a:rPr>
              <a:t>n</a:t>
            </a:r>
            <a:r>
              <a:rPr lang="en-US" altLang="ja-JP" sz="1600" baseline="-25000" dirty="0" smtClean="0">
                <a:latin typeface="+mn-ea"/>
              </a:rPr>
              <a:t>y </a:t>
            </a:r>
            <a:endParaRPr lang="en-US" altLang="ja-JP" sz="1600" dirty="0" smtClean="0">
              <a:latin typeface="+mn-ea"/>
              <a:ea typeface="+mn-ea"/>
            </a:endParaRPr>
          </a:p>
        </p:txBody>
      </p:sp>
      <p:cxnSp>
        <p:nvCxnSpPr>
          <p:cNvPr id="50" name="直線コネクタ 25"/>
          <p:cNvCxnSpPr>
            <a:cxnSpLocks noChangeShapeType="1"/>
          </p:cNvCxnSpPr>
          <p:nvPr/>
        </p:nvCxnSpPr>
        <p:spPr bwMode="auto">
          <a:xfrm flipV="1">
            <a:off x="1028896" y="1203964"/>
            <a:ext cx="2476465" cy="2390072"/>
          </a:xfrm>
          <a:prstGeom prst="line">
            <a:avLst/>
          </a:prstGeom>
          <a:noFill/>
          <a:ln w="15875" algn="ctr">
            <a:solidFill>
              <a:srgbClr val="FF0000"/>
            </a:solidFill>
            <a:round/>
            <a:headEnd/>
            <a:tailEnd/>
          </a:ln>
          <a:extLst>
            <a:ext uri="{909E8E84-426E-40DD-AFC4-6F175D3DCCD1}">
              <a14:hiddenFill xmlns:a14="http://schemas.microsoft.com/office/drawing/2010/main">
                <a:noFill/>
              </a14:hiddenFill>
            </a:ext>
          </a:extLst>
        </p:spPr>
      </p:cxnSp>
      <p:cxnSp>
        <p:nvCxnSpPr>
          <p:cNvPr id="51" name="直線コネクタ 26"/>
          <p:cNvCxnSpPr>
            <a:cxnSpLocks noChangeShapeType="1"/>
          </p:cNvCxnSpPr>
          <p:nvPr/>
        </p:nvCxnSpPr>
        <p:spPr bwMode="auto">
          <a:xfrm flipV="1">
            <a:off x="1023965" y="2390208"/>
            <a:ext cx="2499968" cy="1203395"/>
          </a:xfrm>
          <a:prstGeom prst="line">
            <a:avLst/>
          </a:prstGeom>
          <a:noFill/>
          <a:ln w="15875" algn="ctr">
            <a:solidFill>
              <a:srgbClr val="FF0000"/>
            </a:solidFill>
            <a:round/>
            <a:headEnd/>
            <a:tailEnd/>
          </a:ln>
          <a:extLst>
            <a:ext uri="{909E8E84-426E-40DD-AFC4-6F175D3DCCD1}">
              <a14:hiddenFill xmlns:a14="http://schemas.microsoft.com/office/drawing/2010/main">
                <a:noFill/>
              </a14:hiddenFill>
            </a:ext>
          </a:extLst>
        </p:spPr>
      </p:cxnSp>
      <p:cxnSp>
        <p:nvCxnSpPr>
          <p:cNvPr id="52" name="直線コネクタ 41"/>
          <p:cNvCxnSpPr>
            <a:cxnSpLocks noChangeShapeType="1"/>
          </p:cNvCxnSpPr>
          <p:nvPr/>
        </p:nvCxnSpPr>
        <p:spPr bwMode="auto">
          <a:xfrm flipH="1" flipV="1">
            <a:off x="1043037" y="1196444"/>
            <a:ext cx="2480896" cy="2397159"/>
          </a:xfrm>
          <a:prstGeom prst="line">
            <a:avLst/>
          </a:prstGeom>
          <a:noFill/>
          <a:ln w="25400" algn="ctr">
            <a:solidFill>
              <a:srgbClr val="1070FC"/>
            </a:solidFill>
            <a:prstDash val="sysDash"/>
            <a:round/>
            <a:headEnd/>
            <a:tailEnd/>
          </a:ln>
          <a:extLst>
            <a:ext uri="{909E8E84-426E-40DD-AFC4-6F175D3DCCD1}">
              <a14:hiddenFill xmlns:a14="http://schemas.microsoft.com/office/drawing/2010/main">
                <a:noFill/>
              </a14:hiddenFill>
            </a:ext>
          </a:extLst>
        </p:spPr>
      </p:cxnSp>
      <p:cxnSp>
        <p:nvCxnSpPr>
          <p:cNvPr id="53" name="直線コネクタ 40"/>
          <p:cNvCxnSpPr>
            <a:cxnSpLocks noChangeShapeType="1"/>
          </p:cNvCxnSpPr>
          <p:nvPr/>
        </p:nvCxnSpPr>
        <p:spPr bwMode="auto">
          <a:xfrm>
            <a:off x="1042361" y="2391374"/>
            <a:ext cx="2481572" cy="0"/>
          </a:xfrm>
          <a:prstGeom prst="line">
            <a:avLst/>
          </a:prstGeom>
          <a:noFill/>
          <a:ln w="25400" algn="ctr">
            <a:solidFill>
              <a:srgbClr val="1070FC"/>
            </a:solidFill>
            <a:prstDash val="sysDash"/>
            <a:round/>
            <a:headEnd/>
            <a:tailEnd/>
          </a:ln>
          <a:extLst>
            <a:ext uri="{909E8E84-426E-40DD-AFC4-6F175D3DCCD1}">
              <a14:hiddenFill xmlns:a14="http://schemas.microsoft.com/office/drawing/2010/main">
                <a:noFill/>
              </a14:hiddenFill>
            </a:ext>
          </a:extLst>
        </p:spPr>
      </p:cxnSp>
      <p:cxnSp>
        <p:nvCxnSpPr>
          <p:cNvPr id="54" name="直線コネクタ 31"/>
          <p:cNvCxnSpPr>
            <a:cxnSpLocks noChangeShapeType="1"/>
          </p:cNvCxnSpPr>
          <p:nvPr/>
        </p:nvCxnSpPr>
        <p:spPr bwMode="auto">
          <a:xfrm flipH="1" flipV="1">
            <a:off x="1046426" y="1207217"/>
            <a:ext cx="2477507" cy="1191783"/>
          </a:xfrm>
          <a:prstGeom prst="line">
            <a:avLst/>
          </a:prstGeom>
          <a:noFill/>
          <a:ln w="25400" algn="ctr">
            <a:solidFill>
              <a:srgbClr val="1070FC"/>
            </a:solidFill>
            <a:prstDash val="sysDash"/>
            <a:round/>
            <a:headEnd/>
            <a:tailEnd/>
          </a:ln>
          <a:extLst>
            <a:ext uri="{909E8E84-426E-40DD-AFC4-6F175D3DCCD1}">
              <a14:hiddenFill xmlns:a14="http://schemas.microsoft.com/office/drawing/2010/main">
                <a:noFill/>
              </a14:hiddenFill>
            </a:ext>
          </a:extLst>
        </p:spPr>
      </p:cxnSp>
      <p:sp>
        <p:nvSpPr>
          <p:cNvPr id="56" name="正方形/長方形 55"/>
          <p:cNvSpPr/>
          <p:nvPr/>
        </p:nvSpPr>
        <p:spPr>
          <a:xfrm>
            <a:off x="4234477" y="1972272"/>
            <a:ext cx="4464342" cy="1323439"/>
          </a:xfrm>
          <a:prstGeom prst="rect">
            <a:avLst/>
          </a:prstGeom>
        </p:spPr>
        <p:txBody>
          <a:bodyPr wrap="square">
            <a:spAutoFit/>
          </a:bodyPr>
          <a:lstStyle/>
          <a:p>
            <a:r>
              <a:rPr lang="en-US" altLang="ja-JP" sz="1600" u="sng" dirty="0" smtClean="0">
                <a:solidFill>
                  <a:schemeClr val="accent2"/>
                </a:solidFill>
              </a:rPr>
              <a:t>Random resonances</a:t>
            </a:r>
          </a:p>
          <a:p>
            <a:r>
              <a:rPr lang="en-US" altLang="ja-JP" sz="1600" dirty="0" smtClean="0">
                <a:solidFill>
                  <a:schemeClr val="accent2"/>
                </a:solidFill>
              </a:rPr>
              <a:t>that can be additionally excited through</a:t>
            </a:r>
          </a:p>
          <a:p>
            <a:r>
              <a:rPr lang="en-US" altLang="ja-JP" sz="1600" dirty="0" smtClean="0">
                <a:solidFill>
                  <a:schemeClr val="accent2"/>
                </a:solidFill>
              </a:rPr>
              <a:t>a distortion of the super-periodicity</a:t>
            </a:r>
          </a:p>
          <a:p>
            <a:r>
              <a:rPr lang="en-US" altLang="ja-JP" sz="1600" dirty="0" smtClean="0">
                <a:solidFill>
                  <a:schemeClr val="accent2"/>
                </a:solidFill>
              </a:rPr>
              <a:t>caused by </a:t>
            </a:r>
            <a:r>
              <a:rPr lang="en-US" altLang="ja-JP" sz="1600" dirty="0">
                <a:solidFill>
                  <a:schemeClr val="accent2"/>
                </a:solidFill>
              </a:rPr>
              <a:t>the edge </a:t>
            </a:r>
            <a:r>
              <a:rPr lang="en-US" altLang="ja-JP" sz="1600" dirty="0" smtClean="0">
                <a:solidFill>
                  <a:schemeClr val="accent2"/>
                </a:solidFill>
              </a:rPr>
              <a:t>focus</a:t>
            </a:r>
            <a:endParaRPr lang="en-US" altLang="ja-JP" sz="1600" dirty="0">
              <a:solidFill>
                <a:schemeClr val="accent2"/>
              </a:solidFill>
            </a:endParaRPr>
          </a:p>
          <a:p>
            <a:r>
              <a:rPr lang="en-US" altLang="ja-JP" sz="1600" dirty="0" smtClean="0">
                <a:solidFill>
                  <a:schemeClr val="accent2"/>
                </a:solidFill>
              </a:rPr>
              <a:t>of the injection bump magnets</a:t>
            </a:r>
            <a:endParaRPr lang="ja-JP" altLang="en-US" sz="1600" dirty="0">
              <a:solidFill>
                <a:schemeClr val="accent2"/>
              </a:solidFill>
            </a:endParaRPr>
          </a:p>
        </p:txBody>
      </p:sp>
      <p:sp>
        <p:nvSpPr>
          <p:cNvPr id="57" name="テキスト ボックス 56"/>
          <p:cNvSpPr txBox="1"/>
          <p:nvPr/>
        </p:nvSpPr>
        <p:spPr>
          <a:xfrm>
            <a:off x="4233462" y="1588116"/>
            <a:ext cx="2207656" cy="338554"/>
          </a:xfrm>
          <a:prstGeom prst="rect">
            <a:avLst/>
          </a:prstGeom>
          <a:noFill/>
        </p:spPr>
        <p:txBody>
          <a:bodyPr wrap="none" rtlCol="0">
            <a:spAutoFit/>
          </a:bodyPr>
          <a:lstStyle/>
          <a:p>
            <a:r>
              <a:rPr kumimoji="1" lang="en-US" altLang="ja-JP" sz="1600" dirty="0" smtClean="0">
                <a:solidFill>
                  <a:srgbClr val="FF0000"/>
                </a:solidFill>
              </a:rPr>
              <a:t>Systematic resonances</a:t>
            </a:r>
            <a:endParaRPr kumimoji="1" lang="ja-JP" altLang="en-US" sz="1600" dirty="0">
              <a:solidFill>
                <a:srgbClr val="FF0000"/>
              </a:solidFill>
            </a:endParaRPr>
          </a:p>
        </p:txBody>
      </p:sp>
      <p:cxnSp>
        <p:nvCxnSpPr>
          <p:cNvPr id="58" name="直線コネクタ 57"/>
          <p:cNvCxnSpPr/>
          <p:nvPr/>
        </p:nvCxnSpPr>
        <p:spPr bwMode="auto">
          <a:xfrm>
            <a:off x="3802275" y="1760822"/>
            <a:ext cx="445209" cy="0"/>
          </a:xfrm>
          <a:prstGeom prst="line">
            <a:avLst/>
          </a:prstGeom>
          <a:solidFill>
            <a:schemeClr val="accent1"/>
          </a:solidFill>
          <a:ln w="15875" cap="flat" cmpd="sng" algn="ctr">
            <a:solidFill>
              <a:srgbClr val="FF0000"/>
            </a:solidFill>
            <a:prstDash val="solid"/>
            <a:round/>
            <a:headEnd type="none" w="med" len="med"/>
            <a:tailEnd type="none" w="med" len="med"/>
          </a:ln>
          <a:effectLst/>
        </p:spPr>
      </p:cxnSp>
      <p:cxnSp>
        <p:nvCxnSpPr>
          <p:cNvPr id="59" name="直線コネクタ 58"/>
          <p:cNvCxnSpPr/>
          <p:nvPr/>
        </p:nvCxnSpPr>
        <p:spPr bwMode="auto">
          <a:xfrm>
            <a:off x="3822281" y="2135201"/>
            <a:ext cx="445209" cy="0"/>
          </a:xfrm>
          <a:prstGeom prst="line">
            <a:avLst/>
          </a:prstGeom>
          <a:solidFill>
            <a:schemeClr val="accent1"/>
          </a:solidFill>
          <a:ln w="15875" cap="flat" cmpd="sng" algn="ctr">
            <a:solidFill>
              <a:srgbClr val="0070C0"/>
            </a:solidFill>
            <a:prstDash val="sysDash"/>
            <a:round/>
            <a:headEnd type="none" w="med" len="med"/>
            <a:tailEnd type="none" w="med" len="med"/>
          </a:ln>
          <a:effectLst/>
        </p:spPr>
      </p:cxnSp>
      <p:sp>
        <p:nvSpPr>
          <p:cNvPr id="4" name="正方形/長方形 3"/>
          <p:cNvSpPr/>
          <p:nvPr/>
        </p:nvSpPr>
        <p:spPr>
          <a:xfrm>
            <a:off x="1023964" y="4228065"/>
            <a:ext cx="7796507" cy="2308324"/>
          </a:xfrm>
          <a:prstGeom prst="rect">
            <a:avLst/>
          </a:prstGeom>
        </p:spPr>
        <p:txBody>
          <a:bodyPr wrap="square">
            <a:spAutoFit/>
          </a:bodyPr>
          <a:lstStyle/>
          <a:p>
            <a:pPr marL="285750" indent="-285750">
              <a:spcAft>
                <a:spcPts val="0"/>
              </a:spcAft>
              <a:buFont typeface="Wingdings" panose="05000000000000000000" pitchFamily="2" charset="2"/>
              <a:buChar char="ü"/>
            </a:pPr>
            <a:r>
              <a:rPr lang="en-US" altLang="ja-JP" sz="1600" kern="100" dirty="0">
                <a:solidFill>
                  <a:srgbClr val="000000"/>
                </a:solidFill>
                <a:ea typeface="ＭＳ 明朝" panose="02020609040205080304" pitchFamily="17" charset="-128"/>
                <a:cs typeface="Times New Roman" panose="02020603050405020304" pitchFamily="18" charset="0"/>
              </a:rPr>
              <a:t>The edge focus of the injection bump magnets </a:t>
            </a:r>
            <a:r>
              <a:rPr lang="en-US" altLang="ja-JP" sz="1600" kern="100" dirty="0" smtClean="0">
                <a:solidFill>
                  <a:srgbClr val="000000"/>
                </a:solidFill>
                <a:ea typeface="ＭＳ 明朝" panose="02020609040205080304" pitchFamily="17" charset="-128"/>
                <a:cs typeface="Times New Roman" panose="02020603050405020304" pitchFamily="18" charset="0"/>
              </a:rPr>
              <a:t>make a distortion</a:t>
            </a:r>
          </a:p>
          <a:p>
            <a:pPr>
              <a:spcAft>
                <a:spcPts val="0"/>
              </a:spcAft>
            </a:pPr>
            <a:r>
              <a:rPr lang="en-US" altLang="ja-JP" sz="1600" kern="100" dirty="0" smtClean="0">
                <a:solidFill>
                  <a:srgbClr val="000000"/>
                </a:solidFill>
                <a:ea typeface="ＭＳ 明朝" panose="02020609040205080304" pitchFamily="17" charset="-128"/>
                <a:cs typeface="Times New Roman" panose="02020603050405020304" pitchFamily="18" charset="0"/>
              </a:rPr>
              <a:t>      of the </a:t>
            </a:r>
            <a:r>
              <a:rPr lang="en-US" altLang="ja-JP" sz="1600" kern="100" dirty="0">
                <a:solidFill>
                  <a:srgbClr val="000000"/>
                </a:solidFill>
                <a:ea typeface="ＭＳ 明朝" panose="02020609040205080304" pitchFamily="17" charset="-128"/>
                <a:cs typeface="Times New Roman" panose="02020603050405020304" pitchFamily="18" charset="0"/>
              </a:rPr>
              <a:t>lattice super-periodicity only on the vertical plane. </a:t>
            </a:r>
            <a:endParaRPr lang="en-US" altLang="ja-JP" sz="1600" kern="100" dirty="0" smtClean="0">
              <a:solidFill>
                <a:srgbClr val="000000"/>
              </a:solidFill>
              <a:ea typeface="ＭＳ 明朝" panose="02020609040205080304" pitchFamily="17" charset="-128"/>
              <a:cs typeface="Times New Roman" panose="02020603050405020304" pitchFamily="18" charset="0"/>
            </a:endParaRPr>
          </a:p>
          <a:p>
            <a:pPr>
              <a:spcAft>
                <a:spcPts val="0"/>
              </a:spcAft>
            </a:pPr>
            <a:r>
              <a:rPr lang="en-US" altLang="ja-JP" sz="1600" kern="100" dirty="0" smtClean="0">
                <a:solidFill>
                  <a:srgbClr val="000000"/>
                </a:solidFill>
                <a:ea typeface="ＭＳ 明朝" panose="02020609040205080304" pitchFamily="17" charset="-128"/>
                <a:cs typeface="Times New Roman" panose="02020603050405020304" pitchFamily="18" charset="0"/>
              </a:rPr>
              <a:t>      Therefore</a:t>
            </a:r>
            <a:r>
              <a:rPr lang="en-US" altLang="ja-JP" sz="1600" kern="100" dirty="0">
                <a:solidFill>
                  <a:srgbClr val="000000"/>
                </a:solidFill>
                <a:ea typeface="ＭＳ 明朝" panose="02020609040205080304" pitchFamily="17" charset="-128"/>
                <a:cs typeface="Times New Roman" panose="02020603050405020304" pitchFamily="18" charset="0"/>
              </a:rPr>
              <a:t>, it selectively excites random resonances </a:t>
            </a:r>
            <a:r>
              <a:rPr lang="en-US" altLang="ja-JP" sz="1600" kern="100" dirty="0" smtClean="0">
                <a:solidFill>
                  <a:srgbClr val="000000"/>
                </a:solidFill>
                <a:ea typeface="ＭＳ 明朝" panose="02020609040205080304" pitchFamily="17" charset="-128"/>
                <a:cs typeface="Times New Roman" panose="02020603050405020304" pitchFamily="18" charset="0"/>
              </a:rPr>
              <a:t>related</a:t>
            </a:r>
          </a:p>
          <a:p>
            <a:pPr>
              <a:spcAft>
                <a:spcPts val="0"/>
              </a:spcAft>
            </a:pPr>
            <a:r>
              <a:rPr lang="en-US" altLang="ja-JP" sz="1600" kern="100" dirty="0" smtClean="0">
                <a:solidFill>
                  <a:srgbClr val="000000"/>
                </a:solidFill>
                <a:ea typeface="ＭＳ 明朝" panose="02020609040205080304" pitchFamily="17" charset="-128"/>
                <a:cs typeface="Times New Roman" panose="02020603050405020304" pitchFamily="18" charset="0"/>
              </a:rPr>
              <a:t>      to </a:t>
            </a:r>
            <a:r>
              <a:rPr lang="en-US" altLang="ja-JP" sz="1600" kern="100" dirty="0">
                <a:solidFill>
                  <a:srgbClr val="000000"/>
                </a:solidFill>
                <a:ea typeface="ＭＳ 明朝" panose="02020609040205080304" pitchFamily="17" charset="-128"/>
                <a:cs typeface="Times New Roman" panose="02020603050405020304" pitchFamily="18" charset="0"/>
              </a:rPr>
              <a:t>the vertical motion and its coupling to the horizontal </a:t>
            </a:r>
            <a:r>
              <a:rPr lang="en-US" altLang="ja-JP" sz="1600" kern="100" dirty="0" smtClean="0">
                <a:solidFill>
                  <a:srgbClr val="000000"/>
                </a:solidFill>
                <a:ea typeface="ＭＳ 明朝" panose="02020609040205080304" pitchFamily="17" charset="-128"/>
                <a:cs typeface="Times New Roman" panose="02020603050405020304" pitchFamily="18" charset="0"/>
              </a:rPr>
              <a:t>motion.</a:t>
            </a:r>
          </a:p>
          <a:p>
            <a:pPr>
              <a:spcAft>
                <a:spcPts val="0"/>
              </a:spcAft>
            </a:pPr>
            <a:endParaRPr lang="en-US" altLang="ja-JP" sz="1600" kern="100" dirty="0">
              <a:solidFill>
                <a:srgbClr val="000000"/>
              </a:solidFill>
              <a:ea typeface="ＭＳ 明朝" panose="02020609040205080304" pitchFamily="17" charset="-128"/>
              <a:cs typeface="Times New Roman" panose="02020603050405020304" pitchFamily="18" charset="0"/>
            </a:endParaRPr>
          </a:p>
          <a:p>
            <a:pPr marL="285750" indent="-285750">
              <a:spcAft>
                <a:spcPts val="0"/>
              </a:spcAft>
              <a:buFont typeface="Wingdings" panose="05000000000000000000" pitchFamily="2" charset="2"/>
              <a:buChar char="ü"/>
            </a:pPr>
            <a:r>
              <a:rPr lang="en-US" altLang="ja-JP" sz="1600" kern="100" dirty="0" smtClean="0">
                <a:solidFill>
                  <a:srgbClr val="000000"/>
                </a:solidFill>
                <a:ea typeface="ＭＳ 明朝" panose="02020609040205080304" pitchFamily="17" charset="-128"/>
                <a:cs typeface="Times New Roman" panose="02020603050405020304" pitchFamily="18" charset="0"/>
              </a:rPr>
              <a:t>The </a:t>
            </a:r>
            <a:r>
              <a:rPr lang="en-US" altLang="ja-JP" sz="1600" kern="100" dirty="0">
                <a:solidFill>
                  <a:srgbClr val="000000"/>
                </a:solidFill>
                <a:ea typeface="ＭＳ 明朝" panose="02020609040205080304" pitchFamily="17" charset="-128"/>
                <a:cs typeface="Times New Roman" panose="02020603050405020304" pitchFamily="18" charset="0"/>
              </a:rPr>
              <a:t>beam halo formation mainly arises from these random betatron resonances. </a:t>
            </a:r>
            <a:endParaRPr lang="en-US" altLang="ja-JP" sz="1600" kern="100" dirty="0" smtClean="0">
              <a:solidFill>
                <a:srgbClr val="000000"/>
              </a:solidFill>
              <a:ea typeface="ＭＳ 明朝" panose="02020609040205080304" pitchFamily="17" charset="-128"/>
              <a:cs typeface="Times New Roman" panose="02020603050405020304" pitchFamily="18" charset="0"/>
            </a:endParaRPr>
          </a:p>
          <a:p>
            <a:pPr>
              <a:spcAft>
                <a:spcPts val="0"/>
              </a:spcAft>
            </a:pPr>
            <a:endParaRPr lang="en-US" altLang="ja-JP" sz="1600" kern="100" dirty="0">
              <a:solidFill>
                <a:srgbClr val="000000"/>
              </a:solidFill>
              <a:ea typeface="ＭＳ 明朝" panose="02020609040205080304" pitchFamily="17" charset="-128"/>
              <a:cs typeface="Times New Roman" panose="02020603050405020304" pitchFamily="18" charset="0"/>
            </a:endParaRPr>
          </a:p>
          <a:p>
            <a:pPr marL="285750" indent="-285750">
              <a:spcAft>
                <a:spcPts val="0"/>
              </a:spcAft>
              <a:buFont typeface="Wingdings" panose="05000000000000000000" pitchFamily="2" charset="2"/>
              <a:buChar char="ü"/>
            </a:pPr>
            <a:r>
              <a:rPr lang="en-US" altLang="ja-JP" sz="1600" kern="100" dirty="0" smtClean="0">
                <a:solidFill>
                  <a:srgbClr val="000000"/>
                </a:solidFill>
                <a:ea typeface="ＭＳ 明朝" panose="02020609040205080304" pitchFamily="17" charset="-128"/>
                <a:cs typeface="Times New Roman" panose="02020603050405020304" pitchFamily="18" charset="0"/>
              </a:rPr>
              <a:t>To </a:t>
            </a:r>
            <a:r>
              <a:rPr lang="en-US" altLang="ja-JP" sz="1600" kern="100" dirty="0">
                <a:solidFill>
                  <a:srgbClr val="000000"/>
                </a:solidFill>
                <a:ea typeface="ＭＳ 明朝" panose="02020609040205080304" pitchFamily="17" charset="-128"/>
                <a:cs typeface="Times New Roman" panose="02020603050405020304" pitchFamily="18" charset="0"/>
              </a:rPr>
              <a:t>identify the most critical random resonance for the beam halo formation, </a:t>
            </a:r>
            <a:endParaRPr lang="en-US" altLang="ja-JP" sz="1600" kern="100" dirty="0" smtClean="0">
              <a:solidFill>
                <a:srgbClr val="000000"/>
              </a:solidFill>
              <a:ea typeface="ＭＳ 明朝" panose="02020609040205080304" pitchFamily="17" charset="-128"/>
              <a:cs typeface="Times New Roman" panose="02020603050405020304" pitchFamily="18" charset="0"/>
            </a:endParaRPr>
          </a:p>
          <a:p>
            <a:pPr>
              <a:spcAft>
                <a:spcPts val="0"/>
              </a:spcAft>
            </a:pPr>
            <a:r>
              <a:rPr lang="en-US" altLang="ja-JP" sz="1600" kern="100" dirty="0">
                <a:solidFill>
                  <a:srgbClr val="000000"/>
                </a:solidFill>
                <a:ea typeface="ＭＳ 明朝" panose="02020609040205080304" pitchFamily="17" charset="-128"/>
                <a:cs typeface="Times New Roman" panose="02020603050405020304" pitchFamily="18" charset="0"/>
              </a:rPr>
              <a:t> </a:t>
            </a:r>
            <a:r>
              <a:rPr lang="en-US" altLang="ja-JP" sz="1600" kern="100" dirty="0" smtClean="0">
                <a:solidFill>
                  <a:srgbClr val="000000"/>
                </a:solidFill>
                <a:ea typeface="ＭＳ 明朝" panose="02020609040205080304" pitchFamily="17" charset="-128"/>
                <a:cs typeface="Times New Roman" panose="02020603050405020304" pitchFamily="18" charset="0"/>
              </a:rPr>
              <a:t>    the </a:t>
            </a:r>
            <a:r>
              <a:rPr lang="en-US" altLang="ja-JP" sz="1600" kern="100" dirty="0">
                <a:solidFill>
                  <a:srgbClr val="000000"/>
                </a:solidFill>
                <a:ea typeface="ＭＳ 明朝" panose="02020609040205080304" pitchFamily="17" charset="-128"/>
                <a:cs typeface="Times New Roman" panose="02020603050405020304" pitchFamily="18" charset="0"/>
              </a:rPr>
              <a:t>single-particle behavior of </a:t>
            </a:r>
            <a:r>
              <a:rPr lang="en-US" altLang="ja-JP" sz="1600" kern="100" dirty="0" smtClean="0">
                <a:solidFill>
                  <a:srgbClr val="000000"/>
                </a:solidFill>
                <a:ea typeface="ＭＳ 明朝" panose="02020609040205080304" pitchFamily="17" charset="-128"/>
                <a:cs typeface="Times New Roman" panose="02020603050405020304" pitchFamily="18" charset="0"/>
              </a:rPr>
              <a:t>each </a:t>
            </a:r>
            <a:r>
              <a:rPr lang="en-US" altLang="ja-JP" sz="1600" kern="100" dirty="0">
                <a:solidFill>
                  <a:srgbClr val="000000"/>
                </a:solidFill>
                <a:ea typeface="ＭＳ 明朝" panose="02020609040205080304" pitchFamily="17" charset="-128"/>
                <a:cs typeface="Times New Roman" panose="02020603050405020304" pitchFamily="18" charset="0"/>
              </a:rPr>
              <a:t>macro particle was investigated.</a:t>
            </a:r>
            <a:endParaRPr lang="ja-JP" altLang="ja-JP" sz="1400" kern="100" dirty="0">
              <a:effectLst/>
              <a:ea typeface="ＭＳ 明朝" panose="02020609040205080304" pitchFamily="17" charset="-128"/>
              <a:cs typeface="Times New Roman" panose="02020603050405020304" pitchFamily="18" charset="0"/>
            </a:endParaRPr>
          </a:p>
        </p:txBody>
      </p:sp>
      <p:sp>
        <p:nvSpPr>
          <p:cNvPr id="3" name="スライド番号プレースホルダー 2"/>
          <p:cNvSpPr>
            <a:spLocks noGrp="1"/>
          </p:cNvSpPr>
          <p:nvPr>
            <p:ph type="sldNum" sz="quarter" idx="12"/>
          </p:nvPr>
        </p:nvSpPr>
        <p:spPr/>
        <p:txBody>
          <a:bodyPr/>
          <a:lstStyle/>
          <a:p>
            <a:pPr>
              <a:defRPr/>
            </a:pPr>
            <a:fld id="{795C08A0-DC4E-40C2-BC5D-0461A8846DC0}" type="slidenum">
              <a:rPr lang="en-US" altLang="ja-JP" smtClean="0"/>
              <a:pPr>
                <a:defRPr/>
              </a:pPr>
              <a:t>30</a:t>
            </a:fld>
            <a:endParaRPr lang="en-US" altLang="ja-JP"/>
          </a:p>
        </p:txBody>
      </p:sp>
    </p:spTree>
    <p:extLst>
      <p:ext uri="{BB962C8B-B14F-4D97-AF65-F5344CB8AC3E}">
        <p14:creationId xmlns:p14="http://schemas.microsoft.com/office/powerpoint/2010/main" val="2930668739"/>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683568" y="1413341"/>
            <a:ext cx="3397966" cy="3290317"/>
          </a:xfrm>
          <a:prstGeom prst="rect">
            <a:avLst/>
          </a:prstGeom>
        </p:spPr>
      </p:pic>
      <p:pic>
        <p:nvPicPr>
          <p:cNvPr id="3" name="図 2"/>
          <p:cNvPicPr>
            <a:picLocks noChangeAspect="1"/>
          </p:cNvPicPr>
          <p:nvPr/>
        </p:nvPicPr>
        <p:blipFill>
          <a:blip r:embed="rId3"/>
          <a:stretch>
            <a:fillRect/>
          </a:stretch>
        </p:blipFill>
        <p:spPr>
          <a:xfrm>
            <a:off x="4427984" y="1413341"/>
            <a:ext cx="3383527" cy="3290317"/>
          </a:xfrm>
          <a:prstGeom prst="rect">
            <a:avLst/>
          </a:prstGeom>
        </p:spPr>
      </p:pic>
      <p:sp>
        <p:nvSpPr>
          <p:cNvPr id="4" name="テキスト ボックス 3"/>
          <p:cNvSpPr txBox="1"/>
          <p:nvPr/>
        </p:nvSpPr>
        <p:spPr>
          <a:xfrm>
            <a:off x="889241" y="1052736"/>
            <a:ext cx="3393878" cy="338554"/>
          </a:xfrm>
          <a:prstGeom prst="rect">
            <a:avLst/>
          </a:prstGeom>
          <a:noFill/>
        </p:spPr>
        <p:txBody>
          <a:bodyPr wrap="none" rtlCol="0">
            <a:spAutoFit/>
          </a:bodyPr>
          <a:lstStyle/>
          <a:p>
            <a:r>
              <a:rPr kumimoji="1" lang="en-US" altLang="ja-JP" sz="1600" dirty="0" smtClean="0"/>
              <a:t>Turn-by-turn incoherent oscillation</a:t>
            </a:r>
            <a:endParaRPr kumimoji="1" lang="ja-JP" altLang="en-US" sz="1600" dirty="0"/>
          </a:p>
        </p:txBody>
      </p:sp>
      <p:sp>
        <p:nvSpPr>
          <p:cNvPr id="5" name="テキスト ボックス 4"/>
          <p:cNvSpPr txBox="1"/>
          <p:nvPr/>
        </p:nvSpPr>
        <p:spPr>
          <a:xfrm>
            <a:off x="4768945" y="1052736"/>
            <a:ext cx="2898550" cy="338554"/>
          </a:xfrm>
          <a:prstGeom prst="rect">
            <a:avLst/>
          </a:prstGeom>
          <a:noFill/>
        </p:spPr>
        <p:txBody>
          <a:bodyPr wrap="none" rtlCol="0">
            <a:spAutoFit/>
          </a:bodyPr>
          <a:lstStyle/>
          <a:p>
            <a:r>
              <a:rPr kumimoji="1" lang="en-US" altLang="ja-JP" sz="1600" dirty="0" smtClean="0"/>
              <a:t>Turn-by-turn </a:t>
            </a:r>
            <a:r>
              <a:rPr lang="en-US" altLang="ja-JP" sz="1600" dirty="0" smtClean="0"/>
              <a:t>betatron actions</a:t>
            </a:r>
            <a:endParaRPr kumimoji="1" lang="ja-JP" altLang="en-US" sz="1600" dirty="0"/>
          </a:p>
        </p:txBody>
      </p:sp>
      <p:sp>
        <p:nvSpPr>
          <p:cNvPr id="6" name="右矢印 5"/>
          <p:cNvSpPr/>
          <p:nvPr/>
        </p:nvSpPr>
        <p:spPr bwMode="auto">
          <a:xfrm>
            <a:off x="3844128" y="2573867"/>
            <a:ext cx="978408" cy="484632"/>
          </a:xfrm>
          <a:prstGeom prst="rightArrow">
            <a:avLst/>
          </a:prstGeom>
          <a:solidFill>
            <a:schemeClr val="accent1"/>
          </a:solidFill>
          <a:ln w="9525" cap="flat" cmpd="sng" algn="ctr">
            <a:solidFill>
              <a:schemeClr val="hlink"/>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Book Antiqua" pitchFamily="18" charset="0"/>
              <a:ea typeface="ＭＳ Ｐ明朝" pitchFamily="18" charset="-128"/>
            </a:endParaRPr>
          </a:p>
        </p:txBody>
      </p:sp>
      <p:sp>
        <p:nvSpPr>
          <p:cNvPr id="9" name="正方形/長方形 8"/>
          <p:cNvSpPr/>
          <p:nvPr/>
        </p:nvSpPr>
        <p:spPr>
          <a:xfrm>
            <a:off x="252369" y="149731"/>
            <a:ext cx="8208063" cy="830997"/>
          </a:xfrm>
          <a:prstGeom prst="rect">
            <a:avLst/>
          </a:prstGeom>
        </p:spPr>
        <p:txBody>
          <a:bodyPr wrap="square">
            <a:spAutoFit/>
          </a:bodyPr>
          <a:lstStyle/>
          <a:p>
            <a:r>
              <a:rPr lang="en-US" altLang="ja-JP" sz="2400" b="1" dirty="0" smtClean="0">
                <a:solidFill>
                  <a:schemeClr val="accent1"/>
                </a:solidFill>
              </a:rPr>
              <a:t>Typical sample of the turn-by-turn incoherent motion</a:t>
            </a:r>
          </a:p>
          <a:p>
            <a:r>
              <a:rPr lang="en-US" altLang="ja-JP" sz="2400" b="1" dirty="0" smtClean="0">
                <a:solidFill>
                  <a:schemeClr val="accent1"/>
                </a:solidFill>
              </a:rPr>
              <a:t>of one macro-particle that </a:t>
            </a:r>
            <a:r>
              <a:rPr lang="en-US" altLang="ja-JP" sz="2400" b="1" dirty="0">
                <a:solidFill>
                  <a:schemeClr val="accent1"/>
                </a:solidFill>
              </a:rPr>
              <a:t>forms the beam halo</a:t>
            </a:r>
            <a:endParaRPr lang="ja-JP" altLang="en-US" sz="2400" b="1" dirty="0">
              <a:solidFill>
                <a:schemeClr val="accent1"/>
              </a:solidFill>
            </a:endParaRPr>
          </a:p>
        </p:txBody>
      </p:sp>
      <p:sp>
        <p:nvSpPr>
          <p:cNvPr id="12" name="正方形/長方形 11"/>
          <p:cNvSpPr/>
          <p:nvPr/>
        </p:nvSpPr>
        <p:spPr>
          <a:xfrm>
            <a:off x="3563888" y="4869160"/>
            <a:ext cx="5184576" cy="1569660"/>
          </a:xfrm>
          <a:prstGeom prst="rect">
            <a:avLst/>
          </a:prstGeom>
        </p:spPr>
        <p:txBody>
          <a:bodyPr wrap="square">
            <a:spAutoFit/>
          </a:bodyPr>
          <a:lstStyle/>
          <a:p>
            <a:pPr marL="285750" indent="-285750">
              <a:buFont typeface="Wingdings" panose="05000000000000000000" pitchFamily="2" charset="2"/>
              <a:buChar char="ü"/>
            </a:pPr>
            <a:r>
              <a:rPr lang="en-US" altLang="ja-JP" sz="1600" dirty="0" smtClean="0"/>
              <a:t>The </a:t>
            </a:r>
            <a:r>
              <a:rPr lang="en-US" altLang="ja-JP" sz="1600" dirty="0"/>
              <a:t>betatron actions gradually </a:t>
            </a:r>
            <a:r>
              <a:rPr lang="en-US" altLang="ja-JP" sz="1600" dirty="0" smtClean="0"/>
              <a:t>increase </a:t>
            </a:r>
            <a:r>
              <a:rPr lang="en-US" altLang="ja-JP" sz="1600" dirty="0"/>
              <a:t>on </a:t>
            </a:r>
            <a:r>
              <a:rPr lang="en-US" altLang="ja-JP" sz="1600" dirty="0" smtClean="0"/>
              <a:t>both</a:t>
            </a:r>
          </a:p>
          <a:p>
            <a:r>
              <a:rPr lang="en-US" altLang="ja-JP" sz="1600" dirty="0"/>
              <a:t> </a:t>
            </a:r>
            <a:r>
              <a:rPr lang="en-US" altLang="ja-JP" sz="1600" dirty="0" smtClean="0"/>
              <a:t>     horizontal </a:t>
            </a:r>
            <a:r>
              <a:rPr lang="en-US" altLang="ja-JP" sz="1600" dirty="0"/>
              <a:t>and </a:t>
            </a:r>
            <a:r>
              <a:rPr lang="en-US" altLang="ja-JP" sz="1600" dirty="0" smtClean="0"/>
              <a:t>vertical planes while </a:t>
            </a:r>
            <a:r>
              <a:rPr lang="en-US" altLang="ja-JP" sz="1600" dirty="0"/>
              <a:t>oscillating. </a:t>
            </a:r>
            <a:endParaRPr lang="en-US" altLang="ja-JP" sz="1600" dirty="0" smtClean="0"/>
          </a:p>
          <a:p>
            <a:endParaRPr lang="en-US" altLang="ja-JP" sz="1600" dirty="0"/>
          </a:p>
          <a:p>
            <a:pPr marL="285750" indent="-285750">
              <a:buFont typeface="Wingdings" panose="05000000000000000000" pitchFamily="2" charset="2"/>
              <a:buChar char="ü"/>
            </a:pPr>
            <a:r>
              <a:rPr lang="en-US" altLang="ja-JP" sz="1600" dirty="0" smtClean="0"/>
              <a:t>This </a:t>
            </a:r>
            <a:r>
              <a:rPr lang="en-US" altLang="ja-JP" sz="1600" dirty="0"/>
              <a:t>single-particle behavior can </a:t>
            </a:r>
            <a:r>
              <a:rPr lang="en-US" altLang="ja-JP" sz="1600" dirty="0" smtClean="0"/>
              <a:t>be interpreted</a:t>
            </a:r>
          </a:p>
          <a:p>
            <a:r>
              <a:rPr lang="en-US" altLang="ja-JP" sz="1600" dirty="0"/>
              <a:t> </a:t>
            </a:r>
            <a:r>
              <a:rPr lang="en-US" altLang="ja-JP" sz="1600" dirty="0" smtClean="0"/>
              <a:t>     as the </a:t>
            </a:r>
            <a:r>
              <a:rPr lang="en-US" altLang="ja-JP" sz="1600" dirty="0"/>
              <a:t>combined effect of two </a:t>
            </a:r>
            <a:r>
              <a:rPr lang="en-US" altLang="ja-JP" sz="1600" dirty="0" smtClean="0"/>
              <a:t>resonances</a:t>
            </a:r>
            <a:endParaRPr lang="en-US" altLang="ja-JP" sz="1600" dirty="0"/>
          </a:p>
          <a:p>
            <a:r>
              <a:rPr lang="en-US" altLang="ja-JP" sz="1600" dirty="0" smtClean="0">
                <a:solidFill>
                  <a:schemeClr val="accent2"/>
                </a:solidFill>
              </a:rPr>
              <a:t>      </a:t>
            </a:r>
            <a:r>
              <a:rPr lang="en-US" altLang="ja-JP" sz="1600" dirty="0" smtClean="0">
                <a:solidFill>
                  <a:schemeClr val="accent2"/>
                </a:solidFill>
                <a:latin typeface="Symbol" panose="05050102010706020507" pitchFamily="18" charset="2"/>
              </a:rPr>
              <a:t>n</a:t>
            </a:r>
            <a:r>
              <a:rPr lang="en-US" altLang="ja-JP" sz="1600" baseline="-25000" dirty="0" smtClean="0">
                <a:solidFill>
                  <a:schemeClr val="accent2"/>
                </a:solidFill>
              </a:rPr>
              <a:t>x</a:t>
            </a:r>
            <a:r>
              <a:rPr lang="en-US" altLang="ja-JP" sz="1600" dirty="0" smtClean="0">
                <a:solidFill>
                  <a:schemeClr val="accent2"/>
                </a:solidFill>
              </a:rPr>
              <a:t>+2</a:t>
            </a:r>
            <a:r>
              <a:rPr lang="en-US" altLang="ja-JP" sz="1600" dirty="0" smtClean="0">
                <a:solidFill>
                  <a:schemeClr val="accent2"/>
                </a:solidFill>
                <a:latin typeface="Symbol" panose="05050102010706020507" pitchFamily="18" charset="2"/>
              </a:rPr>
              <a:t>n</a:t>
            </a:r>
            <a:r>
              <a:rPr lang="en-US" altLang="ja-JP" sz="1600" baseline="-25000" dirty="0" smtClean="0">
                <a:solidFill>
                  <a:schemeClr val="accent2"/>
                </a:solidFill>
              </a:rPr>
              <a:t>y</a:t>
            </a:r>
            <a:r>
              <a:rPr lang="en-US" altLang="ja-JP" sz="1600" dirty="0" smtClean="0">
                <a:solidFill>
                  <a:schemeClr val="accent2"/>
                </a:solidFill>
              </a:rPr>
              <a:t>=19 </a:t>
            </a:r>
            <a:r>
              <a:rPr lang="en-US" altLang="ja-JP" sz="1600" dirty="0"/>
              <a:t>and </a:t>
            </a:r>
            <a:r>
              <a:rPr lang="en-US" altLang="ja-JP" sz="1600" dirty="0" smtClean="0">
                <a:solidFill>
                  <a:srgbClr val="FF0000"/>
                </a:solidFill>
                <a:latin typeface="Symbol" panose="05050102010706020507" pitchFamily="18" charset="2"/>
              </a:rPr>
              <a:t>n</a:t>
            </a:r>
            <a:r>
              <a:rPr lang="en-US" altLang="ja-JP" sz="1600" baseline="-25000" dirty="0" smtClean="0">
                <a:solidFill>
                  <a:srgbClr val="FF0000"/>
                </a:solidFill>
              </a:rPr>
              <a:t>x</a:t>
            </a:r>
            <a:r>
              <a:rPr lang="en-US" altLang="ja-JP" sz="1600" dirty="0" smtClean="0">
                <a:solidFill>
                  <a:srgbClr val="FF0000"/>
                </a:solidFill>
              </a:rPr>
              <a:t>−</a:t>
            </a:r>
            <a:r>
              <a:rPr lang="en-US" altLang="ja-JP" sz="1600" dirty="0" smtClean="0">
                <a:solidFill>
                  <a:srgbClr val="FF0000"/>
                </a:solidFill>
                <a:latin typeface="Symbol" panose="05050102010706020507" pitchFamily="18" charset="2"/>
              </a:rPr>
              <a:t>n</a:t>
            </a:r>
            <a:r>
              <a:rPr lang="en-US" altLang="ja-JP" sz="1600" baseline="-25000" dirty="0" smtClean="0">
                <a:solidFill>
                  <a:srgbClr val="FF0000"/>
                </a:solidFill>
              </a:rPr>
              <a:t>y</a:t>
            </a:r>
            <a:r>
              <a:rPr lang="en-US" altLang="ja-JP" sz="1600" dirty="0">
                <a:solidFill>
                  <a:srgbClr val="FF0000"/>
                </a:solidFill>
              </a:rPr>
              <a:t> </a:t>
            </a:r>
            <a:r>
              <a:rPr lang="en-US" altLang="ja-JP" sz="1600" dirty="0" smtClean="0">
                <a:solidFill>
                  <a:srgbClr val="FF0000"/>
                </a:solidFill>
              </a:rPr>
              <a:t>/2</a:t>
            </a:r>
            <a:r>
              <a:rPr lang="en-US" altLang="ja-JP" sz="1600" dirty="0" smtClean="0">
                <a:solidFill>
                  <a:srgbClr val="FF0000"/>
                </a:solidFill>
                <a:latin typeface="Symbol" panose="05050102010706020507" pitchFamily="18" charset="2"/>
              </a:rPr>
              <a:t>n</a:t>
            </a:r>
            <a:r>
              <a:rPr lang="en-US" altLang="ja-JP" sz="1600" baseline="-25000" dirty="0" smtClean="0">
                <a:solidFill>
                  <a:srgbClr val="FF0000"/>
                </a:solidFill>
              </a:rPr>
              <a:t>x</a:t>
            </a:r>
            <a:r>
              <a:rPr lang="en-US" altLang="ja-JP" sz="1600" dirty="0">
                <a:solidFill>
                  <a:srgbClr val="FF0000"/>
                </a:solidFill>
              </a:rPr>
              <a:t>−</a:t>
            </a:r>
            <a:r>
              <a:rPr lang="en-US" altLang="ja-JP" sz="1600" dirty="0" smtClean="0">
                <a:solidFill>
                  <a:srgbClr val="FF0000"/>
                </a:solidFill>
              </a:rPr>
              <a:t>2</a:t>
            </a:r>
            <a:r>
              <a:rPr lang="en-US" altLang="ja-JP" sz="1600" dirty="0" smtClean="0">
                <a:solidFill>
                  <a:srgbClr val="FF0000"/>
                </a:solidFill>
                <a:latin typeface="Symbol" panose="05050102010706020507" pitchFamily="18" charset="2"/>
              </a:rPr>
              <a:t>n</a:t>
            </a:r>
            <a:r>
              <a:rPr lang="en-US" altLang="ja-JP" sz="1600" baseline="-25000" dirty="0" smtClean="0">
                <a:solidFill>
                  <a:srgbClr val="FF0000"/>
                </a:solidFill>
              </a:rPr>
              <a:t>y</a:t>
            </a:r>
            <a:r>
              <a:rPr lang="en-US" altLang="ja-JP" sz="1600" dirty="0" smtClean="0">
                <a:solidFill>
                  <a:srgbClr val="FF0000"/>
                </a:solidFill>
              </a:rPr>
              <a:t>=0</a:t>
            </a:r>
            <a:r>
              <a:rPr lang="en-US" altLang="ja-JP" sz="1600" dirty="0">
                <a:solidFill>
                  <a:srgbClr val="FF0000"/>
                </a:solidFill>
              </a:rPr>
              <a:t>.</a:t>
            </a:r>
            <a:endParaRPr lang="ja-JP" altLang="en-US" sz="1600" dirty="0">
              <a:solidFill>
                <a:srgbClr val="FF0000"/>
              </a:solidFill>
            </a:endParaRPr>
          </a:p>
        </p:txBody>
      </p:sp>
      <p:sp>
        <p:nvSpPr>
          <p:cNvPr id="7" name="スライド番号プレースホルダー 6"/>
          <p:cNvSpPr>
            <a:spLocks noGrp="1"/>
          </p:cNvSpPr>
          <p:nvPr>
            <p:ph type="sldNum" sz="quarter" idx="12"/>
          </p:nvPr>
        </p:nvSpPr>
        <p:spPr/>
        <p:txBody>
          <a:bodyPr/>
          <a:lstStyle/>
          <a:p>
            <a:pPr>
              <a:defRPr/>
            </a:pPr>
            <a:fld id="{795C08A0-DC4E-40C2-BC5D-0461A8846DC0}" type="slidenum">
              <a:rPr lang="en-US" altLang="ja-JP" smtClean="0"/>
              <a:pPr>
                <a:defRPr/>
              </a:pPr>
              <a:t>31</a:t>
            </a:fld>
            <a:endParaRPr lang="en-US" altLang="ja-JP"/>
          </a:p>
        </p:txBody>
      </p:sp>
    </p:spTree>
    <p:extLst>
      <p:ext uri="{BB962C8B-B14F-4D97-AF65-F5344CB8AC3E}">
        <p14:creationId xmlns:p14="http://schemas.microsoft.com/office/powerpoint/2010/main" val="2207788721"/>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352403" y="899103"/>
            <a:ext cx="3538582" cy="3372635"/>
          </a:xfrm>
          <a:prstGeom prst="rect">
            <a:avLst/>
          </a:prstGeom>
        </p:spPr>
      </p:pic>
      <p:sp>
        <p:nvSpPr>
          <p:cNvPr id="4" name="テキスト ボックス 3"/>
          <p:cNvSpPr txBox="1"/>
          <p:nvPr/>
        </p:nvSpPr>
        <p:spPr>
          <a:xfrm>
            <a:off x="640435" y="529771"/>
            <a:ext cx="3304110" cy="369332"/>
          </a:xfrm>
          <a:prstGeom prst="rect">
            <a:avLst/>
          </a:prstGeom>
          <a:noFill/>
        </p:spPr>
        <p:txBody>
          <a:bodyPr wrap="none" rtlCol="0">
            <a:spAutoFit/>
          </a:bodyPr>
          <a:lstStyle/>
          <a:p>
            <a:r>
              <a:rPr kumimoji="1" lang="en-US" altLang="ja-JP" dirty="0" smtClean="0"/>
              <a:t>Turn-by-turn incoherent tunes</a:t>
            </a:r>
            <a:endParaRPr kumimoji="1" lang="ja-JP" altLang="en-US" dirty="0"/>
          </a:p>
        </p:txBody>
      </p:sp>
      <p:cxnSp>
        <p:nvCxnSpPr>
          <p:cNvPr id="6" name="直線矢印コネクタ 5"/>
          <p:cNvCxnSpPr/>
          <p:nvPr/>
        </p:nvCxnSpPr>
        <p:spPr bwMode="auto">
          <a:xfrm flipH="1">
            <a:off x="3059833" y="764704"/>
            <a:ext cx="1224135" cy="118174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7" name="テキスト ボックス 6"/>
          <p:cNvSpPr txBox="1"/>
          <p:nvPr/>
        </p:nvSpPr>
        <p:spPr>
          <a:xfrm>
            <a:off x="422090" y="116632"/>
            <a:ext cx="4725974" cy="461665"/>
          </a:xfrm>
          <a:prstGeom prst="rect">
            <a:avLst/>
          </a:prstGeom>
          <a:noFill/>
        </p:spPr>
        <p:txBody>
          <a:bodyPr wrap="none" rtlCol="0">
            <a:spAutoFit/>
          </a:bodyPr>
          <a:lstStyle/>
          <a:p>
            <a:r>
              <a:rPr lang="en-US" altLang="ja-JP" sz="2400" b="1" dirty="0" smtClean="0">
                <a:solidFill>
                  <a:schemeClr val="accent1"/>
                </a:solidFill>
              </a:rPr>
              <a:t>Behavior of a beam halo particle</a:t>
            </a:r>
          </a:p>
        </p:txBody>
      </p:sp>
      <p:sp>
        <p:nvSpPr>
          <p:cNvPr id="9" name="正方形/長方形 8"/>
          <p:cNvSpPr/>
          <p:nvPr/>
        </p:nvSpPr>
        <p:spPr>
          <a:xfrm>
            <a:off x="3952803" y="1530077"/>
            <a:ext cx="5083693" cy="3108543"/>
          </a:xfrm>
          <a:prstGeom prst="rect">
            <a:avLst/>
          </a:prstGeom>
          <a:noFill/>
        </p:spPr>
        <p:txBody>
          <a:bodyPr wrap="square">
            <a:spAutoFit/>
          </a:bodyPr>
          <a:lstStyle/>
          <a:p>
            <a:pPr marL="285750" indent="-285750">
              <a:buFont typeface="Wingdings" panose="05000000000000000000" pitchFamily="2" charset="2"/>
              <a:buChar char="u"/>
            </a:pPr>
            <a:r>
              <a:rPr lang="en-US" altLang="ja-JP" sz="1600" u="sng" dirty="0" smtClean="0">
                <a:solidFill>
                  <a:schemeClr val="accent2"/>
                </a:solidFill>
                <a:latin typeface="Symbol" panose="05050102010706020507" pitchFamily="18" charset="2"/>
              </a:rPr>
              <a:t>n</a:t>
            </a:r>
            <a:r>
              <a:rPr lang="en-US" altLang="ja-JP" sz="1600" u="sng" baseline="-25000" dirty="0" smtClean="0">
                <a:solidFill>
                  <a:schemeClr val="accent2"/>
                </a:solidFill>
              </a:rPr>
              <a:t>x</a:t>
            </a:r>
            <a:r>
              <a:rPr lang="en-US" altLang="ja-JP" sz="1600" u="sng" dirty="0" smtClean="0">
                <a:solidFill>
                  <a:schemeClr val="accent2"/>
                </a:solidFill>
              </a:rPr>
              <a:t>+2</a:t>
            </a:r>
            <a:r>
              <a:rPr lang="en-US" altLang="ja-JP" sz="1600" u="sng" dirty="0" smtClean="0">
                <a:solidFill>
                  <a:schemeClr val="accent2"/>
                </a:solidFill>
                <a:latin typeface="Symbol" panose="05050102010706020507" pitchFamily="18" charset="2"/>
              </a:rPr>
              <a:t>n</a:t>
            </a:r>
            <a:r>
              <a:rPr lang="en-US" altLang="ja-JP" sz="1600" u="sng" baseline="-25000" dirty="0" smtClean="0">
                <a:solidFill>
                  <a:schemeClr val="accent2"/>
                </a:solidFill>
              </a:rPr>
              <a:t>y</a:t>
            </a:r>
            <a:r>
              <a:rPr lang="en-US" altLang="ja-JP" sz="1600" u="sng" dirty="0" smtClean="0">
                <a:solidFill>
                  <a:schemeClr val="accent2"/>
                </a:solidFill>
              </a:rPr>
              <a:t>=19 (</a:t>
            </a:r>
            <a:r>
              <a:rPr lang="en-US" altLang="ja-JP" sz="1600" u="sng" dirty="0">
                <a:solidFill>
                  <a:schemeClr val="accent2"/>
                </a:solidFill>
              </a:rPr>
              <a:t>R</a:t>
            </a:r>
            <a:r>
              <a:rPr lang="en-US" altLang="ja-JP" sz="1600" u="sng" dirty="0" smtClean="0">
                <a:solidFill>
                  <a:schemeClr val="accent2"/>
                </a:solidFill>
              </a:rPr>
              <a:t>andom resonance); </a:t>
            </a:r>
          </a:p>
          <a:p>
            <a:endParaRPr lang="en-US" altLang="ja-JP" sz="400" dirty="0" smtClean="0">
              <a:solidFill>
                <a:schemeClr val="accent2"/>
              </a:solidFill>
            </a:endParaRPr>
          </a:p>
          <a:p>
            <a:r>
              <a:rPr lang="en-US" altLang="ja-JP" sz="1600" dirty="0" smtClean="0"/>
              <a:t>   - arises from the chromatic correction </a:t>
            </a:r>
            <a:r>
              <a:rPr lang="en-US" altLang="ja-JP" sz="1600" dirty="0"/>
              <a:t>sextupole field </a:t>
            </a:r>
            <a:endParaRPr lang="en-US" altLang="ja-JP" sz="1600" dirty="0" smtClean="0"/>
          </a:p>
          <a:p>
            <a:r>
              <a:rPr lang="en-US" altLang="ja-JP" sz="1600" dirty="0" smtClean="0"/>
              <a:t>     and the </a:t>
            </a:r>
            <a:r>
              <a:rPr lang="en-US" altLang="ja-JP" sz="1600" dirty="0"/>
              <a:t>intrinsic sextupole </a:t>
            </a:r>
            <a:r>
              <a:rPr lang="en-US" altLang="ja-JP" sz="1600" dirty="0" smtClean="0"/>
              <a:t>field component</a:t>
            </a:r>
          </a:p>
          <a:p>
            <a:r>
              <a:rPr lang="en-US" altLang="ja-JP" sz="1600" dirty="0" smtClean="0"/>
              <a:t>     in </a:t>
            </a:r>
            <a:r>
              <a:rPr lang="en-US" altLang="ja-JP" sz="1600" dirty="0"/>
              <a:t>the main bending magnets, </a:t>
            </a:r>
            <a:r>
              <a:rPr lang="en-US" altLang="ja-JP" sz="1600" dirty="0" smtClean="0"/>
              <a:t>and is additionally</a:t>
            </a:r>
          </a:p>
          <a:p>
            <a:r>
              <a:rPr lang="en-US" altLang="ja-JP" sz="1600" dirty="0"/>
              <a:t> </a:t>
            </a:r>
            <a:r>
              <a:rPr lang="en-US" altLang="ja-JP" sz="1600" dirty="0" smtClean="0"/>
              <a:t>    excited </a:t>
            </a:r>
            <a:r>
              <a:rPr lang="en-US" altLang="ja-JP" sz="1600" dirty="0"/>
              <a:t>by </a:t>
            </a:r>
            <a:r>
              <a:rPr lang="en-US" altLang="ja-JP" sz="1600" dirty="0" smtClean="0"/>
              <a:t>a distortion of the lattice super-</a:t>
            </a:r>
          </a:p>
          <a:p>
            <a:r>
              <a:rPr lang="en-US" altLang="ja-JP" sz="1600" dirty="0"/>
              <a:t> </a:t>
            </a:r>
            <a:r>
              <a:rPr lang="en-US" altLang="ja-JP" sz="1600" dirty="0" smtClean="0"/>
              <a:t>    periodicity caused by the </a:t>
            </a:r>
            <a:r>
              <a:rPr lang="en-US" altLang="ja-JP" sz="1600" dirty="0"/>
              <a:t>edge </a:t>
            </a:r>
            <a:r>
              <a:rPr lang="en-US" altLang="ja-JP" sz="1600" dirty="0" smtClean="0"/>
              <a:t>focus of</a:t>
            </a:r>
          </a:p>
          <a:p>
            <a:r>
              <a:rPr lang="en-US" altLang="ja-JP" sz="1600" dirty="0"/>
              <a:t> </a:t>
            </a:r>
            <a:r>
              <a:rPr lang="en-US" altLang="ja-JP" sz="1600" dirty="0" smtClean="0"/>
              <a:t>    the injection bump magnets.</a:t>
            </a:r>
          </a:p>
          <a:p>
            <a:endParaRPr lang="en-US" altLang="ja-JP" sz="800" dirty="0" smtClean="0"/>
          </a:p>
          <a:p>
            <a:r>
              <a:rPr lang="en-US" altLang="ja-JP" sz="1600" dirty="0" smtClean="0"/>
              <a:t>   - induces </a:t>
            </a:r>
            <a:r>
              <a:rPr lang="en-US" altLang="ja-JP" sz="1600" dirty="0"/>
              <a:t>emittance growth </a:t>
            </a:r>
            <a:r>
              <a:rPr lang="en-US" altLang="ja-JP" sz="1600" dirty="0" smtClean="0"/>
              <a:t>on both horizontal and </a:t>
            </a:r>
          </a:p>
          <a:p>
            <a:r>
              <a:rPr lang="en-US" altLang="ja-JP" sz="1600" dirty="0" smtClean="0"/>
              <a:t>     vertical planes while </a:t>
            </a:r>
            <a:r>
              <a:rPr lang="en-US" altLang="ja-JP" sz="1600" u="sng" dirty="0">
                <a:solidFill>
                  <a:schemeClr val="accent2"/>
                </a:solidFill>
              </a:rPr>
              <a:t>2J</a:t>
            </a:r>
            <a:r>
              <a:rPr lang="en-US" altLang="ja-JP" sz="1600" u="sng" baseline="-25000" dirty="0">
                <a:solidFill>
                  <a:schemeClr val="accent2"/>
                </a:solidFill>
              </a:rPr>
              <a:t>x</a:t>
            </a:r>
            <a:r>
              <a:rPr lang="en-US" altLang="ja-JP" sz="1600" u="sng" dirty="0">
                <a:solidFill>
                  <a:schemeClr val="accent2"/>
                </a:solidFill>
              </a:rPr>
              <a:t>−</a:t>
            </a:r>
            <a:r>
              <a:rPr lang="en-US" altLang="ja-JP" sz="1600" u="sng" dirty="0" smtClean="0">
                <a:solidFill>
                  <a:schemeClr val="accent2"/>
                </a:solidFill>
              </a:rPr>
              <a:t>J</a:t>
            </a:r>
            <a:r>
              <a:rPr lang="en-US" altLang="ja-JP" sz="1600" u="sng" baseline="-25000" dirty="0" smtClean="0">
                <a:solidFill>
                  <a:schemeClr val="accent2"/>
                </a:solidFill>
              </a:rPr>
              <a:t>y</a:t>
            </a:r>
            <a:r>
              <a:rPr lang="en-US" altLang="ja-JP" sz="1600" u="sng" dirty="0" smtClean="0">
                <a:solidFill>
                  <a:schemeClr val="accent2"/>
                </a:solidFill>
              </a:rPr>
              <a:t> =const</a:t>
            </a:r>
            <a:r>
              <a:rPr lang="en-US" altLang="ja-JP" sz="1600" u="sng" dirty="0" smtClean="0"/>
              <a:t>.</a:t>
            </a:r>
          </a:p>
          <a:p>
            <a:endParaRPr lang="en-US" altLang="ja-JP" sz="800" u="sng" dirty="0"/>
          </a:p>
          <a:p>
            <a:r>
              <a:rPr lang="en-US" altLang="ja-JP" sz="1600" dirty="0" smtClean="0"/>
              <a:t>   - </a:t>
            </a:r>
            <a:r>
              <a:rPr lang="en-US" altLang="ja-JP" sz="1600" dirty="0"/>
              <a:t>leads to </a:t>
            </a:r>
            <a:r>
              <a:rPr lang="en-US" altLang="ja-JP" sz="1600" dirty="0" smtClean="0"/>
              <a:t>two times </a:t>
            </a:r>
            <a:r>
              <a:rPr lang="en-US" altLang="ja-JP" sz="1600" dirty="0"/>
              <a:t>larger emittance </a:t>
            </a:r>
            <a:r>
              <a:rPr lang="en-US" altLang="ja-JP" sz="1600" dirty="0" smtClean="0"/>
              <a:t>growth on</a:t>
            </a:r>
          </a:p>
          <a:p>
            <a:r>
              <a:rPr lang="en-US" altLang="ja-JP" sz="1600" dirty="0"/>
              <a:t> </a:t>
            </a:r>
            <a:r>
              <a:rPr lang="en-US" altLang="ja-JP" sz="1600" dirty="0" smtClean="0"/>
              <a:t>    the </a:t>
            </a:r>
            <a:r>
              <a:rPr lang="en-US" altLang="ja-JP" sz="1600" dirty="0"/>
              <a:t>vertical plane </a:t>
            </a:r>
            <a:r>
              <a:rPr lang="en-US" altLang="ja-JP" sz="1600" dirty="0" smtClean="0"/>
              <a:t>than that </a:t>
            </a:r>
            <a:r>
              <a:rPr lang="en-US" altLang="ja-JP" sz="1600" dirty="0"/>
              <a:t>on the horizontal </a:t>
            </a:r>
            <a:r>
              <a:rPr lang="en-US" altLang="ja-JP" sz="1600" dirty="0" smtClean="0"/>
              <a:t>plane.</a:t>
            </a:r>
            <a:endParaRPr lang="en-US" altLang="ja-JP" sz="1600" u="sng" dirty="0" smtClean="0"/>
          </a:p>
        </p:txBody>
      </p:sp>
      <p:sp>
        <p:nvSpPr>
          <p:cNvPr id="10" name="正方形/長方形 9"/>
          <p:cNvSpPr/>
          <p:nvPr/>
        </p:nvSpPr>
        <p:spPr>
          <a:xfrm>
            <a:off x="3952803" y="525061"/>
            <a:ext cx="4572000" cy="830997"/>
          </a:xfrm>
          <a:prstGeom prst="rect">
            <a:avLst/>
          </a:prstGeom>
        </p:spPr>
        <p:txBody>
          <a:bodyPr>
            <a:spAutoFit/>
          </a:bodyPr>
          <a:lstStyle/>
          <a:p>
            <a:pPr marL="285750" indent="-285750">
              <a:buFont typeface="Wingdings" panose="05000000000000000000" pitchFamily="2" charset="2"/>
              <a:buChar char="ü"/>
            </a:pPr>
            <a:r>
              <a:rPr lang="en-US" altLang="ja-JP" sz="1600" dirty="0"/>
              <a:t>The incoherent tunes </a:t>
            </a:r>
            <a:r>
              <a:rPr lang="en-US" altLang="ja-JP" sz="1600" dirty="0" smtClean="0"/>
              <a:t>are located</a:t>
            </a:r>
          </a:p>
          <a:p>
            <a:r>
              <a:rPr lang="en-US" altLang="ja-JP" sz="1600" dirty="0" smtClean="0"/>
              <a:t>      on </a:t>
            </a:r>
            <a:r>
              <a:rPr lang="en-US" altLang="ja-JP" sz="1600" dirty="0"/>
              <a:t>the </a:t>
            </a:r>
            <a:r>
              <a:rPr lang="en-US" altLang="ja-JP" sz="1600" dirty="0">
                <a:solidFill>
                  <a:schemeClr val="accent2"/>
                </a:solidFill>
                <a:latin typeface="Symbol" panose="05050102010706020507" pitchFamily="18" charset="2"/>
              </a:rPr>
              <a:t>n</a:t>
            </a:r>
            <a:r>
              <a:rPr lang="en-US" altLang="ja-JP" sz="1600" baseline="-25000" dirty="0">
                <a:solidFill>
                  <a:schemeClr val="accent2"/>
                </a:solidFill>
              </a:rPr>
              <a:t>x</a:t>
            </a:r>
            <a:r>
              <a:rPr lang="en-US" altLang="ja-JP" sz="1600" dirty="0">
                <a:solidFill>
                  <a:schemeClr val="accent2"/>
                </a:solidFill>
              </a:rPr>
              <a:t>+2</a:t>
            </a:r>
            <a:r>
              <a:rPr lang="en-US" altLang="ja-JP" sz="1600" dirty="0">
                <a:solidFill>
                  <a:schemeClr val="accent2"/>
                </a:solidFill>
                <a:latin typeface="Symbol" panose="05050102010706020507" pitchFamily="18" charset="2"/>
              </a:rPr>
              <a:t>n</a:t>
            </a:r>
            <a:r>
              <a:rPr lang="en-US" altLang="ja-JP" sz="1600" baseline="-25000" dirty="0">
                <a:solidFill>
                  <a:schemeClr val="accent2"/>
                </a:solidFill>
              </a:rPr>
              <a:t>y</a:t>
            </a:r>
            <a:r>
              <a:rPr lang="en-US" altLang="ja-JP" sz="1600" dirty="0">
                <a:solidFill>
                  <a:schemeClr val="accent2"/>
                </a:solidFill>
              </a:rPr>
              <a:t>=19</a:t>
            </a:r>
            <a:r>
              <a:rPr lang="en-US" altLang="ja-JP" sz="1600" dirty="0"/>
              <a:t> </a:t>
            </a:r>
            <a:r>
              <a:rPr lang="en-US" altLang="ja-JP" sz="1600" dirty="0" smtClean="0"/>
              <a:t>resonance </a:t>
            </a:r>
            <a:r>
              <a:rPr lang="en-US" altLang="ja-JP" sz="1600" dirty="0"/>
              <a:t>as well </a:t>
            </a:r>
            <a:r>
              <a:rPr lang="en-US" altLang="ja-JP" sz="1600" dirty="0" smtClean="0"/>
              <a:t>as</a:t>
            </a:r>
          </a:p>
          <a:p>
            <a:r>
              <a:rPr lang="en-US" altLang="ja-JP" sz="1600" dirty="0"/>
              <a:t> </a:t>
            </a:r>
            <a:r>
              <a:rPr lang="en-US" altLang="ja-JP" sz="1600" dirty="0" smtClean="0"/>
              <a:t>     near the </a:t>
            </a:r>
            <a:r>
              <a:rPr lang="en-US" altLang="ja-JP" sz="1600" dirty="0" smtClean="0">
                <a:solidFill>
                  <a:srgbClr val="FF0000"/>
                </a:solidFill>
                <a:latin typeface="Symbol" panose="05050102010706020507" pitchFamily="18" charset="2"/>
              </a:rPr>
              <a:t>n</a:t>
            </a:r>
            <a:r>
              <a:rPr lang="en-US" altLang="ja-JP" sz="1600" baseline="-25000" dirty="0" smtClean="0">
                <a:solidFill>
                  <a:srgbClr val="FF0000"/>
                </a:solidFill>
              </a:rPr>
              <a:t>x</a:t>
            </a:r>
            <a:r>
              <a:rPr lang="en-US" altLang="ja-JP" sz="1600" dirty="0" smtClean="0">
                <a:solidFill>
                  <a:srgbClr val="FF0000"/>
                </a:solidFill>
              </a:rPr>
              <a:t>−</a:t>
            </a:r>
            <a:r>
              <a:rPr lang="en-US" altLang="ja-JP" sz="1600" dirty="0" smtClean="0">
                <a:solidFill>
                  <a:srgbClr val="FF0000"/>
                </a:solidFill>
                <a:latin typeface="Symbol" panose="05050102010706020507" pitchFamily="18" charset="2"/>
              </a:rPr>
              <a:t>n</a:t>
            </a:r>
            <a:r>
              <a:rPr lang="en-US" altLang="ja-JP" sz="1600" baseline="-25000" dirty="0" smtClean="0">
                <a:solidFill>
                  <a:srgbClr val="FF0000"/>
                </a:solidFill>
              </a:rPr>
              <a:t>y </a:t>
            </a:r>
            <a:r>
              <a:rPr lang="en-US" altLang="ja-JP" sz="1600" dirty="0" smtClean="0">
                <a:solidFill>
                  <a:srgbClr val="FF0000"/>
                </a:solidFill>
                <a:latin typeface="Symbol" panose="05050102010706020507" pitchFamily="18" charset="2"/>
              </a:rPr>
              <a:t>/ </a:t>
            </a:r>
            <a:r>
              <a:rPr lang="en-US" altLang="ja-JP" sz="1600" dirty="0" smtClean="0">
                <a:solidFill>
                  <a:srgbClr val="FF0000"/>
                </a:solidFill>
              </a:rPr>
              <a:t>2</a:t>
            </a:r>
            <a:r>
              <a:rPr lang="en-US" altLang="ja-JP" sz="1600" dirty="0" smtClean="0">
                <a:solidFill>
                  <a:srgbClr val="FF0000"/>
                </a:solidFill>
                <a:latin typeface="Symbol" panose="05050102010706020507" pitchFamily="18" charset="2"/>
              </a:rPr>
              <a:t>n</a:t>
            </a:r>
            <a:r>
              <a:rPr lang="en-US" altLang="ja-JP" sz="1600" baseline="-25000" dirty="0" smtClean="0">
                <a:solidFill>
                  <a:srgbClr val="FF0000"/>
                </a:solidFill>
              </a:rPr>
              <a:t>x</a:t>
            </a:r>
            <a:r>
              <a:rPr lang="en-US" altLang="ja-JP" sz="1600" dirty="0" smtClean="0">
                <a:solidFill>
                  <a:srgbClr val="FF0000"/>
                </a:solidFill>
              </a:rPr>
              <a:t>−2</a:t>
            </a:r>
            <a:r>
              <a:rPr lang="en-US" altLang="ja-JP" sz="1600" dirty="0" smtClean="0">
                <a:solidFill>
                  <a:srgbClr val="FF0000"/>
                </a:solidFill>
                <a:latin typeface="Symbol" panose="05050102010706020507" pitchFamily="18" charset="2"/>
              </a:rPr>
              <a:t>n</a:t>
            </a:r>
            <a:r>
              <a:rPr lang="en-US" altLang="ja-JP" sz="1600" baseline="-25000" dirty="0" smtClean="0">
                <a:solidFill>
                  <a:srgbClr val="FF0000"/>
                </a:solidFill>
              </a:rPr>
              <a:t>y</a:t>
            </a:r>
            <a:r>
              <a:rPr lang="en-US" altLang="ja-JP" sz="1600" dirty="0" smtClean="0">
                <a:solidFill>
                  <a:srgbClr val="FF0000"/>
                </a:solidFill>
              </a:rPr>
              <a:t>=0 </a:t>
            </a:r>
            <a:r>
              <a:rPr lang="en-US" altLang="ja-JP" sz="1600" dirty="0" smtClean="0"/>
              <a:t>resonances. </a:t>
            </a:r>
            <a:endParaRPr lang="ja-JP" altLang="en-US" sz="1600" dirty="0"/>
          </a:p>
        </p:txBody>
      </p:sp>
      <p:sp>
        <p:nvSpPr>
          <p:cNvPr id="11" name="正方形/長方形 10"/>
          <p:cNvSpPr/>
          <p:nvPr/>
        </p:nvSpPr>
        <p:spPr>
          <a:xfrm>
            <a:off x="3952803" y="4668812"/>
            <a:ext cx="5083693" cy="2000548"/>
          </a:xfrm>
          <a:prstGeom prst="rect">
            <a:avLst/>
          </a:prstGeom>
        </p:spPr>
        <p:txBody>
          <a:bodyPr wrap="square">
            <a:spAutoFit/>
          </a:bodyPr>
          <a:lstStyle/>
          <a:p>
            <a:pPr marL="285750" indent="-285750">
              <a:buFont typeface="Wingdings" panose="05000000000000000000" pitchFamily="2" charset="2"/>
              <a:buChar char="u"/>
            </a:pPr>
            <a:r>
              <a:rPr lang="en-US" altLang="ja-JP" sz="1600" u="sng" dirty="0">
                <a:solidFill>
                  <a:srgbClr val="FF0000"/>
                </a:solidFill>
                <a:latin typeface="Symbol" panose="05050102010706020507" pitchFamily="18" charset="2"/>
              </a:rPr>
              <a:t>n</a:t>
            </a:r>
            <a:r>
              <a:rPr lang="en-US" altLang="ja-JP" sz="1600" u="sng" baseline="-25000" dirty="0">
                <a:solidFill>
                  <a:srgbClr val="FF0000"/>
                </a:solidFill>
              </a:rPr>
              <a:t>x</a:t>
            </a:r>
            <a:r>
              <a:rPr lang="en-US" altLang="ja-JP" sz="1600" u="sng" dirty="0">
                <a:solidFill>
                  <a:srgbClr val="FF0000"/>
                </a:solidFill>
              </a:rPr>
              <a:t>−</a:t>
            </a:r>
            <a:r>
              <a:rPr lang="en-US" altLang="ja-JP" sz="1600" u="sng" dirty="0" smtClean="0">
                <a:solidFill>
                  <a:srgbClr val="FF0000"/>
                </a:solidFill>
                <a:latin typeface="Symbol" panose="05050102010706020507" pitchFamily="18" charset="2"/>
              </a:rPr>
              <a:t>n</a:t>
            </a:r>
            <a:r>
              <a:rPr lang="en-US" altLang="ja-JP" sz="1600" u="sng" baseline="-25000" dirty="0" smtClean="0">
                <a:solidFill>
                  <a:srgbClr val="FF0000"/>
                </a:solidFill>
              </a:rPr>
              <a:t>y </a:t>
            </a:r>
            <a:r>
              <a:rPr lang="en-US" altLang="ja-JP" sz="1600" u="sng" dirty="0" smtClean="0">
                <a:solidFill>
                  <a:srgbClr val="FF0000"/>
                </a:solidFill>
                <a:latin typeface="Symbol" panose="05050102010706020507" pitchFamily="18" charset="2"/>
              </a:rPr>
              <a:t>/ </a:t>
            </a:r>
            <a:r>
              <a:rPr lang="en-US" altLang="ja-JP" sz="1600" u="sng" dirty="0" smtClean="0">
                <a:solidFill>
                  <a:srgbClr val="FF0000"/>
                </a:solidFill>
              </a:rPr>
              <a:t>2</a:t>
            </a:r>
            <a:r>
              <a:rPr lang="en-US" altLang="ja-JP" sz="1600" u="sng" dirty="0" smtClean="0">
                <a:solidFill>
                  <a:srgbClr val="FF0000"/>
                </a:solidFill>
                <a:latin typeface="Symbol" panose="05050102010706020507" pitchFamily="18" charset="2"/>
              </a:rPr>
              <a:t>n</a:t>
            </a:r>
            <a:r>
              <a:rPr lang="en-US" altLang="ja-JP" sz="1600" u="sng" baseline="-25000" dirty="0" smtClean="0">
                <a:solidFill>
                  <a:srgbClr val="FF0000"/>
                </a:solidFill>
              </a:rPr>
              <a:t>x</a:t>
            </a:r>
            <a:r>
              <a:rPr lang="en-US" altLang="ja-JP" sz="1600" u="sng" dirty="0">
                <a:solidFill>
                  <a:srgbClr val="FF0000"/>
                </a:solidFill>
              </a:rPr>
              <a:t>−2</a:t>
            </a:r>
            <a:r>
              <a:rPr lang="en-US" altLang="ja-JP" sz="1600" u="sng" dirty="0">
                <a:solidFill>
                  <a:srgbClr val="FF0000"/>
                </a:solidFill>
                <a:latin typeface="Symbol" panose="05050102010706020507" pitchFamily="18" charset="2"/>
              </a:rPr>
              <a:t>n</a:t>
            </a:r>
            <a:r>
              <a:rPr lang="en-US" altLang="ja-JP" sz="1600" u="sng" baseline="-25000" dirty="0">
                <a:solidFill>
                  <a:srgbClr val="FF0000"/>
                </a:solidFill>
              </a:rPr>
              <a:t>y</a:t>
            </a:r>
            <a:r>
              <a:rPr lang="en-US" altLang="ja-JP" sz="1600" u="sng" dirty="0">
                <a:solidFill>
                  <a:srgbClr val="FF0000"/>
                </a:solidFill>
              </a:rPr>
              <a:t>=0</a:t>
            </a:r>
            <a:r>
              <a:rPr lang="en-US" altLang="ja-JP" sz="1600" u="sng" dirty="0" smtClean="0">
                <a:solidFill>
                  <a:srgbClr val="FF0000"/>
                </a:solidFill>
              </a:rPr>
              <a:t> (Systematic resonance);</a:t>
            </a:r>
            <a:r>
              <a:rPr lang="en-US" altLang="ja-JP" sz="1600" dirty="0" smtClean="0">
                <a:solidFill>
                  <a:srgbClr val="FF0000"/>
                </a:solidFill>
              </a:rPr>
              <a:t> </a:t>
            </a:r>
          </a:p>
          <a:p>
            <a:endParaRPr lang="en-US" altLang="ja-JP" sz="400" dirty="0" smtClean="0">
              <a:solidFill>
                <a:srgbClr val="FF0000"/>
              </a:solidFill>
            </a:endParaRPr>
          </a:p>
          <a:p>
            <a:r>
              <a:rPr lang="en-US" altLang="ja-JP" sz="1600" dirty="0" smtClean="0"/>
              <a:t>   - is excited by skew quadrupole errors, </a:t>
            </a:r>
          </a:p>
          <a:p>
            <a:r>
              <a:rPr lang="en-US" altLang="ja-JP" sz="1600" dirty="0"/>
              <a:t> </a:t>
            </a:r>
            <a:r>
              <a:rPr lang="en-US" altLang="ja-JP" sz="1600" dirty="0" smtClean="0"/>
              <a:t>    2</a:t>
            </a:r>
            <a:r>
              <a:rPr lang="en-US" altLang="ja-JP" sz="1600" baseline="30000" dirty="0" smtClean="0"/>
              <a:t>nd</a:t>
            </a:r>
            <a:r>
              <a:rPr lang="en-US" altLang="ja-JP" sz="1600" dirty="0" smtClean="0"/>
              <a:t> order effect of the sextupole field, and</a:t>
            </a:r>
          </a:p>
          <a:p>
            <a:r>
              <a:rPr lang="en-US" altLang="ja-JP" sz="1600" dirty="0"/>
              <a:t> </a:t>
            </a:r>
            <a:r>
              <a:rPr lang="en-US" altLang="ja-JP" sz="1600" dirty="0" smtClean="0"/>
              <a:t>    octupole component in the space charge field</a:t>
            </a:r>
          </a:p>
          <a:p>
            <a:endParaRPr lang="en-US" altLang="ja-JP" sz="800" dirty="0" smtClean="0"/>
          </a:p>
          <a:p>
            <a:r>
              <a:rPr lang="en-US" altLang="ja-JP" sz="1600" dirty="0"/>
              <a:t> </a:t>
            </a:r>
            <a:r>
              <a:rPr lang="en-US" altLang="ja-JP" sz="1600" dirty="0" smtClean="0"/>
              <a:t> -  </a:t>
            </a:r>
            <a:r>
              <a:rPr lang="en-US" altLang="ja-JP" sz="1600" dirty="0"/>
              <a:t>induces emittance exchange between </a:t>
            </a:r>
            <a:endParaRPr lang="en-US" altLang="ja-JP" sz="1600" dirty="0" smtClean="0"/>
          </a:p>
          <a:p>
            <a:r>
              <a:rPr lang="en-US" altLang="ja-JP" sz="1600" dirty="0"/>
              <a:t> </a:t>
            </a:r>
            <a:r>
              <a:rPr lang="en-US" altLang="ja-JP" sz="1600" dirty="0" smtClean="0"/>
              <a:t>    the horizontal and </a:t>
            </a:r>
            <a:r>
              <a:rPr lang="en-US" altLang="ja-JP" sz="1600" dirty="0"/>
              <a:t>the vertical </a:t>
            </a:r>
            <a:r>
              <a:rPr lang="en-US" altLang="ja-JP" sz="1600" dirty="0" smtClean="0"/>
              <a:t>planes</a:t>
            </a:r>
          </a:p>
          <a:p>
            <a:r>
              <a:rPr lang="en-US" altLang="ja-JP" sz="1600" dirty="0"/>
              <a:t> </a:t>
            </a:r>
            <a:r>
              <a:rPr lang="en-US" altLang="ja-JP" sz="1600" dirty="0" smtClean="0"/>
              <a:t>    while </a:t>
            </a:r>
            <a:r>
              <a:rPr lang="en-US" altLang="ja-JP" sz="1600" u="sng" dirty="0">
                <a:solidFill>
                  <a:srgbClr val="FF0000"/>
                </a:solidFill>
              </a:rPr>
              <a:t>J</a:t>
            </a:r>
            <a:r>
              <a:rPr lang="en-US" altLang="ja-JP" sz="1600" u="sng" baseline="-25000" dirty="0">
                <a:solidFill>
                  <a:srgbClr val="FF0000"/>
                </a:solidFill>
              </a:rPr>
              <a:t>x</a:t>
            </a:r>
            <a:r>
              <a:rPr lang="en-US" altLang="ja-JP" sz="1600" u="sng" dirty="0">
                <a:solidFill>
                  <a:srgbClr val="FF0000"/>
                </a:solidFill>
              </a:rPr>
              <a:t>+J</a:t>
            </a:r>
            <a:r>
              <a:rPr lang="en-US" altLang="ja-JP" sz="1600" u="sng" baseline="-25000" dirty="0">
                <a:solidFill>
                  <a:srgbClr val="FF0000"/>
                </a:solidFill>
              </a:rPr>
              <a:t>y</a:t>
            </a:r>
            <a:r>
              <a:rPr lang="en-US" altLang="ja-JP" sz="1600" u="sng" dirty="0">
                <a:solidFill>
                  <a:srgbClr val="FF0000"/>
                </a:solidFill>
              </a:rPr>
              <a:t> </a:t>
            </a:r>
            <a:r>
              <a:rPr lang="en-US" altLang="ja-JP" sz="1600" u="sng" dirty="0" smtClean="0">
                <a:solidFill>
                  <a:srgbClr val="FF0000"/>
                </a:solidFill>
              </a:rPr>
              <a:t>=const</a:t>
            </a:r>
            <a:r>
              <a:rPr lang="en-US" altLang="ja-JP" sz="1600" dirty="0" smtClean="0"/>
              <a:t>.</a:t>
            </a:r>
          </a:p>
        </p:txBody>
      </p:sp>
      <p:cxnSp>
        <p:nvCxnSpPr>
          <p:cNvPr id="12" name="直線コネクタ 25"/>
          <p:cNvCxnSpPr>
            <a:cxnSpLocks noChangeShapeType="1"/>
          </p:cNvCxnSpPr>
          <p:nvPr/>
        </p:nvCxnSpPr>
        <p:spPr bwMode="auto">
          <a:xfrm flipV="1">
            <a:off x="773160" y="1010123"/>
            <a:ext cx="3024336" cy="2918830"/>
          </a:xfrm>
          <a:prstGeom prst="line">
            <a:avLst/>
          </a:prstGeom>
          <a:noFill/>
          <a:ln w="15875" algn="ctr">
            <a:solidFill>
              <a:srgbClr val="FF0000"/>
            </a:solidFill>
            <a:round/>
            <a:headEnd/>
            <a:tailEnd/>
          </a:ln>
          <a:extLst>
            <a:ext uri="{909E8E84-426E-40DD-AFC4-6F175D3DCCD1}">
              <a14:hiddenFill xmlns:a14="http://schemas.microsoft.com/office/drawing/2010/main">
                <a:noFill/>
              </a14:hiddenFill>
            </a:ext>
          </a:extLst>
        </p:spPr>
      </p:cxnSp>
      <p:cxnSp>
        <p:nvCxnSpPr>
          <p:cNvPr id="13" name="直線コネクタ 31"/>
          <p:cNvCxnSpPr>
            <a:cxnSpLocks noChangeShapeType="1"/>
          </p:cNvCxnSpPr>
          <p:nvPr/>
        </p:nvCxnSpPr>
        <p:spPr bwMode="auto">
          <a:xfrm flipH="1" flipV="1">
            <a:off x="771601" y="1009716"/>
            <a:ext cx="2999519" cy="1442892"/>
          </a:xfrm>
          <a:prstGeom prst="line">
            <a:avLst/>
          </a:prstGeom>
          <a:noFill/>
          <a:ln w="25400" algn="ctr">
            <a:solidFill>
              <a:srgbClr val="1070FC"/>
            </a:solidFill>
            <a:prstDash val="sysDash"/>
            <a:round/>
            <a:headEnd/>
            <a:tailEnd/>
          </a:ln>
          <a:extLst>
            <a:ext uri="{909E8E84-426E-40DD-AFC4-6F175D3DCCD1}">
              <a14:hiddenFill xmlns:a14="http://schemas.microsoft.com/office/drawing/2010/main">
                <a:noFill/>
              </a14:hiddenFill>
            </a:ext>
          </a:extLst>
        </p:spPr>
      </p:cxnSp>
      <p:sp>
        <p:nvSpPr>
          <p:cNvPr id="3" name="スライド番号プレースホルダー 2"/>
          <p:cNvSpPr>
            <a:spLocks noGrp="1"/>
          </p:cNvSpPr>
          <p:nvPr>
            <p:ph type="sldNum" sz="quarter" idx="12"/>
          </p:nvPr>
        </p:nvSpPr>
        <p:spPr/>
        <p:txBody>
          <a:bodyPr/>
          <a:lstStyle/>
          <a:p>
            <a:pPr>
              <a:defRPr/>
            </a:pPr>
            <a:fld id="{795C08A0-DC4E-40C2-BC5D-0461A8846DC0}" type="slidenum">
              <a:rPr lang="en-US" altLang="ja-JP" smtClean="0"/>
              <a:pPr>
                <a:defRPr/>
              </a:pPr>
              <a:t>32</a:t>
            </a:fld>
            <a:endParaRPr lang="en-US" altLang="ja-JP"/>
          </a:p>
        </p:txBody>
      </p:sp>
    </p:spTree>
    <p:extLst>
      <p:ext uri="{BB962C8B-B14F-4D97-AF65-F5344CB8AC3E}">
        <p14:creationId xmlns:p14="http://schemas.microsoft.com/office/powerpoint/2010/main" val="1591273148"/>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296974" y="959218"/>
            <a:ext cx="3533970" cy="3307244"/>
          </a:xfrm>
          <a:prstGeom prst="rect">
            <a:avLst/>
          </a:prstGeom>
        </p:spPr>
      </p:pic>
      <p:sp>
        <p:nvSpPr>
          <p:cNvPr id="3" name="テキスト ボックス 2"/>
          <p:cNvSpPr txBox="1"/>
          <p:nvPr/>
        </p:nvSpPr>
        <p:spPr>
          <a:xfrm>
            <a:off x="444438" y="463065"/>
            <a:ext cx="4382931" cy="369332"/>
          </a:xfrm>
          <a:prstGeom prst="rect">
            <a:avLst/>
          </a:prstGeom>
          <a:noFill/>
        </p:spPr>
        <p:txBody>
          <a:bodyPr wrap="none" rtlCol="0">
            <a:spAutoFit/>
          </a:bodyPr>
          <a:lstStyle/>
          <a:p>
            <a:r>
              <a:rPr lang="en-US" altLang="ja-JP" dirty="0" smtClean="0"/>
              <a:t>2D plot of turn-by-turn betatron actions</a:t>
            </a:r>
            <a:endParaRPr kumimoji="1" lang="ja-JP" altLang="en-US" dirty="0"/>
          </a:p>
        </p:txBody>
      </p:sp>
      <p:sp>
        <p:nvSpPr>
          <p:cNvPr id="4" name="テキスト ボックス 3"/>
          <p:cNvSpPr txBox="1"/>
          <p:nvPr/>
        </p:nvSpPr>
        <p:spPr>
          <a:xfrm>
            <a:off x="251520" y="17990"/>
            <a:ext cx="4725974" cy="461665"/>
          </a:xfrm>
          <a:prstGeom prst="rect">
            <a:avLst/>
          </a:prstGeom>
          <a:noFill/>
        </p:spPr>
        <p:txBody>
          <a:bodyPr wrap="none" rtlCol="0">
            <a:spAutoFit/>
          </a:bodyPr>
          <a:lstStyle/>
          <a:p>
            <a:r>
              <a:rPr lang="en-US" altLang="ja-JP" sz="2400" b="1" dirty="0" smtClean="0">
                <a:solidFill>
                  <a:schemeClr val="accent1"/>
                </a:solidFill>
              </a:rPr>
              <a:t>Behavior of a beam halo particle</a:t>
            </a:r>
          </a:p>
        </p:txBody>
      </p:sp>
      <p:sp>
        <p:nvSpPr>
          <p:cNvPr id="6" name="正方形/長方形 5"/>
          <p:cNvSpPr/>
          <p:nvPr/>
        </p:nvSpPr>
        <p:spPr>
          <a:xfrm>
            <a:off x="611560" y="5417929"/>
            <a:ext cx="3784892" cy="1323439"/>
          </a:xfrm>
          <a:prstGeom prst="rect">
            <a:avLst/>
          </a:prstGeom>
        </p:spPr>
        <p:txBody>
          <a:bodyPr wrap="square">
            <a:spAutoFit/>
          </a:bodyPr>
          <a:lstStyle/>
          <a:p>
            <a:pPr marL="285750" indent="-285750">
              <a:buFont typeface="Wingdings" panose="05000000000000000000" pitchFamily="2" charset="2"/>
              <a:buChar char="ü"/>
            </a:pPr>
            <a:r>
              <a:rPr lang="en-US" altLang="ja-JP" sz="1600" dirty="0" smtClean="0"/>
              <a:t>The </a:t>
            </a:r>
            <a:r>
              <a:rPr lang="en-US" altLang="ja-JP" sz="1600" dirty="0"/>
              <a:t>horizontal and </a:t>
            </a:r>
            <a:r>
              <a:rPr lang="en-US" altLang="ja-JP" sz="1600" dirty="0" smtClean="0"/>
              <a:t>vertical actions</a:t>
            </a:r>
          </a:p>
          <a:p>
            <a:r>
              <a:rPr lang="en-US" altLang="ja-JP" sz="1600" dirty="0"/>
              <a:t> </a:t>
            </a:r>
            <a:r>
              <a:rPr lang="en-US" altLang="ja-JP" sz="1600" dirty="0" smtClean="0"/>
              <a:t>     gradually </a:t>
            </a:r>
            <a:r>
              <a:rPr lang="en-US" altLang="ja-JP" sz="1600" dirty="0"/>
              <a:t>grow up along </a:t>
            </a:r>
            <a:r>
              <a:rPr lang="en-US" altLang="ja-JP" sz="1600" dirty="0" smtClean="0"/>
              <a:t>the line </a:t>
            </a:r>
            <a:r>
              <a:rPr lang="en-US" altLang="ja-JP" sz="1600" dirty="0"/>
              <a:t>of </a:t>
            </a:r>
            <a:r>
              <a:rPr lang="en-US" altLang="ja-JP" sz="1600" dirty="0" smtClean="0"/>
              <a:t> </a:t>
            </a:r>
          </a:p>
          <a:p>
            <a:r>
              <a:rPr lang="en-US" altLang="ja-JP" sz="1600" dirty="0"/>
              <a:t> </a:t>
            </a:r>
            <a:r>
              <a:rPr lang="en-US" altLang="ja-JP" sz="1600" dirty="0" smtClean="0"/>
              <a:t>     </a:t>
            </a:r>
            <a:r>
              <a:rPr lang="en-US" altLang="ja-JP" sz="1600" dirty="0" smtClean="0">
                <a:solidFill>
                  <a:schemeClr val="accent2"/>
                </a:solidFill>
              </a:rPr>
              <a:t>2J</a:t>
            </a:r>
            <a:r>
              <a:rPr lang="en-US" altLang="ja-JP" sz="1600" baseline="-25000" dirty="0" smtClean="0">
                <a:solidFill>
                  <a:schemeClr val="accent2"/>
                </a:solidFill>
              </a:rPr>
              <a:t>x</a:t>
            </a:r>
            <a:r>
              <a:rPr lang="en-US" altLang="ja-JP" sz="1600" dirty="0">
                <a:solidFill>
                  <a:schemeClr val="accent2"/>
                </a:solidFill>
              </a:rPr>
              <a:t>−J</a:t>
            </a:r>
            <a:r>
              <a:rPr lang="en-US" altLang="ja-JP" sz="1600" baseline="-25000" dirty="0">
                <a:solidFill>
                  <a:schemeClr val="accent2"/>
                </a:solidFill>
              </a:rPr>
              <a:t>y</a:t>
            </a:r>
            <a:r>
              <a:rPr lang="en-US" altLang="ja-JP" sz="1600" dirty="0">
                <a:solidFill>
                  <a:schemeClr val="accent2"/>
                </a:solidFill>
              </a:rPr>
              <a:t>=const</a:t>
            </a:r>
            <a:r>
              <a:rPr lang="en-US" altLang="ja-JP" sz="1600" dirty="0"/>
              <a:t>., while </a:t>
            </a:r>
            <a:r>
              <a:rPr lang="en-US" altLang="ja-JP" sz="1600" dirty="0" smtClean="0"/>
              <a:t>oscillating</a:t>
            </a:r>
          </a:p>
          <a:p>
            <a:r>
              <a:rPr lang="en-US" altLang="ja-JP" sz="1600" dirty="0"/>
              <a:t> </a:t>
            </a:r>
            <a:r>
              <a:rPr lang="en-US" altLang="ja-JP" sz="1600" dirty="0" smtClean="0"/>
              <a:t>     in </a:t>
            </a:r>
            <a:r>
              <a:rPr lang="en-US" altLang="ja-JP" sz="1600" dirty="0"/>
              <a:t>a </a:t>
            </a:r>
            <a:r>
              <a:rPr lang="en-US" altLang="ja-JP" sz="1600" dirty="0" smtClean="0"/>
              <a:t>direction parallel to the line of</a:t>
            </a:r>
          </a:p>
          <a:p>
            <a:r>
              <a:rPr lang="en-US" altLang="ja-JP" sz="1600" dirty="0" smtClean="0"/>
              <a:t>      </a:t>
            </a:r>
            <a:r>
              <a:rPr lang="en-US" altLang="ja-JP" sz="1600" dirty="0" smtClean="0">
                <a:solidFill>
                  <a:srgbClr val="FF0000"/>
                </a:solidFill>
              </a:rPr>
              <a:t>J</a:t>
            </a:r>
            <a:r>
              <a:rPr lang="en-US" altLang="ja-JP" sz="1600" baseline="-25000" dirty="0" smtClean="0">
                <a:solidFill>
                  <a:srgbClr val="FF0000"/>
                </a:solidFill>
              </a:rPr>
              <a:t>x</a:t>
            </a:r>
            <a:r>
              <a:rPr lang="en-US" altLang="ja-JP" sz="1600" dirty="0" smtClean="0">
                <a:solidFill>
                  <a:srgbClr val="FF0000"/>
                </a:solidFill>
              </a:rPr>
              <a:t>+J</a:t>
            </a:r>
            <a:r>
              <a:rPr lang="en-US" altLang="ja-JP" sz="1600" baseline="-25000" dirty="0" smtClean="0">
                <a:solidFill>
                  <a:srgbClr val="FF0000"/>
                </a:solidFill>
              </a:rPr>
              <a:t>y</a:t>
            </a:r>
            <a:r>
              <a:rPr lang="en-US" altLang="ja-JP" sz="1600" dirty="0" smtClean="0">
                <a:solidFill>
                  <a:srgbClr val="FF0000"/>
                </a:solidFill>
              </a:rPr>
              <a:t>=const</a:t>
            </a:r>
            <a:r>
              <a:rPr lang="en-US" altLang="ja-JP" sz="1600" dirty="0" smtClean="0"/>
              <a:t>..</a:t>
            </a:r>
            <a:endParaRPr lang="ja-JP" altLang="en-US" sz="1600" dirty="0"/>
          </a:p>
        </p:txBody>
      </p:sp>
      <p:sp>
        <p:nvSpPr>
          <p:cNvPr id="8" name="正方形/長方形 7"/>
          <p:cNvSpPr/>
          <p:nvPr/>
        </p:nvSpPr>
        <p:spPr>
          <a:xfrm>
            <a:off x="622116" y="4279218"/>
            <a:ext cx="3306790" cy="1077218"/>
          </a:xfrm>
          <a:prstGeom prst="rect">
            <a:avLst/>
          </a:prstGeom>
        </p:spPr>
        <p:txBody>
          <a:bodyPr wrap="square">
            <a:spAutoFit/>
          </a:bodyPr>
          <a:lstStyle/>
          <a:p>
            <a:r>
              <a:rPr lang="en-US" altLang="ja-JP" sz="1600" dirty="0"/>
              <a:t>C</a:t>
            </a:r>
            <a:r>
              <a:rPr lang="en-US" altLang="ja-JP" sz="1600" dirty="0" smtClean="0"/>
              <a:t>haracteristic </a:t>
            </a:r>
            <a:r>
              <a:rPr lang="en-US" altLang="ja-JP" sz="1600" dirty="0"/>
              <a:t>emittance </a:t>
            </a:r>
            <a:r>
              <a:rPr lang="en-US" altLang="ja-JP" sz="1600" dirty="0" smtClean="0"/>
              <a:t>blow-up</a:t>
            </a:r>
          </a:p>
          <a:p>
            <a:r>
              <a:rPr lang="en-US" altLang="ja-JP" sz="1600" dirty="0" smtClean="0"/>
              <a:t>that </a:t>
            </a:r>
            <a:r>
              <a:rPr lang="en-US" altLang="ja-JP" sz="1600" dirty="0"/>
              <a:t>implies the combined </a:t>
            </a:r>
            <a:r>
              <a:rPr lang="en-US" altLang="ja-JP" sz="1600" dirty="0" smtClean="0"/>
              <a:t>effect</a:t>
            </a:r>
          </a:p>
          <a:p>
            <a:r>
              <a:rPr lang="en-US" altLang="ja-JP" sz="1600" dirty="0" smtClean="0"/>
              <a:t>of </a:t>
            </a:r>
            <a:r>
              <a:rPr lang="en-US" altLang="ja-JP" sz="1600" dirty="0"/>
              <a:t>the two </a:t>
            </a:r>
            <a:r>
              <a:rPr lang="en-US" altLang="ja-JP" sz="1600" dirty="0" smtClean="0"/>
              <a:t>resonances</a:t>
            </a:r>
            <a:r>
              <a:rPr lang="en-US" altLang="ja-JP" sz="1600" dirty="0"/>
              <a:t>,</a:t>
            </a:r>
            <a:endParaRPr lang="en-US" altLang="ja-JP" sz="1600" dirty="0" smtClean="0">
              <a:solidFill>
                <a:schemeClr val="accent2"/>
              </a:solidFill>
              <a:latin typeface="Symbol" panose="05050102010706020507" pitchFamily="18" charset="2"/>
            </a:endParaRPr>
          </a:p>
          <a:p>
            <a:r>
              <a:rPr lang="en-US" altLang="ja-JP" sz="1600" dirty="0" smtClean="0">
                <a:solidFill>
                  <a:schemeClr val="accent2"/>
                </a:solidFill>
                <a:latin typeface="Symbol" panose="05050102010706020507" pitchFamily="18" charset="2"/>
              </a:rPr>
              <a:t>n</a:t>
            </a:r>
            <a:r>
              <a:rPr lang="en-US" altLang="ja-JP" sz="1600" baseline="-25000" dirty="0" smtClean="0">
                <a:solidFill>
                  <a:schemeClr val="accent2"/>
                </a:solidFill>
              </a:rPr>
              <a:t>x</a:t>
            </a:r>
            <a:r>
              <a:rPr lang="en-US" altLang="ja-JP" sz="1600" dirty="0" smtClean="0">
                <a:solidFill>
                  <a:schemeClr val="accent2"/>
                </a:solidFill>
              </a:rPr>
              <a:t>+2</a:t>
            </a:r>
            <a:r>
              <a:rPr lang="en-US" altLang="ja-JP" sz="1600" dirty="0" smtClean="0">
                <a:solidFill>
                  <a:schemeClr val="accent2"/>
                </a:solidFill>
                <a:latin typeface="Symbol" panose="05050102010706020507" pitchFamily="18" charset="2"/>
              </a:rPr>
              <a:t>n</a:t>
            </a:r>
            <a:r>
              <a:rPr lang="en-US" altLang="ja-JP" sz="1600" baseline="-25000" dirty="0" smtClean="0">
                <a:solidFill>
                  <a:schemeClr val="accent2"/>
                </a:solidFill>
              </a:rPr>
              <a:t>y</a:t>
            </a:r>
            <a:r>
              <a:rPr lang="en-US" altLang="ja-JP" sz="1600" dirty="0" smtClean="0">
                <a:solidFill>
                  <a:schemeClr val="accent2"/>
                </a:solidFill>
              </a:rPr>
              <a:t>=19 </a:t>
            </a:r>
            <a:r>
              <a:rPr lang="en-US" altLang="ja-JP" sz="1600" dirty="0"/>
              <a:t>and </a:t>
            </a:r>
            <a:r>
              <a:rPr lang="en-US" altLang="ja-JP" sz="1600" dirty="0">
                <a:solidFill>
                  <a:srgbClr val="FF0000"/>
                </a:solidFill>
                <a:latin typeface="Symbol" panose="05050102010706020507" pitchFamily="18" charset="2"/>
              </a:rPr>
              <a:t>n</a:t>
            </a:r>
            <a:r>
              <a:rPr lang="en-US" altLang="ja-JP" sz="1600" baseline="-25000" dirty="0">
                <a:solidFill>
                  <a:srgbClr val="FF0000"/>
                </a:solidFill>
              </a:rPr>
              <a:t>x</a:t>
            </a:r>
            <a:r>
              <a:rPr lang="en-US" altLang="ja-JP" sz="1600" dirty="0">
                <a:solidFill>
                  <a:srgbClr val="FF0000"/>
                </a:solidFill>
              </a:rPr>
              <a:t>−</a:t>
            </a:r>
            <a:r>
              <a:rPr lang="en-US" altLang="ja-JP" sz="1600" dirty="0">
                <a:solidFill>
                  <a:srgbClr val="FF0000"/>
                </a:solidFill>
                <a:latin typeface="Symbol" panose="05050102010706020507" pitchFamily="18" charset="2"/>
              </a:rPr>
              <a:t>n</a:t>
            </a:r>
            <a:r>
              <a:rPr lang="en-US" altLang="ja-JP" sz="1600" baseline="-25000" dirty="0">
                <a:solidFill>
                  <a:srgbClr val="FF0000"/>
                </a:solidFill>
              </a:rPr>
              <a:t>y</a:t>
            </a:r>
            <a:r>
              <a:rPr lang="en-US" altLang="ja-JP" sz="1600" dirty="0">
                <a:solidFill>
                  <a:srgbClr val="FF0000"/>
                </a:solidFill>
              </a:rPr>
              <a:t> /2</a:t>
            </a:r>
            <a:r>
              <a:rPr lang="en-US" altLang="ja-JP" sz="1600" dirty="0">
                <a:solidFill>
                  <a:srgbClr val="FF0000"/>
                </a:solidFill>
                <a:latin typeface="Symbol" panose="05050102010706020507" pitchFamily="18" charset="2"/>
              </a:rPr>
              <a:t>n</a:t>
            </a:r>
            <a:r>
              <a:rPr lang="en-US" altLang="ja-JP" sz="1600" baseline="-25000" dirty="0">
                <a:solidFill>
                  <a:srgbClr val="FF0000"/>
                </a:solidFill>
              </a:rPr>
              <a:t>x</a:t>
            </a:r>
            <a:r>
              <a:rPr lang="en-US" altLang="ja-JP" sz="1600" dirty="0">
                <a:solidFill>
                  <a:srgbClr val="FF0000"/>
                </a:solidFill>
              </a:rPr>
              <a:t>−</a:t>
            </a:r>
            <a:r>
              <a:rPr lang="en-US" altLang="ja-JP" sz="1600" dirty="0" smtClean="0">
                <a:solidFill>
                  <a:srgbClr val="FF0000"/>
                </a:solidFill>
              </a:rPr>
              <a:t>2</a:t>
            </a:r>
            <a:r>
              <a:rPr lang="en-US" altLang="ja-JP" sz="1600" dirty="0" smtClean="0">
                <a:solidFill>
                  <a:srgbClr val="FF0000"/>
                </a:solidFill>
                <a:latin typeface="Symbol" panose="05050102010706020507" pitchFamily="18" charset="2"/>
              </a:rPr>
              <a:t>n</a:t>
            </a:r>
            <a:r>
              <a:rPr lang="en-US" altLang="ja-JP" sz="1600" baseline="-25000" dirty="0" smtClean="0">
                <a:solidFill>
                  <a:srgbClr val="FF0000"/>
                </a:solidFill>
              </a:rPr>
              <a:t>y</a:t>
            </a:r>
            <a:r>
              <a:rPr lang="en-US" altLang="ja-JP" sz="1600" dirty="0" smtClean="0">
                <a:solidFill>
                  <a:srgbClr val="FF0000"/>
                </a:solidFill>
              </a:rPr>
              <a:t>=0</a:t>
            </a:r>
            <a:r>
              <a:rPr lang="en-US" altLang="ja-JP" sz="1600" dirty="0" smtClean="0"/>
              <a:t>;</a:t>
            </a:r>
            <a:endParaRPr lang="ja-JP" altLang="en-US" sz="1600" dirty="0"/>
          </a:p>
        </p:txBody>
      </p:sp>
      <p:sp>
        <p:nvSpPr>
          <p:cNvPr id="11" name="正方形/長方形 10"/>
          <p:cNvSpPr/>
          <p:nvPr/>
        </p:nvSpPr>
        <p:spPr>
          <a:xfrm>
            <a:off x="4116578" y="882661"/>
            <a:ext cx="4919918" cy="4278094"/>
          </a:xfrm>
          <a:prstGeom prst="rect">
            <a:avLst/>
          </a:prstGeom>
        </p:spPr>
        <p:txBody>
          <a:bodyPr wrap="square">
            <a:spAutoFit/>
          </a:bodyPr>
          <a:lstStyle/>
          <a:p>
            <a:pPr marL="285750" indent="-285750">
              <a:buFont typeface="Wingdings" panose="05000000000000000000" pitchFamily="2" charset="2"/>
              <a:buChar char="u"/>
            </a:pPr>
            <a:r>
              <a:rPr lang="en-US" altLang="ja-JP" sz="1600" dirty="0" smtClean="0"/>
              <a:t>This analysis confirmed :  </a:t>
            </a:r>
          </a:p>
          <a:p>
            <a:endParaRPr lang="en-US" altLang="ja-JP" sz="800" dirty="0" smtClean="0"/>
          </a:p>
          <a:p>
            <a:r>
              <a:rPr lang="en-US" altLang="ja-JP" sz="1600" dirty="0" smtClean="0"/>
              <a:t>  </a:t>
            </a:r>
            <a:r>
              <a:rPr lang="ja-JP" altLang="en-US" sz="1600" dirty="0"/>
              <a:t> </a:t>
            </a:r>
            <a:r>
              <a:rPr lang="ja-JP" altLang="en-US" sz="1600" dirty="0" smtClean="0"/>
              <a:t> </a:t>
            </a:r>
            <a:r>
              <a:rPr lang="en-US" altLang="ja-JP" sz="1600" dirty="0" smtClean="0"/>
              <a:t>- Most </a:t>
            </a:r>
            <a:r>
              <a:rPr lang="en-US" altLang="ja-JP" sz="1600" dirty="0"/>
              <a:t>of the beam halo </a:t>
            </a:r>
            <a:r>
              <a:rPr lang="en-US" altLang="ja-JP" sz="1600" dirty="0" smtClean="0"/>
              <a:t>particles</a:t>
            </a:r>
          </a:p>
          <a:p>
            <a:r>
              <a:rPr lang="en-US" altLang="ja-JP" sz="1600" dirty="0"/>
              <a:t> </a:t>
            </a:r>
            <a:r>
              <a:rPr lang="en-US" altLang="ja-JP" sz="1600" dirty="0" smtClean="0"/>
              <a:t>     are </a:t>
            </a:r>
            <a:r>
              <a:rPr lang="en-US" altLang="ja-JP" sz="1600" dirty="0"/>
              <a:t>generated through such a </a:t>
            </a:r>
            <a:r>
              <a:rPr lang="en-US" altLang="ja-JP" sz="1600" dirty="0" smtClean="0"/>
              <a:t>single-particle</a:t>
            </a:r>
            <a:endParaRPr lang="en-US" altLang="ja-JP" sz="1600" dirty="0"/>
          </a:p>
          <a:p>
            <a:r>
              <a:rPr lang="en-US" altLang="ja-JP" sz="1600" dirty="0" smtClean="0"/>
              <a:t>      behavior </a:t>
            </a:r>
            <a:r>
              <a:rPr lang="en-US" altLang="ja-JP" sz="1600" dirty="0"/>
              <a:t>caused by the two resonances</a:t>
            </a:r>
            <a:r>
              <a:rPr lang="en-US" altLang="ja-JP" sz="1600" dirty="0" smtClean="0"/>
              <a:t>.</a:t>
            </a:r>
          </a:p>
          <a:p>
            <a:endParaRPr lang="en-US" altLang="ja-JP" sz="800" dirty="0"/>
          </a:p>
          <a:p>
            <a:r>
              <a:rPr lang="en-US" altLang="ja-JP" sz="1600" dirty="0" smtClean="0"/>
              <a:t>    - The </a:t>
            </a:r>
            <a:r>
              <a:rPr lang="en-US" altLang="ja-JP" sz="1600" dirty="0"/>
              <a:t>contribution of the </a:t>
            </a:r>
            <a:r>
              <a:rPr lang="en-US" altLang="ja-JP" sz="1600" dirty="0">
                <a:solidFill>
                  <a:schemeClr val="accent2"/>
                </a:solidFill>
                <a:latin typeface="Symbol" panose="05050102010706020507" pitchFamily="18" charset="2"/>
              </a:rPr>
              <a:t>n</a:t>
            </a:r>
            <a:r>
              <a:rPr lang="en-US" altLang="ja-JP" sz="1600" baseline="-25000" dirty="0">
                <a:solidFill>
                  <a:schemeClr val="accent2"/>
                </a:solidFill>
              </a:rPr>
              <a:t>x</a:t>
            </a:r>
            <a:r>
              <a:rPr lang="en-US" altLang="ja-JP" sz="1600" dirty="0">
                <a:solidFill>
                  <a:schemeClr val="accent2"/>
                </a:solidFill>
              </a:rPr>
              <a:t>+2</a:t>
            </a:r>
            <a:r>
              <a:rPr lang="en-US" altLang="ja-JP" sz="1600" dirty="0">
                <a:solidFill>
                  <a:schemeClr val="accent2"/>
                </a:solidFill>
                <a:latin typeface="Symbol" panose="05050102010706020507" pitchFamily="18" charset="2"/>
              </a:rPr>
              <a:t>n</a:t>
            </a:r>
            <a:r>
              <a:rPr lang="en-US" altLang="ja-JP" sz="1600" baseline="-25000" dirty="0">
                <a:solidFill>
                  <a:schemeClr val="accent2"/>
                </a:solidFill>
              </a:rPr>
              <a:t>y</a:t>
            </a:r>
            <a:r>
              <a:rPr lang="en-US" altLang="ja-JP" sz="1600" dirty="0">
                <a:solidFill>
                  <a:schemeClr val="accent2"/>
                </a:solidFill>
              </a:rPr>
              <a:t>=19</a:t>
            </a:r>
            <a:r>
              <a:rPr lang="en-US" altLang="ja-JP" sz="1600" dirty="0" smtClean="0"/>
              <a:t> </a:t>
            </a:r>
            <a:r>
              <a:rPr lang="en-US" altLang="ja-JP" sz="1600" dirty="0"/>
              <a:t>resonance</a:t>
            </a:r>
          </a:p>
          <a:p>
            <a:r>
              <a:rPr lang="en-US" altLang="ja-JP" sz="1600" dirty="0" smtClean="0"/>
              <a:t>      is </a:t>
            </a:r>
            <a:r>
              <a:rPr lang="en-US" altLang="ja-JP" sz="1600" dirty="0"/>
              <a:t>more critical for the observed extra beam </a:t>
            </a:r>
            <a:r>
              <a:rPr lang="en-US" altLang="ja-JP" sz="1600" dirty="0" smtClean="0"/>
              <a:t>loss,</a:t>
            </a:r>
          </a:p>
          <a:p>
            <a:r>
              <a:rPr lang="en-US" altLang="ja-JP" sz="1600" dirty="0"/>
              <a:t> </a:t>
            </a:r>
            <a:r>
              <a:rPr lang="en-US" altLang="ja-JP" sz="1600" dirty="0" smtClean="0"/>
              <a:t>     because the </a:t>
            </a:r>
            <a:r>
              <a:rPr lang="en-US" altLang="ja-JP" sz="1600" dirty="0"/>
              <a:t>resonance </a:t>
            </a:r>
            <a:r>
              <a:rPr lang="en-US" altLang="ja-JP" sz="1600" dirty="0" smtClean="0"/>
              <a:t>causes </a:t>
            </a:r>
            <a:r>
              <a:rPr lang="en-US" altLang="ja-JP" sz="1600" dirty="0"/>
              <a:t>more </a:t>
            </a:r>
            <a:r>
              <a:rPr lang="en-US" altLang="ja-JP" sz="1600" dirty="0" smtClean="0"/>
              <a:t>severe</a:t>
            </a:r>
          </a:p>
          <a:p>
            <a:r>
              <a:rPr lang="en-US" altLang="ja-JP" sz="1600" dirty="0"/>
              <a:t> </a:t>
            </a:r>
            <a:r>
              <a:rPr lang="en-US" altLang="ja-JP" sz="1600" dirty="0" smtClean="0"/>
              <a:t>     beam halo formation on the vertical plane.</a:t>
            </a:r>
          </a:p>
          <a:p>
            <a:endParaRPr lang="en-US" altLang="ja-JP" sz="1600" dirty="0" smtClean="0"/>
          </a:p>
          <a:p>
            <a:pPr marL="285750" indent="-285750">
              <a:buFont typeface="Wingdings" panose="05000000000000000000" pitchFamily="2" charset="2"/>
              <a:buChar char="u"/>
            </a:pPr>
            <a:r>
              <a:rPr lang="en-US" altLang="ja-JP" sz="1600" dirty="0" smtClean="0"/>
              <a:t>This analysis suggest a possibility :</a:t>
            </a:r>
          </a:p>
          <a:p>
            <a:endParaRPr lang="en-US" altLang="ja-JP" sz="800" dirty="0" smtClean="0">
              <a:solidFill>
                <a:srgbClr val="FF33CC"/>
              </a:solidFill>
            </a:endParaRPr>
          </a:p>
          <a:p>
            <a:r>
              <a:rPr lang="en-US" altLang="ja-JP" sz="1600" dirty="0" smtClean="0"/>
              <a:t>      the further expansion of transverse painting</a:t>
            </a:r>
          </a:p>
          <a:p>
            <a:r>
              <a:rPr lang="en-US" altLang="ja-JP" sz="1600" dirty="0"/>
              <a:t> </a:t>
            </a:r>
            <a:r>
              <a:rPr lang="en-US" altLang="ja-JP" sz="1600" dirty="0" smtClean="0"/>
              <a:t>     area may be realized </a:t>
            </a:r>
            <a:r>
              <a:rPr lang="en-US" altLang="ja-JP" sz="1600" dirty="0" smtClean="0">
                <a:solidFill>
                  <a:srgbClr val="FF33CC"/>
                </a:solidFill>
              </a:rPr>
              <a:t>by reducing</a:t>
            </a:r>
          </a:p>
          <a:p>
            <a:r>
              <a:rPr lang="en-US" altLang="ja-JP" sz="1600" dirty="0">
                <a:solidFill>
                  <a:srgbClr val="FF33CC"/>
                </a:solidFill>
              </a:rPr>
              <a:t> </a:t>
            </a:r>
            <a:r>
              <a:rPr lang="en-US" altLang="ja-JP" sz="1600" dirty="0" smtClean="0">
                <a:solidFill>
                  <a:srgbClr val="FF33CC"/>
                </a:solidFill>
              </a:rPr>
              <a:t>     the effect of the </a:t>
            </a:r>
            <a:r>
              <a:rPr lang="en-US" altLang="ja-JP" sz="1600" dirty="0" smtClean="0">
                <a:solidFill>
                  <a:srgbClr val="FF33CC"/>
                </a:solidFill>
                <a:latin typeface="Symbol" panose="05050102010706020507" pitchFamily="18" charset="2"/>
              </a:rPr>
              <a:t>n</a:t>
            </a:r>
            <a:r>
              <a:rPr lang="en-US" altLang="ja-JP" sz="1600" baseline="-25000" dirty="0" smtClean="0">
                <a:solidFill>
                  <a:srgbClr val="FF33CC"/>
                </a:solidFill>
              </a:rPr>
              <a:t>x</a:t>
            </a:r>
            <a:r>
              <a:rPr lang="en-US" altLang="ja-JP" sz="1600" dirty="0" smtClean="0">
                <a:solidFill>
                  <a:srgbClr val="FF33CC"/>
                </a:solidFill>
              </a:rPr>
              <a:t>-</a:t>
            </a:r>
            <a:r>
              <a:rPr lang="en-US" altLang="ja-JP" sz="1600" dirty="0" smtClean="0">
                <a:solidFill>
                  <a:srgbClr val="FF33CC"/>
                </a:solidFill>
                <a:latin typeface="Symbol" panose="05050102010706020507" pitchFamily="18" charset="2"/>
              </a:rPr>
              <a:t>n</a:t>
            </a:r>
            <a:r>
              <a:rPr lang="en-US" altLang="ja-JP" sz="1600" baseline="-25000" dirty="0" smtClean="0">
                <a:solidFill>
                  <a:srgbClr val="FF33CC"/>
                </a:solidFill>
              </a:rPr>
              <a:t>y </a:t>
            </a:r>
            <a:r>
              <a:rPr lang="en-US" altLang="ja-JP" sz="1600" dirty="0" smtClean="0">
                <a:solidFill>
                  <a:srgbClr val="FF33CC"/>
                </a:solidFill>
              </a:rPr>
              <a:t>/2</a:t>
            </a:r>
            <a:r>
              <a:rPr lang="en-US" altLang="ja-JP" sz="1600" dirty="0" smtClean="0">
                <a:solidFill>
                  <a:srgbClr val="FF33CC"/>
                </a:solidFill>
                <a:latin typeface="Symbol" panose="05050102010706020507" pitchFamily="18" charset="2"/>
              </a:rPr>
              <a:t>n</a:t>
            </a:r>
            <a:r>
              <a:rPr lang="en-US" altLang="ja-JP" sz="1600" baseline="-25000" dirty="0" smtClean="0">
                <a:solidFill>
                  <a:srgbClr val="FF33CC"/>
                </a:solidFill>
              </a:rPr>
              <a:t>x</a:t>
            </a:r>
            <a:r>
              <a:rPr lang="en-US" altLang="ja-JP" sz="1600" dirty="0" smtClean="0">
                <a:solidFill>
                  <a:srgbClr val="FF33CC"/>
                </a:solidFill>
              </a:rPr>
              <a:t>-2</a:t>
            </a:r>
            <a:r>
              <a:rPr lang="en-US" altLang="ja-JP" sz="1600" dirty="0" smtClean="0">
                <a:solidFill>
                  <a:srgbClr val="FF33CC"/>
                </a:solidFill>
                <a:latin typeface="Symbol" panose="05050102010706020507" pitchFamily="18" charset="2"/>
              </a:rPr>
              <a:t>n</a:t>
            </a:r>
            <a:r>
              <a:rPr lang="en-US" altLang="ja-JP" sz="1600" baseline="-25000" dirty="0" smtClean="0">
                <a:solidFill>
                  <a:srgbClr val="FF33CC"/>
                </a:solidFill>
              </a:rPr>
              <a:t>y</a:t>
            </a:r>
            <a:r>
              <a:rPr lang="en-US" altLang="ja-JP" sz="1600" dirty="0" smtClean="0">
                <a:solidFill>
                  <a:srgbClr val="FF33CC"/>
                </a:solidFill>
              </a:rPr>
              <a:t>=0 resonance</a:t>
            </a:r>
            <a:r>
              <a:rPr lang="en-US" altLang="ja-JP" sz="1600" dirty="0" smtClean="0"/>
              <a:t>,</a:t>
            </a:r>
          </a:p>
          <a:p>
            <a:r>
              <a:rPr lang="en-US" altLang="ja-JP" sz="1600" dirty="0"/>
              <a:t> </a:t>
            </a:r>
            <a:r>
              <a:rPr lang="en-US" altLang="ja-JP" sz="1600" dirty="0" smtClean="0"/>
              <a:t>     as well as mitigating</a:t>
            </a:r>
          </a:p>
          <a:p>
            <a:r>
              <a:rPr lang="en-US" altLang="ja-JP" sz="1600" dirty="0"/>
              <a:t> </a:t>
            </a:r>
            <a:r>
              <a:rPr lang="en-US" altLang="ja-JP" sz="1600" dirty="0" smtClean="0"/>
              <a:t>     the </a:t>
            </a:r>
            <a:r>
              <a:rPr lang="en-US" altLang="ja-JP" sz="1600" dirty="0" smtClean="0">
                <a:latin typeface="Symbol" panose="05050102010706020507" pitchFamily="18" charset="2"/>
              </a:rPr>
              <a:t>n</a:t>
            </a:r>
            <a:r>
              <a:rPr lang="en-US" altLang="ja-JP" sz="1600" baseline="-25000" dirty="0" smtClean="0"/>
              <a:t>x</a:t>
            </a:r>
            <a:r>
              <a:rPr lang="en-US" altLang="ja-JP" sz="1600" dirty="0" smtClean="0"/>
              <a:t>+2</a:t>
            </a:r>
            <a:r>
              <a:rPr lang="en-US" altLang="ja-JP" sz="1600" dirty="0" smtClean="0">
                <a:latin typeface="Symbol" panose="05050102010706020507" pitchFamily="18" charset="2"/>
              </a:rPr>
              <a:t>n</a:t>
            </a:r>
            <a:r>
              <a:rPr lang="en-US" altLang="ja-JP" sz="1600" baseline="-25000" dirty="0" smtClean="0"/>
              <a:t>y</a:t>
            </a:r>
            <a:r>
              <a:rPr lang="en-US" altLang="ja-JP" sz="1600" dirty="0" smtClean="0"/>
              <a:t>=19 resonance with QDTs.</a:t>
            </a:r>
            <a:endParaRPr lang="ja-JP" altLang="en-US" sz="1600" dirty="0"/>
          </a:p>
        </p:txBody>
      </p:sp>
      <p:sp>
        <p:nvSpPr>
          <p:cNvPr id="12" name="下矢印 11"/>
          <p:cNvSpPr/>
          <p:nvPr/>
        </p:nvSpPr>
        <p:spPr bwMode="auto">
          <a:xfrm>
            <a:off x="5483487" y="4951982"/>
            <a:ext cx="484632" cy="401833"/>
          </a:xfrm>
          <a:prstGeom prst="downArrow">
            <a:avLst/>
          </a:prstGeom>
          <a:solidFill>
            <a:schemeClr val="accent1"/>
          </a:solidFill>
          <a:ln w="9525" cap="flat" cmpd="sng" algn="ctr">
            <a:solidFill>
              <a:schemeClr val="hlink"/>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Book Antiqua" pitchFamily="18" charset="0"/>
              <a:ea typeface="ＭＳ Ｐ明朝" pitchFamily="18" charset="-128"/>
            </a:endParaRPr>
          </a:p>
        </p:txBody>
      </p:sp>
      <p:sp>
        <p:nvSpPr>
          <p:cNvPr id="13" name="テキスト ボックス 12"/>
          <p:cNvSpPr txBox="1"/>
          <p:nvPr/>
        </p:nvSpPr>
        <p:spPr>
          <a:xfrm>
            <a:off x="4617374" y="5499809"/>
            <a:ext cx="2600391" cy="338554"/>
          </a:xfrm>
          <a:prstGeom prst="rect">
            <a:avLst/>
          </a:prstGeom>
          <a:noFill/>
        </p:spPr>
        <p:txBody>
          <a:bodyPr wrap="none" rtlCol="0">
            <a:spAutoFit/>
          </a:bodyPr>
          <a:lstStyle/>
          <a:p>
            <a:pPr algn="ctr"/>
            <a:r>
              <a:rPr lang="en-US" altLang="ja-JP" sz="1600" dirty="0" smtClean="0">
                <a:solidFill>
                  <a:srgbClr val="FF33CC"/>
                </a:solidFill>
              </a:rPr>
              <a:t>“A</a:t>
            </a:r>
            <a:r>
              <a:rPr kumimoji="1" lang="en-US" altLang="ja-JP" sz="1600" dirty="0" smtClean="0">
                <a:solidFill>
                  <a:srgbClr val="FF33CC"/>
                </a:solidFill>
              </a:rPr>
              <a:t>nti-correlated painting”</a:t>
            </a:r>
          </a:p>
        </p:txBody>
      </p:sp>
      <p:cxnSp>
        <p:nvCxnSpPr>
          <p:cNvPr id="15" name="直線矢印コネクタ 14"/>
          <p:cNvCxnSpPr/>
          <p:nvPr/>
        </p:nvCxnSpPr>
        <p:spPr bwMode="auto">
          <a:xfrm flipV="1">
            <a:off x="1045102" y="1143742"/>
            <a:ext cx="1440160" cy="2808312"/>
          </a:xfrm>
          <a:prstGeom prst="straightConnector1">
            <a:avLst/>
          </a:prstGeom>
          <a:solidFill>
            <a:schemeClr val="accent1"/>
          </a:solidFill>
          <a:ln w="38100" cap="flat" cmpd="sng" algn="ctr">
            <a:solidFill>
              <a:schemeClr val="accent2"/>
            </a:solidFill>
            <a:prstDash val="solid"/>
            <a:round/>
            <a:headEnd type="none" w="med" len="med"/>
            <a:tailEnd type="arrow"/>
          </a:ln>
          <a:effectLst/>
        </p:spPr>
      </p:cxnSp>
      <p:sp>
        <p:nvSpPr>
          <p:cNvPr id="16" name="正方形/長方形 15"/>
          <p:cNvSpPr/>
          <p:nvPr/>
        </p:nvSpPr>
        <p:spPr>
          <a:xfrm rot="-3780000">
            <a:off x="1831405" y="1588202"/>
            <a:ext cx="1103187" cy="338554"/>
          </a:xfrm>
          <a:prstGeom prst="rect">
            <a:avLst/>
          </a:prstGeom>
        </p:spPr>
        <p:txBody>
          <a:bodyPr wrap="none">
            <a:spAutoFit/>
          </a:bodyPr>
          <a:lstStyle/>
          <a:p>
            <a:r>
              <a:rPr lang="en-US" altLang="ja-JP" sz="1600" dirty="0" smtClean="0">
                <a:solidFill>
                  <a:schemeClr val="accent2"/>
                </a:solidFill>
                <a:latin typeface="Symbol" panose="05050102010706020507" pitchFamily="18" charset="2"/>
              </a:rPr>
              <a:t>n</a:t>
            </a:r>
            <a:r>
              <a:rPr lang="en-US" altLang="ja-JP" sz="1600" baseline="-25000" dirty="0" smtClean="0">
                <a:solidFill>
                  <a:schemeClr val="accent2"/>
                </a:solidFill>
              </a:rPr>
              <a:t>x</a:t>
            </a:r>
            <a:r>
              <a:rPr lang="en-US" altLang="ja-JP" sz="1600" dirty="0" smtClean="0">
                <a:solidFill>
                  <a:schemeClr val="accent2"/>
                </a:solidFill>
              </a:rPr>
              <a:t>+2</a:t>
            </a:r>
            <a:r>
              <a:rPr lang="en-US" altLang="ja-JP" sz="1600" dirty="0" smtClean="0">
                <a:solidFill>
                  <a:schemeClr val="accent2"/>
                </a:solidFill>
                <a:latin typeface="Symbol" panose="05050102010706020507" pitchFamily="18" charset="2"/>
              </a:rPr>
              <a:t>n</a:t>
            </a:r>
            <a:r>
              <a:rPr lang="en-US" altLang="ja-JP" sz="1600" baseline="-25000" dirty="0" smtClean="0">
                <a:solidFill>
                  <a:schemeClr val="accent2"/>
                </a:solidFill>
              </a:rPr>
              <a:t>y</a:t>
            </a:r>
            <a:r>
              <a:rPr lang="en-US" altLang="ja-JP" sz="1600" dirty="0" smtClean="0">
                <a:solidFill>
                  <a:schemeClr val="accent2"/>
                </a:solidFill>
              </a:rPr>
              <a:t>=19</a:t>
            </a:r>
            <a:endParaRPr lang="ja-JP" altLang="en-US" sz="1600" dirty="0"/>
          </a:p>
        </p:txBody>
      </p:sp>
      <p:cxnSp>
        <p:nvCxnSpPr>
          <p:cNvPr id="18" name="直線矢印コネクタ 17"/>
          <p:cNvCxnSpPr/>
          <p:nvPr/>
        </p:nvCxnSpPr>
        <p:spPr bwMode="auto">
          <a:xfrm>
            <a:off x="1455957" y="1729208"/>
            <a:ext cx="982002" cy="936385"/>
          </a:xfrm>
          <a:prstGeom prst="straightConnector1">
            <a:avLst/>
          </a:prstGeom>
          <a:solidFill>
            <a:schemeClr val="accent1"/>
          </a:solidFill>
          <a:ln w="38100" cap="flat" cmpd="sng" algn="ctr">
            <a:solidFill>
              <a:srgbClr val="FF0000"/>
            </a:solidFill>
            <a:prstDash val="solid"/>
            <a:round/>
            <a:headEnd type="arrow" w="med" len="med"/>
            <a:tailEnd type="arrow"/>
          </a:ln>
          <a:effectLst/>
        </p:spPr>
      </p:cxnSp>
      <p:sp>
        <p:nvSpPr>
          <p:cNvPr id="20" name="正方形/長方形 19"/>
          <p:cNvSpPr/>
          <p:nvPr/>
        </p:nvSpPr>
        <p:spPr>
          <a:xfrm rot="2700000">
            <a:off x="622116" y="1858364"/>
            <a:ext cx="1713931" cy="338554"/>
          </a:xfrm>
          <a:prstGeom prst="rect">
            <a:avLst/>
          </a:prstGeom>
        </p:spPr>
        <p:txBody>
          <a:bodyPr wrap="none">
            <a:spAutoFit/>
          </a:bodyPr>
          <a:lstStyle/>
          <a:p>
            <a:r>
              <a:rPr lang="en-US" altLang="ja-JP" sz="1600" dirty="0">
                <a:solidFill>
                  <a:srgbClr val="FF0000"/>
                </a:solidFill>
                <a:latin typeface="Symbol" panose="05050102010706020507" pitchFamily="18" charset="2"/>
              </a:rPr>
              <a:t>n</a:t>
            </a:r>
            <a:r>
              <a:rPr lang="en-US" altLang="ja-JP" sz="1600" baseline="-25000" dirty="0">
                <a:solidFill>
                  <a:srgbClr val="FF0000"/>
                </a:solidFill>
              </a:rPr>
              <a:t>x</a:t>
            </a:r>
            <a:r>
              <a:rPr lang="en-US" altLang="ja-JP" sz="1600" dirty="0">
                <a:solidFill>
                  <a:srgbClr val="FF0000"/>
                </a:solidFill>
              </a:rPr>
              <a:t>−</a:t>
            </a:r>
            <a:r>
              <a:rPr lang="en-US" altLang="ja-JP" sz="1600" dirty="0" smtClean="0">
                <a:solidFill>
                  <a:srgbClr val="FF0000"/>
                </a:solidFill>
                <a:latin typeface="Symbol" panose="05050102010706020507" pitchFamily="18" charset="2"/>
              </a:rPr>
              <a:t>n</a:t>
            </a:r>
            <a:r>
              <a:rPr lang="en-US" altLang="ja-JP" sz="1600" baseline="-25000" dirty="0" smtClean="0">
                <a:solidFill>
                  <a:srgbClr val="FF0000"/>
                </a:solidFill>
              </a:rPr>
              <a:t>y</a:t>
            </a:r>
            <a:r>
              <a:rPr lang="en-US" altLang="ja-JP" sz="1600" dirty="0" smtClean="0">
                <a:solidFill>
                  <a:srgbClr val="FF0000"/>
                </a:solidFill>
              </a:rPr>
              <a:t>/2</a:t>
            </a:r>
            <a:r>
              <a:rPr lang="en-US" altLang="ja-JP" sz="1600" dirty="0" smtClean="0">
                <a:solidFill>
                  <a:srgbClr val="FF0000"/>
                </a:solidFill>
                <a:latin typeface="Symbol" panose="05050102010706020507" pitchFamily="18" charset="2"/>
              </a:rPr>
              <a:t>n</a:t>
            </a:r>
            <a:r>
              <a:rPr lang="en-US" altLang="ja-JP" sz="1600" baseline="-25000" dirty="0" smtClean="0">
                <a:solidFill>
                  <a:srgbClr val="FF0000"/>
                </a:solidFill>
              </a:rPr>
              <a:t>x</a:t>
            </a:r>
            <a:r>
              <a:rPr lang="en-US" altLang="ja-JP" sz="1600" dirty="0" smtClean="0">
                <a:solidFill>
                  <a:srgbClr val="FF0000"/>
                </a:solidFill>
              </a:rPr>
              <a:t>−2</a:t>
            </a:r>
            <a:r>
              <a:rPr lang="en-US" altLang="ja-JP" sz="1600" dirty="0" smtClean="0">
                <a:solidFill>
                  <a:srgbClr val="FF0000"/>
                </a:solidFill>
                <a:latin typeface="Symbol" panose="05050102010706020507" pitchFamily="18" charset="2"/>
              </a:rPr>
              <a:t>n</a:t>
            </a:r>
            <a:r>
              <a:rPr lang="en-US" altLang="ja-JP" sz="1600" baseline="-25000" dirty="0" smtClean="0">
                <a:solidFill>
                  <a:srgbClr val="FF0000"/>
                </a:solidFill>
              </a:rPr>
              <a:t>y</a:t>
            </a:r>
            <a:r>
              <a:rPr lang="en-US" altLang="ja-JP" sz="1600" dirty="0" smtClean="0">
                <a:solidFill>
                  <a:srgbClr val="FF0000"/>
                </a:solidFill>
              </a:rPr>
              <a:t>=0</a:t>
            </a:r>
            <a:endParaRPr lang="ja-JP" altLang="en-US" sz="1600" dirty="0"/>
          </a:p>
        </p:txBody>
      </p:sp>
      <p:sp>
        <p:nvSpPr>
          <p:cNvPr id="17" name="正方形/長方形 16"/>
          <p:cNvSpPr/>
          <p:nvPr/>
        </p:nvSpPr>
        <p:spPr>
          <a:xfrm>
            <a:off x="4734304" y="5838363"/>
            <a:ext cx="3726128" cy="830997"/>
          </a:xfrm>
          <a:prstGeom prst="rect">
            <a:avLst/>
          </a:prstGeom>
        </p:spPr>
        <p:txBody>
          <a:bodyPr wrap="square">
            <a:spAutoFit/>
          </a:bodyPr>
          <a:lstStyle/>
          <a:p>
            <a:r>
              <a:rPr lang="en-US" altLang="ja-JP" sz="1600" dirty="0">
                <a:ea typeface="ＭＳ 明朝" panose="02020609040205080304" pitchFamily="17" charset="-128"/>
                <a:cs typeface="Times New Roman" panose="02020603050405020304" pitchFamily="18" charset="0"/>
              </a:rPr>
              <a:t>Anti-correlated painting has </a:t>
            </a:r>
            <a:r>
              <a:rPr lang="en-US" altLang="ja-JP" sz="1600" dirty="0" smtClean="0">
                <a:ea typeface="ＭＳ 明朝" panose="02020609040205080304" pitchFamily="17" charset="-128"/>
                <a:cs typeface="Times New Roman" panose="02020603050405020304" pitchFamily="18" charset="0"/>
              </a:rPr>
              <a:t>several</a:t>
            </a:r>
          </a:p>
          <a:p>
            <a:r>
              <a:rPr lang="en-US" altLang="ja-JP" sz="1600" dirty="0" smtClean="0">
                <a:ea typeface="ＭＳ 明朝" panose="02020609040205080304" pitchFamily="17" charset="-128"/>
                <a:cs typeface="Times New Roman" panose="02020603050405020304" pitchFamily="18" charset="0"/>
              </a:rPr>
              <a:t>advantages for </a:t>
            </a:r>
            <a:r>
              <a:rPr lang="en-US" altLang="ja-JP" sz="1600" dirty="0">
                <a:ea typeface="ＭＳ 明朝" panose="02020609040205080304" pitchFamily="17" charset="-128"/>
                <a:cs typeface="Times New Roman" panose="02020603050405020304" pitchFamily="18" charset="0"/>
              </a:rPr>
              <a:t>mitigating the effect </a:t>
            </a:r>
            <a:r>
              <a:rPr lang="en-US" altLang="ja-JP" sz="1600" dirty="0" smtClean="0">
                <a:ea typeface="ＭＳ 明朝" panose="02020609040205080304" pitchFamily="17" charset="-128"/>
                <a:cs typeface="Times New Roman" panose="02020603050405020304" pitchFamily="18" charset="0"/>
              </a:rPr>
              <a:t>of</a:t>
            </a:r>
          </a:p>
          <a:p>
            <a:r>
              <a:rPr lang="en-US" altLang="ja-JP" sz="1600" dirty="0" smtClean="0">
                <a:ea typeface="ＭＳ 明朝" panose="02020609040205080304" pitchFamily="17" charset="-128"/>
                <a:cs typeface="Times New Roman" panose="02020603050405020304" pitchFamily="18" charset="0"/>
              </a:rPr>
              <a:t>the </a:t>
            </a:r>
            <a:r>
              <a:rPr lang="en-US" altLang="ja-JP" sz="1600" dirty="0">
                <a:latin typeface="Symbol" panose="05050102010706020507" pitchFamily="18" charset="2"/>
              </a:rPr>
              <a:t>n</a:t>
            </a:r>
            <a:r>
              <a:rPr lang="en-US" altLang="ja-JP" sz="1600" baseline="-25000" dirty="0"/>
              <a:t>x</a:t>
            </a:r>
            <a:r>
              <a:rPr lang="en-US" altLang="ja-JP" sz="1600" dirty="0"/>
              <a:t>-</a:t>
            </a:r>
            <a:r>
              <a:rPr lang="en-US" altLang="ja-JP" sz="1600" dirty="0">
                <a:latin typeface="Symbol" panose="05050102010706020507" pitchFamily="18" charset="2"/>
              </a:rPr>
              <a:t>n</a:t>
            </a:r>
            <a:r>
              <a:rPr lang="en-US" altLang="ja-JP" sz="1600" baseline="-25000" dirty="0"/>
              <a:t>y </a:t>
            </a:r>
            <a:r>
              <a:rPr lang="en-US" altLang="ja-JP" sz="1600" dirty="0"/>
              <a:t>/2</a:t>
            </a:r>
            <a:r>
              <a:rPr lang="en-US" altLang="ja-JP" sz="1600" dirty="0">
                <a:latin typeface="Symbol" panose="05050102010706020507" pitchFamily="18" charset="2"/>
              </a:rPr>
              <a:t>n</a:t>
            </a:r>
            <a:r>
              <a:rPr lang="en-US" altLang="ja-JP" sz="1600" baseline="-25000" dirty="0"/>
              <a:t>x</a:t>
            </a:r>
            <a:r>
              <a:rPr lang="en-US" altLang="ja-JP" sz="1600" dirty="0"/>
              <a:t>-2</a:t>
            </a:r>
            <a:r>
              <a:rPr lang="en-US" altLang="ja-JP" sz="1600" dirty="0">
                <a:latin typeface="Symbol" panose="05050102010706020507" pitchFamily="18" charset="2"/>
              </a:rPr>
              <a:t>n</a:t>
            </a:r>
            <a:r>
              <a:rPr lang="en-US" altLang="ja-JP" sz="1600" baseline="-25000" dirty="0"/>
              <a:t>y</a:t>
            </a:r>
            <a:r>
              <a:rPr lang="en-US" altLang="ja-JP" sz="1600" dirty="0"/>
              <a:t>=0 </a:t>
            </a:r>
            <a:r>
              <a:rPr lang="en-US" altLang="ja-JP" sz="1600" dirty="0" smtClean="0"/>
              <a:t> </a:t>
            </a:r>
            <a:r>
              <a:rPr lang="en-US" altLang="ja-JP" sz="1600" dirty="0" smtClean="0">
                <a:ea typeface="ＭＳ 明朝" panose="02020609040205080304" pitchFamily="17" charset="-128"/>
                <a:cs typeface="Times New Roman" panose="02020603050405020304" pitchFamily="18" charset="0"/>
              </a:rPr>
              <a:t>resonance</a:t>
            </a:r>
            <a:r>
              <a:rPr lang="en-US" altLang="ja-JP" sz="1600" dirty="0">
                <a:ea typeface="ＭＳ 明朝" panose="02020609040205080304" pitchFamily="17" charset="-128"/>
                <a:cs typeface="Times New Roman" panose="02020603050405020304" pitchFamily="18" charset="0"/>
              </a:rPr>
              <a:t>.</a:t>
            </a:r>
            <a:endParaRPr lang="ja-JP" altLang="en-US" sz="1600" dirty="0"/>
          </a:p>
        </p:txBody>
      </p:sp>
      <p:sp>
        <p:nvSpPr>
          <p:cNvPr id="5" name="スライド番号プレースホルダー 4"/>
          <p:cNvSpPr>
            <a:spLocks noGrp="1"/>
          </p:cNvSpPr>
          <p:nvPr>
            <p:ph type="sldNum" sz="quarter" idx="12"/>
          </p:nvPr>
        </p:nvSpPr>
        <p:spPr/>
        <p:txBody>
          <a:bodyPr/>
          <a:lstStyle/>
          <a:p>
            <a:pPr>
              <a:defRPr/>
            </a:pPr>
            <a:fld id="{795C08A0-DC4E-40C2-BC5D-0461A8846DC0}" type="slidenum">
              <a:rPr lang="en-US" altLang="ja-JP" smtClean="0"/>
              <a:pPr>
                <a:defRPr/>
              </a:pPr>
              <a:t>33</a:t>
            </a:fld>
            <a:endParaRPr lang="en-US" altLang="ja-JP"/>
          </a:p>
        </p:txBody>
      </p:sp>
    </p:spTree>
    <p:extLst>
      <p:ext uri="{BB962C8B-B14F-4D97-AF65-F5344CB8AC3E}">
        <p14:creationId xmlns:p14="http://schemas.microsoft.com/office/powerpoint/2010/main" val="2833812388"/>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p:cNvPicPr>
            <a:picLocks noChangeAspect="1"/>
          </p:cNvPicPr>
          <p:nvPr/>
        </p:nvPicPr>
        <p:blipFill>
          <a:blip r:embed="rId2"/>
          <a:stretch>
            <a:fillRect/>
          </a:stretch>
        </p:blipFill>
        <p:spPr>
          <a:xfrm>
            <a:off x="3635896" y="1484784"/>
            <a:ext cx="5127466" cy="4680520"/>
          </a:xfrm>
          <a:prstGeom prst="rect">
            <a:avLst/>
          </a:prstGeom>
        </p:spPr>
      </p:pic>
      <p:sp>
        <p:nvSpPr>
          <p:cNvPr id="4" name="正方形/長方形 3"/>
          <p:cNvSpPr/>
          <p:nvPr/>
        </p:nvSpPr>
        <p:spPr>
          <a:xfrm>
            <a:off x="262209" y="836712"/>
            <a:ext cx="6094938" cy="461665"/>
          </a:xfrm>
          <a:prstGeom prst="rect">
            <a:avLst/>
          </a:prstGeom>
        </p:spPr>
        <p:txBody>
          <a:bodyPr wrap="none">
            <a:spAutoFit/>
          </a:bodyPr>
          <a:lstStyle/>
          <a:p>
            <a:r>
              <a:rPr lang="en-US" altLang="ja-JP" sz="2400" b="1" dirty="0" smtClean="0">
                <a:solidFill>
                  <a:schemeClr val="accent1"/>
                </a:solidFill>
              </a:rPr>
              <a:t>Introduction of “Anti-correlated painting”</a:t>
            </a:r>
            <a:endParaRPr lang="ja-JP" altLang="en-US" sz="2400" b="1" dirty="0">
              <a:solidFill>
                <a:schemeClr val="accent1"/>
              </a:solidFill>
            </a:endParaRPr>
          </a:p>
        </p:txBody>
      </p:sp>
      <p:sp>
        <p:nvSpPr>
          <p:cNvPr id="9" name="テキスト ボックス 8"/>
          <p:cNvSpPr txBox="1"/>
          <p:nvPr/>
        </p:nvSpPr>
        <p:spPr>
          <a:xfrm>
            <a:off x="507838" y="1412776"/>
            <a:ext cx="3894015" cy="584775"/>
          </a:xfrm>
          <a:prstGeom prst="rect">
            <a:avLst/>
          </a:prstGeom>
          <a:noFill/>
        </p:spPr>
        <p:txBody>
          <a:bodyPr wrap="none" rtlCol="0">
            <a:spAutoFit/>
          </a:bodyPr>
          <a:lstStyle/>
          <a:p>
            <a:pPr marL="285750" indent="-285750">
              <a:buFont typeface="Wingdings" panose="05000000000000000000" pitchFamily="2" charset="2"/>
              <a:buChar char="ü"/>
            </a:pPr>
            <a:r>
              <a:rPr kumimoji="1" lang="en-US" altLang="ja-JP" sz="1600" dirty="0" smtClean="0">
                <a:solidFill>
                  <a:srgbClr val="FF33CC"/>
                </a:solidFill>
              </a:rPr>
              <a:t>In the RCS,  </a:t>
            </a:r>
            <a:r>
              <a:rPr lang="en-US" altLang="ja-JP" sz="1600" dirty="0" smtClean="0">
                <a:solidFill>
                  <a:srgbClr val="FF33CC"/>
                </a:solidFill>
              </a:rPr>
              <a:t>both correlated and</a:t>
            </a:r>
          </a:p>
          <a:p>
            <a:r>
              <a:rPr lang="en-US" altLang="ja-JP" sz="1600" dirty="0" smtClean="0">
                <a:solidFill>
                  <a:srgbClr val="FF33CC"/>
                </a:solidFill>
              </a:rPr>
              <a:t>      anti-correlated painting </a:t>
            </a:r>
            <a:r>
              <a:rPr kumimoji="1" lang="en-US" altLang="ja-JP" sz="1600" dirty="0" smtClean="0">
                <a:solidFill>
                  <a:srgbClr val="FF33CC"/>
                </a:solidFill>
              </a:rPr>
              <a:t>are available.</a:t>
            </a:r>
            <a:endParaRPr kumimoji="1" lang="ja-JP" altLang="en-US" sz="1600" dirty="0">
              <a:solidFill>
                <a:srgbClr val="FF33CC"/>
              </a:solidFill>
            </a:endParaRPr>
          </a:p>
        </p:txBody>
      </p:sp>
      <p:sp>
        <p:nvSpPr>
          <p:cNvPr id="10" name="テキスト ボックス 9"/>
          <p:cNvSpPr txBox="1"/>
          <p:nvPr/>
        </p:nvSpPr>
        <p:spPr>
          <a:xfrm>
            <a:off x="533969" y="2041397"/>
            <a:ext cx="3996607" cy="1077218"/>
          </a:xfrm>
          <a:prstGeom prst="rect">
            <a:avLst/>
          </a:prstGeom>
          <a:noFill/>
        </p:spPr>
        <p:txBody>
          <a:bodyPr wrap="none" rtlCol="0">
            <a:spAutoFit/>
          </a:bodyPr>
          <a:lstStyle/>
          <a:p>
            <a:pPr marL="285750" indent="-285750">
              <a:buFont typeface="Wingdings" panose="05000000000000000000" pitchFamily="2" charset="2"/>
              <a:buChar char="u"/>
            </a:pPr>
            <a:r>
              <a:rPr kumimoji="1" lang="en-US" altLang="ja-JP" sz="1600" dirty="0" smtClean="0"/>
              <a:t>Correlated painting:</a:t>
            </a:r>
          </a:p>
          <a:p>
            <a:r>
              <a:rPr lang="en-US" altLang="ja-JP" sz="1600" dirty="0" smtClean="0"/>
              <a:t>      t</a:t>
            </a:r>
            <a:r>
              <a:rPr kumimoji="1" lang="en-US" altLang="ja-JP" sz="1600" dirty="0" smtClean="0"/>
              <a:t>he injection beam is </a:t>
            </a:r>
            <a:r>
              <a:rPr lang="en-US" altLang="ja-JP" sz="1600" dirty="0" smtClean="0"/>
              <a:t>filled</a:t>
            </a:r>
            <a:endParaRPr kumimoji="1" lang="en-US" altLang="ja-JP" sz="1600" dirty="0" smtClean="0"/>
          </a:p>
          <a:p>
            <a:r>
              <a:rPr lang="en-US" altLang="ja-JP" sz="1600" dirty="0"/>
              <a:t> </a:t>
            </a:r>
            <a:r>
              <a:rPr lang="en-US" altLang="ja-JP" sz="1600" dirty="0" smtClean="0"/>
              <a:t>     </a:t>
            </a:r>
            <a:r>
              <a:rPr kumimoji="1" lang="en-US" altLang="ja-JP" sz="1600" dirty="0" smtClean="0"/>
              <a:t>from the </a:t>
            </a:r>
            <a:r>
              <a:rPr lang="en-US" altLang="ja-JP" sz="1600" dirty="0" smtClean="0"/>
              <a:t>middle</a:t>
            </a:r>
            <a:r>
              <a:rPr kumimoji="1" lang="en-US" altLang="ja-JP" sz="1600" dirty="0" smtClean="0"/>
              <a:t> to the outside</a:t>
            </a:r>
          </a:p>
          <a:p>
            <a:r>
              <a:rPr lang="en-US" altLang="ja-JP" sz="1600" dirty="0" smtClean="0"/>
              <a:t>      on both horizontal and vertical planes.</a:t>
            </a:r>
            <a:endParaRPr kumimoji="1" lang="ja-JP" altLang="en-US" sz="1600" dirty="0"/>
          </a:p>
        </p:txBody>
      </p:sp>
      <p:sp>
        <p:nvSpPr>
          <p:cNvPr id="11" name="テキスト ボックス 10"/>
          <p:cNvSpPr txBox="1"/>
          <p:nvPr/>
        </p:nvSpPr>
        <p:spPr>
          <a:xfrm>
            <a:off x="537178" y="3268435"/>
            <a:ext cx="3594254" cy="2123658"/>
          </a:xfrm>
          <a:prstGeom prst="rect">
            <a:avLst/>
          </a:prstGeom>
          <a:noFill/>
        </p:spPr>
        <p:txBody>
          <a:bodyPr wrap="none" rtlCol="0">
            <a:spAutoFit/>
          </a:bodyPr>
          <a:lstStyle/>
          <a:p>
            <a:pPr marL="285750" indent="-285750">
              <a:buFont typeface="Wingdings" panose="05000000000000000000" pitchFamily="2" charset="2"/>
              <a:buChar char="u"/>
            </a:pPr>
            <a:r>
              <a:rPr kumimoji="1" lang="en-US" altLang="ja-JP" sz="1600" dirty="0" smtClean="0"/>
              <a:t>Anti-correlated painting:</a:t>
            </a:r>
          </a:p>
          <a:p>
            <a:r>
              <a:rPr lang="en-US" altLang="ja-JP" sz="1600" dirty="0"/>
              <a:t> </a:t>
            </a:r>
            <a:r>
              <a:rPr lang="en-US" altLang="ja-JP" sz="1600" dirty="0" smtClean="0"/>
              <a:t>     the </a:t>
            </a:r>
            <a:r>
              <a:rPr lang="en-US" altLang="ja-JP" sz="1600" dirty="0"/>
              <a:t>direction </a:t>
            </a:r>
            <a:r>
              <a:rPr lang="en-US" altLang="ja-JP" sz="1600" dirty="0" smtClean="0"/>
              <a:t>of the vertical</a:t>
            </a:r>
          </a:p>
          <a:p>
            <a:r>
              <a:rPr lang="en-US" altLang="ja-JP" sz="1600" dirty="0"/>
              <a:t> </a:t>
            </a:r>
            <a:r>
              <a:rPr lang="en-US" altLang="ja-JP" sz="1600" dirty="0" smtClean="0"/>
              <a:t>     injection </a:t>
            </a:r>
            <a:r>
              <a:rPr lang="en-US" altLang="ja-JP" sz="1600" dirty="0"/>
              <a:t>angle </a:t>
            </a:r>
            <a:r>
              <a:rPr lang="en-US" altLang="ja-JP" sz="1600" dirty="0" smtClean="0"/>
              <a:t>change is reversed.</a:t>
            </a:r>
          </a:p>
          <a:p>
            <a:endParaRPr lang="en-US" altLang="ja-JP" sz="400" dirty="0" smtClean="0"/>
          </a:p>
          <a:p>
            <a:r>
              <a:rPr lang="ja-JP" altLang="en-US" sz="1600" dirty="0" smtClean="0"/>
              <a:t>⇒  </a:t>
            </a:r>
            <a:r>
              <a:rPr lang="en-US" altLang="ja-JP" sz="1600" dirty="0" smtClean="0"/>
              <a:t>t</a:t>
            </a:r>
            <a:r>
              <a:rPr kumimoji="1" lang="en-US" altLang="ja-JP" sz="1600" dirty="0" smtClean="0"/>
              <a:t>he injection beam is </a:t>
            </a:r>
            <a:r>
              <a:rPr lang="en-US" altLang="ja-JP" sz="1600" dirty="0" smtClean="0"/>
              <a:t>filled</a:t>
            </a:r>
            <a:endParaRPr kumimoji="1" lang="en-US" altLang="ja-JP" sz="1600" dirty="0" smtClean="0"/>
          </a:p>
          <a:p>
            <a:r>
              <a:rPr lang="en-US" altLang="ja-JP" sz="1600" dirty="0"/>
              <a:t> </a:t>
            </a:r>
            <a:r>
              <a:rPr lang="en-US" altLang="ja-JP" sz="1600" dirty="0" smtClean="0"/>
              <a:t>     </a:t>
            </a:r>
            <a:r>
              <a:rPr kumimoji="1" lang="en-US" altLang="ja-JP" sz="1600" dirty="0" smtClean="0"/>
              <a:t>from the outside to the middle</a:t>
            </a:r>
          </a:p>
          <a:p>
            <a:r>
              <a:rPr lang="en-US" altLang="ja-JP" sz="1600" dirty="0" smtClean="0"/>
              <a:t>      on the vertical plane,</a:t>
            </a:r>
          </a:p>
          <a:p>
            <a:r>
              <a:rPr lang="en-US" altLang="ja-JP" sz="1600" dirty="0"/>
              <a:t> </a:t>
            </a:r>
            <a:r>
              <a:rPr lang="en-US" altLang="ja-JP" sz="1600" dirty="0" smtClean="0"/>
              <a:t>     in reverse to</a:t>
            </a:r>
          </a:p>
          <a:p>
            <a:r>
              <a:rPr lang="en-US" altLang="ja-JP" sz="1600" dirty="0"/>
              <a:t> </a:t>
            </a:r>
            <a:r>
              <a:rPr lang="en-US" altLang="ja-JP" sz="1600" dirty="0" smtClean="0"/>
              <a:t>     the horizontal painting process.</a:t>
            </a:r>
          </a:p>
        </p:txBody>
      </p:sp>
      <p:sp>
        <p:nvSpPr>
          <p:cNvPr id="2" name="スライド番号プレースホルダー 1"/>
          <p:cNvSpPr>
            <a:spLocks noGrp="1"/>
          </p:cNvSpPr>
          <p:nvPr>
            <p:ph type="sldNum" sz="quarter" idx="12"/>
          </p:nvPr>
        </p:nvSpPr>
        <p:spPr/>
        <p:txBody>
          <a:bodyPr/>
          <a:lstStyle/>
          <a:p>
            <a:pPr>
              <a:defRPr/>
            </a:pPr>
            <a:fld id="{795C08A0-DC4E-40C2-BC5D-0461A8846DC0}" type="slidenum">
              <a:rPr lang="en-US" altLang="ja-JP" smtClean="0"/>
              <a:pPr>
                <a:defRPr/>
              </a:pPr>
              <a:t>34</a:t>
            </a:fld>
            <a:endParaRPr lang="en-US" altLang="ja-JP"/>
          </a:p>
        </p:txBody>
      </p:sp>
    </p:spTree>
    <p:extLst>
      <p:ext uri="{BB962C8B-B14F-4D97-AF65-F5344CB8AC3E}">
        <p14:creationId xmlns:p14="http://schemas.microsoft.com/office/powerpoint/2010/main" val="3914879630"/>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95536" y="107481"/>
            <a:ext cx="6817892" cy="461665"/>
          </a:xfrm>
          <a:prstGeom prst="rect">
            <a:avLst/>
          </a:prstGeom>
          <a:noFill/>
        </p:spPr>
        <p:txBody>
          <a:bodyPr wrap="none" rtlCol="0">
            <a:spAutoFit/>
          </a:bodyPr>
          <a:lstStyle/>
          <a:p>
            <a:r>
              <a:rPr lang="en-US" altLang="ja-JP" sz="2400" b="1" dirty="0" smtClean="0">
                <a:solidFill>
                  <a:schemeClr val="accent1"/>
                </a:solidFill>
              </a:rPr>
              <a:t>Correlated painting vs Anti-correlated painting</a:t>
            </a:r>
            <a:endParaRPr kumimoji="1" lang="ja-JP" altLang="en-US" sz="2400" b="1" dirty="0">
              <a:solidFill>
                <a:schemeClr val="accent1"/>
              </a:solidFill>
            </a:endParaRPr>
          </a:p>
        </p:txBody>
      </p:sp>
      <p:sp>
        <p:nvSpPr>
          <p:cNvPr id="10" name="テキスト ボックス 9"/>
          <p:cNvSpPr txBox="1"/>
          <p:nvPr/>
        </p:nvSpPr>
        <p:spPr>
          <a:xfrm>
            <a:off x="953381" y="1299538"/>
            <a:ext cx="2860591" cy="369332"/>
          </a:xfrm>
          <a:prstGeom prst="rect">
            <a:avLst/>
          </a:prstGeom>
          <a:noFill/>
        </p:spPr>
        <p:txBody>
          <a:bodyPr wrap="square" rtlCol="0">
            <a:spAutoFit/>
          </a:bodyPr>
          <a:lstStyle/>
          <a:p>
            <a:pPr marL="285750" indent="-285750">
              <a:buFont typeface="Wingdings" panose="05000000000000000000" pitchFamily="2" charset="2"/>
              <a:buChar char="u"/>
            </a:pPr>
            <a:r>
              <a:rPr lang="en-US" altLang="ja-JP" u="sng" dirty="0" smtClean="0">
                <a:solidFill>
                  <a:srgbClr val="FF0000"/>
                </a:solidFill>
              </a:rPr>
              <a:t>Correlated</a:t>
            </a:r>
            <a:r>
              <a:rPr lang="ja-JP" altLang="en-US" u="sng" dirty="0">
                <a:solidFill>
                  <a:srgbClr val="FF0000"/>
                </a:solidFill>
              </a:rPr>
              <a:t> </a:t>
            </a:r>
            <a:r>
              <a:rPr lang="en-US" altLang="ja-JP" u="sng" dirty="0" smtClean="0">
                <a:solidFill>
                  <a:srgbClr val="FF0000"/>
                </a:solidFill>
              </a:rPr>
              <a:t>painting</a:t>
            </a:r>
            <a:endParaRPr kumimoji="1" lang="ja-JP" altLang="en-US" u="sng" dirty="0">
              <a:solidFill>
                <a:srgbClr val="FF0000"/>
              </a:solidFill>
            </a:endParaRPr>
          </a:p>
        </p:txBody>
      </p:sp>
      <p:sp>
        <p:nvSpPr>
          <p:cNvPr id="19" name="テキスト ボックス 18"/>
          <p:cNvSpPr txBox="1"/>
          <p:nvPr/>
        </p:nvSpPr>
        <p:spPr>
          <a:xfrm>
            <a:off x="4579904" y="1302589"/>
            <a:ext cx="3304464" cy="369332"/>
          </a:xfrm>
          <a:prstGeom prst="rect">
            <a:avLst/>
          </a:prstGeom>
          <a:noFill/>
        </p:spPr>
        <p:txBody>
          <a:bodyPr wrap="square" rtlCol="0">
            <a:spAutoFit/>
          </a:bodyPr>
          <a:lstStyle/>
          <a:p>
            <a:pPr marL="285750" indent="-285750">
              <a:buFont typeface="Wingdings" panose="05000000000000000000" pitchFamily="2" charset="2"/>
              <a:buChar char="u"/>
            </a:pPr>
            <a:r>
              <a:rPr lang="en-US" altLang="ja-JP" u="sng" dirty="0" smtClean="0">
                <a:solidFill>
                  <a:srgbClr val="FF0000"/>
                </a:solidFill>
              </a:rPr>
              <a:t>Anti-correlated</a:t>
            </a:r>
            <a:r>
              <a:rPr lang="en-US" altLang="ja-JP" u="sng" dirty="0">
                <a:solidFill>
                  <a:srgbClr val="FF0000"/>
                </a:solidFill>
              </a:rPr>
              <a:t> </a:t>
            </a:r>
            <a:r>
              <a:rPr lang="en-US" altLang="ja-JP" u="sng" dirty="0" smtClean="0">
                <a:solidFill>
                  <a:srgbClr val="FF0000"/>
                </a:solidFill>
              </a:rPr>
              <a:t>painting</a:t>
            </a:r>
            <a:endParaRPr kumimoji="1" lang="ja-JP" altLang="en-US" u="sng" dirty="0">
              <a:solidFill>
                <a:srgbClr val="FF0000"/>
              </a:solidFill>
            </a:endParaRPr>
          </a:p>
        </p:txBody>
      </p:sp>
      <p:pic>
        <p:nvPicPr>
          <p:cNvPr id="23" name="図 22"/>
          <p:cNvPicPr>
            <a:picLocks noChangeAspect="1"/>
          </p:cNvPicPr>
          <p:nvPr/>
        </p:nvPicPr>
        <p:blipFill>
          <a:blip r:embed="rId2"/>
          <a:stretch>
            <a:fillRect/>
          </a:stretch>
        </p:blipFill>
        <p:spPr>
          <a:xfrm>
            <a:off x="1078799" y="1786406"/>
            <a:ext cx="2531884" cy="2244763"/>
          </a:xfrm>
          <a:prstGeom prst="rect">
            <a:avLst/>
          </a:prstGeom>
        </p:spPr>
      </p:pic>
      <p:pic>
        <p:nvPicPr>
          <p:cNvPr id="24" name="図 23"/>
          <p:cNvPicPr>
            <a:picLocks noChangeAspect="1"/>
          </p:cNvPicPr>
          <p:nvPr/>
        </p:nvPicPr>
        <p:blipFill>
          <a:blip r:embed="rId3"/>
          <a:stretch>
            <a:fillRect/>
          </a:stretch>
        </p:blipFill>
        <p:spPr>
          <a:xfrm>
            <a:off x="4674951" y="1761072"/>
            <a:ext cx="2541570" cy="2233700"/>
          </a:xfrm>
          <a:prstGeom prst="rect">
            <a:avLst/>
          </a:prstGeom>
        </p:spPr>
      </p:pic>
      <p:sp>
        <p:nvSpPr>
          <p:cNvPr id="25" name="テキスト ボックス 24"/>
          <p:cNvSpPr txBox="1"/>
          <p:nvPr/>
        </p:nvSpPr>
        <p:spPr>
          <a:xfrm>
            <a:off x="5188260" y="3927110"/>
            <a:ext cx="1584088" cy="338554"/>
          </a:xfrm>
          <a:prstGeom prst="rect">
            <a:avLst/>
          </a:prstGeom>
          <a:noFill/>
        </p:spPr>
        <p:txBody>
          <a:bodyPr wrap="none" rtlCol="0">
            <a:spAutoFit/>
          </a:bodyPr>
          <a:lstStyle/>
          <a:p>
            <a:r>
              <a:rPr kumimoji="1" lang="en-US" altLang="ja-JP" sz="1600" dirty="0" smtClean="0">
                <a:latin typeface="Symbol" panose="05050102010706020507" pitchFamily="18" charset="2"/>
              </a:rPr>
              <a:t>e</a:t>
            </a:r>
            <a:r>
              <a:rPr kumimoji="1" lang="en-US" altLang="ja-JP" sz="1600" baseline="-25000" dirty="0" smtClean="0"/>
              <a:t>x</a:t>
            </a:r>
            <a:r>
              <a:rPr lang="ja-JP" altLang="en-US" sz="1600" baseline="-25000" dirty="0" smtClean="0"/>
              <a:t> </a:t>
            </a:r>
            <a:r>
              <a:rPr lang="en-US" altLang="ja-JP" sz="1600" dirty="0" smtClean="0"/>
              <a:t>(</a:t>
            </a:r>
            <a:r>
              <a:rPr lang="en-US" altLang="ja-JP" sz="1600" dirty="0" smtClean="0">
                <a:latin typeface="Symbol" panose="05050102010706020507" pitchFamily="18" charset="2"/>
              </a:rPr>
              <a:t>p</a:t>
            </a:r>
            <a:r>
              <a:rPr lang="en-US" altLang="ja-JP" sz="1600" dirty="0" smtClean="0"/>
              <a:t> mm mrad)</a:t>
            </a:r>
            <a:endParaRPr kumimoji="1" lang="ja-JP" altLang="en-US" sz="1600" baseline="-25000" dirty="0"/>
          </a:p>
        </p:txBody>
      </p:sp>
      <p:sp>
        <p:nvSpPr>
          <p:cNvPr id="26" name="テキスト ボックス 25"/>
          <p:cNvSpPr txBox="1"/>
          <p:nvPr/>
        </p:nvSpPr>
        <p:spPr>
          <a:xfrm>
            <a:off x="1565739" y="3954542"/>
            <a:ext cx="1584088" cy="338554"/>
          </a:xfrm>
          <a:prstGeom prst="rect">
            <a:avLst/>
          </a:prstGeom>
          <a:noFill/>
        </p:spPr>
        <p:txBody>
          <a:bodyPr wrap="none" rtlCol="0">
            <a:spAutoFit/>
          </a:bodyPr>
          <a:lstStyle/>
          <a:p>
            <a:r>
              <a:rPr kumimoji="1" lang="en-US" altLang="ja-JP" sz="1600" dirty="0" smtClean="0">
                <a:latin typeface="Symbol" panose="05050102010706020507" pitchFamily="18" charset="2"/>
              </a:rPr>
              <a:t>e</a:t>
            </a:r>
            <a:r>
              <a:rPr kumimoji="1" lang="en-US" altLang="ja-JP" sz="1600" baseline="-25000" dirty="0" smtClean="0"/>
              <a:t>x</a:t>
            </a:r>
            <a:r>
              <a:rPr lang="ja-JP" altLang="en-US" sz="1600" baseline="-25000" dirty="0" smtClean="0"/>
              <a:t> </a:t>
            </a:r>
            <a:r>
              <a:rPr lang="en-US" altLang="ja-JP" sz="1600" dirty="0" smtClean="0"/>
              <a:t>(</a:t>
            </a:r>
            <a:r>
              <a:rPr lang="en-US" altLang="ja-JP" sz="1600" dirty="0" smtClean="0">
                <a:latin typeface="Symbol" panose="05050102010706020507" pitchFamily="18" charset="2"/>
              </a:rPr>
              <a:t>p</a:t>
            </a:r>
            <a:r>
              <a:rPr lang="en-US" altLang="ja-JP" sz="1600" dirty="0" smtClean="0"/>
              <a:t> mm mrad)</a:t>
            </a:r>
            <a:endParaRPr kumimoji="1" lang="ja-JP" altLang="en-US" sz="1600" baseline="-25000" dirty="0"/>
          </a:p>
        </p:txBody>
      </p:sp>
      <p:sp>
        <p:nvSpPr>
          <p:cNvPr id="27" name="テキスト ボックス 26"/>
          <p:cNvSpPr txBox="1"/>
          <p:nvPr/>
        </p:nvSpPr>
        <p:spPr>
          <a:xfrm rot="16200000">
            <a:off x="108085" y="2687429"/>
            <a:ext cx="1588897" cy="338554"/>
          </a:xfrm>
          <a:prstGeom prst="rect">
            <a:avLst/>
          </a:prstGeom>
          <a:noFill/>
        </p:spPr>
        <p:txBody>
          <a:bodyPr wrap="none" rtlCol="0">
            <a:spAutoFit/>
          </a:bodyPr>
          <a:lstStyle/>
          <a:p>
            <a:r>
              <a:rPr kumimoji="1" lang="en-US" altLang="ja-JP" sz="1600" dirty="0" smtClean="0">
                <a:latin typeface="Symbol" panose="05050102010706020507" pitchFamily="18" charset="2"/>
              </a:rPr>
              <a:t>e</a:t>
            </a:r>
            <a:r>
              <a:rPr lang="en-US" altLang="ja-JP" sz="1600" baseline="-25000" dirty="0"/>
              <a:t>y</a:t>
            </a:r>
            <a:r>
              <a:rPr lang="ja-JP" altLang="en-US" sz="1600" baseline="-25000" dirty="0" smtClean="0"/>
              <a:t> </a:t>
            </a:r>
            <a:r>
              <a:rPr lang="en-US" altLang="ja-JP" sz="1600" dirty="0" smtClean="0"/>
              <a:t>(</a:t>
            </a:r>
            <a:r>
              <a:rPr lang="en-US" altLang="ja-JP" sz="1600" dirty="0" smtClean="0">
                <a:latin typeface="Symbol" panose="05050102010706020507" pitchFamily="18" charset="2"/>
              </a:rPr>
              <a:t>p</a:t>
            </a:r>
            <a:r>
              <a:rPr lang="en-US" altLang="ja-JP" sz="1600" dirty="0" smtClean="0"/>
              <a:t> mm mrad)</a:t>
            </a:r>
            <a:endParaRPr kumimoji="1" lang="ja-JP" altLang="en-US" sz="1600" baseline="-25000" dirty="0"/>
          </a:p>
        </p:txBody>
      </p:sp>
      <p:sp>
        <p:nvSpPr>
          <p:cNvPr id="28" name="テキスト ボックス 27"/>
          <p:cNvSpPr txBox="1"/>
          <p:nvPr/>
        </p:nvSpPr>
        <p:spPr>
          <a:xfrm rot="16200000">
            <a:off x="3714054" y="2659281"/>
            <a:ext cx="1588897" cy="338554"/>
          </a:xfrm>
          <a:prstGeom prst="rect">
            <a:avLst/>
          </a:prstGeom>
          <a:noFill/>
        </p:spPr>
        <p:txBody>
          <a:bodyPr wrap="none" rtlCol="0">
            <a:spAutoFit/>
          </a:bodyPr>
          <a:lstStyle/>
          <a:p>
            <a:r>
              <a:rPr kumimoji="1" lang="en-US" altLang="ja-JP" sz="1600" dirty="0" smtClean="0">
                <a:latin typeface="Symbol" panose="05050102010706020507" pitchFamily="18" charset="2"/>
              </a:rPr>
              <a:t>e</a:t>
            </a:r>
            <a:r>
              <a:rPr lang="en-US" altLang="ja-JP" sz="1600" baseline="-25000" dirty="0"/>
              <a:t>y</a:t>
            </a:r>
            <a:r>
              <a:rPr lang="ja-JP" altLang="en-US" sz="1600" baseline="-25000" dirty="0" smtClean="0"/>
              <a:t> </a:t>
            </a:r>
            <a:r>
              <a:rPr lang="en-US" altLang="ja-JP" sz="1600" dirty="0" smtClean="0"/>
              <a:t>(</a:t>
            </a:r>
            <a:r>
              <a:rPr lang="en-US" altLang="ja-JP" sz="1600" dirty="0" smtClean="0">
                <a:latin typeface="Symbol" panose="05050102010706020507" pitchFamily="18" charset="2"/>
              </a:rPr>
              <a:t>p</a:t>
            </a:r>
            <a:r>
              <a:rPr lang="en-US" altLang="ja-JP" sz="1600" dirty="0" smtClean="0"/>
              <a:t> mm mrad)</a:t>
            </a:r>
            <a:endParaRPr kumimoji="1" lang="ja-JP" altLang="en-US" sz="1600" baseline="-25000" dirty="0"/>
          </a:p>
        </p:txBody>
      </p:sp>
      <p:sp>
        <p:nvSpPr>
          <p:cNvPr id="29" name="テキスト ボックス 28"/>
          <p:cNvSpPr txBox="1"/>
          <p:nvPr/>
        </p:nvSpPr>
        <p:spPr>
          <a:xfrm>
            <a:off x="7116286" y="2182226"/>
            <a:ext cx="1632178" cy="584775"/>
          </a:xfrm>
          <a:prstGeom prst="rect">
            <a:avLst/>
          </a:prstGeom>
          <a:noFill/>
        </p:spPr>
        <p:txBody>
          <a:bodyPr wrap="none" rtlCol="0">
            <a:spAutoFit/>
          </a:bodyPr>
          <a:lstStyle/>
          <a:p>
            <a:r>
              <a:rPr kumimoji="1" lang="en-US" altLang="ja-JP" sz="1600" dirty="0" smtClean="0"/>
              <a:t>Calculated</a:t>
            </a:r>
          </a:p>
          <a:p>
            <a:r>
              <a:rPr kumimoji="1" lang="en-US" altLang="ja-JP" sz="1600" dirty="0" smtClean="0"/>
              <a:t>@ </a:t>
            </a:r>
            <a:r>
              <a:rPr lang="en-US" altLang="ja-JP" sz="1600" dirty="0" smtClean="0"/>
              <a:t>the e</a:t>
            </a:r>
            <a:r>
              <a:rPr kumimoji="1" lang="en-US" altLang="ja-JP" sz="1600" dirty="0" smtClean="0"/>
              <a:t>nd of inj.</a:t>
            </a:r>
            <a:endParaRPr kumimoji="1" lang="ja-JP" altLang="en-US" sz="1600" dirty="0"/>
          </a:p>
        </p:txBody>
      </p:sp>
      <p:cxnSp>
        <p:nvCxnSpPr>
          <p:cNvPr id="30" name="直線コネクタ 29"/>
          <p:cNvCxnSpPr/>
          <p:nvPr/>
        </p:nvCxnSpPr>
        <p:spPr bwMode="auto">
          <a:xfrm flipV="1">
            <a:off x="1407088" y="2502045"/>
            <a:ext cx="1429864" cy="1343867"/>
          </a:xfrm>
          <a:prstGeom prst="line">
            <a:avLst/>
          </a:prstGeom>
          <a:solidFill>
            <a:schemeClr val="accent1"/>
          </a:solidFill>
          <a:ln w="127000" cap="flat" cmpd="sng" algn="ctr">
            <a:solidFill>
              <a:srgbClr val="FF0000"/>
            </a:solidFill>
            <a:prstDash val="solid"/>
            <a:round/>
            <a:headEnd type="none" w="med" len="med"/>
            <a:tailEnd type="triangle" w="med" len="med"/>
          </a:ln>
          <a:effectLst/>
        </p:spPr>
      </p:cxnSp>
      <p:cxnSp>
        <p:nvCxnSpPr>
          <p:cNvPr id="31" name="直線コネクタ 30"/>
          <p:cNvCxnSpPr/>
          <p:nvPr/>
        </p:nvCxnSpPr>
        <p:spPr bwMode="auto">
          <a:xfrm>
            <a:off x="4970913" y="2479689"/>
            <a:ext cx="1436304" cy="1338791"/>
          </a:xfrm>
          <a:prstGeom prst="line">
            <a:avLst/>
          </a:prstGeom>
          <a:solidFill>
            <a:schemeClr val="accent1"/>
          </a:solidFill>
          <a:ln w="127000" cap="flat" cmpd="sng" algn="ctr">
            <a:solidFill>
              <a:srgbClr val="FF0000"/>
            </a:solidFill>
            <a:prstDash val="solid"/>
            <a:round/>
            <a:headEnd type="none" w="med" len="med"/>
            <a:tailEnd type="triangle" w="med" len="med"/>
          </a:ln>
          <a:effectLst/>
        </p:spPr>
      </p:cxnSp>
      <p:sp>
        <p:nvSpPr>
          <p:cNvPr id="33" name="正方形/長方形 32"/>
          <p:cNvSpPr/>
          <p:nvPr/>
        </p:nvSpPr>
        <p:spPr>
          <a:xfrm>
            <a:off x="899592" y="620688"/>
            <a:ext cx="5754739" cy="584775"/>
          </a:xfrm>
          <a:prstGeom prst="rect">
            <a:avLst/>
          </a:prstGeom>
        </p:spPr>
        <p:txBody>
          <a:bodyPr wrap="square">
            <a:spAutoFit/>
          </a:bodyPr>
          <a:lstStyle/>
          <a:p>
            <a:r>
              <a:rPr lang="en-US" altLang="ja-JP" sz="1600" dirty="0">
                <a:ea typeface="ＭＳ 明朝" panose="02020609040205080304" pitchFamily="17" charset="-128"/>
                <a:cs typeface="Times New Roman" panose="02020603050405020304" pitchFamily="18" charset="0"/>
              </a:rPr>
              <a:t>Anti-correlated painting has several advantages </a:t>
            </a:r>
            <a:endParaRPr lang="en-US" altLang="ja-JP" sz="1600" dirty="0" smtClean="0">
              <a:ea typeface="ＭＳ 明朝" panose="02020609040205080304" pitchFamily="17" charset="-128"/>
              <a:cs typeface="Times New Roman" panose="02020603050405020304" pitchFamily="18" charset="0"/>
            </a:endParaRPr>
          </a:p>
          <a:p>
            <a:r>
              <a:rPr lang="en-US" altLang="ja-JP" sz="1600" dirty="0" smtClean="0">
                <a:ea typeface="ＭＳ 明朝" panose="02020609040205080304" pitchFamily="17" charset="-128"/>
                <a:cs typeface="Times New Roman" panose="02020603050405020304" pitchFamily="18" charset="0"/>
              </a:rPr>
              <a:t>for </a:t>
            </a:r>
            <a:r>
              <a:rPr lang="en-US" altLang="ja-JP" sz="1600" dirty="0">
                <a:ea typeface="ＭＳ 明朝" panose="02020609040205080304" pitchFamily="17" charset="-128"/>
                <a:cs typeface="Times New Roman" panose="02020603050405020304" pitchFamily="18" charset="0"/>
              </a:rPr>
              <a:t>mitigating the effect </a:t>
            </a:r>
            <a:r>
              <a:rPr lang="en-US" altLang="ja-JP" sz="1600" dirty="0" smtClean="0">
                <a:ea typeface="ＭＳ 明朝" panose="02020609040205080304" pitchFamily="17" charset="-128"/>
                <a:cs typeface="Times New Roman" panose="02020603050405020304" pitchFamily="18" charset="0"/>
              </a:rPr>
              <a:t>of the </a:t>
            </a:r>
            <a:r>
              <a:rPr lang="en-US" altLang="ja-JP" sz="1600" dirty="0">
                <a:latin typeface="Symbol" panose="05050102010706020507" pitchFamily="18" charset="2"/>
              </a:rPr>
              <a:t>n</a:t>
            </a:r>
            <a:r>
              <a:rPr lang="en-US" altLang="ja-JP" sz="1600" baseline="-25000" dirty="0"/>
              <a:t>x</a:t>
            </a:r>
            <a:r>
              <a:rPr lang="en-US" altLang="ja-JP" sz="1600" dirty="0"/>
              <a:t>-</a:t>
            </a:r>
            <a:r>
              <a:rPr lang="en-US" altLang="ja-JP" sz="1600" dirty="0">
                <a:latin typeface="Symbol" panose="05050102010706020507" pitchFamily="18" charset="2"/>
              </a:rPr>
              <a:t>n</a:t>
            </a:r>
            <a:r>
              <a:rPr lang="en-US" altLang="ja-JP" sz="1600" baseline="-25000" dirty="0"/>
              <a:t>y </a:t>
            </a:r>
            <a:r>
              <a:rPr lang="en-US" altLang="ja-JP" sz="1600" dirty="0"/>
              <a:t>/2</a:t>
            </a:r>
            <a:r>
              <a:rPr lang="en-US" altLang="ja-JP" sz="1600" dirty="0">
                <a:latin typeface="Symbol" panose="05050102010706020507" pitchFamily="18" charset="2"/>
              </a:rPr>
              <a:t>n</a:t>
            </a:r>
            <a:r>
              <a:rPr lang="en-US" altLang="ja-JP" sz="1600" baseline="-25000" dirty="0"/>
              <a:t>x</a:t>
            </a:r>
            <a:r>
              <a:rPr lang="en-US" altLang="ja-JP" sz="1600" dirty="0"/>
              <a:t>-2</a:t>
            </a:r>
            <a:r>
              <a:rPr lang="en-US" altLang="ja-JP" sz="1600" dirty="0">
                <a:latin typeface="Symbol" panose="05050102010706020507" pitchFamily="18" charset="2"/>
              </a:rPr>
              <a:t>n</a:t>
            </a:r>
            <a:r>
              <a:rPr lang="en-US" altLang="ja-JP" sz="1600" baseline="-25000" dirty="0"/>
              <a:t>y</a:t>
            </a:r>
            <a:r>
              <a:rPr lang="en-US" altLang="ja-JP" sz="1600" dirty="0"/>
              <a:t>=0 </a:t>
            </a:r>
            <a:r>
              <a:rPr lang="en-US" altLang="ja-JP" sz="1600" dirty="0" smtClean="0"/>
              <a:t> </a:t>
            </a:r>
            <a:r>
              <a:rPr lang="en-US" altLang="ja-JP" sz="1600" dirty="0" smtClean="0">
                <a:ea typeface="ＭＳ 明朝" panose="02020609040205080304" pitchFamily="17" charset="-128"/>
                <a:cs typeface="Times New Roman" panose="02020603050405020304" pitchFamily="18" charset="0"/>
              </a:rPr>
              <a:t>resonance</a:t>
            </a:r>
            <a:r>
              <a:rPr lang="en-US" altLang="ja-JP" sz="1600" dirty="0">
                <a:ea typeface="ＭＳ 明朝" panose="02020609040205080304" pitchFamily="17" charset="-128"/>
                <a:cs typeface="Times New Roman" panose="02020603050405020304" pitchFamily="18" charset="0"/>
              </a:rPr>
              <a:t>.</a:t>
            </a:r>
            <a:endParaRPr lang="ja-JP" altLang="en-US" sz="1600" dirty="0"/>
          </a:p>
        </p:txBody>
      </p:sp>
      <p:sp>
        <p:nvSpPr>
          <p:cNvPr id="34" name="テキスト ボックス 33"/>
          <p:cNvSpPr txBox="1"/>
          <p:nvPr/>
        </p:nvSpPr>
        <p:spPr>
          <a:xfrm>
            <a:off x="5125048" y="1916832"/>
            <a:ext cx="2015295" cy="584775"/>
          </a:xfrm>
          <a:prstGeom prst="rect">
            <a:avLst/>
          </a:prstGeom>
          <a:noFill/>
        </p:spPr>
        <p:txBody>
          <a:bodyPr wrap="none" rtlCol="0">
            <a:spAutoFit/>
          </a:bodyPr>
          <a:lstStyle/>
          <a:p>
            <a:r>
              <a:rPr lang="en-US" altLang="ja-JP" sz="1600" dirty="0">
                <a:solidFill>
                  <a:schemeClr val="accent2"/>
                </a:solidFill>
              </a:rPr>
              <a:t>E</a:t>
            </a:r>
            <a:r>
              <a:rPr lang="en-US" altLang="ja-JP" sz="1600" dirty="0" smtClean="0">
                <a:solidFill>
                  <a:schemeClr val="accent2"/>
                </a:solidFill>
              </a:rPr>
              <a:t>mittance-exchange</a:t>
            </a:r>
            <a:endParaRPr kumimoji="1" lang="en-US" altLang="ja-JP" sz="1600" dirty="0" smtClean="0">
              <a:solidFill>
                <a:schemeClr val="accent2"/>
              </a:solidFill>
            </a:endParaRPr>
          </a:p>
          <a:p>
            <a:r>
              <a:rPr kumimoji="1" lang="en-US" altLang="ja-JP" sz="1600" dirty="0" smtClean="0">
                <a:solidFill>
                  <a:schemeClr val="accent2"/>
                </a:solidFill>
              </a:rPr>
              <a:t>oscillation</a:t>
            </a:r>
            <a:endParaRPr kumimoji="1" lang="ja-JP" altLang="en-US" sz="1600" dirty="0">
              <a:solidFill>
                <a:schemeClr val="accent2"/>
              </a:solidFill>
            </a:endParaRPr>
          </a:p>
        </p:txBody>
      </p:sp>
      <p:sp>
        <p:nvSpPr>
          <p:cNvPr id="35" name="正方形/長方形 34"/>
          <p:cNvSpPr/>
          <p:nvPr/>
        </p:nvSpPr>
        <p:spPr bwMode="auto">
          <a:xfrm>
            <a:off x="1408990" y="2502045"/>
            <a:ext cx="1427962" cy="1343867"/>
          </a:xfrm>
          <a:prstGeom prst="rect">
            <a:avLst/>
          </a:prstGeom>
          <a:noFill/>
          <a:ln w="28575" cap="flat" cmpd="sng" algn="ctr">
            <a:solidFill>
              <a:srgbClr val="FF0000"/>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Book Antiqua" pitchFamily="18" charset="0"/>
              <a:ea typeface="ＭＳ Ｐ明朝" pitchFamily="18" charset="-128"/>
            </a:endParaRPr>
          </a:p>
        </p:txBody>
      </p:sp>
      <p:sp>
        <p:nvSpPr>
          <p:cNvPr id="37" name="正方形/長方形 36"/>
          <p:cNvSpPr/>
          <p:nvPr/>
        </p:nvSpPr>
        <p:spPr bwMode="auto">
          <a:xfrm>
            <a:off x="4980905" y="2477954"/>
            <a:ext cx="1427962" cy="1343867"/>
          </a:xfrm>
          <a:prstGeom prst="rect">
            <a:avLst/>
          </a:prstGeom>
          <a:noFill/>
          <a:ln w="28575" cap="flat" cmpd="sng" algn="ctr">
            <a:solidFill>
              <a:srgbClr val="FF0000"/>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Book Antiqua" pitchFamily="18" charset="0"/>
              <a:ea typeface="ＭＳ Ｐ明朝" pitchFamily="18" charset="-128"/>
            </a:endParaRPr>
          </a:p>
        </p:txBody>
      </p:sp>
      <p:cxnSp>
        <p:nvCxnSpPr>
          <p:cNvPr id="38" name="直線矢印コネクタ 37"/>
          <p:cNvCxnSpPr/>
          <p:nvPr/>
        </p:nvCxnSpPr>
        <p:spPr bwMode="auto">
          <a:xfrm>
            <a:off x="1664444" y="2073807"/>
            <a:ext cx="1485383" cy="1508613"/>
          </a:xfrm>
          <a:prstGeom prst="straightConnector1">
            <a:avLst/>
          </a:prstGeom>
          <a:solidFill>
            <a:schemeClr val="accent1"/>
          </a:solidFill>
          <a:ln w="22225" cap="flat" cmpd="sng" algn="ctr">
            <a:solidFill>
              <a:schemeClr val="accent2"/>
            </a:solidFill>
            <a:prstDash val="solid"/>
            <a:round/>
            <a:headEnd type="arrow" w="med" len="med"/>
            <a:tailEnd type="arrow"/>
          </a:ln>
          <a:effectLst/>
        </p:spPr>
      </p:cxnSp>
      <p:cxnSp>
        <p:nvCxnSpPr>
          <p:cNvPr id="40" name="直線矢印コネクタ 39"/>
          <p:cNvCxnSpPr/>
          <p:nvPr/>
        </p:nvCxnSpPr>
        <p:spPr bwMode="auto">
          <a:xfrm>
            <a:off x="4971761" y="2208210"/>
            <a:ext cx="1564100" cy="1519247"/>
          </a:xfrm>
          <a:prstGeom prst="straightConnector1">
            <a:avLst/>
          </a:prstGeom>
          <a:solidFill>
            <a:schemeClr val="accent1"/>
          </a:solidFill>
          <a:ln w="22225" cap="flat" cmpd="sng" algn="ctr">
            <a:solidFill>
              <a:schemeClr val="accent2"/>
            </a:solidFill>
            <a:prstDash val="solid"/>
            <a:round/>
            <a:headEnd type="triangle" w="med" len="med"/>
            <a:tailEnd type="triangle"/>
          </a:ln>
          <a:effectLst/>
        </p:spPr>
      </p:cxnSp>
      <p:sp>
        <p:nvSpPr>
          <p:cNvPr id="12" name="テキスト ボックス 11"/>
          <p:cNvSpPr txBox="1"/>
          <p:nvPr/>
        </p:nvSpPr>
        <p:spPr>
          <a:xfrm>
            <a:off x="1880272" y="1916832"/>
            <a:ext cx="2015295" cy="584775"/>
          </a:xfrm>
          <a:prstGeom prst="rect">
            <a:avLst/>
          </a:prstGeom>
          <a:noFill/>
        </p:spPr>
        <p:txBody>
          <a:bodyPr wrap="none" rtlCol="0">
            <a:spAutoFit/>
          </a:bodyPr>
          <a:lstStyle/>
          <a:p>
            <a:r>
              <a:rPr lang="en-US" altLang="ja-JP" sz="1600" dirty="0">
                <a:solidFill>
                  <a:schemeClr val="accent2"/>
                </a:solidFill>
              </a:rPr>
              <a:t>E</a:t>
            </a:r>
            <a:r>
              <a:rPr lang="en-US" altLang="ja-JP" sz="1600" dirty="0" smtClean="0">
                <a:solidFill>
                  <a:schemeClr val="accent2"/>
                </a:solidFill>
              </a:rPr>
              <a:t>mittance-exchange</a:t>
            </a:r>
            <a:endParaRPr kumimoji="1" lang="en-US" altLang="ja-JP" sz="1600" dirty="0" smtClean="0">
              <a:solidFill>
                <a:schemeClr val="accent2"/>
              </a:solidFill>
            </a:endParaRPr>
          </a:p>
          <a:p>
            <a:r>
              <a:rPr kumimoji="1" lang="en-US" altLang="ja-JP" sz="1600" dirty="0" smtClean="0">
                <a:solidFill>
                  <a:schemeClr val="accent2"/>
                </a:solidFill>
              </a:rPr>
              <a:t>oscillation</a:t>
            </a:r>
            <a:endParaRPr kumimoji="1" lang="ja-JP" altLang="en-US" sz="1600" dirty="0">
              <a:solidFill>
                <a:schemeClr val="accent2"/>
              </a:solidFill>
            </a:endParaRPr>
          </a:p>
        </p:txBody>
      </p:sp>
      <p:sp>
        <p:nvSpPr>
          <p:cNvPr id="42" name="正方形/長方形 41"/>
          <p:cNvSpPr/>
          <p:nvPr/>
        </p:nvSpPr>
        <p:spPr>
          <a:xfrm>
            <a:off x="850216" y="4295998"/>
            <a:ext cx="3433752" cy="1077218"/>
          </a:xfrm>
          <a:prstGeom prst="rect">
            <a:avLst/>
          </a:prstGeom>
        </p:spPr>
        <p:txBody>
          <a:bodyPr wrap="square">
            <a:spAutoFit/>
          </a:bodyPr>
          <a:lstStyle/>
          <a:p>
            <a:r>
              <a:rPr lang="en-US" altLang="ja-JP" sz="1600" dirty="0">
                <a:solidFill>
                  <a:srgbClr val="000000"/>
                </a:solidFill>
                <a:ea typeface="ＭＳ 明朝" panose="02020609040205080304" pitchFamily="17" charset="-128"/>
                <a:cs typeface="Times New Roman" panose="02020603050405020304" pitchFamily="18" charset="0"/>
              </a:rPr>
              <a:t>To </a:t>
            </a:r>
            <a:r>
              <a:rPr lang="en-US" altLang="ja-JP" sz="1600" dirty="0" smtClean="0">
                <a:solidFill>
                  <a:srgbClr val="000000"/>
                </a:solidFill>
                <a:ea typeface="ＭＳ 明朝" panose="02020609040205080304" pitchFamily="17" charset="-128"/>
                <a:cs typeface="Times New Roman" panose="02020603050405020304" pitchFamily="18" charset="0"/>
              </a:rPr>
              <a:t>the </a:t>
            </a:r>
            <a:r>
              <a:rPr lang="en-US" altLang="ja-JP" sz="1600" dirty="0">
                <a:solidFill>
                  <a:srgbClr val="000000"/>
                </a:solidFill>
                <a:ea typeface="ＭＳ 明朝" panose="02020609040205080304" pitchFamily="17" charset="-128"/>
                <a:cs typeface="Times New Roman" panose="02020603050405020304" pitchFamily="18" charset="0"/>
              </a:rPr>
              <a:t>direction of beam painting, </a:t>
            </a:r>
            <a:endParaRPr lang="en-US" altLang="ja-JP" sz="1600" dirty="0" smtClean="0">
              <a:solidFill>
                <a:srgbClr val="000000"/>
              </a:solidFill>
              <a:ea typeface="ＭＳ 明朝" panose="02020609040205080304" pitchFamily="17" charset="-128"/>
              <a:cs typeface="Times New Roman" panose="02020603050405020304" pitchFamily="18" charset="0"/>
            </a:endParaRPr>
          </a:p>
          <a:p>
            <a:r>
              <a:rPr lang="en-US" altLang="ja-JP" sz="1600" dirty="0" smtClean="0">
                <a:solidFill>
                  <a:srgbClr val="000000"/>
                </a:solidFill>
                <a:ea typeface="ＭＳ 明朝" panose="02020609040205080304" pitchFamily="17" charset="-128"/>
                <a:cs typeface="Times New Roman" panose="02020603050405020304" pitchFamily="18" charset="0"/>
              </a:rPr>
              <a:t>the </a:t>
            </a:r>
            <a:r>
              <a:rPr lang="en-US" altLang="ja-JP" sz="1600" dirty="0">
                <a:solidFill>
                  <a:srgbClr val="000000"/>
                </a:solidFill>
                <a:ea typeface="ＭＳ 明朝" panose="02020609040205080304" pitchFamily="17" charset="-128"/>
                <a:cs typeface="Times New Roman" panose="02020603050405020304" pitchFamily="18" charset="0"/>
              </a:rPr>
              <a:t>emittance exchange </a:t>
            </a:r>
            <a:r>
              <a:rPr lang="en-US" altLang="ja-JP" sz="1600" dirty="0" smtClean="0">
                <a:solidFill>
                  <a:srgbClr val="000000"/>
                </a:solidFill>
                <a:ea typeface="ＭＳ 明朝" panose="02020609040205080304" pitchFamily="17" charset="-128"/>
                <a:cs typeface="Times New Roman" panose="02020603050405020304" pitchFamily="18" charset="0"/>
              </a:rPr>
              <a:t>caused</a:t>
            </a:r>
          </a:p>
          <a:p>
            <a:r>
              <a:rPr lang="en-US" altLang="ja-JP" sz="1600" dirty="0" smtClean="0">
                <a:solidFill>
                  <a:srgbClr val="000000"/>
                </a:solidFill>
                <a:ea typeface="ＭＳ 明朝" panose="02020609040205080304" pitchFamily="17" charset="-128"/>
                <a:cs typeface="Times New Roman" panose="02020603050405020304" pitchFamily="18" charset="0"/>
              </a:rPr>
              <a:t>by the </a:t>
            </a:r>
            <a:r>
              <a:rPr lang="en-US" altLang="ja-JP" sz="1600" dirty="0">
                <a:latin typeface="Symbol" panose="05050102010706020507" pitchFamily="18" charset="2"/>
              </a:rPr>
              <a:t>n</a:t>
            </a:r>
            <a:r>
              <a:rPr lang="en-US" altLang="ja-JP" sz="1600" baseline="-25000" dirty="0"/>
              <a:t>x</a:t>
            </a:r>
            <a:r>
              <a:rPr lang="en-US" altLang="ja-JP" sz="1600" dirty="0"/>
              <a:t>-</a:t>
            </a:r>
            <a:r>
              <a:rPr lang="en-US" altLang="ja-JP" sz="1600" dirty="0">
                <a:latin typeface="Symbol" panose="05050102010706020507" pitchFamily="18" charset="2"/>
              </a:rPr>
              <a:t>n</a:t>
            </a:r>
            <a:r>
              <a:rPr lang="en-US" altLang="ja-JP" sz="1600" baseline="-25000" dirty="0"/>
              <a:t>y </a:t>
            </a:r>
            <a:r>
              <a:rPr lang="en-US" altLang="ja-JP" sz="1600" dirty="0"/>
              <a:t>/2</a:t>
            </a:r>
            <a:r>
              <a:rPr lang="en-US" altLang="ja-JP" sz="1600" dirty="0">
                <a:latin typeface="Symbol" panose="05050102010706020507" pitchFamily="18" charset="2"/>
              </a:rPr>
              <a:t>n</a:t>
            </a:r>
            <a:r>
              <a:rPr lang="en-US" altLang="ja-JP" sz="1600" baseline="-25000" dirty="0"/>
              <a:t>x</a:t>
            </a:r>
            <a:r>
              <a:rPr lang="en-US" altLang="ja-JP" sz="1600" dirty="0"/>
              <a:t>-2</a:t>
            </a:r>
            <a:r>
              <a:rPr lang="en-US" altLang="ja-JP" sz="1600" dirty="0">
                <a:latin typeface="Symbol" panose="05050102010706020507" pitchFamily="18" charset="2"/>
              </a:rPr>
              <a:t>n</a:t>
            </a:r>
            <a:r>
              <a:rPr lang="en-US" altLang="ja-JP" sz="1600" baseline="-25000" dirty="0"/>
              <a:t>y</a:t>
            </a:r>
            <a:r>
              <a:rPr lang="en-US" altLang="ja-JP" sz="1600" dirty="0"/>
              <a:t>=0 </a:t>
            </a:r>
            <a:r>
              <a:rPr lang="en-US" altLang="ja-JP" sz="1600" dirty="0" smtClean="0"/>
              <a:t>resonance occurs </a:t>
            </a:r>
            <a:r>
              <a:rPr lang="en-US" altLang="ja-JP" sz="1600" dirty="0" smtClean="0">
                <a:solidFill>
                  <a:srgbClr val="000000"/>
                </a:solidFill>
                <a:ea typeface="ＭＳ 明朝" panose="02020609040205080304" pitchFamily="17" charset="-128"/>
                <a:cs typeface="Times New Roman" panose="02020603050405020304" pitchFamily="18" charset="0"/>
              </a:rPr>
              <a:t>in </a:t>
            </a:r>
            <a:r>
              <a:rPr lang="en-US" altLang="ja-JP" sz="1600" dirty="0">
                <a:solidFill>
                  <a:srgbClr val="000000"/>
                </a:solidFill>
                <a:ea typeface="ＭＳ 明朝" panose="02020609040205080304" pitchFamily="17" charset="-128"/>
                <a:cs typeface="Times New Roman" panose="02020603050405020304" pitchFamily="18" charset="0"/>
              </a:rPr>
              <a:t>the orthogonal </a:t>
            </a:r>
            <a:r>
              <a:rPr lang="en-US" altLang="ja-JP" sz="1600" dirty="0" smtClean="0">
                <a:solidFill>
                  <a:srgbClr val="000000"/>
                </a:solidFill>
                <a:ea typeface="ＭＳ 明朝" panose="02020609040205080304" pitchFamily="17" charset="-128"/>
                <a:cs typeface="Times New Roman" panose="02020603050405020304" pitchFamily="18" charset="0"/>
              </a:rPr>
              <a:t>direction.</a:t>
            </a:r>
            <a:endParaRPr lang="ja-JP" altLang="en-US" sz="1600" dirty="0"/>
          </a:p>
        </p:txBody>
      </p:sp>
      <p:sp>
        <p:nvSpPr>
          <p:cNvPr id="43" name="正方形/長方形 42"/>
          <p:cNvSpPr/>
          <p:nvPr/>
        </p:nvSpPr>
        <p:spPr>
          <a:xfrm>
            <a:off x="833088" y="5859418"/>
            <a:ext cx="3414288" cy="584775"/>
          </a:xfrm>
          <a:prstGeom prst="rect">
            <a:avLst/>
          </a:prstGeom>
        </p:spPr>
        <p:txBody>
          <a:bodyPr wrap="square">
            <a:spAutoFit/>
          </a:bodyPr>
          <a:lstStyle/>
          <a:p>
            <a:r>
              <a:rPr lang="en-US" altLang="ja-JP" sz="1600" dirty="0" smtClean="0">
                <a:solidFill>
                  <a:srgbClr val="000000"/>
                </a:solidFill>
                <a:ea typeface="ＭＳ 明朝" panose="02020609040205080304" pitchFamily="17" charset="-128"/>
                <a:cs typeface="Times New Roman" panose="02020603050405020304" pitchFamily="18" charset="0"/>
              </a:rPr>
              <a:t>The </a:t>
            </a:r>
            <a:r>
              <a:rPr lang="en-US" altLang="ja-JP" sz="1600" dirty="0">
                <a:solidFill>
                  <a:srgbClr val="000000"/>
                </a:solidFill>
                <a:ea typeface="ＭＳ 明朝" panose="02020609040205080304" pitchFamily="17" charset="-128"/>
                <a:cs typeface="Times New Roman" panose="02020603050405020304" pitchFamily="18" charset="0"/>
              </a:rPr>
              <a:t>emittance exchange is </a:t>
            </a:r>
            <a:r>
              <a:rPr lang="en-US" altLang="ja-JP" sz="1600" dirty="0" smtClean="0">
                <a:solidFill>
                  <a:srgbClr val="000000"/>
                </a:solidFill>
                <a:ea typeface="ＭＳ 明朝" panose="02020609040205080304" pitchFamily="17" charset="-128"/>
                <a:cs typeface="Times New Roman" panose="02020603050405020304" pitchFamily="18" charset="0"/>
              </a:rPr>
              <a:t>directly</a:t>
            </a:r>
          </a:p>
          <a:p>
            <a:r>
              <a:rPr lang="en-US" altLang="ja-JP" sz="1600" dirty="0" smtClean="0">
                <a:solidFill>
                  <a:srgbClr val="000000"/>
                </a:solidFill>
                <a:ea typeface="ＭＳ 明朝" panose="02020609040205080304" pitchFamily="17" charset="-128"/>
                <a:cs typeface="Times New Roman" panose="02020603050405020304" pitchFamily="18" charset="0"/>
              </a:rPr>
              <a:t>connected </a:t>
            </a:r>
            <a:r>
              <a:rPr lang="en-US" altLang="ja-JP" sz="1600" dirty="0">
                <a:solidFill>
                  <a:srgbClr val="000000"/>
                </a:solidFill>
                <a:ea typeface="ＭＳ 明朝" panose="02020609040205080304" pitchFamily="17" charset="-128"/>
                <a:cs typeface="Times New Roman" panose="02020603050405020304" pitchFamily="18" charset="0"/>
              </a:rPr>
              <a:t>to the emittance </a:t>
            </a:r>
            <a:r>
              <a:rPr lang="en-US" altLang="ja-JP" sz="1600" dirty="0" smtClean="0">
                <a:solidFill>
                  <a:srgbClr val="000000"/>
                </a:solidFill>
                <a:ea typeface="ＭＳ 明朝" panose="02020609040205080304" pitchFamily="17" charset="-128"/>
                <a:cs typeface="Times New Roman" panose="02020603050405020304" pitchFamily="18" charset="0"/>
              </a:rPr>
              <a:t>growth.</a:t>
            </a:r>
            <a:endParaRPr lang="ja-JP" altLang="en-US" sz="1600" dirty="0"/>
          </a:p>
        </p:txBody>
      </p:sp>
      <p:sp>
        <p:nvSpPr>
          <p:cNvPr id="44" name="正方形/長方形 43"/>
          <p:cNvSpPr/>
          <p:nvPr/>
        </p:nvSpPr>
        <p:spPr>
          <a:xfrm>
            <a:off x="4579904" y="4313297"/>
            <a:ext cx="4572000" cy="830997"/>
          </a:xfrm>
          <a:prstGeom prst="rect">
            <a:avLst/>
          </a:prstGeom>
        </p:spPr>
        <p:txBody>
          <a:bodyPr>
            <a:spAutoFit/>
          </a:bodyPr>
          <a:lstStyle/>
          <a:p>
            <a:r>
              <a:rPr lang="en-US" altLang="ja-JP" sz="1600" dirty="0" smtClean="0">
                <a:solidFill>
                  <a:srgbClr val="000000"/>
                </a:solidFill>
                <a:ea typeface="ＭＳ 明朝" panose="02020609040205080304" pitchFamily="17" charset="-128"/>
                <a:cs typeface="Times New Roman" panose="02020603050405020304" pitchFamily="18" charset="0"/>
              </a:rPr>
              <a:t>The </a:t>
            </a:r>
            <a:r>
              <a:rPr lang="en-US" altLang="ja-JP" sz="1600" dirty="0">
                <a:solidFill>
                  <a:srgbClr val="000000"/>
                </a:solidFill>
                <a:ea typeface="ＭＳ 明朝" panose="02020609040205080304" pitchFamily="17" charset="-128"/>
                <a:cs typeface="Times New Roman" panose="02020603050405020304" pitchFamily="18" charset="0"/>
              </a:rPr>
              <a:t>direction of beam painting </a:t>
            </a:r>
            <a:r>
              <a:rPr lang="en-US" altLang="ja-JP" sz="1600" dirty="0" smtClean="0">
                <a:solidFill>
                  <a:srgbClr val="000000"/>
                </a:solidFill>
                <a:ea typeface="ＭＳ 明朝" panose="02020609040205080304" pitchFamily="17" charset="-128"/>
                <a:cs typeface="Times New Roman" panose="02020603050405020304" pitchFamily="18" charset="0"/>
              </a:rPr>
              <a:t>is</a:t>
            </a:r>
          </a:p>
          <a:p>
            <a:r>
              <a:rPr lang="en-US" altLang="ja-JP" sz="1600" dirty="0" smtClean="0">
                <a:solidFill>
                  <a:srgbClr val="000000"/>
                </a:solidFill>
                <a:ea typeface="ＭＳ 明朝" panose="02020609040205080304" pitchFamily="17" charset="-128"/>
                <a:cs typeface="Times New Roman" panose="02020603050405020304" pitchFamily="18" charset="0"/>
              </a:rPr>
              <a:t>the </a:t>
            </a:r>
            <a:r>
              <a:rPr lang="en-US" altLang="ja-JP" sz="1600" dirty="0">
                <a:solidFill>
                  <a:srgbClr val="000000"/>
                </a:solidFill>
                <a:ea typeface="ＭＳ 明朝" panose="02020609040205080304" pitchFamily="17" charset="-128"/>
                <a:cs typeface="Times New Roman" panose="02020603050405020304" pitchFamily="18" charset="0"/>
              </a:rPr>
              <a:t>same as the </a:t>
            </a:r>
            <a:r>
              <a:rPr lang="en-US" altLang="ja-JP" sz="1600" dirty="0" smtClean="0">
                <a:solidFill>
                  <a:srgbClr val="000000"/>
                </a:solidFill>
                <a:ea typeface="ＭＳ 明朝" panose="02020609040205080304" pitchFamily="17" charset="-128"/>
                <a:cs typeface="Times New Roman" panose="02020603050405020304" pitchFamily="18" charset="0"/>
              </a:rPr>
              <a:t>direction</a:t>
            </a:r>
          </a:p>
          <a:p>
            <a:r>
              <a:rPr lang="en-US" altLang="ja-JP" sz="1600" dirty="0" smtClean="0">
                <a:solidFill>
                  <a:srgbClr val="000000"/>
                </a:solidFill>
                <a:ea typeface="ＭＳ 明朝" panose="02020609040205080304" pitchFamily="17" charset="-128"/>
                <a:cs typeface="Times New Roman" panose="02020603050405020304" pitchFamily="18" charset="0"/>
              </a:rPr>
              <a:t>of </a:t>
            </a:r>
            <a:r>
              <a:rPr lang="en-US" altLang="ja-JP" sz="1600" dirty="0">
                <a:solidFill>
                  <a:srgbClr val="000000"/>
                </a:solidFill>
                <a:ea typeface="ＭＳ 明朝" panose="02020609040205080304" pitchFamily="17" charset="-128"/>
                <a:cs typeface="Times New Roman" panose="02020603050405020304" pitchFamily="18" charset="0"/>
              </a:rPr>
              <a:t>the emittance exchange. </a:t>
            </a:r>
            <a:endParaRPr lang="en-US" altLang="ja-JP" sz="1600" dirty="0" smtClean="0">
              <a:solidFill>
                <a:srgbClr val="000000"/>
              </a:solidFill>
              <a:ea typeface="ＭＳ 明朝" panose="02020609040205080304" pitchFamily="17" charset="-128"/>
              <a:cs typeface="Times New Roman" panose="02020603050405020304" pitchFamily="18" charset="0"/>
            </a:endParaRPr>
          </a:p>
        </p:txBody>
      </p:sp>
      <p:sp>
        <p:nvSpPr>
          <p:cNvPr id="45" name="正方形/長方形 44"/>
          <p:cNvSpPr/>
          <p:nvPr/>
        </p:nvSpPr>
        <p:spPr>
          <a:xfrm>
            <a:off x="4544568" y="5868561"/>
            <a:ext cx="3187087" cy="584775"/>
          </a:xfrm>
          <a:prstGeom prst="rect">
            <a:avLst/>
          </a:prstGeom>
        </p:spPr>
        <p:txBody>
          <a:bodyPr wrap="square">
            <a:spAutoFit/>
          </a:bodyPr>
          <a:lstStyle/>
          <a:p>
            <a:r>
              <a:rPr lang="en-US" altLang="ja-JP" sz="1600" dirty="0">
                <a:solidFill>
                  <a:srgbClr val="000000"/>
                </a:solidFill>
                <a:ea typeface="ＭＳ 明朝" panose="02020609040205080304" pitchFamily="17" charset="-128"/>
                <a:cs typeface="Times New Roman" panose="02020603050405020304" pitchFamily="18" charset="0"/>
              </a:rPr>
              <a:t>The emittance exchange does not</a:t>
            </a:r>
          </a:p>
          <a:p>
            <a:r>
              <a:rPr lang="en-US" altLang="ja-JP" sz="1600" dirty="0">
                <a:solidFill>
                  <a:srgbClr val="000000"/>
                </a:solidFill>
                <a:ea typeface="ＭＳ 明朝" panose="02020609040205080304" pitchFamily="17" charset="-128"/>
                <a:cs typeface="Times New Roman" panose="02020603050405020304" pitchFamily="18" charset="0"/>
              </a:rPr>
              <a:t>lead to the emittance growth. </a:t>
            </a:r>
            <a:endParaRPr lang="ja-JP" altLang="en-US" sz="1600" dirty="0"/>
          </a:p>
        </p:txBody>
      </p:sp>
      <p:sp>
        <p:nvSpPr>
          <p:cNvPr id="46" name="下矢印 45"/>
          <p:cNvSpPr/>
          <p:nvPr/>
        </p:nvSpPr>
        <p:spPr bwMode="auto">
          <a:xfrm>
            <a:off x="5671544" y="5364072"/>
            <a:ext cx="484632" cy="455779"/>
          </a:xfrm>
          <a:prstGeom prst="downArrow">
            <a:avLst/>
          </a:prstGeom>
          <a:solidFill>
            <a:schemeClr val="accent1"/>
          </a:solidFill>
          <a:ln w="9525" cap="flat" cmpd="sng" algn="ctr">
            <a:solidFill>
              <a:schemeClr val="hlink"/>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Book Antiqua" pitchFamily="18" charset="0"/>
              <a:ea typeface="ＭＳ Ｐ明朝" pitchFamily="18" charset="-128"/>
            </a:endParaRPr>
          </a:p>
        </p:txBody>
      </p:sp>
      <p:sp>
        <p:nvSpPr>
          <p:cNvPr id="47" name="下矢印 46"/>
          <p:cNvSpPr/>
          <p:nvPr/>
        </p:nvSpPr>
        <p:spPr bwMode="auto">
          <a:xfrm>
            <a:off x="2143539" y="5360027"/>
            <a:ext cx="484632" cy="455779"/>
          </a:xfrm>
          <a:prstGeom prst="downArrow">
            <a:avLst/>
          </a:prstGeom>
          <a:solidFill>
            <a:schemeClr val="accent1"/>
          </a:solidFill>
          <a:ln w="9525" cap="flat" cmpd="sng" algn="ctr">
            <a:solidFill>
              <a:schemeClr val="hlink"/>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Book Antiqua" pitchFamily="18" charset="0"/>
              <a:ea typeface="ＭＳ Ｐ明朝" pitchFamily="18" charset="-128"/>
            </a:endParaRPr>
          </a:p>
        </p:txBody>
      </p:sp>
      <p:sp>
        <p:nvSpPr>
          <p:cNvPr id="3" name="スライド番号プレースホルダー 2"/>
          <p:cNvSpPr>
            <a:spLocks noGrp="1"/>
          </p:cNvSpPr>
          <p:nvPr>
            <p:ph type="sldNum" sz="quarter" idx="12"/>
          </p:nvPr>
        </p:nvSpPr>
        <p:spPr/>
        <p:txBody>
          <a:bodyPr/>
          <a:lstStyle/>
          <a:p>
            <a:pPr>
              <a:defRPr/>
            </a:pPr>
            <a:fld id="{795C08A0-DC4E-40C2-BC5D-0461A8846DC0}" type="slidenum">
              <a:rPr lang="en-US" altLang="ja-JP" smtClean="0"/>
              <a:pPr>
                <a:defRPr/>
              </a:pPr>
              <a:t>35</a:t>
            </a:fld>
            <a:endParaRPr lang="en-US" altLang="ja-JP"/>
          </a:p>
        </p:txBody>
      </p:sp>
    </p:spTree>
    <p:extLst>
      <p:ext uri="{BB962C8B-B14F-4D97-AF65-F5344CB8AC3E}">
        <p14:creationId xmlns:p14="http://schemas.microsoft.com/office/powerpoint/2010/main" val="2568806674"/>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4926236" y="2975739"/>
            <a:ext cx="3534196" cy="3114733"/>
          </a:xfrm>
          <a:prstGeom prst="rect">
            <a:avLst/>
          </a:prstGeom>
        </p:spPr>
      </p:pic>
      <p:pic>
        <p:nvPicPr>
          <p:cNvPr id="3" name="図 2"/>
          <p:cNvPicPr>
            <a:picLocks noChangeAspect="1"/>
          </p:cNvPicPr>
          <p:nvPr/>
        </p:nvPicPr>
        <p:blipFill>
          <a:blip r:embed="rId3"/>
          <a:stretch>
            <a:fillRect/>
          </a:stretch>
        </p:blipFill>
        <p:spPr>
          <a:xfrm>
            <a:off x="830399" y="2990142"/>
            <a:ext cx="3479747" cy="3127762"/>
          </a:xfrm>
          <a:prstGeom prst="rect">
            <a:avLst/>
          </a:prstGeom>
        </p:spPr>
      </p:pic>
      <p:sp>
        <p:nvSpPr>
          <p:cNvPr id="4" name="テキスト ボックス 3"/>
          <p:cNvSpPr txBox="1"/>
          <p:nvPr/>
        </p:nvSpPr>
        <p:spPr>
          <a:xfrm>
            <a:off x="490412" y="116632"/>
            <a:ext cx="6817892" cy="461665"/>
          </a:xfrm>
          <a:prstGeom prst="rect">
            <a:avLst/>
          </a:prstGeom>
          <a:noFill/>
        </p:spPr>
        <p:txBody>
          <a:bodyPr wrap="none" rtlCol="0">
            <a:spAutoFit/>
          </a:bodyPr>
          <a:lstStyle/>
          <a:p>
            <a:r>
              <a:rPr lang="en-US" altLang="ja-JP" sz="2400" b="1" dirty="0" smtClean="0">
                <a:solidFill>
                  <a:schemeClr val="accent1"/>
                </a:solidFill>
              </a:rPr>
              <a:t>Correlated painting vs Anti-correlated painting</a:t>
            </a:r>
            <a:endParaRPr kumimoji="1" lang="ja-JP" altLang="en-US" sz="2400" b="1" dirty="0">
              <a:solidFill>
                <a:schemeClr val="accent1"/>
              </a:solidFill>
            </a:endParaRPr>
          </a:p>
        </p:txBody>
      </p:sp>
      <p:sp>
        <p:nvSpPr>
          <p:cNvPr id="7" name="テキスト ボックス 6"/>
          <p:cNvSpPr txBox="1"/>
          <p:nvPr/>
        </p:nvSpPr>
        <p:spPr>
          <a:xfrm>
            <a:off x="1823363" y="4385726"/>
            <a:ext cx="1694695" cy="307777"/>
          </a:xfrm>
          <a:prstGeom prst="rect">
            <a:avLst/>
          </a:prstGeom>
          <a:noFill/>
        </p:spPr>
        <p:txBody>
          <a:bodyPr wrap="none" rtlCol="0">
            <a:spAutoFit/>
          </a:bodyPr>
          <a:lstStyle/>
          <a:p>
            <a:r>
              <a:rPr kumimoji="1" lang="en-US" altLang="ja-JP" sz="1400" dirty="0" smtClean="0"/>
              <a:t>Horizontal tune </a:t>
            </a:r>
            <a:r>
              <a:rPr kumimoji="1" lang="en-US" altLang="ja-JP" sz="1400" dirty="0" smtClean="0">
                <a:latin typeface="Symbol" panose="05050102010706020507" pitchFamily="18" charset="2"/>
              </a:rPr>
              <a:t>n</a:t>
            </a:r>
            <a:r>
              <a:rPr kumimoji="1" lang="en-US" altLang="ja-JP" sz="1400" baseline="-25000" dirty="0" smtClean="0"/>
              <a:t>x</a:t>
            </a:r>
            <a:endParaRPr kumimoji="1" lang="ja-JP" altLang="en-US" sz="1400" baseline="-25000" dirty="0"/>
          </a:p>
        </p:txBody>
      </p:sp>
      <p:sp>
        <p:nvSpPr>
          <p:cNvPr id="8" name="テキスト ボックス 7"/>
          <p:cNvSpPr txBox="1"/>
          <p:nvPr/>
        </p:nvSpPr>
        <p:spPr>
          <a:xfrm rot="16200000">
            <a:off x="54312" y="3499564"/>
            <a:ext cx="1415772" cy="307777"/>
          </a:xfrm>
          <a:prstGeom prst="rect">
            <a:avLst/>
          </a:prstGeom>
          <a:noFill/>
        </p:spPr>
        <p:txBody>
          <a:bodyPr wrap="none" rtlCol="0">
            <a:spAutoFit/>
          </a:bodyPr>
          <a:lstStyle/>
          <a:p>
            <a:r>
              <a:rPr kumimoji="1" lang="en-US" altLang="ja-JP" sz="1400" dirty="0" smtClean="0"/>
              <a:t>Vertical tune </a:t>
            </a:r>
            <a:r>
              <a:rPr kumimoji="1" lang="en-US" altLang="ja-JP" sz="1400" dirty="0" smtClean="0">
                <a:latin typeface="Symbol" panose="05050102010706020507" pitchFamily="18" charset="2"/>
              </a:rPr>
              <a:t>n</a:t>
            </a:r>
            <a:r>
              <a:rPr kumimoji="1" lang="en-US" altLang="ja-JP" sz="1400" baseline="-25000" dirty="0" smtClean="0"/>
              <a:t>y</a:t>
            </a:r>
            <a:endParaRPr kumimoji="1" lang="ja-JP" altLang="en-US" sz="1400" baseline="-25000" dirty="0"/>
          </a:p>
        </p:txBody>
      </p:sp>
      <p:sp>
        <p:nvSpPr>
          <p:cNvPr id="9" name="テキスト ボックス 8"/>
          <p:cNvSpPr txBox="1"/>
          <p:nvPr/>
        </p:nvSpPr>
        <p:spPr>
          <a:xfrm>
            <a:off x="995843" y="6068198"/>
            <a:ext cx="1694695" cy="307777"/>
          </a:xfrm>
          <a:prstGeom prst="rect">
            <a:avLst/>
          </a:prstGeom>
          <a:noFill/>
        </p:spPr>
        <p:txBody>
          <a:bodyPr wrap="none" rtlCol="0">
            <a:spAutoFit/>
          </a:bodyPr>
          <a:lstStyle/>
          <a:p>
            <a:r>
              <a:rPr kumimoji="1" lang="en-US" altLang="ja-JP" sz="1400" dirty="0" smtClean="0"/>
              <a:t>Horizontal tune </a:t>
            </a:r>
            <a:r>
              <a:rPr kumimoji="1" lang="en-US" altLang="ja-JP" sz="1400" dirty="0" smtClean="0">
                <a:latin typeface="Symbol" panose="05050102010706020507" pitchFamily="18" charset="2"/>
              </a:rPr>
              <a:t>n</a:t>
            </a:r>
            <a:r>
              <a:rPr kumimoji="1" lang="en-US" altLang="ja-JP" sz="1400" baseline="-25000" dirty="0" smtClean="0"/>
              <a:t>x</a:t>
            </a:r>
            <a:endParaRPr kumimoji="1" lang="ja-JP" altLang="en-US" sz="1400" baseline="-25000" dirty="0"/>
          </a:p>
        </p:txBody>
      </p:sp>
      <p:sp>
        <p:nvSpPr>
          <p:cNvPr id="10" name="テキスト ボックス 9"/>
          <p:cNvSpPr txBox="1"/>
          <p:nvPr/>
        </p:nvSpPr>
        <p:spPr>
          <a:xfrm>
            <a:off x="2894374" y="6089087"/>
            <a:ext cx="1415772" cy="307777"/>
          </a:xfrm>
          <a:prstGeom prst="rect">
            <a:avLst/>
          </a:prstGeom>
          <a:noFill/>
        </p:spPr>
        <p:txBody>
          <a:bodyPr wrap="none" rtlCol="0">
            <a:spAutoFit/>
          </a:bodyPr>
          <a:lstStyle/>
          <a:p>
            <a:r>
              <a:rPr kumimoji="1" lang="en-US" altLang="ja-JP" sz="1400" dirty="0" smtClean="0"/>
              <a:t>Vertical tune </a:t>
            </a:r>
            <a:r>
              <a:rPr kumimoji="1" lang="en-US" altLang="ja-JP" sz="1400" dirty="0" smtClean="0">
                <a:latin typeface="Symbol" panose="05050102010706020507" pitchFamily="18" charset="2"/>
              </a:rPr>
              <a:t>n</a:t>
            </a:r>
            <a:r>
              <a:rPr lang="en-US" altLang="ja-JP" sz="1400" baseline="-25000" dirty="0"/>
              <a:t>y</a:t>
            </a:r>
            <a:endParaRPr kumimoji="1" lang="ja-JP" altLang="en-US" sz="1400" baseline="-25000" dirty="0"/>
          </a:p>
        </p:txBody>
      </p:sp>
      <p:sp>
        <p:nvSpPr>
          <p:cNvPr id="15" name="テキスト ボックス 14"/>
          <p:cNvSpPr txBox="1"/>
          <p:nvPr/>
        </p:nvSpPr>
        <p:spPr>
          <a:xfrm>
            <a:off x="1195141" y="2564904"/>
            <a:ext cx="2486578" cy="369332"/>
          </a:xfrm>
          <a:prstGeom prst="rect">
            <a:avLst/>
          </a:prstGeom>
          <a:noFill/>
        </p:spPr>
        <p:txBody>
          <a:bodyPr wrap="none" rtlCol="0">
            <a:spAutoFit/>
          </a:bodyPr>
          <a:lstStyle/>
          <a:p>
            <a:pPr marL="285750" indent="-285750">
              <a:buFont typeface="Wingdings" panose="05000000000000000000" pitchFamily="2" charset="2"/>
              <a:buChar char="u"/>
            </a:pPr>
            <a:r>
              <a:rPr lang="en-US" altLang="ja-JP" u="sng" dirty="0" smtClean="0">
                <a:solidFill>
                  <a:srgbClr val="FF0000"/>
                </a:solidFill>
              </a:rPr>
              <a:t>Correlated painting</a:t>
            </a:r>
            <a:endParaRPr kumimoji="1" lang="ja-JP" altLang="en-US" u="sng" dirty="0">
              <a:solidFill>
                <a:srgbClr val="FF0000"/>
              </a:solidFill>
            </a:endParaRPr>
          </a:p>
        </p:txBody>
      </p:sp>
      <p:sp>
        <p:nvSpPr>
          <p:cNvPr id="16" name="テキスト ボックス 15"/>
          <p:cNvSpPr txBox="1"/>
          <p:nvPr/>
        </p:nvSpPr>
        <p:spPr>
          <a:xfrm>
            <a:off x="5246250" y="2567090"/>
            <a:ext cx="2959465" cy="369332"/>
          </a:xfrm>
          <a:prstGeom prst="rect">
            <a:avLst/>
          </a:prstGeom>
          <a:noFill/>
        </p:spPr>
        <p:txBody>
          <a:bodyPr wrap="none" rtlCol="0">
            <a:spAutoFit/>
          </a:bodyPr>
          <a:lstStyle/>
          <a:p>
            <a:pPr marL="285750" indent="-285750">
              <a:buFont typeface="Wingdings" panose="05000000000000000000" pitchFamily="2" charset="2"/>
              <a:buChar char="u"/>
            </a:pPr>
            <a:r>
              <a:rPr lang="en-US" altLang="ja-JP" u="sng" dirty="0" smtClean="0">
                <a:solidFill>
                  <a:srgbClr val="FF0000"/>
                </a:solidFill>
              </a:rPr>
              <a:t>Anti-correlated painting</a:t>
            </a:r>
            <a:endParaRPr kumimoji="1" lang="ja-JP" altLang="en-US" u="sng" dirty="0">
              <a:solidFill>
                <a:srgbClr val="FF0000"/>
              </a:solidFill>
            </a:endParaRPr>
          </a:p>
        </p:txBody>
      </p:sp>
      <p:sp>
        <p:nvSpPr>
          <p:cNvPr id="19" name="テキスト ボックス 18"/>
          <p:cNvSpPr txBox="1"/>
          <p:nvPr/>
        </p:nvSpPr>
        <p:spPr>
          <a:xfrm>
            <a:off x="5948104" y="4385726"/>
            <a:ext cx="1694695" cy="307777"/>
          </a:xfrm>
          <a:prstGeom prst="rect">
            <a:avLst/>
          </a:prstGeom>
          <a:noFill/>
        </p:spPr>
        <p:txBody>
          <a:bodyPr wrap="none" rtlCol="0">
            <a:spAutoFit/>
          </a:bodyPr>
          <a:lstStyle/>
          <a:p>
            <a:r>
              <a:rPr kumimoji="1" lang="en-US" altLang="ja-JP" sz="1400" dirty="0" smtClean="0"/>
              <a:t>Horizontal tune </a:t>
            </a:r>
            <a:r>
              <a:rPr kumimoji="1" lang="en-US" altLang="ja-JP" sz="1400" dirty="0" smtClean="0">
                <a:latin typeface="Symbol" panose="05050102010706020507" pitchFamily="18" charset="2"/>
              </a:rPr>
              <a:t>n</a:t>
            </a:r>
            <a:r>
              <a:rPr kumimoji="1" lang="en-US" altLang="ja-JP" sz="1400" baseline="-25000" dirty="0" smtClean="0"/>
              <a:t>x</a:t>
            </a:r>
            <a:endParaRPr kumimoji="1" lang="ja-JP" altLang="en-US" sz="1400" baseline="-25000" dirty="0"/>
          </a:p>
        </p:txBody>
      </p:sp>
      <p:sp>
        <p:nvSpPr>
          <p:cNvPr id="20" name="テキスト ボックス 19"/>
          <p:cNvSpPr txBox="1"/>
          <p:nvPr/>
        </p:nvSpPr>
        <p:spPr>
          <a:xfrm rot="16200000">
            <a:off x="4179053" y="3499564"/>
            <a:ext cx="1415772" cy="307777"/>
          </a:xfrm>
          <a:prstGeom prst="rect">
            <a:avLst/>
          </a:prstGeom>
          <a:noFill/>
        </p:spPr>
        <p:txBody>
          <a:bodyPr wrap="none" rtlCol="0">
            <a:spAutoFit/>
          </a:bodyPr>
          <a:lstStyle/>
          <a:p>
            <a:r>
              <a:rPr kumimoji="1" lang="en-US" altLang="ja-JP" sz="1400" dirty="0" smtClean="0"/>
              <a:t>Vertical tune </a:t>
            </a:r>
            <a:r>
              <a:rPr kumimoji="1" lang="en-US" altLang="ja-JP" sz="1400" dirty="0" smtClean="0">
                <a:latin typeface="Symbol" panose="05050102010706020507" pitchFamily="18" charset="2"/>
              </a:rPr>
              <a:t>n</a:t>
            </a:r>
            <a:r>
              <a:rPr kumimoji="1" lang="en-US" altLang="ja-JP" sz="1400" baseline="-25000" dirty="0" smtClean="0"/>
              <a:t>y</a:t>
            </a:r>
            <a:endParaRPr kumimoji="1" lang="ja-JP" altLang="en-US" sz="1400" baseline="-25000" dirty="0"/>
          </a:p>
        </p:txBody>
      </p:sp>
      <p:sp>
        <p:nvSpPr>
          <p:cNvPr id="21" name="テキスト ボックス 20"/>
          <p:cNvSpPr txBox="1"/>
          <p:nvPr/>
        </p:nvSpPr>
        <p:spPr>
          <a:xfrm>
            <a:off x="5120584" y="6068198"/>
            <a:ext cx="1694695" cy="307777"/>
          </a:xfrm>
          <a:prstGeom prst="rect">
            <a:avLst/>
          </a:prstGeom>
          <a:noFill/>
        </p:spPr>
        <p:txBody>
          <a:bodyPr wrap="none" rtlCol="0">
            <a:spAutoFit/>
          </a:bodyPr>
          <a:lstStyle/>
          <a:p>
            <a:r>
              <a:rPr kumimoji="1" lang="en-US" altLang="ja-JP" sz="1400" dirty="0" smtClean="0"/>
              <a:t>Horizontal tune </a:t>
            </a:r>
            <a:r>
              <a:rPr kumimoji="1" lang="en-US" altLang="ja-JP" sz="1400" dirty="0" smtClean="0">
                <a:latin typeface="Symbol" panose="05050102010706020507" pitchFamily="18" charset="2"/>
              </a:rPr>
              <a:t>n</a:t>
            </a:r>
            <a:r>
              <a:rPr kumimoji="1" lang="en-US" altLang="ja-JP" sz="1400" baseline="-25000" dirty="0" smtClean="0"/>
              <a:t>x</a:t>
            </a:r>
            <a:endParaRPr kumimoji="1" lang="ja-JP" altLang="en-US" sz="1400" baseline="-25000" dirty="0"/>
          </a:p>
        </p:txBody>
      </p:sp>
      <p:sp>
        <p:nvSpPr>
          <p:cNvPr id="22" name="テキスト ボックス 21"/>
          <p:cNvSpPr txBox="1"/>
          <p:nvPr/>
        </p:nvSpPr>
        <p:spPr>
          <a:xfrm>
            <a:off x="7019115" y="6089087"/>
            <a:ext cx="1415772" cy="307777"/>
          </a:xfrm>
          <a:prstGeom prst="rect">
            <a:avLst/>
          </a:prstGeom>
          <a:noFill/>
        </p:spPr>
        <p:txBody>
          <a:bodyPr wrap="none" rtlCol="0">
            <a:spAutoFit/>
          </a:bodyPr>
          <a:lstStyle/>
          <a:p>
            <a:r>
              <a:rPr kumimoji="1" lang="en-US" altLang="ja-JP" sz="1400" dirty="0" smtClean="0"/>
              <a:t>Vertical tune </a:t>
            </a:r>
            <a:r>
              <a:rPr kumimoji="1" lang="en-US" altLang="ja-JP" sz="1400" dirty="0" smtClean="0">
                <a:latin typeface="Symbol" panose="05050102010706020507" pitchFamily="18" charset="2"/>
              </a:rPr>
              <a:t>n</a:t>
            </a:r>
            <a:r>
              <a:rPr lang="en-US" altLang="ja-JP" sz="1400" baseline="-25000" dirty="0"/>
              <a:t>y</a:t>
            </a:r>
            <a:endParaRPr kumimoji="1" lang="ja-JP" altLang="en-US" sz="1400" baseline="-25000" dirty="0"/>
          </a:p>
        </p:txBody>
      </p:sp>
      <p:sp>
        <p:nvSpPr>
          <p:cNvPr id="13" name="正方形/長方形 12"/>
          <p:cNvSpPr/>
          <p:nvPr/>
        </p:nvSpPr>
        <p:spPr>
          <a:xfrm>
            <a:off x="1316260" y="585887"/>
            <a:ext cx="7072164" cy="2000548"/>
          </a:xfrm>
          <a:prstGeom prst="rect">
            <a:avLst/>
          </a:prstGeom>
        </p:spPr>
        <p:txBody>
          <a:bodyPr wrap="square">
            <a:spAutoFit/>
          </a:bodyPr>
          <a:lstStyle/>
          <a:p>
            <a:pPr>
              <a:spcAft>
                <a:spcPts val="0"/>
              </a:spcAft>
            </a:pPr>
            <a:r>
              <a:rPr lang="en-US" altLang="ja-JP" sz="1600" kern="100" dirty="0">
                <a:solidFill>
                  <a:srgbClr val="000000"/>
                </a:solidFill>
                <a:ea typeface="ＭＳ 明朝" panose="02020609040205080304" pitchFamily="17" charset="-128"/>
                <a:cs typeface="Times New Roman" panose="02020603050405020304" pitchFamily="18" charset="0"/>
              </a:rPr>
              <a:t>Another advantage of the anti-correlated painting </a:t>
            </a:r>
            <a:r>
              <a:rPr lang="en-US" altLang="ja-JP" sz="1600" kern="100" dirty="0" smtClean="0">
                <a:solidFill>
                  <a:srgbClr val="000000"/>
                </a:solidFill>
                <a:ea typeface="ＭＳ 明朝" panose="02020609040205080304" pitchFamily="17" charset="-128"/>
                <a:cs typeface="Times New Roman" panose="02020603050405020304" pitchFamily="18" charset="0"/>
              </a:rPr>
              <a:t>is</a:t>
            </a:r>
          </a:p>
          <a:p>
            <a:pPr>
              <a:spcAft>
                <a:spcPts val="0"/>
              </a:spcAft>
            </a:pPr>
            <a:r>
              <a:rPr lang="en-US" altLang="ja-JP" sz="1600" kern="100" dirty="0" smtClean="0">
                <a:solidFill>
                  <a:srgbClr val="000000"/>
                </a:solidFill>
                <a:ea typeface="ＭＳ 明朝" panose="02020609040205080304" pitchFamily="17" charset="-128"/>
                <a:cs typeface="Times New Roman" panose="02020603050405020304" pitchFamily="18" charset="0"/>
              </a:rPr>
              <a:t>to </a:t>
            </a:r>
            <a:r>
              <a:rPr lang="en-US" altLang="ja-JP" sz="1600" kern="100" dirty="0">
                <a:solidFill>
                  <a:srgbClr val="000000"/>
                </a:solidFill>
                <a:ea typeface="ＭＳ 明朝" panose="02020609040205080304" pitchFamily="17" charset="-128"/>
                <a:cs typeface="Times New Roman" panose="02020603050405020304" pitchFamily="18" charset="0"/>
              </a:rPr>
              <a:t>make a KV-like distribution. </a:t>
            </a:r>
          </a:p>
          <a:p>
            <a:pPr>
              <a:spcAft>
                <a:spcPts val="0"/>
              </a:spcAft>
            </a:pPr>
            <a:endParaRPr lang="en-US" altLang="ja-JP" sz="400" kern="100" dirty="0" smtClean="0">
              <a:solidFill>
                <a:srgbClr val="000000"/>
              </a:solidFill>
              <a:ea typeface="ＭＳ 明朝" panose="02020609040205080304" pitchFamily="17" charset="-128"/>
              <a:cs typeface="Times New Roman" panose="02020603050405020304" pitchFamily="18" charset="0"/>
            </a:endParaRPr>
          </a:p>
          <a:p>
            <a:pPr>
              <a:spcAft>
                <a:spcPts val="0"/>
              </a:spcAft>
            </a:pPr>
            <a:r>
              <a:rPr lang="en-US" altLang="ja-JP" sz="1600" kern="100" dirty="0">
                <a:solidFill>
                  <a:srgbClr val="000000"/>
                </a:solidFill>
                <a:ea typeface="ＭＳ 明朝" panose="02020609040205080304" pitchFamily="17" charset="-128"/>
                <a:cs typeface="Times New Roman" panose="02020603050405020304" pitchFamily="18" charset="0"/>
              </a:rPr>
              <a:t>A</a:t>
            </a:r>
            <a:r>
              <a:rPr lang="en-US" altLang="ja-JP" sz="1600" kern="100" dirty="0" smtClean="0">
                <a:solidFill>
                  <a:srgbClr val="000000"/>
                </a:solidFill>
                <a:ea typeface="ＭＳ 明朝" panose="02020609040205080304" pitchFamily="17" charset="-128"/>
                <a:cs typeface="Times New Roman" panose="02020603050405020304" pitchFamily="18" charset="0"/>
              </a:rPr>
              <a:t>nti-correlated </a:t>
            </a:r>
            <a:r>
              <a:rPr lang="en-US" altLang="ja-JP" sz="1600" kern="100" dirty="0">
                <a:solidFill>
                  <a:srgbClr val="000000"/>
                </a:solidFill>
                <a:ea typeface="ＭＳ 明朝" panose="02020609040205080304" pitchFamily="17" charset="-128"/>
                <a:cs typeface="Times New Roman" panose="02020603050405020304" pitchFamily="18" charset="0"/>
              </a:rPr>
              <a:t>painting acts to reduce </a:t>
            </a:r>
            <a:r>
              <a:rPr lang="en-US" altLang="ja-JP" sz="1600" kern="100" dirty="0" smtClean="0">
                <a:solidFill>
                  <a:srgbClr val="000000"/>
                </a:solidFill>
                <a:ea typeface="ＭＳ 明朝" panose="02020609040205080304" pitchFamily="17" charset="-128"/>
                <a:cs typeface="Times New Roman" panose="02020603050405020304" pitchFamily="18" charset="0"/>
              </a:rPr>
              <a:t>; </a:t>
            </a:r>
            <a:endParaRPr lang="en-US" altLang="ja-JP" sz="1600" kern="100" dirty="0">
              <a:solidFill>
                <a:srgbClr val="000000"/>
              </a:solidFill>
              <a:ea typeface="ＭＳ 明朝" panose="02020609040205080304" pitchFamily="17" charset="-128"/>
              <a:cs typeface="Times New Roman" panose="02020603050405020304" pitchFamily="18" charset="0"/>
            </a:endParaRPr>
          </a:p>
          <a:p>
            <a:pPr>
              <a:spcAft>
                <a:spcPts val="0"/>
              </a:spcAft>
            </a:pPr>
            <a:endParaRPr lang="en-US" altLang="ja-JP" sz="400" kern="100" dirty="0" smtClean="0">
              <a:solidFill>
                <a:srgbClr val="000000"/>
              </a:solidFill>
              <a:ea typeface="ＭＳ 明朝" panose="02020609040205080304" pitchFamily="17" charset="-128"/>
              <a:cs typeface="Times New Roman" panose="02020603050405020304" pitchFamily="18" charset="0"/>
            </a:endParaRPr>
          </a:p>
          <a:p>
            <a:pPr>
              <a:spcAft>
                <a:spcPts val="0"/>
              </a:spcAft>
            </a:pPr>
            <a:r>
              <a:rPr lang="en-US" altLang="ja-JP" sz="1600" kern="100" dirty="0" smtClean="0">
                <a:solidFill>
                  <a:srgbClr val="000000"/>
                </a:solidFill>
                <a:ea typeface="ＭＳ 明朝" panose="02020609040205080304" pitchFamily="17" charset="-128"/>
                <a:cs typeface="Times New Roman" panose="02020603050405020304" pitchFamily="18" charset="0"/>
              </a:rPr>
              <a:t>   - the </a:t>
            </a:r>
            <a:r>
              <a:rPr lang="en-US" altLang="ja-JP" sz="1600" kern="100" dirty="0">
                <a:solidFill>
                  <a:srgbClr val="000000"/>
                </a:solidFill>
                <a:ea typeface="ＭＳ 明朝" panose="02020609040205080304" pitchFamily="17" charset="-128"/>
                <a:cs typeface="Times New Roman" panose="02020603050405020304" pitchFamily="18" charset="0"/>
              </a:rPr>
              <a:t>octupole component </a:t>
            </a:r>
            <a:r>
              <a:rPr lang="en-US" altLang="ja-JP" sz="1600" kern="100" dirty="0" smtClean="0">
                <a:solidFill>
                  <a:srgbClr val="000000"/>
                </a:solidFill>
                <a:ea typeface="ＭＳ 明朝" panose="02020609040205080304" pitchFamily="17" charset="-128"/>
                <a:cs typeface="Times New Roman" panose="02020603050405020304" pitchFamily="18" charset="0"/>
              </a:rPr>
              <a:t>of the </a:t>
            </a:r>
            <a:r>
              <a:rPr lang="en-US" altLang="ja-JP" sz="1600" kern="100" dirty="0">
                <a:solidFill>
                  <a:srgbClr val="000000"/>
                </a:solidFill>
                <a:ea typeface="ＭＳ 明朝" panose="02020609040205080304" pitchFamily="17" charset="-128"/>
                <a:cs typeface="Times New Roman" panose="02020603050405020304" pitchFamily="18" charset="0"/>
              </a:rPr>
              <a:t>space-charge </a:t>
            </a:r>
            <a:r>
              <a:rPr lang="en-US" altLang="ja-JP" sz="1600" kern="100" dirty="0" smtClean="0">
                <a:solidFill>
                  <a:srgbClr val="000000"/>
                </a:solidFill>
                <a:ea typeface="ＭＳ 明朝" panose="02020609040205080304" pitchFamily="17" charset="-128"/>
                <a:cs typeface="Times New Roman" panose="02020603050405020304" pitchFamily="18" charset="0"/>
              </a:rPr>
              <a:t>field,</a:t>
            </a:r>
          </a:p>
          <a:p>
            <a:pPr>
              <a:spcAft>
                <a:spcPts val="0"/>
              </a:spcAft>
            </a:pPr>
            <a:r>
              <a:rPr lang="en-US" altLang="ja-JP" sz="1600" kern="100" dirty="0" smtClean="0">
                <a:solidFill>
                  <a:srgbClr val="000000"/>
                </a:solidFill>
                <a:ea typeface="ＭＳ 明朝" panose="02020609040205080304" pitchFamily="17" charset="-128"/>
                <a:cs typeface="Times New Roman" panose="02020603050405020304" pitchFamily="18" charset="0"/>
              </a:rPr>
              <a:t>     leading </a:t>
            </a:r>
            <a:r>
              <a:rPr lang="en-US" altLang="ja-JP" sz="1600" kern="100" dirty="0">
                <a:solidFill>
                  <a:srgbClr val="000000"/>
                </a:solidFill>
                <a:ea typeface="ＭＳ 明朝" panose="02020609040205080304" pitchFamily="17" charset="-128"/>
                <a:cs typeface="Times New Roman" panose="02020603050405020304" pitchFamily="18" charset="0"/>
              </a:rPr>
              <a:t>to the mitigation of </a:t>
            </a:r>
            <a:r>
              <a:rPr lang="en-US" altLang="ja-JP" sz="1600" kern="100" dirty="0" smtClean="0">
                <a:solidFill>
                  <a:srgbClr val="000000"/>
                </a:solidFill>
                <a:ea typeface="ＭＳ 明朝" panose="02020609040205080304" pitchFamily="17" charset="-128"/>
                <a:cs typeface="Times New Roman" panose="02020603050405020304" pitchFamily="18" charset="0"/>
              </a:rPr>
              <a:t>the </a:t>
            </a:r>
            <a:r>
              <a:rPr lang="en-US" altLang="ja-JP" sz="1600" dirty="0" smtClean="0"/>
              <a:t>2</a:t>
            </a:r>
            <a:r>
              <a:rPr lang="en-US" altLang="ja-JP" sz="1600" dirty="0" smtClean="0">
                <a:latin typeface="Symbol" panose="05050102010706020507" pitchFamily="18" charset="2"/>
              </a:rPr>
              <a:t>n</a:t>
            </a:r>
            <a:r>
              <a:rPr lang="en-US" altLang="ja-JP" sz="1600" baseline="-25000" dirty="0" smtClean="0"/>
              <a:t>x</a:t>
            </a:r>
            <a:r>
              <a:rPr lang="en-US" altLang="ja-JP" sz="1600" dirty="0" smtClean="0"/>
              <a:t>-2</a:t>
            </a:r>
            <a:r>
              <a:rPr lang="en-US" altLang="ja-JP" sz="1600" dirty="0" smtClean="0">
                <a:latin typeface="Symbol" panose="05050102010706020507" pitchFamily="18" charset="2"/>
              </a:rPr>
              <a:t>n</a:t>
            </a:r>
            <a:r>
              <a:rPr lang="en-US" altLang="ja-JP" sz="1600" baseline="-25000" dirty="0" smtClean="0"/>
              <a:t>y</a:t>
            </a:r>
            <a:r>
              <a:rPr lang="en-US" altLang="ja-JP" sz="1600" dirty="0" smtClean="0"/>
              <a:t>=0 resonance</a:t>
            </a:r>
            <a:r>
              <a:rPr lang="en-US" altLang="ja-JP" sz="1600" kern="100" dirty="0" smtClean="0">
                <a:solidFill>
                  <a:srgbClr val="000000"/>
                </a:solidFill>
                <a:ea typeface="ＭＳ 明朝" panose="02020609040205080304" pitchFamily="17" charset="-128"/>
                <a:cs typeface="Times New Roman" panose="02020603050405020304" pitchFamily="18" charset="0"/>
              </a:rPr>
              <a:t>. </a:t>
            </a:r>
          </a:p>
          <a:p>
            <a:pPr>
              <a:spcAft>
                <a:spcPts val="0"/>
              </a:spcAft>
            </a:pPr>
            <a:endParaRPr lang="en-US" altLang="ja-JP" sz="400" kern="100" dirty="0" smtClean="0">
              <a:solidFill>
                <a:srgbClr val="000000"/>
              </a:solidFill>
              <a:ea typeface="ＭＳ 明朝" panose="02020609040205080304" pitchFamily="17" charset="-128"/>
              <a:cs typeface="Times New Roman" panose="02020603050405020304" pitchFamily="18" charset="0"/>
            </a:endParaRPr>
          </a:p>
          <a:p>
            <a:pPr>
              <a:spcAft>
                <a:spcPts val="0"/>
              </a:spcAft>
            </a:pPr>
            <a:r>
              <a:rPr lang="en-US" altLang="ja-JP" sz="1600" kern="100" dirty="0" smtClean="0">
                <a:solidFill>
                  <a:srgbClr val="000000"/>
                </a:solidFill>
                <a:ea typeface="ＭＳ 明朝" panose="02020609040205080304" pitchFamily="17" charset="-128"/>
                <a:cs typeface="Times New Roman" panose="02020603050405020304" pitchFamily="18" charset="0"/>
              </a:rPr>
              <a:t>   - the space </a:t>
            </a:r>
            <a:r>
              <a:rPr lang="en-US" altLang="ja-JP" sz="1600" kern="100" dirty="0">
                <a:solidFill>
                  <a:srgbClr val="000000"/>
                </a:solidFill>
                <a:ea typeface="ＭＳ 明朝" panose="02020609040205080304" pitchFamily="17" charset="-128"/>
                <a:cs typeface="Times New Roman" panose="02020603050405020304" pitchFamily="18" charset="0"/>
              </a:rPr>
              <a:t>charge tune </a:t>
            </a:r>
            <a:r>
              <a:rPr lang="en-US" altLang="ja-JP" sz="1600" kern="100" dirty="0" smtClean="0">
                <a:solidFill>
                  <a:srgbClr val="000000"/>
                </a:solidFill>
                <a:ea typeface="ＭＳ 明朝" panose="02020609040205080304" pitchFamily="17" charset="-128"/>
                <a:cs typeface="Times New Roman" panose="02020603050405020304" pitchFamily="18" charset="0"/>
              </a:rPr>
              <a:t>spread</a:t>
            </a:r>
          </a:p>
          <a:p>
            <a:pPr>
              <a:spcAft>
                <a:spcPts val="0"/>
              </a:spcAft>
            </a:pPr>
            <a:r>
              <a:rPr lang="en-US" altLang="ja-JP" sz="1600" kern="100" dirty="0">
                <a:solidFill>
                  <a:srgbClr val="000000"/>
                </a:solidFill>
                <a:ea typeface="ＭＳ 明朝" panose="02020609040205080304" pitchFamily="17" charset="-128"/>
                <a:cs typeface="Times New Roman" panose="02020603050405020304" pitchFamily="18" charset="0"/>
              </a:rPr>
              <a:t> </a:t>
            </a:r>
            <a:r>
              <a:rPr lang="en-US" altLang="ja-JP" sz="1600" kern="100" dirty="0" smtClean="0">
                <a:solidFill>
                  <a:srgbClr val="000000"/>
                </a:solidFill>
                <a:ea typeface="ＭＳ 明朝" panose="02020609040205080304" pitchFamily="17" charset="-128"/>
                <a:cs typeface="Times New Roman" panose="02020603050405020304" pitchFamily="18" charset="0"/>
              </a:rPr>
              <a:t>    thanks </a:t>
            </a:r>
            <a:r>
              <a:rPr lang="en-US" altLang="ja-JP" sz="1600" kern="100" dirty="0">
                <a:solidFill>
                  <a:srgbClr val="000000"/>
                </a:solidFill>
                <a:ea typeface="ＭＳ 明朝" panose="02020609040205080304" pitchFamily="17" charset="-128"/>
                <a:cs typeface="Times New Roman" panose="02020603050405020304" pitchFamily="18" charset="0"/>
              </a:rPr>
              <a:t>to less octupole field component</a:t>
            </a:r>
            <a:r>
              <a:rPr lang="en-US" altLang="ja-JP" sz="1600" kern="100" dirty="0" smtClean="0">
                <a:solidFill>
                  <a:srgbClr val="000000"/>
                </a:solidFill>
                <a:ea typeface="ＭＳ 明朝" panose="02020609040205080304" pitchFamily="17" charset="-128"/>
                <a:cs typeface="Times New Roman" panose="02020603050405020304" pitchFamily="18" charset="0"/>
              </a:rPr>
              <a:t>.</a:t>
            </a:r>
            <a:endParaRPr lang="ja-JP" altLang="ja-JP" sz="1400" kern="100" dirty="0">
              <a:effectLst/>
              <a:ea typeface="ＭＳ 明朝" panose="02020609040205080304" pitchFamily="17" charset="-128"/>
              <a:cs typeface="Times New Roman" panose="02020603050405020304" pitchFamily="18" charset="0"/>
            </a:endParaRPr>
          </a:p>
        </p:txBody>
      </p:sp>
      <p:sp>
        <p:nvSpPr>
          <p:cNvPr id="5" name="スライド番号プレースホルダー 4"/>
          <p:cNvSpPr>
            <a:spLocks noGrp="1"/>
          </p:cNvSpPr>
          <p:nvPr>
            <p:ph type="sldNum" sz="quarter" idx="12"/>
          </p:nvPr>
        </p:nvSpPr>
        <p:spPr/>
        <p:txBody>
          <a:bodyPr/>
          <a:lstStyle/>
          <a:p>
            <a:pPr>
              <a:defRPr/>
            </a:pPr>
            <a:fld id="{795C08A0-DC4E-40C2-BC5D-0461A8846DC0}" type="slidenum">
              <a:rPr lang="en-US" altLang="ja-JP" smtClean="0"/>
              <a:pPr>
                <a:defRPr/>
              </a:pPr>
              <a:t>36</a:t>
            </a:fld>
            <a:endParaRPr lang="en-US" altLang="ja-JP"/>
          </a:p>
        </p:txBody>
      </p:sp>
    </p:spTree>
    <p:extLst>
      <p:ext uri="{BB962C8B-B14F-4D97-AF65-F5344CB8AC3E}">
        <p14:creationId xmlns:p14="http://schemas.microsoft.com/office/powerpoint/2010/main" val="176367475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グラフ 38"/>
          <p:cNvGraphicFramePr>
            <a:graphicFrameLocks/>
          </p:cNvGraphicFramePr>
          <p:nvPr>
            <p:extLst>
              <p:ext uri="{D42A27DB-BD31-4B8C-83A1-F6EECF244321}">
                <p14:modId xmlns:p14="http://schemas.microsoft.com/office/powerpoint/2010/main" val="962426967"/>
              </p:ext>
            </p:extLst>
          </p:nvPr>
        </p:nvGraphicFramePr>
        <p:xfrm>
          <a:off x="443989" y="1866192"/>
          <a:ext cx="8118936" cy="2555335"/>
        </p:xfrm>
        <a:graphic>
          <a:graphicData uri="http://schemas.openxmlformats.org/drawingml/2006/chart">
            <c:chart xmlns:c="http://schemas.openxmlformats.org/drawingml/2006/chart" xmlns:r="http://schemas.openxmlformats.org/officeDocument/2006/relationships" r:id="rId3"/>
          </a:graphicData>
        </a:graphic>
      </p:graphicFrame>
      <p:cxnSp>
        <p:nvCxnSpPr>
          <p:cNvPr id="10" name="直線矢印コネクタ 9"/>
          <p:cNvCxnSpPr/>
          <p:nvPr/>
        </p:nvCxnSpPr>
        <p:spPr bwMode="auto">
          <a:xfrm>
            <a:off x="1053720" y="2406646"/>
            <a:ext cx="0" cy="126475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1" name="テキスト ボックス 10"/>
          <p:cNvSpPr txBox="1"/>
          <p:nvPr/>
        </p:nvSpPr>
        <p:spPr>
          <a:xfrm>
            <a:off x="895987" y="1934094"/>
            <a:ext cx="2244525" cy="492443"/>
          </a:xfrm>
          <a:prstGeom prst="rect">
            <a:avLst/>
          </a:prstGeom>
          <a:noFill/>
        </p:spPr>
        <p:txBody>
          <a:bodyPr wrap="none" rtlCol="0">
            <a:spAutoFit/>
          </a:bodyPr>
          <a:lstStyle/>
          <a:p>
            <a:r>
              <a:rPr lang="en-US" altLang="ja-JP" sz="1300" dirty="0" smtClean="0">
                <a:ea typeface="Microsoft YaHei" panose="020B0503020204020204" pitchFamily="34" charset="-122"/>
                <a:cs typeface="Kartika" panose="02020503030404060203" pitchFamily="18" charset="0"/>
              </a:rPr>
              <a:t>Startup of the user program</a:t>
            </a:r>
          </a:p>
          <a:p>
            <a:r>
              <a:rPr lang="en-US" altLang="ja-JP" sz="1300" dirty="0" smtClean="0">
                <a:ea typeface="Microsoft YaHei" panose="020B0503020204020204" pitchFamily="34" charset="-122"/>
                <a:cs typeface="Kartika" panose="02020503030404060203" pitchFamily="18" charset="0"/>
              </a:rPr>
              <a:t>in December 2008</a:t>
            </a:r>
            <a:endParaRPr kumimoji="1" lang="ja-JP" altLang="en-US" sz="1300" dirty="0">
              <a:ea typeface="Microsoft YaHei" panose="020B0503020204020204" pitchFamily="34" charset="-122"/>
              <a:cs typeface="Kartika" panose="02020503030404060203" pitchFamily="18" charset="0"/>
            </a:endParaRPr>
          </a:p>
        </p:txBody>
      </p:sp>
      <p:cxnSp>
        <p:nvCxnSpPr>
          <p:cNvPr id="16" name="直線コネクタ 15"/>
          <p:cNvCxnSpPr/>
          <p:nvPr/>
        </p:nvCxnSpPr>
        <p:spPr bwMode="auto">
          <a:xfrm flipV="1">
            <a:off x="6850892" y="1179351"/>
            <a:ext cx="0" cy="2555884"/>
          </a:xfrm>
          <a:prstGeom prst="line">
            <a:avLst/>
          </a:prstGeom>
          <a:solidFill>
            <a:schemeClr val="accent1"/>
          </a:solidFill>
          <a:ln w="9525" cap="flat" cmpd="sng" algn="ctr">
            <a:solidFill>
              <a:srgbClr val="00B0F0"/>
            </a:solidFill>
            <a:prstDash val="solid"/>
            <a:round/>
            <a:headEnd type="none" w="med" len="med"/>
            <a:tailEnd type="none" w="med" len="med"/>
          </a:ln>
          <a:effectLst/>
        </p:spPr>
      </p:cxnSp>
      <p:cxnSp>
        <p:nvCxnSpPr>
          <p:cNvPr id="17" name="直線コネクタ 16"/>
          <p:cNvCxnSpPr/>
          <p:nvPr/>
        </p:nvCxnSpPr>
        <p:spPr bwMode="auto">
          <a:xfrm flipV="1">
            <a:off x="6221739" y="1179351"/>
            <a:ext cx="0" cy="2555884"/>
          </a:xfrm>
          <a:prstGeom prst="line">
            <a:avLst/>
          </a:prstGeom>
          <a:solidFill>
            <a:schemeClr val="accent1"/>
          </a:solidFill>
          <a:ln w="9525" cap="flat" cmpd="sng" algn="ctr">
            <a:solidFill>
              <a:srgbClr val="00B0F0"/>
            </a:solidFill>
            <a:prstDash val="solid"/>
            <a:round/>
            <a:headEnd type="none" w="med" len="med"/>
            <a:tailEnd type="none" w="med" len="med"/>
          </a:ln>
          <a:effectLst/>
        </p:spPr>
      </p:cxnSp>
      <p:cxnSp>
        <p:nvCxnSpPr>
          <p:cNvPr id="18" name="直線矢印コネクタ 17"/>
          <p:cNvCxnSpPr/>
          <p:nvPr/>
        </p:nvCxnSpPr>
        <p:spPr bwMode="auto">
          <a:xfrm flipH="1">
            <a:off x="908805" y="1303759"/>
            <a:ext cx="5312937" cy="0"/>
          </a:xfrm>
          <a:prstGeom prst="straightConnector1">
            <a:avLst/>
          </a:prstGeom>
          <a:solidFill>
            <a:schemeClr val="accent1"/>
          </a:solidFill>
          <a:ln w="9525" cap="flat" cmpd="sng" algn="ctr">
            <a:solidFill>
              <a:srgbClr val="00B0F0"/>
            </a:solidFill>
            <a:prstDash val="solid"/>
            <a:round/>
            <a:headEnd type="arrow" w="med" len="med"/>
            <a:tailEnd type="arrow"/>
          </a:ln>
          <a:effectLst/>
        </p:spPr>
      </p:cxnSp>
      <p:cxnSp>
        <p:nvCxnSpPr>
          <p:cNvPr id="19" name="直線矢印コネクタ 18"/>
          <p:cNvCxnSpPr/>
          <p:nvPr/>
        </p:nvCxnSpPr>
        <p:spPr bwMode="auto">
          <a:xfrm>
            <a:off x="6221739" y="1767835"/>
            <a:ext cx="588024" cy="0"/>
          </a:xfrm>
          <a:prstGeom prst="straightConnector1">
            <a:avLst/>
          </a:prstGeom>
          <a:solidFill>
            <a:schemeClr val="accent1"/>
          </a:solidFill>
          <a:ln w="12700" cap="flat" cmpd="sng" algn="ctr">
            <a:solidFill>
              <a:srgbClr val="BC5704"/>
            </a:solidFill>
            <a:prstDash val="solid"/>
            <a:round/>
            <a:headEnd type="arrow" w="med" len="med"/>
            <a:tailEnd type="arrow"/>
          </a:ln>
          <a:effectLst/>
        </p:spPr>
      </p:cxnSp>
      <p:cxnSp>
        <p:nvCxnSpPr>
          <p:cNvPr id="20" name="直線コネクタ 19"/>
          <p:cNvCxnSpPr/>
          <p:nvPr/>
        </p:nvCxnSpPr>
        <p:spPr bwMode="auto">
          <a:xfrm flipV="1">
            <a:off x="6452973" y="655687"/>
            <a:ext cx="0" cy="1102628"/>
          </a:xfrm>
          <a:prstGeom prst="line">
            <a:avLst/>
          </a:prstGeom>
          <a:solidFill>
            <a:schemeClr val="accent1"/>
          </a:solidFill>
          <a:ln w="9525" cap="flat" cmpd="sng" algn="ctr">
            <a:solidFill>
              <a:srgbClr val="BC5704"/>
            </a:solidFill>
            <a:prstDash val="solid"/>
            <a:round/>
            <a:headEnd type="none" w="med" len="med"/>
            <a:tailEnd type="none" w="med" len="med"/>
          </a:ln>
          <a:effectLst/>
        </p:spPr>
      </p:cxnSp>
      <p:sp>
        <p:nvSpPr>
          <p:cNvPr id="21" name="テキスト ボックス 20"/>
          <p:cNvSpPr txBox="1"/>
          <p:nvPr/>
        </p:nvSpPr>
        <p:spPr>
          <a:xfrm>
            <a:off x="5513125" y="161970"/>
            <a:ext cx="1646605" cy="584775"/>
          </a:xfrm>
          <a:prstGeom prst="rect">
            <a:avLst/>
          </a:prstGeom>
          <a:noFill/>
        </p:spPr>
        <p:txBody>
          <a:bodyPr wrap="none" rtlCol="0">
            <a:spAutoFit/>
          </a:bodyPr>
          <a:lstStyle/>
          <a:p>
            <a:pPr algn="ctr"/>
            <a:r>
              <a:rPr lang="en-US" altLang="ja-JP" sz="1600" u="sng" dirty="0" smtClean="0">
                <a:solidFill>
                  <a:srgbClr val="BC5704"/>
                </a:solidFill>
                <a:ea typeface="Microsoft YaHei" panose="020B0503020204020204" pitchFamily="34" charset="-122"/>
              </a:rPr>
              <a:t>Injection energy</a:t>
            </a:r>
          </a:p>
          <a:p>
            <a:pPr algn="ctr"/>
            <a:r>
              <a:rPr lang="en-US" altLang="ja-JP" sz="1600" u="sng" dirty="0" smtClean="0">
                <a:solidFill>
                  <a:srgbClr val="BC5704"/>
                </a:solidFill>
                <a:ea typeface="Microsoft YaHei" panose="020B0503020204020204" pitchFamily="34" charset="-122"/>
              </a:rPr>
              <a:t>upgrade</a:t>
            </a:r>
            <a:endParaRPr kumimoji="1" lang="ja-JP" altLang="en-US" sz="1600" u="sng" dirty="0">
              <a:solidFill>
                <a:srgbClr val="BC5704"/>
              </a:solidFill>
              <a:ea typeface="Microsoft YaHei" panose="020B0503020204020204" pitchFamily="34" charset="-122"/>
            </a:endParaRPr>
          </a:p>
        </p:txBody>
      </p:sp>
      <p:sp>
        <p:nvSpPr>
          <p:cNvPr id="22" name="テキスト ボックス 21"/>
          <p:cNvSpPr txBox="1"/>
          <p:nvPr/>
        </p:nvSpPr>
        <p:spPr>
          <a:xfrm>
            <a:off x="961103" y="784731"/>
            <a:ext cx="1234633" cy="523220"/>
          </a:xfrm>
          <a:prstGeom prst="rect">
            <a:avLst/>
          </a:prstGeom>
          <a:noFill/>
        </p:spPr>
        <p:txBody>
          <a:bodyPr wrap="none" rtlCol="0">
            <a:spAutoFit/>
          </a:bodyPr>
          <a:lstStyle/>
          <a:p>
            <a:r>
              <a:rPr kumimoji="1" lang="en-US" altLang="ja-JP" sz="1400" dirty="0" smtClean="0">
                <a:solidFill>
                  <a:srgbClr val="00B0F0"/>
                </a:solidFill>
                <a:ea typeface="Microsoft YaHei" panose="020B0503020204020204" pitchFamily="34" charset="-122"/>
              </a:rPr>
              <a:t>E</a:t>
            </a:r>
            <a:r>
              <a:rPr kumimoji="1" lang="en-US" altLang="ja-JP" sz="1400" baseline="-25000" dirty="0" smtClean="0">
                <a:solidFill>
                  <a:srgbClr val="00B0F0"/>
                </a:solidFill>
                <a:ea typeface="Microsoft YaHei" panose="020B0503020204020204" pitchFamily="34" charset="-122"/>
              </a:rPr>
              <a:t>inj</a:t>
            </a:r>
            <a:r>
              <a:rPr kumimoji="1" lang="en-US" altLang="ja-JP" sz="1400" dirty="0" smtClean="0">
                <a:solidFill>
                  <a:srgbClr val="00B0F0"/>
                </a:solidFill>
                <a:ea typeface="Microsoft YaHei" panose="020B0503020204020204" pitchFamily="34" charset="-122"/>
              </a:rPr>
              <a:t>=181 MeV</a:t>
            </a:r>
            <a:endParaRPr lang="en-US" altLang="ja-JP" sz="1400" dirty="0">
              <a:solidFill>
                <a:srgbClr val="00B0F0"/>
              </a:solidFill>
              <a:ea typeface="Microsoft YaHei" panose="020B0503020204020204" pitchFamily="34" charset="-122"/>
            </a:endParaRPr>
          </a:p>
          <a:p>
            <a:r>
              <a:rPr kumimoji="1" lang="en-US" altLang="ja-JP" sz="1400" dirty="0" smtClean="0">
                <a:solidFill>
                  <a:srgbClr val="00B0F0"/>
                </a:solidFill>
                <a:ea typeface="Microsoft YaHei" panose="020B0503020204020204" pitchFamily="34" charset="-122"/>
              </a:rPr>
              <a:t>I</a:t>
            </a:r>
            <a:r>
              <a:rPr kumimoji="1" lang="en-US" altLang="ja-JP" sz="1400" baseline="-25000" dirty="0" smtClean="0">
                <a:solidFill>
                  <a:srgbClr val="00B0F0"/>
                </a:solidFill>
                <a:ea typeface="Microsoft YaHei" panose="020B0503020204020204" pitchFamily="34" charset="-122"/>
              </a:rPr>
              <a:t>max</a:t>
            </a:r>
            <a:r>
              <a:rPr kumimoji="1" lang="en-US" altLang="ja-JP" sz="1400" dirty="0" smtClean="0">
                <a:solidFill>
                  <a:srgbClr val="00B0F0"/>
                </a:solidFill>
                <a:ea typeface="Microsoft YaHei" panose="020B0503020204020204" pitchFamily="34" charset="-122"/>
              </a:rPr>
              <a:t>=30 mA</a:t>
            </a:r>
          </a:p>
        </p:txBody>
      </p:sp>
      <p:cxnSp>
        <p:nvCxnSpPr>
          <p:cNvPr id="23" name="直線矢印コネクタ 22"/>
          <p:cNvCxnSpPr/>
          <p:nvPr/>
        </p:nvCxnSpPr>
        <p:spPr bwMode="auto">
          <a:xfrm>
            <a:off x="6833882" y="1306144"/>
            <a:ext cx="651365" cy="0"/>
          </a:xfrm>
          <a:prstGeom prst="straightConnector1">
            <a:avLst/>
          </a:prstGeom>
          <a:solidFill>
            <a:schemeClr val="accent1"/>
          </a:solidFill>
          <a:ln w="9525" cap="flat" cmpd="sng" algn="ctr">
            <a:solidFill>
              <a:srgbClr val="00B0F0"/>
            </a:solidFill>
            <a:prstDash val="solid"/>
            <a:round/>
            <a:headEnd type="arrow" w="med" len="med"/>
            <a:tailEnd type="arrow"/>
          </a:ln>
          <a:effectLst/>
        </p:spPr>
      </p:cxnSp>
      <p:cxnSp>
        <p:nvCxnSpPr>
          <p:cNvPr id="24" name="直線コネクタ 23"/>
          <p:cNvCxnSpPr/>
          <p:nvPr/>
        </p:nvCxnSpPr>
        <p:spPr bwMode="auto">
          <a:xfrm flipV="1">
            <a:off x="7738230" y="1188816"/>
            <a:ext cx="0" cy="2555884"/>
          </a:xfrm>
          <a:prstGeom prst="line">
            <a:avLst/>
          </a:prstGeom>
          <a:solidFill>
            <a:schemeClr val="accent1"/>
          </a:solidFill>
          <a:ln w="9525" cap="flat" cmpd="sng" algn="ctr">
            <a:solidFill>
              <a:srgbClr val="00B0F0"/>
            </a:solidFill>
            <a:prstDash val="solid"/>
            <a:round/>
            <a:headEnd type="none" w="med" len="med"/>
            <a:tailEnd type="none" w="med" len="med"/>
          </a:ln>
          <a:effectLst/>
        </p:spPr>
      </p:cxnSp>
      <p:cxnSp>
        <p:nvCxnSpPr>
          <p:cNvPr id="25" name="直線コネクタ 24"/>
          <p:cNvCxnSpPr/>
          <p:nvPr/>
        </p:nvCxnSpPr>
        <p:spPr bwMode="auto">
          <a:xfrm flipV="1">
            <a:off x="7485247" y="1180190"/>
            <a:ext cx="0" cy="2555884"/>
          </a:xfrm>
          <a:prstGeom prst="line">
            <a:avLst/>
          </a:prstGeom>
          <a:solidFill>
            <a:schemeClr val="accent1"/>
          </a:solidFill>
          <a:ln w="9525" cap="flat" cmpd="sng" algn="ctr">
            <a:solidFill>
              <a:srgbClr val="00B0F0"/>
            </a:solidFill>
            <a:prstDash val="solid"/>
            <a:round/>
            <a:headEnd type="none" w="med" len="med"/>
            <a:tailEnd type="none" w="med" len="med"/>
          </a:ln>
          <a:effectLst/>
        </p:spPr>
      </p:cxnSp>
      <p:cxnSp>
        <p:nvCxnSpPr>
          <p:cNvPr id="26" name="直線矢印コネクタ 25"/>
          <p:cNvCxnSpPr/>
          <p:nvPr/>
        </p:nvCxnSpPr>
        <p:spPr bwMode="auto">
          <a:xfrm>
            <a:off x="7477808" y="1768674"/>
            <a:ext cx="260422" cy="0"/>
          </a:xfrm>
          <a:prstGeom prst="straightConnector1">
            <a:avLst/>
          </a:prstGeom>
          <a:solidFill>
            <a:schemeClr val="accent1"/>
          </a:solidFill>
          <a:ln w="12700" cap="flat" cmpd="sng" algn="ctr">
            <a:solidFill>
              <a:srgbClr val="BC5704"/>
            </a:solidFill>
            <a:prstDash val="solid"/>
            <a:round/>
            <a:headEnd type="arrow" w="med" len="med"/>
            <a:tailEnd type="arrow"/>
          </a:ln>
          <a:effectLst/>
        </p:spPr>
      </p:cxnSp>
      <p:cxnSp>
        <p:nvCxnSpPr>
          <p:cNvPr id="27" name="直線コネクタ 26"/>
          <p:cNvCxnSpPr/>
          <p:nvPr/>
        </p:nvCxnSpPr>
        <p:spPr bwMode="auto">
          <a:xfrm flipV="1">
            <a:off x="7606021" y="655687"/>
            <a:ext cx="0" cy="1102568"/>
          </a:xfrm>
          <a:prstGeom prst="line">
            <a:avLst/>
          </a:prstGeom>
          <a:solidFill>
            <a:schemeClr val="accent1"/>
          </a:solidFill>
          <a:ln w="9525" cap="flat" cmpd="sng" algn="ctr">
            <a:solidFill>
              <a:srgbClr val="BC5704"/>
            </a:solidFill>
            <a:prstDash val="solid"/>
            <a:round/>
            <a:headEnd type="none" w="med" len="med"/>
            <a:tailEnd type="none" w="med" len="med"/>
          </a:ln>
          <a:effectLst/>
        </p:spPr>
      </p:cxnSp>
      <p:cxnSp>
        <p:nvCxnSpPr>
          <p:cNvPr id="28" name="直線矢印コネクタ 27"/>
          <p:cNvCxnSpPr/>
          <p:nvPr/>
        </p:nvCxnSpPr>
        <p:spPr bwMode="auto">
          <a:xfrm>
            <a:off x="7725654" y="1312584"/>
            <a:ext cx="808016" cy="0"/>
          </a:xfrm>
          <a:prstGeom prst="straightConnector1">
            <a:avLst/>
          </a:prstGeom>
          <a:solidFill>
            <a:schemeClr val="accent1"/>
          </a:solidFill>
          <a:ln w="9525" cap="flat" cmpd="sng" algn="ctr">
            <a:solidFill>
              <a:srgbClr val="00B0F0"/>
            </a:solidFill>
            <a:prstDash val="solid"/>
            <a:round/>
            <a:headEnd type="arrow" w="med" len="med"/>
            <a:tailEnd type="arrow"/>
          </a:ln>
          <a:effectLst/>
        </p:spPr>
      </p:cxnSp>
      <p:sp>
        <p:nvSpPr>
          <p:cNvPr id="29" name="テキスト ボックス 28"/>
          <p:cNvSpPr txBox="1"/>
          <p:nvPr/>
        </p:nvSpPr>
        <p:spPr>
          <a:xfrm>
            <a:off x="7169309" y="161970"/>
            <a:ext cx="1667444" cy="584775"/>
          </a:xfrm>
          <a:prstGeom prst="rect">
            <a:avLst/>
          </a:prstGeom>
          <a:noFill/>
        </p:spPr>
        <p:txBody>
          <a:bodyPr wrap="none" rtlCol="0">
            <a:spAutoFit/>
          </a:bodyPr>
          <a:lstStyle/>
          <a:p>
            <a:pPr algn="ctr"/>
            <a:r>
              <a:rPr lang="en-US" altLang="ja-JP" sz="1600" u="sng" dirty="0" smtClean="0">
                <a:solidFill>
                  <a:srgbClr val="BC5704"/>
                </a:solidFill>
                <a:ea typeface="Microsoft YaHei" panose="020B0503020204020204" pitchFamily="34" charset="-122"/>
              </a:rPr>
              <a:t>Injection beam</a:t>
            </a:r>
            <a:endParaRPr lang="en-US" altLang="ja-JP" sz="1600" u="sng" dirty="0">
              <a:solidFill>
                <a:srgbClr val="BC5704"/>
              </a:solidFill>
              <a:ea typeface="Microsoft YaHei" panose="020B0503020204020204" pitchFamily="34" charset="-122"/>
            </a:endParaRPr>
          </a:p>
          <a:p>
            <a:pPr algn="ctr"/>
            <a:r>
              <a:rPr kumimoji="1" lang="en-US" altLang="ja-JP" sz="1600" u="sng" dirty="0" smtClean="0">
                <a:solidFill>
                  <a:srgbClr val="BC5704"/>
                </a:solidFill>
                <a:ea typeface="Microsoft YaHei" panose="020B0503020204020204" pitchFamily="34" charset="-122"/>
              </a:rPr>
              <a:t>current</a:t>
            </a:r>
            <a:r>
              <a:rPr lang="en-US" altLang="ja-JP" sz="1600" u="sng" dirty="0" smtClean="0">
                <a:solidFill>
                  <a:srgbClr val="BC5704"/>
                </a:solidFill>
                <a:ea typeface="Microsoft YaHei" panose="020B0503020204020204" pitchFamily="34" charset="-122"/>
              </a:rPr>
              <a:t> </a:t>
            </a:r>
            <a:r>
              <a:rPr kumimoji="1" lang="en-US" altLang="ja-JP" sz="1600" u="sng" dirty="0" smtClean="0">
                <a:solidFill>
                  <a:srgbClr val="BC5704"/>
                </a:solidFill>
                <a:ea typeface="Microsoft YaHei" panose="020B0503020204020204" pitchFamily="34" charset="-122"/>
              </a:rPr>
              <a:t>upgrade</a:t>
            </a:r>
            <a:endParaRPr kumimoji="1" lang="ja-JP" altLang="en-US" sz="1600" u="sng" dirty="0">
              <a:solidFill>
                <a:srgbClr val="BC5704"/>
              </a:solidFill>
              <a:ea typeface="Microsoft YaHei" panose="020B0503020204020204" pitchFamily="34" charset="-122"/>
            </a:endParaRPr>
          </a:p>
        </p:txBody>
      </p:sp>
      <p:sp>
        <p:nvSpPr>
          <p:cNvPr id="30" name="テキスト ボックス 29"/>
          <p:cNvSpPr txBox="1"/>
          <p:nvPr/>
        </p:nvSpPr>
        <p:spPr>
          <a:xfrm>
            <a:off x="5027450" y="780565"/>
            <a:ext cx="1234633" cy="523220"/>
          </a:xfrm>
          <a:prstGeom prst="rect">
            <a:avLst/>
          </a:prstGeom>
          <a:noFill/>
        </p:spPr>
        <p:txBody>
          <a:bodyPr wrap="none" rtlCol="0">
            <a:spAutoFit/>
          </a:bodyPr>
          <a:lstStyle/>
          <a:p>
            <a:r>
              <a:rPr kumimoji="1" lang="en-US" altLang="ja-JP" sz="1400" dirty="0" smtClean="0">
                <a:solidFill>
                  <a:srgbClr val="00B0F0"/>
                </a:solidFill>
                <a:ea typeface="Microsoft YaHei" panose="020B0503020204020204" pitchFamily="34" charset="-122"/>
              </a:rPr>
              <a:t>E</a:t>
            </a:r>
            <a:r>
              <a:rPr kumimoji="1" lang="en-US" altLang="ja-JP" sz="1400" baseline="-25000" dirty="0" smtClean="0">
                <a:solidFill>
                  <a:srgbClr val="00B0F0"/>
                </a:solidFill>
                <a:ea typeface="Microsoft YaHei" panose="020B0503020204020204" pitchFamily="34" charset="-122"/>
              </a:rPr>
              <a:t>inj</a:t>
            </a:r>
            <a:r>
              <a:rPr kumimoji="1" lang="en-US" altLang="ja-JP" sz="1400" dirty="0" smtClean="0">
                <a:solidFill>
                  <a:srgbClr val="00B0F0"/>
                </a:solidFill>
                <a:ea typeface="Microsoft YaHei" panose="020B0503020204020204" pitchFamily="34" charset="-122"/>
              </a:rPr>
              <a:t>=181 MeV</a:t>
            </a:r>
            <a:endParaRPr lang="en-US" altLang="ja-JP" sz="1400" dirty="0">
              <a:solidFill>
                <a:srgbClr val="00B0F0"/>
              </a:solidFill>
              <a:ea typeface="Microsoft YaHei" panose="020B0503020204020204" pitchFamily="34" charset="-122"/>
            </a:endParaRPr>
          </a:p>
          <a:p>
            <a:r>
              <a:rPr kumimoji="1" lang="en-US" altLang="ja-JP" sz="1400" dirty="0" smtClean="0">
                <a:solidFill>
                  <a:srgbClr val="00B0F0"/>
                </a:solidFill>
                <a:ea typeface="Microsoft YaHei" panose="020B0503020204020204" pitchFamily="34" charset="-122"/>
              </a:rPr>
              <a:t>I</a:t>
            </a:r>
            <a:r>
              <a:rPr kumimoji="1" lang="en-US" altLang="ja-JP" sz="1400" baseline="-25000" dirty="0" smtClean="0">
                <a:solidFill>
                  <a:srgbClr val="00B0F0"/>
                </a:solidFill>
                <a:ea typeface="Microsoft YaHei" panose="020B0503020204020204" pitchFamily="34" charset="-122"/>
              </a:rPr>
              <a:t>max</a:t>
            </a:r>
            <a:r>
              <a:rPr kumimoji="1" lang="en-US" altLang="ja-JP" sz="1400" dirty="0" smtClean="0">
                <a:solidFill>
                  <a:srgbClr val="00B0F0"/>
                </a:solidFill>
                <a:ea typeface="Microsoft YaHei" panose="020B0503020204020204" pitchFamily="34" charset="-122"/>
              </a:rPr>
              <a:t>=30 mA</a:t>
            </a:r>
          </a:p>
        </p:txBody>
      </p:sp>
      <p:sp>
        <p:nvSpPr>
          <p:cNvPr id="31" name="テキスト ボックス 30"/>
          <p:cNvSpPr txBox="1"/>
          <p:nvPr/>
        </p:nvSpPr>
        <p:spPr>
          <a:xfrm>
            <a:off x="6403498" y="771854"/>
            <a:ext cx="1234633" cy="523220"/>
          </a:xfrm>
          <a:prstGeom prst="rect">
            <a:avLst/>
          </a:prstGeom>
          <a:noFill/>
        </p:spPr>
        <p:txBody>
          <a:bodyPr wrap="none" rtlCol="0">
            <a:spAutoFit/>
          </a:bodyPr>
          <a:lstStyle/>
          <a:p>
            <a:r>
              <a:rPr kumimoji="1" lang="en-US" altLang="ja-JP" sz="1400" dirty="0" smtClean="0">
                <a:solidFill>
                  <a:srgbClr val="BC5704"/>
                </a:solidFill>
                <a:ea typeface="Microsoft YaHei" panose="020B0503020204020204" pitchFamily="34" charset="-122"/>
              </a:rPr>
              <a:t>E</a:t>
            </a:r>
            <a:r>
              <a:rPr kumimoji="1" lang="en-US" altLang="ja-JP" sz="1400" baseline="-25000" dirty="0" smtClean="0">
                <a:solidFill>
                  <a:srgbClr val="BC5704"/>
                </a:solidFill>
                <a:ea typeface="Microsoft YaHei" panose="020B0503020204020204" pitchFamily="34" charset="-122"/>
              </a:rPr>
              <a:t>inj</a:t>
            </a:r>
            <a:r>
              <a:rPr kumimoji="1" lang="en-US" altLang="ja-JP" sz="1400" dirty="0" smtClean="0">
                <a:solidFill>
                  <a:srgbClr val="BC5704"/>
                </a:solidFill>
                <a:ea typeface="Microsoft YaHei" panose="020B0503020204020204" pitchFamily="34" charset="-122"/>
              </a:rPr>
              <a:t>=400 MeV</a:t>
            </a:r>
            <a:endParaRPr lang="en-US" altLang="ja-JP" sz="1400" dirty="0">
              <a:solidFill>
                <a:srgbClr val="BC5704"/>
              </a:solidFill>
              <a:ea typeface="Microsoft YaHei" panose="020B0503020204020204" pitchFamily="34" charset="-122"/>
            </a:endParaRPr>
          </a:p>
          <a:p>
            <a:r>
              <a:rPr kumimoji="1" lang="en-US" altLang="ja-JP" sz="1400" dirty="0" smtClean="0">
                <a:solidFill>
                  <a:srgbClr val="00B0F0"/>
                </a:solidFill>
                <a:ea typeface="Microsoft YaHei" panose="020B0503020204020204" pitchFamily="34" charset="-122"/>
              </a:rPr>
              <a:t>I</a:t>
            </a:r>
            <a:r>
              <a:rPr kumimoji="1" lang="en-US" altLang="ja-JP" sz="1400" baseline="-25000" dirty="0" smtClean="0">
                <a:solidFill>
                  <a:srgbClr val="00B0F0"/>
                </a:solidFill>
                <a:ea typeface="Microsoft YaHei" panose="020B0503020204020204" pitchFamily="34" charset="-122"/>
              </a:rPr>
              <a:t>max</a:t>
            </a:r>
            <a:r>
              <a:rPr kumimoji="1" lang="en-US" altLang="ja-JP" sz="1400" dirty="0" smtClean="0">
                <a:solidFill>
                  <a:srgbClr val="00B0F0"/>
                </a:solidFill>
                <a:ea typeface="Microsoft YaHei" panose="020B0503020204020204" pitchFamily="34" charset="-122"/>
              </a:rPr>
              <a:t>=30 mA</a:t>
            </a:r>
          </a:p>
        </p:txBody>
      </p:sp>
      <p:sp>
        <p:nvSpPr>
          <p:cNvPr id="32" name="テキスト ボックス 31"/>
          <p:cNvSpPr txBox="1"/>
          <p:nvPr/>
        </p:nvSpPr>
        <p:spPr>
          <a:xfrm>
            <a:off x="7581638" y="771854"/>
            <a:ext cx="1234633" cy="523220"/>
          </a:xfrm>
          <a:prstGeom prst="rect">
            <a:avLst/>
          </a:prstGeom>
          <a:noFill/>
        </p:spPr>
        <p:txBody>
          <a:bodyPr wrap="none" rtlCol="0">
            <a:spAutoFit/>
          </a:bodyPr>
          <a:lstStyle/>
          <a:p>
            <a:r>
              <a:rPr kumimoji="1" lang="en-US" altLang="ja-JP" sz="1400" dirty="0" smtClean="0">
                <a:solidFill>
                  <a:srgbClr val="FF33CC"/>
                </a:solidFill>
                <a:ea typeface="Microsoft YaHei" panose="020B0503020204020204" pitchFamily="34" charset="-122"/>
              </a:rPr>
              <a:t>E</a:t>
            </a:r>
            <a:r>
              <a:rPr kumimoji="1" lang="en-US" altLang="ja-JP" sz="1400" baseline="-25000" dirty="0" smtClean="0">
                <a:solidFill>
                  <a:srgbClr val="FF33CC"/>
                </a:solidFill>
                <a:ea typeface="Microsoft YaHei" panose="020B0503020204020204" pitchFamily="34" charset="-122"/>
              </a:rPr>
              <a:t>inj</a:t>
            </a:r>
            <a:r>
              <a:rPr kumimoji="1" lang="en-US" altLang="ja-JP" sz="1400" dirty="0" smtClean="0">
                <a:solidFill>
                  <a:srgbClr val="FF33CC"/>
                </a:solidFill>
                <a:ea typeface="Microsoft YaHei" panose="020B0503020204020204" pitchFamily="34" charset="-122"/>
              </a:rPr>
              <a:t>=400 MeV</a:t>
            </a:r>
            <a:endParaRPr lang="en-US" altLang="ja-JP" sz="1400" dirty="0">
              <a:solidFill>
                <a:srgbClr val="FF33CC"/>
              </a:solidFill>
              <a:ea typeface="Microsoft YaHei" panose="020B0503020204020204" pitchFamily="34" charset="-122"/>
            </a:endParaRPr>
          </a:p>
          <a:p>
            <a:r>
              <a:rPr kumimoji="1" lang="en-US" altLang="ja-JP" sz="1400" dirty="0" smtClean="0">
                <a:solidFill>
                  <a:srgbClr val="BC5704"/>
                </a:solidFill>
                <a:ea typeface="Microsoft YaHei" panose="020B0503020204020204" pitchFamily="34" charset="-122"/>
              </a:rPr>
              <a:t>I</a:t>
            </a:r>
            <a:r>
              <a:rPr kumimoji="1" lang="en-US" altLang="ja-JP" sz="1400" baseline="-25000" dirty="0" smtClean="0">
                <a:solidFill>
                  <a:srgbClr val="BC5704"/>
                </a:solidFill>
                <a:ea typeface="Microsoft YaHei" panose="020B0503020204020204" pitchFamily="34" charset="-122"/>
              </a:rPr>
              <a:t>max</a:t>
            </a:r>
            <a:r>
              <a:rPr kumimoji="1" lang="en-US" altLang="ja-JP" sz="1400" dirty="0" smtClean="0">
                <a:solidFill>
                  <a:srgbClr val="BC5704"/>
                </a:solidFill>
                <a:ea typeface="Microsoft YaHei" panose="020B0503020204020204" pitchFamily="34" charset="-122"/>
              </a:rPr>
              <a:t>=50 mA</a:t>
            </a:r>
          </a:p>
        </p:txBody>
      </p:sp>
      <p:sp>
        <p:nvSpPr>
          <p:cNvPr id="34" name="テキスト ボックス 33"/>
          <p:cNvSpPr txBox="1"/>
          <p:nvPr/>
        </p:nvSpPr>
        <p:spPr>
          <a:xfrm>
            <a:off x="5118822" y="2083117"/>
            <a:ext cx="944489" cy="523220"/>
          </a:xfrm>
          <a:prstGeom prst="rect">
            <a:avLst/>
          </a:prstGeom>
          <a:noFill/>
        </p:spPr>
        <p:txBody>
          <a:bodyPr wrap="none" rtlCol="0">
            <a:spAutoFit/>
          </a:bodyPr>
          <a:lstStyle/>
          <a:p>
            <a:r>
              <a:rPr lang="en-US" altLang="ja-JP" sz="1400" u="sng" dirty="0" smtClean="0">
                <a:solidFill>
                  <a:srgbClr val="FF0000"/>
                </a:solidFill>
                <a:ea typeface="Microsoft YaHei" panose="020B0503020204020204" pitchFamily="34" charset="-122"/>
              </a:rPr>
              <a:t>~540-</a:t>
            </a:r>
            <a:r>
              <a:rPr kumimoji="1" lang="en-US" altLang="ja-JP" sz="1400" u="sng" dirty="0" smtClean="0">
                <a:solidFill>
                  <a:srgbClr val="FF0000"/>
                </a:solidFill>
                <a:ea typeface="Microsoft YaHei" panose="020B0503020204020204" pitchFamily="34" charset="-122"/>
              </a:rPr>
              <a:t>kW</a:t>
            </a:r>
          </a:p>
          <a:p>
            <a:r>
              <a:rPr lang="en-US" altLang="ja-JP" sz="1400" u="sng" dirty="0">
                <a:solidFill>
                  <a:srgbClr val="FF0000"/>
                </a:solidFill>
                <a:ea typeface="Microsoft YaHei" panose="020B0503020204020204" pitchFamily="34" charset="-122"/>
              </a:rPr>
              <a:t>b</a:t>
            </a:r>
            <a:r>
              <a:rPr lang="en-US" altLang="ja-JP" sz="1400" u="sng" dirty="0" smtClean="0">
                <a:solidFill>
                  <a:srgbClr val="FF0000"/>
                </a:solidFill>
                <a:ea typeface="Microsoft YaHei" panose="020B0503020204020204" pitchFamily="34" charset="-122"/>
              </a:rPr>
              <a:t>eam test</a:t>
            </a:r>
            <a:endParaRPr kumimoji="1" lang="ja-JP" altLang="en-US" sz="1400" u="sng" dirty="0">
              <a:solidFill>
                <a:srgbClr val="FF0000"/>
              </a:solidFill>
              <a:ea typeface="Microsoft YaHei" panose="020B0503020204020204" pitchFamily="34" charset="-122"/>
            </a:endParaRPr>
          </a:p>
        </p:txBody>
      </p:sp>
      <p:sp>
        <p:nvSpPr>
          <p:cNvPr id="35" name="テキスト ボックス 34"/>
          <p:cNvSpPr txBox="1"/>
          <p:nvPr/>
        </p:nvSpPr>
        <p:spPr>
          <a:xfrm>
            <a:off x="6611710" y="2077290"/>
            <a:ext cx="1148071" cy="523220"/>
          </a:xfrm>
          <a:prstGeom prst="rect">
            <a:avLst/>
          </a:prstGeom>
          <a:noFill/>
        </p:spPr>
        <p:txBody>
          <a:bodyPr wrap="none" rtlCol="0">
            <a:spAutoFit/>
          </a:bodyPr>
          <a:lstStyle/>
          <a:p>
            <a:pPr algn="ctr"/>
            <a:r>
              <a:rPr lang="en-US" altLang="ja-JP" sz="1400" u="sng" dirty="0" smtClean="0">
                <a:solidFill>
                  <a:srgbClr val="FF0000"/>
                </a:solidFill>
                <a:ea typeface="Microsoft YaHei" panose="020B0503020204020204" pitchFamily="34" charset="-122"/>
              </a:rPr>
              <a:t>~550-</a:t>
            </a:r>
            <a:r>
              <a:rPr kumimoji="1" lang="en-US" altLang="ja-JP" sz="1400" u="sng" dirty="0" smtClean="0">
                <a:solidFill>
                  <a:srgbClr val="FF0000"/>
                </a:solidFill>
                <a:ea typeface="Microsoft YaHei" panose="020B0503020204020204" pitchFamily="34" charset="-122"/>
              </a:rPr>
              <a:t>kW-eq</a:t>
            </a:r>
          </a:p>
          <a:p>
            <a:pPr algn="ctr"/>
            <a:r>
              <a:rPr lang="en-US" altLang="ja-JP" sz="1400" u="sng" dirty="0">
                <a:solidFill>
                  <a:srgbClr val="FF0000"/>
                </a:solidFill>
                <a:ea typeface="Microsoft YaHei" panose="020B0503020204020204" pitchFamily="34" charset="-122"/>
              </a:rPr>
              <a:t>b</a:t>
            </a:r>
            <a:r>
              <a:rPr lang="en-US" altLang="ja-JP" sz="1400" u="sng" dirty="0" smtClean="0">
                <a:solidFill>
                  <a:srgbClr val="FF0000"/>
                </a:solidFill>
                <a:ea typeface="Microsoft YaHei" panose="020B0503020204020204" pitchFamily="34" charset="-122"/>
              </a:rPr>
              <a:t>eam test</a:t>
            </a:r>
            <a:endParaRPr kumimoji="1" lang="ja-JP" altLang="en-US" sz="1400" u="sng" dirty="0">
              <a:solidFill>
                <a:srgbClr val="FF0000"/>
              </a:solidFill>
              <a:ea typeface="Microsoft YaHei" panose="020B0503020204020204" pitchFamily="34" charset="-122"/>
            </a:endParaRPr>
          </a:p>
        </p:txBody>
      </p:sp>
      <p:sp>
        <p:nvSpPr>
          <p:cNvPr id="37" name="テキスト ボックス 36"/>
          <p:cNvSpPr txBox="1"/>
          <p:nvPr/>
        </p:nvSpPr>
        <p:spPr>
          <a:xfrm>
            <a:off x="7753826" y="1438950"/>
            <a:ext cx="944489" cy="523220"/>
          </a:xfrm>
          <a:prstGeom prst="rect">
            <a:avLst/>
          </a:prstGeom>
          <a:noFill/>
        </p:spPr>
        <p:txBody>
          <a:bodyPr wrap="none" rtlCol="0">
            <a:spAutoFit/>
          </a:bodyPr>
          <a:lstStyle/>
          <a:p>
            <a:pPr algn="ctr"/>
            <a:r>
              <a:rPr lang="en-US" altLang="ja-JP" sz="1400" u="sng" dirty="0" smtClean="0">
                <a:solidFill>
                  <a:srgbClr val="FF0000"/>
                </a:solidFill>
                <a:ea typeface="Microsoft YaHei" panose="020B0503020204020204" pitchFamily="34" charset="-122"/>
              </a:rPr>
              <a:t>1-MW-eq</a:t>
            </a:r>
          </a:p>
          <a:p>
            <a:pPr algn="ctr"/>
            <a:r>
              <a:rPr lang="en-US" altLang="ja-JP" sz="1400" u="sng" dirty="0">
                <a:solidFill>
                  <a:srgbClr val="FF0000"/>
                </a:solidFill>
                <a:ea typeface="Microsoft YaHei" panose="020B0503020204020204" pitchFamily="34" charset="-122"/>
              </a:rPr>
              <a:t>b</a:t>
            </a:r>
            <a:r>
              <a:rPr kumimoji="1" lang="en-US" altLang="ja-JP" sz="1400" u="sng" dirty="0" smtClean="0">
                <a:solidFill>
                  <a:srgbClr val="FF0000"/>
                </a:solidFill>
                <a:ea typeface="Microsoft YaHei" panose="020B0503020204020204" pitchFamily="34" charset="-122"/>
              </a:rPr>
              <a:t>eam test</a:t>
            </a:r>
            <a:endParaRPr kumimoji="1" lang="ja-JP" altLang="en-US" sz="1400" u="sng" dirty="0">
              <a:solidFill>
                <a:srgbClr val="FF0000"/>
              </a:solidFill>
              <a:ea typeface="Microsoft YaHei" panose="020B0503020204020204" pitchFamily="34" charset="-122"/>
            </a:endParaRPr>
          </a:p>
        </p:txBody>
      </p:sp>
      <p:sp>
        <p:nvSpPr>
          <p:cNvPr id="40" name="テキスト ボックス 39"/>
          <p:cNvSpPr txBox="1"/>
          <p:nvPr/>
        </p:nvSpPr>
        <p:spPr>
          <a:xfrm rot="16200000">
            <a:off x="-1033159" y="2265408"/>
            <a:ext cx="2763898" cy="338554"/>
          </a:xfrm>
          <a:prstGeom prst="rect">
            <a:avLst/>
          </a:prstGeom>
          <a:noFill/>
        </p:spPr>
        <p:txBody>
          <a:bodyPr wrap="none" rtlCol="0">
            <a:spAutoFit/>
          </a:bodyPr>
          <a:lstStyle/>
          <a:p>
            <a:r>
              <a:rPr kumimoji="1" lang="en-US" altLang="ja-JP" sz="1600" dirty="0" smtClean="0">
                <a:ea typeface="Microsoft YaHei" panose="020B0503020204020204" pitchFamily="34" charset="-122"/>
              </a:rPr>
              <a:t>Output power to MLF (kW) </a:t>
            </a:r>
            <a:endParaRPr kumimoji="1" lang="ja-JP" altLang="en-US" sz="1600" dirty="0">
              <a:ea typeface="Microsoft YaHei" panose="020B0503020204020204" pitchFamily="34" charset="-122"/>
            </a:endParaRPr>
          </a:p>
        </p:txBody>
      </p:sp>
      <p:sp>
        <p:nvSpPr>
          <p:cNvPr id="46" name="テキスト ボックス 45"/>
          <p:cNvSpPr txBox="1"/>
          <p:nvPr/>
        </p:nvSpPr>
        <p:spPr>
          <a:xfrm>
            <a:off x="8165702" y="2267369"/>
            <a:ext cx="974947" cy="584775"/>
          </a:xfrm>
          <a:prstGeom prst="rect">
            <a:avLst/>
          </a:prstGeom>
          <a:noFill/>
        </p:spPr>
        <p:txBody>
          <a:bodyPr wrap="none" rtlCol="0">
            <a:spAutoFit/>
          </a:bodyPr>
          <a:lstStyle/>
          <a:p>
            <a:r>
              <a:rPr lang="en-US" altLang="ja-JP" sz="1600" u="sng" dirty="0">
                <a:solidFill>
                  <a:schemeClr val="accent2"/>
                </a:solidFill>
                <a:ea typeface="Microsoft YaHei" panose="020B0503020204020204" pitchFamily="34" charset="-122"/>
              </a:rPr>
              <a:t>5</a:t>
            </a:r>
            <a:r>
              <a:rPr lang="en-US" altLang="ja-JP" sz="1600" u="sng" dirty="0" smtClean="0">
                <a:solidFill>
                  <a:schemeClr val="accent2"/>
                </a:solidFill>
                <a:ea typeface="Microsoft YaHei" panose="020B0503020204020204" pitchFamily="34" charset="-122"/>
              </a:rPr>
              <a:t>00</a:t>
            </a:r>
            <a:r>
              <a:rPr kumimoji="1" lang="en-US" altLang="ja-JP" sz="1600" u="sng" dirty="0" smtClean="0">
                <a:solidFill>
                  <a:schemeClr val="accent2"/>
                </a:solidFill>
                <a:ea typeface="Microsoft YaHei" panose="020B0503020204020204" pitchFamily="34" charset="-122"/>
              </a:rPr>
              <a:t> kW</a:t>
            </a:r>
          </a:p>
          <a:p>
            <a:r>
              <a:rPr lang="en-US" altLang="ja-JP" sz="1600" u="sng" dirty="0" smtClean="0">
                <a:solidFill>
                  <a:schemeClr val="accent2"/>
                </a:solidFill>
                <a:ea typeface="Microsoft YaHei" panose="020B0503020204020204" pitchFamily="34" charset="-122"/>
              </a:rPr>
              <a:t>for users</a:t>
            </a:r>
          </a:p>
        </p:txBody>
      </p:sp>
      <p:cxnSp>
        <p:nvCxnSpPr>
          <p:cNvPr id="48" name="直線コネクタ 47"/>
          <p:cNvCxnSpPr/>
          <p:nvPr/>
        </p:nvCxnSpPr>
        <p:spPr bwMode="auto">
          <a:xfrm flipV="1">
            <a:off x="7802835" y="2367837"/>
            <a:ext cx="0" cy="1367890"/>
          </a:xfrm>
          <a:prstGeom prst="line">
            <a:avLst/>
          </a:prstGeom>
          <a:solidFill>
            <a:schemeClr val="accent1"/>
          </a:solidFill>
          <a:ln w="15875" cap="flat" cmpd="sng" algn="ctr">
            <a:solidFill>
              <a:srgbClr val="FF0000"/>
            </a:solidFill>
            <a:prstDash val="solid"/>
            <a:round/>
            <a:headEnd type="none" w="med" len="med"/>
            <a:tailEnd type="none" w="med" len="med"/>
          </a:ln>
          <a:effectLst/>
        </p:spPr>
      </p:cxnSp>
      <p:cxnSp>
        <p:nvCxnSpPr>
          <p:cNvPr id="50" name="直線コネクタ 49"/>
          <p:cNvCxnSpPr/>
          <p:nvPr/>
        </p:nvCxnSpPr>
        <p:spPr bwMode="auto">
          <a:xfrm flipV="1">
            <a:off x="6979163" y="2711128"/>
            <a:ext cx="0" cy="1022568"/>
          </a:xfrm>
          <a:prstGeom prst="line">
            <a:avLst/>
          </a:prstGeom>
          <a:solidFill>
            <a:schemeClr val="accent1"/>
          </a:solidFill>
          <a:ln w="15875" cap="flat" cmpd="sng" algn="ctr">
            <a:solidFill>
              <a:srgbClr val="FF0000"/>
            </a:solidFill>
            <a:prstDash val="solid"/>
            <a:round/>
            <a:headEnd type="none" w="med" len="med"/>
            <a:tailEnd type="none" w="med" len="med"/>
          </a:ln>
          <a:effectLst/>
        </p:spPr>
      </p:cxnSp>
      <p:cxnSp>
        <p:nvCxnSpPr>
          <p:cNvPr id="53" name="直線コネクタ 52"/>
          <p:cNvCxnSpPr/>
          <p:nvPr/>
        </p:nvCxnSpPr>
        <p:spPr bwMode="auto">
          <a:xfrm flipV="1">
            <a:off x="7982254" y="1941918"/>
            <a:ext cx="0" cy="1791662"/>
          </a:xfrm>
          <a:prstGeom prst="line">
            <a:avLst/>
          </a:prstGeom>
          <a:solidFill>
            <a:schemeClr val="accent1"/>
          </a:solidFill>
          <a:ln w="15875" cap="flat" cmpd="sng" algn="ctr">
            <a:solidFill>
              <a:srgbClr val="FF0000"/>
            </a:solidFill>
            <a:prstDash val="solid"/>
            <a:round/>
            <a:headEnd type="none" w="med" len="med"/>
            <a:tailEnd type="none" w="med" len="med"/>
          </a:ln>
          <a:effectLst/>
        </p:spPr>
      </p:cxnSp>
      <p:sp>
        <p:nvSpPr>
          <p:cNvPr id="61" name="Rectangle 2"/>
          <p:cNvSpPr txBox="1">
            <a:spLocks noChangeArrowheads="1"/>
          </p:cNvSpPr>
          <p:nvPr/>
        </p:nvSpPr>
        <p:spPr>
          <a:xfrm>
            <a:off x="107504" y="91508"/>
            <a:ext cx="5328592" cy="481505"/>
          </a:xfrm>
          <a:prstGeom prst="rect">
            <a:avLst/>
          </a:prstGeom>
        </p:spPr>
        <p:txBody>
          <a:bodyPr/>
          <a:lstStyle/>
          <a:p>
            <a:pPr eaLnBrk="0" hangingPunct="0">
              <a:defRPr/>
            </a:pPr>
            <a:r>
              <a:rPr lang="en-US" altLang="ja-JP" sz="2800" b="1" i="1" kern="0"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ea typeface="Microsoft YaHei" panose="020B0503020204020204" pitchFamily="34" charset="-122"/>
                <a:cs typeface="+mj-cs"/>
              </a:rPr>
              <a:t>H</a:t>
            </a:r>
            <a:r>
              <a:rPr lang="en-US" altLang="ja-JP" sz="2800" b="1" i="1" kern="0" dirty="0" smtClean="0">
                <a:solidFill>
                  <a:schemeClr val="accent6">
                    <a:lumMod val="75000"/>
                  </a:schemeClr>
                </a:solidFill>
                <a:effectLst>
                  <a:outerShdw blurRad="38100" dist="38100" dir="2700000" algn="tl">
                    <a:srgbClr val="000000">
                      <a:alpha val="43137"/>
                    </a:srgbClr>
                  </a:outerShdw>
                </a:effectLst>
                <a:latin typeface="Calibri" panose="020F0502020204030204" pitchFamily="34" charset="0"/>
                <a:ea typeface="Microsoft YaHei" panose="020B0503020204020204" pitchFamily="34" charset="-122"/>
                <a:cs typeface="+mj-cs"/>
              </a:rPr>
              <a:t>istory of the RCS beam operation</a:t>
            </a:r>
            <a:endParaRPr lang="en-US" altLang="ja-JP" sz="2800" b="1" i="1" kern="0"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ea typeface="Microsoft YaHei" panose="020B0503020204020204" pitchFamily="34" charset="-122"/>
              <a:cs typeface="+mj-cs"/>
            </a:endParaRPr>
          </a:p>
        </p:txBody>
      </p:sp>
      <p:cxnSp>
        <p:nvCxnSpPr>
          <p:cNvPr id="62" name="直線コネクタ 61"/>
          <p:cNvCxnSpPr/>
          <p:nvPr/>
        </p:nvCxnSpPr>
        <p:spPr bwMode="auto">
          <a:xfrm flipV="1">
            <a:off x="5571486" y="2737006"/>
            <a:ext cx="0" cy="1000392"/>
          </a:xfrm>
          <a:prstGeom prst="line">
            <a:avLst/>
          </a:prstGeom>
          <a:solidFill>
            <a:schemeClr val="accent1"/>
          </a:solidFill>
          <a:ln w="15875" cap="flat" cmpd="sng" algn="ctr">
            <a:solidFill>
              <a:srgbClr val="FF0000"/>
            </a:solidFill>
            <a:prstDash val="solid"/>
            <a:round/>
            <a:headEnd type="none" w="med" len="med"/>
            <a:tailEnd type="none" w="med" len="med"/>
          </a:ln>
          <a:effectLst/>
        </p:spPr>
      </p:cxnSp>
      <p:cxnSp>
        <p:nvCxnSpPr>
          <p:cNvPr id="69" name="直線コネクタ 68"/>
          <p:cNvCxnSpPr/>
          <p:nvPr/>
        </p:nvCxnSpPr>
        <p:spPr bwMode="auto">
          <a:xfrm flipV="1">
            <a:off x="926956" y="1169268"/>
            <a:ext cx="0" cy="2555884"/>
          </a:xfrm>
          <a:prstGeom prst="line">
            <a:avLst/>
          </a:prstGeom>
          <a:solidFill>
            <a:schemeClr val="accent1"/>
          </a:solidFill>
          <a:ln w="9525" cap="flat" cmpd="sng" algn="ctr">
            <a:solidFill>
              <a:srgbClr val="00B0F0"/>
            </a:solidFill>
            <a:prstDash val="solid"/>
            <a:round/>
            <a:headEnd type="none" w="med" len="med"/>
            <a:tailEnd type="none" w="med" len="med"/>
          </a:ln>
          <a:effectLst/>
        </p:spPr>
      </p:cxnSp>
      <p:sp>
        <p:nvSpPr>
          <p:cNvPr id="76" name="テキスト ボックス 75"/>
          <p:cNvSpPr txBox="1"/>
          <p:nvPr/>
        </p:nvSpPr>
        <p:spPr>
          <a:xfrm>
            <a:off x="623436" y="5374957"/>
            <a:ext cx="5365571" cy="646331"/>
          </a:xfrm>
          <a:prstGeom prst="rect">
            <a:avLst/>
          </a:prstGeom>
          <a:noFill/>
        </p:spPr>
        <p:txBody>
          <a:bodyPr wrap="none" rtlCol="0">
            <a:spAutoFit/>
          </a:bodyPr>
          <a:lstStyle/>
          <a:p>
            <a:pPr marL="285750" indent="-285750">
              <a:buFont typeface="Wingdings" panose="05000000000000000000" pitchFamily="2" charset="2"/>
              <a:buChar char="ü"/>
            </a:pPr>
            <a:r>
              <a:rPr lang="en-US" altLang="ja-JP" b="1" i="1" dirty="0" smtClean="0">
                <a:solidFill>
                  <a:schemeClr val="accent6">
                    <a:lumMod val="75000"/>
                  </a:schemeClr>
                </a:solidFill>
                <a:latin typeface="Arial" panose="020B0604020202020204" pitchFamily="34" charset="0"/>
                <a:ea typeface="Microsoft YaHei" panose="020B0503020204020204" pitchFamily="34" charset="-122"/>
                <a:cs typeface="Arial" panose="020B0604020202020204" pitchFamily="34" charset="0"/>
              </a:rPr>
              <a:t>1-MW beam tests from </a:t>
            </a:r>
            <a:r>
              <a:rPr lang="en-US" altLang="ja-JP" b="1" i="1" dirty="0">
                <a:solidFill>
                  <a:schemeClr val="accent6">
                    <a:lumMod val="75000"/>
                  </a:schemeClr>
                </a:solidFill>
                <a:latin typeface="Arial" panose="020B0604020202020204" pitchFamily="34" charset="0"/>
                <a:ea typeface="Microsoft YaHei" panose="020B0503020204020204" pitchFamily="34" charset="-122"/>
                <a:cs typeface="Arial" panose="020B0604020202020204" pitchFamily="34" charset="0"/>
              </a:rPr>
              <a:t>O</a:t>
            </a:r>
            <a:r>
              <a:rPr lang="en-US" altLang="ja-JP" b="1" i="1" dirty="0" smtClean="0">
                <a:solidFill>
                  <a:schemeClr val="accent6">
                    <a:lumMod val="75000"/>
                  </a:schemeClr>
                </a:solidFill>
                <a:latin typeface="Arial" panose="020B0604020202020204" pitchFamily="34" charset="0"/>
                <a:ea typeface="Microsoft YaHei" panose="020B0503020204020204" pitchFamily="34" charset="-122"/>
                <a:cs typeface="Arial" panose="020B0604020202020204" pitchFamily="34" charset="0"/>
              </a:rPr>
              <a:t>ctober 2014</a:t>
            </a:r>
            <a:r>
              <a:rPr lang="ja-JP" altLang="en-US" b="1" i="1" dirty="0" smtClean="0">
                <a:solidFill>
                  <a:schemeClr val="accent6">
                    <a:lumMod val="75000"/>
                  </a:schemeClr>
                </a:solidFill>
                <a:latin typeface="Arial" panose="020B0604020202020204" pitchFamily="34" charset="0"/>
                <a:ea typeface="Microsoft YaHei" panose="020B0503020204020204" pitchFamily="34" charset="-122"/>
                <a:cs typeface="Arial" panose="020B0604020202020204" pitchFamily="34" charset="0"/>
              </a:rPr>
              <a:t>　</a:t>
            </a:r>
            <a:endParaRPr lang="en-US" altLang="ja-JP" b="1" i="1" dirty="0" smtClean="0">
              <a:solidFill>
                <a:schemeClr val="accent6">
                  <a:lumMod val="75000"/>
                </a:schemeClr>
              </a:solidFill>
              <a:latin typeface="Arial" panose="020B0604020202020204" pitchFamily="34" charset="0"/>
              <a:ea typeface="Microsoft YaHei" panose="020B0503020204020204" pitchFamily="34" charset="-122"/>
              <a:cs typeface="Arial" panose="020B0604020202020204" pitchFamily="34" charset="0"/>
            </a:endParaRPr>
          </a:p>
          <a:p>
            <a:r>
              <a:rPr lang="en-US" altLang="ja-JP" b="1" i="1" dirty="0" smtClean="0">
                <a:solidFill>
                  <a:schemeClr val="accent6">
                    <a:lumMod val="75000"/>
                  </a:schemeClr>
                </a:solidFill>
                <a:latin typeface="Arial" panose="020B0604020202020204" pitchFamily="34" charset="0"/>
                <a:ea typeface="Microsoft YaHei" panose="020B0503020204020204" pitchFamily="34" charset="-122"/>
                <a:cs typeface="Arial" panose="020B0604020202020204" pitchFamily="34" charset="0"/>
              </a:rPr>
              <a:t>      after completing the injector </a:t>
            </a:r>
            <a:r>
              <a:rPr lang="en-US" altLang="ja-JP" b="1" i="1" dirty="0" err="1" smtClean="0">
                <a:solidFill>
                  <a:schemeClr val="accent6">
                    <a:lumMod val="75000"/>
                  </a:schemeClr>
                </a:solidFill>
                <a:latin typeface="Arial" panose="020B0604020202020204" pitchFamily="34" charset="0"/>
                <a:ea typeface="Microsoft YaHei" panose="020B0503020204020204" pitchFamily="34" charset="-122"/>
                <a:cs typeface="Arial" panose="020B0604020202020204" pitchFamily="34" charset="0"/>
              </a:rPr>
              <a:t>linac</a:t>
            </a:r>
            <a:r>
              <a:rPr lang="en-US" altLang="ja-JP" b="1" i="1" dirty="0" smtClean="0">
                <a:solidFill>
                  <a:schemeClr val="accent6">
                    <a:lumMod val="75000"/>
                  </a:schemeClr>
                </a:solidFill>
                <a:latin typeface="Arial" panose="020B0604020202020204" pitchFamily="34" charset="0"/>
                <a:ea typeface="Microsoft YaHei" panose="020B0503020204020204" pitchFamily="34" charset="-122"/>
                <a:cs typeface="Arial" panose="020B0604020202020204" pitchFamily="34" charset="0"/>
              </a:rPr>
              <a:t> upgrades</a:t>
            </a:r>
          </a:p>
        </p:txBody>
      </p:sp>
      <p:sp>
        <p:nvSpPr>
          <p:cNvPr id="81" name="テキスト ボックス 80"/>
          <p:cNvSpPr txBox="1"/>
          <p:nvPr/>
        </p:nvSpPr>
        <p:spPr>
          <a:xfrm>
            <a:off x="625062" y="5005226"/>
            <a:ext cx="7693132" cy="369332"/>
          </a:xfrm>
          <a:prstGeom prst="rect">
            <a:avLst/>
          </a:prstGeom>
          <a:noFill/>
        </p:spPr>
        <p:txBody>
          <a:bodyPr wrap="none" rtlCol="0">
            <a:spAutoFit/>
          </a:bodyPr>
          <a:lstStyle/>
          <a:p>
            <a:pPr marL="285750" indent="-285750">
              <a:buFont typeface="Wingdings" panose="05000000000000000000" pitchFamily="2" charset="2"/>
              <a:buChar char="ü"/>
            </a:pPr>
            <a:r>
              <a:rPr lang="en-US" altLang="ja-JP" b="1" i="1" dirty="0">
                <a:solidFill>
                  <a:schemeClr val="accent6">
                    <a:lumMod val="75000"/>
                  </a:schemeClr>
                </a:solidFill>
                <a:latin typeface="Arial" panose="020B0604020202020204" pitchFamily="34" charset="0"/>
                <a:ea typeface="Microsoft YaHei" panose="020B0503020204020204" pitchFamily="34" charset="-122"/>
                <a:cs typeface="Arial" panose="020B0604020202020204" pitchFamily="34" charset="0"/>
              </a:rPr>
              <a:t>P</a:t>
            </a:r>
            <a:r>
              <a:rPr lang="en-US" altLang="ja-JP" b="1" i="1" dirty="0" smtClean="0">
                <a:solidFill>
                  <a:schemeClr val="accent6">
                    <a:lumMod val="75000"/>
                  </a:schemeClr>
                </a:solidFill>
                <a:latin typeface="Arial" panose="020B0604020202020204" pitchFamily="34" charset="0"/>
                <a:ea typeface="Microsoft YaHei" panose="020B0503020204020204" pitchFamily="34" charset="-122"/>
                <a:cs typeface="Arial" panose="020B0604020202020204" pitchFamily="34" charset="0"/>
              </a:rPr>
              <a:t>resent output beam power for the routine user program </a:t>
            </a:r>
            <a:r>
              <a:rPr lang="en-US" altLang="ja-JP" b="1" i="1" dirty="0">
                <a:solidFill>
                  <a:schemeClr val="accent6">
                    <a:lumMod val="75000"/>
                  </a:schemeClr>
                </a:solidFill>
                <a:latin typeface="Arial" panose="020B0604020202020204" pitchFamily="34" charset="0"/>
                <a:ea typeface="Microsoft YaHei" panose="020B0503020204020204" pitchFamily="34" charset="-122"/>
                <a:cs typeface="Arial" panose="020B0604020202020204" pitchFamily="34" charset="0"/>
              </a:rPr>
              <a:t>:</a:t>
            </a:r>
            <a:r>
              <a:rPr lang="en-US" altLang="ja-JP" b="1" i="1" dirty="0" smtClean="0">
                <a:solidFill>
                  <a:schemeClr val="accent6">
                    <a:lumMod val="75000"/>
                  </a:schemeClr>
                </a:solidFill>
                <a:latin typeface="Arial" panose="020B0604020202020204" pitchFamily="34" charset="0"/>
                <a:ea typeface="Microsoft YaHei" panose="020B0503020204020204" pitchFamily="34" charset="-122"/>
                <a:cs typeface="Arial" panose="020B0604020202020204" pitchFamily="34" charset="0"/>
              </a:rPr>
              <a:t> </a:t>
            </a:r>
            <a:r>
              <a:rPr lang="en-US" altLang="ja-JP" b="1" i="1" dirty="0">
                <a:solidFill>
                  <a:srgbClr val="C00000"/>
                </a:solidFill>
                <a:latin typeface="Arial" panose="020B0604020202020204" pitchFamily="34" charset="0"/>
                <a:ea typeface="Microsoft YaHei" panose="020B0503020204020204" pitchFamily="34" charset="-122"/>
                <a:cs typeface="Arial" panose="020B0604020202020204" pitchFamily="34" charset="0"/>
              </a:rPr>
              <a:t>5</a:t>
            </a:r>
            <a:r>
              <a:rPr lang="en-US" altLang="ja-JP" b="1" i="1" dirty="0" smtClean="0">
                <a:solidFill>
                  <a:srgbClr val="C00000"/>
                </a:solidFill>
                <a:latin typeface="Arial" panose="020B0604020202020204" pitchFamily="34" charset="0"/>
                <a:ea typeface="Microsoft YaHei" panose="020B0503020204020204" pitchFamily="34" charset="-122"/>
                <a:cs typeface="Arial" panose="020B0604020202020204" pitchFamily="34" charset="0"/>
              </a:rPr>
              <a:t>00 kW</a:t>
            </a:r>
          </a:p>
        </p:txBody>
      </p:sp>
      <p:sp>
        <p:nvSpPr>
          <p:cNvPr id="2" name="正方形/長方形 1"/>
          <p:cNvSpPr/>
          <p:nvPr/>
        </p:nvSpPr>
        <p:spPr>
          <a:xfrm>
            <a:off x="620186" y="4365104"/>
            <a:ext cx="7942739" cy="646331"/>
          </a:xfrm>
          <a:prstGeom prst="rect">
            <a:avLst/>
          </a:prstGeom>
        </p:spPr>
        <p:txBody>
          <a:bodyPr wrap="square">
            <a:spAutoFit/>
          </a:bodyPr>
          <a:lstStyle/>
          <a:p>
            <a:pPr marL="285750" indent="-285750">
              <a:buFont typeface="Wingdings" panose="05000000000000000000" pitchFamily="2" charset="2"/>
              <a:buChar char="ü"/>
            </a:pPr>
            <a:r>
              <a:rPr lang="en-US" altLang="ja-JP" dirty="0">
                <a:latin typeface="Arial" panose="020B0604020202020204" pitchFamily="34" charset="0"/>
                <a:cs typeface="Arial" panose="020B0604020202020204" pitchFamily="34" charset="0"/>
              </a:rPr>
              <a:t>T</a:t>
            </a:r>
            <a:r>
              <a:rPr lang="en-US" altLang="ja-JP" dirty="0" smtClean="0">
                <a:latin typeface="Arial" panose="020B0604020202020204" pitchFamily="34" charset="0"/>
                <a:cs typeface="Arial" panose="020B0604020202020204" pitchFamily="34" charset="0"/>
              </a:rPr>
              <a:t>he </a:t>
            </a:r>
            <a:r>
              <a:rPr lang="en-US" altLang="ja-JP" dirty="0">
                <a:latin typeface="Arial" panose="020B0604020202020204" pitchFamily="34" charset="0"/>
                <a:cs typeface="Arial" panose="020B0604020202020204" pitchFamily="34" charset="0"/>
              </a:rPr>
              <a:t>output beam power from the RCS has been steadily </a:t>
            </a:r>
            <a:r>
              <a:rPr lang="en-US" altLang="ja-JP" dirty="0" smtClean="0">
                <a:latin typeface="Arial" panose="020B0604020202020204" pitchFamily="34" charset="0"/>
                <a:cs typeface="Arial" panose="020B0604020202020204" pitchFamily="34" charset="0"/>
              </a:rPr>
              <a:t>increasing</a:t>
            </a:r>
          </a:p>
          <a:p>
            <a:r>
              <a:rPr lang="en-US" altLang="ja-JP" dirty="0">
                <a:latin typeface="Arial" panose="020B0604020202020204" pitchFamily="34" charset="0"/>
                <a:cs typeface="Arial" panose="020B0604020202020204" pitchFamily="34" charset="0"/>
              </a:rPr>
              <a:t> </a:t>
            </a:r>
            <a:r>
              <a:rPr lang="en-US" altLang="ja-JP" dirty="0" smtClean="0">
                <a:latin typeface="Arial" panose="020B0604020202020204" pitchFamily="34" charset="0"/>
                <a:cs typeface="Arial" panose="020B0604020202020204" pitchFamily="34" charset="0"/>
              </a:rPr>
              <a:t>     following progressions </a:t>
            </a:r>
            <a:r>
              <a:rPr lang="en-US" altLang="ja-JP" dirty="0">
                <a:latin typeface="Arial" panose="020B0604020202020204" pitchFamily="34" charset="0"/>
                <a:cs typeface="Arial" panose="020B0604020202020204" pitchFamily="34" charset="0"/>
              </a:rPr>
              <a:t>in beam tuning and hardware </a:t>
            </a:r>
            <a:r>
              <a:rPr lang="en-US" altLang="ja-JP" dirty="0" smtClean="0">
                <a:latin typeface="Arial" panose="020B0604020202020204" pitchFamily="34" charset="0"/>
                <a:cs typeface="Arial" panose="020B0604020202020204" pitchFamily="34" charset="0"/>
              </a:rPr>
              <a:t>improvements.</a:t>
            </a:r>
            <a:endParaRPr lang="ja-JP" altLang="en-US" dirty="0">
              <a:latin typeface="Arial" panose="020B0604020202020204" pitchFamily="34" charset="0"/>
              <a:cs typeface="Arial" panose="020B0604020202020204" pitchFamily="34" charset="0"/>
            </a:endParaRPr>
          </a:p>
        </p:txBody>
      </p:sp>
      <p:cxnSp>
        <p:nvCxnSpPr>
          <p:cNvPr id="45" name="直線コネクタ 44"/>
          <p:cNvCxnSpPr/>
          <p:nvPr/>
        </p:nvCxnSpPr>
        <p:spPr bwMode="auto">
          <a:xfrm flipV="1">
            <a:off x="7184540" y="2711128"/>
            <a:ext cx="0" cy="1018106"/>
          </a:xfrm>
          <a:prstGeom prst="line">
            <a:avLst/>
          </a:prstGeom>
          <a:solidFill>
            <a:schemeClr val="accent1"/>
          </a:solidFill>
          <a:ln w="15875" cap="flat" cmpd="sng" algn="ctr">
            <a:solidFill>
              <a:srgbClr val="FF0000"/>
            </a:solidFill>
            <a:prstDash val="solid"/>
            <a:round/>
            <a:headEnd type="none" w="med" len="med"/>
            <a:tailEnd type="none" w="med" len="med"/>
          </a:ln>
          <a:effectLst/>
        </p:spPr>
      </p:cxnSp>
      <p:cxnSp>
        <p:nvCxnSpPr>
          <p:cNvPr id="54" name="直線コネクタ 53"/>
          <p:cNvCxnSpPr/>
          <p:nvPr/>
        </p:nvCxnSpPr>
        <p:spPr bwMode="auto">
          <a:xfrm flipV="1">
            <a:off x="8035091" y="1924865"/>
            <a:ext cx="0" cy="1808913"/>
          </a:xfrm>
          <a:prstGeom prst="line">
            <a:avLst/>
          </a:prstGeom>
          <a:solidFill>
            <a:schemeClr val="accent1"/>
          </a:solidFill>
          <a:ln w="15875" cap="flat" cmpd="sng" algn="ctr">
            <a:solidFill>
              <a:srgbClr val="FF0000"/>
            </a:solidFill>
            <a:prstDash val="solid"/>
            <a:round/>
            <a:headEnd type="none" w="med" len="med"/>
            <a:tailEnd type="none" w="med" len="med"/>
          </a:ln>
          <a:effectLst/>
        </p:spPr>
      </p:cxnSp>
      <p:cxnSp>
        <p:nvCxnSpPr>
          <p:cNvPr id="55" name="直線コネクタ 54"/>
          <p:cNvCxnSpPr/>
          <p:nvPr/>
        </p:nvCxnSpPr>
        <p:spPr bwMode="auto">
          <a:xfrm flipV="1">
            <a:off x="7414816" y="2716754"/>
            <a:ext cx="0" cy="1018106"/>
          </a:xfrm>
          <a:prstGeom prst="line">
            <a:avLst/>
          </a:prstGeom>
          <a:solidFill>
            <a:schemeClr val="accent1"/>
          </a:solidFill>
          <a:ln w="15875" cap="flat" cmpd="sng" algn="ctr">
            <a:solidFill>
              <a:srgbClr val="FF0000"/>
            </a:solidFill>
            <a:prstDash val="solid"/>
            <a:round/>
            <a:headEnd type="none" w="med" len="med"/>
            <a:tailEnd type="none" w="med" len="med"/>
          </a:ln>
          <a:effectLst/>
        </p:spPr>
      </p:cxnSp>
      <p:sp>
        <p:nvSpPr>
          <p:cNvPr id="41" name="正方形/長方形 40"/>
          <p:cNvSpPr/>
          <p:nvPr/>
        </p:nvSpPr>
        <p:spPr>
          <a:xfrm>
            <a:off x="2025689" y="5978081"/>
            <a:ext cx="4377810" cy="923330"/>
          </a:xfrm>
          <a:prstGeom prst="rect">
            <a:avLst/>
          </a:prstGeom>
        </p:spPr>
        <p:txBody>
          <a:bodyPr wrap="square">
            <a:spAutoFit/>
          </a:bodyPr>
          <a:lstStyle/>
          <a:p>
            <a:r>
              <a:rPr lang="en-US" altLang="ja-JP" b="1" dirty="0">
                <a:latin typeface="Arial" panose="020B0604020202020204" pitchFamily="34" charset="0"/>
                <a:cs typeface="Arial" panose="020B0604020202020204" pitchFamily="34" charset="0"/>
              </a:rPr>
              <a:t>M</a:t>
            </a:r>
            <a:r>
              <a:rPr lang="en-US" altLang="ja-JP" b="1" dirty="0" smtClean="0">
                <a:latin typeface="Arial" panose="020B0604020202020204" pitchFamily="34" charset="0"/>
                <a:cs typeface="Arial" panose="020B0604020202020204" pitchFamily="34" charset="0"/>
              </a:rPr>
              <a:t>ain </a:t>
            </a:r>
            <a:r>
              <a:rPr lang="en-US" altLang="ja-JP" b="1" dirty="0">
                <a:latin typeface="Arial" panose="020B0604020202020204" pitchFamily="34" charset="0"/>
                <a:cs typeface="Arial" panose="020B0604020202020204" pitchFamily="34" charset="0"/>
              </a:rPr>
              <a:t>topic of this talk </a:t>
            </a:r>
            <a:r>
              <a:rPr lang="en-US" altLang="ja-JP" b="1" dirty="0" smtClean="0">
                <a:latin typeface="Arial" panose="020B0604020202020204" pitchFamily="34" charset="0"/>
                <a:cs typeface="Arial" panose="020B0604020202020204" pitchFamily="34" charset="0"/>
              </a:rPr>
              <a:t>:</a:t>
            </a:r>
          </a:p>
          <a:p>
            <a:r>
              <a:rPr lang="en-US" altLang="ja-JP" b="1" dirty="0" smtClean="0">
                <a:latin typeface="Arial" panose="020B0604020202020204" pitchFamily="34" charset="0"/>
                <a:cs typeface="Arial" panose="020B0604020202020204" pitchFamily="34" charset="0"/>
              </a:rPr>
              <a:t>   - 1-MW </a:t>
            </a:r>
            <a:r>
              <a:rPr lang="en-US" altLang="ja-JP" b="1" dirty="0">
                <a:latin typeface="Arial" panose="020B0604020202020204" pitchFamily="34" charset="0"/>
                <a:cs typeface="Arial" panose="020B0604020202020204" pitchFamily="34" charset="0"/>
              </a:rPr>
              <a:t>beam experimental results </a:t>
            </a:r>
            <a:r>
              <a:rPr lang="en-US" altLang="ja-JP" b="1" dirty="0" smtClean="0">
                <a:latin typeface="Arial" panose="020B0604020202020204" pitchFamily="34" charset="0"/>
                <a:cs typeface="Arial" panose="020B0604020202020204" pitchFamily="34" charset="0"/>
              </a:rPr>
              <a:t>  </a:t>
            </a:r>
          </a:p>
          <a:p>
            <a:r>
              <a:rPr lang="en-US" altLang="ja-JP" b="1" dirty="0">
                <a:latin typeface="Arial" panose="020B0604020202020204" pitchFamily="34" charset="0"/>
                <a:cs typeface="Arial" panose="020B0604020202020204" pitchFamily="34" charset="0"/>
              </a:rPr>
              <a:t> </a:t>
            </a:r>
            <a:r>
              <a:rPr lang="en-US" altLang="ja-JP" b="1" dirty="0" smtClean="0">
                <a:latin typeface="Arial" panose="020B0604020202020204" pitchFamily="34" charset="0"/>
                <a:cs typeface="Arial" panose="020B0604020202020204" pitchFamily="34" charset="0"/>
              </a:rPr>
              <a:t>  - Approaches to </a:t>
            </a:r>
            <a:r>
              <a:rPr lang="en-US" altLang="ja-JP" b="1" dirty="0">
                <a:latin typeface="Arial" panose="020B0604020202020204" pitchFamily="34" charset="0"/>
                <a:cs typeface="Arial" panose="020B0604020202020204" pitchFamily="34" charset="0"/>
              </a:rPr>
              <a:t>beam loss </a:t>
            </a:r>
            <a:r>
              <a:rPr lang="en-US" altLang="ja-JP" b="1" dirty="0" smtClean="0">
                <a:latin typeface="Arial" panose="020B0604020202020204" pitchFamily="34" charset="0"/>
                <a:cs typeface="Arial" panose="020B0604020202020204" pitchFamily="34" charset="0"/>
              </a:rPr>
              <a:t>issues</a:t>
            </a:r>
          </a:p>
        </p:txBody>
      </p:sp>
      <p:sp>
        <p:nvSpPr>
          <p:cNvPr id="3" name="スライド番号プレースホルダー 2"/>
          <p:cNvSpPr>
            <a:spLocks noGrp="1"/>
          </p:cNvSpPr>
          <p:nvPr>
            <p:ph type="sldNum" sz="quarter" idx="12"/>
          </p:nvPr>
        </p:nvSpPr>
        <p:spPr/>
        <p:txBody>
          <a:bodyPr/>
          <a:lstStyle/>
          <a:p>
            <a:pPr>
              <a:defRPr/>
            </a:pPr>
            <a:fld id="{795C08A0-DC4E-40C2-BC5D-0461A8846DC0}" type="slidenum">
              <a:rPr lang="en-US" altLang="ja-JP" smtClean="0"/>
              <a:pPr>
                <a:defRPr/>
              </a:pPr>
              <a:t>4</a:t>
            </a:fld>
            <a:endParaRPr lang="en-US" altLang="ja-JP"/>
          </a:p>
        </p:txBody>
      </p:sp>
    </p:spTree>
    <p:extLst>
      <p:ext uri="{BB962C8B-B14F-4D97-AF65-F5344CB8AC3E}">
        <p14:creationId xmlns:p14="http://schemas.microsoft.com/office/powerpoint/2010/main" val="263725157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231983" y="0"/>
            <a:ext cx="6680034" cy="1077218"/>
          </a:xfrm>
          <a:prstGeom prst="rect">
            <a:avLst/>
          </a:prstGeom>
          <a:noFill/>
        </p:spPr>
        <p:txBody>
          <a:bodyPr wrap="none" rtlCol="0">
            <a:spAutoFit/>
          </a:bodyPr>
          <a:lstStyle/>
          <a:p>
            <a:r>
              <a:rPr lang="en-US" altLang="ja-JP" sz="3200" b="1" i="1" dirty="0" smtClean="0">
                <a:solidFill>
                  <a:schemeClr val="accent6">
                    <a:lumMod val="75000"/>
                  </a:schemeClr>
                </a:solidFill>
                <a:effectLst>
                  <a:outerShdw blurRad="38100" dist="38100" dir="2700000" algn="tl">
                    <a:srgbClr val="000000">
                      <a:alpha val="43137"/>
                    </a:srgbClr>
                  </a:outerShdw>
                </a:effectLst>
                <a:latin typeface="Calibri" panose="020F0502020204030204" pitchFamily="34" charset="0"/>
              </a:rPr>
              <a:t>1-MW beam tests conducted </a:t>
            </a:r>
            <a:endParaRPr lang="en-US" altLang="ja-JP" sz="3200" b="1" i="1"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endParaRPr>
          </a:p>
          <a:p>
            <a:r>
              <a:rPr lang="en-US" altLang="ja-JP" sz="3200" b="1" i="1" dirty="0" smtClean="0">
                <a:solidFill>
                  <a:schemeClr val="accent6">
                    <a:lumMod val="75000"/>
                  </a:schemeClr>
                </a:solidFill>
                <a:effectLst>
                  <a:outerShdw blurRad="38100" dist="38100" dir="2700000" algn="tl">
                    <a:srgbClr val="000000">
                      <a:alpha val="43137"/>
                    </a:srgbClr>
                  </a:outerShdw>
                </a:effectLst>
                <a:latin typeface="Calibri" panose="020F0502020204030204" pitchFamily="34" charset="0"/>
              </a:rPr>
              <a:t>            after the injector linac upgrade </a:t>
            </a:r>
            <a:endParaRPr lang="en-US" altLang="ja-JP" sz="3200" b="1" i="1"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endParaRPr>
          </a:p>
        </p:txBody>
      </p:sp>
      <p:sp>
        <p:nvSpPr>
          <p:cNvPr id="3" name="正方形/長方形 21"/>
          <p:cNvSpPr>
            <a:spLocks noChangeArrowheads="1"/>
          </p:cNvSpPr>
          <p:nvPr/>
        </p:nvSpPr>
        <p:spPr bwMode="auto">
          <a:xfrm>
            <a:off x="36192" y="1196752"/>
            <a:ext cx="6840064"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a:buFont typeface="Wingdings" panose="05000000000000000000" pitchFamily="2" charset="2"/>
              <a:buChar char="u"/>
            </a:pPr>
            <a:r>
              <a:rPr lang="en-US" altLang="ja-JP" dirty="0" smtClean="0"/>
              <a:t>Injection beam condition</a:t>
            </a:r>
            <a:endParaRPr lang="en-US" altLang="ja-JP" dirty="0"/>
          </a:p>
          <a:p>
            <a:r>
              <a:rPr lang="en-US" altLang="ja-JP" dirty="0"/>
              <a:t>      </a:t>
            </a:r>
            <a:r>
              <a:rPr lang="en-US" altLang="ja-JP" dirty="0" smtClean="0"/>
              <a:t>   Injection energy : </a:t>
            </a:r>
            <a:r>
              <a:rPr lang="en-US" altLang="ja-JP" sz="2400" b="1" u="sng" dirty="0" smtClean="0">
                <a:solidFill>
                  <a:srgbClr val="C00000"/>
                </a:solidFill>
              </a:rPr>
              <a:t>400 MeV</a:t>
            </a:r>
            <a:endParaRPr lang="en-US" altLang="ja-JP" b="1" u="sng" dirty="0" smtClean="0">
              <a:solidFill>
                <a:srgbClr val="C00000"/>
              </a:solidFill>
            </a:endParaRPr>
          </a:p>
          <a:p>
            <a:r>
              <a:rPr lang="en-US" altLang="ja-JP" dirty="0"/>
              <a:t> </a:t>
            </a:r>
            <a:r>
              <a:rPr lang="en-US" altLang="ja-JP" dirty="0" smtClean="0"/>
              <a:t>        Peak current : </a:t>
            </a:r>
            <a:r>
              <a:rPr lang="en-US" altLang="ja-JP" sz="2400" b="1" u="sng" dirty="0" smtClean="0">
                <a:solidFill>
                  <a:srgbClr val="C00000"/>
                </a:solidFill>
              </a:rPr>
              <a:t>45.0 mA</a:t>
            </a:r>
            <a:r>
              <a:rPr lang="en-US" altLang="ja-JP" sz="2400" b="1" dirty="0" smtClean="0">
                <a:solidFill>
                  <a:srgbClr val="C00000"/>
                </a:solidFill>
              </a:rPr>
              <a:t> </a:t>
            </a:r>
            <a:endParaRPr lang="en-US" altLang="ja-JP" sz="2400" b="1" dirty="0">
              <a:solidFill>
                <a:srgbClr val="C00000"/>
              </a:solidFill>
            </a:endParaRPr>
          </a:p>
          <a:p>
            <a:r>
              <a:rPr lang="en-US" altLang="ja-JP" b="1" dirty="0" smtClean="0">
                <a:solidFill>
                  <a:srgbClr val="FF0000"/>
                </a:solidFill>
              </a:rPr>
              <a:t>                                  </a:t>
            </a:r>
            <a:r>
              <a:rPr lang="en-US" altLang="ja-JP" dirty="0" smtClean="0"/>
              <a:t>at the entrance of RCS</a:t>
            </a:r>
          </a:p>
          <a:p>
            <a:r>
              <a:rPr lang="en-US" altLang="ja-JP" dirty="0"/>
              <a:t> </a:t>
            </a:r>
            <a:r>
              <a:rPr lang="en-US" altLang="ja-JP" dirty="0" smtClean="0"/>
              <a:t>        Pulse length : </a:t>
            </a:r>
            <a:r>
              <a:rPr lang="en-US" altLang="ja-JP" dirty="0" smtClean="0">
                <a:solidFill>
                  <a:srgbClr val="C00000"/>
                </a:solidFill>
              </a:rPr>
              <a:t>0.5 ms</a:t>
            </a:r>
          </a:p>
          <a:p>
            <a:r>
              <a:rPr lang="en-US" altLang="ja-JP" dirty="0"/>
              <a:t> </a:t>
            </a:r>
            <a:r>
              <a:rPr lang="en-US" altLang="ja-JP" dirty="0" smtClean="0"/>
              <a:t>        Chopper beam-on duty factor : </a:t>
            </a:r>
            <a:r>
              <a:rPr lang="en-US" altLang="ja-JP" dirty="0" smtClean="0">
                <a:solidFill>
                  <a:srgbClr val="C00000"/>
                </a:solidFill>
              </a:rPr>
              <a:t>60%</a:t>
            </a:r>
            <a:endParaRPr lang="en-US" altLang="ja-JP" dirty="0">
              <a:solidFill>
                <a:srgbClr val="C00000"/>
              </a:solidFill>
            </a:endParaRPr>
          </a:p>
          <a:p>
            <a:r>
              <a:rPr lang="en-US" altLang="ja-JP" dirty="0" smtClean="0"/>
              <a:t>         Beam intensity : </a:t>
            </a:r>
            <a:r>
              <a:rPr lang="en-US" altLang="ja-JP" sz="2400" b="1" u="sng" dirty="0" smtClean="0">
                <a:solidFill>
                  <a:srgbClr val="C00000"/>
                </a:solidFill>
              </a:rPr>
              <a:t>8.4 x 10</a:t>
            </a:r>
            <a:r>
              <a:rPr lang="en-US" altLang="ja-JP" sz="2400" b="1" u="sng" baseline="30000" dirty="0" smtClean="0">
                <a:solidFill>
                  <a:srgbClr val="C00000"/>
                </a:solidFill>
              </a:rPr>
              <a:t>13</a:t>
            </a:r>
            <a:r>
              <a:rPr lang="en-US" altLang="ja-JP" sz="2400" b="1" u="sng" dirty="0">
                <a:solidFill>
                  <a:srgbClr val="C00000"/>
                </a:solidFill>
              </a:rPr>
              <a:t> </a:t>
            </a:r>
            <a:r>
              <a:rPr lang="en-US" altLang="ja-JP" sz="2400" b="1" u="sng" dirty="0" smtClean="0">
                <a:solidFill>
                  <a:srgbClr val="C00000"/>
                </a:solidFill>
              </a:rPr>
              <a:t>ppp</a:t>
            </a:r>
            <a:r>
              <a:rPr lang="en-US" altLang="ja-JP" dirty="0" smtClean="0"/>
              <a:t>, </a:t>
            </a:r>
          </a:p>
          <a:p>
            <a:r>
              <a:rPr lang="en-US" altLang="ja-JP" dirty="0"/>
              <a:t> </a:t>
            </a:r>
            <a:r>
              <a:rPr lang="en-US" altLang="ja-JP" dirty="0" smtClean="0"/>
              <a:t>              corresponding</a:t>
            </a:r>
            <a:r>
              <a:rPr lang="en-US" altLang="ja-JP" dirty="0"/>
              <a:t> </a:t>
            </a:r>
            <a:r>
              <a:rPr lang="en-US" altLang="ja-JP" dirty="0" smtClean="0"/>
              <a:t>to </a:t>
            </a:r>
            <a:r>
              <a:rPr lang="en-US" altLang="ja-JP" sz="2400" b="1" u="sng" dirty="0" smtClean="0">
                <a:solidFill>
                  <a:srgbClr val="C00000"/>
                </a:solidFill>
              </a:rPr>
              <a:t>1010 kW</a:t>
            </a:r>
            <a:r>
              <a:rPr lang="en-US" altLang="ja-JP" sz="2400" b="1" dirty="0">
                <a:solidFill>
                  <a:srgbClr val="C00000"/>
                </a:solidFill>
              </a:rPr>
              <a:t> </a:t>
            </a:r>
            <a:r>
              <a:rPr lang="en-US" altLang="ja-JP" dirty="0" smtClean="0"/>
              <a:t>at 3 GeV</a:t>
            </a:r>
          </a:p>
          <a:p>
            <a:endParaRPr lang="en-US" altLang="ja-JP" dirty="0" smtClean="0"/>
          </a:p>
          <a:p>
            <a:endParaRPr lang="en-US" altLang="ja-JP" sz="600" dirty="0" smtClean="0"/>
          </a:p>
          <a:p>
            <a:pPr marL="342900" indent="-342900">
              <a:buFont typeface="Wingdings" pitchFamily="2" charset="2"/>
              <a:buChar char="u"/>
            </a:pPr>
            <a:r>
              <a:rPr lang="en-US" altLang="ja-JP" dirty="0" smtClean="0"/>
              <a:t>Operating point</a:t>
            </a:r>
            <a:r>
              <a:rPr lang="en-US" altLang="ja-JP" dirty="0"/>
              <a:t> </a:t>
            </a:r>
            <a:r>
              <a:rPr lang="en-US" altLang="ja-JP" dirty="0" smtClean="0"/>
              <a:t>:</a:t>
            </a:r>
          </a:p>
          <a:p>
            <a:r>
              <a:rPr lang="en-US" altLang="ja-JP" dirty="0" smtClean="0">
                <a:solidFill>
                  <a:srgbClr val="FF0000"/>
                </a:solidFill>
              </a:rPr>
              <a:t>             </a:t>
            </a:r>
            <a:r>
              <a:rPr lang="en-US" altLang="ja-JP" dirty="0" smtClean="0">
                <a:solidFill>
                  <a:srgbClr val="C00000"/>
                </a:solidFill>
              </a:rPr>
              <a:t>(6.45, 6.42)~(6.45, 6.38)</a:t>
            </a:r>
          </a:p>
          <a:p>
            <a:r>
              <a:rPr lang="en-US" altLang="ja-JP" dirty="0" smtClean="0"/>
              <a:t>             allow a space-charge </a:t>
            </a:r>
            <a:r>
              <a:rPr lang="en-US" altLang="ja-JP" dirty="0"/>
              <a:t>tune shift</a:t>
            </a:r>
          </a:p>
          <a:p>
            <a:r>
              <a:rPr lang="en-US" altLang="ja-JP" dirty="0"/>
              <a:t>             to avoid serious multipole </a:t>
            </a:r>
            <a:r>
              <a:rPr lang="en-US" altLang="ja-JP" dirty="0" smtClean="0"/>
              <a:t>resonances</a:t>
            </a:r>
          </a:p>
          <a:p>
            <a:endParaRPr lang="en-US" altLang="ja-JP" dirty="0" smtClean="0">
              <a:solidFill>
                <a:srgbClr val="FF0000"/>
              </a:solidFill>
            </a:endParaRPr>
          </a:p>
          <a:p>
            <a:endParaRPr lang="en-US" altLang="ja-JP" sz="600" dirty="0" smtClean="0">
              <a:solidFill>
                <a:srgbClr val="FF0000"/>
              </a:solidFill>
            </a:endParaRPr>
          </a:p>
          <a:p>
            <a:pPr marL="285750" indent="-285750">
              <a:buFont typeface="Wingdings" panose="05000000000000000000" pitchFamily="2" charset="2"/>
              <a:buChar char="u"/>
            </a:pPr>
            <a:r>
              <a:rPr lang="en-US" altLang="ja-JP" dirty="0"/>
              <a:t>Injection painting </a:t>
            </a:r>
            <a:r>
              <a:rPr lang="en-US" altLang="ja-JP" dirty="0" smtClean="0"/>
              <a:t>parameter</a:t>
            </a:r>
            <a:r>
              <a:rPr lang="en-US" altLang="ja-JP" dirty="0"/>
              <a:t> </a:t>
            </a:r>
            <a:r>
              <a:rPr lang="en-US" altLang="ja-JP" dirty="0" smtClean="0"/>
              <a:t>:</a:t>
            </a:r>
            <a:endParaRPr lang="en-US" altLang="ja-JP" dirty="0"/>
          </a:p>
          <a:p>
            <a:r>
              <a:rPr lang="en-US" altLang="ja-JP" dirty="0">
                <a:solidFill>
                  <a:srgbClr val="FF0000"/>
                </a:solidFill>
              </a:rPr>
              <a:t>            </a:t>
            </a:r>
            <a:r>
              <a:rPr lang="en-US" altLang="ja-JP" dirty="0" smtClean="0">
                <a:solidFill>
                  <a:srgbClr val="FF0000"/>
                </a:solidFill>
              </a:rPr>
              <a:t> </a:t>
            </a:r>
            <a:r>
              <a:rPr lang="en-US" altLang="ja-JP" dirty="0" smtClean="0">
                <a:solidFill>
                  <a:srgbClr val="C00000"/>
                </a:solidFill>
              </a:rPr>
              <a:t>100</a:t>
            </a:r>
            <a:r>
              <a:rPr lang="en-US" altLang="ja-JP" dirty="0" smtClean="0">
                <a:solidFill>
                  <a:srgbClr val="C00000"/>
                </a:solidFill>
                <a:latin typeface="Symbol" panose="05050102010706020507" pitchFamily="18" charset="2"/>
              </a:rPr>
              <a:t>p</a:t>
            </a:r>
            <a:r>
              <a:rPr lang="en-US" altLang="ja-JP" dirty="0" smtClean="0">
                <a:solidFill>
                  <a:srgbClr val="C00000"/>
                </a:solidFill>
              </a:rPr>
              <a:t> transverse painting </a:t>
            </a:r>
          </a:p>
          <a:p>
            <a:r>
              <a:rPr lang="en-US" altLang="ja-JP" dirty="0">
                <a:solidFill>
                  <a:srgbClr val="C00000"/>
                </a:solidFill>
              </a:rPr>
              <a:t> </a:t>
            </a:r>
            <a:r>
              <a:rPr lang="en-US" altLang="ja-JP" dirty="0" smtClean="0">
                <a:solidFill>
                  <a:srgbClr val="C00000"/>
                </a:solidFill>
              </a:rPr>
              <a:t>                          (“correlated painting”)</a:t>
            </a:r>
          </a:p>
          <a:p>
            <a:r>
              <a:rPr lang="en-US" altLang="ja-JP" dirty="0">
                <a:solidFill>
                  <a:srgbClr val="C00000"/>
                </a:solidFill>
              </a:rPr>
              <a:t> </a:t>
            </a:r>
            <a:r>
              <a:rPr lang="en-US" altLang="ja-JP" dirty="0" smtClean="0">
                <a:solidFill>
                  <a:srgbClr val="C00000"/>
                </a:solidFill>
              </a:rPr>
              <a:t>         + full longitudinal painting</a:t>
            </a:r>
            <a:endParaRPr lang="en-US" altLang="ja-JP" dirty="0">
              <a:solidFill>
                <a:srgbClr val="C00000"/>
              </a:solidFill>
            </a:endParaRPr>
          </a:p>
        </p:txBody>
      </p:sp>
      <p:grpSp>
        <p:nvGrpSpPr>
          <p:cNvPr id="21" name="グループ化 20"/>
          <p:cNvGrpSpPr/>
          <p:nvPr/>
        </p:nvGrpSpPr>
        <p:grpSpPr>
          <a:xfrm>
            <a:off x="4932040" y="2938584"/>
            <a:ext cx="4179427" cy="3808157"/>
            <a:chOff x="4932040" y="2938584"/>
            <a:chExt cx="4179427" cy="3808157"/>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2938584"/>
              <a:ext cx="4179427" cy="38081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円/楕円 3"/>
            <p:cNvSpPr/>
            <p:nvPr/>
          </p:nvSpPr>
          <p:spPr bwMode="auto">
            <a:xfrm>
              <a:off x="6822964" y="4949714"/>
              <a:ext cx="96627" cy="130924"/>
            </a:xfrm>
            <a:prstGeom prst="ellipse">
              <a:avLst/>
            </a:prstGeom>
            <a:noFill/>
            <a:ln w="31750" cap="flat" cmpd="sng" algn="ctr">
              <a:solidFill>
                <a:srgbClr val="FF0000"/>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Book Antiqua" pitchFamily="18" charset="0"/>
                <a:ea typeface="ＭＳ Ｐ明朝" pitchFamily="18" charset="-128"/>
              </a:endParaRPr>
            </a:p>
          </p:txBody>
        </p:sp>
      </p:grpSp>
      <p:cxnSp>
        <p:nvCxnSpPr>
          <p:cNvPr id="6" name="直線矢印コネクタ 5"/>
          <p:cNvCxnSpPr/>
          <p:nvPr/>
        </p:nvCxnSpPr>
        <p:spPr bwMode="auto">
          <a:xfrm>
            <a:off x="3197239" y="4581735"/>
            <a:ext cx="3588754" cy="433441"/>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grpSp>
        <p:nvGrpSpPr>
          <p:cNvPr id="22" name="グループ化 21"/>
          <p:cNvGrpSpPr/>
          <p:nvPr/>
        </p:nvGrpSpPr>
        <p:grpSpPr>
          <a:xfrm>
            <a:off x="3367970" y="1130601"/>
            <a:ext cx="5776031" cy="1625982"/>
            <a:chOff x="3367970" y="1130601"/>
            <a:chExt cx="5776031" cy="1625982"/>
          </a:xfrm>
        </p:grpSpPr>
        <p:sp>
          <p:nvSpPr>
            <p:cNvPr id="9" name="テキスト ボックス 8"/>
            <p:cNvSpPr txBox="1"/>
            <p:nvPr/>
          </p:nvSpPr>
          <p:spPr>
            <a:xfrm>
              <a:off x="4427985" y="1130601"/>
              <a:ext cx="4499950" cy="646331"/>
            </a:xfrm>
            <a:prstGeom prst="rect">
              <a:avLst/>
            </a:prstGeom>
            <a:noFill/>
          </p:spPr>
          <p:txBody>
            <a:bodyPr wrap="none" rtlCol="0">
              <a:spAutoFit/>
            </a:bodyPr>
            <a:lstStyle/>
            <a:p>
              <a:pPr marL="285750" indent="-285750">
                <a:buFont typeface="Wingdings" panose="05000000000000000000" pitchFamily="2" charset="2"/>
                <a:buChar char="ü"/>
              </a:pPr>
              <a:r>
                <a:rPr lang="en-US" altLang="ja-JP" dirty="0" smtClean="0">
                  <a:solidFill>
                    <a:srgbClr val="BC5704"/>
                  </a:solidFill>
                </a:rPr>
                <a:t>The injection energy was upgraded</a:t>
              </a:r>
            </a:p>
            <a:p>
              <a:r>
                <a:rPr kumimoji="1" lang="en-US" altLang="ja-JP" dirty="0" smtClean="0">
                  <a:solidFill>
                    <a:srgbClr val="BC5704"/>
                  </a:solidFill>
                </a:rPr>
                <a:t>      by adding an ACS </a:t>
              </a:r>
              <a:r>
                <a:rPr kumimoji="1" lang="en-US" altLang="ja-JP" dirty="0" err="1" smtClean="0">
                  <a:solidFill>
                    <a:srgbClr val="BC5704"/>
                  </a:solidFill>
                </a:rPr>
                <a:t>linac</a:t>
              </a:r>
              <a:r>
                <a:rPr kumimoji="1" lang="en-US" altLang="ja-JP" dirty="0" smtClean="0">
                  <a:solidFill>
                    <a:srgbClr val="BC5704"/>
                  </a:solidFill>
                </a:rPr>
                <a:t> section in 2013</a:t>
              </a:r>
              <a:endParaRPr kumimoji="1" lang="ja-JP" altLang="en-US" dirty="0">
                <a:solidFill>
                  <a:srgbClr val="BC5704"/>
                </a:solidFill>
              </a:endParaRPr>
            </a:p>
          </p:txBody>
        </p:sp>
        <p:cxnSp>
          <p:nvCxnSpPr>
            <p:cNvPr id="12" name="直線矢印コネクタ 11"/>
            <p:cNvCxnSpPr>
              <a:stCxn id="9" idx="1"/>
            </p:cNvCxnSpPr>
            <p:nvPr/>
          </p:nvCxnSpPr>
          <p:spPr bwMode="auto">
            <a:xfrm flipH="1">
              <a:off x="3721308" y="1453767"/>
              <a:ext cx="706677" cy="229281"/>
            </a:xfrm>
            <a:prstGeom prst="straightConnector1">
              <a:avLst/>
            </a:prstGeom>
            <a:solidFill>
              <a:schemeClr val="accent1"/>
            </a:solidFill>
            <a:ln w="9525" cap="flat" cmpd="sng" algn="ctr">
              <a:solidFill>
                <a:srgbClr val="BC5704"/>
              </a:solidFill>
              <a:prstDash val="solid"/>
              <a:round/>
              <a:headEnd type="none" w="med" len="med"/>
              <a:tailEnd type="triangle"/>
            </a:ln>
            <a:effectLst/>
          </p:spPr>
        </p:cxnSp>
        <p:sp>
          <p:nvSpPr>
            <p:cNvPr id="15" name="テキスト ボックス 14"/>
            <p:cNvSpPr txBox="1"/>
            <p:nvPr/>
          </p:nvSpPr>
          <p:spPr>
            <a:xfrm>
              <a:off x="4427985" y="1833253"/>
              <a:ext cx="4716016" cy="923330"/>
            </a:xfrm>
            <a:prstGeom prst="rect">
              <a:avLst/>
            </a:prstGeom>
            <a:noFill/>
          </p:spPr>
          <p:txBody>
            <a:bodyPr wrap="square" rtlCol="0">
              <a:spAutoFit/>
            </a:bodyPr>
            <a:lstStyle/>
            <a:p>
              <a:pPr marL="285750" indent="-285750">
                <a:buFont typeface="Wingdings" panose="05000000000000000000" pitchFamily="2" charset="2"/>
                <a:buChar char="ü"/>
              </a:pPr>
              <a:r>
                <a:rPr lang="en-US" altLang="ja-JP" dirty="0" smtClean="0">
                  <a:solidFill>
                    <a:srgbClr val="BC5704"/>
                  </a:solidFill>
                </a:rPr>
                <a:t>The injection beam current was upgraded </a:t>
              </a:r>
              <a:r>
                <a:rPr kumimoji="1" lang="en-US" altLang="ja-JP" dirty="0" smtClean="0">
                  <a:solidFill>
                    <a:srgbClr val="BC5704"/>
                  </a:solidFill>
                </a:rPr>
                <a:t>by replacing </a:t>
              </a:r>
              <a:r>
                <a:rPr lang="en-US" altLang="ja-JP" dirty="0" smtClean="0">
                  <a:solidFill>
                    <a:srgbClr val="BC5704"/>
                  </a:solidFill>
                </a:rPr>
                <a:t>the front-end system </a:t>
              </a:r>
            </a:p>
            <a:p>
              <a:r>
                <a:rPr lang="en-US" altLang="ja-JP" dirty="0">
                  <a:solidFill>
                    <a:srgbClr val="BC5704"/>
                  </a:solidFill>
                </a:rPr>
                <a:t> </a:t>
              </a:r>
              <a:r>
                <a:rPr lang="en-US" altLang="ja-JP" dirty="0" smtClean="0">
                  <a:solidFill>
                    <a:srgbClr val="BC5704"/>
                  </a:solidFill>
                </a:rPr>
                <a:t>    (IS &amp; RFQ) of the </a:t>
              </a:r>
              <a:r>
                <a:rPr lang="en-US" altLang="ja-JP" dirty="0" err="1" smtClean="0">
                  <a:solidFill>
                    <a:srgbClr val="BC5704"/>
                  </a:solidFill>
                </a:rPr>
                <a:t>linac</a:t>
              </a:r>
              <a:r>
                <a:rPr lang="en-US" altLang="ja-JP" dirty="0" smtClean="0">
                  <a:solidFill>
                    <a:srgbClr val="BC5704"/>
                  </a:solidFill>
                </a:rPr>
                <a:t> in </a:t>
              </a:r>
              <a:r>
                <a:rPr lang="en-US" altLang="ja-JP" dirty="0" smtClean="0">
                  <a:solidFill>
                    <a:srgbClr val="BC5704"/>
                  </a:solidFill>
                </a:rPr>
                <a:t>2014</a:t>
              </a:r>
              <a:r>
                <a:rPr lang="en-US" altLang="ja-JP" dirty="0" smtClean="0">
                  <a:solidFill>
                    <a:srgbClr val="BC5704"/>
                  </a:solidFill>
                </a:rPr>
                <a:t>.</a:t>
              </a:r>
              <a:endParaRPr lang="en-US" altLang="ja-JP" dirty="0">
                <a:solidFill>
                  <a:srgbClr val="BC5704"/>
                </a:solidFill>
              </a:endParaRPr>
            </a:p>
          </p:txBody>
        </p:sp>
        <p:cxnSp>
          <p:nvCxnSpPr>
            <p:cNvPr id="18" name="直線矢印コネクタ 17"/>
            <p:cNvCxnSpPr/>
            <p:nvPr/>
          </p:nvCxnSpPr>
          <p:spPr bwMode="auto">
            <a:xfrm flipH="1" flipV="1">
              <a:off x="3367970" y="2062534"/>
              <a:ext cx="1204030" cy="211873"/>
            </a:xfrm>
            <a:prstGeom prst="straightConnector1">
              <a:avLst/>
            </a:prstGeom>
            <a:solidFill>
              <a:schemeClr val="accent1"/>
            </a:solidFill>
            <a:ln w="9525" cap="flat" cmpd="sng" algn="ctr">
              <a:solidFill>
                <a:srgbClr val="BC5704"/>
              </a:solidFill>
              <a:prstDash val="solid"/>
              <a:round/>
              <a:headEnd type="none" w="med" len="med"/>
              <a:tailEnd type="triangle"/>
            </a:ln>
            <a:effectLst/>
          </p:spPr>
        </p:cxnSp>
      </p:grpSp>
      <p:sp>
        <p:nvSpPr>
          <p:cNvPr id="5" name="スライド番号プレースホルダー 4"/>
          <p:cNvSpPr>
            <a:spLocks noGrp="1"/>
          </p:cNvSpPr>
          <p:nvPr>
            <p:ph type="sldNum" sz="quarter" idx="12"/>
          </p:nvPr>
        </p:nvSpPr>
        <p:spPr/>
        <p:txBody>
          <a:bodyPr/>
          <a:lstStyle/>
          <a:p>
            <a:pPr>
              <a:defRPr/>
            </a:pPr>
            <a:fld id="{795C08A0-DC4E-40C2-BC5D-0461A8846DC0}" type="slidenum">
              <a:rPr lang="en-US" altLang="ja-JP" smtClean="0"/>
              <a:pPr>
                <a:defRPr/>
              </a:pPr>
              <a:t>5</a:t>
            </a:fld>
            <a:endParaRPr lang="en-US" altLang="ja-JP"/>
          </a:p>
        </p:txBody>
      </p:sp>
    </p:spTree>
    <p:extLst>
      <p:ext uri="{BB962C8B-B14F-4D97-AF65-F5344CB8AC3E}">
        <p14:creationId xmlns:p14="http://schemas.microsoft.com/office/powerpoint/2010/main" val="234163358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703191"/>
            <a:ext cx="4608512" cy="5030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4"/>
          <p:cNvSpPr>
            <a:spLocks noChangeArrowheads="1"/>
          </p:cNvSpPr>
          <p:nvPr/>
        </p:nvSpPr>
        <p:spPr bwMode="auto">
          <a:xfrm>
            <a:off x="16508" y="30915"/>
            <a:ext cx="5101204"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a:solidFill>
                  <a:schemeClr val="tx1"/>
                </a:solidFill>
                <a:latin typeface="Book Antiqua" pitchFamily="18" charset="0"/>
                <a:ea typeface="ＭＳ Ｐゴシック" pitchFamily="50" charset="-128"/>
              </a:defRPr>
            </a:lvl1pPr>
            <a:lvl2pPr marL="742950" indent="-285750" eaLnBrk="0" hangingPunct="0">
              <a:defRPr kumimoji="1">
                <a:solidFill>
                  <a:schemeClr val="tx1"/>
                </a:solidFill>
                <a:latin typeface="Book Antiqua" pitchFamily="18" charset="0"/>
                <a:ea typeface="ＭＳ Ｐゴシック" pitchFamily="50" charset="-128"/>
              </a:defRPr>
            </a:lvl2pPr>
            <a:lvl3pPr marL="1143000" indent="-228600" eaLnBrk="0" hangingPunct="0">
              <a:defRPr kumimoji="1">
                <a:solidFill>
                  <a:schemeClr val="tx1"/>
                </a:solidFill>
                <a:latin typeface="Book Antiqua" pitchFamily="18" charset="0"/>
                <a:ea typeface="ＭＳ Ｐゴシック" pitchFamily="50" charset="-128"/>
              </a:defRPr>
            </a:lvl3pPr>
            <a:lvl4pPr marL="1600200" indent="-228600" eaLnBrk="0" hangingPunct="0">
              <a:defRPr kumimoji="1">
                <a:solidFill>
                  <a:schemeClr val="tx1"/>
                </a:solidFill>
                <a:latin typeface="Book Antiqua" pitchFamily="18" charset="0"/>
                <a:ea typeface="ＭＳ Ｐゴシック" pitchFamily="50" charset="-128"/>
              </a:defRPr>
            </a:lvl4pPr>
            <a:lvl5pPr marL="2057400" indent="-228600" eaLnBrk="0" hangingPunct="0">
              <a:defRPr kumimoji="1">
                <a:solidFill>
                  <a:schemeClr val="tx1"/>
                </a:solidFill>
                <a:latin typeface="Book Antiqua"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Book Antiqua"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Book Antiqua"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Book Antiqua"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Book Antiqua" pitchFamily="18" charset="0"/>
                <a:ea typeface="ＭＳ Ｐゴシック" pitchFamily="50" charset="-128"/>
              </a:defRPr>
            </a:lvl9pPr>
          </a:lstStyle>
          <a:p>
            <a:pPr eaLnBrk="1" hangingPunct="1"/>
            <a:r>
              <a:rPr lang="en-US" altLang="ja-JP" sz="3200" b="1" i="1"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ea typeface="ＭＳ Ｐ明朝" pitchFamily="18" charset="-128"/>
              </a:rPr>
              <a:t>Transverse </a:t>
            </a:r>
            <a:r>
              <a:rPr lang="en-US" altLang="ja-JP" sz="3200" b="1" i="1" dirty="0" smtClean="0">
                <a:solidFill>
                  <a:schemeClr val="accent6">
                    <a:lumMod val="75000"/>
                  </a:schemeClr>
                </a:solidFill>
                <a:effectLst>
                  <a:outerShdw blurRad="38100" dist="38100" dir="2700000" algn="tl">
                    <a:srgbClr val="000000">
                      <a:alpha val="43137"/>
                    </a:srgbClr>
                  </a:outerShdw>
                </a:effectLst>
                <a:latin typeface="Calibri" panose="020F0502020204030204" pitchFamily="34" charset="0"/>
                <a:ea typeface="ＭＳ Ｐ明朝" pitchFamily="18" charset="-128"/>
              </a:rPr>
              <a:t>injection painting</a:t>
            </a:r>
            <a:endParaRPr lang="en-US" altLang="ja-JP" sz="3200" b="1" i="1"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ea typeface="ＭＳ Ｐ明朝" pitchFamily="18" charset="-128"/>
            </a:endParaRPr>
          </a:p>
        </p:txBody>
      </p:sp>
      <p:sp>
        <p:nvSpPr>
          <p:cNvPr id="4" name="テキスト ボックス 5"/>
          <p:cNvSpPr txBox="1">
            <a:spLocks noChangeArrowheads="1"/>
          </p:cNvSpPr>
          <p:nvPr/>
        </p:nvSpPr>
        <p:spPr bwMode="auto">
          <a:xfrm>
            <a:off x="761430" y="1433339"/>
            <a:ext cx="332334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Book Antiqua" pitchFamily="18" charset="0"/>
                <a:ea typeface="ＭＳ Ｐゴシック" pitchFamily="50" charset="-128"/>
              </a:defRPr>
            </a:lvl1pPr>
            <a:lvl2pPr marL="742950" indent="-285750" eaLnBrk="0" hangingPunct="0">
              <a:defRPr kumimoji="1">
                <a:solidFill>
                  <a:schemeClr val="tx1"/>
                </a:solidFill>
                <a:latin typeface="Book Antiqua" pitchFamily="18" charset="0"/>
                <a:ea typeface="ＭＳ Ｐゴシック" pitchFamily="50" charset="-128"/>
              </a:defRPr>
            </a:lvl2pPr>
            <a:lvl3pPr marL="1143000" indent="-228600" eaLnBrk="0" hangingPunct="0">
              <a:defRPr kumimoji="1">
                <a:solidFill>
                  <a:schemeClr val="tx1"/>
                </a:solidFill>
                <a:latin typeface="Book Antiqua" pitchFamily="18" charset="0"/>
                <a:ea typeface="ＭＳ Ｐゴシック" pitchFamily="50" charset="-128"/>
              </a:defRPr>
            </a:lvl3pPr>
            <a:lvl4pPr marL="1600200" indent="-228600" eaLnBrk="0" hangingPunct="0">
              <a:defRPr kumimoji="1">
                <a:solidFill>
                  <a:schemeClr val="tx1"/>
                </a:solidFill>
                <a:latin typeface="Book Antiqua" pitchFamily="18" charset="0"/>
                <a:ea typeface="ＭＳ Ｐゴシック" pitchFamily="50" charset="-128"/>
              </a:defRPr>
            </a:lvl4pPr>
            <a:lvl5pPr marL="2057400" indent="-228600" eaLnBrk="0" hangingPunct="0">
              <a:defRPr kumimoji="1">
                <a:solidFill>
                  <a:schemeClr val="tx1"/>
                </a:solidFill>
                <a:latin typeface="Book Antiqua"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Book Antiqua"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Book Antiqua"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Book Antiqua"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Book Antiqua" pitchFamily="18" charset="0"/>
                <a:ea typeface="ＭＳ Ｐゴシック" pitchFamily="50" charset="-128"/>
              </a:defRPr>
            </a:lvl9pPr>
          </a:lstStyle>
          <a:p>
            <a:pPr marL="285750" indent="-285750" eaLnBrk="1" hangingPunct="1">
              <a:buFont typeface="Wingdings" panose="05000000000000000000" pitchFamily="2" charset="2"/>
              <a:buChar char="u"/>
            </a:pPr>
            <a:r>
              <a:rPr lang="en-US" altLang="ja-JP" dirty="0"/>
              <a:t>Horizontal painting</a:t>
            </a:r>
          </a:p>
          <a:p>
            <a:pPr eaLnBrk="1" hangingPunct="1"/>
            <a:r>
              <a:rPr lang="en-US" altLang="ja-JP" dirty="0"/>
              <a:t>   </a:t>
            </a:r>
            <a:r>
              <a:rPr lang="en-US" altLang="ja-JP" dirty="0" smtClean="0"/>
              <a:t>   by </a:t>
            </a:r>
            <a:r>
              <a:rPr lang="en-US" altLang="ja-JP" dirty="0"/>
              <a:t>a </a:t>
            </a:r>
            <a:r>
              <a:rPr lang="en-US" altLang="ja-JP" u="sng" dirty="0"/>
              <a:t>horizontal closed orbit</a:t>
            </a:r>
          </a:p>
          <a:p>
            <a:pPr eaLnBrk="1" hangingPunct="1"/>
            <a:r>
              <a:rPr lang="en-US" altLang="ja-JP" dirty="0"/>
              <a:t>   </a:t>
            </a:r>
            <a:r>
              <a:rPr lang="en-US" altLang="ja-JP" dirty="0" smtClean="0"/>
              <a:t>   </a:t>
            </a:r>
            <a:r>
              <a:rPr lang="en-US" altLang="ja-JP" u="sng" dirty="0" smtClean="0"/>
              <a:t>variation</a:t>
            </a:r>
            <a:r>
              <a:rPr lang="en-US" altLang="ja-JP" dirty="0" smtClean="0"/>
              <a:t> </a:t>
            </a:r>
            <a:r>
              <a:rPr lang="en-US" altLang="ja-JP" dirty="0"/>
              <a:t>during injection</a:t>
            </a:r>
          </a:p>
        </p:txBody>
      </p:sp>
      <p:sp>
        <p:nvSpPr>
          <p:cNvPr id="5" name="テキスト ボックス 6"/>
          <p:cNvSpPr txBox="1">
            <a:spLocks noChangeArrowheads="1"/>
          </p:cNvSpPr>
          <p:nvPr/>
        </p:nvSpPr>
        <p:spPr bwMode="auto">
          <a:xfrm>
            <a:off x="770955" y="3514774"/>
            <a:ext cx="356219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Book Antiqua" pitchFamily="18" charset="0"/>
                <a:ea typeface="ＭＳ Ｐゴシック" pitchFamily="50" charset="-128"/>
              </a:defRPr>
            </a:lvl1pPr>
            <a:lvl2pPr marL="742950" indent="-285750" eaLnBrk="0" hangingPunct="0">
              <a:defRPr kumimoji="1">
                <a:solidFill>
                  <a:schemeClr val="tx1"/>
                </a:solidFill>
                <a:latin typeface="Book Antiqua" pitchFamily="18" charset="0"/>
                <a:ea typeface="ＭＳ Ｐゴシック" pitchFamily="50" charset="-128"/>
              </a:defRPr>
            </a:lvl2pPr>
            <a:lvl3pPr marL="1143000" indent="-228600" eaLnBrk="0" hangingPunct="0">
              <a:defRPr kumimoji="1">
                <a:solidFill>
                  <a:schemeClr val="tx1"/>
                </a:solidFill>
                <a:latin typeface="Book Antiqua" pitchFamily="18" charset="0"/>
                <a:ea typeface="ＭＳ Ｐゴシック" pitchFamily="50" charset="-128"/>
              </a:defRPr>
            </a:lvl3pPr>
            <a:lvl4pPr marL="1600200" indent="-228600" eaLnBrk="0" hangingPunct="0">
              <a:defRPr kumimoji="1">
                <a:solidFill>
                  <a:schemeClr val="tx1"/>
                </a:solidFill>
                <a:latin typeface="Book Antiqua" pitchFamily="18" charset="0"/>
                <a:ea typeface="ＭＳ Ｐゴシック" pitchFamily="50" charset="-128"/>
              </a:defRPr>
            </a:lvl4pPr>
            <a:lvl5pPr marL="2057400" indent="-228600" eaLnBrk="0" hangingPunct="0">
              <a:defRPr kumimoji="1">
                <a:solidFill>
                  <a:schemeClr val="tx1"/>
                </a:solidFill>
                <a:latin typeface="Book Antiqua"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Book Antiqua"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Book Antiqua"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Book Antiqua"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Book Antiqua" pitchFamily="18" charset="0"/>
                <a:ea typeface="ＭＳ Ｐゴシック" pitchFamily="50" charset="-128"/>
              </a:defRPr>
            </a:lvl9pPr>
          </a:lstStyle>
          <a:p>
            <a:pPr marL="285750" indent="-285750" eaLnBrk="1" hangingPunct="1">
              <a:buFont typeface="Wingdings" panose="05000000000000000000" pitchFamily="2" charset="2"/>
              <a:buChar char="u"/>
            </a:pPr>
            <a:r>
              <a:rPr lang="en-US" altLang="ja-JP" dirty="0"/>
              <a:t>Vertical painting</a:t>
            </a:r>
          </a:p>
          <a:p>
            <a:pPr eaLnBrk="1" hangingPunct="1"/>
            <a:r>
              <a:rPr lang="en-US" altLang="ja-JP" dirty="0"/>
              <a:t>   </a:t>
            </a:r>
            <a:r>
              <a:rPr lang="en-US" altLang="ja-JP" dirty="0" smtClean="0"/>
              <a:t>   by </a:t>
            </a:r>
            <a:r>
              <a:rPr lang="en-US" altLang="ja-JP" dirty="0"/>
              <a:t>a </a:t>
            </a:r>
            <a:r>
              <a:rPr lang="en-US" altLang="ja-JP" u="sng" dirty="0"/>
              <a:t>vertical injection</a:t>
            </a:r>
          </a:p>
          <a:p>
            <a:pPr eaLnBrk="1" hangingPunct="1"/>
            <a:r>
              <a:rPr lang="en-US" altLang="ja-JP" dirty="0"/>
              <a:t>   </a:t>
            </a:r>
            <a:r>
              <a:rPr lang="en-US" altLang="ja-JP" dirty="0" smtClean="0"/>
              <a:t>   </a:t>
            </a:r>
            <a:r>
              <a:rPr lang="en-US" altLang="ja-JP" u="sng" dirty="0" smtClean="0"/>
              <a:t>angle </a:t>
            </a:r>
            <a:r>
              <a:rPr lang="en-US" altLang="ja-JP" u="sng" dirty="0"/>
              <a:t>change </a:t>
            </a:r>
            <a:r>
              <a:rPr lang="en-US" altLang="ja-JP" dirty="0"/>
              <a:t>during injection</a:t>
            </a:r>
            <a:endParaRPr lang="ja-JP" altLang="en-US" dirty="0"/>
          </a:p>
        </p:txBody>
      </p:sp>
      <p:sp>
        <p:nvSpPr>
          <p:cNvPr id="6" name="テキスト ボックス 5"/>
          <p:cNvSpPr txBox="1">
            <a:spLocks noChangeArrowheads="1"/>
          </p:cNvSpPr>
          <p:nvPr/>
        </p:nvSpPr>
        <p:spPr bwMode="auto">
          <a:xfrm>
            <a:off x="1115244" y="5125884"/>
            <a:ext cx="24577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Book Antiqua" pitchFamily="18" charset="0"/>
                <a:ea typeface="ＭＳ Ｐゴシック" pitchFamily="50" charset="-128"/>
              </a:defRPr>
            </a:lvl1pPr>
            <a:lvl2pPr marL="742950" indent="-285750" eaLnBrk="0" hangingPunct="0">
              <a:defRPr kumimoji="1">
                <a:solidFill>
                  <a:schemeClr val="tx1"/>
                </a:solidFill>
                <a:latin typeface="Book Antiqua" pitchFamily="18" charset="0"/>
                <a:ea typeface="ＭＳ Ｐゴシック" pitchFamily="50" charset="-128"/>
              </a:defRPr>
            </a:lvl2pPr>
            <a:lvl3pPr marL="1143000" indent="-228600" eaLnBrk="0" hangingPunct="0">
              <a:defRPr kumimoji="1">
                <a:solidFill>
                  <a:schemeClr val="tx1"/>
                </a:solidFill>
                <a:latin typeface="Book Antiqua" pitchFamily="18" charset="0"/>
                <a:ea typeface="ＭＳ Ｐゴシック" pitchFamily="50" charset="-128"/>
              </a:defRPr>
            </a:lvl3pPr>
            <a:lvl4pPr marL="1600200" indent="-228600" eaLnBrk="0" hangingPunct="0">
              <a:defRPr kumimoji="1">
                <a:solidFill>
                  <a:schemeClr val="tx1"/>
                </a:solidFill>
                <a:latin typeface="Book Antiqua" pitchFamily="18" charset="0"/>
                <a:ea typeface="ＭＳ Ｐゴシック" pitchFamily="50" charset="-128"/>
              </a:defRPr>
            </a:lvl4pPr>
            <a:lvl5pPr marL="2057400" indent="-228600" eaLnBrk="0" hangingPunct="0">
              <a:defRPr kumimoji="1">
                <a:solidFill>
                  <a:schemeClr val="tx1"/>
                </a:solidFill>
                <a:latin typeface="Book Antiqua"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Book Antiqua"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Book Antiqua"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Book Antiqua"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Book Antiqua" pitchFamily="18" charset="0"/>
                <a:ea typeface="ＭＳ Ｐゴシック" pitchFamily="50" charset="-128"/>
              </a:defRPr>
            </a:lvl9pPr>
          </a:lstStyle>
          <a:p>
            <a:pPr eaLnBrk="1" hangingPunct="1"/>
            <a:r>
              <a:rPr lang="en-US" altLang="ja-JP" sz="2000" dirty="0">
                <a:solidFill>
                  <a:srgbClr val="FF0000"/>
                </a:solidFill>
                <a:latin typeface="Symbol" pitchFamily="18" charset="2"/>
              </a:rPr>
              <a:t>e</a:t>
            </a:r>
            <a:r>
              <a:rPr lang="en-US" altLang="ja-JP" sz="2000" baseline="-25000" dirty="0">
                <a:solidFill>
                  <a:srgbClr val="FF0000"/>
                </a:solidFill>
              </a:rPr>
              <a:t>tp</a:t>
            </a:r>
            <a:r>
              <a:rPr lang="en-US" altLang="ja-JP" sz="2000" dirty="0">
                <a:solidFill>
                  <a:srgbClr val="FF0000"/>
                </a:solidFill>
              </a:rPr>
              <a:t>= </a:t>
            </a:r>
            <a:r>
              <a:rPr lang="en-US" altLang="ja-JP" sz="2000" dirty="0" smtClean="0">
                <a:solidFill>
                  <a:srgbClr val="FF0000"/>
                </a:solidFill>
              </a:rPr>
              <a:t>100 </a:t>
            </a:r>
            <a:r>
              <a:rPr lang="en-US" altLang="ja-JP" sz="2000" dirty="0">
                <a:solidFill>
                  <a:srgbClr val="FF0000"/>
                </a:solidFill>
                <a:latin typeface="Symbol" pitchFamily="18" charset="2"/>
              </a:rPr>
              <a:t>p</a:t>
            </a:r>
            <a:r>
              <a:rPr lang="en-US" altLang="ja-JP" sz="2000" dirty="0">
                <a:solidFill>
                  <a:srgbClr val="FF0000"/>
                </a:solidFill>
              </a:rPr>
              <a:t> mm mrad</a:t>
            </a:r>
          </a:p>
        </p:txBody>
      </p:sp>
      <p:sp>
        <p:nvSpPr>
          <p:cNvPr id="7" name="テキスト ボックス 6"/>
          <p:cNvSpPr txBox="1">
            <a:spLocks noChangeArrowheads="1"/>
          </p:cNvSpPr>
          <p:nvPr/>
        </p:nvSpPr>
        <p:spPr bwMode="auto">
          <a:xfrm>
            <a:off x="864419" y="4739358"/>
            <a:ext cx="248337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Book Antiqua" pitchFamily="18" charset="0"/>
                <a:ea typeface="ＭＳ Ｐゴシック" pitchFamily="50" charset="-128"/>
              </a:defRPr>
            </a:lvl1pPr>
            <a:lvl2pPr marL="742950" indent="-285750" eaLnBrk="0" hangingPunct="0">
              <a:defRPr kumimoji="1">
                <a:solidFill>
                  <a:schemeClr val="tx1"/>
                </a:solidFill>
                <a:latin typeface="Book Antiqua" pitchFamily="18" charset="0"/>
                <a:ea typeface="ＭＳ Ｐゴシック" pitchFamily="50" charset="-128"/>
              </a:defRPr>
            </a:lvl2pPr>
            <a:lvl3pPr marL="1143000" indent="-228600" eaLnBrk="0" hangingPunct="0">
              <a:defRPr kumimoji="1">
                <a:solidFill>
                  <a:schemeClr val="tx1"/>
                </a:solidFill>
                <a:latin typeface="Book Antiqua" pitchFamily="18" charset="0"/>
                <a:ea typeface="ＭＳ Ｐゴシック" pitchFamily="50" charset="-128"/>
              </a:defRPr>
            </a:lvl3pPr>
            <a:lvl4pPr marL="1600200" indent="-228600" eaLnBrk="0" hangingPunct="0">
              <a:defRPr kumimoji="1">
                <a:solidFill>
                  <a:schemeClr val="tx1"/>
                </a:solidFill>
                <a:latin typeface="Book Antiqua" pitchFamily="18" charset="0"/>
                <a:ea typeface="ＭＳ Ｐゴシック" pitchFamily="50" charset="-128"/>
              </a:defRPr>
            </a:lvl4pPr>
            <a:lvl5pPr marL="2057400" indent="-228600" eaLnBrk="0" hangingPunct="0">
              <a:defRPr kumimoji="1">
                <a:solidFill>
                  <a:schemeClr val="tx1"/>
                </a:solidFill>
                <a:latin typeface="Book Antiqua"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Book Antiqua"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Book Antiqua"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Book Antiqua"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Book Antiqua" pitchFamily="18" charset="0"/>
                <a:ea typeface="ＭＳ Ｐゴシック" pitchFamily="50" charset="-128"/>
              </a:defRPr>
            </a:lvl9pPr>
          </a:lstStyle>
          <a:p>
            <a:pPr eaLnBrk="1" hangingPunct="1"/>
            <a:r>
              <a:rPr lang="en-US" altLang="ja-JP" sz="2000" dirty="0" smtClean="0">
                <a:solidFill>
                  <a:srgbClr val="FF0000"/>
                </a:solidFill>
              </a:rPr>
              <a:t>Correlated painting</a:t>
            </a:r>
            <a:endParaRPr lang="ja-JP" altLang="en-US" sz="2000" dirty="0">
              <a:solidFill>
                <a:srgbClr val="FF0000"/>
              </a:solidFill>
            </a:endParaRPr>
          </a:p>
        </p:txBody>
      </p:sp>
      <p:sp>
        <p:nvSpPr>
          <p:cNvPr id="8" name="角丸四角形 10"/>
          <p:cNvSpPr>
            <a:spLocks noChangeArrowheads="1"/>
          </p:cNvSpPr>
          <p:nvPr/>
        </p:nvSpPr>
        <p:spPr bwMode="auto">
          <a:xfrm>
            <a:off x="754881" y="4681166"/>
            <a:ext cx="2953023" cy="908074"/>
          </a:xfrm>
          <a:prstGeom prst="roundRect">
            <a:avLst>
              <a:gd name="adj" fmla="val 16667"/>
            </a:avLst>
          </a:prstGeom>
          <a:noFill/>
          <a:ln w="9525" algn="ctr">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lstStyle>
            <a:lvl1pPr eaLnBrk="0" hangingPunct="0">
              <a:defRPr kumimoji="1">
                <a:solidFill>
                  <a:schemeClr val="tx1"/>
                </a:solidFill>
                <a:latin typeface="Book Antiqua" pitchFamily="18" charset="0"/>
                <a:ea typeface="ＭＳ Ｐゴシック" pitchFamily="50" charset="-128"/>
              </a:defRPr>
            </a:lvl1pPr>
            <a:lvl2pPr marL="742950" indent="-285750" eaLnBrk="0" hangingPunct="0">
              <a:defRPr kumimoji="1">
                <a:solidFill>
                  <a:schemeClr val="tx1"/>
                </a:solidFill>
                <a:latin typeface="Book Antiqua" pitchFamily="18" charset="0"/>
                <a:ea typeface="ＭＳ Ｐゴシック" pitchFamily="50" charset="-128"/>
              </a:defRPr>
            </a:lvl2pPr>
            <a:lvl3pPr marL="1143000" indent="-228600" eaLnBrk="0" hangingPunct="0">
              <a:defRPr kumimoji="1">
                <a:solidFill>
                  <a:schemeClr val="tx1"/>
                </a:solidFill>
                <a:latin typeface="Book Antiqua" pitchFamily="18" charset="0"/>
                <a:ea typeface="ＭＳ Ｐゴシック" pitchFamily="50" charset="-128"/>
              </a:defRPr>
            </a:lvl3pPr>
            <a:lvl4pPr marL="1600200" indent="-228600" eaLnBrk="0" hangingPunct="0">
              <a:defRPr kumimoji="1">
                <a:solidFill>
                  <a:schemeClr val="tx1"/>
                </a:solidFill>
                <a:latin typeface="Book Antiqua" pitchFamily="18" charset="0"/>
                <a:ea typeface="ＭＳ Ｐゴシック" pitchFamily="50" charset="-128"/>
              </a:defRPr>
            </a:lvl4pPr>
            <a:lvl5pPr marL="2057400" indent="-228600" eaLnBrk="0" hangingPunct="0">
              <a:defRPr kumimoji="1">
                <a:solidFill>
                  <a:schemeClr val="tx1"/>
                </a:solidFill>
                <a:latin typeface="Book Antiqua"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Book Antiqua"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Book Antiqua"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Book Antiqua"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Book Antiqua" pitchFamily="18" charset="0"/>
                <a:ea typeface="ＭＳ Ｐゴシック" pitchFamily="50" charset="-128"/>
              </a:defRPr>
            </a:lvl9pPr>
          </a:lstStyle>
          <a:p>
            <a:pPr eaLnBrk="1" hangingPunct="1"/>
            <a:endParaRPr lang="ja-JP" altLang="en-US">
              <a:ea typeface="ＭＳ Ｐ明朝" pitchFamily="18" charset="-128"/>
            </a:endParaRPr>
          </a:p>
        </p:txBody>
      </p:sp>
      <p:sp>
        <p:nvSpPr>
          <p:cNvPr id="9" name="テキスト ボックス 8"/>
          <p:cNvSpPr txBox="1"/>
          <p:nvPr/>
        </p:nvSpPr>
        <p:spPr>
          <a:xfrm>
            <a:off x="1403648" y="6057666"/>
            <a:ext cx="6359433" cy="646331"/>
          </a:xfrm>
          <a:prstGeom prst="rect">
            <a:avLst/>
          </a:prstGeom>
          <a:noFill/>
        </p:spPr>
        <p:txBody>
          <a:bodyPr wrap="none" rtlCol="0">
            <a:spAutoFit/>
          </a:bodyPr>
          <a:lstStyle/>
          <a:p>
            <a:r>
              <a:rPr kumimoji="1" lang="en-US" altLang="ja-JP" dirty="0" smtClean="0">
                <a:latin typeface="Arial" panose="020B0604020202020204" pitchFamily="34" charset="0"/>
                <a:cs typeface="Arial" panose="020B0604020202020204" pitchFamily="34" charset="0"/>
              </a:rPr>
              <a:t>The injection beam is painted from the </a:t>
            </a:r>
            <a:r>
              <a:rPr lang="en-US" altLang="ja-JP" dirty="0" smtClean="0">
                <a:latin typeface="Arial" panose="020B0604020202020204" pitchFamily="34" charset="0"/>
                <a:cs typeface="Arial" panose="020B0604020202020204" pitchFamily="34" charset="0"/>
              </a:rPr>
              <a:t>middle</a:t>
            </a:r>
            <a:r>
              <a:rPr kumimoji="1" lang="en-US" altLang="ja-JP" dirty="0" smtClean="0">
                <a:latin typeface="Arial" panose="020B0604020202020204" pitchFamily="34" charset="0"/>
                <a:cs typeface="Arial" panose="020B0604020202020204" pitchFamily="34" charset="0"/>
              </a:rPr>
              <a:t> to the outside</a:t>
            </a:r>
          </a:p>
          <a:p>
            <a:r>
              <a:rPr lang="en-US" altLang="ja-JP" b="1" i="1" dirty="0" smtClean="0">
                <a:latin typeface="Arial" panose="020B0604020202020204" pitchFamily="34" charset="0"/>
                <a:cs typeface="Arial" panose="020B0604020202020204" pitchFamily="34" charset="0"/>
              </a:rPr>
              <a:t>on both</a:t>
            </a:r>
            <a:r>
              <a:rPr lang="en-US" altLang="ja-JP" dirty="0" smtClean="0">
                <a:latin typeface="Arial" panose="020B0604020202020204" pitchFamily="34" charset="0"/>
                <a:cs typeface="Arial" panose="020B0604020202020204" pitchFamily="34" charset="0"/>
              </a:rPr>
              <a:t> horizontal and vertical planes.</a:t>
            </a:r>
            <a:endParaRPr kumimoji="1" lang="ja-JP" altLang="en-US" dirty="0">
              <a:latin typeface="Arial" panose="020B0604020202020204" pitchFamily="34" charset="0"/>
              <a:cs typeface="Arial" panose="020B0604020202020204" pitchFamily="34" charset="0"/>
            </a:endParaRPr>
          </a:p>
        </p:txBody>
      </p:sp>
      <p:sp>
        <p:nvSpPr>
          <p:cNvPr id="10" name="スライド番号プレースホルダー 9"/>
          <p:cNvSpPr>
            <a:spLocks noGrp="1"/>
          </p:cNvSpPr>
          <p:nvPr>
            <p:ph type="sldNum" sz="quarter" idx="12"/>
          </p:nvPr>
        </p:nvSpPr>
        <p:spPr/>
        <p:txBody>
          <a:bodyPr/>
          <a:lstStyle/>
          <a:p>
            <a:pPr>
              <a:defRPr/>
            </a:pPr>
            <a:fld id="{795C08A0-DC4E-40C2-BC5D-0461A8846DC0}" type="slidenum">
              <a:rPr lang="en-US" altLang="ja-JP" smtClean="0"/>
              <a:pPr>
                <a:defRPr/>
              </a:pPr>
              <a:t>6</a:t>
            </a:fld>
            <a:endParaRPr lang="en-US" altLang="ja-JP"/>
          </a:p>
        </p:txBody>
      </p:sp>
    </p:spTree>
    <p:extLst>
      <p:ext uri="{BB962C8B-B14F-4D97-AF65-F5344CB8AC3E}">
        <p14:creationId xmlns:p14="http://schemas.microsoft.com/office/powerpoint/2010/main" val="139610243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860" y="2157538"/>
            <a:ext cx="3683595" cy="3284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6904" y="2117745"/>
            <a:ext cx="3693947" cy="3353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4"/>
          <p:cNvSpPr>
            <a:spLocks noChangeArrowheads="1"/>
          </p:cNvSpPr>
          <p:nvPr/>
        </p:nvSpPr>
        <p:spPr bwMode="auto">
          <a:xfrm>
            <a:off x="1800324" y="43411"/>
            <a:ext cx="5193159"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altLang="ja-JP" sz="3200" b="1" i="1"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ea typeface="ＭＳ Ｐ明朝" pitchFamily="18" charset="-128"/>
              </a:rPr>
              <a:t>Transverse </a:t>
            </a:r>
            <a:r>
              <a:rPr lang="en-US" altLang="ja-JP" sz="3200" b="1" i="1" dirty="0" smtClean="0">
                <a:solidFill>
                  <a:schemeClr val="accent6">
                    <a:lumMod val="75000"/>
                  </a:schemeClr>
                </a:solidFill>
                <a:effectLst>
                  <a:outerShdw blurRad="38100" dist="38100" dir="2700000" algn="tl">
                    <a:srgbClr val="000000">
                      <a:alpha val="43137"/>
                    </a:srgbClr>
                  </a:outerShdw>
                </a:effectLst>
                <a:latin typeface="Calibri" panose="020F0502020204030204" pitchFamily="34" charset="0"/>
                <a:ea typeface="ＭＳ Ｐ明朝" pitchFamily="18" charset="-128"/>
              </a:rPr>
              <a:t>injection painting</a:t>
            </a:r>
            <a:endParaRPr lang="en-US" altLang="ja-JP" sz="3200" b="1" i="1"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ea typeface="ＭＳ Ｐ明朝" pitchFamily="18" charset="-128"/>
            </a:endParaRPr>
          </a:p>
        </p:txBody>
      </p:sp>
      <p:sp>
        <p:nvSpPr>
          <p:cNvPr id="7" name="テキスト ボックス 6"/>
          <p:cNvSpPr txBox="1">
            <a:spLocks noChangeArrowheads="1"/>
          </p:cNvSpPr>
          <p:nvPr/>
        </p:nvSpPr>
        <p:spPr bwMode="auto">
          <a:xfrm>
            <a:off x="7709248" y="2409413"/>
            <a:ext cx="12971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Book Antiqua" pitchFamily="18" charset="0"/>
                <a:ea typeface="ＭＳ Ｐゴシック" pitchFamily="50" charset="-128"/>
              </a:defRPr>
            </a:lvl1pPr>
            <a:lvl2pPr marL="742950" indent="-285750" eaLnBrk="0" hangingPunct="0">
              <a:defRPr kumimoji="1">
                <a:solidFill>
                  <a:schemeClr val="tx1"/>
                </a:solidFill>
                <a:latin typeface="Book Antiqua" pitchFamily="18" charset="0"/>
                <a:ea typeface="ＭＳ Ｐゴシック" pitchFamily="50" charset="-128"/>
              </a:defRPr>
            </a:lvl2pPr>
            <a:lvl3pPr marL="1143000" indent="-228600" eaLnBrk="0" hangingPunct="0">
              <a:defRPr kumimoji="1">
                <a:solidFill>
                  <a:schemeClr val="tx1"/>
                </a:solidFill>
                <a:latin typeface="Book Antiqua" pitchFamily="18" charset="0"/>
                <a:ea typeface="ＭＳ Ｐゴシック" pitchFamily="50" charset="-128"/>
              </a:defRPr>
            </a:lvl3pPr>
            <a:lvl4pPr marL="1600200" indent="-228600" eaLnBrk="0" hangingPunct="0">
              <a:defRPr kumimoji="1">
                <a:solidFill>
                  <a:schemeClr val="tx1"/>
                </a:solidFill>
                <a:latin typeface="Book Antiqua" pitchFamily="18" charset="0"/>
                <a:ea typeface="ＭＳ Ｐゴシック" pitchFamily="50" charset="-128"/>
              </a:defRPr>
            </a:lvl4pPr>
            <a:lvl5pPr marL="2057400" indent="-228600" eaLnBrk="0" hangingPunct="0">
              <a:defRPr kumimoji="1">
                <a:solidFill>
                  <a:schemeClr val="tx1"/>
                </a:solidFill>
                <a:latin typeface="Book Antiqua"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Book Antiqua"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Book Antiqua"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Book Antiqua"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Book Antiqua" pitchFamily="18" charset="0"/>
                <a:ea typeface="ＭＳ Ｐゴシック" pitchFamily="50" charset="-128"/>
              </a:defRPr>
            </a:lvl9pPr>
          </a:lstStyle>
          <a:p>
            <a:pPr eaLnBrk="1" hangingPunct="1"/>
            <a:r>
              <a:rPr lang="en-US" altLang="ja-JP"/>
              <a:t>Horizontal</a:t>
            </a:r>
          </a:p>
          <a:p>
            <a:pPr eaLnBrk="1" hangingPunct="1"/>
            <a:r>
              <a:rPr lang="en-US" altLang="ja-JP"/>
              <a:t>Vertical</a:t>
            </a:r>
          </a:p>
        </p:txBody>
      </p:sp>
      <p:cxnSp>
        <p:nvCxnSpPr>
          <p:cNvPr id="8" name="直線コネクタ 9"/>
          <p:cNvCxnSpPr>
            <a:cxnSpLocks noChangeShapeType="1"/>
          </p:cNvCxnSpPr>
          <p:nvPr/>
        </p:nvCxnSpPr>
        <p:spPr bwMode="auto">
          <a:xfrm>
            <a:off x="7450485" y="2860263"/>
            <a:ext cx="341313" cy="0"/>
          </a:xfrm>
          <a:prstGeom prst="line">
            <a:avLst/>
          </a:prstGeom>
          <a:noFill/>
          <a:ln w="15875" algn="ctr">
            <a:solidFill>
              <a:schemeClr val="tx1"/>
            </a:solidFill>
            <a:prstDash val="sysDot"/>
            <a:round/>
            <a:headEnd/>
            <a:tailEnd/>
          </a:ln>
          <a:extLst>
            <a:ext uri="{909E8E84-426E-40DD-AFC4-6F175D3DCCD1}">
              <a14:hiddenFill xmlns:a14="http://schemas.microsoft.com/office/drawing/2010/main">
                <a:noFill/>
              </a14:hiddenFill>
            </a:ext>
          </a:extLst>
        </p:spPr>
      </p:cxnSp>
      <p:cxnSp>
        <p:nvCxnSpPr>
          <p:cNvPr id="9" name="直線コネクタ 12"/>
          <p:cNvCxnSpPr>
            <a:cxnSpLocks noChangeShapeType="1"/>
          </p:cNvCxnSpPr>
          <p:nvPr/>
        </p:nvCxnSpPr>
        <p:spPr bwMode="auto">
          <a:xfrm>
            <a:off x="7440960" y="2587213"/>
            <a:ext cx="341313" cy="0"/>
          </a:xfrm>
          <a:prstGeom prst="line">
            <a:avLst/>
          </a:prstGeom>
          <a:noFill/>
          <a:ln w="15875" algn="ctr">
            <a:solidFill>
              <a:schemeClr val="tx1"/>
            </a:solidFill>
            <a:round/>
            <a:headEnd/>
            <a:tailEnd/>
          </a:ln>
          <a:extLst>
            <a:ext uri="{909E8E84-426E-40DD-AFC4-6F175D3DCCD1}">
              <a14:hiddenFill xmlns:a14="http://schemas.microsoft.com/office/drawing/2010/main">
                <a:noFill/>
              </a14:hiddenFill>
            </a:ext>
          </a:extLst>
        </p:spPr>
      </p:cxnSp>
      <p:sp>
        <p:nvSpPr>
          <p:cNvPr id="10" name="テキスト ボックス 10"/>
          <p:cNvSpPr txBox="1">
            <a:spLocks noChangeArrowheads="1"/>
          </p:cNvSpPr>
          <p:nvPr/>
        </p:nvSpPr>
        <p:spPr bwMode="auto">
          <a:xfrm>
            <a:off x="609096" y="620688"/>
            <a:ext cx="25250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Book Antiqua" pitchFamily="18" charset="0"/>
                <a:ea typeface="ＭＳ Ｐゴシック" pitchFamily="50" charset="-128"/>
              </a:defRPr>
            </a:lvl1pPr>
            <a:lvl2pPr marL="742950" indent="-285750" eaLnBrk="0" hangingPunct="0">
              <a:defRPr kumimoji="1">
                <a:solidFill>
                  <a:schemeClr val="tx1"/>
                </a:solidFill>
                <a:latin typeface="Book Antiqua" pitchFamily="18" charset="0"/>
                <a:ea typeface="ＭＳ Ｐゴシック" pitchFamily="50" charset="-128"/>
              </a:defRPr>
            </a:lvl2pPr>
            <a:lvl3pPr marL="1143000" indent="-228600" eaLnBrk="0" hangingPunct="0">
              <a:defRPr kumimoji="1">
                <a:solidFill>
                  <a:schemeClr val="tx1"/>
                </a:solidFill>
                <a:latin typeface="Book Antiqua" pitchFamily="18" charset="0"/>
                <a:ea typeface="ＭＳ Ｐゴシック" pitchFamily="50" charset="-128"/>
              </a:defRPr>
            </a:lvl3pPr>
            <a:lvl4pPr marL="1600200" indent="-228600" eaLnBrk="0" hangingPunct="0">
              <a:defRPr kumimoji="1">
                <a:solidFill>
                  <a:schemeClr val="tx1"/>
                </a:solidFill>
                <a:latin typeface="Book Antiqua" pitchFamily="18" charset="0"/>
                <a:ea typeface="ＭＳ Ｐゴシック" pitchFamily="50" charset="-128"/>
              </a:defRPr>
            </a:lvl4pPr>
            <a:lvl5pPr marL="2057400" indent="-228600" eaLnBrk="0" hangingPunct="0">
              <a:defRPr kumimoji="1">
                <a:solidFill>
                  <a:schemeClr val="tx1"/>
                </a:solidFill>
                <a:latin typeface="Book Antiqua"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Book Antiqua"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Book Antiqua"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Book Antiqua"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Book Antiqua" pitchFamily="18" charset="0"/>
                <a:ea typeface="ＭＳ Ｐゴシック" pitchFamily="50" charset="-128"/>
              </a:defRPr>
            </a:lvl9pPr>
          </a:lstStyle>
          <a:p>
            <a:pPr eaLnBrk="1" hangingPunct="1"/>
            <a:r>
              <a:rPr lang="en-US" altLang="ja-JP" dirty="0"/>
              <a:t>Numerical simulations</a:t>
            </a:r>
            <a:endParaRPr lang="ja-JP" altLang="en-US" dirty="0"/>
          </a:p>
        </p:txBody>
      </p:sp>
      <p:sp>
        <p:nvSpPr>
          <p:cNvPr id="11" name="テキスト ボックス 1"/>
          <p:cNvSpPr txBox="1">
            <a:spLocks noChangeArrowheads="1"/>
          </p:cNvSpPr>
          <p:nvPr/>
        </p:nvSpPr>
        <p:spPr bwMode="auto">
          <a:xfrm>
            <a:off x="603598" y="959708"/>
            <a:ext cx="568937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Book Antiqua" pitchFamily="18" charset="0"/>
                <a:ea typeface="ＭＳ Ｐゴシック" pitchFamily="50" charset="-128"/>
              </a:defRPr>
            </a:lvl1pPr>
            <a:lvl2pPr marL="742950" indent="-285750" eaLnBrk="0" hangingPunct="0">
              <a:defRPr kumimoji="1">
                <a:solidFill>
                  <a:schemeClr val="tx1"/>
                </a:solidFill>
                <a:latin typeface="Book Antiqua" pitchFamily="18" charset="0"/>
                <a:ea typeface="ＭＳ Ｐゴシック" pitchFamily="50" charset="-128"/>
              </a:defRPr>
            </a:lvl2pPr>
            <a:lvl3pPr marL="1143000" indent="-228600" eaLnBrk="0" hangingPunct="0">
              <a:defRPr kumimoji="1">
                <a:solidFill>
                  <a:schemeClr val="tx1"/>
                </a:solidFill>
                <a:latin typeface="Book Antiqua" pitchFamily="18" charset="0"/>
                <a:ea typeface="ＭＳ Ｐゴシック" pitchFamily="50" charset="-128"/>
              </a:defRPr>
            </a:lvl3pPr>
            <a:lvl4pPr marL="1600200" indent="-228600" eaLnBrk="0" hangingPunct="0">
              <a:defRPr kumimoji="1">
                <a:solidFill>
                  <a:schemeClr val="tx1"/>
                </a:solidFill>
                <a:latin typeface="Book Antiqua" pitchFamily="18" charset="0"/>
                <a:ea typeface="ＭＳ Ｐゴシック" pitchFamily="50" charset="-128"/>
              </a:defRPr>
            </a:lvl4pPr>
            <a:lvl5pPr marL="2057400" indent="-228600" eaLnBrk="0" hangingPunct="0">
              <a:defRPr kumimoji="1">
                <a:solidFill>
                  <a:schemeClr val="tx1"/>
                </a:solidFill>
                <a:latin typeface="Book Antiqua"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Book Antiqua"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Book Antiqua"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Book Antiqua"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Book Antiqua" pitchFamily="18" charset="0"/>
                <a:ea typeface="ＭＳ Ｐゴシック" pitchFamily="50" charset="-128"/>
              </a:defRPr>
            </a:lvl9pPr>
          </a:lstStyle>
          <a:p>
            <a:pPr eaLnBrk="1" hangingPunct="1"/>
            <a:r>
              <a:rPr lang="en-US" altLang="ja-JP" dirty="0"/>
              <a:t>Transverse beam </a:t>
            </a:r>
            <a:r>
              <a:rPr lang="en-US" altLang="ja-JP" dirty="0" smtClean="0"/>
              <a:t>distribution just after beam injection</a:t>
            </a:r>
          </a:p>
          <a:p>
            <a:pPr eaLnBrk="1" hangingPunct="1"/>
            <a:r>
              <a:rPr lang="en-US" altLang="ja-JP" dirty="0" smtClean="0"/>
              <a:t>calculated without and with transverse painting</a:t>
            </a:r>
            <a:endParaRPr lang="ja-JP" altLang="en-US" dirty="0"/>
          </a:p>
        </p:txBody>
      </p:sp>
      <p:sp>
        <p:nvSpPr>
          <p:cNvPr id="12" name="下矢印 11"/>
          <p:cNvSpPr/>
          <p:nvPr/>
        </p:nvSpPr>
        <p:spPr bwMode="auto">
          <a:xfrm>
            <a:off x="8293950" y="3626554"/>
            <a:ext cx="484632" cy="553963"/>
          </a:xfrm>
          <a:prstGeom prst="downArrow">
            <a:avLst/>
          </a:prstGeom>
          <a:solidFill>
            <a:srgbClr val="00B0F0"/>
          </a:solidFill>
          <a:ln w="9525" cap="flat" cmpd="sng" algn="ctr">
            <a:solidFill>
              <a:srgbClr val="00B0F0"/>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accent2">
                  <a:lumMod val="60000"/>
                  <a:lumOff val="40000"/>
                </a:schemeClr>
              </a:solidFill>
              <a:effectLst/>
              <a:ea typeface="ＭＳ Ｐ明朝" pitchFamily="18" charset="-128"/>
            </a:endParaRPr>
          </a:p>
        </p:txBody>
      </p:sp>
      <p:sp>
        <p:nvSpPr>
          <p:cNvPr id="13" name="テキスト ボックス 12"/>
          <p:cNvSpPr txBox="1"/>
          <p:nvPr/>
        </p:nvSpPr>
        <p:spPr>
          <a:xfrm rot="16200000">
            <a:off x="-201041" y="2685292"/>
            <a:ext cx="1130438" cy="369332"/>
          </a:xfrm>
          <a:prstGeom prst="rect">
            <a:avLst/>
          </a:prstGeom>
          <a:noFill/>
        </p:spPr>
        <p:txBody>
          <a:bodyPr wrap="none" rtlCol="0">
            <a:spAutoFit/>
          </a:bodyPr>
          <a:lstStyle/>
          <a:p>
            <a:r>
              <a:rPr kumimoji="1" lang="en-US" altLang="ja-JP" dirty="0" smtClean="0"/>
              <a:t>x‘ (mrad)</a:t>
            </a:r>
            <a:endParaRPr kumimoji="1" lang="ja-JP" altLang="en-US" dirty="0"/>
          </a:p>
        </p:txBody>
      </p:sp>
      <p:sp>
        <p:nvSpPr>
          <p:cNvPr id="14" name="テキスト ボックス 13"/>
          <p:cNvSpPr txBox="1"/>
          <p:nvPr/>
        </p:nvSpPr>
        <p:spPr>
          <a:xfrm rot="16200000">
            <a:off x="1797629" y="2713365"/>
            <a:ext cx="1140056" cy="369332"/>
          </a:xfrm>
          <a:prstGeom prst="rect">
            <a:avLst/>
          </a:prstGeom>
          <a:noFill/>
        </p:spPr>
        <p:txBody>
          <a:bodyPr wrap="none" rtlCol="0">
            <a:spAutoFit/>
          </a:bodyPr>
          <a:lstStyle/>
          <a:p>
            <a:r>
              <a:rPr lang="en-US" altLang="ja-JP" dirty="0"/>
              <a:t>y</a:t>
            </a:r>
            <a:r>
              <a:rPr kumimoji="1" lang="en-US" altLang="ja-JP" dirty="0" smtClean="0"/>
              <a:t>‘ (mrad)</a:t>
            </a:r>
            <a:endParaRPr kumimoji="1" lang="ja-JP" altLang="en-US" dirty="0"/>
          </a:p>
        </p:txBody>
      </p:sp>
      <p:sp>
        <p:nvSpPr>
          <p:cNvPr id="15" name="テキスト ボックス 14"/>
          <p:cNvSpPr txBox="1"/>
          <p:nvPr/>
        </p:nvSpPr>
        <p:spPr>
          <a:xfrm>
            <a:off x="1046436" y="3610032"/>
            <a:ext cx="922047" cy="369332"/>
          </a:xfrm>
          <a:prstGeom prst="rect">
            <a:avLst/>
          </a:prstGeom>
          <a:noFill/>
        </p:spPr>
        <p:txBody>
          <a:bodyPr wrap="none" rtlCol="0">
            <a:spAutoFit/>
          </a:bodyPr>
          <a:lstStyle/>
          <a:p>
            <a:r>
              <a:rPr kumimoji="1" lang="en-US" altLang="ja-JP" dirty="0" smtClean="0"/>
              <a:t>x (mm)</a:t>
            </a:r>
            <a:endParaRPr kumimoji="1" lang="ja-JP" altLang="en-US" dirty="0"/>
          </a:p>
        </p:txBody>
      </p:sp>
      <p:sp>
        <p:nvSpPr>
          <p:cNvPr id="16" name="テキスト ボックス 15"/>
          <p:cNvSpPr txBox="1"/>
          <p:nvPr/>
        </p:nvSpPr>
        <p:spPr>
          <a:xfrm>
            <a:off x="3000177" y="3610863"/>
            <a:ext cx="931665" cy="369332"/>
          </a:xfrm>
          <a:prstGeom prst="rect">
            <a:avLst/>
          </a:prstGeom>
          <a:noFill/>
        </p:spPr>
        <p:txBody>
          <a:bodyPr wrap="none" rtlCol="0">
            <a:spAutoFit/>
          </a:bodyPr>
          <a:lstStyle/>
          <a:p>
            <a:r>
              <a:rPr lang="en-US" altLang="ja-JP" dirty="0"/>
              <a:t>y</a:t>
            </a:r>
            <a:r>
              <a:rPr kumimoji="1" lang="en-US" altLang="ja-JP" dirty="0" smtClean="0"/>
              <a:t> (mm)</a:t>
            </a:r>
            <a:endParaRPr kumimoji="1" lang="ja-JP" altLang="en-US" dirty="0"/>
          </a:p>
        </p:txBody>
      </p:sp>
      <p:sp>
        <p:nvSpPr>
          <p:cNvPr id="17" name="テキスト ボックス 16"/>
          <p:cNvSpPr txBox="1"/>
          <p:nvPr/>
        </p:nvSpPr>
        <p:spPr>
          <a:xfrm rot="16200000">
            <a:off x="3827706" y="2714811"/>
            <a:ext cx="931665" cy="369332"/>
          </a:xfrm>
          <a:prstGeom prst="rect">
            <a:avLst/>
          </a:prstGeom>
          <a:noFill/>
        </p:spPr>
        <p:txBody>
          <a:bodyPr wrap="none" rtlCol="0">
            <a:spAutoFit/>
          </a:bodyPr>
          <a:lstStyle/>
          <a:p>
            <a:r>
              <a:rPr lang="en-US" altLang="ja-JP" dirty="0"/>
              <a:t>y</a:t>
            </a:r>
            <a:r>
              <a:rPr kumimoji="1" lang="en-US" altLang="ja-JP" dirty="0" smtClean="0"/>
              <a:t> (mm)</a:t>
            </a:r>
            <a:endParaRPr kumimoji="1" lang="ja-JP" altLang="en-US" dirty="0"/>
          </a:p>
        </p:txBody>
      </p:sp>
      <p:sp>
        <p:nvSpPr>
          <p:cNvPr id="18" name="テキスト ボックス 17"/>
          <p:cNvSpPr txBox="1"/>
          <p:nvPr/>
        </p:nvSpPr>
        <p:spPr>
          <a:xfrm>
            <a:off x="4918874" y="3611694"/>
            <a:ext cx="922047" cy="369332"/>
          </a:xfrm>
          <a:prstGeom prst="rect">
            <a:avLst/>
          </a:prstGeom>
          <a:noFill/>
        </p:spPr>
        <p:txBody>
          <a:bodyPr wrap="none" rtlCol="0">
            <a:spAutoFit/>
          </a:bodyPr>
          <a:lstStyle/>
          <a:p>
            <a:r>
              <a:rPr lang="en-US" altLang="ja-JP" dirty="0" smtClean="0"/>
              <a:t>x</a:t>
            </a:r>
            <a:r>
              <a:rPr kumimoji="1" lang="en-US" altLang="ja-JP" dirty="0" smtClean="0"/>
              <a:t> (mm)</a:t>
            </a:r>
            <a:endParaRPr kumimoji="1" lang="ja-JP" altLang="en-US" dirty="0"/>
          </a:p>
        </p:txBody>
      </p:sp>
      <p:sp>
        <p:nvSpPr>
          <p:cNvPr id="19" name="テキスト ボックス 18"/>
          <p:cNvSpPr txBox="1"/>
          <p:nvPr/>
        </p:nvSpPr>
        <p:spPr>
          <a:xfrm>
            <a:off x="6550941" y="3610032"/>
            <a:ext cx="1638590" cy="369332"/>
          </a:xfrm>
          <a:prstGeom prst="rect">
            <a:avLst/>
          </a:prstGeom>
          <a:noFill/>
        </p:spPr>
        <p:txBody>
          <a:bodyPr wrap="none" rtlCol="0">
            <a:spAutoFit/>
          </a:bodyPr>
          <a:lstStyle/>
          <a:p>
            <a:r>
              <a:rPr kumimoji="1" lang="en-US" altLang="ja-JP" dirty="0" smtClean="0"/>
              <a:t>Position (mm)</a:t>
            </a:r>
            <a:endParaRPr kumimoji="1" lang="ja-JP" altLang="en-US" dirty="0"/>
          </a:p>
        </p:txBody>
      </p:sp>
      <p:sp>
        <p:nvSpPr>
          <p:cNvPr id="20" name="テキスト ボックス 19"/>
          <p:cNvSpPr txBox="1"/>
          <p:nvPr/>
        </p:nvSpPr>
        <p:spPr>
          <a:xfrm rot="16200000">
            <a:off x="-194021" y="4422411"/>
            <a:ext cx="1130438" cy="369332"/>
          </a:xfrm>
          <a:prstGeom prst="rect">
            <a:avLst/>
          </a:prstGeom>
          <a:noFill/>
        </p:spPr>
        <p:txBody>
          <a:bodyPr wrap="none" rtlCol="0">
            <a:spAutoFit/>
          </a:bodyPr>
          <a:lstStyle/>
          <a:p>
            <a:r>
              <a:rPr kumimoji="1" lang="en-US" altLang="ja-JP" dirty="0" smtClean="0"/>
              <a:t>x‘ (mrad)</a:t>
            </a:r>
            <a:endParaRPr kumimoji="1" lang="ja-JP" altLang="en-US" dirty="0"/>
          </a:p>
        </p:txBody>
      </p:sp>
      <p:sp>
        <p:nvSpPr>
          <p:cNvPr id="21" name="テキスト ボックス 20"/>
          <p:cNvSpPr txBox="1"/>
          <p:nvPr/>
        </p:nvSpPr>
        <p:spPr>
          <a:xfrm rot="16200000">
            <a:off x="1804649" y="4450484"/>
            <a:ext cx="1140056" cy="369332"/>
          </a:xfrm>
          <a:prstGeom prst="rect">
            <a:avLst/>
          </a:prstGeom>
          <a:noFill/>
        </p:spPr>
        <p:txBody>
          <a:bodyPr wrap="none" rtlCol="0">
            <a:spAutoFit/>
          </a:bodyPr>
          <a:lstStyle/>
          <a:p>
            <a:r>
              <a:rPr lang="en-US" altLang="ja-JP" dirty="0"/>
              <a:t>y</a:t>
            </a:r>
            <a:r>
              <a:rPr kumimoji="1" lang="en-US" altLang="ja-JP" dirty="0" smtClean="0"/>
              <a:t>‘ (mrad)</a:t>
            </a:r>
            <a:endParaRPr kumimoji="1" lang="ja-JP" altLang="en-US" dirty="0"/>
          </a:p>
        </p:txBody>
      </p:sp>
      <p:sp>
        <p:nvSpPr>
          <p:cNvPr id="22" name="テキスト ボックス 21"/>
          <p:cNvSpPr txBox="1"/>
          <p:nvPr/>
        </p:nvSpPr>
        <p:spPr>
          <a:xfrm>
            <a:off x="1053456" y="5347151"/>
            <a:ext cx="922047" cy="369332"/>
          </a:xfrm>
          <a:prstGeom prst="rect">
            <a:avLst/>
          </a:prstGeom>
          <a:noFill/>
        </p:spPr>
        <p:txBody>
          <a:bodyPr wrap="none" rtlCol="0">
            <a:spAutoFit/>
          </a:bodyPr>
          <a:lstStyle/>
          <a:p>
            <a:r>
              <a:rPr kumimoji="1" lang="en-US" altLang="ja-JP" dirty="0" smtClean="0"/>
              <a:t>x (mm)</a:t>
            </a:r>
            <a:endParaRPr kumimoji="1" lang="ja-JP" altLang="en-US" dirty="0"/>
          </a:p>
        </p:txBody>
      </p:sp>
      <p:sp>
        <p:nvSpPr>
          <p:cNvPr id="23" name="テキスト ボックス 22"/>
          <p:cNvSpPr txBox="1"/>
          <p:nvPr/>
        </p:nvSpPr>
        <p:spPr>
          <a:xfrm>
            <a:off x="3007197" y="5347982"/>
            <a:ext cx="931665" cy="369332"/>
          </a:xfrm>
          <a:prstGeom prst="rect">
            <a:avLst/>
          </a:prstGeom>
          <a:noFill/>
        </p:spPr>
        <p:txBody>
          <a:bodyPr wrap="none" rtlCol="0">
            <a:spAutoFit/>
          </a:bodyPr>
          <a:lstStyle/>
          <a:p>
            <a:r>
              <a:rPr lang="en-US" altLang="ja-JP" dirty="0"/>
              <a:t>y</a:t>
            </a:r>
            <a:r>
              <a:rPr kumimoji="1" lang="en-US" altLang="ja-JP" dirty="0" smtClean="0"/>
              <a:t> (mm)</a:t>
            </a:r>
            <a:endParaRPr kumimoji="1" lang="ja-JP" altLang="en-US" dirty="0"/>
          </a:p>
        </p:txBody>
      </p:sp>
      <p:sp>
        <p:nvSpPr>
          <p:cNvPr id="24" name="テキスト ボックス 23"/>
          <p:cNvSpPr txBox="1"/>
          <p:nvPr/>
        </p:nvSpPr>
        <p:spPr>
          <a:xfrm rot="16200000">
            <a:off x="3834726" y="4451930"/>
            <a:ext cx="931665" cy="369332"/>
          </a:xfrm>
          <a:prstGeom prst="rect">
            <a:avLst/>
          </a:prstGeom>
          <a:noFill/>
        </p:spPr>
        <p:txBody>
          <a:bodyPr wrap="none" rtlCol="0">
            <a:spAutoFit/>
          </a:bodyPr>
          <a:lstStyle/>
          <a:p>
            <a:r>
              <a:rPr lang="en-US" altLang="ja-JP" dirty="0"/>
              <a:t>y</a:t>
            </a:r>
            <a:r>
              <a:rPr kumimoji="1" lang="en-US" altLang="ja-JP" dirty="0" smtClean="0"/>
              <a:t> (mm)</a:t>
            </a:r>
            <a:endParaRPr kumimoji="1" lang="ja-JP" altLang="en-US" dirty="0"/>
          </a:p>
        </p:txBody>
      </p:sp>
      <p:sp>
        <p:nvSpPr>
          <p:cNvPr id="25" name="テキスト ボックス 24"/>
          <p:cNvSpPr txBox="1"/>
          <p:nvPr/>
        </p:nvSpPr>
        <p:spPr>
          <a:xfrm>
            <a:off x="4925894" y="5348813"/>
            <a:ext cx="922047" cy="369332"/>
          </a:xfrm>
          <a:prstGeom prst="rect">
            <a:avLst/>
          </a:prstGeom>
          <a:noFill/>
        </p:spPr>
        <p:txBody>
          <a:bodyPr wrap="none" rtlCol="0">
            <a:spAutoFit/>
          </a:bodyPr>
          <a:lstStyle/>
          <a:p>
            <a:r>
              <a:rPr lang="en-US" altLang="ja-JP" dirty="0" smtClean="0"/>
              <a:t>x</a:t>
            </a:r>
            <a:r>
              <a:rPr kumimoji="1" lang="en-US" altLang="ja-JP" dirty="0" smtClean="0"/>
              <a:t> (mm)</a:t>
            </a:r>
            <a:endParaRPr kumimoji="1" lang="ja-JP" altLang="en-US" dirty="0"/>
          </a:p>
        </p:txBody>
      </p:sp>
      <p:sp>
        <p:nvSpPr>
          <p:cNvPr id="26" name="テキスト ボックス 25"/>
          <p:cNvSpPr txBox="1"/>
          <p:nvPr/>
        </p:nvSpPr>
        <p:spPr>
          <a:xfrm>
            <a:off x="6557961" y="5347151"/>
            <a:ext cx="1638590" cy="369332"/>
          </a:xfrm>
          <a:prstGeom prst="rect">
            <a:avLst/>
          </a:prstGeom>
          <a:noFill/>
        </p:spPr>
        <p:txBody>
          <a:bodyPr wrap="none" rtlCol="0">
            <a:spAutoFit/>
          </a:bodyPr>
          <a:lstStyle/>
          <a:p>
            <a:r>
              <a:rPr kumimoji="1" lang="en-US" altLang="ja-JP" dirty="0" smtClean="0"/>
              <a:t>Position (mm)</a:t>
            </a:r>
            <a:endParaRPr kumimoji="1" lang="ja-JP" altLang="en-US" dirty="0"/>
          </a:p>
        </p:txBody>
      </p:sp>
      <p:sp>
        <p:nvSpPr>
          <p:cNvPr id="27" name="テキスト ボックス 26"/>
          <p:cNvSpPr txBox="1"/>
          <p:nvPr/>
        </p:nvSpPr>
        <p:spPr>
          <a:xfrm rot="16200000">
            <a:off x="5411849" y="2716372"/>
            <a:ext cx="1645002" cy="369332"/>
          </a:xfrm>
          <a:prstGeom prst="rect">
            <a:avLst/>
          </a:prstGeom>
          <a:noFill/>
        </p:spPr>
        <p:txBody>
          <a:bodyPr wrap="none" rtlCol="0">
            <a:spAutoFit/>
          </a:bodyPr>
          <a:lstStyle/>
          <a:p>
            <a:r>
              <a:rPr lang="en-US" altLang="ja-JP" dirty="0"/>
              <a:t>D</a:t>
            </a:r>
            <a:r>
              <a:rPr kumimoji="1" lang="en-US" altLang="ja-JP" dirty="0" smtClean="0"/>
              <a:t>ensity (Arb.)</a:t>
            </a:r>
            <a:endParaRPr kumimoji="1" lang="ja-JP" altLang="en-US" dirty="0"/>
          </a:p>
        </p:txBody>
      </p:sp>
      <p:sp>
        <p:nvSpPr>
          <p:cNvPr id="28" name="テキスト ボックス 27"/>
          <p:cNvSpPr txBox="1"/>
          <p:nvPr/>
        </p:nvSpPr>
        <p:spPr>
          <a:xfrm rot="16200000">
            <a:off x="5415252" y="4379764"/>
            <a:ext cx="1645002" cy="369332"/>
          </a:xfrm>
          <a:prstGeom prst="rect">
            <a:avLst/>
          </a:prstGeom>
          <a:noFill/>
        </p:spPr>
        <p:txBody>
          <a:bodyPr wrap="none" rtlCol="0">
            <a:spAutoFit/>
          </a:bodyPr>
          <a:lstStyle/>
          <a:p>
            <a:r>
              <a:rPr lang="en-US" altLang="ja-JP" dirty="0"/>
              <a:t>D</a:t>
            </a:r>
            <a:r>
              <a:rPr kumimoji="1" lang="en-US" altLang="ja-JP" dirty="0" smtClean="0"/>
              <a:t>ensity (Arb.)</a:t>
            </a:r>
            <a:endParaRPr kumimoji="1" lang="ja-JP" altLang="en-US" dirty="0"/>
          </a:p>
        </p:txBody>
      </p:sp>
      <p:sp>
        <p:nvSpPr>
          <p:cNvPr id="29" name="正方形/長方形 28"/>
          <p:cNvSpPr/>
          <p:nvPr/>
        </p:nvSpPr>
        <p:spPr>
          <a:xfrm>
            <a:off x="2559343" y="6436772"/>
            <a:ext cx="5301451" cy="369332"/>
          </a:xfrm>
          <a:prstGeom prst="rect">
            <a:avLst/>
          </a:prstGeom>
        </p:spPr>
        <p:txBody>
          <a:bodyPr wrap="none">
            <a:spAutoFit/>
          </a:bodyPr>
          <a:lstStyle/>
          <a:p>
            <a:r>
              <a:rPr lang="en-US" altLang="ja-JP" dirty="0" smtClean="0">
                <a:solidFill>
                  <a:srgbClr val="BC5704"/>
                </a:solidFill>
              </a:rPr>
              <a:t>from  H. Hotchi et. al., PRST-AB </a:t>
            </a:r>
            <a:r>
              <a:rPr lang="en-US" altLang="ja-JP" b="1" dirty="0" smtClean="0">
                <a:solidFill>
                  <a:srgbClr val="BC5704"/>
                </a:solidFill>
              </a:rPr>
              <a:t>15</a:t>
            </a:r>
            <a:r>
              <a:rPr lang="en-US" altLang="ja-JP" dirty="0" smtClean="0">
                <a:solidFill>
                  <a:srgbClr val="BC5704"/>
                </a:solidFill>
              </a:rPr>
              <a:t>, 040402 (2011).</a:t>
            </a:r>
            <a:endParaRPr lang="ja-JP" altLang="en-US" dirty="0">
              <a:solidFill>
                <a:srgbClr val="BC5704"/>
              </a:solidFill>
            </a:endParaRPr>
          </a:p>
        </p:txBody>
      </p:sp>
      <p:sp>
        <p:nvSpPr>
          <p:cNvPr id="30" name="角丸四角形 29"/>
          <p:cNvSpPr/>
          <p:nvPr/>
        </p:nvSpPr>
        <p:spPr bwMode="auto">
          <a:xfrm>
            <a:off x="177461" y="2006528"/>
            <a:ext cx="8828937" cy="1854520"/>
          </a:xfrm>
          <a:prstGeom prst="roundRect">
            <a:avLst/>
          </a:prstGeom>
          <a:noFill/>
          <a:ln w="19050" cap="flat" cmpd="sng" algn="ctr">
            <a:solidFill>
              <a:schemeClr val="accent6">
                <a:lumMod val="75000"/>
              </a:schemeClr>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Book Antiqua" pitchFamily="18" charset="0"/>
              <a:ea typeface="ＭＳ Ｐ明朝" pitchFamily="18" charset="-128"/>
            </a:endParaRPr>
          </a:p>
        </p:txBody>
      </p:sp>
      <p:sp>
        <p:nvSpPr>
          <p:cNvPr id="31" name="角丸四角形 30"/>
          <p:cNvSpPr/>
          <p:nvPr/>
        </p:nvSpPr>
        <p:spPr bwMode="auto">
          <a:xfrm>
            <a:off x="179512" y="3861048"/>
            <a:ext cx="8828937" cy="1854520"/>
          </a:xfrm>
          <a:prstGeom prst="roundRect">
            <a:avLst/>
          </a:prstGeom>
          <a:noFill/>
          <a:ln w="19050" cap="flat" cmpd="sng" algn="ctr">
            <a:solidFill>
              <a:schemeClr val="accent6">
                <a:lumMod val="75000"/>
              </a:schemeClr>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Book Antiqua" pitchFamily="18" charset="0"/>
              <a:ea typeface="ＭＳ Ｐ明朝" pitchFamily="18" charset="-128"/>
            </a:endParaRPr>
          </a:p>
        </p:txBody>
      </p:sp>
      <p:sp>
        <p:nvSpPr>
          <p:cNvPr id="5" name="テキスト ボックス 1"/>
          <p:cNvSpPr txBox="1">
            <a:spLocks noChangeArrowheads="1"/>
          </p:cNvSpPr>
          <p:nvPr/>
        </p:nvSpPr>
        <p:spPr bwMode="auto">
          <a:xfrm>
            <a:off x="6700224" y="1821862"/>
            <a:ext cx="1423788" cy="369332"/>
          </a:xfrm>
          <a:prstGeom prst="rect">
            <a:avLst/>
          </a:prstGeom>
          <a:solidFill>
            <a:schemeClr val="bg1"/>
          </a:solidFill>
          <a:ln>
            <a:noFill/>
          </a:ln>
          <a:extLst/>
        </p:spPr>
        <p:txBody>
          <a:bodyPr wrap="none">
            <a:spAutoFit/>
          </a:bodyPr>
          <a:lstStyle>
            <a:lvl1pPr eaLnBrk="0" hangingPunct="0">
              <a:defRPr kumimoji="1">
                <a:solidFill>
                  <a:schemeClr val="tx1"/>
                </a:solidFill>
                <a:latin typeface="Book Antiqua" pitchFamily="18" charset="0"/>
                <a:ea typeface="ＭＳ Ｐゴシック" pitchFamily="50" charset="-128"/>
              </a:defRPr>
            </a:lvl1pPr>
            <a:lvl2pPr marL="742950" indent="-285750" eaLnBrk="0" hangingPunct="0">
              <a:defRPr kumimoji="1">
                <a:solidFill>
                  <a:schemeClr val="tx1"/>
                </a:solidFill>
                <a:latin typeface="Book Antiqua" pitchFamily="18" charset="0"/>
                <a:ea typeface="ＭＳ Ｐゴシック" pitchFamily="50" charset="-128"/>
              </a:defRPr>
            </a:lvl2pPr>
            <a:lvl3pPr marL="1143000" indent="-228600" eaLnBrk="0" hangingPunct="0">
              <a:defRPr kumimoji="1">
                <a:solidFill>
                  <a:schemeClr val="tx1"/>
                </a:solidFill>
                <a:latin typeface="Book Antiqua" pitchFamily="18" charset="0"/>
                <a:ea typeface="ＭＳ Ｐゴシック" pitchFamily="50" charset="-128"/>
              </a:defRPr>
            </a:lvl3pPr>
            <a:lvl4pPr marL="1600200" indent="-228600" eaLnBrk="0" hangingPunct="0">
              <a:defRPr kumimoji="1">
                <a:solidFill>
                  <a:schemeClr val="tx1"/>
                </a:solidFill>
                <a:latin typeface="Book Antiqua" pitchFamily="18" charset="0"/>
                <a:ea typeface="ＭＳ Ｐゴシック" pitchFamily="50" charset="-128"/>
              </a:defRPr>
            </a:lvl4pPr>
            <a:lvl5pPr marL="2057400" indent="-228600" eaLnBrk="0" hangingPunct="0">
              <a:defRPr kumimoji="1">
                <a:solidFill>
                  <a:schemeClr val="tx1"/>
                </a:solidFill>
                <a:latin typeface="Book Antiqua"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Book Antiqua"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Book Antiqua"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Book Antiqua"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Book Antiqua" pitchFamily="18" charset="0"/>
                <a:ea typeface="ＭＳ Ｐゴシック" pitchFamily="50" charset="-128"/>
              </a:defRPr>
            </a:lvl9pPr>
          </a:lstStyle>
          <a:p>
            <a:pPr eaLnBrk="1" hangingPunct="1"/>
            <a:r>
              <a:rPr lang="en-US" altLang="ja-JP" dirty="0">
                <a:solidFill>
                  <a:schemeClr val="accent6">
                    <a:lumMod val="75000"/>
                  </a:schemeClr>
                </a:solidFill>
              </a:rPr>
              <a:t>No </a:t>
            </a:r>
            <a:r>
              <a:rPr lang="en-US" altLang="ja-JP" dirty="0" smtClean="0">
                <a:solidFill>
                  <a:schemeClr val="accent6">
                    <a:lumMod val="75000"/>
                  </a:schemeClr>
                </a:solidFill>
              </a:rPr>
              <a:t>painting</a:t>
            </a:r>
            <a:endParaRPr lang="ja-JP" altLang="en-US" dirty="0">
              <a:solidFill>
                <a:schemeClr val="accent6">
                  <a:lumMod val="75000"/>
                </a:schemeClr>
              </a:solidFill>
            </a:endParaRPr>
          </a:p>
        </p:txBody>
      </p:sp>
      <p:sp>
        <p:nvSpPr>
          <p:cNvPr id="6" name="テキスト ボックス 5"/>
          <p:cNvSpPr txBox="1">
            <a:spLocks noChangeArrowheads="1"/>
          </p:cNvSpPr>
          <p:nvPr/>
        </p:nvSpPr>
        <p:spPr bwMode="auto">
          <a:xfrm>
            <a:off x="6266536" y="5651956"/>
            <a:ext cx="2690160" cy="369332"/>
          </a:xfrm>
          <a:prstGeom prst="rect">
            <a:avLst/>
          </a:prstGeom>
          <a:solidFill>
            <a:schemeClr val="bg1"/>
          </a:solidFill>
          <a:ln>
            <a:noFill/>
          </a:ln>
          <a:extLst/>
        </p:spPr>
        <p:txBody>
          <a:bodyPr wrap="none">
            <a:spAutoFit/>
          </a:bodyPr>
          <a:lstStyle>
            <a:lvl1pPr eaLnBrk="0" hangingPunct="0">
              <a:defRPr kumimoji="1">
                <a:solidFill>
                  <a:schemeClr val="tx1"/>
                </a:solidFill>
                <a:latin typeface="Book Antiqua" pitchFamily="18" charset="0"/>
                <a:ea typeface="ＭＳ Ｐゴシック" pitchFamily="50" charset="-128"/>
              </a:defRPr>
            </a:lvl1pPr>
            <a:lvl2pPr marL="742950" indent="-285750" eaLnBrk="0" hangingPunct="0">
              <a:defRPr kumimoji="1">
                <a:solidFill>
                  <a:schemeClr val="tx1"/>
                </a:solidFill>
                <a:latin typeface="Book Antiqua" pitchFamily="18" charset="0"/>
                <a:ea typeface="ＭＳ Ｐゴシック" pitchFamily="50" charset="-128"/>
              </a:defRPr>
            </a:lvl2pPr>
            <a:lvl3pPr marL="1143000" indent="-228600" eaLnBrk="0" hangingPunct="0">
              <a:defRPr kumimoji="1">
                <a:solidFill>
                  <a:schemeClr val="tx1"/>
                </a:solidFill>
                <a:latin typeface="Book Antiqua" pitchFamily="18" charset="0"/>
                <a:ea typeface="ＭＳ Ｐゴシック" pitchFamily="50" charset="-128"/>
              </a:defRPr>
            </a:lvl3pPr>
            <a:lvl4pPr marL="1600200" indent="-228600" eaLnBrk="0" hangingPunct="0">
              <a:defRPr kumimoji="1">
                <a:solidFill>
                  <a:schemeClr val="tx1"/>
                </a:solidFill>
                <a:latin typeface="Book Antiqua" pitchFamily="18" charset="0"/>
                <a:ea typeface="ＭＳ Ｐゴシック" pitchFamily="50" charset="-128"/>
              </a:defRPr>
            </a:lvl4pPr>
            <a:lvl5pPr marL="2057400" indent="-228600" eaLnBrk="0" hangingPunct="0">
              <a:defRPr kumimoji="1">
                <a:solidFill>
                  <a:schemeClr val="tx1"/>
                </a:solidFill>
                <a:latin typeface="Book Antiqua"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Book Antiqua"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Book Antiqua"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Book Antiqua"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Book Antiqua" pitchFamily="18" charset="0"/>
                <a:ea typeface="ＭＳ Ｐゴシック" pitchFamily="50" charset="-128"/>
              </a:defRPr>
            </a:lvl9pPr>
          </a:lstStyle>
          <a:p>
            <a:pPr eaLnBrk="1" hangingPunct="1"/>
            <a:r>
              <a:rPr lang="en-US" altLang="ja-JP" dirty="0">
                <a:solidFill>
                  <a:schemeClr val="accent6">
                    <a:lumMod val="75000"/>
                  </a:schemeClr>
                </a:solidFill>
              </a:rPr>
              <a:t>100</a:t>
            </a:r>
            <a:r>
              <a:rPr lang="en-US" altLang="ja-JP" dirty="0">
                <a:solidFill>
                  <a:schemeClr val="accent6">
                    <a:lumMod val="75000"/>
                  </a:schemeClr>
                </a:solidFill>
                <a:latin typeface="Symbol" panose="05050102010706020507" pitchFamily="18" charset="2"/>
              </a:rPr>
              <a:t>p</a:t>
            </a:r>
            <a:r>
              <a:rPr lang="en-US" altLang="ja-JP" dirty="0">
                <a:solidFill>
                  <a:schemeClr val="accent6">
                    <a:lumMod val="75000"/>
                  </a:schemeClr>
                </a:solidFill>
              </a:rPr>
              <a:t> </a:t>
            </a:r>
            <a:r>
              <a:rPr lang="en-US" altLang="ja-JP" dirty="0" smtClean="0">
                <a:solidFill>
                  <a:schemeClr val="accent6">
                    <a:lumMod val="75000"/>
                  </a:schemeClr>
                </a:solidFill>
              </a:rPr>
              <a:t>transverse </a:t>
            </a:r>
            <a:r>
              <a:rPr lang="en-US" altLang="ja-JP" dirty="0">
                <a:solidFill>
                  <a:schemeClr val="accent6">
                    <a:lumMod val="75000"/>
                  </a:schemeClr>
                </a:solidFill>
              </a:rPr>
              <a:t>painting</a:t>
            </a:r>
            <a:endParaRPr lang="ja-JP" altLang="en-US" dirty="0">
              <a:solidFill>
                <a:schemeClr val="accent6">
                  <a:lumMod val="75000"/>
                </a:schemeClr>
              </a:solidFill>
            </a:endParaRPr>
          </a:p>
        </p:txBody>
      </p:sp>
      <p:sp>
        <p:nvSpPr>
          <p:cNvPr id="32" name="スライド番号プレースホルダー 31"/>
          <p:cNvSpPr>
            <a:spLocks noGrp="1"/>
          </p:cNvSpPr>
          <p:nvPr>
            <p:ph type="sldNum" sz="quarter" idx="12"/>
          </p:nvPr>
        </p:nvSpPr>
        <p:spPr/>
        <p:txBody>
          <a:bodyPr/>
          <a:lstStyle/>
          <a:p>
            <a:pPr>
              <a:defRPr/>
            </a:pPr>
            <a:fld id="{795C08A0-DC4E-40C2-BC5D-0461A8846DC0}" type="slidenum">
              <a:rPr lang="en-US" altLang="ja-JP" smtClean="0"/>
              <a:pPr>
                <a:defRPr/>
              </a:pPr>
              <a:t>7</a:t>
            </a:fld>
            <a:endParaRPr lang="en-US" altLang="ja-JP"/>
          </a:p>
        </p:txBody>
      </p:sp>
    </p:spTree>
    <p:extLst>
      <p:ext uri="{BB962C8B-B14F-4D97-AF65-F5344CB8AC3E}">
        <p14:creationId xmlns:p14="http://schemas.microsoft.com/office/powerpoint/2010/main" val="148833903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80732" y="981032"/>
            <a:ext cx="3662969" cy="2966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482" y="1023592"/>
            <a:ext cx="4455666" cy="3177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4"/>
          <p:cNvSpPr>
            <a:spLocks noChangeArrowheads="1"/>
          </p:cNvSpPr>
          <p:nvPr/>
        </p:nvSpPr>
        <p:spPr bwMode="auto">
          <a:xfrm>
            <a:off x="2080949" y="61729"/>
            <a:ext cx="55321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altLang="ja-JP" sz="3200" b="1" i="1"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ea typeface="ＭＳ Ｐ明朝" pitchFamily="18" charset="-128"/>
              </a:rPr>
              <a:t>Longitudinal </a:t>
            </a:r>
            <a:r>
              <a:rPr lang="en-US" altLang="ja-JP" sz="3200" b="1" i="1" dirty="0" smtClean="0">
                <a:solidFill>
                  <a:schemeClr val="accent6">
                    <a:lumMod val="75000"/>
                  </a:schemeClr>
                </a:solidFill>
                <a:effectLst>
                  <a:outerShdw blurRad="38100" dist="38100" dir="2700000" algn="tl">
                    <a:srgbClr val="000000">
                      <a:alpha val="43137"/>
                    </a:srgbClr>
                  </a:outerShdw>
                </a:effectLst>
                <a:latin typeface="Calibri" panose="020F0502020204030204" pitchFamily="34" charset="0"/>
                <a:ea typeface="ＭＳ Ｐ明朝" pitchFamily="18" charset="-128"/>
              </a:rPr>
              <a:t>injection painting</a:t>
            </a:r>
            <a:endParaRPr lang="en-US" altLang="ja-JP" sz="3200" b="1" i="1"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ea typeface="ＭＳ Ｐ明朝" pitchFamily="18" charset="-128"/>
            </a:endParaRPr>
          </a:p>
        </p:txBody>
      </p:sp>
      <p:sp>
        <p:nvSpPr>
          <p:cNvPr id="6" name="テキスト ボックス 25"/>
          <p:cNvSpPr txBox="1">
            <a:spLocks noChangeArrowheads="1"/>
          </p:cNvSpPr>
          <p:nvPr/>
        </p:nvSpPr>
        <p:spPr bwMode="auto">
          <a:xfrm>
            <a:off x="920540" y="688927"/>
            <a:ext cx="29498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Book Antiqua" pitchFamily="18" charset="0"/>
                <a:ea typeface="ＭＳ Ｐゴシック" pitchFamily="50" charset="-128"/>
              </a:defRPr>
            </a:lvl1pPr>
            <a:lvl2pPr marL="742950" indent="-285750" eaLnBrk="0" hangingPunct="0">
              <a:defRPr kumimoji="1">
                <a:solidFill>
                  <a:schemeClr val="tx1"/>
                </a:solidFill>
                <a:latin typeface="Book Antiqua" pitchFamily="18" charset="0"/>
                <a:ea typeface="ＭＳ Ｐゴシック" pitchFamily="50" charset="-128"/>
              </a:defRPr>
            </a:lvl2pPr>
            <a:lvl3pPr marL="1143000" indent="-228600" eaLnBrk="0" hangingPunct="0">
              <a:defRPr kumimoji="1">
                <a:solidFill>
                  <a:schemeClr val="tx1"/>
                </a:solidFill>
                <a:latin typeface="Book Antiqua" pitchFamily="18" charset="0"/>
                <a:ea typeface="ＭＳ Ｐゴシック" pitchFamily="50" charset="-128"/>
              </a:defRPr>
            </a:lvl3pPr>
            <a:lvl4pPr marL="1600200" indent="-228600" eaLnBrk="0" hangingPunct="0">
              <a:defRPr kumimoji="1">
                <a:solidFill>
                  <a:schemeClr val="tx1"/>
                </a:solidFill>
                <a:latin typeface="Book Antiqua" pitchFamily="18" charset="0"/>
                <a:ea typeface="ＭＳ Ｐゴシック" pitchFamily="50" charset="-128"/>
              </a:defRPr>
            </a:lvl4pPr>
            <a:lvl5pPr marL="2057400" indent="-228600" eaLnBrk="0" hangingPunct="0">
              <a:defRPr kumimoji="1">
                <a:solidFill>
                  <a:schemeClr val="tx1"/>
                </a:solidFill>
                <a:latin typeface="Book Antiqua"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Book Antiqua"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Book Antiqua"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Book Antiqua"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Book Antiqua" pitchFamily="18" charset="0"/>
                <a:ea typeface="ＭＳ Ｐゴシック" pitchFamily="50" charset="-128"/>
              </a:defRPr>
            </a:lvl9pPr>
          </a:lstStyle>
          <a:p>
            <a:pPr eaLnBrk="1" hangingPunct="1"/>
            <a:r>
              <a:rPr lang="en-US" altLang="ja-JP" dirty="0"/>
              <a:t>Momentum offset injection</a:t>
            </a:r>
            <a:endParaRPr lang="ja-JP" altLang="en-US" dirty="0"/>
          </a:p>
        </p:txBody>
      </p:sp>
      <p:sp>
        <p:nvSpPr>
          <p:cNvPr id="7" name="正方形/長方形 5"/>
          <p:cNvSpPr>
            <a:spLocks noChangeArrowheads="1"/>
          </p:cNvSpPr>
          <p:nvPr/>
        </p:nvSpPr>
        <p:spPr bwMode="auto">
          <a:xfrm>
            <a:off x="1135820" y="4254452"/>
            <a:ext cx="29177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sz="2000" dirty="0" smtClean="0">
                <a:solidFill>
                  <a:srgbClr val="FF0000"/>
                </a:solidFill>
                <a:latin typeface="Symbol" panose="05050102010706020507" pitchFamily="18" charset="2"/>
              </a:rPr>
              <a:t>D</a:t>
            </a:r>
            <a:r>
              <a:rPr lang="en-US" altLang="ja-JP" sz="2000" dirty="0" smtClean="0">
                <a:solidFill>
                  <a:srgbClr val="FF0000"/>
                </a:solidFill>
              </a:rPr>
              <a:t>p/p=0, </a:t>
            </a:r>
            <a:r>
              <a:rPr lang="en-US" altLang="ja-JP" sz="2000" dirty="0" smtClean="0">
                <a:solidFill>
                  <a:srgbClr val="FF0000"/>
                </a:solidFill>
                <a:latin typeface="Symbol" panose="05050102010706020507" pitchFamily="18" charset="2"/>
              </a:rPr>
              <a:t>-</a:t>
            </a:r>
            <a:r>
              <a:rPr lang="en-US" altLang="ja-JP" sz="2000" dirty="0" smtClean="0">
                <a:solidFill>
                  <a:srgbClr val="FF0000"/>
                </a:solidFill>
              </a:rPr>
              <a:t>0.1 and </a:t>
            </a:r>
            <a:r>
              <a:rPr lang="en-US" altLang="ja-JP" sz="2000" dirty="0" smtClean="0">
                <a:solidFill>
                  <a:srgbClr val="FF0000"/>
                </a:solidFill>
                <a:latin typeface="Symbol" panose="05050102010706020507" pitchFamily="18" charset="2"/>
              </a:rPr>
              <a:t>-</a:t>
            </a:r>
            <a:r>
              <a:rPr lang="en-US" altLang="ja-JP" sz="2000" dirty="0" smtClean="0">
                <a:solidFill>
                  <a:srgbClr val="FF0000"/>
                </a:solidFill>
              </a:rPr>
              <a:t>0.2</a:t>
            </a:r>
            <a:r>
              <a:rPr lang="en-US" altLang="ja-JP" sz="2000" dirty="0">
                <a:solidFill>
                  <a:srgbClr val="FF0000"/>
                </a:solidFill>
              </a:rPr>
              <a:t>%</a:t>
            </a:r>
            <a:endParaRPr lang="ja-JP" altLang="en-US" sz="2000" dirty="0"/>
          </a:p>
        </p:txBody>
      </p:sp>
      <p:sp>
        <p:nvSpPr>
          <p:cNvPr id="8" name="テキスト ボックス 26"/>
          <p:cNvSpPr txBox="1">
            <a:spLocks noChangeArrowheads="1"/>
          </p:cNvSpPr>
          <p:nvPr/>
        </p:nvSpPr>
        <p:spPr bwMode="auto">
          <a:xfrm>
            <a:off x="5788131" y="706390"/>
            <a:ext cx="20778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Book Antiqua" pitchFamily="18" charset="0"/>
                <a:ea typeface="ＭＳ Ｐゴシック" pitchFamily="50" charset="-128"/>
              </a:defRPr>
            </a:lvl1pPr>
            <a:lvl2pPr marL="742950" indent="-285750" eaLnBrk="0" hangingPunct="0">
              <a:defRPr kumimoji="1">
                <a:solidFill>
                  <a:schemeClr val="tx1"/>
                </a:solidFill>
                <a:latin typeface="Book Antiqua" pitchFamily="18" charset="0"/>
                <a:ea typeface="ＭＳ Ｐゴシック" pitchFamily="50" charset="-128"/>
              </a:defRPr>
            </a:lvl2pPr>
            <a:lvl3pPr marL="1143000" indent="-228600" eaLnBrk="0" hangingPunct="0">
              <a:defRPr kumimoji="1">
                <a:solidFill>
                  <a:schemeClr val="tx1"/>
                </a:solidFill>
                <a:latin typeface="Book Antiqua" pitchFamily="18" charset="0"/>
                <a:ea typeface="ＭＳ Ｐゴシック" pitchFamily="50" charset="-128"/>
              </a:defRPr>
            </a:lvl3pPr>
            <a:lvl4pPr marL="1600200" indent="-228600" eaLnBrk="0" hangingPunct="0">
              <a:defRPr kumimoji="1">
                <a:solidFill>
                  <a:schemeClr val="tx1"/>
                </a:solidFill>
                <a:latin typeface="Book Antiqua" pitchFamily="18" charset="0"/>
                <a:ea typeface="ＭＳ Ｐゴシック" pitchFamily="50" charset="-128"/>
              </a:defRPr>
            </a:lvl4pPr>
            <a:lvl5pPr marL="2057400" indent="-228600" eaLnBrk="0" hangingPunct="0">
              <a:defRPr kumimoji="1">
                <a:solidFill>
                  <a:schemeClr val="tx1"/>
                </a:solidFill>
                <a:latin typeface="Book Antiqua"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Book Antiqua"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Book Antiqua"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Book Antiqua"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Book Antiqua" pitchFamily="18" charset="0"/>
                <a:ea typeface="ＭＳ Ｐゴシック" pitchFamily="50" charset="-128"/>
              </a:defRPr>
            </a:lvl9pPr>
          </a:lstStyle>
          <a:p>
            <a:pPr eaLnBrk="1" hangingPunct="1"/>
            <a:r>
              <a:rPr lang="en-US" altLang="ja-JP" dirty="0"/>
              <a:t>RF voltage pattern</a:t>
            </a:r>
          </a:p>
        </p:txBody>
      </p:sp>
      <p:sp>
        <p:nvSpPr>
          <p:cNvPr id="9" name="正方形/長方形 27"/>
          <p:cNvSpPr>
            <a:spLocks noChangeArrowheads="1"/>
          </p:cNvSpPr>
          <p:nvPr/>
        </p:nvSpPr>
        <p:spPr bwMode="auto">
          <a:xfrm>
            <a:off x="168515" y="4804462"/>
            <a:ext cx="471221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ja-JP" dirty="0">
                <a:latin typeface="Arial" panose="020B0604020202020204" pitchFamily="34" charset="0"/>
                <a:cs typeface="Arial" panose="020B0604020202020204" pitchFamily="34" charset="0"/>
              </a:rPr>
              <a:t>Uniform bunch distribution is formed </a:t>
            </a:r>
            <a:endParaRPr lang="en-US" altLang="ja-JP" dirty="0" smtClean="0">
              <a:latin typeface="Arial" panose="020B0604020202020204" pitchFamily="34" charset="0"/>
              <a:cs typeface="Arial" panose="020B0604020202020204" pitchFamily="34" charset="0"/>
            </a:endParaRPr>
          </a:p>
          <a:p>
            <a:r>
              <a:rPr lang="en-US" altLang="ja-JP" dirty="0" smtClean="0">
                <a:latin typeface="Arial" panose="020B0604020202020204" pitchFamily="34" charset="0"/>
                <a:cs typeface="Arial" panose="020B0604020202020204" pitchFamily="34" charset="0"/>
              </a:rPr>
              <a:t>Through emittance </a:t>
            </a:r>
            <a:r>
              <a:rPr lang="en-US" altLang="ja-JP" dirty="0">
                <a:latin typeface="Arial" panose="020B0604020202020204" pitchFamily="34" charset="0"/>
                <a:cs typeface="Arial" panose="020B0604020202020204" pitchFamily="34" charset="0"/>
              </a:rPr>
              <a:t>dilution </a:t>
            </a:r>
            <a:endParaRPr lang="en-US" altLang="ja-JP" dirty="0" smtClean="0">
              <a:latin typeface="Arial" panose="020B0604020202020204" pitchFamily="34" charset="0"/>
              <a:cs typeface="Arial" panose="020B0604020202020204" pitchFamily="34" charset="0"/>
            </a:endParaRPr>
          </a:p>
          <a:p>
            <a:r>
              <a:rPr lang="en-US" altLang="ja-JP" dirty="0" smtClean="0">
                <a:latin typeface="Arial" panose="020B0604020202020204" pitchFamily="34" charset="0"/>
                <a:cs typeface="Arial" panose="020B0604020202020204" pitchFamily="34" charset="0"/>
              </a:rPr>
              <a:t>  by </a:t>
            </a:r>
            <a:r>
              <a:rPr lang="en-US" altLang="ja-JP" dirty="0">
                <a:latin typeface="Arial" panose="020B0604020202020204" pitchFamily="34" charset="0"/>
                <a:cs typeface="Arial" panose="020B0604020202020204" pitchFamily="34" charset="0"/>
              </a:rPr>
              <a:t>the </a:t>
            </a:r>
            <a:r>
              <a:rPr lang="en-US" altLang="ja-JP" dirty="0" smtClean="0">
                <a:latin typeface="Arial" panose="020B0604020202020204" pitchFamily="34" charset="0"/>
                <a:cs typeface="Arial" panose="020B0604020202020204" pitchFamily="34" charset="0"/>
              </a:rPr>
              <a:t>large synchrotron motion excited</a:t>
            </a:r>
          </a:p>
          <a:p>
            <a:r>
              <a:rPr lang="en-US" altLang="ja-JP" dirty="0" smtClean="0">
                <a:latin typeface="Arial" panose="020B0604020202020204" pitchFamily="34" charset="0"/>
                <a:cs typeface="Arial" panose="020B0604020202020204" pitchFamily="34" charset="0"/>
              </a:rPr>
              <a:t>    by momentum offset.</a:t>
            </a:r>
            <a:endParaRPr lang="en-US" altLang="ja-JP" dirty="0">
              <a:latin typeface="Arial" panose="020B0604020202020204" pitchFamily="34" charset="0"/>
              <a:cs typeface="Arial" panose="020B0604020202020204" pitchFamily="34" charset="0"/>
            </a:endParaRPr>
          </a:p>
        </p:txBody>
      </p:sp>
      <p:sp>
        <p:nvSpPr>
          <p:cNvPr id="10" name="正方形/長方形 29"/>
          <p:cNvSpPr>
            <a:spLocks noChangeArrowheads="1"/>
          </p:cNvSpPr>
          <p:nvPr/>
        </p:nvSpPr>
        <p:spPr bwMode="auto">
          <a:xfrm>
            <a:off x="4880732" y="4689183"/>
            <a:ext cx="417671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ja-JP" dirty="0">
                <a:latin typeface="Arial" panose="020B0604020202020204" pitchFamily="34" charset="0"/>
                <a:cs typeface="Arial" panose="020B0604020202020204" pitchFamily="34" charset="0"/>
              </a:rPr>
              <a:t>The second harmonic </a:t>
            </a:r>
            <a:r>
              <a:rPr lang="en-US" altLang="ja-JP" dirty="0" smtClean="0">
                <a:latin typeface="Arial" panose="020B0604020202020204" pitchFamily="34" charset="0"/>
                <a:cs typeface="Arial" panose="020B0604020202020204" pitchFamily="34" charset="0"/>
              </a:rPr>
              <a:t>rf fills the role </a:t>
            </a:r>
          </a:p>
          <a:p>
            <a:r>
              <a:rPr lang="en-US" altLang="ja-JP" dirty="0" smtClean="0">
                <a:latin typeface="Arial" panose="020B0604020202020204" pitchFamily="34" charset="0"/>
                <a:cs typeface="Arial" panose="020B0604020202020204" pitchFamily="34" charset="0"/>
              </a:rPr>
              <a:t>in shaping flatter and wider rf bucket potential, </a:t>
            </a:r>
          </a:p>
          <a:p>
            <a:r>
              <a:rPr lang="en-US" altLang="ja-JP" dirty="0">
                <a:latin typeface="Arial" panose="020B0604020202020204" pitchFamily="34" charset="0"/>
                <a:cs typeface="Arial" panose="020B0604020202020204" pitchFamily="34" charset="0"/>
              </a:rPr>
              <a:t> </a:t>
            </a:r>
            <a:r>
              <a:rPr lang="en-US" altLang="ja-JP" dirty="0" smtClean="0">
                <a:latin typeface="Arial" panose="020B0604020202020204" pitchFamily="34" charset="0"/>
                <a:cs typeface="Arial" panose="020B0604020202020204" pitchFamily="34" charset="0"/>
              </a:rPr>
              <a:t>  leading to better longitudinal motion </a:t>
            </a:r>
          </a:p>
          <a:p>
            <a:r>
              <a:rPr lang="en-US" altLang="ja-JP" dirty="0">
                <a:latin typeface="Arial" panose="020B0604020202020204" pitchFamily="34" charset="0"/>
                <a:cs typeface="Arial" panose="020B0604020202020204" pitchFamily="34" charset="0"/>
              </a:rPr>
              <a:t> </a:t>
            </a:r>
            <a:r>
              <a:rPr lang="en-US" altLang="ja-JP" dirty="0" smtClean="0">
                <a:latin typeface="Arial" panose="020B0604020202020204" pitchFamily="34" charset="0"/>
                <a:cs typeface="Arial" panose="020B0604020202020204" pitchFamily="34" charset="0"/>
              </a:rPr>
              <a:t>  to make a flatter bunch distribution.</a:t>
            </a:r>
            <a:endParaRPr lang="ja-JP" altLang="en-US" dirty="0">
              <a:latin typeface="Arial" panose="020B0604020202020204" pitchFamily="34" charset="0"/>
              <a:cs typeface="Arial" panose="020B0604020202020204" pitchFamily="34" charset="0"/>
            </a:endParaRPr>
          </a:p>
        </p:txBody>
      </p:sp>
      <p:sp>
        <p:nvSpPr>
          <p:cNvPr id="11" name="角丸四角形 34"/>
          <p:cNvSpPr>
            <a:spLocks noChangeArrowheads="1"/>
          </p:cNvSpPr>
          <p:nvPr/>
        </p:nvSpPr>
        <p:spPr bwMode="auto">
          <a:xfrm>
            <a:off x="1154870" y="4235402"/>
            <a:ext cx="2828204" cy="431800"/>
          </a:xfrm>
          <a:prstGeom prst="roundRect">
            <a:avLst>
              <a:gd name="adj" fmla="val 16667"/>
            </a:avLst>
          </a:prstGeom>
          <a:noFill/>
          <a:ln w="9525" algn="ctr">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ja-JP" altLang="en-US">
              <a:ea typeface="ＭＳ Ｐ明朝" pitchFamily="18" charset="-128"/>
            </a:endParaRPr>
          </a:p>
        </p:txBody>
      </p:sp>
      <p:sp>
        <p:nvSpPr>
          <p:cNvPr id="12" name="テキスト ボックス 25"/>
          <p:cNvSpPr txBox="1">
            <a:spLocks noChangeArrowheads="1"/>
          </p:cNvSpPr>
          <p:nvPr/>
        </p:nvSpPr>
        <p:spPr bwMode="auto">
          <a:xfrm>
            <a:off x="6728208" y="1083520"/>
            <a:ext cx="17764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Book Antiqua" pitchFamily="18" charset="0"/>
                <a:ea typeface="ＭＳ Ｐゴシック" pitchFamily="50" charset="-128"/>
              </a:defRPr>
            </a:lvl1pPr>
            <a:lvl2pPr marL="742950" indent="-285750" eaLnBrk="0" hangingPunct="0">
              <a:defRPr kumimoji="1">
                <a:solidFill>
                  <a:schemeClr val="tx1"/>
                </a:solidFill>
                <a:latin typeface="Book Antiqua" pitchFamily="18" charset="0"/>
                <a:ea typeface="ＭＳ Ｐゴシック" pitchFamily="50" charset="-128"/>
              </a:defRPr>
            </a:lvl2pPr>
            <a:lvl3pPr marL="1143000" indent="-228600" eaLnBrk="0" hangingPunct="0">
              <a:defRPr kumimoji="1">
                <a:solidFill>
                  <a:schemeClr val="tx1"/>
                </a:solidFill>
                <a:latin typeface="Book Antiqua" pitchFamily="18" charset="0"/>
                <a:ea typeface="ＭＳ Ｐゴシック" pitchFamily="50" charset="-128"/>
              </a:defRPr>
            </a:lvl3pPr>
            <a:lvl4pPr marL="1600200" indent="-228600" eaLnBrk="0" hangingPunct="0">
              <a:defRPr kumimoji="1">
                <a:solidFill>
                  <a:schemeClr val="tx1"/>
                </a:solidFill>
                <a:latin typeface="Book Antiqua" pitchFamily="18" charset="0"/>
                <a:ea typeface="ＭＳ Ｐゴシック" pitchFamily="50" charset="-128"/>
              </a:defRPr>
            </a:lvl4pPr>
            <a:lvl5pPr marL="2057400" indent="-228600" eaLnBrk="0" hangingPunct="0">
              <a:defRPr kumimoji="1">
                <a:solidFill>
                  <a:schemeClr val="tx1"/>
                </a:solidFill>
                <a:latin typeface="Book Antiqua"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Book Antiqua"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Book Antiqua"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Book Antiqua"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Book Antiqua" pitchFamily="18" charset="0"/>
                <a:ea typeface="ＭＳ Ｐゴシック" pitchFamily="50" charset="-128"/>
              </a:defRPr>
            </a:lvl9pPr>
          </a:lstStyle>
          <a:p>
            <a:pPr eaLnBrk="1" hangingPunct="1"/>
            <a:r>
              <a:rPr lang="en-US" altLang="ja-JP" dirty="0">
                <a:solidFill>
                  <a:schemeClr val="accent2"/>
                </a:solidFill>
              </a:rPr>
              <a:t>Fundamental rf</a:t>
            </a:r>
            <a:endParaRPr lang="ja-JP" altLang="en-US" dirty="0">
              <a:solidFill>
                <a:schemeClr val="accent2"/>
              </a:solidFill>
            </a:endParaRPr>
          </a:p>
        </p:txBody>
      </p:sp>
      <p:sp>
        <p:nvSpPr>
          <p:cNvPr id="13" name="テキスト ボックス 28"/>
          <p:cNvSpPr txBox="1">
            <a:spLocks noChangeArrowheads="1"/>
          </p:cNvSpPr>
          <p:nvPr/>
        </p:nvSpPr>
        <p:spPr bwMode="auto">
          <a:xfrm>
            <a:off x="5704728" y="2751745"/>
            <a:ext cx="21820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Book Antiqua" pitchFamily="18" charset="0"/>
                <a:ea typeface="ＭＳ Ｐゴシック" pitchFamily="50" charset="-128"/>
              </a:defRPr>
            </a:lvl1pPr>
            <a:lvl2pPr marL="742950" indent="-285750" eaLnBrk="0" hangingPunct="0">
              <a:defRPr kumimoji="1">
                <a:solidFill>
                  <a:schemeClr val="tx1"/>
                </a:solidFill>
                <a:latin typeface="Book Antiqua" pitchFamily="18" charset="0"/>
                <a:ea typeface="ＭＳ Ｐゴシック" pitchFamily="50" charset="-128"/>
              </a:defRPr>
            </a:lvl2pPr>
            <a:lvl3pPr marL="1143000" indent="-228600" eaLnBrk="0" hangingPunct="0">
              <a:defRPr kumimoji="1">
                <a:solidFill>
                  <a:schemeClr val="tx1"/>
                </a:solidFill>
                <a:latin typeface="Book Antiqua" pitchFamily="18" charset="0"/>
                <a:ea typeface="ＭＳ Ｐゴシック" pitchFamily="50" charset="-128"/>
              </a:defRPr>
            </a:lvl3pPr>
            <a:lvl4pPr marL="1600200" indent="-228600" eaLnBrk="0" hangingPunct="0">
              <a:defRPr kumimoji="1">
                <a:solidFill>
                  <a:schemeClr val="tx1"/>
                </a:solidFill>
                <a:latin typeface="Book Antiqua" pitchFamily="18" charset="0"/>
                <a:ea typeface="ＭＳ Ｐゴシック" pitchFamily="50" charset="-128"/>
              </a:defRPr>
            </a:lvl4pPr>
            <a:lvl5pPr marL="2057400" indent="-228600" eaLnBrk="0" hangingPunct="0">
              <a:defRPr kumimoji="1">
                <a:solidFill>
                  <a:schemeClr val="tx1"/>
                </a:solidFill>
                <a:latin typeface="Book Antiqua"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Book Antiqua"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Book Antiqua"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Book Antiqua"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Book Antiqua" pitchFamily="18" charset="0"/>
                <a:ea typeface="ＭＳ Ｐゴシック" pitchFamily="50" charset="-128"/>
              </a:defRPr>
            </a:lvl9pPr>
          </a:lstStyle>
          <a:p>
            <a:pPr eaLnBrk="1" hangingPunct="1"/>
            <a:r>
              <a:rPr lang="en-US" altLang="ja-JP" dirty="0">
                <a:solidFill>
                  <a:srgbClr val="FF0000"/>
                </a:solidFill>
              </a:rPr>
              <a:t>Second harmonic rf</a:t>
            </a:r>
            <a:endParaRPr lang="ja-JP" altLang="en-US" dirty="0">
              <a:solidFill>
                <a:srgbClr val="FF0000"/>
              </a:solidFill>
            </a:endParaRPr>
          </a:p>
        </p:txBody>
      </p:sp>
      <p:sp>
        <p:nvSpPr>
          <p:cNvPr id="14" name="正方形/長方形 29"/>
          <p:cNvSpPr>
            <a:spLocks noChangeArrowheads="1"/>
          </p:cNvSpPr>
          <p:nvPr/>
        </p:nvSpPr>
        <p:spPr bwMode="auto">
          <a:xfrm>
            <a:off x="6113946" y="4254452"/>
            <a:ext cx="156154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ja-JP" sz="2000" dirty="0">
                <a:solidFill>
                  <a:srgbClr val="FF0000"/>
                </a:solidFill>
              </a:rPr>
              <a:t>V</a:t>
            </a:r>
            <a:r>
              <a:rPr lang="en-US" altLang="ja-JP" sz="2000" baseline="-25000" dirty="0">
                <a:solidFill>
                  <a:srgbClr val="FF0000"/>
                </a:solidFill>
              </a:rPr>
              <a:t>2</a:t>
            </a:r>
            <a:r>
              <a:rPr lang="en-US" altLang="ja-JP" sz="2000" dirty="0">
                <a:solidFill>
                  <a:srgbClr val="FF0000"/>
                </a:solidFill>
              </a:rPr>
              <a:t>/V</a:t>
            </a:r>
            <a:r>
              <a:rPr lang="en-US" altLang="ja-JP" sz="2000" baseline="-25000" dirty="0">
                <a:solidFill>
                  <a:srgbClr val="FF0000"/>
                </a:solidFill>
              </a:rPr>
              <a:t>1</a:t>
            </a:r>
            <a:r>
              <a:rPr lang="en-US" altLang="ja-JP" sz="2000" dirty="0">
                <a:solidFill>
                  <a:srgbClr val="FF0000"/>
                </a:solidFill>
              </a:rPr>
              <a:t>=80%</a:t>
            </a:r>
            <a:endParaRPr lang="ja-JP" altLang="en-US" sz="2000" dirty="0"/>
          </a:p>
        </p:txBody>
      </p:sp>
      <p:sp>
        <p:nvSpPr>
          <p:cNvPr id="15" name="角丸四角形 34"/>
          <p:cNvSpPr>
            <a:spLocks noChangeArrowheads="1"/>
          </p:cNvSpPr>
          <p:nvPr/>
        </p:nvSpPr>
        <p:spPr bwMode="auto">
          <a:xfrm>
            <a:off x="6085645" y="4235402"/>
            <a:ext cx="1530787" cy="431800"/>
          </a:xfrm>
          <a:prstGeom prst="roundRect">
            <a:avLst>
              <a:gd name="adj" fmla="val 16667"/>
            </a:avLst>
          </a:prstGeom>
          <a:noFill/>
          <a:ln w="9525" algn="ctr">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ja-JP" altLang="en-US">
              <a:ea typeface="ＭＳ Ｐ明朝" pitchFamily="18" charset="-128"/>
            </a:endParaRPr>
          </a:p>
        </p:txBody>
      </p:sp>
      <p:sp>
        <p:nvSpPr>
          <p:cNvPr id="16" name="テキスト ボックス 15"/>
          <p:cNvSpPr txBox="1"/>
          <p:nvPr/>
        </p:nvSpPr>
        <p:spPr>
          <a:xfrm>
            <a:off x="6261169" y="3875337"/>
            <a:ext cx="1220206" cy="369332"/>
          </a:xfrm>
          <a:prstGeom prst="rect">
            <a:avLst/>
          </a:prstGeom>
          <a:noFill/>
        </p:spPr>
        <p:txBody>
          <a:bodyPr wrap="none" rtlCol="0">
            <a:spAutoFit/>
          </a:bodyPr>
          <a:lstStyle/>
          <a:p>
            <a:r>
              <a:rPr kumimoji="1" lang="en-US" altLang="ja-JP" dirty="0" smtClean="0"/>
              <a:t>Time (ms)</a:t>
            </a:r>
            <a:endParaRPr kumimoji="1" lang="ja-JP" altLang="en-US" dirty="0"/>
          </a:p>
        </p:txBody>
      </p:sp>
      <p:sp>
        <p:nvSpPr>
          <p:cNvPr id="17" name="テキスト ボックス 16"/>
          <p:cNvSpPr txBox="1"/>
          <p:nvPr/>
        </p:nvSpPr>
        <p:spPr>
          <a:xfrm rot="16200000">
            <a:off x="3857041" y="2262753"/>
            <a:ext cx="1784463" cy="369332"/>
          </a:xfrm>
          <a:prstGeom prst="rect">
            <a:avLst/>
          </a:prstGeom>
          <a:noFill/>
        </p:spPr>
        <p:txBody>
          <a:bodyPr wrap="none" rtlCol="0">
            <a:spAutoFit/>
          </a:bodyPr>
          <a:lstStyle/>
          <a:p>
            <a:r>
              <a:rPr lang="en-US" altLang="ja-JP" dirty="0" smtClean="0"/>
              <a:t>RF voltage (kV)</a:t>
            </a:r>
            <a:endParaRPr kumimoji="1" lang="ja-JP" altLang="en-US" dirty="0"/>
          </a:p>
        </p:txBody>
      </p:sp>
      <p:sp>
        <p:nvSpPr>
          <p:cNvPr id="18" name="テキスト ボックス 17"/>
          <p:cNvSpPr txBox="1"/>
          <p:nvPr/>
        </p:nvSpPr>
        <p:spPr>
          <a:xfrm>
            <a:off x="6574428" y="1390771"/>
            <a:ext cx="428322" cy="369332"/>
          </a:xfrm>
          <a:prstGeom prst="rect">
            <a:avLst/>
          </a:prstGeom>
          <a:noFill/>
        </p:spPr>
        <p:txBody>
          <a:bodyPr wrap="none" rtlCol="0">
            <a:spAutoFit/>
          </a:bodyPr>
          <a:lstStyle/>
          <a:p>
            <a:r>
              <a:rPr kumimoji="1" lang="en-US" altLang="ja-JP" dirty="0" smtClean="0">
                <a:solidFill>
                  <a:srgbClr val="0070C0"/>
                </a:solidFill>
              </a:rPr>
              <a:t>V</a:t>
            </a:r>
            <a:r>
              <a:rPr kumimoji="1" lang="en-US" altLang="ja-JP" baseline="-25000" dirty="0" smtClean="0">
                <a:solidFill>
                  <a:srgbClr val="0070C0"/>
                </a:solidFill>
              </a:rPr>
              <a:t>1</a:t>
            </a:r>
            <a:endParaRPr kumimoji="1" lang="ja-JP" altLang="en-US" baseline="-25000" dirty="0">
              <a:solidFill>
                <a:srgbClr val="0070C0"/>
              </a:solidFill>
            </a:endParaRPr>
          </a:p>
        </p:txBody>
      </p:sp>
      <p:sp>
        <p:nvSpPr>
          <p:cNvPr id="19" name="テキスト ボックス 18"/>
          <p:cNvSpPr txBox="1"/>
          <p:nvPr/>
        </p:nvSpPr>
        <p:spPr>
          <a:xfrm>
            <a:off x="5564111" y="2427467"/>
            <a:ext cx="428322" cy="369332"/>
          </a:xfrm>
          <a:prstGeom prst="rect">
            <a:avLst/>
          </a:prstGeom>
          <a:noFill/>
        </p:spPr>
        <p:txBody>
          <a:bodyPr wrap="none" rtlCol="0">
            <a:spAutoFit/>
          </a:bodyPr>
          <a:lstStyle/>
          <a:p>
            <a:r>
              <a:rPr kumimoji="1" lang="en-US" altLang="ja-JP" dirty="0" smtClean="0">
                <a:solidFill>
                  <a:srgbClr val="FF0000"/>
                </a:solidFill>
              </a:rPr>
              <a:t>V</a:t>
            </a:r>
            <a:r>
              <a:rPr lang="en-US" altLang="ja-JP" baseline="-25000" dirty="0">
                <a:solidFill>
                  <a:srgbClr val="FF0000"/>
                </a:solidFill>
              </a:rPr>
              <a:t>2</a:t>
            </a:r>
            <a:endParaRPr kumimoji="1" lang="ja-JP" altLang="en-US" baseline="-25000" dirty="0">
              <a:solidFill>
                <a:srgbClr val="FF0000"/>
              </a:solidFill>
            </a:endParaRPr>
          </a:p>
        </p:txBody>
      </p:sp>
      <p:sp>
        <p:nvSpPr>
          <p:cNvPr id="20" name="正方形/長方形 19"/>
          <p:cNvSpPr/>
          <p:nvPr/>
        </p:nvSpPr>
        <p:spPr>
          <a:xfrm>
            <a:off x="3683098" y="6201208"/>
            <a:ext cx="5156142" cy="584775"/>
          </a:xfrm>
          <a:prstGeom prst="rect">
            <a:avLst/>
          </a:prstGeom>
        </p:spPr>
        <p:txBody>
          <a:bodyPr wrap="square">
            <a:spAutoFit/>
          </a:bodyPr>
          <a:lstStyle/>
          <a:p>
            <a:r>
              <a:rPr lang="en-US" altLang="ja-JP" sz="1600" dirty="0">
                <a:solidFill>
                  <a:srgbClr val="BC5704"/>
                </a:solidFill>
              </a:rPr>
              <a:t>F. Tamura et al, PRST-AB </a:t>
            </a:r>
            <a:r>
              <a:rPr lang="en-US" altLang="ja-JP" sz="1600" b="1" dirty="0">
                <a:solidFill>
                  <a:srgbClr val="BC5704"/>
                </a:solidFill>
              </a:rPr>
              <a:t>12</a:t>
            </a:r>
            <a:r>
              <a:rPr lang="en-US" altLang="ja-JP" sz="1600" dirty="0">
                <a:solidFill>
                  <a:srgbClr val="BC5704"/>
                </a:solidFill>
              </a:rPr>
              <a:t>, 041001 (2009</a:t>
            </a:r>
            <a:r>
              <a:rPr lang="en-US" altLang="ja-JP" sz="1600" dirty="0" smtClean="0">
                <a:solidFill>
                  <a:srgbClr val="BC5704"/>
                </a:solidFill>
              </a:rPr>
              <a:t>).</a:t>
            </a:r>
          </a:p>
          <a:p>
            <a:r>
              <a:rPr lang="en-US" altLang="ja-JP" sz="1600" dirty="0" smtClean="0">
                <a:solidFill>
                  <a:srgbClr val="BC5704"/>
                </a:solidFill>
              </a:rPr>
              <a:t>M</a:t>
            </a:r>
            <a:r>
              <a:rPr lang="en-US" altLang="ja-JP" sz="1600" dirty="0">
                <a:solidFill>
                  <a:srgbClr val="BC5704"/>
                </a:solidFill>
              </a:rPr>
              <a:t>. </a:t>
            </a:r>
            <a:r>
              <a:rPr lang="en-US" altLang="ja-JP" sz="1600" dirty="0" smtClean="0">
                <a:solidFill>
                  <a:srgbClr val="BC5704"/>
                </a:solidFill>
              </a:rPr>
              <a:t>Yamamoto et al, NIM., </a:t>
            </a:r>
            <a:r>
              <a:rPr lang="en-US" altLang="ja-JP" sz="1600" dirty="0">
                <a:solidFill>
                  <a:srgbClr val="BC5704"/>
                </a:solidFill>
              </a:rPr>
              <a:t>Sect. A </a:t>
            </a:r>
            <a:r>
              <a:rPr lang="en-US" altLang="ja-JP" sz="1600" b="1" dirty="0">
                <a:solidFill>
                  <a:srgbClr val="BC5704"/>
                </a:solidFill>
              </a:rPr>
              <a:t>621</a:t>
            </a:r>
            <a:r>
              <a:rPr lang="en-US" altLang="ja-JP" sz="1600" dirty="0">
                <a:solidFill>
                  <a:srgbClr val="BC5704"/>
                </a:solidFill>
              </a:rPr>
              <a:t>, 15 (2010</a:t>
            </a:r>
            <a:r>
              <a:rPr lang="en-US" altLang="ja-JP" sz="1600" dirty="0" smtClean="0">
                <a:solidFill>
                  <a:srgbClr val="BC5704"/>
                </a:solidFill>
              </a:rPr>
              <a:t>).</a:t>
            </a:r>
          </a:p>
        </p:txBody>
      </p:sp>
      <p:sp>
        <p:nvSpPr>
          <p:cNvPr id="5" name="スライド番号プレースホルダー 4"/>
          <p:cNvSpPr>
            <a:spLocks noGrp="1"/>
          </p:cNvSpPr>
          <p:nvPr>
            <p:ph type="sldNum" sz="quarter" idx="12"/>
          </p:nvPr>
        </p:nvSpPr>
        <p:spPr/>
        <p:txBody>
          <a:bodyPr/>
          <a:lstStyle/>
          <a:p>
            <a:pPr>
              <a:defRPr/>
            </a:pPr>
            <a:fld id="{795C08A0-DC4E-40C2-BC5D-0461A8846DC0}" type="slidenum">
              <a:rPr lang="en-US" altLang="ja-JP" smtClean="0"/>
              <a:pPr>
                <a:defRPr/>
              </a:pPr>
              <a:t>8</a:t>
            </a:fld>
            <a:endParaRPr lang="en-US" altLang="ja-JP"/>
          </a:p>
        </p:txBody>
      </p:sp>
    </p:spTree>
    <p:extLst>
      <p:ext uri="{BB962C8B-B14F-4D97-AF65-F5344CB8AC3E}">
        <p14:creationId xmlns:p14="http://schemas.microsoft.com/office/powerpoint/2010/main" val="318527344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21"/>
          <p:cNvSpPr txBox="1">
            <a:spLocks noChangeArrowheads="1"/>
          </p:cNvSpPr>
          <p:nvPr/>
        </p:nvSpPr>
        <p:spPr bwMode="auto">
          <a:xfrm>
            <a:off x="880735" y="1742976"/>
            <a:ext cx="30299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Book Antiqua" pitchFamily="18" charset="0"/>
                <a:ea typeface="ＭＳ Ｐゴシック" pitchFamily="50" charset="-128"/>
              </a:defRPr>
            </a:lvl1pPr>
            <a:lvl2pPr marL="742950" indent="-285750" eaLnBrk="0" hangingPunct="0">
              <a:defRPr kumimoji="1">
                <a:solidFill>
                  <a:schemeClr val="tx1"/>
                </a:solidFill>
                <a:latin typeface="Book Antiqua" pitchFamily="18" charset="0"/>
                <a:ea typeface="ＭＳ Ｐゴシック" pitchFamily="50" charset="-128"/>
              </a:defRPr>
            </a:lvl2pPr>
            <a:lvl3pPr marL="1143000" indent="-228600" eaLnBrk="0" hangingPunct="0">
              <a:defRPr kumimoji="1">
                <a:solidFill>
                  <a:schemeClr val="tx1"/>
                </a:solidFill>
                <a:latin typeface="Book Antiqua" pitchFamily="18" charset="0"/>
                <a:ea typeface="ＭＳ Ｐゴシック" pitchFamily="50" charset="-128"/>
              </a:defRPr>
            </a:lvl3pPr>
            <a:lvl4pPr marL="1600200" indent="-228600" eaLnBrk="0" hangingPunct="0">
              <a:defRPr kumimoji="1">
                <a:solidFill>
                  <a:schemeClr val="tx1"/>
                </a:solidFill>
                <a:latin typeface="Book Antiqua" pitchFamily="18" charset="0"/>
                <a:ea typeface="ＭＳ Ｐゴシック" pitchFamily="50" charset="-128"/>
              </a:defRPr>
            </a:lvl4pPr>
            <a:lvl5pPr marL="2057400" indent="-228600" eaLnBrk="0" hangingPunct="0">
              <a:defRPr kumimoji="1">
                <a:solidFill>
                  <a:schemeClr val="tx1"/>
                </a:solidFill>
                <a:latin typeface="Book Antiqua"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Book Antiqua"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Book Antiqua"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Book Antiqua"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Book Antiqua" pitchFamily="18" charset="0"/>
                <a:ea typeface="ＭＳ Ｐゴシック" pitchFamily="50" charset="-128"/>
              </a:defRPr>
            </a:lvl9pPr>
          </a:lstStyle>
          <a:p>
            <a:pPr eaLnBrk="1" hangingPunct="1"/>
            <a:r>
              <a:rPr lang="en-US" altLang="ja-JP" dirty="0" err="1"/>
              <a:t>V</a:t>
            </a:r>
            <a:r>
              <a:rPr lang="en-US" altLang="ja-JP" baseline="-25000" dirty="0" err="1"/>
              <a:t>rf</a:t>
            </a:r>
            <a:r>
              <a:rPr lang="en-US" altLang="ja-JP" dirty="0"/>
              <a:t>=V</a:t>
            </a:r>
            <a:r>
              <a:rPr lang="en-US" altLang="ja-JP" baseline="-25000" dirty="0"/>
              <a:t>1</a:t>
            </a:r>
            <a:r>
              <a:rPr lang="en-US" altLang="ja-JP" dirty="0"/>
              <a:t>sin</a:t>
            </a:r>
            <a:r>
              <a:rPr lang="en-US" altLang="ja-JP" dirty="0">
                <a:latin typeface="Symbol" panose="05050102010706020507" pitchFamily="18" charset="2"/>
              </a:rPr>
              <a:t>f</a:t>
            </a:r>
            <a:r>
              <a:rPr lang="en-US" altLang="ja-JP" dirty="0"/>
              <a:t>-V</a:t>
            </a:r>
            <a:r>
              <a:rPr lang="en-US" altLang="ja-JP" baseline="-25000" dirty="0"/>
              <a:t>2</a:t>
            </a:r>
            <a:r>
              <a:rPr lang="en-US" altLang="ja-JP" dirty="0"/>
              <a:t>sin{2(</a:t>
            </a:r>
            <a:r>
              <a:rPr lang="en-US" altLang="ja-JP" dirty="0">
                <a:latin typeface="Symbol" panose="05050102010706020507" pitchFamily="18" charset="2"/>
              </a:rPr>
              <a:t>f</a:t>
            </a:r>
            <a:r>
              <a:rPr lang="en-US" altLang="ja-JP" dirty="0"/>
              <a:t>-</a:t>
            </a:r>
            <a:r>
              <a:rPr lang="en-US" altLang="ja-JP" dirty="0" err="1">
                <a:latin typeface="Symbol" panose="05050102010706020507" pitchFamily="18" charset="2"/>
              </a:rPr>
              <a:t>f</a:t>
            </a:r>
            <a:r>
              <a:rPr lang="en-US" altLang="ja-JP" baseline="-25000" dirty="0" err="1"/>
              <a:t>s</a:t>
            </a:r>
            <a:r>
              <a:rPr lang="en-US" altLang="ja-JP" dirty="0"/>
              <a:t>)+</a:t>
            </a:r>
            <a:r>
              <a:rPr lang="en-US" altLang="ja-JP" dirty="0">
                <a:solidFill>
                  <a:srgbClr val="FF0000"/>
                </a:solidFill>
                <a:latin typeface="Symbol" panose="05050102010706020507" pitchFamily="18" charset="2"/>
              </a:rPr>
              <a:t>f</a:t>
            </a:r>
            <a:r>
              <a:rPr lang="en-US" altLang="ja-JP" baseline="-25000" dirty="0">
                <a:solidFill>
                  <a:srgbClr val="FF0000"/>
                </a:solidFill>
              </a:rPr>
              <a:t>2</a:t>
            </a:r>
            <a:r>
              <a:rPr lang="en-US" altLang="ja-JP" dirty="0"/>
              <a:t>}</a:t>
            </a:r>
            <a:endParaRPr lang="ja-JP" altLang="en-US" dirty="0"/>
          </a:p>
        </p:txBody>
      </p:sp>
      <p:sp>
        <p:nvSpPr>
          <p:cNvPr id="14" name="正方形/長方形 29"/>
          <p:cNvSpPr>
            <a:spLocks noChangeArrowheads="1"/>
          </p:cNvSpPr>
          <p:nvPr/>
        </p:nvSpPr>
        <p:spPr bwMode="auto">
          <a:xfrm>
            <a:off x="4430367" y="4381299"/>
            <a:ext cx="474255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ja-JP" dirty="0">
                <a:latin typeface="Arial" panose="020B0604020202020204" pitchFamily="34" charset="0"/>
                <a:cs typeface="Arial" panose="020B0604020202020204" pitchFamily="34" charset="0"/>
              </a:rPr>
              <a:t>The second harmonic phase sweep method enables </a:t>
            </a:r>
            <a:r>
              <a:rPr lang="en-US" altLang="ja-JP" dirty="0" smtClean="0">
                <a:latin typeface="Arial" panose="020B0604020202020204" pitchFamily="34" charset="0"/>
                <a:cs typeface="Arial" panose="020B0604020202020204" pitchFamily="34" charset="0"/>
              </a:rPr>
              <a:t>further bunch </a:t>
            </a:r>
            <a:r>
              <a:rPr lang="en-US" altLang="ja-JP" dirty="0">
                <a:latin typeface="Arial" panose="020B0604020202020204" pitchFamily="34" charset="0"/>
                <a:cs typeface="Arial" panose="020B0604020202020204" pitchFamily="34" charset="0"/>
              </a:rPr>
              <a:t>distribution </a:t>
            </a:r>
            <a:r>
              <a:rPr lang="en-US" altLang="ja-JP" dirty="0" smtClean="0">
                <a:latin typeface="Arial" panose="020B0604020202020204" pitchFamily="34" charset="0"/>
                <a:cs typeface="Arial" panose="020B0604020202020204" pitchFamily="34" charset="0"/>
              </a:rPr>
              <a:t>control through </a:t>
            </a:r>
            <a:r>
              <a:rPr lang="en-US" altLang="ja-JP" dirty="0">
                <a:latin typeface="Arial" panose="020B0604020202020204" pitchFamily="34" charset="0"/>
                <a:cs typeface="Arial" panose="020B0604020202020204" pitchFamily="34" charset="0"/>
              </a:rPr>
              <a:t>a </a:t>
            </a:r>
            <a:r>
              <a:rPr lang="en-US" altLang="ja-JP" dirty="0" smtClean="0">
                <a:latin typeface="Arial" panose="020B0604020202020204" pitchFamily="34" charset="0"/>
                <a:cs typeface="Arial" panose="020B0604020202020204" pitchFamily="34" charset="0"/>
              </a:rPr>
              <a:t>dynamical </a:t>
            </a:r>
            <a:r>
              <a:rPr lang="en-US" altLang="ja-JP" dirty="0">
                <a:latin typeface="Arial" panose="020B0604020202020204" pitchFamily="34" charset="0"/>
                <a:cs typeface="Arial" panose="020B0604020202020204" pitchFamily="34" charset="0"/>
              </a:rPr>
              <a:t>change of the rf bucket potential during injection.</a:t>
            </a:r>
            <a:endParaRPr lang="ja-JP" altLang="en-US" dirty="0">
              <a:latin typeface="Arial" panose="020B0604020202020204" pitchFamily="34" charset="0"/>
              <a:cs typeface="Arial" panose="020B0604020202020204" pitchFamily="34" charset="0"/>
            </a:endParaRPr>
          </a:p>
        </p:txBody>
      </p:sp>
      <p:sp>
        <p:nvSpPr>
          <p:cNvPr id="16" name="テキスト ボックス 1"/>
          <p:cNvSpPr txBox="1">
            <a:spLocks noChangeArrowheads="1"/>
          </p:cNvSpPr>
          <p:nvPr/>
        </p:nvSpPr>
        <p:spPr bwMode="auto">
          <a:xfrm>
            <a:off x="591810" y="1412776"/>
            <a:ext cx="83006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Book Antiqua" pitchFamily="18" charset="0"/>
                <a:ea typeface="ＭＳ Ｐゴシック" pitchFamily="50" charset="-128"/>
              </a:defRPr>
            </a:lvl1pPr>
            <a:lvl2pPr marL="742950" indent="-285750" eaLnBrk="0" hangingPunct="0">
              <a:defRPr kumimoji="1">
                <a:solidFill>
                  <a:schemeClr val="tx1"/>
                </a:solidFill>
                <a:latin typeface="Book Antiqua" pitchFamily="18" charset="0"/>
                <a:ea typeface="ＭＳ Ｐゴシック" pitchFamily="50" charset="-128"/>
              </a:defRPr>
            </a:lvl2pPr>
            <a:lvl3pPr marL="1143000" indent="-228600" eaLnBrk="0" hangingPunct="0">
              <a:defRPr kumimoji="1">
                <a:solidFill>
                  <a:schemeClr val="tx1"/>
                </a:solidFill>
                <a:latin typeface="Book Antiqua" pitchFamily="18" charset="0"/>
                <a:ea typeface="ＭＳ Ｐゴシック" pitchFamily="50" charset="-128"/>
              </a:defRPr>
            </a:lvl3pPr>
            <a:lvl4pPr marL="1600200" indent="-228600" eaLnBrk="0" hangingPunct="0">
              <a:defRPr kumimoji="1">
                <a:solidFill>
                  <a:schemeClr val="tx1"/>
                </a:solidFill>
                <a:latin typeface="Book Antiqua" pitchFamily="18" charset="0"/>
                <a:ea typeface="ＭＳ Ｐゴシック" pitchFamily="50" charset="-128"/>
              </a:defRPr>
            </a:lvl4pPr>
            <a:lvl5pPr marL="2057400" indent="-228600" eaLnBrk="0" hangingPunct="0">
              <a:defRPr kumimoji="1">
                <a:solidFill>
                  <a:schemeClr val="tx1"/>
                </a:solidFill>
                <a:latin typeface="Book Antiqua"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Book Antiqua"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Book Antiqua"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Book Antiqua"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Book Antiqua" pitchFamily="18" charset="0"/>
                <a:ea typeface="ＭＳ Ｐゴシック" pitchFamily="50" charset="-128"/>
              </a:defRPr>
            </a:lvl9pPr>
          </a:lstStyle>
          <a:p>
            <a:pPr eaLnBrk="1" hangingPunct="1"/>
            <a:r>
              <a:rPr lang="en-US" altLang="ja-JP" dirty="0"/>
              <a:t>Additional </a:t>
            </a:r>
            <a:r>
              <a:rPr lang="en-US" altLang="ja-JP" dirty="0" smtClean="0"/>
              <a:t>control in longitudinal </a:t>
            </a:r>
            <a:r>
              <a:rPr lang="en-US" altLang="ja-JP" dirty="0"/>
              <a:t>painting ; </a:t>
            </a:r>
            <a:r>
              <a:rPr lang="en-US" altLang="ja-JP" dirty="0">
                <a:solidFill>
                  <a:srgbClr val="FF0000"/>
                </a:solidFill>
              </a:rPr>
              <a:t>phase sweep of </a:t>
            </a:r>
            <a:r>
              <a:rPr lang="en-US" altLang="ja-JP" dirty="0" smtClean="0">
                <a:solidFill>
                  <a:srgbClr val="FF0000"/>
                </a:solidFill>
              </a:rPr>
              <a:t>V</a:t>
            </a:r>
            <a:r>
              <a:rPr lang="en-US" altLang="ja-JP" baseline="-25000" dirty="0" smtClean="0">
                <a:solidFill>
                  <a:srgbClr val="FF0000"/>
                </a:solidFill>
              </a:rPr>
              <a:t>2 </a:t>
            </a:r>
            <a:r>
              <a:rPr lang="en-US" altLang="ja-JP" dirty="0" smtClean="0">
                <a:solidFill>
                  <a:srgbClr val="FF0000"/>
                </a:solidFill>
              </a:rPr>
              <a:t>during injection</a:t>
            </a:r>
            <a:endParaRPr lang="ja-JP" altLang="en-US" dirty="0">
              <a:solidFill>
                <a:srgbClr val="FF0000"/>
              </a:solidFill>
            </a:endParaRPr>
          </a:p>
        </p:txBody>
      </p:sp>
      <p:grpSp>
        <p:nvGrpSpPr>
          <p:cNvPr id="22" name="グループ化 21"/>
          <p:cNvGrpSpPr/>
          <p:nvPr/>
        </p:nvGrpSpPr>
        <p:grpSpPr>
          <a:xfrm>
            <a:off x="4852824" y="2656774"/>
            <a:ext cx="2072306" cy="563563"/>
            <a:chOff x="4803448" y="3326283"/>
            <a:chExt cx="2072306" cy="563563"/>
          </a:xfrm>
        </p:grpSpPr>
        <p:sp>
          <p:nvSpPr>
            <p:cNvPr id="15" name="角丸四角形 33"/>
            <p:cNvSpPr>
              <a:spLocks noChangeArrowheads="1"/>
            </p:cNvSpPr>
            <p:nvPr/>
          </p:nvSpPr>
          <p:spPr bwMode="auto">
            <a:xfrm>
              <a:off x="4803448" y="3326283"/>
              <a:ext cx="2072306" cy="563563"/>
            </a:xfrm>
            <a:prstGeom prst="roundRect">
              <a:avLst>
                <a:gd name="adj" fmla="val 16667"/>
              </a:avLst>
            </a:prstGeom>
            <a:noFill/>
            <a:ln w="9525" algn="ctr">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ja-JP" altLang="en-US">
                <a:ea typeface="ＭＳ Ｐ明朝" pitchFamily="18" charset="-128"/>
              </a:endParaRPr>
            </a:p>
          </p:txBody>
        </p:sp>
        <p:sp>
          <p:nvSpPr>
            <p:cNvPr id="17" name="テキスト ボックス 22"/>
            <p:cNvSpPr txBox="1">
              <a:spLocks noChangeArrowheads="1"/>
            </p:cNvSpPr>
            <p:nvPr/>
          </p:nvSpPr>
          <p:spPr bwMode="auto">
            <a:xfrm>
              <a:off x="4874885" y="3407246"/>
              <a:ext cx="195598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Book Antiqua" pitchFamily="18" charset="0"/>
                  <a:ea typeface="ＭＳ Ｐゴシック" pitchFamily="50" charset="-128"/>
                </a:defRPr>
              </a:lvl1pPr>
              <a:lvl2pPr marL="742950" indent="-285750" eaLnBrk="0" hangingPunct="0">
                <a:defRPr kumimoji="1">
                  <a:solidFill>
                    <a:schemeClr val="tx1"/>
                  </a:solidFill>
                  <a:latin typeface="Book Antiqua" pitchFamily="18" charset="0"/>
                  <a:ea typeface="ＭＳ Ｐゴシック" pitchFamily="50" charset="-128"/>
                </a:defRPr>
              </a:lvl2pPr>
              <a:lvl3pPr marL="1143000" indent="-228600" eaLnBrk="0" hangingPunct="0">
                <a:defRPr kumimoji="1">
                  <a:solidFill>
                    <a:schemeClr val="tx1"/>
                  </a:solidFill>
                  <a:latin typeface="Book Antiqua" pitchFamily="18" charset="0"/>
                  <a:ea typeface="ＭＳ Ｐゴシック" pitchFamily="50" charset="-128"/>
                </a:defRPr>
              </a:lvl3pPr>
              <a:lvl4pPr marL="1600200" indent="-228600" eaLnBrk="0" hangingPunct="0">
                <a:defRPr kumimoji="1">
                  <a:solidFill>
                    <a:schemeClr val="tx1"/>
                  </a:solidFill>
                  <a:latin typeface="Book Antiqua" pitchFamily="18" charset="0"/>
                  <a:ea typeface="ＭＳ Ｐゴシック" pitchFamily="50" charset="-128"/>
                </a:defRPr>
              </a:lvl4pPr>
              <a:lvl5pPr marL="2057400" indent="-228600" eaLnBrk="0" hangingPunct="0">
                <a:defRPr kumimoji="1">
                  <a:solidFill>
                    <a:schemeClr val="tx1"/>
                  </a:solidFill>
                  <a:latin typeface="Book Antiqua"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Book Antiqua"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Book Antiqua"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Book Antiqua"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Book Antiqua" pitchFamily="18" charset="0"/>
                  <a:ea typeface="ＭＳ Ｐゴシック" pitchFamily="50" charset="-128"/>
                </a:defRPr>
              </a:lvl9pPr>
            </a:lstStyle>
            <a:p>
              <a:pPr eaLnBrk="1" hangingPunct="1"/>
              <a:r>
                <a:rPr lang="en-US" altLang="ja-JP" sz="2000" dirty="0">
                  <a:solidFill>
                    <a:srgbClr val="FF0000"/>
                  </a:solidFill>
                  <a:latin typeface="Symbol" panose="05050102010706020507" pitchFamily="18" charset="2"/>
                </a:rPr>
                <a:t>f</a:t>
              </a:r>
              <a:r>
                <a:rPr lang="en-US" altLang="ja-JP" sz="2000" baseline="-25000" dirty="0">
                  <a:solidFill>
                    <a:srgbClr val="FF0000"/>
                  </a:solidFill>
                </a:rPr>
                <a:t>2</a:t>
              </a:r>
              <a:r>
                <a:rPr lang="en-US" altLang="ja-JP" sz="2000" dirty="0">
                  <a:solidFill>
                    <a:srgbClr val="FF0000"/>
                  </a:solidFill>
                </a:rPr>
                <a:t>=</a:t>
              </a:r>
              <a:r>
                <a:rPr lang="en-US" altLang="ja-JP" sz="2000" dirty="0">
                  <a:solidFill>
                    <a:srgbClr val="FF0000"/>
                  </a:solidFill>
                  <a:latin typeface="Symbol" panose="05050102010706020507" pitchFamily="18" charset="2"/>
                  <a:ea typeface="SimSun" pitchFamily="2" charset="-122"/>
                </a:rPr>
                <a:t>-</a:t>
              </a:r>
              <a:r>
                <a:rPr lang="en-US" altLang="ja-JP" sz="2000" dirty="0" smtClean="0">
                  <a:solidFill>
                    <a:srgbClr val="FF0000"/>
                  </a:solidFill>
                </a:rPr>
                <a:t>100</a:t>
              </a:r>
              <a:r>
                <a:rPr lang="ja-JP" altLang="en-US" sz="2000" dirty="0" smtClean="0">
                  <a:solidFill>
                    <a:srgbClr val="FF0000"/>
                  </a:solidFill>
                </a:rPr>
                <a:t>⇒</a:t>
              </a:r>
              <a:r>
                <a:rPr lang="en-US" altLang="ja-JP" sz="2000" dirty="0" smtClean="0">
                  <a:solidFill>
                    <a:srgbClr val="FF0000"/>
                  </a:solidFill>
                </a:rPr>
                <a:t>0 deg</a:t>
              </a:r>
              <a:endParaRPr lang="ja-JP" altLang="en-US" sz="2000" dirty="0">
                <a:solidFill>
                  <a:srgbClr val="FF0000"/>
                </a:solidFill>
              </a:endParaRPr>
            </a:p>
          </p:txBody>
        </p:sp>
      </p:grpSp>
      <p:grpSp>
        <p:nvGrpSpPr>
          <p:cNvPr id="10" name="グループ化 9"/>
          <p:cNvGrpSpPr/>
          <p:nvPr/>
        </p:nvGrpSpPr>
        <p:grpSpPr>
          <a:xfrm>
            <a:off x="35497" y="2608337"/>
            <a:ext cx="4395052" cy="3609771"/>
            <a:chOff x="35497" y="2608337"/>
            <a:chExt cx="4395052" cy="3609771"/>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4829" y="2608337"/>
              <a:ext cx="4025720" cy="33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直線矢印コネクタ 7"/>
            <p:cNvCxnSpPr>
              <a:cxnSpLocks noChangeShapeType="1"/>
            </p:cNvCxnSpPr>
            <p:nvPr/>
          </p:nvCxnSpPr>
          <p:spPr bwMode="auto">
            <a:xfrm rot="5400000">
              <a:off x="788217" y="2872258"/>
              <a:ext cx="504825" cy="504825"/>
            </a:xfrm>
            <a:prstGeom prst="straightConnector1">
              <a:avLst/>
            </a:prstGeom>
            <a:noFill/>
            <a:ln w="9525" algn="ctr">
              <a:solidFill>
                <a:srgbClr val="0362ED"/>
              </a:solidFill>
              <a:round/>
              <a:headEnd/>
              <a:tailEnd type="arrow" w="med" len="med"/>
            </a:ln>
            <a:extLst>
              <a:ext uri="{909E8E84-426E-40DD-AFC4-6F175D3DCCD1}">
                <a14:hiddenFill xmlns:a14="http://schemas.microsoft.com/office/drawing/2010/main">
                  <a:noFill/>
                </a14:hiddenFill>
              </a:ext>
            </a:extLst>
          </p:spPr>
        </p:cxnSp>
        <p:sp>
          <p:nvSpPr>
            <p:cNvPr id="5" name="テキスト ボックス 8"/>
            <p:cNvSpPr txBox="1">
              <a:spLocks noChangeArrowheads="1"/>
            </p:cNvSpPr>
            <p:nvPr/>
          </p:nvSpPr>
          <p:spPr bwMode="auto">
            <a:xfrm>
              <a:off x="1210492" y="2655862"/>
              <a:ext cx="97013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Book Antiqua" pitchFamily="18" charset="0"/>
                  <a:ea typeface="ＭＳ Ｐゴシック" pitchFamily="50" charset="-128"/>
                </a:defRPr>
              </a:lvl1pPr>
              <a:lvl2pPr marL="742950" indent="-285750" eaLnBrk="0" hangingPunct="0">
                <a:defRPr kumimoji="1">
                  <a:solidFill>
                    <a:schemeClr val="tx1"/>
                  </a:solidFill>
                  <a:latin typeface="Book Antiqua" pitchFamily="18" charset="0"/>
                  <a:ea typeface="ＭＳ Ｐゴシック" pitchFamily="50" charset="-128"/>
                </a:defRPr>
              </a:lvl2pPr>
              <a:lvl3pPr marL="1143000" indent="-228600" eaLnBrk="0" hangingPunct="0">
                <a:defRPr kumimoji="1">
                  <a:solidFill>
                    <a:schemeClr val="tx1"/>
                  </a:solidFill>
                  <a:latin typeface="Book Antiqua" pitchFamily="18" charset="0"/>
                  <a:ea typeface="ＭＳ Ｐゴシック" pitchFamily="50" charset="-128"/>
                </a:defRPr>
              </a:lvl3pPr>
              <a:lvl4pPr marL="1600200" indent="-228600" eaLnBrk="0" hangingPunct="0">
                <a:defRPr kumimoji="1">
                  <a:solidFill>
                    <a:schemeClr val="tx1"/>
                  </a:solidFill>
                  <a:latin typeface="Book Antiqua" pitchFamily="18" charset="0"/>
                  <a:ea typeface="ＭＳ Ｐゴシック" pitchFamily="50" charset="-128"/>
                </a:defRPr>
              </a:lvl4pPr>
              <a:lvl5pPr marL="2057400" indent="-228600" eaLnBrk="0" hangingPunct="0">
                <a:defRPr kumimoji="1">
                  <a:solidFill>
                    <a:schemeClr val="tx1"/>
                  </a:solidFill>
                  <a:latin typeface="Book Antiqua"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Book Antiqua"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Book Antiqua"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Book Antiqua"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Book Antiqua" pitchFamily="18" charset="0"/>
                  <a:ea typeface="ＭＳ Ｐゴシック" pitchFamily="50" charset="-128"/>
                </a:defRPr>
              </a:lvl9pPr>
            </a:lstStyle>
            <a:p>
              <a:pPr eaLnBrk="1" hangingPunct="1"/>
              <a:r>
                <a:rPr lang="en-US" altLang="ja-JP" sz="1600" dirty="0">
                  <a:solidFill>
                    <a:srgbClr val="0362ED"/>
                  </a:solidFill>
                </a:rPr>
                <a:t>V</a:t>
              </a:r>
              <a:r>
                <a:rPr lang="en-US" altLang="ja-JP" sz="1600" baseline="-25000" dirty="0">
                  <a:solidFill>
                    <a:srgbClr val="0362ED"/>
                  </a:solidFill>
                </a:rPr>
                <a:t>2</a:t>
              </a:r>
              <a:r>
                <a:rPr lang="en-US" altLang="ja-JP" sz="1600" dirty="0">
                  <a:solidFill>
                    <a:srgbClr val="0362ED"/>
                  </a:solidFill>
                </a:rPr>
                <a:t>/V</a:t>
              </a:r>
              <a:r>
                <a:rPr lang="en-US" altLang="ja-JP" sz="1600" baseline="-25000" dirty="0">
                  <a:solidFill>
                    <a:srgbClr val="0362ED"/>
                  </a:solidFill>
                </a:rPr>
                <a:t>1</a:t>
              </a:r>
              <a:r>
                <a:rPr lang="en-US" altLang="ja-JP" sz="1600" dirty="0">
                  <a:solidFill>
                    <a:srgbClr val="0362ED"/>
                  </a:solidFill>
                </a:rPr>
                <a:t>=0</a:t>
              </a:r>
              <a:endParaRPr lang="ja-JP" altLang="en-US" sz="1600" dirty="0">
                <a:solidFill>
                  <a:srgbClr val="0362ED"/>
                </a:solidFill>
              </a:endParaRPr>
            </a:p>
          </p:txBody>
        </p:sp>
        <p:cxnSp>
          <p:nvCxnSpPr>
            <p:cNvPr id="6" name="直線矢印コネクタ 9"/>
            <p:cNvCxnSpPr>
              <a:cxnSpLocks noChangeAspect="1"/>
            </p:cNvCxnSpPr>
            <p:nvPr/>
          </p:nvCxnSpPr>
          <p:spPr bwMode="auto">
            <a:xfrm rot="5400000">
              <a:off x="1474017" y="3496146"/>
              <a:ext cx="222250" cy="222250"/>
            </a:xfrm>
            <a:prstGeom prst="straightConnector1">
              <a:avLst/>
            </a:prstGeom>
            <a:noFill/>
            <a:ln w="952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7" name="直線矢印コネクタ 15"/>
            <p:cNvCxnSpPr>
              <a:cxnSpLocks noChangeAspect="1" noChangeShapeType="1"/>
            </p:cNvCxnSpPr>
            <p:nvPr/>
          </p:nvCxnSpPr>
          <p:spPr bwMode="auto">
            <a:xfrm rot="10800000" flipV="1">
              <a:off x="1394642" y="3794596"/>
              <a:ext cx="323850" cy="323850"/>
            </a:xfrm>
            <a:prstGeom prst="straightConnector1">
              <a:avLst/>
            </a:prstGeom>
            <a:noFill/>
            <a:ln w="952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8" name="直線矢印コネクタ 17"/>
            <p:cNvCxnSpPr>
              <a:cxnSpLocks noChangeAspect="1" noChangeShapeType="1"/>
            </p:cNvCxnSpPr>
            <p:nvPr/>
          </p:nvCxnSpPr>
          <p:spPr bwMode="auto">
            <a:xfrm rot="5400000">
              <a:off x="1312092" y="4129558"/>
              <a:ext cx="431800" cy="431800"/>
            </a:xfrm>
            <a:prstGeom prst="straightConnector1">
              <a:avLst/>
            </a:prstGeom>
            <a:noFill/>
            <a:ln w="952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11" name="テキスト ボックス 22"/>
            <p:cNvSpPr txBox="1">
              <a:spLocks noChangeArrowheads="1"/>
            </p:cNvSpPr>
            <p:nvPr/>
          </p:nvSpPr>
          <p:spPr bwMode="auto">
            <a:xfrm>
              <a:off x="1671413" y="3251671"/>
              <a:ext cx="20040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Book Antiqua" pitchFamily="18" charset="0"/>
                  <a:ea typeface="ＭＳ Ｐゴシック" pitchFamily="50" charset="-128"/>
                </a:defRPr>
              </a:lvl1pPr>
              <a:lvl2pPr marL="742950" indent="-285750" eaLnBrk="0" hangingPunct="0">
                <a:defRPr kumimoji="1">
                  <a:solidFill>
                    <a:schemeClr val="tx1"/>
                  </a:solidFill>
                  <a:latin typeface="Book Antiqua" pitchFamily="18" charset="0"/>
                  <a:ea typeface="ＭＳ Ｐゴシック" pitchFamily="50" charset="-128"/>
                </a:defRPr>
              </a:lvl2pPr>
              <a:lvl3pPr marL="1143000" indent="-228600" eaLnBrk="0" hangingPunct="0">
                <a:defRPr kumimoji="1">
                  <a:solidFill>
                    <a:schemeClr val="tx1"/>
                  </a:solidFill>
                  <a:latin typeface="Book Antiqua" pitchFamily="18" charset="0"/>
                  <a:ea typeface="ＭＳ Ｐゴシック" pitchFamily="50" charset="-128"/>
                </a:defRPr>
              </a:lvl3pPr>
              <a:lvl4pPr marL="1600200" indent="-228600" eaLnBrk="0" hangingPunct="0">
                <a:defRPr kumimoji="1">
                  <a:solidFill>
                    <a:schemeClr val="tx1"/>
                  </a:solidFill>
                  <a:latin typeface="Book Antiqua" pitchFamily="18" charset="0"/>
                  <a:ea typeface="ＭＳ Ｐゴシック" pitchFamily="50" charset="-128"/>
                </a:defRPr>
              </a:lvl4pPr>
              <a:lvl5pPr marL="2057400" indent="-228600" eaLnBrk="0" hangingPunct="0">
                <a:defRPr kumimoji="1">
                  <a:solidFill>
                    <a:schemeClr val="tx1"/>
                  </a:solidFill>
                  <a:latin typeface="Book Antiqua"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Book Antiqua"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Book Antiqua"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Book Antiqua"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Book Antiqua" pitchFamily="18" charset="0"/>
                  <a:ea typeface="ＭＳ Ｐゴシック" pitchFamily="50" charset="-128"/>
                </a:defRPr>
              </a:lvl9pPr>
            </a:lstStyle>
            <a:p>
              <a:pPr eaLnBrk="1" hangingPunct="1"/>
              <a:r>
                <a:rPr lang="en-US" altLang="ja-JP" sz="2000" dirty="0" smtClean="0">
                  <a:solidFill>
                    <a:srgbClr val="FF0000"/>
                  </a:solidFill>
                </a:rPr>
                <a:t>(A) </a:t>
              </a:r>
              <a:r>
                <a:rPr lang="en-US" altLang="ja-JP" sz="2000" dirty="0" smtClean="0">
                  <a:solidFill>
                    <a:srgbClr val="FF0000"/>
                  </a:solidFill>
                  <a:latin typeface="Symbol" panose="05050102010706020507" pitchFamily="18" charset="2"/>
                </a:rPr>
                <a:t>f</a:t>
              </a:r>
              <a:r>
                <a:rPr lang="en-US" altLang="ja-JP" sz="2000" baseline="-25000" dirty="0" smtClean="0">
                  <a:solidFill>
                    <a:srgbClr val="FF0000"/>
                  </a:solidFill>
                </a:rPr>
                <a:t>2</a:t>
              </a:r>
              <a:r>
                <a:rPr lang="en-US" altLang="ja-JP" sz="2000" dirty="0">
                  <a:solidFill>
                    <a:srgbClr val="FF0000"/>
                  </a:solidFill>
                </a:rPr>
                <a:t>=</a:t>
              </a:r>
              <a:r>
                <a:rPr lang="en-US" altLang="ja-JP" sz="2000" dirty="0">
                  <a:solidFill>
                    <a:srgbClr val="FF0000"/>
                  </a:solidFill>
                  <a:latin typeface="Symbol" panose="05050102010706020507" pitchFamily="18" charset="2"/>
                  <a:ea typeface="SimSun" pitchFamily="2" charset="-122"/>
                </a:rPr>
                <a:t>-</a:t>
              </a:r>
              <a:r>
                <a:rPr lang="en-US" altLang="ja-JP" sz="2000" dirty="0">
                  <a:solidFill>
                    <a:srgbClr val="FF0000"/>
                  </a:solidFill>
                </a:rPr>
                <a:t>100 deg</a:t>
              </a:r>
              <a:endParaRPr lang="ja-JP" altLang="en-US" sz="2000" dirty="0">
                <a:solidFill>
                  <a:srgbClr val="FF0000"/>
                </a:solidFill>
              </a:endParaRPr>
            </a:p>
          </p:txBody>
        </p:sp>
        <p:sp>
          <p:nvSpPr>
            <p:cNvPr id="12" name="テキスト ボックス 16"/>
            <p:cNvSpPr txBox="1">
              <a:spLocks noChangeArrowheads="1"/>
            </p:cNvSpPr>
            <p:nvPr/>
          </p:nvSpPr>
          <p:spPr bwMode="auto">
            <a:xfrm>
              <a:off x="1671413" y="3569171"/>
              <a:ext cx="18341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Book Antiqua" pitchFamily="18" charset="0"/>
                  <a:ea typeface="ＭＳ Ｐゴシック" pitchFamily="50" charset="-128"/>
                </a:defRPr>
              </a:lvl1pPr>
              <a:lvl2pPr marL="742950" indent="-285750" eaLnBrk="0" hangingPunct="0">
                <a:defRPr kumimoji="1">
                  <a:solidFill>
                    <a:schemeClr val="tx1"/>
                  </a:solidFill>
                  <a:latin typeface="Book Antiqua" pitchFamily="18" charset="0"/>
                  <a:ea typeface="ＭＳ Ｐゴシック" pitchFamily="50" charset="-128"/>
                </a:defRPr>
              </a:lvl2pPr>
              <a:lvl3pPr marL="1143000" indent="-228600" eaLnBrk="0" hangingPunct="0">
                <a:defRPr kumimoji="1">
                  <a:solidFill>
                    <a:schemeClr val="tx1"/>
                  </a:solidFill>
                  <a:latin typeface="Book Antiqua" pitchFamily="18" charset="0"/>
                  <a:ea typeface="ＭＳ Ｐゴシック" pitchFamily="50" charset="-128"/>
                </a:defRPr>
              </a:lvl3pPr>
              <a:lvl4pPr marL="1600200" indent="-228600" eaLnBrk="0" hangingPunct="0">
                <a:defRPr kumimoji="1">
                  <a:solidFill>
                    <a:schemeClr val="tx1"/>
                  </a:solidFill>
                  <a:latin typeface="Book Antiqua" pitchFamily="18" charset="0"/>
                  <a:ea typeface="ＭＳ Ｐゴシック" pitchFamily="50" charset="-128"/>
                </a:defRPr>
              </a:lvl4pPr>
              <a:lvl5pPr marL="2057400" indent="-228600" eaLnBrk="0" hangingPunct="0">
                <a:defRPr kumimoji="1">
                  <a:solidFill>
                    <a:schemeClr val="tx1"/>
                  </a:solidFill>
                  <a:latin typeface="Book Antiqua"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Book Antiqua"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Book Antiqua"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Book Antiqua"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Book Antiqua" pitchFamily="18" charset="0"/>
                  <a:ea typeface="ＭＳ Ｐゴシック" pitchFamily="50" charset="-128"/>
                </a:defRPr>
              </a:lvl9pPr>
            </a:lstStyle>
            <a:p>
              <a:pPr eaLnBrk="1" hangingPunct="1"/>
              <a:r>
                <a:rPr lang="en-US" altLang="ja-JP" sz="2000" dirty="0" smtClean="0">
                  <a:solidFill>
                    <a:srgbClr val="FF0000"/>
                  </a:solidFill>
                </a:rPr>
                <a:t>(B) </a:t>
              </a:r>
              <a:r>
                <a:rPr lang="en-US" altLang="ja-JP" sz="2000" dirty="0" smtClean="0">
                  <a:solidFill>
                    <a:srgbClr val="FF0000"/>
                  </a:solidFill>
                  <a:latin typeface="Symbol" panose="05050102010706020507" pitchFamily="18" charset="2"/>
                </a:rPr>
                <a:t>f</a:t>
              </a:r>
              <a:r>
                <a:rPr lang="en-US" altLang="ja-JP" sz="2000" baseline="-25000" dirty="0" smtClean="0">
                  <a:solidFill>
                    <a:srgbClr val="FF0000"/>
                  </a:solidFill>
                </a:rPr>
                <a:t>2</a:t>
              </a:r>
              <a:r>
                <a:rPr lang="en-US" altLang="ja-JP" sz="2000" dirty="0">
                  <a:solidFill>
                    <a:srgbClr val="FF0000"/>
                  </a:solidFill>
                </a:rPr>
                <a:t>=</a:t>
              </a:r>
              <a:r>
                <a:rPr lang="en-US" altLang="ja-JP" sz="2000" dirty="0">
                  <a:solidFill>
                    <a:srgbClr val="FF0000"/>
                  </a:solidFill>
                  <a:latin typeface="Symbol" panose="05050102010706020507" pitchFamily="18" charset="2"/>
                </a:rPr>
                <a:t>-</a:t>
              </a:r>
              <a:r>
                <a:rPr lang="en-US" altLang="ja-JP" sz="2000" dirty="0">
                  <a:solidFill>
                    <a:srgbClr val="FF0000"/>
                  </a:solidFill>
                </a:rPr>
                <a:t>50 deg</a:t>
              </a:r>
              <a:endParaRPr lang="ja-JP" altLang="en-US" sz="2000" dirty="0">
                <a:solidFill>
                  <a:srgbClr val="FF0000"/>
                </a:solidFill>
              </a:endParaRPr>
            </a:p>
          </p:txBody>
        </p:sp>
        <p:sp>
          <p:nvSpPr>
            <p:cNvPr id="13" name="テキスト ボックス 18"/>
            <p:cNvSpPr txBox="1">
              <a:spLocks noChangeArrowheads="1"/>
            </p:cNvSpPr>
            <p:nvPr/>
          </p:nvSpPr>
          <p:spPr bwMode="auto">
            <a:xfrm>
              <a:off x="1671413" y="3889846"/>
              <a:ext cx="11015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Book Antiqua" pitchFamily="18" charset="0"/>
                  <a:ea typeface="ＭＳ Ｐゴシック" pitchFamily="50" charset="-128"/>
                </a:defRPr>
              </a:lvl1pPr>
              <a:lvl2pPr marL="742950" indent="-285750" eaLnBrk="0" hangingPunct="0">
                <a:defRPr kumimoji="1">
                  <a:solidFill>
                    <a:schemeClr val="tx1"/>
                  </a:solidFill>
                  <a:latin typeface="Book Antiqua" pitchFamily="18" charset="0"/>
                  <a:ea typeface="ＭＳ Ｐゴシック" pitchFamily="50" charset="-128"/>
                </a:defRPr>
              </a:lvl2pPr>
              <a:lvl3pPr marL="1143000" indent="-228600" eaLnBrk="0" hangingPunct="0">
                <a:defRPr kumimoji="1">
                  <a:solidFill>
                    <a:schemeClr val="tx1"/>
                  </a:solidFill>
                  <a:latin typeface="Book Antiqua" pitchFamily="18" charset="0"/>
                  <a:ea typeface="ＭＳ Ｐゴシック" pitchFamily="50" charset="-128"/>
                </a:defRPr>
              </a:lvl3pPr>
              <a:lvl4pPr marL="1600200" indent="-228600" eaLnBrk="0" hangingPunct="0">
                <a:defRPr kumimoji="1">
                  <a:solidFill>
                    <a:schemeClr val="tx1"/>
                  </a:solidFill>
                  <a:latin typeface="Book Antiqua" pitchFamily="18" charset="0"/>
                  <a:ea typeface="ＭＳ Ｐゴシック" pitchFamily="50" charset="-128"/>
                </a:defRPr>
              </a:lvl4pPr>
              <a:lvl5pPr marL="2057400" indent="-228600" eaLnBrk="0" hangingPunct="0">
                <a:defRPr kumimoji="1">
                  <a:solidFill>
                    <a:schemeClr val="tx1"/>
                  </a:solidFill>
                  <a:latin typeface="Book Antiqua"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Book Antiqua"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Book Antiqua"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Book Antiqua"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Book Antiqua" pitchFamily="18" charset="0"/>
                  <a:ea typeface="ＭＳ Ｐゴシック" pitchFamily="50" charset="-128"/>
                </a:defRPr>
              </a:lvl9pPr>
            </a:lstStyle>
            <a:p>
              <a:pPr eaLnBrk="1" hangingPunct="1"/>
              <a:r>
                <a:rPr lang="en-US" altLang="ja-JP" sz="2000" dirty="0" smtClean="0">
                  <a:solidFill>
                    <a:srgbClr val="FF0000"/>
                  </a:solidFill>
                </a:rPr>
                <a:t>(C) </a:t>
              </a:r>
              <a:r>
                <a:rPr lang="en-US" altLang="ja-JP" sz="2000" dirty="0" smtClean="0">
                  <a:solidFill>
                    <a:srgbClr val="FF0000"/>
                  </a:solidFill>
                  <a:latin typeface="Symbol" panose="05050102010706020507" pitchFamily="18" charset="2"/>
                </a:rPr>
                <a:t>f</a:t>
              </a:r>
              <a:r>
                <a:rPr lang="en-US" altLang="ja-JP" sz="2000" baseline="-25000" dirty="0" smtClean="0">
                  <a:solidFill>
                    <a:srgbClr val="FF0000"/>
                  </a:solidFill>
                </a:rPr>
                <a:t>2</a:t>
              </a:r>
              <a:r>
                <a:rPr lang="en-US" altLang="ja-JP" sz="2000" dirty="0" smtClean="0">
                  <a:solidFill>
                    <a:srgbClr val="FF0000"/>
                  </a:solidFill>
                </a:rPr>
                <a:t>=0</a:t>
              </a:r>
              <a:endParaRPr lang="ja-JP" altLang="en-US" sz="2000" dirty="0">
                <a:solidFill>
                  <a:srgbClr val="FF0000"/>
                </a:solidFill>
              </a:endParaRPr>
            </a:p>
          </p:txBody>
        </p:sp>
        <p:sp>
          <p:nvSpPr>
            <p:cNvPr id="18" name="テキスト ボックス 8"/>
            <p:cNvSpPr txBox="1">
              <a:spLocks noChangeArrowheads="1"/>
            </p:cNvSpPr>
            <p:nvPr/>
          </p:nvSpPr>
          <p:spPr bwMode="auto">
            <a:xfrm>
              <a:off x="1400992" y="2962746"/>
              <a:ext cx="15087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Book Antiqua" pitchFamily="18" charset="0"/>
                  <a:ea typeface="ＭＳ Ｐゴシック" pitchFamily="50" charset="-128"/>
                </a:defRPr>
              </a:lvl1pPr>
              <a:lvl2pPr marL="742950" indent="-285750" eaLnBrk="0" hangingPunct="0">
                <a:defRPr kumimoji="1">
                  <a:solidFill>
                    <a:schemeClr val="tx1"/>
                  </a:solidFill>
                  <a:latin typeface="Book Antiqua" pitchFamily="18" charset="0"/>
                  <a:ea typeface="ＭＳ Ｐゴシック" pitchFamily="50" charset="-128"/>
                </a:defRPr>
              </a:lvl2pPr>
              <a:lvl3pPr marL="1143000" indent="-228600" eaLnBrk="0" hangingPunct="0">
                <a:defRPr kumimoji="1">
                  <a:solidFill>
                    <a:schemeClr val="tx1"/>
                  </a:solidFill>
                  <a:latin typeface="Book Antiqua" pitchFamily="18" charset="0"/>
                  <a:ea typeface="ＭＳ Ｐゴシック" pitchFamily="50" charset="-128"/>
                </a:defRPr>
              </a:lvl3pPr>
              <a:lvl4pPr marL="1600200" indent="-228600" eaLnBrk="0" hangingPunct="0">
                <a:defRPr kumimoji="1">
                  <a:solidFill>
                    <a:schemeClr val="tx1"/>
                  </a:solidFill>
                  <a:latin typeface="Book Antiqua" pitchFamily="18" charset="0"/>
                  <a:ea typeface="ＭＳ Ｐゴシック" pitchFamily="50" charset="-128"/>
                </a:defRPr>
              </a:lvl4pPr>
              <a:lvl5pPr marL="2057400" indent="-228600" eaLnBrk="0" hangingPunct="0">
                <a:defRPr kumimoji="1">
                  <a:solidFill>
                    <a:schemeClr val="tx1"/>
                  </a:solidFill>
                  <a:latin typeface="Book Antiqua"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Book Antiqua"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Book Antiqua"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Book Antiqua"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Book Antiqua" pitchFamily="18" charset="0"/>
                  <a:ea typeface="ＭＳ Ｐゴシック" pitchFamily="50" charset="-128"/>
                </a:defRPr>
              </a:lvl9pPr>
            </a:lstStyle>
            <a:p>
              <a:pPr eaLnBrk="1" hangingPunct="1"/>
              <a:r>
                <a:rPr lang="en-US" altLang="ja-JP" sz="2000" dirty="0">
                  <a:solidFill>
                    <a:srgbClr val="FF0000"/>
                  </a:solidFill>
                </a:rPr>
                <a:t>V</a:t>
              </a:r>
              <a:r>
                <a:rPr lang="en-US" altLang="ja-JP" sz="2000" baseline="-25000" dirty="0">
                  <a:solidFill>
                    <a:srgbClr val="FF0000"/>
                  </a:solidFill>
                </a:rPr>
                <a:t>2</a:t>
              </a:r>
              <a:r>
                <a:rPr lang="en-US" altLang="ja-JP" sz="2000" dirty="0">
                  <a:solidFill>
                    <a:srgbClr val="FF0000"/>
                  </a:solidFill>
                </a:rPr>
                <a:t>/V</a:t>
              </a:r>
              <a:r>
                <a:rPr lang="en-US" altLang="ja-JP" sz="2000" baseline="-25000" dirty="0">
                  <a:solidFill>
                    <a:srgbClr val="FF0000"/>
                  </a:solidFill>
                </a:rPr>
                <a:t>1</a:t>
              </a:r>
              <a:r>
                <a:rPr lang="en-US" altLang="ja-JP" sz="2000" dirty="0">
                  <a:solidFill>
                    <a:srgbClr val="FF0000"/>
                  </a:solidFill>
                </a:rPr>
                <a:t>=80%</a:t>
              </a:r>
              <a:endParaRPr lang="ja-JP" altLang="en-US" sz="2000" dirty="0">
                <a:solidFill>
                  <a:srgbClr val="FF0000"/>
                </a:solidFill>
              </a:endParaRPr>
            </a:p>
          </p:txBody>
        </p:sp>
        <p:sp>
          <p:nvSpPr>
            <p:cNvPr id="19" name="テキスト ボックス 18"/>
            <p:cNvSpPr txBox="1"/>
            <p:nvPr/>
          </p:nvSpPr>
          <p:spPr>
            <a:xfrm>
              <a:off x="1863683" y="5848776"/>
              <a:ext cx="1343638" cy="369332"/>
            </a:xfrm>
            <a:prstGeom prst="rect">
              <a:avLst/>
            </a:prstGeom>
            <a:noFill/>
          </p:spPr>
          <p:txBody>
            <a:bodyPr wrap="none" rtlCol="0">
              <a:spAutoFit/>
            </a:bodyPr>
            <a:lstStyle/>
            <a:p>
              <a:r>
                <a:rPr kumimoji="1" lang="en-US" altLang="ja-JP" dirty="0" smtClean="0">
                  <a:latin typeface="Symbol" panose="05050102010706020507" pitchFamily="18" charset="2"/>
                </a:rPr>
                <a:t>f</a:t>
              </a:r>
              <a:r>
                <a:rPr kumimoji="1" lang="en-US" altLang="ja-JP" dirty="0" smtClean="0"/>
                <a:t> (Degrees)</a:t>
              </a:r>
              <a:endParaRPr kumimoji="1" lang="ja-JP" altLang="en-US" dirty="0"/>
            </a:p>
          </p:txBody>
        </p:sp>
        <p:sp>
          <p:nvSpPr>
            <p:cNvPr id="20" name="テキスト ボックス 19"/>
            <p:cNvSpPr txBox="1"/>
            <p:nvPr/>
          </p:nvSpPr>
          <p:spPr>
            <a:xfrm rot="16200000">
              <a:off x="-1080033" y="3987788"/>
              <a:ext cx="2600392" cy="369332"/>
            </a:xfrm>
            <a:prstGeom prst="rect">
              <a:avLst/>
            </a:prstGeom>
            <a:noFill/>
          </p:spPr>
          <p:txBody>
            <a:bodyPr wrap="none" rtlCol="0">
              <a:spAutoFit/>
            </a:bodyPr>
            <a:lstStyle/>
            <a:p>
              <a:r>
                <a:rPr kumimoji="1" lang="en-US" altLang="ja-JP" dirty="0" smtClean="0"/>
                <a:t>RF potential well (Arb.)</a:t>
              </a:r>
              <a:endParaRPr kumimoji="1" lang="ja-JP" altLang="en-US" dirty="0"/>
            </a:p>
          </p:txBody>
        </p:sp>
      </p:grpSp>
      <p:sp>
        <p:nvSpPr>
          <p:cNvPr id="21" name="Rectangle 4"/>
          <p:cNvSpPr>
            <a:spLocks noChangeArrowheads="1"/>
          </p:cNvSpPr>
          <p:nvPr/>
        </p:nvSpPr>
        <p:spPr bwMode="auto">
          <a:xfrm>
            <a:off x="1571093" y="204867"/>
            <a:ext cx="61206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altLang="ja-JP" sz="3600" b="1" i="1"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ea typeface="ＭＳ Ｐ明朝" pitchFamily="18" charset="-128"/>
              </a:rPr>
              <a:t>Longitudinal </a:t>
            </a:r>
            <a:r>
              <a:rPr lang="en-US" altLang="ja-JP" sz="3600" b="1" i="1" dirty="0" smtClean="0">
                <a:solidFill>
                  <a:schemeClr val="accent6">
                    <a:lumMod val="75000"/>
                  </a:schemeClr>
                </a:solidFill>
                <a:effectLst>
                  <a:outerShdw blurRad="38100" dist="38100" dir="2700000" algn="tl">
                    <a:srgbClr val="000000">
                      <a:alpha val="43137"/>
                    </a:srgbClr>
                  </a:outerShdw>
                </a:effectLst>
                <a:latin typeface="Calibri" panose="020F0502020204030204" pitchFamily="34" charset="0"/>
                <a:ea typeface="ＭＳ Ｐ明朝" pitchFamily="18" charset="-128"/>
              </a:rPr>
              <a:t>injection painting</a:t>
            </a:r>
            <a:endParaRPr lang="en-US" altLang="ja-JP" sz="3600" b="1" i="1"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ea typeface="ＭＳ Ｐ明朝" pitchFamily="18" charset="-128"/>
            </a:endParaRPr>
          </a:p>
        </p:txBody>
      </p:sp>
      <p:sp>
        <p:nvSpPr>
          <p:cNvPr id="3" name="スライド番号プレースホルダー 2"/>
          <p:cNvSpPr>
            <a:spLocks noGrp="1"/>
          </p:cNvSpPr>
          <p:nvPr>
            <p:ph type="sldNum" sz="quarter" idx="12"/>
          </p:nvPr>
        </p:nvSpPr>
        <p:spPr/>
        <p:txBody>
          <a:bodyPr/>
          <a:lstStyle/>
          <a:p>
            <a:pPr>
              <a:defRPr/>
            </a:pPr>
            <a:fld id="{795C08A0-DC4E-40C2-BC5D-0461A8846DC0}" type="slidenum">
              <a:rPr lang="en-US" altLang="ja-JP" smtClean="0"/>
              <a:pPr>
                <a:defRPr/>
              </a:pPr>
              <a:t>9</a:t>
            </a:fld>
            <a:endParaRPr lang="en-US" altLang="ja-JP"/>
          </a:p>
        </p:txBody>
      </p:sp>
    </p:spTree>
    <p:extLst>
      <p:ext uri="{BB962C8B-B14F-4D97-AF65-F5344CB8AC3E}">
        <p14:creationId xmlns:p14="http://schemas.microsoft.com/office/powerpoint/2010/main" val="697462675"/>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標準デザイン">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hlink"/>
          </a:solidFill>
          <a:prstDash val="solid"/>
          <a:round/>
          <a:headEnd type="none" w="med" len="med"/>
          <a:tailEnd type="triangl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Book Antiqua" pitchFamily="18" charset="0"/>
            <a:ea typeface="ＭＳ Ｐ明朝" pitchFamily="1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hlink"/>
          </a:solidFill>
          <a:prstDash val="solid"/>
          <a:round/>
          <a:headEnd type="none" w="med" len="med"/>
          <a:tailEnd type="triangl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Book Antiqua" pitchFamily="18" charset="0"/>
            <a:ea typeface="ＭＳ Ｐ明朝" pitchFamily="18" charset="-128"/>
          </a:defRPr>
        </a:defPPr>
      </a:lstStyle>
    </a:lnDef>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Designs\Bold Stripes.pot</Template>
  <TotalTime>83502</TotalTime>
  <Words>4888</Words>
  <Application>Microsoft Office PowerPoint</Application>
  <PresentationFormat>画面に合わせる (4:3)</PresentationFormat>
  <Paragraphs>959</Paragraphs>
  <Slides>36</Slides>
  <Notes>14</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36</vt:i4>
      </vt:variant>
    </vt:vector>
  </HeadingPairs>
  <TitlesOfParts>
    <vt:vector size="50" baseType="lpstr">
      <vt:lpstr>HG創英角ﾎﾟｯﾌﾟ体</vt:lpstr>
      <vt:lpstr>Microsoft YaHei</vt:lpstr>
      <vt:lpstr>ＭＳ Ｐゴシック</vt:lpstr>
      <vt:lpstr>ＭＳ Ｐ明朝</vt:lpstr>
      <vt:lpstr>ＭＳ 明朝</vt:lpstr>
      <vt:lpstr>SimSun</vt:lpstr>
      <vt:lpstr>Arial</vt:lpstr>
      <vt:lpstr>Book Antiqua</vt:lpstr>
      <vt:lpstr>Calibri</vt:lpstr>
      <vt:lpstr>Kartika</vt:lpstr>
      <vt:lpstr>Symbol</vt:lpstr>
      <vt:lpstr>Times New Roman</vt:lpstr>
      <vt:lpstr>Wingdings</vt:lpstr>
      <vt:lpstr>標準デザイン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Univ. of Tokyo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Resonance at RCS</dc:title>
  <dc:creator>Hideaki Hotchi</dc:creator>
  <cp:lastModifiedBy>金正倫計</cp:lastModifiedBy>
  <cp:revision>3908</cp:revision>
  <cp:lastPrinted>2015-04-27T06:17:46Z</cp:lastPrinted>
  <dcterms:created xsi:type="dcterms:W3CDTF">2004-02-19T00:45:56Z</dcterms:created>
  <dcterms:modified xsi:type="dcterms:W3CDTF">2015-11-24T11:53:34Z</dcterms:modified>
</cp:coreProperties>
</file>