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6"/>
  </p:notesMasterIdLst>
  <p:handoutMasterIdLst>
    <p:handoutMasterId r:id="rId27"/>
  </p:handoutMasterIdLst>
  <p:sldIdLst>
    <p:sldId id="265" r:id="rId3"/>
    <p:sldId id="287" r:id="rId4"/>
    <p:sldId id="267" r:id="rId5"/>
    <p:sldId id="268" r:id="rId6"/>
    <p:sldId id="269" r:id="rId7"/>
    <p:sldId id="288" r:id="rId8"/>
    <p:sldId id="289" r:id="rId9"/>
    <p:sldId id="270" r:id="rId10"/>
    <p:sldId id="290" r:id="rId11"/>
    <p:sldId id="271" r:id="rId12"/>
    <p:sldId id="283" r:id="rId13"/>
    <p:sldId id="274" r:id="rId14"/>
    <p:sldId id="284" r:id="rId15"/>
    <p:sldId id="276" r:id="rId16"/>
    <p:sldId id="277" r:id="rId17"/>
    <p:sldId id="278" r:id="rId18"/>
    <p:sldId id="279" r:id="rId19"/>
    <p:sldId id="285" r:id="rId20"/>
    <p:sldId id="286" r:id="rId21"/>
    <p:sldId id="291" r:id="rId22"/>
    <p:sldId id="281" r:id="rId23"/>
    <p:sldId id="282" r:id="rId24"/>
    <p:sldId id="275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 autoAdjust="0"/>
    <p:restoredTop sz="94660"/>
  </p:normalViewPr>
  <p:slideViewPr>
    <p:cSldViewPr snapToGrid="0" snapToObjects="1">
      <p:cViewPr>
        <p:scale>
          <a:sx n="150" d="100"/>
          <a:sy n="150" d="100"/>
        </p:scale>
        <p:origin x="-1128" y="-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ΔH(H_ext)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Taper_IPAC15!$O$5:$O$21</c:f>
              <c:numCache>
                <c:formatCode>General</c:formatCode>
                <c:ptCount val="17"/>
                <c:pt idx="0">
                  <c:v>32000.0</c:v>
                </c:pt>
                <c:pt idx="1">
                  <c:v>35000.0</c:v>
                </c:pt>
                <c:pt idx="2">
                  <c:v>40000.0</c:v>
                </c:pt>
                <c:pt idx="3">
                  <c:v>45000.0</c:v>
                </c:pt>
                <c:pt idx="4">
                  <c:v>50000.0</c:v>
                </c:pt>
                <c:pt idx="5">
                  <c:v>55000.0</c:v>
                </c:pt>
                <c:pt idx="6">
                  <c:v>60000.0</c:v>
                </c:pt>
                <c:pt idx="7">
                  <c:v>65000.0</c:v>
                </c:pt>
                <c:pt idx="8">
                  <c:v>70000.0</c:v>
                </c:pt>
                <c:pt idx="9">
                  <c:v>75000.0</c:v>
                </c:pt>
                <c:pt idx="10">
                  <c:v>90000.0</c:v>
                </c:pt>
                <c:pt idx="11">
                  <c:v>100000.0</c:v>
                </c:pt>
                <c:pt idx="12">
                  <c:v>110000.0</c:v>
                </c:pt>
                <c:pt idx="13">
                  <c:v>120000.0</c:v>
                </c:pt>
                <c:pt idx="14">
                  <c:v>130000.0</c:v>
                </c:pt>
                <c:pt idx="15">
                  <c:v>140000.0</c:v>
                </c:pt>
                <c:pt idx="16">
                  <c:v>150000.0</c:v>
                </c:pt>
              </c:numCache>
            </c:numRef>
          </c:xVal>
          <c:yVal>
            <c:numRef>
              <c:f>Taper_IPAC15!$U$5:$U$21</c:f>
              <c:numCache>
                <c:formatCode>General</c:formatCode>
                <c:ptCount val="17"/>
                <c:pt idx="0">
                  <c:v>5.22</c:v>
                </c:pt>
                <c:pt idx="1">
                  <c:v>3.88</c:v>
                </c:pt>
                <c:pt idx="2">
                  <c:v>2.73</c:v>
                </c:pt>
                <c:pt idx="3">
                  <c:v>2.267</c:v>
                </c:pt>
                <c:pt idx="4">
                  <c:v>2.07</c:v>
                </c:pt>
                <c:pt idx="5">
                  <c:v>1.973</c:v>
                </c:pt>
                <c:pt idx="6">
                  <c:v>1.925</c:v>
                </c:pt>
                <c:pt idx="7">
                  <c:v>1.899</c:v>
                </c:pt>
                <c:pt idx="8">
                  <c:v>1.88</c:v>
                </c:pt>
                <c:pt idx="9">
                  <c:v>1.87</c:v>
                </c:pt>
                <c:pt idx="10">
                  <c:v>1.844</c:v>
                </c:pt>
                <c:pt idx="11">
                  <c:v>1.83</c:v>
                </c:pt>
                <c:pt idx="12">
                  <c:v>1.812</c:v>
                </c:pt>
                <c:pt idx="13">
                  <c:v>1.796</c:v>
                </c:pt>
                <c:pt idx="14">
                  <c:v>1.78</c:v>
                </c:pt>
                <c:pt idx="15">
                  <c:v>1.766</c:v>
                </c:pt>
                <c:pt idx="16">
                  <c:v>1.753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9440952"/>
        <c:axId val="2109447000"/>
      </c:scatterChart>
      <c:valAx>
        <c:axId val="2109440952"/>
        <c:scaling>
          <c:orientation val="minMax"/>
          <c:max val="150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H_ext, A/m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09447000"/>
        <c:crosses val="autoZero"/>
        <c:crossBetween val="midCat"/>
      </c:valAx>
      <c:valAx>
        <c:axId val="2109447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ΔH, Oe</a:t>
                </a:r>
              </a:p>
            </c:rich>
          </c:tx>
          <c:layout>
            <c:manualLayout>
              <c:xMode val="edge"/>
              <c:yMode val="edge"/>
              <c:x val="0.0304761868195051"/>
              <c:y val="0.40204724409448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094409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7030A0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ΔH(H_ext)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Taper_IPAC15!$O$5:$O$21</c:f>
              <c:numCache>
                <c:formatCode>General</c:formatCode>
                <c:ptCount val="17"/>
                <c:pt idx="0">
                  <c:v>32000.0</c:v>
                </c:pt>
                <c:pt idx="1">
                  <c:v>35000.0</c:v>
                </c:pt>
                <c:pt idx="2">
                  <c:v>40000.0</c:v>
                </c:pt>
                <c:pt idx="3">
                  <c:v>45000.0</c:v>
                </c:pt>
                <c:pt idx="4">
                  <c:v>50000.0</c:v>
                </c:pt>
                <c:pt idx="5">
                  <c:v>55000.0</c:v>
                </c:pt>
                <c:pt idx="6">
                  <c:v>60000.0</c:v>
                </c:pt>
                <c:pt idx="7">
                  <c:v>65000.0</c:v>
                </c:pt>
                <c:pt idx="8">
                  <c:v>70000.0</c:v>
                </c:pt>
                <c:pt idx="9">
                  <c:v>75000.0</c:v>
                </c:pt>
                <c:pt idx="10">
                  <c:v>90000.0</c:v>
                </c:pt>
                <c:pt idx="11">
                  <c:v>100000.0</c:v>
                </c:pt>
                <c:pt idx="12">
                  <c:v>110000.0</c:v>
                </c:pt>
                <c:pt idx="13">
                  <c:v>120000.0</c:v>
                </c:pt>
                <c:pt idx="14">
                  <c:v>130000.0</c:v>
                </c:pt>
                <c:pt idx="15">
                  <c:v>140000.0</c:v>
                </c:pt>
                <c:pt idx="16">
                  <c:v>150000.0</c:v>
                </c:pt>
              </c:numCache>
            </c:numRef>
          </c:xVal>
          <c:yVal>
            <c:numRef>
              <c:f>Taper_IPAC15!$U$5:$U$21</c:f>
              <c:numCache>
                <c:formatCode>General</c:formatCode>
                <c:ptCount val="17"/>
                <c:pt idx="0">
                  <c:v>5.22</c:v>
                </c:pt>
                <c:pt idx="1">
                  <c:v>3.88</c:v>
                </c:pt>
                <c:pt idx="2">
                  <c:v>2.73</c:v>
                </c:pt>
                <c:pt idx="3">
                  <c:v>2.267</c:v>
                </c:pt>
                <c:pt idx="4">
                  <c:v>2.07</c:v>
                </c:pt>
                <c:pt idx="5">
                  <c:v>1.973</c:v>
                </c:pt>
                <c:pt idx="6">
                  <c:v>1.925</c:v>
                </c:pt>
                <c:pt idx="7">
                  <c:v>1.899</c:v>
                </c:pt>
                <c:pt idx="8">
                  <c:v>1.88</c:v>
                </c:pt>
                <c:pt idx="9">
                  <c:v>1.87</c:v>
                </c:pt>
                <c:pt idx="10">
                  <c:v>1.844</c:v>
                </c:pt>
                <c:pt idx="11">
                  <c:v>1.83</c:v>
                </c:pt>
                <c:pt idx="12">
                  <c:v>1.812</c:v>
                </c:pt>
                <c:pt idx="13">
                  <c:v>1.796</c:v>
                </c:pt>
                <c:pt idx="14">
                  <c:v>1.78</c:v>
                </c:pt>
                <c:pt idx="15">
                  <c:v>1.766</c:v>
                </c:pt>
                <c:pt idx="16">
                  <c:v>1.753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7558344"/>
        <c:axId val="2107567368"/>
      </c:scatterChart>
      <c:valAx>
        <c:axId val="2107558344"/>
        <c:scaling>
          <c:orientation val="minMax"/>
          <c:max val="150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H_ext, A/m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07567368"/>
        <c:crosses val="autoZero"/>
        <c:crossBetween val="midCat"/>
      </c:valAx>
      <c:valAx>
        <c:axId val="2107567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ΔH, Oe</a:t>
                </a:r>
              </a:p>
            </c:rich>
          </c:tx>
          <c:layout>
            <c:manualLayout>
              <c:xMode val="edge"/>
              <c:yMode val="edge"/>
              <c:x val="0.0304761868195051"/>
              <c:y val="0.40204724409448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075583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7030A0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frequencies</a:t>
            </a:r>
            <a:r>
              <a:rPr lang="en-US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vs </a:t>
            </a:r>
            <a:r>
              <a:rPr lang="el-GR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2798556430446"/>
          <c:y val="0.16712962962963"/>
          <c:w val="0.809701443569554"/>
          <c:h val="0.68233778069408"/>
        </c:manualLayout>
      </c:layout>
      <c:scatterChart>
        <c:scatterStyle val="smoothMarker"/>
        <c:varyColors val="0"/>
        <c:ser>
          <c:idx val="0"/>
          <c:order val="0"/>
          <c:tx>
            <c:v>Operating mode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TanTubeShort!$A$4:$A$9</c:f>
              <c:numCache>
                <c:formatCode>General</c:formatCode>
                <c:ptCount val="6"/>
                <c:pt idx="0">
                  <c:v>1.5</c:v>
                </c:pt>
                <c:pt idx="1">
                  <c:v>2.0</c:v>
                </c:pt>
                <c:pt idx="2">
                  <c:v>2.5</c:v>
                </c:pt>
                <c:pt idx="3">
                  <c:v>3.0</c:v>
                </c:pt>
                <c:pt idx="4">
                  <c:v>3.5</c:v>
                </c:pt>
                <c:pt idx="5">
                  <c:v>4.0</c:v>
                </c:pt>
              </c:numCache>
            </c:numRef>
          </c:xVal>
          <c:yVal>
            <c:numRef>
              <c:f>TanTubeShort!$B$4:$B$9</c:f>
              <c:numCache>
                <c:formatCode>General</c:formatCode>
                <c:ptCount val="6"/>
                <c:pt idx="0">
                  <c:v>102.25998420233</c:v>
                </c:pt>
                <c:pt idx="1">
                  <c:v>93.765585070845</c:v>
                </c:pt>
                <c:pt idx="2">
                  <c:v>86.48853151486789</c:v>
                </c:pt>
                <c:pt idx="3">
                  <c:v>80.44321733674998</c:v>
                </c:pt>
                <c:pt idx="4">
                  <c:v>75.406009666263</c:v>
                </c:pt>
                <c:pt idx="5">
                  <c:v>71.15829006792598</c:v>
                </c:pt>
              </c:numCache>
            </c:numRef>
          </c:yVal>
          <c:smooth val="1"/>
        </c:ser>
        <c:ser>
          <c:idx val="1"/>
          <c:order val="1"/>
          <c:tx>
            <c:v>Tube mode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TanTubeShort!$A$4:$A$9</c:f>
              <c:numCache>
                <c:formatCode>General</c:formatCode>
                <c:ptCount val="6"/>
                <c:pt idx="0">
                  <c:v>1.5</c:v>
                </c:pt>
                <c:pt idx="1">
                  <c:v>2.0</c:v>
                </c:pt>
                <c:pt idx="2">
                  <c:v>2.5</c:v>
                </c:pt>
                <c:pt idx="3">
                  <c:v>3.0</c:v>
                </c:pt>
                <c:pt idx="4">
                  <c:v>3.5</c:v>
                </c:pt>
                <c:pt idx="5">
                  <c:v>4.0</c:v>
                </c:pt>
              </c:numCache>
            </c:numRef>
          </c:xVal>
          <c:yVal>
            <c:numRef>
              <c:f>TanTubeShort!$C$4:$C$9</c:f>
              <c:numCache>
                <c:formatCode>General</c:formatCode>
                <c:ptCount val="6"/>
                <c:pt idx="0">
                  <c:v>129.4595937993399</c:v>
                </c:pt>
                <c:pt idx="1">
                  <c:v>127.78569931806</c:v>
                </c:pt>
                <c:pt idx="2">
                  <c:v>126.83188742963</c:v>
                </c:pt>
                <c:pt idx="3">
                  <c:v>126.20280551684</c:v>
                </c:pt>
                <c:pt idx="4">
                  <c:v>125.7349345112</c:v>
                </c:pt>
                <c:pt idx="5">
                  <c:v>125.35158170041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8825240"/>
        <c:axId val="2028833736"/>
      </c:scatterChart>
      <c:valAx>
        <c:axId val="2028825240"/>
        <c:scaling>
          <c:orientation val="minMax"/>
          <c:max val="4.0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28833736"/>
        <c:crosses val="autoZero"/>
        <c:crossBetween val="midCat"/>
      </c:valAx>
      <c:valAx>
        <c:axId val="2028833736"/>
        <c:scaling>
          <c:orientation val="minMax"/>
          <c:min val="6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MHz</a:t>
                </a:r>
              </a:p>
            </c:rich>
          </c:tx>
          <c:layout>
            <c:manualLayout>
              <c:xMode val="edge"/>
              <c:yMode val="edge"/>
              <c:x val="0.0244304461942257"/>
              <c:y val="0.45105314960629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288252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4288713910761"/>
          <c:y val="0.366318897637795"/>
          <c:w val="0.344164746744236"/>
          <c:h val="0.175347769028871"/>
        </c:manualLayout>
      </c:layout>
      <c:overlay val="0"/>
      <c:spPr>
        <a:solidFill>
          <a:schemeClr val="accent4">
            <a:lumMod val="20000"/>
            <a:lumOff val="80000"/>
          </a:schemeClr>
        </a:solidFill>
        <a:ln>
          <a:solidFill>
            <a:srgbClr val="7030A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r>
              <a:rPr lang="en-US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R_sh vs </a:t>
            </a:r>
            <a:r>
              <a:rPr lang="el-GR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3076334208224"/>
          <c:y val="0.16712962962963"/>
          <c:w val="0.809423665791776"/>
          <c:h val="0.671804826480024"/>
        </c:manualLayout>
      </c:layout>
      <c:scatterChart>
        <c:scatterStyle val="smoothMarker"/>
        <c:varyColors val="0"/>
        <c:ser>
          <c:idx val="0"/>
          <c:order val="0"/>
          <c:tx>
            <c:v>Operating mode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TanTubeShort!$A$4:$A$9</c:f>
              <c:numCache>
                <c:formatCode>General</c:formatCode>
                <c:ptCount val="6"/>
                <c:pt idx="0">
                  <c:v>1.5</c:v>
                </c:pt>
                <c:pt idx="1">
                  <c:v>2.0</c:v>
                </c:pt>
                <c:pt idx="2">
                  <c:v>2.5</c:v>
                </c:pt>
                <c:pt idx="3">
                  <c:v>3.0</c:v>
                </c:pt>
                <c:pt idx="4">
                  <c:v>3.5</c:v>
                </c:pt>
                <c:pt idx="5">
                  <c:v>4.0</c:v>
                </c:pt>
              </c:numCache>
            </c:numRef>
          </c:xVal>
          <c:yVal>
            <c:numRef>
              <c:f>TanTubeShort!$D$4:$D$9</c:f>
              <c:numCache>
                <c:formatCode>General</c:formatCode>
                <c:ptCount val="6"/>
                <c:pt idx="0">
                  <c:v>460.942118680333</c:v>
                </c:pt>
                <c:pt idx="1">
                  <c:v>385.8300090074722</c:v>
                </c:pt>
                <c:pt idx="2">
                  <c:v>336.862095192932</c:v>
                </c:pt>
                <c:pt idx="3">
                  <c:v>302.5799612918571</c:v>
                </c:pt>
                <c:pt idx="4">
                  <c:v>280.0139114066572</c:v>
                </c:pt>
                <c:pt idx="5">
                  <c:v>263.593426419516</c:v>
                </c:pt>
              </c:numCache>
            </c:numRef>
          </c:yVal>
          <c:smooth val="1"/>
        </c:ser>
        <c:ser>
          <c:idx val="1"/>
          <c:order val="1"/>
          <c:tx>
            <c:v>Tube mode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TanTubeShort!$A$4:$A$9</c:f>
              <c:numCache>
                <c:formatCode>General</c:formatCode>
                <c:ptCount val="6"/>
                <c:pt idx="0">
                  <c:v>1.5</c:v>
                </c:pt>
                <c:pt idx="1">
                  <c:v>2.0</c:v>
                </c:pt>
                <c:pt idx="2">
                  <c:v>2.5</c:v>
                </c:pt>
                <c:pt idx="3">
                  <c:v>3.0</c:v>
                </c:pt>
                <c:pt idx="4">
                  <c:v>3.5</c:v>
                </c:pt>
                <c:pt idx="5">
                  <c:v>4.0</c:v>
                </c:pt>
              </c:numCache>
            </c:numRef>
          </c:xVal>
          <c:yVal>
            <c:numRef>
              <c:f>TanTubeShort!$E$4:$E$9</c:f>
              <c:numCache>
                <c:formatCode>General</c:formatCode>
                <c:ptCount val="6"/>
                <c:pt idx="0">
                  <c:v>49.74586768436352</c:v>
                </c:pt>
                <c:pt idx="1">
                  <c:v>4.4482641334331</c:v>
                </c:pt>
                <c:pt idx="2">
                  <c:v>0.79951081697748</c:v>
                </c:pt>
                <c:pt idx="3">
                  <c:v>8.3600942123792</c:v>
                </c:pt>
                <c:pt idx="4">
                  <c:v>19.0435933839544</c:v>
                </c:pt>
                <c:pt idx="5">
                  <c:v>30.7171996374425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8864632"/>
        <c:axId val="2028530632"/>
      </c:scatterChart>
      <c:valAx>
        <c:axId val="2028864632"/>
        <c:scaling>
          <c:orientation val="minMax"/>
          <c:max val="4.0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</a:p>
            </c:rich>
          </c:tx>
          <c:layout>
            <c:manualLayout>
              <c:xMode val="edge"/>
              <c:yMode val="edge"/>
              <c:x val="0.531302055993001"/>
              <c:y val="0.88298556430446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28530632"/>
        <c:crosses val="autoZero"/>
        <c:crossBetween val="midCat"/>
      </c:valAx>
      <c:valAx>
        <c:axId val="2028530632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l-GR" sz="1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endParaRPr lang="en-US" sz="1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0305555555555556"/>
              <c:y val="0.38731445027704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288646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6240265123292"/>
          <c:y val="0.514467045785943"/>
          <c:w val="0.334105354283489"/>
          <c:h val="0.18128280839895"/>
        </c:manualLayout>
      </c:layout>
      <c:overlay val="0"/>
      <c:spPr>
        <a:solidFill>
          <a:schemeClr val="accent4">
            <a:lumMod val="20000"/>
            <a:lumOff val="80000"/>
          </a:schemeClr>
        </a:solidFill>
        <a:ln>
          <a:solidFill>
            <a:srgbClr val="7030A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375B2DA-DEC5-7F41-B28E-EA0CA7FE80C7}" type="datetimeFigureOut">
              <a:rPr lang="en-US"/>
              <a:pPr>
                <a:defRPr/>
              </a:pPr>
              <a:t>11/12/15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317BBF33-BB53-F147-8F08-302B0E8E4C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980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8DFC21B-49CA-BA48-BC77-64681B0DFF38}" type="datetimeFigureOut">
              <a:rPr lang="en-US"/>
              <a:pPr>
                <a:defRPr/>
              </a:pPr>
              <a:t>11/12/15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1A5910E0-AE36-D442-AC7C-DEE4F2BE1F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085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333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21B04D65-FDB1-9D47-B7AC-43233F8093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4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34983-A9E1-2543-88EF-B24812D566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3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E0D97-348B-D940-8966-498CD11074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8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C2888-4F29-B948-9A78-75C1D2D2CA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9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696A7-EFFF-864C-B59B-E3E7501D09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BCA08-E1EA-0347-A76A-3B27323DA4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7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08E2-15CB-ED49-8ED2-3B092A5871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26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BAFDD-624A-DA43-9994-DDFB5248A2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64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B4E15145-AA62-4448-8E9B-9E634C48F2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0" r:id="rId3"/>
    <p:sldLayoutId id="2147484091" r:id="rId4"/>
    <p:sldLayoutId id="2147484092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 smtClean="0">
                <a:solidFill>
                  <a:srgbClr val="004C9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 smtClean="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2BC4D05D-6884-4643-9112-05E98BECB6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chart" Target="../charts/chart2.xml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Helvetica" charset="0"/>
              </a:rPr>
              <a:t>2</a:t>
            </a:r>
            <a:r>
              <a:rPr lang="en-US" baseline="30000">
                <a:latin typeface="Helvetica" charset="0"/>
              </a:rPr>
              <a:t>nd</a:t>
            </a:r>
            <a:r>
              <a:rPr lang="en-US">
                <a:latin typeface="Helvetica" charset="0"/>
              </a:rPr>
              <a:t> Harmonic Perpendicular Biased Cavity for Booster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Helvetica" charset="0"/>
              </a:rPr>
              <a:t>C.Y. </a:t>
            </a:r>
            <a:r>
              <a:rPr lang="en-US" dirty="0" smtClean="0">
                <a:latin typeface="Helvetica" charset="0"/>
              </a:rPr>
              <a:t>Tan</a:t>
            </a:r>
            <a:r>
              <a:rPr lang="en-US" dirty="0">
                <a:latin typeface="Helvetica" charset="0"/>
              </a:rPr>
              <a:t>	</a:t>
            </a:r>
          </a:p>
          <a:p>
            <a:pPr eaLnBrk="1" hangingPunct="1"/>
            <a:r>
              <a:rPr lang="en-US" dirty="0" smtClean="0">
                <a:latin typeface="Helvetica" charset="0"/>
              </a:rPr>
              <a:t>Booster workshop</a:t>
            </a:r>
            <a:endParaRPr lang="en-US" dirty="0">
              <a:latin typeface="Helvetica" charset="0"/>
            </a:endParaRPr>
          </a:p>
          <a:p>
            <a:pPr eaLnBrk="1" hangingPunct="1"/>
            <a:r>
              <a:rPr lang="en-US" dirty="0" smtClean="0">
                <a:latin typeface="Helvetica" charset="0"/>
              </a:rPr>
              <a:t>23 Nov </a:t>
            </a:r>
            <a:r>
              <a:rPr lang="en-US" dirty="0">
                <a:latin typeface="Helvetica" charset="0"/>
              </a:rPr>
              <a:t>2015</a:t>
            </a:r>
          </a:p>
          <a:p>
            <a:pPr eaLnBrk="1" hangingPunct="1"/>
            <a:endParaRPr lang="en-US" dirty="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(as of 08 Oct 2015)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36" y="969470"/>
            <a:ext cx="4646266" cy="48343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3202" y="1104761"/>
            <a:ext cx="35021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Power module is modified Booster power module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Uses same Y567 tube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Beampipe</a:t>
            </a:r>
            <a:r>
              <a:rPr lang="en-US" sz="1800" dirty="0" smtClean="0"/>
              <a:t> ID to match 3”</a:t>
            </a:r>
            <a:r>
              <a:rPr lang="en-US" sz="18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Frequency range: 76 – 106 MHz (</a:t>
            </a:r>
            <a:r>
              <a:rPr lang="en-US" sz="1800" dirty="0" err="1" smtClean="0"/>
              <a:t>Δf</a:t>
            </a:r>
            <a:r>
              <a:rPr lang="en-US" sz="1800" dirty="0" smtClean="0"/>
              <a:t> = 30 MHz)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Not shown: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RF windows.</a:t>
            </a:r>
            <a:endParaRPr lang="en-US" sz="1800" dirty="0" smtClean="0"/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HOM damper cavity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Final solenoid design.</a:t>
            </a:r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r>
              <a:rPr lang="en-US" sz="1800" dirty="0" smtClean="0"/>
              <a:t>Refinements continue.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169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Tuning range and proposed ramps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81153" y="3686432"/>
            <a:ext cx="43342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Reduce duty factor to 3 </a:t>
            </a:r>
            <a:r>
              <a:rPr lang="en-US" sz="2000" dirty="0" err="1" smtClean="0"/>
              <a:t>ms</a:t>
            </a:r>
            <a:r>
              <a:rPr lang="en-US" sz="2000" dirty="0" smtClean="0"/>
              <a:t> on at injection and 3 </a:t>
            </a:r>
            <a:r>
              <a:rPr lang="en-US" sz="2000" dirty="0" err="1" smtClean="0"/>
              <a:t>ms</a:t>
            </a:r>
            <a:r>
              <a:rPr lang="en-US" sz="2000" dirty="0" smtClean="0"/>
              <a:t> on at transition to mitigate any heating problems.</a:t>
            </a:r>
          </a:p>
          <a:p>
            <a:endParaRPr lang="en-US" sz="2000" dirty="0"/>
          </a:p>
          <a:p>
            <a:r>
              <a:rPr lang="en-US" sz="2000" dirty="0" smtClean="0"/>
              <a:t>Duty factor 10%.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46" y="1027350"/>
            <a:ext cx="4180947" cy="2659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003300"/>
            <a:ext cx="4310792" cy="23665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60973" y="1599514"/>
            <a:ext cx="1537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injection: 75.73 MHz</a:t>
            </a:r>
          </a:p>
          <a:p>
            <a:r>
              <a:rPr lang="en-US" sz="1200" dirty="0" smtClean="0"/>
              <a:t>transition: 104.5 MHz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3556000"/>
            <a:ext cx="4185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tuning range is 30 MHz starting from 76 MHz to 106 MHz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744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of AL800 loss tangent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 descr="IMAG07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629" y="11804273"/>
            <a:ext cx="3387255" cy="5992835"/>
          </a:xfrm>
          <a:prstGeom prst="rect">
            <a:avLst/>
          </a:prstGeom>
        </p:spPr>
      </p:pic>
      <p:pic>
        <p:nvPicPr>
          <p:cNvPr id="8" name="Picture 7" descr="C:\Users\madrak\Desktop\IMAG0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966" y="11612350"/>
            <a:ext cx="350520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oleno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649" y="17985006"/>
            <a:ext cx="3629841" cy="5264130"/>
          </a:xfrm>
          <a:prstGeom prst="rect">
            <a:avLst/>
          </a:prstGeom>
        </p:spPr>
      </p:pic>
      <p:pic>
        <p:nvPicPr>
          <p:cNvPr id="10" name="Picture 9" descr="IMAG07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9029" y="11956673"/>
            <a:ext cx="3387255" cy="5992835"/>
          </a:xfrm>
          <a:prstGeom prst="rect">
            <a:avLst/>
          </a:prstGeom>
        </p:spPr>
      </p:pic>
      <p:pic>
        <p:nvPicPr>
          <p:cNvPr id="11" name="Picture 10" descr="C:\Users\madrak\Desktop\IMAG0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366" y="11764750"/>
            <a:ext cx="350520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oleno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049" y="18137406"/>
            <a:ext cx="3629841" cy="5264130"/>
          </a:xfrm>
          <a:prstGeom prst="rect">
            <a:avLst/>
          </a:prstGeom>
        </p:spPr>
      </p:pic>
      <p:pic>
        <p:nvPicPr>
          <p:cNvPr id="13" name="Picture 12" descr="IMAG07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429" y="12109073"/>
            <a:ext cx="3387255" cy="5992835"/>
          </a:xfrm>
          <a:prstGeom prst="rect">
            <a:avLst/>
          </a:prstGeom>
        </p:spPr>
      </p:pic>
      <p:pic>
        <p:nvPicPr>
          <p:cNvPr id="14" name="Picture 13" descr="IMAG07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829" y="12261473"/>
            <a:ext cx="3387255" cy="5992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8435" y="13749163"/>
            <a:ext cx="2476861" cy="21609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3926" y="11837367"/>
            <a:ext cx="2709056" cy="1828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4018" y="11837367"/>
            <a:ext cx="3298535" cy="16375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0281" y="11259891"/>
            <a:ext cx="2431166" cy="24892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98680" y="13801341"/>
            <a:ext cx="3145524" cy="2119150"/>
          </a:xfrm>
          <a:prstGeom prst="rect">
            <a:avLst/>
          </a:prstGeom>
        </p:spPr>
      </p:pic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4150541"/>
              </p:ext>
            </p:extLst>
          </p:nvPr>
        </p:nvGraphicFramePr>
        <p:xfrm>
          <a:off x="16726890" y="13801340"/>
          <a:ext cx="2249732" cy="211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835" y="13901563"/>
            <a:ext cx="2476861" cy="2160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6326" y="11989767"/>
            <a:ext cx="2709056" cy="18286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6418" y="11989767"/>
            <a:ext cx="3298535" cy="16375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72681" y="11412291"/>
            <a:ext cx="2431166" cy="24892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51080" y="13953741"/>
            <a:ext cx="3145524" cy="2119150"/>
          </a:xfrm>
          <a:prstGeom prst="rect">
            <a:avLst/>
          </a:prstGeom>
        </p:spPr>
      </p:pic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5132644"/>
              </p:ext>
            </p:extLst>
          </p:nvPr>
        </p:nvGraphicFramePr>
        <p:xfrm>
          <a:off x="16879290" y="13953740"/>
          <a:ext cx="2249732" cy="211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28" name="Picture 27" descr="measur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8" y="965578"/>
            <a:ext cx="8233517" cy="442170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9875" y="5375343"/>
            <a:ext cx="81589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It is critical to get the loss tangent </a:t>
            </a:r>
            <a:r>
              <a:rPr lang="en-US" sz="1600" dirty="0" err="1" smtClean="0"/>
              <a:t>tanδ</a:t>
            </a:r>
            <a:r>
              <a:rPr lang="en-US" sz="1600" dirty="0" smtClean="0"/>
              <a:t> = μ’’/μ’ correct.</a:t>
            </a:r>
          </a:p>
          <a:p>
            <a:r>
              <a:rPr lang="en-US" sz="1600" dirty="0" smtClean="0"/>
              <a:t>I. </a:t>
            </a:r>
            <a:r>
              <a:rPr lang="en-US" sz="1600" dirty="0" err="1" smtClean="0"/>
              <a:t>Terechine</a:t>
            </a:r>
            <a:r>
              <a:rPr lang="en-US" sz="1600" dirty="0" smtClean="0"/>
              <a:t>,  G. Romanov (TD) and R. </a:t>
            </a:r>
            <a:r>
              <a:rPr lang="en-US" sz="1600" dirty="0" err="1" smtClean="0"/>
              <a:t>Madrak</a:t>
            </a:r>
            <a:r>
              <a:rPr lang="en-US" sz="1600" dirty="0" smtClean="0"/>
              <a:t> (AD) spent 6 months doing both simulations and measurements to get these numbers.</a:t>
            </a:r>
          </a:p>
          <a:p>
            <a:r>
              <a:rPr lang="en-US" sz="1600" dirty="0" smtClean="0"/>
              <a:t>These are the best measurements of AL800.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053666" y="1337733"/>
            <a:ext cx="200660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Surface magnetic flux density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8154002" y="3039533"/>
            <a:ext cx="60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300 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32004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995" t="10931" r="40044"/>
          <a:stretch/>
        </p:blipFill>
        <p:spPr>
          <a:xfrm>
            <a:off x="86334" y="1008343"/>
            <a:ext cx="4364182" cy="29633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86590" y="2767009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mm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1591" y="2506918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 mm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5551" y="2490010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 mm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6264" y="2506918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 mm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116" y="3119459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23.5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mm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0215" t="21477" r="28058" b="2249"/>
          <a:stretch/>
        </p:blipFill>
        <p:spPr>
          <a:xfrm>
            <a:off x="4776918" y="1105989"/>
            <a:ext cx="4029891" cy="23774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47924" y="5634280"/>
            <a:ext cx="209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kW, max 66.6°C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1090" y="3534983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density distribution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401" y="3904315"/>
            <a:ext cx="3200400" cy="21534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8600" y="4233333"/>
            <a:ext cx="4893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given ramp and time averaging the maximum temperature rise in the top most garnet/alumina sandwich is 35 </a:t>
            </a:r>
            <a:r>
              <a:rPr lang="en-US" dirty="0" err="1" smtClean="0"/>
              <a:t>deg</a:t>
            </a:r>
            <a:r>
              <a:rPr lang="en-US" dirty="0" smtClean="0"/>
              <a:t> 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92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magnet (Preliminary)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48586" y="977173"/>
            <a:ext cx="8762766" cy="85162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Central part of the flux return is made of low-frequency high permeability ferrite; peripheral part of the flux return is assembled using silicon steel plates.</a:t>
            </a:r>
            <a:endParaRPr lang="en-US" sz="18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155354" y="1828800"/>
            <a:ext cx="4883972" cy="41954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36143" y="1828800"/>
            <a:ext cx="38752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Thickness of the yoke will be optimized to avoid saturation.</a:t>
            </a:r>
          </a:p>
          <a:p>
            <a:r>
              <a:rPr lang="en-US" sz="1800" dirty="0" smtClean="0"/>
              <a:t>Shape of the poles will be optimized for better field uniformity in the garnet material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136143" y="3382505"/>
            <a:ext cx="3779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Expected inductance of the coil is ~2.5 </a:t>
            </a:r>
            <a:r>
              <a:rPr lang="en-US" sz="1800" dirty="0" err="1" smtClean="0"/>
              <a:t>mH</a:t>
            </a:r>
            <a:r>
              <a:rPr lang="en-US" sz="1800" dirty="0" smtClean="0"/>
              <a:t> at the maximum current and ~3.5 </a:t>
            </a:r>
            <a:r>
              <a:rPr lang="en-US" sz="1800" dirty="0" err="1" smtClean="0"/>
              <a:t>mH</a:t>
            </a:r>
            <a:r>
              <a:rPr lang="en-US" sz="1800" dirty="0" smtClean="0"/>
              <a:t> at the minimum current 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136143" y="4463508"/>
            <a:ext cx="387520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Expected resistive voltage is ~9 V;</a:t>
            </a:r>
          </a:p>
          <a:p>
            <a:r>
              <a:rPr lang="en-US" sz="1800" dirty="0" smtClean="0"/>
              <a:t>Inductive voltage is ~45 V.</a:t>
            </a:r>
          </a:p>
          <a:p>
            <a:endParaRPr lang="en-US" sz="1800" dirty="0"/>
          </a:p>
          <a:p>
            <a:r>
              <a:rPr lang="en-US" sz="1800" dirty="0" smtClean="0"/>
              <a:t>Existing Booster bias </a:t>
            </a:r>
            <a:r>
              <a:rPr lang="en-US" sz="1800" dirty="0" smtClean="0"/>
              <a:t>supplies or commercial supplies </a:t>
            </a:r>
            <a:r>
              <a:rPr lang="en-US" sz="1800" dirty="0" smtClean="0"/>
              <a:t>will be able to drive this solenoid.</a:t>
            </a:r>
            <a:endParaRPr lang="en-US" sz="18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55354" y="1828800"/>
            <a:ext cx="0" cy="26347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5400000">
            <a:off x="-368226" y="3107267"/>
            <a:ext cx="12755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Towards accelerating gap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488805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locations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161" y="1037779"/>
            <a:ext cx="2146530" cy="14610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967" y="946214"/>
            <a:ext cx="2433784" cy="16013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438" y="2816323"/>
            <a:ext cx="2152904" cy="14562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514" y="2792496"/>
            <a:ext cx="2273824" cy="14852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900" y="4583798"/>
            <a:ext cx="2191004" cy="1412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53" y="1074474"/>
            <a:ext cx="2200851" cy="138764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45129" y="2679263"/>
            <a:ext cx="2570838" cy="1904535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00" y="2881956"/>
            <a:ext cx="2236355" cy="15113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79169" y="4393352"/>
            <a:ext cx="529721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HFSS used to calculate surface currents, E-fields, volume losses in ceramic.</a:t>
            </a:r>
          </a:p>
          <a:p>
            <a:r>
              <a:rPr lang="en-US" sz="1800" dirty="0" smtClean="0"/>
              <a:t>Looking at the data, this is the initial choice. This allows us to have dry nitrogen, or SF6 in garnet region to reduce </a:t>
            </a:r>
            <a:r>
              <a:rPr lang="en-US" sz="1800" dirty="0" err="1" smtClean="0"/>
              <a:t>multipactoring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This choice also allows for easier assembly.</a:t>
            </a:r>
            <a:endParaRPr lang="en-US" sz="18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2400708" y="4210270"/>
            <a:ext cx="678461" cy="4523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455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coupler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Power coupler is </a:t>
            </a:r>
            <a:r>
              <a:rPr lang="en-US" sz="1800" dirty="0" err="1" smtClean="0"/>
              <a:t>capacitively</a:t>
            </a:r>
            <a:r>
              <a:rPr lang="en-US" sz="1800" dirty="0" smtClean="0"/>
              <a:t> coupled to the cavity.</a:t>
            </a:r>
          </a:p>
          <a:p>
            <a:r>
              <a:rPr lang="en-US" sz="1800" dirty="0" smtClean="0"/>
              <a:t>It is strongly coupled and is part of the resonator.</a:t>
            </a:r>
          </a:p>
          <a:p>
            <a:pPr lvl="1"/>
            <a:r>
              <a:rPr lang="en-US" sz="1800" dirty="0" smtClean="0"/>
              <a:t>2 resonators in the system, implies that there are two normal modes.</a:t>
            </a:r>
          </a:p>
          <a:p>
            <a:pPr lvl="1"/>
            <a:r>
              <a:rPr lang="en-US" sz="1800" dirty="0" smtClean="0"/>
              <a:t>Must make sure that the mode that is excited in the power coupler is not close to the cavity mode.</a:t>
            </a:r>
          </a:p>
          <a:p>
            <a:pPr lvl="2"/>
            <a:r>
              <a:rPr lang="en-US" sz="1600" dirty="0" smtClean="0"/>
              <a:t>Separation of &gt; 30 MHz is required to not excite the power coupler.</a:t>
            </a:r>
          </a:p>
          <a:p>
            <a:pPr lvl="2"/>
            <a:r>
              <a:rPr lang="en-US" sz="1600" dirty="0" smtClean="0"/>
              <a:t>Excitation in power coupler is bad because we lose power going into the accelerating mode.</a:t>
            </a:r>
          </a:p>
          <a:p>
            <a:pPr lvl="2"/>
            <a:r>
              <a:rPr lang="en-US" sz="1600" dirty="0" smtClean="0"/>
              <a:t>Impedance of this mode needs to be small.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492379"/>
              </p:ext>
            </p:extLst>
          </p:nvPr>
        </p:nvGraphicFramePr>
        <p:xfrm>
          <a:off x="98611" y="4003742"/>
          <a:ext cx="419548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325763"/>
              </p:ext>
            </p:extLst>
          </p:nvPr>
        </p:nvGraphicFramePr>
        <p:xfrm>
          <a:off x="4572000" y="4013200"/>
          <a:ext cx="419548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3356" t="17712" r="36758" b="26837"/>
          <a:stretch/>
        </p:blipFill>
        <p:spPr>
          <a:xfrm>
            <a:off x="5993507" y="536412"/>
            <a:ext cx="1532831" cy="1119728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030887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36" y="4237413"/>
            <a:ext cx="4714433" cy="2333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damper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6825654" cy="1262164"/>
          </a:xfrm>
        </p:spPr>
        <p:txBody>
          <a:bodyPr/>
          <a:lstStyle/>
          <a:p>
            <a:r>
              <a:rPr lang="en-US" sz="1800" dirty="0" smtClean="0"/>
              <a:t>Preliminary concept done.</a:t>
            </a:r>
          </a:p>
          <a:p>
            <a:pPr lvl="1"/>
            <a:r>
              <a:rPr lang="en-US" sz="1800" dirty="0" smtClean="0"/>
              <a:t>Will bench </a:t>
            </a:r>
            <a:r>
              <a:rPr lang="en-US" sz="1800" dirty="0" smtClean="0"/>
              <a:t>test </a:t>
            </a:r>
            <a:r>
              <a:rPr lang="en-US" sz="1800" dirty="0" smtClean="0"/>
              <a:t>HOM damper with mock </a:t>
            </a:r>
            <a:r>
              <a:rPr lang="en-US" sz="1800" dirty="0" smtClean="0"/>
              <a:t>cavity</a:t>
            </a:r>
            <a:r>
              <a:rPr lang="en-US" sz="1800" dirty="0" smtClean="0"/>
              <a:t>.</a:t>
            </a:r>
          </a:p>
          <a:p>
            <a:pPr lvl="2"/>
            <a:r>
              <a:rPr lang="en-US" sz="1600" dirty="0" smtClean="0"/>
              <a:t>Check CST results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2026844"/>
            <a:ext cx="4500244" cy="22105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7569" y="1640862"/>
            <a:ext cx="405336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Shunt impedance of fundamental reduced by 11</a:t>
            </a:r>
            <a:r>
              <a:rPr lang="en-US" sz="1600" dirty="0" smtClean="0"/>
              <a:t>% (</a:t>
            </a:r>
            <a:r>
              <a:rPr lang="en-US" sz="1600" dirty="0" err="1" smtClean="0"/>
              <a:t>Superfish</a:t>
            </a:r>
            <a:r>
              <a:rPr lang="en-US" sz="1600" dirty="0" smtClean="0"/>
              <a:t> and semi-analytic calculations,  more reduction with CST).</a:t>
            </a:r>
            <a:endParaRPr lang="en-US" sz="1600" dirty="0"/>
          </a:p>
          <a:p>
            <a:r>
              <a:rPr lang="en-US" sz="1600" dirty="0"/>
              <a:t>Next higher order mode reduced by 99.3%. </a:t>
            </a:r>
          </a:p>
          <a:p>
            <a:r>
              <a:rPr lang="en-US" sz="1600" dirty="0"/>
              <a:t>Everybody else between 84% to 96%. (except for 713 MHz which is small to begin with</a:t>
            </a:r>
            <a:r>
              <a:rPr lang="en-US" sz="1600" dirty="0" smtClean="0"/>
              <a:t>)</a:t>
            </a:r>
          </a:p>
          <a:p>
            <a:endParaRPr lang="en-US" sz="1800" dirty="0"/>
          </a:p>
          <a:p>
            <a:r>
              <a:rPr lang="en-US" sz="1600" dirty="0" smtClean="0"/>
              <a:t>Load resistance is 50Ω.</a:t>
            </a:r>
            <a:endParaRPr lang="en-US" sz="1600" dirty="0"/>
          </a:p>
          <a:p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496489" y="5326569"/>
            <a:ext cx="1619250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R</a:t>
            </a:r>
            <a:r>
              <a:rPr lang="en-US" sz="1100" baseline="-25000" dirty="0" err="1" smtClean="0"/>
              <a:t>shunt</a:t>
            </a:r>
            <a:r>
              <a:rPr lang="en-US" sz="1100" dirty="0" smtClean="0"/>
              <a:t> and </a:t>
            </a:r>
            <a:r>
              <a:rPr lang="en-US" sz="1100" dirty="0" err="1" smtClean="0"/>
              <a:t>R</a:t>
            </a:r>
            <a:r>
              <a:rPr lang="en-US" sz="1100" baseline="-25000" dirty="0" err="1" smtClean="0"/>
              <a:t>equiv</a:t>
            </a:r>
            <a:r>
              <a:rPr lang="en-US" sz="1100" dirty="0" smtClean="0"/>
              <a:t> (</a:t>
            </a:r>
            <a:r>
              <a:rPr lang="en-US" sz="1100" dirty="0" err="1" smtClean="0"/>
              <a:t>Ω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sp>
        <p:nvSpPr>
          <p:cNvPr id="11" name="Rounded Rectangle 10"/>
          <p:cNvSpPr/>
          <p:nvPr/>
        </p:nvSpPr>
        <p:spPr>
          <a:xfrm>
            <a:off x="3577167" y="2820458"/>
            <a:ext cx="941916" cy="14169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41208" y="2554042"/>
            <a:ext cx="566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HOM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836" y="4237413"/>
            <a:ext cx="2761086" cy="212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56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Werlatone</a:t>
            </a:r>
            <a:r>
              <a:rPr lang="en-US" dirty="0" smtClean="0"/>
              <a:t> combiner </a:t>
            </a:r>
            <a:r>
              <a:rPr lang="en-US" dirty="0" smtClean="0"/>
              <a:t>low and high </a:t>
            </a:r>
            <a:r>
              <a:rPr lang="en-US" dirty="0" smtClean="0"/>
              <a:t>power tested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 descr="IMAGE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673086"/>
            <a:ext cx="3886200" cy="2914650"/>
          </a:xfrm>
          <a:prstGeom prst="rect">
            <a:avLst/>
          </a:prstGeom>
        </p:spPr>
      </p:pic>
      <p:pic>
        <p:nvPicPr>
          <p:cNvPr id="8" name="Picture 7" descr="IMG_21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4636516"/>
            <a:ext cx="2515129" cy="18785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965200"/>
            <a:ext cx="8043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 and high </a:t>
            </a:r>
            <a:r>
              <a:rPr lang="en-US" sz="2000" dirty="0" smtClean="0"/>
              <a:t>power </a:t>
            </a:r>
            <a:r>
              <a:rPr lang="en-US" sz="2000" dirty="0" smtClean="0"/>
              <a:t>tests (~2.1 kW) </a:t>
            </a:r>
            <a:r>
              <a:rPr lang="en-US" sz="2000" dirty="0" smtClean="0"/>
              <a:t>of </a:t>
            </a:r>
            <a:r>
              <a:rPr lang="en-US" sz="2000" dirty="0" err="1" smtClean="0"/>
              <a:t>werlatone</a:t>
            </a:r>
            <a:r>
              <a:rPr lang="en-US" sz="2000" dirty="0" smtClean="0"/>
              <a:t> combiner has been done. Looks good over the bandwidth of interest: 76 MHz to 106 </a:t>
            </a:r>
            <a:r>
              <a:rPr lang="en-US" sz="2000" dirty="0" err="1" smtClean="0"/>
              <a:t>MHz</a:t>
            </a:r>
            <a:r>
              <a:rPr lang="en-US" sz="2000" dirty="0" err="1" smtClean="0"/>
              <a:t>.</a:t>
            </a:r>
            <a:endParaRPr lang="en-US" sz="2000" dirty="0"/>
          </a:p>
        </p:txBody>
      </p:sp>
      <p:pic>
        <p:nvPicPr>
          <p:cNvPr id="3" name="Picture 2" descr="IMG_224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38" y="1673086"/>
            <a:ext cx="3552274" cy="2653241"/>
          </a:xfrm>
          <a:prstGeom prst="rect">
            <a:avLst/>
          </a:prstGeom>
        </p:spPr>
      </p:pic>
      <p:pic>
        <p:nvPicPr>
          <p:cNvPr id="10" name="Picture 9" descr="IMG_22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38" y="4402666"/>
            <a:ext cx="1186969" cy="2252134"/>
          </a:xfrm>
          <a:prstGeom prst="rect">
            <a:avLst/>
          </a:prstGeom>
        </p:spPr>
      </p:pic>
      <p:pic>
        <p:nvPicPr>
          <p:cNvPr id="11" name="Picture 10" descr="IMG_22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487" y="4587736"/>
            <a:ext cx="2665455" cy="199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1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Mock cavity test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4301067" cy="246413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6522" y="3600574"/>
            <a:ext cx="3543213" cy="19930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r="27768"/>
          <a:stretch/>
        </p:blipFill>
        <p:spPr>
          <a:xfrm rot="5400000">
            <a:off x="4213207" y="503551"/>
            <a:ext cx="2383875" cy="212184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28600" y="3505200"/>
            <a:ext cx="3539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Mock cavity: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Measure </a:t>
            </a:r>
            <a:r>
              <a:rPr lang="en-US" sz="2000" dirty="0" err="1" smtClean="0"/>
              <a:t>Rshunt</a:t>
            </a:r>
            <a:r>
              <a:rPr lang="en-US" sz="2000" dirty="0" smtClean="0"/>
              <a:t>, Q, resonances etc.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Check CST results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Test HOM damper cavity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065" y="1161037"/>
            <a:ext cx="2286706" cy="46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C.Y. Tan, W. </a:t>
            </a:r>
            <a:r>
              <a:rPr lang="en-US" dirty="0" err="1" smtClean="0"/>
              <a:t>Pellico</a:t>
            </a:r>
            <a:r>
              <a:rPr lang="en-US" dirty="0" smtClean="0"/>
              <a:t> (Proton source)</a:t>
            </a:r>
          </a:p>
          <a:p>
            <a:r>
              <a:rPr lang="en-US" dirty="0" smtClean="0"/>
              <a:t>G. Romanov, I. </a:t>
            </a:r>
            <a:r>
              <a:rPr lang="en-US" dirty="0" err="1" smtClean="0"/>
              <a:t>Terechkine</a:t>
            </a:r>
            <a:r>
              <a:rPr lang="en-US" dirty="0" smtClean="0"/>
              <a:t> (TD)</a:t>
            </a:r>
          </a:p>
          <a:p>
            <a:r>
              <a:rPr lang="en-US" dirty="0" smtClean="0"/>
              <a:t>R. </a:t>
            </a:r>
            <a:r>
              <a:rPr lang="en-US" dirty="0" err="1" smtClean="0"/>
              <a:t>Madrak</a:t>
            </a:r>
            <a:r>
              <a:rPr lang="en-US" dirty="0" smtClean="0"/>
              <a:t>, D. Sun, J. </a:t>
            </a:r>
            <a:r>
              <a:rPr lang="en-US" dirty="0" err="1" smtClean="0"/>
              <a:t>Dey</a:t>
            </a:r>
            <a:r>
              <a:rPr lang="en-US" dirty="0" smtClean="0"/>
              <a:t> (RF group)</a:t>
            </a:r>
          </a:p>
          <a:p>
            <a:r>
              <a:rPr lang="en-US" dirty="0" smtClean="0"/>
              <a:t>K. Duel (Mechanical)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 lot of work has been done, especially simulations to get us to this point. Preliminary work started in summer 2013! First group meeting in Apr 2014.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446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 test (being prepared)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10680" y="6489652"/>
            <a:ext cx="119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combiner</a:t>
            </a:r>
            <a:endParaRPr lang="en-US" sz="1800" dirty="0"/>
          </a:p>
        </p:txBody>
      </p:sp>
      <p:pic>
        <p:nvPicPr>
          <p:cNvPr id="32" name="Picture 31" descr="IMG_2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53" y="3274874"/>
            <a:ext cx="1736107" cy="3294058"/>
          </a:xfrm>
          <a:prstGeom prst="rect">
            <a:avLst/>
          </a:prstGeom>
        </p:spPr>
      </p:pic>
      <p:pic>
        <p:nvPicPr>
          <p:cNvPr id="33" name="Picture 32" descr="IMG_21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21" y="5661906"/>
            <a:ext cx="1742239" cy="907026"/>
          </a:xfrm>
          <a:prstGeom prst="rect">
            <a:avLst/>
          </a:prstGeom>
        </p:spPr>
      </p:pic>
      <p:pic>
        <p:nvPicPr>
          <p:cNvPr id="34" name="Picture 33" descr="Photo Apr 07, 10 00 43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01" y="3336052"/>
            <a:ext cx="2225040" cy="1661913"/>
          </a:xfrm>
          <a:prstGeom prst="rect">
            <a:avLst/>
          </a:prstGeom>
        </p:spPr>
      </p:pic>
      <p:cxnSp>
        <p:nvCxnSpPr>
          <p:cNvPr id="35" name="Straight Arrow Connector 34"/>
          <p:cNvCxnSpPr>
            <a:endCxn id="33" idx="1"/>
          </p:cNvCxnSpPr>
          <p:nvPr/>
        </p:nvCxnSpPr>
        <p:spPr>
          <a:xfrm>
            <a:off x="4328360" y="6106160"/>
            <a:ext cx="442161" cy="92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202120" y="5030271"/>
            <a:ext cx="0" cy="6223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354520" y="5030271"/>
            <a:ext cx="0" cy="6316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557720" y="5030271"/>
            <a:ext cx="0" cy="6316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710120" y="5039530"/>
            <a:ext cx="0" cy="6223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592253" y="2966720"/>
            <a:ext cx="161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kW PA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771080" y="5079999"/>
            <a:ext cx="93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 cathode resonator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4757720" y="2628543"/>
            <a:ext cx="25373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Test resonator and water load(to be installed)</a:t>
            </a:r>
            <a:endParaRPr lang="en-US" sz="1600" dirty="0"/>
          </a:p>
        </p:txBody>
      </p:sp>
      <p:pic>
        <p:nvPicPr>
          <p:cNvPr id="44" name="Picture 43" descr="IMG_22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80" y="1784876"/>
            <a:ext cx="2367280" cy="1141736"/>
          </a:xfrm>
          <a:prstGeom prst="rect">
            <a:avLst/>
          </a:prstGeom>
        </p:spPr>
      </p:pic>
      <p:cxnSp>
        <p:nvCxnSpPr>
          <p:cNvPr id="45" name="Elbow Connector 44"/>
          <p:cNvCxnSpPr/>
          <p:nvPr/>
        </p:nvCxnSpPr>
        <p:spPr>
          <a:xfrm rot="16200000" flipV="1">
            <a:off x="5068063" y="1605129"/>
            <a:ext cx="454303" cy="138176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042360" y="1824984"/>
            <a:ext cx="629920" cy="107061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IMG_22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881" y="3336052"/>
            <a:ext cx="2179119" cy="1917793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 flipH="1">
            <a:off x="6662519" y="3931920"/>
            <a:ext cx="39888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417000" y="2905542"/>
            <a:ext cx="1198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modulator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4634087" y="1791858"/>
            <a:ext cx="132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Anode To phi </a:t>
            </a:r>
            <a:r>
              <a:rPr lang="en-US" sz="1200" dirty="0" err="1" smtClean="0"/>
              <a:t>det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234080" y="716800"/>
            <a:ext cx="24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 shown: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Differential temperature probes (total =4) and readout (total =2) for anode and load</a:t>
            </a:r>
            <a:endParaRPr lang="en-US" sz="1400" dirty="0"/>
          </a:p>
        </p:txBody>
      </p:sp>
      <p:pic>
        <p:nvPicPr>
          <p:cNvPr id="52" name="Picture 51" descr="IMG_22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4415324"/>
            <a:ext cx="2204720" cy="818201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>
            <a:off x="2179522" y="4795520"/>
            <a:ext cx="442161" cy="92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83483" y="4048086"/>
            <a:ext cx="174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signal generator</a:t>
            </a:r>
            <a:endParaRPr lang="en-US" sz="1800" dirty="0"/>
          </a:p>
        </p:txBody>
      </p:sp>
      <p:sp>
        <p:nvSpPr>
          <p:cNvPr id="55" name="TextBox 54"/>
          <p:cNvSpPr txBox="1"/>
          <p:nvPr/>
        </p:nvSpPr>
        <p:spPr>
          <a:xfrm>
            <a:off x="5984440" y="2041527"/>
            <a:ext cx="2438200" cy="523220"/>
          </a:xfrm>
          <a:prstGeom prst="rect">
            <a:avLst/>
          </a:prstGeom>
          <a:noFill/>
          <a:ln w="3492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Booster power module and </a:t>
            </a:r>
            <a:r>
              <a:rPr lang="en-US" sz="1400" dirty="0" smtClean="0">
                <a:solidFill>
                  <a:srgbClr val="7030A0"/>
                </a:solidFill>
              </a:rPr>
              <a:t>choke at 76 MHz</a:t>
            </a:r>
            <a:endParaRPr lang="en-US" sz="1400" dirty="0">
              <a:solidFill>
                <a:srgbClr val="7030A0"/>
              </a:solidFill>
            </a:endParaRPr>
          </a:p>
        </p:txBody>
      </p:sp>
      <p:cxnSp>
        <p:nvCxnSpPr>
          <p:cNvPr id="56" name="Elbow Connector 55"/>
          <p:cNvCxnSpPr/>
          <p:nvPr/>
        </p:nvCxnSpPr>
        <p:spPr>
          <a:xfrm rot="16200000" flipV="1">
            <a:off x="2130168" y="5475068"/>
            <a:ext cx="454303" cy="138176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02593" y="5762964"/>
            <a:ext cx="132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Driver Power monitoring</a:t>
            </a:r>
          </a:p>
          <a:p>
            <a:r>
              <a:rPr lang="en-US" sz="1200" dirty="0" smtClean="0"/>
              <a:t>(directional </a:t>
            </a:r>
            <a:r>
              <a:rPr lang="en-US" sz="1200" dirty="0" err="1" smtClean="0"/>
              <a:t>cplr</a:t>
            </a:r>
            <a:r>
              <a:rPr lang="en-US" sz="1200" dirty="0" smtClean="0"/>
              <a:t>?)</a:t>
            </a:r>
            <a:endParaRPr lang="en-US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5954686" y="1441831"/>
            <a:ext cx="2661193" cy="307777"/>
          </a:xfrm>
          <a:prstGeom prst="rect">
            <a:avLst/>
          </a:prstGeom>
          <a:noFill/>
          <a:ln w="3492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Modified prototype cathode res</a:t>
            </a:r>
            <a:endParaRPr lang="en-US" sz="1400" dirty="0">
              <a:solidFill>
                <a:srgbClr val="7030A0"/>
              </a:solidFill>
            </a:endParaRPr>
          </a:p>
        </p:txBody>
      </p:sp>
      <p:cxnSp>
        <p:nvCxnSpPr>
          <p:cNvPr id="59" name="Elbow Connector 58"/>
          <p:cNvCxnSpPr/>
          <p:nvPr/>
        </p:nvCxnSpPr>
        <p:spPr>
          <a:xfrm rot="10800000" flipV="1">
            <a:off x="4533823" y="1452527"/>
            <a:ext cx="1386838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597601" y="1158261"/>
            <a:ext cx="1546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cathode To phi </a:t>
            </a:r>
            <a:r>
              <a:rPr lang="en-US" sz="1200" dirty="0" err="1" smtClean="0"/>
              <a:t>det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0613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 lot of simulations and measurements have been done</a:t>
            </a:r>
            <a:r>
              <a:rPr lang="en-US" sz="2000" dirty="0" smtClean="0"/>
              <a:t>.</a:t>
            </a:r>
          </a:p>
          <a:p>
            <a:pPr lvl="1"/>
            <a:r>
              <a:rPr lang="en-US" sz="1800" dirty="0" smtClean="0"/>
              <a:t>Working on HOM cavity design.</a:t>
            </a:r>
            <a:endParaRPr lang="en-US" sz="1800" dirty="0" smtClean="0"/>
          </a:p>
          <a:p>
            <a:r>
              <a:rPr lang="en-US" sz="2000" dirty="0" smtClean="0"/>
              <a:t>No show stoppers so far</a:t>
            </a:r>
          </a:p>
          <a:p>
            <a:pPr lvl="1"/>
            <a:r>
              <a:rPr lang="en-US" sz="2000" dirty="0" smtClean="0"/>
              <a:t>Mechanical design has started</a:t>
            </a:r>
          </a:p>
          <a:p>
            <a:pPr lvl="2"/>
            <a:r>
              <a:rPr lang="en-US" sz="1800" dirty="0" smtClean="0"/>
              <a:t>Some challenges as to how to assemble the garnet and the alumina and RF windows.</a:t>
            </a:r>
          </a:p>
          <a:p>
            <a:pPr lvl="3"/>
            <a:r>
              <a:rPr lang="en-US" sz="1600" dirty="0" smtClean="0"/>
              <a:t>Got information from CERN RF group who are also working on a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harmonic cavity on how to glue garnet to alumina</a:t>
            </a:r>
            <a:r>
              <a:rPr lang="en-US" sz="1600" dirty="0" smtClean="0"/>
              <a:t>.</a:t>
            </a:r>
          </a:p>
          <a:p>
            <a:pPr lvl="2"/>
            <a:r>
              <a:rPr lang="en-US" sz="1800" dirty="0" smtClean="0"/>
              <a:t>RF windows design is a huge engineering challenge.</a:t>
            </a:r>
            <a:endParaRPr lang="en-US" sz="1800" dirty="0" smtClean="0"/>
          </a:p>
          <a:p>
            <a:pPr lvl="1"/>
            <a:r>
              <a:rPr lang="en-US" sz="2000" dirty="0" smtClean="0"/>
              <a:t>Solenoid design has </a:t>
            </a:r>
            <a:r>
              <a:rPr lang="en-US" sz="2000" dirty="0" smtClean="0"/>
              <a:t>started.</a:t>
            </a:r>
            <a:endParaRPr lang="en-US" sz="2000" dirty="0" smtClean="0"/>
          </a:p>
          <a:p>
            <a:pPr lvl="1"/>
            <a:r>
              <a:rPr lang="en-US" sz="2000" dirty="0" smtClean="0"/>
              <a:t>Low power mock </a:t>
            </a:r>
            <a:r>
              <a:rPr lang="en-US" sz="2000" dirty="0" smtClean="0"/>
              <a:t>cavity finished.</a:t>
            </a:r>
            <a:endParaRPr lang="en-US" sz="2000" dirty="0" smtClean="0"/>
          </a:p>
          <a:p>
            <a:pPr lvl="1"/>
            <a:r>
              <a:rPr lang="en-US" sz="2000" dirty="0" smtClean="0"/>
              <a:t>PA test stand design nearly </a:t>
            </a:r>
            <a:r>
              <a:rPr lang="en-US" sz="2000" dirty="0" smtClean="0"/>
              <a:t>done. Will assemble soon when test resonator is done.</a:t>
            </a:r>
            <a:endParaRPr lang="en-US" sz="2000" dirty="0" smtClean="0"/>
          </a:p>
          <a:p>
            <a:pPr lvl="1"/>
            <a:r>
              <a:rPr lang="en-US" sz="2000" dirty="0" smtClean="0"/>
              <a:t>RF components</a:t>
            </a:r>
          </a:p>
          <a:p>
            <a:pPr lvl="2"/>
            <a:r>
              <a:rPr lang="en-US" sz="1800" dirty="0" err="1" smtClean="0"/>
              <a:t>Werlatone</a:t>
            </a:r>
            <a:r>
              <a:rPr lang="en-US" sz="1800" dirty="0" smtClean="0"/>
              <a:t> power combiner has been low </a:t>
            </a:r>
            <a:r>
              <a:rPr lang="en-US" sz="1800" dirty="0" smtClean="0"/>
              <a:t>and high power </a:t>
            </a:r>
            <a:r>
              <a:rPr lang="en-US" sz="1800" dirty="0" smtClean="0"/>
              <a:t>tested.</a:t>
            </a:r>
          </a:p>
          <a:p>
            <a:pPr lvl="2"/>
            <a:r>
              <a:rPr lang="en-US" sz="1800" dirty="0" smtClean="0"/>
              <a:t>Solid state driver </a:t>
            </a:r>
            <a:r>
              <a:rPr lang="en-US" sz="1800" dirty="0" smtClean="0"/>
              <a:t>ordered.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786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974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analyses with alumina cooling disks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8789" t="6641" r="5648" b="15550"/>
          <a:stretch/>
        </p:blipFill>
        <p:spPr>
          <a:xfrm>
            <a:off x="4515531" y="3496519"/>
            <a:ext cx="4399869" cy="206042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789" t="4950" r="26247" b="8130"/>
          <a:stretch/>
        </p:blipFill>
        <p:spPr>
          <a:xfrm>
            <a:off x="5338106" y="973922"/>
            <a:ext cx="3103161" cy="194917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9024" t="19597" r="18531" b="14914"/>
          <a:stretch/>
        </p:blipFill>
        <p:spPr>
          <a:xfrm>
            <a:off x="188607" y="973923"/>
            <a:ext cx="4076036" cy="194405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03760" y="3467602"/>
            <a:ext cx="4326924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Thermal conductivity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</a:t>
            </a:r>
            <a:r>
              <a:rPr lang="en-US" sz="14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lang="en-US" sz="14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- 30 W/K/m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Al800  - 3.5 W/K/m            </a:t>
            </a:r>
          </a:p>
          <a:p>
            <a:pPr lvl="0">
              <a:spcBef>
                <a:spcPct val="20000"/>
              </a:spcBef>
            </a:pPr>
            <a:r>
              <a:rPr lang="en-US" sz="1400" b="1" dirty="0" smtClean="0">
                <a:solidFill>
                  <a:srgbClr val="404040"/>
                </a:solidFill>
                <a:latin typeface="Times New Roman" panose="02020603050405020304" pitchFamily="18" charset="0"/>
                <a:ea typeface="Geneva" charset="0"/>
                <a:cs typeface="Times New Roman" panose="02020603050405020304" pitchFamily="18" charset="0"/>
              </a:rPr>
              <a:t>Simulation</a:t>
            </a:r>
            <a:r>
              <a:rPr lang="en-US" sz="1400" dirty="0" smtClean="0">
                <a:solidFill>
                  <a:srgbClr val="404040"/>
                </a:solidFill>
                <a:latin typeface="Times New Roman" panose="02020603050405020304" pitchFamily="18" charset="0"/>
                <a:ea typeface="Geneva" charset="0"/>
                <a:cs typeface="Times New Roman" panose="02020603050405020304" pitchFamily="18" charset="0"/>
              </a:rPr>
              <a:t> with thermal losses of P=3.2 kW and cooling water temperature of 25 °C, old ramp. </a:t>
            </a:r>
            <a:endParaRPr lang="en-US" sz="1400" dirty="0">
              <a:solidFill>
                <a:srgbClr val="404040"/>
              </a:solidFill>
              <a:latin typeface="Times New Roman" panose="02020603050405020304" pitchFamily="18" charset="0"/>
              <a:ea typeface="Geneva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6625" y="1241822"/>
            <a:ext cx="1605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Alumina disks, 99.5%, 3 mm thickness</a:t>
            </a:r>
            <a:endParaRPr lang="en-US" sz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304868" y="1352153"/>
            <a:ext cx="955676" cy="117516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420134" y="1797460"/>
            <a:ext cx="1339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 jackets</a:t>
            </a:r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982669" y="1971802"/>
            <a:ext cx="437465" cy="32951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 flipV="1">
            <a:off x="982672" y="1098160"/>
            <a:ext cx="437462" cy="85318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14319" y="906876"/>
            <a:ext cx="3750734" cy="276999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Imported distribution 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thermal losses for f=74.7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MHz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965094" y="4737782"/>
            <a:ext cx="1476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FFFF00"/>
                </a:solidFill>
                <a:latin typeface="Calibri"/>
                <a:ea typeface="+mn-ea"/>
              </a:rPr>
              <a:t>T_max</a:t>
            </a: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</a:rPr>
              <a:t> = 63°C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11206" y="5562040"/>
            <a:ext cx="222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 distribution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17040" t="3606" r="16440" b="10353"/>
          <a:stretch/>
        </p:blipFill>
        <p:spPr>
          <a:xfrm>
            <a:off x="1973975" y="2179262"/>
            <a:ext cx="1912950" cy="1125265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2518756" y="1653961"/>
            <a:ext cx="240921" cy="911850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979519" y="2713142"/>
            <a:ext cx="1691281" cy="276999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W_max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1.13 W/cm^3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531592" y="2955960"/>
            <a:ext cx="1251114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Ferrite disks,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mm thickness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 flipV="1">
            <a:off x="1782706" y="2917978"/>
            <a:ext cx="652923" cy="2688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740307"/>
            <a:ext cx="3667066" cy="201609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90333" y="4876281"/>
            <a:ext cx="61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41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Helvetica" charset="0"/>
              </a:rPr>
              <a:t>Motivation and goals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dirty="0">
                <a:latin typeface="Helvetica" charset="0"/>
              </a:rPr>
              <a:t>Motivation</a:t>
            </a:r>
          </a:p>
          <a:p>
            <a:pPr lvl="1" eaLnBrk="1" hangingPunct="1"/>
            <a:r>
              <a:rPr lang="en-US" sz="2000" dirty="0">
                <a:latin typeface="Helvetica" charset="0"/>
              </a:rPr>
              <a:t>To improve capture efficiency in the Booster at injection.</a:t>
            </a:r>
          </a:p>
          <a:p>
            <a:pPr lvl="1" eaLnBrk="1" hangingPunct="1"/>
            <a:r>
              <a:rPr lang="en-US" sz="2000" dirty="0">
                <a:latin typeface="Helvetica" charset="0"/>
              </a:rPr>
              <a:t>To improve efficiency of transition crossing.</a:t>
            </a:r>
          </a:p>
          <a:p>
            <a:pPr eaLnBrk="1" hangingPunct="1"/>
            <a:r>
              <a:rPr lang="en-US" sz="2000" dirty="0">
                <a:latin typeface="Helvetica" charset="0"/>
              </a:rPr>
              <a:t>Goal</a:t>
            </a:r>
          </a:p>
          <a:p>
            <a:pPr lvl="1" eaLnBrk="1" hangingPunct="1"/>
            <a:r>
              <a:rPr lang="en-US" sz="2000" dirty="0">
                <a:latin typeface="Helvetica" charset="0"/>
              </a:rPr>
              <a:t>Build a 2</a:t>
            </a:r>
            <a:r>
              <a:rPr lang="en-US" sz="2000" baseline="30000" dirty="0">
                <a:latin typeface="Helvetica" charset="0"/>
              </a:rPr>
              <a:t>nd</a:t>
            </a:r>
            <a:r>
              <a:rPr lang="en-US" sz="2000" dirty="0">
                <a:latin typeface="Helvetica" charset="0"/>
              </a:rPr>
              <a:t> harmonic cavity</a:t>
            </a:r>
          </a:p>
          <a:p>
            <a:pPr lvl="1" eaLnBrk="1" hangingPunct="1"/>
            <a:r>
              <a:rPr lang="en-US" sz="2000" dirty="0">
                <a:latin typeface="Helvetica" charset="0"/>
              </a:rPr>
              <a:t>Use as much as possible existing RF infrastructure</a:t>
            </a:r>
          </a:p>
          <a:p>
            <a:pPr lvl="2" eaLnBrk="1" hangingPunct="1"/>
            <a:r>
              <a:rPr lang="en-US" sz="1800" dirty="0">
                <a:latin typeface="Helvetica" charset="0"/>
              </a:rPr>
              <a:t>Tube Y567</a:t>
            </a:r>
          </a:p>
          <a:p>
            <a:pPr lvl="3" eaLnBrk="1" hangingPunct="1"/>
            <a:r>
              <a:rPr lang="en-US" sz="1600" dirty="0">
                <a:latin typeface="Helvetica" charset="0"/>
              </a:rPr>
              <a:t>Power </a:t>
            </a:r>
            <a:r>
              <a:rPr lang="en-US" sz="1600" dirty="0" smtClean="0">
                <a:latin typeface="Helvetica" charset="0"/>
              </a:rPr>
              <a:t>module</a:t>
            </a:r>
          </a:p>
          <a:p>
            <a:pPr lvl="2" eaLnBrk="1" hangingPunct="1"/>
            <a:r>
              <a:rPr lang="en-US" sz="1800" dirty="0" smtClean="0">
                <a:latin typeface="Helvetica" charset="0"/>
              </a:rPr>
              <a:t>Bias supplies</a:t>
            </a:r>
          </a:p>
          <a:p>
            <a:pPr eaLnBrk="1" hangingPunct="1"/>
            <a:r>
              <a:rPr lang="en-US" sz="2000" dirty="0" smtClean="0">
                <a:latin typeface="Helvetica" charset="0"/>
              </a:rPr>
              <a:t>Choice of biasing</a:t>
            </a:r>
          </a:p>
          <a:p>
            <a:pPr lvl="1" eaLnBrk="1" hangingPunct="1"/>
            <a:r>
              <a:rPr lang="en-US" sz="2000" dirty="0" smtClean="0">
                <a:latin typeface="Helvetica" charset="0"/>
              </a:rPr>
              <a:t>Parallel</a:t>
            </a:r>
          </a:p>
          <a:p>
            <a:pPr lvl="2" eaLnBrk="1" hangingPunct="1"/>
            <a:r>
              <a:rPr lang="en-US" sz="1800" dirty="0" smtClean="0">
                <a:latin typeface="Helvetica" charset="0"/>
              </a:rPr>
              <a:t>Currently used in Booster</a:t>
            </a:r>
          </a:p>
          <a:p>
            <a:pPr lvl="1" eaLnBrk="1" hangingPunct="1"/>
            <a:r>
              <a:rPr lang="en-US" sz="2000" dirty="0" smtClean="0">
                <a:latin typeface="Helvetica" charset="0"/>
              </a:rPr>
              <a:t>Perpendicular</a:t>
            </a:r>
          </a:p>
          <a:p>
            <a:pPr lvl="2" eaLnBrk="1" hangingPunct="1"/>
            <a:r>
              <a:rPr lang="en-US" sz="1800" dirty="0" smtClean="0">
                <a:latin typeface="Helvetica" charset="0"/>
              </a:rPr>
              <a:t>Currently used in Recycler capture cavities (10 kHz swing)</a:t>
            </a:r>
            <a:endParaRPr lang="en-US" sz="1800" dirty="0">
              <a:latin typeface="Helvetica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23 Nov 2015</a:t>
            </a:r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4C97"/>
                </a:solidFill>
                <a:latin typeface="Helvetica" charset="0"/>
              </a:rPr>
              <a:t>C.Y. Tan | 2nd Harmonic Perpendicular Biased Cavity for Booster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56C9E9B-5AD1-BD4D-8415-D4D725984AF6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Helvetica" charset="0"/>
              </a:rPr>
              <a:t>Capture</a:t>
            </a:r>
          </a:p>
        </p:txBody>
      </p:sp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23 Nov 2015</a:t>
            </a:r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4C97"/>
                </a:solidFill>
                <a:latin typeface="Helvetica" charset="0"/>
              </a:rPr>
              <a:t>C.Y. Tan | 2nd Harmonic Perpendicular Biased Cavity for Booster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983E0C6-5841-B54B-9169-AF82FDB57307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4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graphicFrame>
        <p:nvGraphicFramePr>
          <p:cNvPr id="1638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989166"/>
              </p:ext>
            </p:extLst>
          </p:nvPr>
        </p:nvGraphicFramePr>
        <p:xfrm>
          <a:off x="0" y="4086225"/>
          <a:ext cx="5724525" cy="199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4" name="Document" r:id="rId3" imgW="6552959" imgH="2285916" progId="Word.Document.12">
                  <p:embed/>
                </p:oleObj>
              </mc:Choice>
              <mc:Fallback>
                <p:oleObj name="Document" r:id="rId3" imgW="6552959" imgH="2285916" progId="Word.Document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86225"/>
                        <a:ext cx="5724525" cy="199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518025"/>
            <a:ext cx="3332163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860425"/>
            <a:ext cx="24828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9"/>
          <p:cNvSpPr txBox="1">
            <a:spLocks noChangeArrowheads="1"/>
          </p:cNvSpPr>
          <p:nvPr/>
        </p:nvSpPr>
        <p:spPr bwMode="auto">
          <a:xfrm>
            <a:off x="228600" y="1000125"/>
            <a:ext cx="54959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/>
              <a:t>Add in 2</a:t>
            </a:r>
            <a:r>
              <a:rPr lang="en-US" sz="2000" baseline="30000" dirty="0"/>
              <a:t>nd</a:t>
            </a:r>
            <a:r>
              <a:rPr lang="en-US" sz="2000" dirty="0"/>
              <a:t> harmonic cavity to help with capture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/>
              <a:t>Flattens bucket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/>
              <a:t>Increases bucket area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/>
              <a:t>ESME simulation with 10500 particles, 5e12 protons at injection with 200 MHz </a:t>
            </a:r>
            <a:r>
              <a:rPr lang="en-US" sz="2000" dirty="0" err="1"/>
              <a:t>Linac</a:t>
            </a:r>
            <a:r>
              <a:rPr lang="en-US" sz="2000" dirty="0"/>
              <a:t> bunch structure.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/>
              <a:t>Improvement </a:t>
            </a:r>
            <a:r>
              <a:rPr lang="en-US" sz="2000" dirty="0"/>
              <a:t>of </a:t>
            </a:r>
            <a:r>
              <a:rPr lang="en-US" sz="2000" dirty="0" smtClean="0"/>
              <a:t>~</a:t>
            </a:r>
            <a:r>
              <a:rPr lang="en-US" sz="2000" dirty="0" smtClean="0"/>
              <a:t>1.5 – 2%</a:t>
            </a:r>
            <a:r>
              <a:rPr lang="en-US" sz="2000" dirty="0"/>
              <a:t> </a:t>
            </a:r>
            <a:r>
              <a:rPr lang="en-US" sz="2000" dirty="0" smtClean="0"/>
              <a:t>at</a:t>
            </a:r>
            <a:r>
              <a:rPr lang="en-US" sz="2000" dirty="0" smtClean="0"/>
              <a:t> </a:t>
            </a:r>
            <a:r>
              <a:rPr lang="en-US" sz="2000" dirty="0"/>
              <a:t>100 kV </a:t>
            </a:r>
            <a:r>
              <a:rPr lang="en-US" sz="2000" dirty="0" smtClean="0"/>
              <a:t>with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</a:t>
            </a:r>
            <a:r>
              <a:rPr lang="en-US" sz="2000" dirty="0"/>
              <a:t>harmonic </a:t>
            </a:r>
            <a:r>
              <a:rPr lang="en-US" sz="2000" dirty="0" smtClean="0"/>
              <a:t>cavity than without.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Helvetica" charset="0"/>
              </a:rPr>
              <a:t>Transition crossing</a:t>
            </a:r>
          </a:p>
        </p:txBody>
      </p:sp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23 Nov 2015</a:t>
            </a:r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4C97"/>
                </a:solidFill>
                <a:latin typeface="Helvetica" charset="0"/>
              </a:rPr>
              <a:t>C.Y. Tan | 2nd Harmonic Perpendicular Biased Cavity for Booster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53D3C27-7209-4C47-82CA-584C7F2E9D46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965" y="4726293"/>
            <a:ext cx="2563480" cy="203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295275" y="1000125"/>
            <a:ext cx="8620125" cy="461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dirty="0"/>
              <a:t>There is a </a:t>
            </a:r>
            <a:r>
              <a:rPr lang="en-US" sz="1800" dirty="0" err="1"/>
              <a:t>quadrupole</a:t>
            </a:r>
            <a:r>
              <a:rPr lang="en-US" sz="1800" dirty="0"/>
              <a:t> oscillation after transition from bucket mismatch after transition even without space charge.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/>
              <a:t>Goal is to use 2</a:t>
            </a:r>
            <a:r>
              <a:rPr lang="en-US" sz="1800" baseline="30000" dirty="0"/>
              <a:t>nd</a:t>
            </a:r>
            <a:r>
              <a:rPr lang="en-US" sz="1800" dirty="0"/>
              <a:t> harmonic to reduce mismatch.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/>
              <a:t>One method is focus free transition crossing (FFTC). 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800" dirty="0"/>
              <a:t>Note this is an </a:t>
            </a:r>
            <a:r>
              <a:rPr lang="en-US" sz="1800" b="1" dirty="0"/>
              <a:t>example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800" dirty="0"/>
              <a:t>For FFTC to work, we have to have ~200 kV 2</a:t>
            </a:r>
            <a:r>
              <a:rPr lang="en-US" sz="1800" baseline="30000" dirty="0"/>
              <a:t>nd</a:t>
            </a:r>
            <a:r>
              <a:rPr lang="en-US" sz="1800" dirty="0"/>
              <a:t> harmonic voltage</a:t>
            </a:r>
          </a:p>
          <a:p>
            <a:pPr lvl="3" eaLnBrk="1" hangingPunct="1">
              <a:buFont typeface="Arial" charset="0"/>
              <a:buChar char="•"/>
            </a:pPr>
            <a:r>
              <a:rPr lang="en-US" sz="1800" dirty="0"/>
              <a:t>This requires 2 2</a:t>
            </a:r>
            <a:r>
              <a:rPr lang="en-US" sz="1800" baseline="30000" dirty="0"/>
              <a:t>nd</a:t>
            </a:r>
            <a:r>
              <a:rPr lang="en-US" sz="1800" dirty="0"/>
              <a:t> harmonic cavities.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800" dirty="0"/>
              <a:t>The idea is to flatten the RF voltage across the bunch before and after transition.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800" dirty="0"/>
              <a:t>This makes bunch “drift” with acceleration across transition.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800" dirty="0"/>
              <a:t>And an accelerating bucket with only the main RF is matched to the bunch distribution after transition</a:t>
            </a:r>
            <a:r>
              <a:rPr lang="en-US" sz="1800" dirty="0" smtClean="0"/>
              <a:t>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800" dirty="0" smtClean="0"/>
              <a:t>FFTC has been demonstrated to work in Main Ring.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800" dirty="0" err="1" smtClean="0"/>
              <a:t>Bhat</a:t>
            </a:r>
            <a:r>
              <a:rPr lang="en-US" sz="1800" dirty="0" smtClean="0"/>
              <a:t> et al, “</a:t>
            </a:r>
            <a:r>
              <a:rPr lang="en-US" sz="1800" dirty="0"/>
              <a:t>Transition crossing in proton synchrotrons using a flattened </a:t>
            </a:r>
            <a:r>
              <a:rPr lang="en-US" sz="1800" dirty="0" err="1"/>
              <a:t>rf</a:t>
            </a:r>
            <a:r>
              <a:rPr lang="en-US" sz="1800" dirty="0"/>
              <a:t> </a:t>
            </a:r>
            <a:r>
              <a:rPr lang="en-US" sz="1800" dirty="0" smtClean="0"/>
              <a:t>wave”, </a:t>
            </a:r>
            <a:r>
              <a:rPr lang="en-US" sz="1800" dirty="0" err="1" smtClean="0"/>
              <a:t>Phys</a:t>
            </a:r>
            <a:r>
              <a:rPr lang="en-US" sz="1800" dirty="0" smtClean="0"/>
              <a:t> Rev E, </a:t>
            </a:r>
            <a:r>
              <a:rPr lang="en-US" sz="1800" dirty="0" err="1" smtClean="0"/>
              <a:t>Vol</a:t>
            </a:r>
            <a:r>
              <a:rPr lang="en-US" sz="1800" dirty="0" smtClean="0"/>
              <a:t> 55, </a:t>
            </a:r>
            <a:r>
              <a:rPr lang="en-US" sz="1800" dirty="0" err="1" smtClean="0"/>
              <a:t>Num</a:t>
            </a:r>
            <a:r>
              <a:rPr lang="en-US" sz="1800" dirty="0" smtClean="0"/>
              <a:t> 1, 1028-1034, 1997.</a:t>
            </a:r>
            <a:endParaRPr lang="en-US" sz="1800" dirty="0"/>
          </a:p>
          <a:p>
            <a:pPr eaLnBrk="1" hangingPunct="1">
              <a:buFont typeface="Arial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perpendicular bias?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88743"/>
            <a:ext cx="6664077" cy="40427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800" y="1693543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Ferrite material is usually a “garnet”: Al doped Yttrium Iron Garnet “YIG”.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3534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μ values in parallel and perpendicular biasing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4" y="1312333"/>
            <a:ext cx="6286500" cy="42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49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Perpendicular bias </a:t>
            </a:r>
            <a:r>
              <a:rPr lang="en-US" dirty="0" err="1" smtClean="0"/>
              <a:t>vs</a:t>
            </a:r>
            <a:r>
              <a:rPr lang="en-US" dirty="0" smtClean="0"/>
              <a:t> Parallel bias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Garnet – Al doped ferrite that contains yttrium.</a:t>
            </a:r>
          </a:p>
          <a:p>
            <a:r>
              <a:rPr lang="en-US" sz="2000" dirty="0" smtClean="0"/>
              <a:t>Perpendicular biased garnet has higher Q than parallel bias</a:t>
            </a:r>
          </a:p>
          <a:p>
            <a:pPr lvl="1"/>
            <a:r>
              <a:rPr lang="en-US" sz="2000" dirty="0" smtClean="0"/>
              <a:t>Q can be a factor of 2 to 4 times higher (frequency dependent)</a:t>
            </a:r>
          </a:p>
          <a:p>
            <a:pPr lvl="1"/>
            <a:r>
              <a:rPr lang="en-US" sz="2000" dirty="0" smtClean="0"/>
              <a:t>Higher Q means higher gap voltage</a:t>
            </a:r>
          </a:p>
          <a:p>
            <a:pPr lvl="1"/>
            <a:r>
              <a:rPr lang="en-US" sz="2000" dirty="0" smtClean="0"/>
              <a:t>Higher Q means lower average power loss in garnet</a:t>
            </a:r>
          </a:p>
          <a:p>
            <a:r>
              <a:rPr lang="en-US" sz="2000" dirty="0" smtClean="0">
                <a:solidFill>
                  <a:srgbClr val="3366FF"/>
                </a:solidFill>
              </a:rPr>
              <a:t>Made the technical choice of doing a perpendicular biased cavity to get 100 kV in a cavity &lt; 1 m long.</a:t>
            </a:r>
          </a:p>
          <a:p>
            <a:r>
              <a:rPr lang="en-US" sz="2000" dirty="0" smtClean="0"/>
              <a:t>However, losses are not uniform in garnet</a:t>
            </a:r>
          </a:p>
          <a:p>
            <a:pPr lvl="1"/>
            <a:r>
              <a:rPr lang="en-US" sz="2000" dirty="0" smtClean="0"/>
              <a:t>Local hotspots have to be taken care of with cooling</a:t>
            </a:r>
          </a:p>
          <a:p>
            <a:pPr lvl="1"/>
            <a:r>
              <a:rPr lang="en-US" sz="2000" dirty="0" smtClean="0"/>
              <a:t>Location of hotspot makes cooling a challenge</a:t>
            </a:r>
          </a:p>
          <a:p>
            <a:r>
              <a:rPr lang="en-US" sz="2000" dirty="0" smtClean="0"/>
              <a:t>Heating is the major cause of prior failures of perpendicular  cavities with a large frequency swing &gt; 10 </a:t>
            </a:r>
            <a:r>
              <a:rPr lang="en-US" sz="2000" dirty="0" err="1" smtClean="0"/>
              <a:t>MHz.</a:t>
            </a:r>
            <a:endParaRPr lang="en-US" sz="2000" dirty="0" smtClean="0"/>
          </a:p>
          <a:p>
            <a:pPr lvl="1"/>
            <a:r>
              <a:rPr lang="en-US" sz="2000" dirty="0" smtClean="0"/>
              <a:t>Special care and feeding to make sure that this does not happen.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TRIUMF cavity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15" y="1524000"/>
            <a:ext cx="4559958" cy="34520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6315" y="53340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Note: Recycler cavities used for slip stacking also has perpendicular biased tuners. But tuning range is small ~ 10 kHz</a:t>
            </a:r>
            <a:endParaRPr lang="en-US" sz="1800" dirty="0"/>
          </a:p>
        </p:txBody>
      </p:sp>
      <p:pic>
        <p:nvPicPr>
          <p:cNvPr id="3" name="Picture 2" descr="IMG_22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99" y="1088392"/>
            <a:ext cx="3716867" cy="45165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6315" y="1007533"/>
            <a:ext cx="437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Freq. range: 47.5 – 60 MHz (</a:t>
            </a:r>
            <a:r>
              <a:rPr lang="en-US" sz="1800" dirty="0" err="1" smtClean="0"/>
              <a:t>Δf</a:t>
            </a:r>
            <a:r>
              <a:rPr lang="en-US" sz="1800" dirty="0" smtClean="0"/>
              <a:t> = 12.5 MHz)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87629080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40961</TotalTime>
  <Words>1812</Words>
  <Application>Microsoft Macintosh PowerPoint</Application>
  <PresentationFormat>On-screen Show (4:3)</PresentationFormat>
  <Paragraphs>255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FNAL_TemplateMac_060514</vt:lpstr>
      <vt:lpstr>Fermilab: Footer Only</vt:lpstr>
      <vt:lpstr>Document</vt:lpstr>
      <vt:lpstr>2nd Harmonic Perpendicular Biased Cavity for Booster</vt:lpstr>
      <vt:lpstr>People</vt:lpstr>
      <vt:lpstr>Motivation and goals</vt:lpstr>
      <vt:lpstr>Capture</vt:lpstr>
      <vt:lpstr>Transition crossing</vt:lpstr>
      <vt:lpstr>What is perpendicular bias?</vt:lpstr>
      <vt:lpstr>μ values in parallel and perpendicular biasing</vt:lpstr>
      <vt:lpstr>Perpendicular bias vs Parallel bias</vt:lpstr>
      <vt:lpstr>TRIUMF cavity</vt:lpstr>
      <vt:lpstr>Cavity (as of 08 Oct 2015)</vt:lpstr>
      <vt:lpstr>Tuning range and proposed ramps</vt:lpstr>
      <vt:lpstr>Measurement of AL800 loss tangent</vt:lpstr>
      <vt:lpstr>Thermal analysis</vt:lpstr>
      <vt:lpstr>Solenoid magnet (Preliminary)</vt:lpstr>
      <vt:lpstr>Window locations</vt:lpstr>
      <vt:lpstr>Power coupler</vt:lpstr>
      <vt:lpstr>HOM damper</vt:lpstr>
      <vt:lpstr>Werlatone combiner low and high power tested</vt:lpstr>
      <vt:lpstr>Mock cavity test</vt:lpstr>
      <vt:lpstr>PA test (being prepared)</vt:lpstr>
      <vt:lpstr>Conclusion</vt:lpstr>
      <vt:lpstr>Spare slides</vt:lpstr>
      <vt:lpstr>Thermal analyses with alumina cooling disks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Cheng-Yang Tan</cp:lastModifiedBy>
  <cp:revision>303</cp:revision>
  <cp:lastPrinted>2014-01-20T19:40:21Z</cp:lastPrinted>
  <dcterms:created xsi:type="dcterms:W3CDTF">2014-01-03T20:18:13Z</dcterms:created>
  <dcterms:modified xsi:type="dcterms:W3CDTF">2015-11-20T20:39:51Z</dcterms:modified>
</cp:coreProperties>
</file>