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5" r:id="rId2"/>
    <p:sldId id="595" r:id="rId3"/>
    <p:sldId id="596" r:id="rId4"/>
    <p:sldId id="599" r:id="rId5"/>
    <p:sldId id="400" r:id="rId6"/>
    <p:sldId id="600" r:id="rId7"/>
    <p:sldId id="601" r:id="rId8"/>
    <p:sldId id="561" r:id="rId9"/>
    <p:sldId id="538" r:id="rId10"/>
    <p:sldId id="547" r:id="rId11"/>
    <p:sldId id="548" r:id="rId12"/>
    <p:sldId id="490" r:id="rId13"/>
    <p:sldId id="609" r:id="rId14"/>
    <p:sldId id="610" r:id="rId15"/>
    <p:sldId id="477" r:id="rId16"/>
    <p:sldId id="611" r:id="rId17"/>
    <p:sldId id="449" r:id="rId18"/>
    <p:sldId id="603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6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3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9012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E6434C9-0E08-42C5-B404-C558E18FB4E2}" type="datetimeFigureOut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DE4E50AE-7BCE-416F-89F1-79D7CF666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541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6CE535BE-76DD-4179-B7AC-2E8603DE13D9}" type="datetimeFigureOut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B4E76A7-28E5-4F1E-8CA1-DF481970B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826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716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625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222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621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B482-F7AB-4215-9812-F3F0BC0BB7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0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021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60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503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5705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239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02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754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538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295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36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53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5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2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69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altLang="en-US" smtClean="0"/>
              <a:t>Nov. 16-18, 2015</a:t>
            </a: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S. Werkema | Mu2e Project Overview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228600" y="6515100"/>
            <a:ext cx="447675" cy="2413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0483E53-EC44-4E1D-8329-3DA16BFEE41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5281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228600" y="6515099"/>
            <a:ext cx="358254" cy="241300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DBE546E4-9F3C-4432-BB6F-B8C627F3D857}" type="slidenum">
              <a:rPr lang="en-US" sz="1100" smtClean="0">
                <a:latin typeface="Helvetica" panose="020B0604020202020204" pitchFamily="34" charset="0"/>
                <a:cs typeface="Helvetica" panose="020B0604020202020204" pitchFamily="34" charset="0"/>
              </a:rPr>
              <a:t>‹#›</a:t>
            </a:fld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 bwMode="auto">
          <a:xfrm>
            <a:off x="1164461" y="6515099"/>
            <a:ext cx="5373688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l" eaLnBrk="1" hangingPunct="1"/>
            <a:r>
              <a:rPr lang="en-US" altLang="en-US" sz="1100" dirty="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Robert Zwaska | Booster Workshop</a:t>
            </a:r>
            <a:endParaRPr lang="en-US" altLang="en-US" sz="1100" b="1" dirty="0" smtClean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6538149" y="6515099"/>
            <a:ext cx="1076325" cy="241300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altLang="en-US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2015.11.23</a:t>
            </a:r>
            <a:endParaRPr lang="en-US" alt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91" r:id="rId6"/>
    <p:sldLayoutId id="2147484092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p2.fnal.gov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-ad.fnal.gov/proton/PIP/PIP_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Welcome!</a:t>
            </a:r>
            <a:r>
              <a:rPr lang="en-US" altLang="en-US" sz="2400" dirty="0" smtClean="0">
                <a:latin typeface="Helvetica" charset="0"/>
              </a:rPr>
              <a:t/>
            </a:r>
            <a:br>
              <a:rPr lang="en-US" altLang="en-US" sz="2400" dirty="0" smtClean="0">
                <a:latin typeface="Helvetica" charset="0"/>
              </a:rPr>
            </a:br>
            <a:endParaRPr lang="en-US" altLang="en-US" sz="2400" dirty="0" smtClean="0">
              <a:latin typeface="Helvetica" pitchFamily="124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Robert Zwaska</a:t>
            </a:r>
          </a:p>
          <a:p>
            <a:r>
              <a:rPr lang="en-US" altLang="en-US" dirty="0" smtClean="0">
                <a:latin typeface="Helvetica" pitchFamily="124" charset="0"/>
              </a:rPr>
              <a:t>23 November 2015</a:t>
            </a:r>
          </a:p>
          <a:p>
            <a:r>
              <a:rPr lang="en-US" altLang="en-US" dirty="0">
                <a:latin typeface="Helvetica" pitchFamily="124" charset="0"/>
              </a:rPr>
              <a:t>Workshop on Booster Performance and Enhancements</a:t>
            </a:r>
            <a:endParaRPr lang="en-US" altLang="en-US" dirty="0" smtClean="0">
              <a:latin typeface="Helvetica" pitchFamily="12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FY16 NuMI POT Projection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3197" y="1042987"/>
            <a:ext cx="6448664" cy="438912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5557841"/>
            <a:ext cx="8672513" cy="74295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Goals roughly doubled for FY16 (reach 700 kW in spring)</a:t>
            </a:r>
          </a:p>
          <a:p>
            <a:r>
              <a:rPr lang="en-US" sz="2200" dirty="0" smtClean="0"/>
              <a:t>Will only increase an additional 10-30% until further upgrades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284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FY16 BNB POT Projections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6889" y="1042988"/>
            <a:ext cx="6448664" cy="438912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5594803"/>
            <a:ext cx="8672513" cy="70598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807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04" y="880765"/>
            <a:ext cx="8080749" cy="521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-1352729" y="2941944"/>
            <a:ext cx="37338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POT/quarter, (x10</a:t>
            </a:r>
            <a:r>
              <a:rPr lang="en-US" baseline="30000" dirty="0" smtClean="0">
                <a:solidFill>
                  <a:srgbClr val="000000"/>
                </a:solidFill>
              </a:rPr>
              <a:t>20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8021" y="6072050"/>
            <a:ext cx="86094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7564" y="2941945"/>
            <a:ext cx="123626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7.5 Hz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1167775"/>
            <a:ext cx="117464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</a:rPr>
              <a:t>1</a:t>
            </a:r>
            <a:r>
              <a:rPr lang="en-US" dirty="0" smtClean="0">
                <a:solidFill>
                  <a:srgbClr val="0000CC"/>
                </a:solidFill>
              </a:rPr>
              <a:t>5 Hz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6072" y="3013194"/>
            <a:ext cx="2722899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NuMI</a:t>
            </a:r>
            <a:r>
              <a:rPr lang="en-US" dirty="0" smtClean="0">
                <a:solidFill>
                  <a:srgbClr val="C00000"/>
                </a:solidFill>
              </a:rPr>
              <a:t> / 120 GeV </a:t>
            </a:r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  <a:endParaRPr lang="en-US" dirty="0">
              <a:solidFill>
                <a:srgbClr val="C00000"/>
              </a:solidFill>
              <a:latin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3916496"/>
            <a:ext cx="82396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99CC"/>
                </a:solidFill>
              </a:rPr>
              <a:t>BNB</a:t>
            </a:r>
            <a:endParaRPr lang="en-US" dirty="0">
              <a:solidFill>
                <a:srgbClr val="0099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62023" y="4488650"/>
            <a:ext cx="97636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E0692D"/>
                </a:solidFill>
              </a:rPr>
              <a:t>M</a:t>
            </a:r>
            <a:r>
              <a:rPr lang="en-US" dirty="0" smtClean="0">
                <a:solidFill>
                  <a:srgbClr val="E0692D"/>
                </a:solidFill>
              </a:rPr>
              <a:t>u2e</a:t>
            </a:r>
            <a:endParaRPr lang="en-US" dirty="0">
              <a:solidFill>
                <a:srgbClr val="E0692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2024" y="3685664"/>
            <a:ext cx="98348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g-2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5110" y="4839622"/>
            <a:ext cx="123626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SY120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083" y="1167775"/>
            <a:ext cx="364528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Total beam thru Booster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2140301" y="4452861"/>
            <a:ext cx="1707519" cy="30777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Summer Shutdown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19697" y="2020813"/>
            <a:ext cx="2715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Ramp up flux – tuning/loses</a:t>
            </a:r>
            <a:endParaRPr lang="en-US" sz="16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75604" y="96848"/>
            <a:ext cx="868680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dirty="0" smtClean="0">
                <a:latin typeface="Helvetica" pitchFamily="124" charset="0"/>
              </a:rPr>
              <a:t>Proton </a:t>
            </a:r>
            <a:r>
              <a:rPr lang="en-US" altLang="en-US" dirty="0">
                <a:latin typeface="Helvetica" pitchFamily="124" charset="0"/>
              </a:rPr>
              <a:t>D</a:t>
            </a:r>
            <a:r>
              <a:rPr lang="en-US" altLang="en-US" dirty="0" smtClean="0">
                <a:latin typeface="Helvetica" pitchFamily="124" charset="0"/>
              </a:rPr>
              <a:t>elivery Scenario with PIP</a:t>
            </a:r>
          </a:p>
          <a:p>
            <a:r>
              <a:rPr lang="en-US" altLang="en-US" dirty="0" smtClean="0">
                <a:latin typeface="Helvetica" pitchFamily="124" charset="0"/>
              </a:rPr>
              <a:t>(Schematic – not accounting for long shutdowns)</a:t>
            </a:r>
          </a:p>
        </p:txBody>
      </p:sp>
    </p:spTree>
    <p:extLst>
      <p:ext uri="{BB962C8B-B14F-4D97-AF65-F5344CB8AC3E}">
        <p14:creationId xmlns:p14="http://schemas.microsoft.com/office/powerpoint/2010/main" val="18708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" y="841514"/>
            <a:ext cx="8066088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34392" y="3253292"/>
            <a:ext cx="90858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Main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Injector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282063" y="3437958"/>
            <a:ext cx="914399" cy="2991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Beamline for a new Long-Baseline Neutrino Facility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1" y="3936049"/>
            <a:ext cx="8060627" cy="257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03_SectPersp_NearDetector_Fina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r="11510"/>
          <a:stretch/>
        </p:blipFill>
        <p:spPr>
          <a:xfrm>
            <a:off x="5079623" y="4118205"/>
            <a:ext cx="3855538" cy="2170889"/>
          </a:xfrm>
          <a:prstGeom prst="rect">
            <a:avLst/>
          </a:prstGeom>
        </p:spPr>
      </p:pic>
      <p:pic>
        <p:nvPicPr>
          <p:cNvPr id="15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1" y="4148160"/>
            <a:ext cx="5069900" cy="2126823"/>
          </a:xfrm>
          <a:prstGeom prst="rect">
            <a:avLst/>
          </a:prstGeom>
          <a:ln>
            <a:solidFill>
              <a:srgbClr val="154D8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Content Placeholder 2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5" y="860237"/>
            <a:ext cx="8742105" cy="3258862"/>
          </a:xfrm>
          <a:prstGeom prst="rect">
            <a:avLst/>
          </a:prstGeom>
          <a:ln>
            <a:solidFill>
              <a:srgbClr val="154D8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SBN Program Layout</a:t>
            </a:r>
          </a:p>
        </p:txBody>
      </p:sp>
      <p:sp>
        <p:nvSpPr>
          <p:cNvPr id="4" name="Oval 3"/>
          <p:cNvSpPr/>
          <p:nvPr/>
        </p:nvSpPr>
        <p:spPr>
          <a:xfrm>
            <a:off x="2226350" y="3292458"/>
            <a:ext cx="498022" cy="473528"/>
          </a:xfrm>
          <a:prstGeom prst="ellipse">
            <a:avLst/>
          </a:prstGeom>
          <a:solidFill>
            <a:schemeClr val="bg1">
              <a:alpha val="25000"/>
            </a:schemeClr>
          </a:solidFill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12950" y="3419162"/>
            <a:ext cx="608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MI-12</a:t>
            </a:r>
            <a:endParaRPr lang="en-US" sz="1200" b="1" dirty="0"/>
          </a:p>
        </p:txBody>
      </p:sp>
      <p:sp>
        <p:nvSpPr>
          <p:cNvPr id="22" name="Arc 21"/>
          <p:cNvSpPr/>
          <p:nvPr/>
        </p:nvSpPr>
        <p:spPr>
          <a:xfrm flipH="1">
            <a:off x="2007040" y="3597827"/>
            <a:ext cx="801413" cy="1087062"/>
          </a:xfrm>
          <a:prstGeom prst="arc">
            <a:avLst>
              <a:gd name="adj1" fmla="val 17345736"/>
              <a:gd name="adj2" fmla="val 4736387"/>
            </a:avLst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01011" y="3083334"/>
            <a:ext cx="498022" cy="473528"/>
          </a:xfrm>
          <a:prstGeom prst="ellipse">
            <a:avLst/>
          </a:prstGeom>
          <a:solidFill>
            <a:schemeClr val="bg1">
              <a:alpha val="25000"/>
            </a:schemeClr>
          </a:solidFill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6799461" y="3388703"/>
            <a:ext cx="1031810" cy="1185573"/>
          </a:xfrm>
          <a:prstGeom prst="arc">
            <a:avLst>
              <a:gd name="adj1" fmla="val 17345736"/>
              <a:gd name="adj2" fmla="val 4680837"/>
            </a:avLst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66735" y="3226378"/>
            <a:ext cx="498022" cy="473528"/>
          </a:xfrm>
          <a:prstGeom prst="ellipse">
            <a:avLst/>
          </a:prstGeom>
          <a:solidFill>
            <a:schemeClr val="bg1">
              <a:alpha val="25000"/>
            </a:schemeClr>
          </a:solidFill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9217416">
            <a:off x="3867652" y="3368705"/>
            <a:ext cx="951688" cy="1698259"/>
          </a:xfrm>
          <a:prstGeom prst="arc">
            <a:avLst>
              <a:gd name="adj1" fmla="val 17345736"/>
              <a:gd name="adj2" fmla="val 4680837"/>
            </a:avLst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04043" y="5480190"/>
            <a:ext cx="103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MiniBooNE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41854" y="5261583"/>
            <a:ext cx="11489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</a:rPr>
              <a:t>MicroBooNE</a:t>
            </a:r>
            <a:r>
              <a:rPr lang="en-US" sz="1400" b="1" dirty="0" smtClean="0">
                <a:solidFill>
                  <a:schemeClr val="bg1"/>
                </a:solidFill>
              </a:rPr>
              <a:t> (existing)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170t </a:t>
            </a:r>
            <a:r>
              <a:rPr lang="en-US" sz="1400" b="1" dirty="0" err="1" smtClean="0">
                <a:solidFill>
                  <a:schemeClr val="bg1"/>
                </a:solidFill>
              </a:rPr>
              <a:t>LAr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99653" y="5479964"/>
            <a:ext cx="1538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Near Detector SBND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180t </a:t>
            </a:r>
            <a:r>
              <a:rPr lang="en-US" sz="1400" b="1" dirty="0" err="1" smtClean="0">
                <a:solidFill>
                  <a:schemeClr val="bg1"/>
                </a:solidFill>
              </a:rPr>
              <a:t>LAr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6441" y="3388703"/>
            <a:ext cx="784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404040"/>
                </a:solidFill>
              </a:rPr>
              <a:t>MINOS</a:t>
            </a:r>
            <a:endParaRPr lang="en-US" sz="1200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 smtClean="0"/>
              <a:t>Proton Improvement Plan II (PIP-II)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78933"/>
            <a:ext cx="4557390" cy="410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7865" y="908754"/>
            <a:ext cx="8229600" cy="5334000"/>
          </a:xfrm>
        </p:spPr>
        <p:txBody>
          <a:bodyPr/>
          <a:lstStyle/>
          <a:p>
            <a:r>
              <a:rPr lang="en-US" sz="2000" dirty="0" smtClean="0"/>
              <a:t>Goal is to increase Main Injector beam power to 1.2 MW.</a:t>
            </a:r>
          </a:p>
          <a:p>
            <a:pPr lvl="1"/>
            <a:r>
              <a:rPr lang="en-US" sz="2000" dirty="0" smtClean="0"/>
              <a:t>Replace the existing 400 MeV linac with a new 800 MeV superconducting linac =&gt; 50% increase in Booster intensity.</a:t>
            </a:r>
          </a:p>
          <a:p>
            <a:pPr lvl="1"/>
            <a:r>
              <a:rPr lang="en-US" sz="2000" dirty="0" smtClean="0"/>
              <a:t>Shorten Main Injector cycle time 1.33 → 1.2 sec.</a:t>
            </a:r>
          </a:p>
          <a:p>
            <a:r>
              <a:rPr lang="en-US" sz="2000" dirty="0" smtClean="0"/>
              <a:t>Build this concurrently with LBNF</a:t>
            </a:r>
            <a:br>
              <a:rPr lang="en-US" sz="2000" dirty="0" smtClean="0"/>
            </a:br>
            <a:r>
              <a:rPr lang="en-US" sz="2000" dirty="0" smtClean="0"/>
              <a:t>=&gt; 1.2 MW to LBNF from t = 0.</a:t>
            </a:r>
          </a:p>
          <a:p>
            <a:r>
              <a:rPr lang="en-US" sz="2000" dirty="0" smtClean="0"/>
              <a:t>This plan is based on well-</a:t>
            </a:r>
            <a:br>
              <a:rPr lang="en-US" sz="2000" dirty="0" smtClean="0"/>
            </a:br>
            <a:r>
              <a:rPr lang="en-US" sz="2000" dirty="0" smtClean="0"/>
              <a:t>developed SRF technology.</a:t>
            </a:r>
          </a:p>
          <a:p>
            <a:r>
              <a:rPr lang="en-US" sz="2000" dirty="0" smtClean="0"/>
              <a:t>Developing an international</a:t>
            </a:r>
            <a:br>
              <a:rPr lang="en-US" sz="2000" dirty="0" smtClean="0"/>
            </a:br>
            <a:r>
              <a:rPr lang="en-US" sz="2000" dirty="0" smtClean="0"/>
              <a:t>partnership for its construction</a:t>
            </a:r>
          </a:p>
          <a:p>
            <a:r>
              <a:rPr lang="en-US" sz="2000" dirty="0" smtClean="0"/>
              <a:t>Strong support from DOE </a:t>
            </a:r>
            <a:br>
              <a:rPr lang="en-US" sz="2000" dirty="0" smtClean="0"/>
            </a:br>
            <a:r>
              <a:rPr lang="en-US" sz="2000" dirty="0" smtClean="0"/>
              <a:t>and P5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http://pip2.fnal.gov/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41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4987636" y="0"/>
            <a:ext cx="4144760" cy="6982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 – PIP-III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4545281" cy="52390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PIP-III </a:t>
            </a:r>
            <a:r>
              <a:rPr lang="en-US" dirty="0" smtClean="0"/>
              <a:t>concepts </a:t>
            </a:r>
            <a:r>
              <a:rPr lang="en-US" dirty="0" smtClean="0"/>
              <a:t>to provide 2-5 MW of beam power for future experiments</a:t>
            </a:r>
          </a:p>
          <a:p>
            <a:r>
              <a:rPr lang="en-US" dirty="0" smtClean="0"/>
              <a:t>Three generalized options: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Extend </a:t>
            </a:r>
            <a:r>
              <a:rPr lang="en-US" dirty="0" err="1" smtClean="0"/>
              <a:t>Linac</a:t>
            </a:r>
            <a:r>
              <a:rPr lang="en-US" dirty="0" smtClean="0"/>
              <a:t> to 8 GeV, inject directly to MI/RR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Extend </a:t>
            </a:r>
            <a:r>
              <a:rPr lang="en-US" dirty="0" err="1" smtClean="0"/>
              <a:t>Linac</a:t>
            </a:r>
            <a:r>
              <a:rPr lang="en-US" dirty="0" smtClean="0"/>
              <a:t> to ~ 2 GeV, inject into new RCS (or upgraded Booster)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Develop </a:t>
            </a:r>
            <a:r>
              <a:rPr lang="en-US" dirty="0"/>
              <a:t>n</a:t>
            </a:r>
            <a:r>
              <a:rPr lang="en-US" dirty="0" smtClean="0"/>
              <a:t>ovel technologies to beat the space charge limit</a:t>
            </a:r>
            <a:endParaRPr lang="en-US" dirty="0"/>
          </a:p>
          <a:p>
            <a:r>
              <a:rPr lang="en-US" dirty="0" smtClean="0"/>
              <a:t>The strategy will be determined by technical and financial factors once PIP-II construction is underway</a:t>
            </a:r>
          </a:p>
          <a:p>
            <a:r>
              <a:rPr lang="en-US" dirty="0" smtClean="0"/>
              <a:t>Booster, or major Booster components will be used for RCS options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089" y="-31373"/>
            <a:ext cx="3732911" cy="210894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667" y="1892442"/>
            <a:ext cx="3842758" cy="25083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666" y="4217162"/>
            <a:ext cx="3842758" cy="26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124" charset="0"/>
              </a:rPr>
              <a:t>Big Questions for this Workshop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dirty="0" smtClean="0">
                <a:latin typeface="Helvetica" pitchFamily="124" charset="0"/>
              </a:rPr>
              <a:t>How do we get the most out of what we have done</a:t>
            </a:r>
            <a:r>
              <a:rPr lang="en-US" dirty="0" smtClean="0">
                <a:latin typeface="Helvetica" pitchFamily="124" charset="0"/>
              </a:rPr>
              <a:t>?</a:t>
            </a:r>
          </a:p>
          <a:p>
            <a:pPr lvl="1"/>
            <a:r>
              <a:rPr lang="en-US" dirty="0" smtClean="0">
                <a:latin typeface="Helvetica" pitchFamily="124" charset="0"/>
              </a:rPr>
              <a:t>Losses, efficiency, up-time</a:t>
            </a:r>
          </a:p>
          <a:p>
            <a:pPr lvl="1"/>
            <a:endParaRPr lang="en-US" dirty="0">
              <a:latin typeface="Helvetica" pitchFamily="124" charset="0"/>
            </a:endParaRPr>
          </a:p>
          <a:p>
            <a:r>
              <a:rPr lang="en-US" dirty="0" smtClean="0">
                <a:latin typeface="Helvetica" pitchFamily="124" charset="0"/>
              </a:rPr>
              <a:t>What is left to be done on PIP?</a:t>
            </a:r>
          </a:p>
          <a:p>
            <a:pPr lvl="1"/>
            <a:r>
              <a:rPr lang="en-US" dirty="0" smtClean="0">
                <a:latin typeface="Helvetica" pitchFamily="124" charset="0"/>
              </a:rPr>
              <a:t>Will all the work we plan to do meet the high-level goals?</a:t>
            </a:r>
          </a:p>
          <a:p>
            <a:endParaRPr lang="en-US" dirty="0">
              <a:latin typeface="Helvetica" pitchFamily="124" charset="0"/>
            </a:endParaRPr>
          </a:p>
          <a:p>
            <a:r>
              <a:rPr lang="en-US" dirty="0" smtClean="0">
                <a:latin typeface="Helvetica" pitchFamily="124" charset="0"/>
              </a:rPr>
              <a:t>What more can be done before PIP-II, or in anticipation?</a:t>
            </a:r>
          </a:p>
          <a:p>
            <a:pPr lvl="1"/>
            <a:r>
              <a:rPr lang="en-US" dirty="0" smtClean="0">
                <a:latin typeface="Helvetica" pitchFamily="124" charset="0"/>
              </a:rPr>
              <a:t>What beam intensity can the Booster produce?</a:t>
            </a:r>
          </a:p>
          <a:p>
            <a:pPr lvl="1"/>
            <a:r>
              <a:rPr lang="en-US" dirty="0" smtClean="0">
                <a:latin typeface="Helvetica" pitchFamily="124" charset="0"/>
              </a:rPr>
              <a:t>Using the solid-state RF with more cavities?</a:t>
            </a:r>
            <a:endParaRPr lang="en-US" dirty="0" smtClean="0">
              <a:latin typeface="Helvetica" pitchFamily="124" charset="0"/>
            </a:endParaRPr>
          </a:p>
          <a:p>
            <a:endParaRPr lang="en-US" dirty="0">
              <a:latin typeface="Helvetica" pitchFamily="124" charset="0"/>
            </a:endParaRPr>
          </a:p>
          <a:p>
            <a:endParaRPr lang="en-US" dirty="0" smtClean="0">
              <a:latin typeface="Helvetica" pitchFamily="124" charset="0"/>
            </a:endParaRPr>
          </a:p>
          <a:p>
            <a:pPr marL="0" indent="0">
              <a:buNone/>
            </a:pPr>
            <a:r>
              <a:rPr lang="en-US" dirty="0" smtClean="0">
                <a:latin typeface="Helvetica" pitchFamily="124" charset="0"/>
              </a:rPr>
              <a:t>We have long horizon, so short-, medium-, and long-term opportunities are all valuable.</a:t>
            </a:r>
            <a:endParaRPr lang="en-US" dirty="0" smtClean="0">
              <a:latin typeface="Helvetica" pitchFamily="124" charset="0"/>
            </a:endParaRPr>
          </a:p>
          <a:p>
            <a:pPr lvl="1"/>
            <a:endParaRPr lang="en-US" dirty="0" smtClean="0"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6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Welcome!</a:t>
            </a:r>
            <a:r>
              <a:rPr lang="en-US" altLang="en-US" sz="2400" dirty="0" smtClean="0">
                <a:latin typeface="Helvetica" charset="0"/>
              </a:rPr>
              <a:t/>
            </a:r>
            <a:br>
              <a:rPr lang="en-US" altLang="en-US" sz="2400" dirty="0" smtClean="0">
                <a:latin typeface="Helvetica" charset="0"/>
              </a:rPr>
            </a:br>
            <a:endParaRPr lang="en-US" altLang="en-US" sz="2400" dirty="0" smtClean="0">
              <a:latin typeface="Helvetica" pitchFamily="124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Robert Zwaska</a:t>
            </a:r>
          </a:p>
          <a:p>
            <a:r>
              <a:rPr lang="en-US" altLang="en-US" dirty="0" smtClean="0">
                <a:latin typeface="Helvetica" pitchFamily="124" charset="0"/>
              </a:rPr>
              <a:t>23 November 2015</a:t>
            </a:r>
          </a:p>
          <a:p>
            <a:r>
              <a:rPr lang="en-US" altLang="en-US" dirty="0">
                <a:latin typeface="Helvetica" pitchFamily="124" charset="0"/>
              </a:rPr>
              <a:t>Workshop on Booster Performance and Enhancements</a:t>
            </a:r>
            <a:endParaRPr lang="en-US" altLang="en-US" dirty="0" smtClean="0"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Proton Improvement Plan is at an important mid-point</a:t>
            </a:r>
          </a:p>
          <a:p>
            <a:pPr lvl="1"/>
            <a:r>
              <a:rPr lang="en-US" dirty="0" smtClean="0"/>
              <a:t>Many upgrades have been implemented</a:t>
            </a:r>
          </a:p>
          <a:p>
            <a:pPr lvl="2"/>
            <a:r>
              <a:rPr lang="en-US" dirty="0" smtClean="0"/>
              <a:t>Several major items still underway</a:t>
            </a:r>
          </a:p>
          <a:p>
            <a:pPr lvl="1"/>
            <a:r>
              <a:rPr lang="en-US" dirty="0" smtClean="0"/>
              <a:t>Now is the time to exploit these upgrades and double the flux</a:t>
            </a:r>
          </a:p>
          <a:p>
            <a:pPr lvl="1"/>
            <a:endParaRPr lang="en-US" dirty="0"/>
          </a:p>
          <a:p>
            <a:r>
              <a:rPr lang="en-US" dirty="0"/>
              <a:t>What more can be done with Booster 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smtClean="0"/>
              <a:t>Several years of running in the PIP configuration</a:t>
            </a:r>
          </a:p>
          <a:p>
            <a:pPr lvl="1"/>
            <a:r>
              <a:rPr lang="en-US" dirty="0" smtClean="0"/>
              <a:t>Several more years of running in the PIP-II configuration</a:t>
            </a:r>
          </a:p>
          <a:p>
            <a:pPr lvl="1"/>
            <a:r>
              <a:rPr lang="en-US" dirty="0" smtClean="0"/>
              <a:t>PIP-III will use experience and even major systems from the Booster</a:t>
            </a:r>
            <a:endParaRPr lang="en-US" dirty="0"/>
          </a:p>
          <a:p>
            <a:pPr lvl="1"/>
            <a:r>
              <a:rPr lang="en-US" dirty="0" smtClean="0"/>
              <a:t>Experimental program keeps growing (neutrinos, muons)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Talks from the project and guests</a:t>
            </a:r>
          </a:p>
          <a:p>
            <a:pPr lvl="1"/>
            <a:r>
              <a:rPr lang="en-US" dirty="0" smtClean="0"/>
              <a:t>Understand what we have done, and what more can be done</a:t>
            </a:r>
          </a:p>
          <a:p>
            <a:pPr lvl="1"/>
            <a:r>
              <a:rPr lang="en-US" dirty="0" smtClean="0"/>
              <a:t>Gain from the experience of others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07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Please sign-in at the registration desk</a:t>
            </a:r>
          </a:p>
          <a:p>
            <a:pPr lvl="1"/>
            <a:r>
              <a:rPr lang="en-US" dirty="0"/>
              <a:t>Suzanne </a:t>
            </a:r>
            <a:r>
              <a:rPr lang="en-US" dirty="0" smtClean="0"/>
              <a:t>Weber </a:t>
            </a:r>
            <a:r>
              <a:rPr lang="en-US" dirty="0"/>
              <a:t>and Melody </a:t>
            </a:r>
            <a:r>
              <a:rPr lang="en-US" dirty="0" err="1" smtClean="0"/>
              <a:t>Saperston</a:t>
            </a:r>
            <a:r>
              <a:rPr lang="en-US" dirty="0" smtClean="0"/>
              <a:t>, Conference Office</a:t>
            </a:r>
          </a:p>
          <a:p>
            <a:pPr lvl="1"/>
            <a:r>
              <a:rPr lang="en-US" dirty="0" smtClean="0"/>
              <a:t>Please </a:t>
            </a:r>
            <a:r>
              <a:rPr lang="en-US" dirty="0"/>
              <a:t>feel free to ask questions of them - if they don't know the answer they will likely be able to direct you to someone who does.</a:t>
            </a:r>
          </a:p>
          <a:p>
            <a:endParaRPr lang="en-US" dirty="0" smtClean="0"/>
          </a:p>
          <a:p>
            <a:r>
              <a:rPr lang="en-US" dirty="0" smtClean="0"/>
              <a:t>Speakers: please upload talks to </a:t>
            </a:r>
            <a:r>
              <a:rPr lang="en-US" dirty="0" err="1" smtClean="0"/>
              <a:t>Indico</a:t>
            </a:r>
            <a:endParaRPr lang="en-US" dirty="0" smtClean="0"/>
          </a:p>
          <a:p>
            <a:pPr lvl="1"/>
            <a:r>
              <a:rPr lang="en-US" dirty="0" smtClean="0"/>
              <a:t>Alternatively, email to Bob, Bill, or Tan</a:t>
            </a:r>
          </a:p>
          <a:p>
            <a:pPr lvl="1"/>
            <a:r>
              <a:rPr lang="en-US" dirty="0" smtClean="0"/>
              <a:t>Please stay to time – chairs will help</a:t>
            </a:r>
          </a:p>
          <a:p>
            <a:pPr lvl="2"/>
            <a:r>
              <a:rPr lang="en-US" dirty="0" smtClean="0"/>
              <a:t>Talk times include questions</a:t>
            </a:r>
          </a:p>
          <a:p>
            <a:endParaRPr lang="en-US" dirty="0" smtClean="0"/>
          </a:p>
          <a:p>
            <a:r>
              <a:rPr lang="en-US" dirty="0" smtClean="0"/>
              <a:t>Workshop photo today @ 9:45 in front of atrium</a:t>
            </a:r>
          </a:p>
          <a:p>
            <a:pPr lvl="1"/>
            <a:r>
              <a:rPr lang="en-US" dirty="0" smtClean="0"/>
              <a:t>Do photo before getting coffee</a:t>
            </a:r>
          </a:p>
          <a:p>
            <a:pPr lvl="1"/>
            <a:r>
              <a:rPr lang="en-US" dirty="0" smtClean="0"/>
              <a:t>We must be on time for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NBI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2558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will have an opening day reception </a:t>
            </a:r>
            <a:r>
              <a:rPr lang="en-US" dirty="0" err="1"/>
              <a:t>todey</a:t>
            </a:r>
            <a:r>
              <a:rPr lang="en-US" dirty="0"/>
              <a:t>, November 23, at 5:30pm on the 2</a:t>
            </a:r>
            <a:r>
              <a:rPr lang="en-US" baseline="30000" dirty="0"/>
              <a:t>nd</a:t>
            </a:r>
            <a:r>
              <a:rPr lang="en-US" dirty="0"/>
              <a:t> floor crossover.  Drinks and appetizers will be served.  There is no additional cost for this reception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Lunch </a:t>
            </a:r>
            <a:r>
              <a:rPr lang="en-US" dirty="0"/>
              <a:t>(and breakfast) are available from the Fermilab cafeteria.  It opens at 7:30am.  </a:t>
            </a:r>
            <a:endParaRPr lang="en-US" dirty="0" smtClean="0"/>
          </a:p>
          <a:p>
            <a:pPr lvl="1"/>
            <a:r>
              <a:rPr lang="en-US" dirty="0" smtClean="0"/>
              <a:t>We will have lunch today at 12:20</a:t>
            </a:r>
          </a:p>
          <a:p>
            <a:pPr lvl="1"/>
            <a:r>
              <a:rPr lang="en-US" dirty="0" smtClean="0"/>
              <a:t>The workshop program is will conclude at 12:40 tomorrow, before lunch.</a:t>
            </a:r>
          </a:p>
          <a:p>
            <a:endParaRPr lang="en-US" dirty="0"/>
          </a:p>
          <a:p>
            <a:r>
              <a:rPr lang="en-US" dirty="0" smtClean="0"/>
              <a:t>There will be an associated seminar on the J-PARC complex at 4pm on Tuesday, November 24 by </a:t>
            </a:r>
            <a:r>
              <a:rPr lang="en-US" dirty="0" err="1"/>
              <a:t>Michikazu</a:t>
            </a:r>
            <a:r>
              <a:rPr lang="en-US" dirty="0"/>
              <a:t> </a:t>
            </a:r>
            <a:r>
              <a:rPr lang="en-US" dirty="0" err="1"/>
              <a:t>Kinsho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4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4" y="-2825"/>
            <a:ext cx="9526833" cy="714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Fermilab Accelerator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78378" y="868073"/>
            <a:ext cx="8962404" cy="556260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b="1" i="1" dirty="0" smtClean="0"/>
              <a:t>Proton Improvement Plan</a:t>
            </a:r>
            <a:r>
              <a:rPr lang="en-US" dirty="0"/>
              <a:t> </a:t>
            </a:r>
            <a:r>
              <a:rPr lang="en-US" dirty="0" smtClean="0"/>
              <a:t>should enable Linac/Booster operation capable of </a:t>
            </a:r>
          </a:p>
          <a:p>
            <a:pPr lvl="1"/>
            <a:r>
              <a:rPr lang="en-US" dirty="0" smtClean="0"/>
              <a:t>Delivering 2.3E17 protons/hour (at 15 Hz)</a:t>
            </a:r>
          </a:p>
          <a:p>
            <a:pPr marL="457200" lvl="1" indent="0">
              <a:buNone/>
            </a:pPr>
            <a:r>
              <a:rPr lang="en-US" b="1" i="1" dirty="0" smtClean="0"/>
              <a:t>while</a:t>
            </a:r>
          </a:p>
          <a:p>
            <a:pPr lvl="1"/>
            <a:r>
              <a:rPr lang="en-US" dirty="0" smtClean="0"/>
              <a:t>Maintaining Linac/Booster availability &gt; 85%, and</a:t>
            </a:r>
          </a:p>
          <a:p>
            <a:pPr lvl="1"/>
            <a:r>
              <a:rPr lang="en-US" dirty="0" smtClean="0"/>
              <a:t>Maintaining residual activation at acceptable levels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7030A0"/>
                </a:solidFill>
              </a:rPr>
              <a:t>and also ensuring a useful operating life of the </a:t>
            </a:r>
            <a:r>
              <a:rPr lang="en-US" dirty="0" err="1" smtClean="0">
                <a:solidFill>
                  <a:srgbClr val="7030A0"/>
                </a:solidFill>
              </a:rPr>
              <a:t>linac</a:t>
            </a:r>
            <a:r>
              <a:rPr lang="en-US" dirty="0" smtClean="0">
                <a:solidFill>
                  <a:srgbClr val="7030A0"/>
                </a:solidFill>
              </a:rPr>
              <a:t> through 2023, and Booster through 2030 or later 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scope of the </a:t>
            </a:r>
            <a:r>
              <a:rPr lang="en-US" b="1" i="1" dirty="0"/>
              <a:t>Proton Improvement Plan </a:t>
            </a:r>
            <a:r>
              <a:rPr lang="en-US" dirty="0"/>
              <a:t>includes </a:t>
            </a:r>
          </a:p>
          <a:p>
            <a:pPr lvl="1"/>
            <a:r>
              <a:rPr lang="en-US" dirty="0"/>
              <a:t>Upgrading (or replacing) components to increase the Booster repetition rate </a:t>
            </a:r>
          </a:p>
          <a:p>
            <a:pPr lvl="1"/>
            <a:r>
              <a:rPr lang="en-US" dirty="0"/>
              <a:t>Replacing components that have (or will have) poor reliability</a:t>
            </a:r>
          </a:p>
          <a:p>
            <a:pPr lvl="1"/>
            <a:r>
              <a:rPr lang="en-US" dirty="0"/>
              <a:t>Replacing components that are (or will soon become) obsolete</a:t>
            </a:r>
          </a:p>
          <a:p>
            <a:pPr lvl="1"/>
            <a:r>
              <a:rPr lang="en-US" dirty="0"/>
              <a:t>Studying beam dynamics to diagnose performance limitations</a:t>
            </a:r>
          </a:p>
          <a:p>
            <a:pPr lvl="1"/>
            <a:r>
              <a:rPr lang="en-US" dirty="0"/>
              <a:t>Implementing operational changes to reduce beam loss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http://www-ad.fnal.gov/proton/PIP/PIP_index.html</a:t>
            </a: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75604" y="96848"/>
            <a:ext cx="868680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dirty="0" smtClean="0">
                <a:latin typeface="Helvetica" pitchFamily="124" charset="0"/>
              </a:rPr>
              <a:t>Goals for the Proton Improvement Plan</a:t>
            </a:r>
          </a:p>
        </p:txBody>
      </p:sp>
    </p:spTree>
    <p:extLst>
      <p:ext uri="{BB962C8B-B14F-4D97-AF65-F5344CB8AC3E}">
        <p14:creationId xmlns:p14="http://schemas.microsoft.com/office/powerpoint/2010/main" val="9803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38" y="111237"/>
            <a:ext cx="8675360" cy="6285521"/>
          </a:xfrm>
          <a:prstGeom prst="rect">
            <a:avLst/>
          </a:prstGeom>
        </p:spPr>
      </p:pic>
      <p:pic>
        <p:nvPicPr>
          <p:cNvPr id="1026" name="Picture 2" descr="C:\Users\pellico\Desktop\loss_limi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71963"/>
            <a:ext cx="2893262" cy="2402204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317488" y="2432338"/>
            <a:ext cx="2381593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Loss limited until 2010</a:t>
            </a:r>
          </a:p>
          <a:p>
            <a:pPr algn="l"/>
            <a:r>
              <a:rPr lang="en-US" sz="1800" dirty="0"/>
              <a:t>t</a:t>
            </a:r>
            <a:r>
              <a:rPr lang="en-US" sz="1800" dirty="0" smtClean="0"/>
              <a:t>hen </a:t>
            </a:r>
            <a:r>
              <a:rPr lang="en-US" sz="1800" dirty="0"/>
              <a:t>c</a:t>
            </a:r>
            <a:r>
              <a:rPr lang="en-US" sz="1800" dirty="0" smtClean="0"/>
              <a:t>ycle rate limited</a:t>
            </a:r>
            <a:endParaRPr lang="en-US" sz="18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4038599" y="2783204"/>
            <a:ext cx="2062985" cy="3120392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2802040" y="333346"/>
            <a:ext cx="3299544" cy="2098992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343400" y="452431"/>
            <a:ext cx="2443489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Where PIP started 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05000" y="400110"/>
            <a:ext cx="1542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Booster </a:t>
            </a:r>
          </a:p>
          <a:p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oss profile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6101584" y="967563"/>
            <a:ext cx="451616" cy="125512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 flipV="1">
            <a:off x="3604437" y="967563"/>
            <a:ext cx="1339703" cy="18925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3604437" y="3078669"/>
            <a:ext cx="431825" cy="6026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8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96" y="960120"/>
            <a:ext cx="7061339" cy="5298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5675" y="5497634"/>
            <a:ext cx="1324537" cy="42358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Completed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897" y="285074"/>
            <a:ext cx="4163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PIP – Task Structure and Status</a:t>
            </a:r>
            <a:endParaRPr lang="en-US" sz="2400" b="1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55897" y="789773"/>
            <a:ext cx="871300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76800" y="96012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PIP has 33 Tasks </a:t>
            </a:r>
          </a:p>
          <a:p>
            <a:r>
              <a:rPr lang="en-US" sz="2000" dirty="0" smtClean="0"/>
              <a:t>18 are completed and closed</a:t>
            </a:r>
          </a:p>
          <a:p>
            <a:r>
              <a:rPr lang="en-US" sz="2000" dirty="0" smtClean="0"/>
              <a:t>Several more ending now with startup</a:t>
            </a:r>
          </a:p>
        </p:txBody>
      </p:sp>
    </p:spTree>
    <p:extLst>
      <p:ext uri="{BB962C8B-B14F-4D97-AF65-F5344CB8AC3E}">
        <p14:creationId xmlns:p14="http://schemas.microsoft.com/office/powerpoint/2010/main" val="357730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delivery in FY15 exceeded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557841"/>
            <a:ext cx="8672513" cy="742950"/>
          </a:xfrm>
        </p:spPr>
        <p:txBody>
          <a:bodyPr/>
          <a:lstStyle/>
          <a:p>
            <a:r>
              <a:rPr lang="en-US" sz="2200" dirty="0" smtClean="0"/>
              <a:t>Good up-time, and reached higher-power a little ahead of schedule</a:t>
            </a: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77" y="1054351"/>
            <a:ext cx="6583681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4031</TotalTime>
  <Words>753</Words>
  <Application>Microsoft Office PowerPoint</Application>
  <PresentationFormat>On-screen Show (4:3)</PresentationFormat>
  <Paragraphs>145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MS PGothic</vt:lpstr>
      <vt:lpstr>MS PGothic</vt:lpstr>
      <vt:lpstr>Arial</vt:lpstr>
      <vt:lpstr>Calibri</vt:lpstr>
      <vt:lpstr>Helvetica</vt:lpstr>
      <vt:lpstr>Symbol</vt:lpstr>
      <vt:lpstr>Wingdings</vt:lpstr>
      <vt:lpstr>FNAL_TemplatePC_060514</vt:lpstr>
      <vt:lpstr>Welcome! </vt:lpstr>
      <vt:lpstr>Workshop Purpose</vt:lpstr>
      <vt:lpstr>Some Logistics</vt:lpstr>
      <vt:lpstr>NBI Basics</vt:lpstr>
      <vt:lpstr>Fermilab Accelerator Complex</vt:lpstr>
      <vt:lpstr>PowerPoint Presentation</vt:lpstr>
      <vt:lpstr>PowerPoint Presentation</vt:lpstr>
      <vt:lpstr>PowerPoint Presentation</vt:lpstr>
      <vt:lpstr>Beam delivery in FY15 exceeded goals</vt:lpstr>
      <vt:lpstr>FY16 NuMI POT Projection</vt:lpstr>
      <vt:lpstr>FY16 BNB POT Projections</vt:lpstr>
      <vt:lpstr>PowerPoint Presentation</vt:lpstr>
      <vt:lpstr>Beamline for a new Long-Baseline Neutrino Facility</vt:lpstr>
      <vt:lpstr>SBN Program Layout</vt:lpstr>
      <vt:lpstr>Proton Improvement Plan II (PIP-II)</vt:lpstr>
      <vt:lpstr>Future Directions – PIP-III</vt:lpstr>
      <vt:lpstr>Big Questions for this Workshop</vt:lpstr>
      <vt:lpstr>Welcome!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Heads meeting (new PowerPoint template…)</dc:title>
  <dc:creator>Bob Zwaska x6842 14373N</dc:creator>
  <cp:lastModifiedBy>Bob Zwaska x6842 14373N</cp:lastModifiedBy>
  <cp:revision>142</cp:revision>
  <cp:lastPrinted>2014-01-20T19:40:21Z</cp:lastPrinted>
  <dcterms:created xsi:type="dcterms:W3CDTF">2014-06-19T15:29:50Z</dcterms:created>
  <dcterms:modified xsi:type="dcterms:W3CDTF">2015-11-23T13:39:59Z</dcterms:modified>
</cp:coreProperties>
</file>