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8"/>
  </p:notesMasterIdLst>
  <p:handoutMasterIdLst>
    <p:handoutMasterId r:id="rId29"/>
  </p:handoutMasterIdLst>
  <p:sldIdLst>
    <p:sldId id="265" r:id="rId3"/>
    <p:sldId id="266" r:id="rId4"/>
    <p:sldId id="294" r:id="rId5"/>
    <p:sldId id="285" r:id="rId6"/>
    <p:sldId id="283" r:id="rId7"/>
    <p:sldId id="281" r:id="rId8"/>
    <p:sldId id="284" r:id="rId9"/>
    <p:sldId id="268" r:id="rId10"/>
    <p:sldId id="270" r:id="rId11"/>
    <p:sldId id="269" r:id="rId12"/>
    <p:sldId id="287" r:id="rId13"/>
    <p:sldId id="272" r:id="rId14"/>
    <p:sldId id="276" r:id="rId15"/>
    <p:sldId id="275" r:id="rId16"/>
    <p:sldId id="277" r:id="rId17"/>
    <p:sldId id="291" r:id="rId18"/>
    <p:sldId id="292" r:id="rId19"/>
    <p:sldId id="282" r:id="rId20"/>
    <p:sldId id="273" r:id="rId21"/>
    <p:sldId id="278" r:id="rId22"/>
    <p:sldId id="288" r:id="rId23"/>
    <p:sldId id="289" r:id="rId24"/>
    <p:sldId id="290" r:id="rId25"/>
    <p:sldId id="274" r:id="rId26"/>
    <p:sldId id="293" r:id="rId2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016"/>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6" autoAdjust="0"/>
    <p:restoredTop sz="94660"/>
  </p:normalViewPr>
  <p:slideViewPr>
    <p:cSldViewPr snapToGrid="0" snapToObjects="1">
      <p:cViewPr varScale="1">
        <p:scale>
          <a:sx n="67" d="100"/>
          <a:sy n="67" d="100"/>
        </p:scale>
        <p:origin x="192" y="6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Intensity verses</a:t>
            </a:r>
            <a:r>
              <a:rPr lang="en-US" baseline="0" dirty="0" smtClean="0"/>
              <a:t> Efficiency</a:t>
            </a:r>
            <a:endParaRPr lang="en-US" dirty="0"/>
          </a:p>
        </c:rich>
      </c:tx>
      <c:layout>
        <c:manualLayout>
          <c:xMode val="edge"/>
          <c:yMode val="edge"/>
          <c:x val="0.1600726355146305"/>
          <c:y val="2.798192998935805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c:v>
                </c:pt>
              </c:strCache>
            </c:strRef>
          </c:tx>
          <c:spPr>
            <a:ln w="28575" cap="rnd">
              <a:solidFill>
                <a:schemeClr val="accent1"/>
              </a:solidFill>
              <a:round/>
            </a:ln>
            <a:effectLst/>
          </c:spPr>
          <c:marker>
            <c:symbol val="none"/>
          </c:marker>
          <c:cat>
            <c:numRef>
              <c:f>Sheet1!$A$2:$A$9</c:f>
              <c:numCache>
                <c:formatCode>General</c:formatCode>
                <c:ptCount val="8"/>
                <c:pt idx="0">
                  <c:v>3.3</c:v>
                </c:pt>
                <c:pt idx="1">
                  <c:v>3.6</c:v>
                </c:pt>
                <c:pt idx="2">
                  <c:v>3.9</c:v>
                </c:pt>
                <c:pt idx="3">
                  <c:v>4.2</c:v>
                </c:pt>
                <c:pt idx="4">
                  <c:v>4.5</c:v>
                </c:pt>
                <c:pt idx="5">
                  <c:v>4.75</c:v>
                </c:pt>
                <c:pt idx="6">
                  <c:v>5.0999999999999996</c:v>
                </c:pt>
                <c:pt idx="7">
                  <c:v>5.3</c:v>
                </c:pt>
              </c:numCache>
            </c:numRef>
          </c:cat>
          <c:val>
            <c:numRef>
              <c:f>Sheet1!$B$2:$B$9</c:f>
              <c:numCache>
                <c:formatCode>General</c:formatCode>
                <c:ptCount val="8"/>
              </c:numCache>
            </c:numRef>
          </c:val>
          <c:smooth val="0"/>
        </c:ser>
        <c:ser>
          <c:idx val="1"/>
          <c:order val="1"/>
          <c:tx>
            <c:strRef>
              <c:f>Sheet1!$C$1</c:f>
              <c:strCache>
                <c:ptCount val="1"/>
                <c:pt idx="0">
                  <c:v>Efficiency Now</c:v>
                </c:pt>
              </c:strCache>
            </c:strRef>
          </c:tx>
          <c:spPr>
            <a:ln w="28575" cap="rnd">
              <a:solidFill>
                <a:schemeClr val="accent2"/>
              </a:solidFill>
              <a:round/>
            </a:ln>
            <a:effectLst/>
          </c:spPr>
          <c:marker>
            <c:symbol val="none"/>
          </c:marker>
          <c:cat>
            <c:numRef>
              <c:f>Sheet1!$A$2:$A$9</c:f>
              <c:numCache>
                <c:formatCode>General</c:formatCode>
                <c:ptCount val="8"/>
                <c:pt idx="0">
                  <c:v>3.3</c:v>
                </c:pt>
                <c:pt idx="1">
                  <c:v>3.6</c:v>
                </c:pt>
                <c:pt idx="2">
                  <c:v>3.9</c:v>
                </c:pt>
                <c:pt idx="3">
                  <c:v>4.2</c:v>
                </c:pt>
                <c:pt idx="4">
                  <c:v>4.5</c:v>
                </c:pt>
                <c:pt idx="5">
                  <c:v>4.75</c:v>
                </c:pt>
                <c:pt idx="6">
                  <c:v>5.0999999999999996</c:v>
                </c:pt>
                <c:pt idx="7">
                  <c:v>5.3</c:v>
                </c:pt>
              </c:numCache>
            </c:numRef>
          </c:cat>
          <c:val>
            <c:numRef>
              <c:f>Sheet1!$C$2:$C$9</c:f>
              <c:numCache>
                <c:formatCode>General</c:formatCode>
                <c:ptCount val="8"/>
                <c:pt idx="0">
                  <c:v>0.94</c:v>
                </c:pt>
                <c:pt idx="1">
                  <c:v>0.93</c:v>
                </c:pt>
                <c:pt idx="2">
                  <c:v>0.92700000000000005</c:v>
                </c:pt>
                <c:pt idx="3">
                  <c:v>0.92</c:v>
                </c:pt>
                <c:pt idx="4">
                  <c:v>0.91500000000000004</c:v>
                </c:pt>
                <c:pt idx="5">
                  <c:v>0.91</c:v>
                </c:pt>
                <c:pt idx="6">
                  <c:v>0.90500000000000003</c:v>
                </c:pt>
                <c:pt idx="7">
                  <c:v>0.89500000000000002</c:v>
                </c:pt>
              </c:numCache>
            </c:numRef>
          </c:val>
          <c:smooth val="0"/>
        </c:ser>
        <c:ser>
          <c:idx val="2"/>
          <c:order val="2"/>
          <c:tx>
            <c:strRef>
              <c:f>Sheet1!$D$1</c:f>
              <c:strCache>
                <c:ptCount val="1"/>
                <c:pt idx="0">
                  <c:v>Efficiency PIP</c:v>
                </c:pt>
              </c:strCache>
            </c:strRef>
          </c:tx>
          <c:spPr>
            <a:ln w="28575" cap="rnd">
              <a:solidFill>
                <a:schemeClr val="accent3"/>
              </a:solidFill>
              <a:round/>
            </a:ln>
            <a:effectLst/>
          </c:spPr>
          <c:marker>
            <c:symbol val="none"/>
          </c:marker>
          <c:cat>
            <c:numRef>
              <c:f>Sheet1!$A$2:$A$9</c:f>
              <c:numCache>
                <c:formatCode>General</c:formatCode>
                <c:ptCount val="8"/>
                <c:pt idx="0">
                  <c:v>3.3</c:v>
                </c:pt>
                <c:pt idx="1">
                  <c:v>3.6</c:v>
                </c:pt>
                <c:pt idx="2">
                  <c:v>3.9</c:v>
                </c:pt>
                <c:pt idx="3">
                  <c:v>4.2</c:v>
                </c:pt>
                <c:pt idx="4">
                  <c:v>4.5</c:v>
                </c:pt>
                <c:pt idx="5">
                  <c:v>4.75</c:v>
                </c:pt>
                <c:pt idx="6">
                  <c:v>5.0999999999999996</c:v>
                </c:pt>
                <c:pt idx="7">
                  <c:v>5.3</c:v>
                </c:pt>
              </c:numCache>
            </c:numRef>
          </c:cat>
          <c:val>
            <c:numRef>
              <c:f>Sheet1!$D$2:$D$9</c:f>
              <c:numCache>
                <c:formatCode>General</c:formatCode>
                <c:ptCount val="8"/>
                <c:pt idx="0">
                  <c:v>0.97299999999999998</c:v>
                </c:pt>
                <c:pt idx="1">
                  <c:v>0.96299999999999997</c:v>
                </c:pt>
                <c:pt idx="2">
                  <c:v>0.96</c:v>
                </c:pt>
                <c:pt idx="3">
                  <c:v>0.95299999999999996</c:v>
                </c:pt>
                <c:pt idx="4">
                  <c:v>0.94799999999999995</c:v>
                </c:pt>
                <c:pt idx="5">
                  <c:v>0.94299999999999995</c:v>
                </c:pt>
                <c:pt idx="6">
                  <c:v>0.93799999999999994</c:v>
                </c:pt>
                <c:pt idx="7">
                  <c:v>0.92800000000000005</c:v>
                </c:pt>
              </c:numCache>
            </c:numRef>
          </c:val>
          <c:smooth val="0"/>
        </c:ser>
        <c:dLbls>
          <c:showLegendKey val="0"/>
          <c:showVal val="0"/>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176084600"/>
        <c:axId val="241737464"/>
      </c:lineChart>
      <c:catAx>
        <c:axId val="176084600"/>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737464"/>
        <c:crosses val="autoZero"/>
        <c:auto val="1"/>
        <c:lblAlgn val="ctr"/>
        <c:lblOffset val="100"/>
        <c:noMultiLvlLbl val="0"/>
      </c:catAx>
      <c:valAx>
        <c:axId val="241737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84600"/>
        <c:crosses val="autoZero"/>
        <c:crossBetween val="between"/>
      </c:valAx>
      <c:spPr>
        <a:noFill/>
        <a:ln>
          <a:solidFill>
            <a:schemeClr val="accent1"/>
          </a:solid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0.54638</cdr:x>
      <cdr:y>0.48478</cdr:y>
    </cdr:from>
    <cdr:to>
      <cdr:x>0.9506</cdr:x>
      <cdr:y>0.56938</cdr:y>
    </cdr:to>
    <cdr:sp macro="" textlink="">
      <cdr:nvSpPr>
        <cdr:cNvPr id="2" name="TextBox 1"/>
        <cdr:cNvSpPr txBox="1"/>
      </cdr:nvSpPr>
      <cdr:spPr>
        <a:xfrm xmlns:a="http://schemas.openxmlformats.org/drawingml/2006/main">
          <a:off x="2203404" y="1320155"/>
          <a:ext cx="1630118" cy="2303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Present Operating</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11/22/2015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11/22/2015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a:t>
            </a:fld>
            <a:endParaRPr lang="en-US" altLang="en-US"/>
          </a:p>
        </p:txBody>
      </p:sp>
    </p:spTree>
    <p:extLst>
      <p:ext uri="{BB962C8B-B14F-4D97-AF65-F5344CB8AC3E}">
        <p14:creationId xmlns:p14="http://schemas.microsoft.com/office/powerpoint/2010/main" val="363401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7</a:t>
            </a:fld>
            <a:endParaRPr lang="en-US" altLang="en-US"/>
          </a:p>
        </p:txBody>
      </p:sp>
    </p:spTree>
    <p:extLst>
      <p:ext uri="{BB962C8B-B14F-4D97-AF65-F5344CB8AC3E}">
        <p14:creationId xmlns:p14="http://schemas.microsoft.com/office/powerpoint/2010/main" val="1910824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smtClean="0"/>
              <a:t>Booster Beam Physics Workshop</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smtClean="0"/>
              <a:t>Booster Beam Physics Workshop</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smtClean="0"/>
              <a:t>Booster Beam Physics Workshop</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smtClean="0"/>
              <a:t>Booster Beam Physics Workshop</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Booster Beam Physics Workshop</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Booster Beam Physics Workshop</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Booster Beam Physics Workshop</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Booster Beam Physics Workshop</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Booster Beam Physics Workshop</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Booster Beam Physics Workshop</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High Intensity Booster Operations</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William Pellico</a:t>
            </a:r>
          </a:p>
          <a:p>
            <a:pPr eaLnBrk="1" hangingPunct="1"/>
            <a:r>
              <a:rPr lang="en-US" altLang="en-US" dirty="0" smtClean="0">
                <a:latin typeface="Helvetica" panose="020B0604020202020204" pitchFamily="34" charset="0"/>
                <a:ea typeface="Geneva" pitchFamily="121" charset="-128"/>
              </a:rPr>
              <a:t>Booster Beam Physics Workshop</a:t>
            </a:r>
          </a:p>
          <a:p>
            <a:pPr eaLnBrk="1" hangingPunct="1"/>
            <a:r>
              <a:rPr lang="en-US" altLang="en-US" dirty="0" smtClean="0">
                <a:latin typeface="Helvetica" panose="020B0604020202020204" pitchFamily="34" charset="0"/>
                <a:ea typeface="Geneva" pitchFamily="121" charset="-128"/>
              </a:rPr>
              <a:t>Nov. 23rd 2015</a:t>
            </a:r>
          </a:p>
          <a:p>
            <a:pPr eaLnBrk="1" hangingPunct="1"/>
            <a:endParaRPr lang="en-US" altLang="en-US" dirty="0" smtClean="0">
              <a:latin typeface="Helvetica" panose="020B0604020202020204" pitchFamily="34" charset="0"/>
              <a:ea typeface="Geneva" pitchFamily="12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d.fnal.gov/FixedTargetPlots/today/DailyBoosterBe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324" y="875812"/>
            <a:ext cx="6678489" cy="44523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Booster hardware and beam physics improvements</a:t>
            </a:r>
            <a:br>
              <a:rPr lang="en-US" dirty="0" smtClean="0"/>
            </a:br>
            <a:r>
              <a:rPr lang="en-US" dirty="0" smtClean="0"/>
              <a:t>(Booster was loss limited but became cycle rate limited)</a:t>
            </a:r>
            <a:endParaRPr lang="en-US" dirty="0"/>
          </a:p>
        </p:txBody>
      </p:sp>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sp>
        <p:nvSpPr>
          <p:cNvPr id="8" name="TextBox 7"/>
          <p:cNvSpPr txBox="1"/>
          <p:nvPr/>
        </p:nvSpPr>
        <p:spPr>
          <a:xfrm>
            <a:off x="6857999" y="773713"/>
            <a:ext cx="2286001" cy="5632311"/>
          </a:xfrm>
          <a:prstGeom prst="rect">
            <a:avLst/>
          </a:prstGeom>
          <a:noFill/>
        </p:spPr>
        <p:txBody>
          <a:bodyPr wrap="square" rtlCol="0">
            <a:spAutoFit/>
          </a:bodyPr>
          <a:lstStyle/>
          <a:p>
            <a:r>
              <a:rPr lang="en-US" sz="1800" dirty="0" smtClean="0">
                <a:solidFill>
                  <a:schemeClr val="tx2"/>
                </a:solidFill>
                <a:latin typeface="Helvetica" panose="020B0604020202020204" pitchFamily="34" charset="0"/>
                <a:cs typeface="Helvetica" panose="020B0604020202020204" pitchFamily="34" charset="0"/>
              </a:rPr>
              <a:t>Booster </a:t>
            </a:r>
            <a:r>
              <a:rPr lang="en-US" sz="1800" dirty="0" err="1" smtClean="0">
                <a:solidFill>
                  <a:schemeClr val="tx2"/>
                </a:solidFill>
                <a:latin typeface="Helvetica" panose="020B0604020202020204" pitchFamily="34" charset="0"/>
                <a:cs typeface="Helvetica" panose="020B0604020202020204" pitchFamily="34" charset="0"/>
              </a:rPr>
              <a:t>pph</a:t>
            </a:r>
            <a:r>
              <a:rPr lang="en-US" sz="1800" dirty="0" smtClean="0">
                <a:solidFill>
                  <a:schemeClr val="tx2"/>
                </a:solidFill>
                <a:latin typeface="Helvetica" panose="020B0604020202020204" pitchFamily="34" charset="0"/>
                <a:cs typeface="Helvetica" panose="020B0604020202020204" pitchFamily="34" charset="0"/>
              </a:rPr>
              <a:t> for the past 8 years</a:t>
            </a:r>
          </a:p>
          <a:p>
            <a:endParaRPr lang="en-US" sz="1800" dirty="0" smtClean="0">
              <a:solidFill>
                <a:schemeClr val="tx2"/>
              </a:solidFill>
              <a:latin typeface="Helvetica" panose="020B0604020202020204" pitchFamily="34" charset="0"/>
              <a:cs typeface="Helvetica" panose="020B0604020202020204" pitchFamily="34" charset="0"/>
            </a:endParaRPr>
          </a:p>
          <a:p>
            <a:r>
              <a:rPr lang="en-US" sz="1800" dirty="0">
                <a:solidFill>
                  <a:schemeClr val="tx2"/>
                </a:solidFill>
                <a:latin typeface="Helvetica" panose="020B0604020202020204" pitchFamily="34" charset="0"/>
                <a:cs typeface="Helvetica" panose="020B0604020202020204" pitchFamily="34" charset="0"/>
              </a:rPr>
              <a:t>A</a:t>
            </a:r>
            <a:r>
              <a:rPr lang="en-US" sz="1800" dirty="0" smtClean="0">
                <a:solidFill>
                  <a:schemeClr val="tx2"/>
                </a:solidFill>
                <a:latin typeface="Helvetica" panose="020B0604020202020204" pitchFamily="34" charset="0"/>
                <a:cs typeface="Helvetica" panose="020B0604020202020204" pitchFamily="34" charset="0"/>
              </a:rPr>
              <a:t>verage has gone up as improvements have been made</a:t>
            </a:r>
          </a:p>
          <a:p>
            <a:pPr marL="280988"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 like collimators, correctors, notching system, apertures, dampers…</a:t>
            </a:r>
          </a:p>
          <a:p>
            <a:pPr marL="280988" indent="-169863">
              <a:buFont typeface="Arial" panose="020B0604020202020204" pitchFamily="34" charset="0"/>
              <a:buChar char="•"/>
            </a:pPr>
            <a:endParaRPr lang="en-US" sz="1800" dirty="0" smtClean="0">
              <a:solidFill>
                <a:schemeClr val="accent6"/>
              </a:solidFill>
              <a:latin typeface="Helvetica" panose="020B0604020202020204" pitchFamily="34" charset="0"/>
              <a:cs typeface="Helvetica" panose="020B0604020202020204" pitchFamily="34" charset="0"/>
            </a:endParaRPr>
          </a:p>
          <a:p>
            <a:r>
              <a:rPr lang="en-US" sz="1800" dirty="0" smtClean="0">
                <a:solidFill>
                  <a:schemeClr val="tx2"/>
                </a:solidFill>
                <a:latin typeface="Helvetica" panose="020B0604020202020204" pitchFamily="34" charset="0"/>
                <a:cs typeface="Helvetica" panose="020B0604020202020204" pitchFamily="34" charset="0"/>
              </a:rPr>
              <a:t>Refurbishing </a:t>
            </a:r>
            <a:r>
              <a:rPr lang="en-US" sz="1800" dirty="0">
                <a:solidFill>
                  <a:schemeClr val="tx2"/>
                </a:solidFill>
                <a:latin typeface="Helvetica" panose="020B0604020202020204" pitchFamily="34" charset="0"/>
                <a:cs typeface="Helvetica" panose="020B0604020202020204" pitchFamily="34" charset="0"/>
              </a:rPr>
              <a:t>of Booster cavities – required reduced intensity </a:t>
            </a:r>
          </a:p>
          <a:p>
            <a:r>
              <a:rPr lang="en-US" sz="1800" dirty="0" smtClean="0">
                <a:solidFill>
                  <a:schemeClr val="tx2"/>
                </a:solidFill>
                <a:latin typeface="Helvetica" panose="020B0604020202020204" pitchFamily="34" charset="0"/>
                <a:cs typeface="Helvetica" panose="020B0604020202020204" pitchFamily="34" charset="0"/>
              </a:rPr>
              <a:t>Jump at the end of FY15 is </a:t>
            </a:r>
            <a:r>
              <a:rPr lang="en-US" sz="1800" b="1" dirty="0" smtClean="0">
                <a:solidFill>
                  <a:schemeClr val="tx2"/>
                </a:solidFill>
                <a:latin typeface="Helvetica" panose="020B0604020202020204" pitchFamily="34" charset="0"/>
                <a:cs typeface="Helvetica" panose="020B0604020202020204" pitchFamily="34" charset="0"/>
              </a:rPr>
              <a:t>Booster achieving 15 Hz      </a:t>
            </a:r>
          </a:p>
          <a:p>
            <a:r>
              <a:rPr lang="en-US" sz="1800" b="1" dirty="0">
                <a:solidFill>
                  <a:schemeClr val="tx2"/>
                </a:solidFill>
                <a:latin typeface="Helvetica" panose="020B0604020202020204" pitchFamily="34" charset="0"/>
                <a:cs typeface="Helvetica" panose="020B0604020202020204" pitchFamily="34" charset="0"/>
              </a:rPr>
              <a:t> </a:t>
            </a:r>
            <a:endParaRPr lang="en-US" sz="1800" dirty="0">
              <a:solidFill>
                <a:schemeClr val="tx2"/>
              </a:solidFill>
              <a:latin typeface="Helvetica" panose="020B0604020202020204" pitchFamily="34" charset="0"/>
              <a:cs typeface="Helvetica" panose="020B0604020202020204" pitchFamily="34" charset="0"/>
            </a:endParaRPr>
          </a:p>
        </p:txBody>
      </p:sp>
      <p:cxnSp>
        <p:nvCxnSpPr>
          <p:cNvPr id="10" name="Straight Arrow Connector 9"/>
          <p:cNvCxnSpPr/>
          <p:nvPr/>
        </p:nvCxnSpPr>
        <p:spPr>
          <a:xfrm flipH="1" flipV="1">
            <a:off x="4818360" y="2523487"/>
            <a:ext cx="2039639" cy="187782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91408" y="1109609"/>
            <a:ext cx="2281522" cy="461665"/>
          </a:xfrm>
          <a:prstGeom prst="rect">
            <a:avLst/>
          </a:prstGeom>
          <a:noFill/>
        </p:spPr>
        <p:txBody>
          <a:bodyPr wrap="none" rtlCol="0">
            <a:spAutoFit/>
          </a:bodyPr>
          <a:lstStyle/>
          <a:p>
            <a:r>
              <a:rPr lang="en-US" dirty="0" smtClean="0"/>
              <a:t>FY16 ramping up</a:t>
            </a:r>
            <a:endParaRPr lang="en-US" dirty="0"/>
          </a:p>
        </p:txBody>
      </p:sp>
      <p:cxnSp>
        <p:nvCxnSpPr>
          <p:cNvPr id="7" name="Straight Arrow Connector 6"/>
          <p:cNvCxnSpPr/>
          <p:nvPr/>
        </p:nvCxnSpPr>
        <p:spPr>
          <a:xfrm flipH="1">
            <a:off x="1591408" y="1534698"/>
            <a:ext cx="1724816"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52E9C158-AEF1-41A2-A6CE-6F0BAB305EFD}" type="slidenum">
              <a:rPr lang="en-US" altLang="en-US" smtClean="0"/>
              <a:pPr/>
              <a:t>10</a:t>
            </a:fld>
            <a:endParaRPr lang="en-US" altLang="en-US"/>
          </a:p>
        </p:txBody>
      </p:sp>
    </p:spTree>
    <p:extLst>
      <p:ext uri="{BB962C8B-B14F-4D97-AF65-F5344CB8AC3E}">
        <p14:creationId xmlns:p14="http://schemas.microsoft.com/office/powerpoint/2010/main" val="648368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37368" y="58636"/>
            <a:ext cx="8516015" cy="6186388"/>
          </a:xfrm>
          <a:prstGeom prst="rect">
            <a:avLst/>
          </a:prstGeom>
        </p:spPr>
      </p:pic>
      <p:sp>
        <p:nvSpPr>
          <p:cNvPr id="2" name="Isosceles Triangle 1"/>
          <p:cNvSpPr/>
          <p:nvPr/>
        </p:nvSpPr>
        <p:spPr>
          <a:xfrm>
            <a:off x="8309497" y="168673"/>
            <a:ext cx="124288" cy="9765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969961" y="724453"/>
            <a:ext cx="825226" cy="276999"/>
          </a:xfrm>
          <a:prstGeom prst="rect">
            <a:avLst/>
          </a:prstGeom>
          <a:solidFill>
            <a:schemeClr val="bg1">
              <a:lumMod val="85000"/>
            </a:schemeClr>
          </a:solidFill>
        </p:spPr>
        <p:txBody>
          <a:bodyPr wrap="none" rtlCol="0">
            <a:spAutoFit/>
          </a:bodyPr>
          <a:lstStyle/>
          <a:p>
            <a:r>
              <a:rPr lang="en-US" sz="1200" dirty="0" smtClean="0"/>
              <a:t>20</a:t>
            </a:r>
            <a:r>
              <a:rPr lang="en-US" sz="1200" baseline="30000" dirty="0" smtClean="0"/>
              <a:t>th</a:t>
            </a:r>
            <a:r>
              <a:rPr lang="en-US" sz="1200" dirty="0" smtClean="0"/>
              <a:t> cavity</a:t>
            </a:r>
          </a:p>
        </p:txBody>
      </p:sp>
      <p:cxnSp>
        <p:nvCxnSpPr>
          <p:cNvPr id="5" name="Straight Arrow Connector 4"/>
          <p:cNvCxnSpPr/>
          <p:nvPr/>
        </p:nvCxnSpPr>
        <p:spPr>
          <a:xfrm flipV="1">
            <a:off x="8370412" y="380246"/>
            <a:ext cx="0" cy="3442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p:txBody>
          <a:bodyPr/>
          <a:lstStyle/>
          <a:p>
            <a:pPr>
              <a:defRPr/>
            </a:pPr>
            <a:r>
              <a:rPr lang="en-US" smtClean="0"/>
              <a:t>Booster Beam Physics Workshop</a:t>
            </a:r>
            <a:endParaRPr lang="en-US" b="1" dirty="0"/>
          </a:p>
        </p:txBody>
      </p:sp>
      <p:sp>
        <p:nvSpPr>
          <p:cNvPr id="7" name="TextBox 6"/>
          <p:cNvSpPr txBox="1"/>
          <p:nvPr/>
        </p:nvSpPr>
        <p:spPr>
          <a:xfrm rot="5400000">
            <a:off x="6005794" y="2960743"/>
            <a:ext cx="3441198" cy="400110"/>
          </a:xfrm>
          <a:prstGeom prst="rect">
            <a:avLst/>
          </a:prstGeom>
          <a:solidFill>
            <a:schemeClr val="bg2">
              <a:lumMod val="85000"/>
            </a:schemeClr>
          </a:solidFill>
        </p:spPr>
        <p:txBody>
          <a:bodyPr wrap="none" rtlCol="0">
            <a:spAutoFit/>
          </a:bodyPr>
          <a:lstStyle/>
          <a:p>
            <a:r>
              <a:rPr lang="en-US" sz="2000" dirty="0" smtClean="0"/>
              <a:t>Ramp rate push and higher flux</a:t>
            </a:r>
            <a:endParaRPr lang="en-US" sz="2000" dirty="0"/>
          </a:p>
        </p:txBody>
      </p:sp>
      <p:cxnSp>
        <p:nvCxnSpPr>
          <p:cNvPr id="9" name="Straight Arrow Connector 8"/>
          <p:cNvCxnSpPr/>
          <p:nvPr/>
        </p:nvCxnSpPr>
        <p:spPr>
          <a:xfrm flipH="1" flipV="1">
            <a:off x="7682753" y="1111624"/>
            <a:ext cx="8965" cy="3285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52E9C158-AEF1-41A2-A6CE-6F0BAB305EFD}" type="slidenum">
              <a:rPr lang="en-US" altLang="en-US" smtClean="0"/>
              <a:pPr/>
              <a:t>11</a:t>
            </a:fld>
            <a:endParaRPr lang="en-US" altLang="en-US"/>
          </a:p>
        </p:txBody>
      </p:sp>
    </p:spTree>
    <p:extLst>
      <p:ext uri="{BB962C8B-B14F-4D97-AF65-F5344CB8AC3E}">
        <p14:creationId xmlns:p14="http://schemas.microsoft.com/office/powerpoint/2010/main" val="2631210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the three beam loss points in the cycle</a:t>
            </a:r>
            <a:br>
              <a:rPr lang="en-US" dirty="0" smtClean="0"/>
            </a:br>
            <a:r>
              <a:rPr lang="en-US" dirty="0" smtClean="0"/>
              <a:t>Injection and start of ramp – 1</a:t>
            </a:r>
            <a:r>
              <a:rPr lang="en-US" baseline="30000" dirty="0" smtClean="0"/>
              <a:t>st</a:t>
            </a:r>
            <a:r>
              <a:rPr lang="en-US" dirty="0" smtClean="0"/>
              <a:t> loss point in cycle</a:t>
            </a:r>
            <a:endParaRPr lang="en-US" dirty="0"/>
          </a:p>
        </p:txBody>
      </p:sp>
      <p:sp>
        <p:nvSpPr>
          <p:cNvPr id="3" name="Content Placeholder 2"/>
          <p:cNvSpPr>
            <a:spLocks noGrp="1"/>
          </p:cNvSpPr>
          <p:nvPr>
            <p:ph idx="1"/>
          </p:nvPr>
        </p:nvSpPr>
        <p:spPr>
          <a:xfrm>
            <a:off x="228600" y="933318"/>
            <a:ext cx="8686800" cy="4987867"/>
          </a:xfrm>
        </p:spPr>
        <p:txBody>
          <a:bodyPr/>
          <a:lstStyle/>
          <a:p>
            <a:pPr marL="0" indent="0">
              <a:buNone/>
            </a:pPr>
            <a:r>
              <a:rPr lang="en-US" dirty="0" smtClean="0">
                <a:solidFill>
                  <a:schemeClr val="tx2"/>
                </a:solidFill>
              </a:rPr>
              <a:t>   Injection/Capture and start of ramp</a:t>
            </a:r>
          </a:p>
          <a:p>
            <a:pPr marL="573088" lvl="1" indent="-231775">
              <a:buFont typeface="Arial" panose="020B0604020202020204" pitchFamily="34" charset="0"/>
              <a:buChar char="•"/>
            </a:pPr>
            <a:r>
              <a:rPr lang="en-US" dirty="0" err="1" smtClean="0">
                <a:solidFill>
                  <a:schemeClr val="tx2"/>
                </a:solidFill>
              </a:rPr>
              <a:t>Paraphase</a:t>
            </a:r>
            <a:r>
              <a:rPr lang="en-US" dirty="0" smtClean="0">
                <a:solidFill>
                  <a:schemeClr val="tx2"/>
                </a:solidFill>
              </a:rPr>
              <a:t> RF capture ( ‘A’ and ‘B’ stations)</a:t>
            </a:r>
          </a:p>
          <a:p>
            <a:pPr marL="803275" lvl="2" indent="-169863"/>
            <a:r>
              <a:rPr lang="en-US" dirty="0" smtClean="0"/>
              <a:t>Working on new low level controls that will allow for better balancing of the two RF </a:t>
            </a:r>
          </a:p>
          <a:p>
            <a:pPr marL="803275" lvl="2" indent="-169863"/>
            <a:r>
              <a:rPr lang="en-US" dirty="0" smtClean="0"/>
              <a:t>Additional RF stations will allow for adjustments to accommodate failed stations</a:t>
            </a:r>
          </a:p>
          <a:p>
            <a:pPr marL="803275" lvl="2" indent="-169863"/>
            <a:r>
              <a:rPr lang="en-US" dirty="0" smtClean="0"/>
              <a:t>Working on an early injection scheme that simulations say will reduce longitudinal growth and some beam loss</a:t>
            </a:r>
          </a:p>
          <a:p>
            <a:pPr marL="803275" lvl="2" indent="-169863"/>
            <a:r>
              <a:rPr lang="en-US" dirty="0" smtClean="0"/>
              <a:t>2</a:t>
            </a:r>
            <a:r>
              <a:rPr lang="en-US" baseline="30000" dirty="0" smtClean="0"/>
              <a:t>nd</a:t>
            </a:r>
            <a:r>
              <a:rPr lang="en-US" dirty="0" smtClean="0"/>
              <a:t> harmonic cavity to mitigate space charge and lower loss</a:t>
            </a:r>
          </a:p>
          <a:p>
            <a:pPr marL="803275" lvl="2" indent="-169863"/>
            <a:r>
              <a:rPr lang="en-US" dirty="0" smtClean="0"/>
              <a:t>Orbit control/LOCO – adjusting corrector break points and beta beating </a:t>
            </a:r>
          </a:p>
          <a:p>
            <a:pPr marL="803275" lvl="2" indent="-169863"/>
            <a:r>
              <a:rPr lang="en-US" dirty="0" smtClean="0"/>
              <a:t>GMPS regulation – improve our injection bend field/orbit and reduce beam loss</a:t>
            </a:r>
          </a:p>
          <a:p>
            <a:pPr marL="803275" lvl="2" indent="-169863"/>
            <a:r>
              <a:rPr lang="en-US" dirty="0" smtClean="0"/>
              <a:t>Still some improvements to notching – capture of losses in absorber</a:t>
            </a:r>
          </a:p>
          <a:p>
            <a:pPr marL="803275" lvl="2" indent="-169863"/>
            <a:r>
              <a:rPr lang="en-US" dirty="0" smtClean="0"/>
              <a:t>Move notch creation from Booster to the 750 </a:t>
            </a:r>
            <a:r>
              <a:rPr lang="en-US" dirty="0" err="1" smtClean="0"/>
              <a:t>KeV</a:t>
            </a:r>
            <a:r>
              <a:rPr lang="en-US" dirty="0" smtClean="0"/>
              <a:t> injector line</a:t>
            </a:r>
            <a:endParaRPr lang="en-US" dirty="0"/>
          </a:p>
        </p:txBody>
      </p:sp>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sp>
        <p:nvSpPr>
          <p:cNvPr id="4" name="Slide Number Placeholder 3"/>
          <p:cNvSpPr>
            <a:spLocks noGrp="1"/>
          </p:cNvSpPr>
          <p:nvPr>
            <p:ph type="sldNum" sz="quarter" idx="12"/>
          </p:nvPr>
        </p:nvSpPr>
        <p:spPr/>
        <p:txBody>
          <a:bodyPr/>
          <a:lstStyle/>
          <a:p>
            <a:fld id="{52E9C158-AEF1-41A2-A6CE-6F0BAB305EFD}" type="slidenum">
              <a:rPr lang="en-US" altLang="en-US" smtClean="0"/>
              <a:pPr/>
              <a:t>12</a:t>
            </a:fld>
            <a:endParaRPr lang="en-US" altLang="en-US"/>
          </a:p>
        </p:txBody>
      </p:sp>
    </p:spTree>
    <p:extLst>
      <p:ext uri="{BB962C8B-B14F-4D97-AF65-F5344CB8AC3E}">
        <p14:creationId xmlns:p14="http://schemas.microsoft.com/office/powerpoint/2010/main" val="293133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early injection studies </a:t>
            </a:r>
            <a:endParaRPr lang="en-US" dirty="0"/>
          </a:p>
        </p:txBody>
      </p:sp>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427" y="1037649"/>
            <a:ext cx="6096000" cy="4572000"/>
          </a:xfrm>
        </p:spPr>
      </p:pic>
      <p:sp>
        <p:nvSpPr>
          <p:cNvPr id="11" name="TextBox 10"/>
          <p:cNvSpPr txBox="1"/>
          <p:nvPr/>
        </p:nvSpPr>
        <p:spPr>
          <a:xfrm>
            <a:off x="6413809" y="1523072"/>
            <a:ext cx="2640945" cy="4154984"/>
          </a:xfrm>
          <a:prstGeom prst="rect">
            <a:avLst/>
          </a:prstGeom>
          <a:noFill/>
        </p:spPr>
        <p:txBody>
          <a:bodyPr wrap="square" rtlCol="0">
            <a:spAutoFit/>
          </a:bodyPr>
          <a:lstStyle/>
          <a:p>
            <a:r>
              <a:rPr lang="en-US" dirty="0" smtClean="0">
                <a:solidFill>
                  <a:schemeClr val="accent6"/>
                </a:solidFill>
                <a:latin typeface="Helvetica" panose="020B0604020202020204" pitchFamily="34" charset="0"/>
                <a:cs typeface="Helvetica" panose="020B0604020202020204" pitchFamily="34" charset="0"/>
              </a:rPr>
              <a:t>Goal: Improve capture of the Linac beam, preserving the longitudinal emittances and reducing capture loss</a:t>
            </a:r>
          </a:p>
          <a:p>
            <a:endParaRPr lang="en-US" dirty="0" smtClean="0">
              <a:solidFill>
                <a:schemeClr val="accent6"/>
              </a:solidFill>
              <a:latin typeface="Helvetica" panose="020B0604020202020204" pitchFamily="34" charset="0"/>
              <a:cs typeface="Helvetica" panose="020B0604020202020204" pitchFamily="34" charset="0"/>
            </a:endParaRPr>
          </a:p>
          <a:p>
            <a:r>
              <a:rPr lang="en-US" dirty="0" smtClean="0">
                <a:solidFill>
                  <a:schemeClr val="accent6"/>
                </a:solidFill>
                <a:latin typeface="Helvetica" panose="020B0604020202020204" pitchFamily="34" charset="0"/>
                <a:cs typeface="Helvetica" panose="020B0604020202020204" pitchFamily="34" charset="0"/>
              </a:rPr>
              <a:t>(See Chandra’s talk)</a:t>
            </a:r>
            <a:endParaRPr lang="en-US" dirty="0">
              <a:solidFill>
                <a:schemeClr val="accent6"/>
              </a:solidFill>
              <a:latin typeface="Helvetica" panose="020B0604020202020204" pitchFamily="34" charset="0"/>
              <a:cs typeface="Helvetica" panose="020B0604020202020204" pitchFamily="34" charset="0"/>
            </a:endParaRPr>
          </a:p>
        </p:txBody>
      </p:sp>
      <p:sp>
        <p:nvSpPr>
          <p:cNvPr id="12" name="TextBox 11"/>
          <p:cNvSpPr txBox="1"/>
          <p:nvPr/>
        </p:nvSpPr>
        <p:spPr>
          <a:xfrm>
            <a:off x="2869546" y="4376023"/>
            <a:ext cx="1707390" cy="461665"/>
          </a:xfrm>
          <a:prstGeom prst="rect">
            <a:avLst/>
          </a:prstGeom>
          <a:noFill/>
        </p:spPr>
        <p:txBody>
          <a:bodyPr wrap="none" rtlCol="0">
            <a:spAutoFit/>
          </a:bodyPr>
          <a:lstStyle/>
          <a:p>
            <a:r>
              <a:rPr lang="en-US" dirty="0" smtClean="0"/>
              <a:t>RF Envelope</a:t>
            </a:r>
            <a:endParaRPr lang="en-US" dirty="0"/>
          </a:p>
        </p:txBody>
      </p:sp>
      <p:sp>
        <p:nvSpPr>
          <p:cNvPr id="13" name="TextBox 12"/>
          <p:cNvSpPr txBox="1"/>
          <p:nvPr/>
        </p:nvSpPr>
        <p:spPr>
          <a:xfrm>
            <a:off x="2639599" y="2846685"/>
            <a:ext cx="1788567" cy="461665"/>
          </a:xfrm>
          <a:prstGeom prst="rect">
            <a:avLst/>
          </a:prstGeom>
          <a:noFill/>
        </p:spPr>
        <p:txBody>
          <a:bodyPr wrap="none" rtlCol="0">
            <a:spAutoFit/>
          </a:bodyPr>
          <a:lstStyle/>
          <a:p>
            <a:r>
              <a:rPr lang="en-US" dirty="0" smtClean="0"/>
              <a:t>Beam pickup</a:t>
            </a:r>
            <a:endParaRPr lang="en-US" dirty="0"/>
          </a:p>
        </p:txBody>
      </p:sp>
      <p:sp>
        <p:nvSpPr>
          <p:cNvPr id="14" name="TextBox 13"/>
          <p:cNvSpPr txBox="1"/>
          <p:nvPr/>
        </p:nvSpPr>
        <p:spPr>
          <a:xfrm>
            <a:off x="1159296" y="1395026"/>
            <a:ext cx="4070345" cy="646331"/>
          </a:xfrm>
          <a:prstGeom prst="rect">
            <a:avLst/>
          </a:prstGeom>
          <a:noFill/>
        </p:spPr>
        <p:txBody>
          <a:bodyPr wrap="none" rtlCol="0">
            <a:spAutoFit/>
          </a:bodyPr>
          <a:lstStyle/>
          <a:p>
            <a:r>
              <a:rPr lang="en-US" sz="1800" dirty="0" smtClean="0">
                <a:solidFill>
                  <a:schemeClr val="bg1"/>
                </a:solidFill>
                <a:latin typeface="Helvetica" panose="020B0604020202020204" pitchFamily="34" charset="0"/>
                <a:cs typeface="Helvetica" panose="020B0604020202020204" pitchFamily="34" charset="0"/>
              </a:rPr>
              <a:t>B dot– measured at reference magnet</a:t>
            </a:r>
          </a:p>
          <a:p>
            <a:r>
              <a:rPr lang="en-US" sz="1800" dirty="0" smtClean="0">
                <a:solidFill>
                  <a:schemeClr val="bg1"/>
                </a:solidFill>
                <a:latin typeface="Helvetica" panose="020B0604020202020204" pitchFamily="34" charset="0"/>
                <a:cs typeface="Helvetica" panose="020B0604020202020204" pitchFamily="34" charset="0"/>
              </a:rPr>
              <a:t>Injection typically near zero crossing </a:t>
            </a:r>
            <a:endParaRPr lang="en-US" sz="1800" dirty="0">
              <a:solidFill>
                <a:schemeClr val="bg1"/>
              </a:solidFill>
              <a:latin typeface="Helvetica" panose="020B0604020202020204" pitchFamily="34" charset="0"/>
              <a:cs typeface="Helvetica" panose="020B0604020202020204" pitchFamily="34" charset="0"/>
            </a:endParaRPr>
          </a:p>
        </p:txBody>
      </p:sp>
      <p:cxnSp>
        <p:nvCxnSpPr>
          <p:cNvPr id="16" name="Straight Arrow Connector 15"/>
          <p:cNvCxnSpPr/>
          <p:nvPr/>
        </p:nvCxnSpPr>
        <p:spPr>
          <a:xfrm flipV="1">
            <a:off x="1266092" y="2962107"/>
            <a:ext cx="312951" cy="17922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03972" y="4754353"/>
            <a:ext cx="2565574" cy="461665"/>
          </a:xfrm>
          <a:prstGeom prst="rect">
            <a:avLst/>
          </a:prstGeom>
          <a:solidFill>
            <a:schemeClr val="accent2"/>
          </a:solidFill>
        </p:spPr>
        <p:txBody>
          <a:bodyPr wrap="none" rtlCol="0">
            <a:spAutoFit/>
          </a:bodyPr>
          <a:lstStyle/>
          <a:p>
            <a:r>
              <a:rPr lang="en-US" dirty="0" smtClean="0"/>
              <a:t>Moved early 150us</a:t>
            </a:r>
            <a:endParaRPr lang="en-US" dirty="0"/>
          </a:p>
        </p:txBody>
      </p:sp>
      <p:cxnSp>
        <p:nvCxnSpPr>
          <p:cNvPr id="15" name="Straight Arrow Connector 14"/>
          <p:cNvCxnSpPr/>
          <p:nvPr/>
        </p:nvCxnSpPr>
        <p:spPr>
          <a:xfrm flipH="1" flipV="1">
            <a:off x="806450" y="2962107"/>
            <a:ext cx="459642" cy="17922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52E9C158-AEF1-41A2-A6CE-6F0BAB305EFD}" type="slidenum">
              <a:rPr lang="en-US" altLang="en-US" smtClean="0"/>
              <a:pPr/>
              <a:t>13</a:t>
            </a:fld>
            <a:endParaRPr lang="en-US" altLang="en-US"/>
          </a:p>
        </p:txBody>
      </p:sp>
    </p:spTree>
    <p:extLst>
      <p:ext uri="{BB962C8B-B14F-4D97-AF65-F5344CB8AC3E}">
        <p14:creationId xmlns:p14="http://schemas.microsoft.com/office/powerpoint/2010/main" val="68992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 cycle Booster beam loss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22291"/>
            <a:ext cx="6007556" cy="4987925"/>
          </a:xfrm>
        </p:spPr>
      </p:pic>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cxnSp>
        <p:nvCxnSpPr>
          <p:cNvPr id="9" name="Straight Arrow Connector 8"/>
          <p:cNvCxnSpPr/>
          <p:nvPr/>
        </p:nvCxnSpPr>
        <p:spPr>
          <a:xfrm flipH="1">
            <a:off x="2648712" y="1733550"/>
            <a:ext cx="3358844" cy="5269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07556" y="864248"/>
            <a:ext cx="3136444" cy="4862870"/>
          </a:xfrm>
          <a:prstGeom prst="rect">
            <a:avLst/>
          </a:prstGeom>
          <a:noFill/>
        </p:spPr>
        <p:txBody>
          <a:bodyPr wrap="square" rtlCol="0">
            <a:spAutoFit/>
          </a:bodyPr>
          <a:lstStyle/>
          <a:p>
            <a:r>
              <a:rPr lang="en-US" sz="2200" dirty="0" smtClean="0">
                <a:latin typeface="Helvetica" panose="020B0604020202020204" pitchFamily="34" charset="0"/>
                <a:cs typeface="Helvetica" panose="020B0604020202020204" pitchFamily="34" charset="0"/>
              </a:rPr>
              <a:t>Notch created 100us after capture </a:t>
            </a:r>
            <a:endParaRPr lang="en-US" sz="2200" dirty="0">
              <a:latin typeface="Helvetica" panose="020B0604020202020204" pitchFamily="34" charset="0"/>
              <a:cs typeface="Helvetica" panose="020B0604020202020204" pitchFamily="34" charset="0"/>
            </a:endParaRPr>
          </a:p>
          <a:p>
            <a:pPr marL="280988" indent="-169863">
              <a:buFont typeface="Arial" panose="020B0604020202020204" pitchFamily="34" charset="0"/>
              <a:buChar char="•"/>
            </a:pPr>
            <a:r>
              <a:rPr lang="en-US" sz="2000" dirty="0" smtClean="0">
                <a:solidFill>
                  <a:schemeClr val="accent6"/>
                </a:solidFill>
                <a:latin typeface="Helvetica" panose="020B0604020202020204" pitchFamily="34" charset="0"/>
                <a:cs typeface="Helvetica" panose="020B0604020202020204" pitchFamily="34" charset="0"/>
              </a:rPr>
              <a:t>most of beam is kicked into new absorber but some gets lost around the ring </a:t>
            </a:r>
          </a:p>
          <a:p>
            <a:pPr marL="573088" lvl="1" indent="-171450">
              <a:buFont typeface="Arial" panose="020B0604020202020204" pitchFamily="34" charset="0"/>
              <a:buChar char="•"/>
            </a:pPr>
            <a:r>
              <a:rPr lang="en-US" sz="1800" dirty="0">
                <a:solidFill>
                  <a:schemeClr val="accent5">
                    <a:lumMod val="50000"/>
                  </a:schemeClr>
                </a:solidFill>
                <a:latin typeface="Helvetica" panose="020B0604020202020204" pitchFamily="34" charset="0"/>
                <a:cs typeface="Helvetica" panose="020B0604020202020204" pitchFamily="34" charset="0"/>
              </a:rPr>
              <a:t>e</a:t>
            </a:r>
            <a:r>
              <a:rPr lang="en-US" sz="1800" dirty="0" smtClean="0">
                <a:solidFill>
                  <a:schemeClr val="accent5">
                    <a:lumMod val="50000"/>
                  </a:schemeClr>
                </a:solidFill>
                <a:latin typeface="Helvetica" panose="020B0604020202020204" pitchFamily="34" charset="0"/>
                <a:cs typeface="Helvetica" panose="020B0604020202020204" pitchFamily="34" charset="0"/>
              </a:rPr>
              <a:t>xpectation is to move this process to the 750 </a:t>
            </a:r>
            <a:r>
              <a:rPr lang="en-US" sz="1800" dirty="0" err="1" smtClean="0">
                <a:solidFill>
                  <a:schemeClr val="accent5">
                    <a:lumMod val="50000"/>
                  </a:schemeClr>
                </a:solidFill>
                <a:latin typeface="Helvetica" panose="020B0604020202020204" pitchFamily="34" charset="0"/>
                <a:cs typeface="Helvetica" panose="020B0604020202020204" pitchFamily="34" charset="0"/>
              </a:rPr>
              <a:t>KeV</a:t>
            </a:r>
            <a:r>
              <a:rPr lang="en-US" sz="1800" dirty="0" smtClean="0">
                <a:solidFill>
                  <a:schemeClr val="accent5">
                    <a:lumMod val="50000"/>
                  </a:schemeClr>
                </a:solidFill>
                <a:latin typeface="Helvetica" panose="020B0604020202020204" pitchFamily="34" charset="0"/>
                <a:cs typeface="Helvetica" panose="020B0604020202020204" pitchFamily="34" charset="0"/>
              </a:rPr>
              <a:t> line using laser notching</a:t>
            </a:r>
            <a:endParaRPr lang="en-US" sz="1800" dirty="0">
              <a:solidFill>
                <a:schemeClr val="accent5">
                  <a:lumMod val="50000"/>
                </a:schemeClr>
              </a:solidFill>
              <a:latin typeface="Helvetica" panose="020B0604020202020204" pitchFamily="34" charset="0"/>
              <a:cs typeface="Helvetica" panose="020B0604020202020204" pitchFamily="34" charset="0"/>
            </a:endParaRPr>
          </a:p>
          <a:p>
            <a:pPr marL="280988" indent="-169863">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s</a:t>
            </a:r>
            <a:r>
              <a:rPr lang="en-US" sz="2000" dirty="0" smtClean="0">
                <a:solidFill>
                  <a:schemeClr val="accent6"/>
                </a:solidFill>
                <a:latin typeface="Helvetica" panose="020B0604020202020204" pitchFamily="34" charset="0"/>
                <a:cs typeface="Helvetica" panose="020B0604020202020204" pitchFamily="34" charset="0"/>
              </a:rPr>
              <a:t>mall orbit variations also impact loss profiles </a:t>
            </a:r>
          </a:p>
          <a:p>
            <a:pPr marL="573088" lvl="1" indent="-171450">
              <a:buFont typeface="Arial" panose="020B0604020202020204" pitchFamily="34" charset="0"/>
              <a:buChar char="•"/>
            </a:pPr>
            <a:r>
              <a:rPr lang="en-US" sz="1800" dirty="0" smtClean="0">
                <a:solidFill>
                  <a:schemeClr val="accent5">
                    <a:lumMod val="50000"/>
                  </a:schemeClr>
                </a:solidFill>
                <a:latin typeface="Helvetica" panose="020B0604020202020204" pitchFamily="34" charset="0"/>
                <a:cs typeface="Helvetica" panose="020B0604020202020204" pitchFamily="34" charset="0"/>
              </a:rPr>
              <a:t>mostly due to energy and bend field variations  </a:t>
            </a:r>
            <a:endParaRPr lang="en-US" sz="1800" dirty="0">
              <a:solidFill>
                <a:schemeClr val="accent5">
                  <a:lumMod val="50000"/>
                </a:schemeClr>
              </a:solidFill>
              <a:latin typeface="Helvetica" panose="020B0604020202020204" pitchFamily="34" charset="0"/>
              <a:cs typeface="Helvetica" panose="020B0604020202020204" pitchFamily="34" charset="0"/>
            </a:endParaRPr>
          </a:p>
        </p:txBody>
      </p:sp>
      <p:cxnSp>
        <p:nvCxnSpPr>
          <p:cNvPr id="15" name="Straight Arrow Connector 14"/>
          <p:cNvCxnSpPr/>
          <p:nvPr/>
        </p:nvCxnSpPr>
        <p:spPr>
          <a:xfrm flipH="1">
            <a:off x="3801913" y="5346640"/>
            <a:ext cx="2378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52E9C158-AEF1-41A2-A6CE-6F0BAB305EFD}" type="slidenum">
              <a:rPr lang="en-US" altLang="en-US" smtClean="0"/>
              <a:pPr/>
              <a:t>14</a:t>
            </a:fld>
            <a:endParaRPr lang="en-US" altLang="en-US"/>
          </a:p>
        </p:txBody>
      </p:sp>
    </p:spTree>
    <p:extLst>
      <p:ext uri="{BB962C8B-B14F-4D97-AF65-F5344CB8AC3E}">
        <p14:creationId xmlns:p14="http://schemas.microsoft.com/office/powerpoint/2010/main" val="1604033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Booster Notch</a:t>
            </a:r>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9747" r="17895"/>
          <a:stretch/>
        </p:blipFill>
        <p:spPr>
          <a:xfrm>
            <a:off x="27332" y="857176"/>
            <a:ext cx="5005130" cy="4126352"/>
          </a:xfrm>
        </p:spPr>
      </p:pic>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8208" r="18012"/>
          <a:stretch/>
        </p:blipFill>
        <p:spPr>
          <a:xfrm>
            <a:off x="4146014" y="857177"/>
            <a:ext cx="4997986" cy="4126352"/>
          </a:xfrm>
          <a:prstGeom prst="rect">
            <a:avLst/>
          </a:prstGeom>
        </p:spPr>
      </p:pic>
      <p:sp>
        <p:nvSpPr>
          <p:cNvPr id="9" name="TextBox 8"/>
          <p:cNvSpPr txBox="1"/>
          <p:nvPr/>
        </p:nvSpPr>
        <p:spPr>
          <a:xfrm>
            <a:off x="188033" y="2408081"/>
            <a:ext cx="4172937" cy="400110"/>
          </a:xfrm>
          <a:prstGeom prst="rect">
            <a:avLst/>
          </a:prstGeom>
          <a:noFill/>
        </p:spPr>
        <p:txBody>
          <a:bodyPr wrap="none" rtlCol="0">
            <a:spAutoFit/>
          </a:bodyPr>
          <a:lstStyle/>
          <a:p>
            <a:r>
              <a:rPr lang="en-US" sz="2000" dirty="0" smtClean="0">
                <a:solidFill>
                  <a:schemeClr val="bg2"/>
                </a:solidFill>
                <a:latin typeface="Helvetica" panose="020B0604020202020204" pitchFamily="34" charset="0"/>
                <a:cs typeface="Helvetica" panose="020B0604020202020204" pitchFamily="34" charset="0"/>
              </a:rPr>
              <a:t>Notch created at 400 MeV injection</a:t>
            </a:r>
            <a:endParaRPr lang="en-US" sz="2000" dirty="0">
              <a:solidFill>
                <a:schemeClr val="bg2"/>
              </a:solidFill>
              <a:latin typeface="Helvetica" panose="020B0604020202020204" pitchFamily="34" charset="0"/>
              <a:cs typeface="Helvetica" panose="020B0604020202020204" pitchFamily="34" charset="0"/>
            </a:endParaRPr>
          </a:p>
        </p:txBody>
      </p:sp>
      <p:sp>
        <p:nvSpPr>
          <p:cNvPr id="10" name="TextBox 9"/>
          <p:cNvSpPr txBox="1"/>
          <p:nvPr/>
        </p:nvSpPr>
        <p:spPr>
          <a:xfrm>
            <a:off x="4329078" y="842060"/>
            <a:ext cx="4647554" cy="707886"/>
          </a:xfrm>
          <a:prstGeom prst="rect">
            <a:avLst/>
          </a:prstGeom>
          <a:noFill/>
        </p:spPr>
        <p:txBody>
          <a:bodyPr wrap="none" rtlCol="0">
            <a:spAutoFit/>
          </a:bodyPr>
          <a:lstStyle/>
          <a:p>
            <a:r>
              <a:rPr lang="en-US" sz="2000" dirty="0" smtClean="0">
                <a:solidFill>
                  <a:schemeClr val="bg2"/>
                </a:solidFill>
                <a:latin typeface="Helvetica" panose="020B0604020202020204" pitchFamily="34" charset="0"/>
                <a:cs typeface="Helvetica" panose="020B0604020202020204" pitchFamily="34" charset="0"/>
              </a:rPr>
              <a:t>Notch ‘cleaned out’ – by extraction time</a:t>
            </a:r>
          </a:p>
          <a:p>
            <a:r>
              <a:rPr lang="en-US" sz="2000" dirty="0" smtClean="0">
                <a:solidFill>
                  <a:schemeClr val="bg2"/>
                </a:solidFill>
                <a:latin typeface="Helvetica" panose="020B0604020202020204" pitchFamily="34" charset="0"/>
                <a:cs typeface="Helvetica" panose="020B0604020202020204" pitchFamily="34" charset="0"/>
              </a:rPr>
              <a:t>Lost in Booster at horizontal apertures</a:t>
            </a:r>
            <a:endParaRPr lang="en-US" sz="2000" dirty="0">
              <a:solidFill>
                <a:schemeClr val="bg2"/>
              </a:solidFill>
              <a:latin typeface="Helvetica" panose="020B0604020202020204" pitchFamily="34" charset="0"/>
              <a:cs typeface="Helvetica" panose="020B0604020202020204" pitchFamily="34" charset="0"/>
            </a:endParaRPr>
          </a:p>
        </p:txBody>
      </p:sp>
      <p:sp>
        <p:nvSpPr>
          <p:cNvPr id="11" name="TextBox 10"/>
          <p:cNvSpPr txBox="1"/>
          <p:nvPr/>
        </p:nvSpPr>
        <p:spPr>
          <a:xfrm>
            <a:off x="630231" y="5011306"/>
            <a:ext cx="7177335" cy="1354217"/>
          </a:xfrm>
          <a:prstGeom prst="rect">
            <a:avLst/>
          </a:prstGeom>
          <a:noFill/>
        </p:spPr>
        <p:txBody>
          <a:bodyPr wrap="square" rtlCol="0">
            <a:spAutoFit/>
          </a:bodyPr>
          <a:lstStyle/>
          <a:p>
            <a:r>
              <a:rPr lang="en-US" sz="2200" dirty="0" smtClean="0">
                <a:solidFill>
                  <a:schemeClr val="tx2"/>
                </a:solidFill>
                <a:latin typeface="Helvetica" panose="020B0604020202020204" pitchFamily="34" charset="0"/>
                <a:cs typeface="Helvetica" panose="020B0604020202020204" pitchFamily="34" charset="0"/>
              </a:rPr>
              <a:t>Limitations of making notch in Booster </a:t>
            </a:r>
            <a:r>
              <a:rPr lang="en-US" sz="2000" dirty="0"/>
              <a:t>(Talk by Salah, Rick) </a:t>
            </a:r>
            <a:endParaRPr lang="en-US" sz="2200" dirty="0" smtClean="0">
              <a:solidFill>
                <a:schemeClr val="tx2"/>
              </a:solidFill>
              <a:latin typeface="Helvetica" panose="020B0604020202020204" pitchFamily="34" charset="0"/>
              <a:cs typeface="Helvetica" panose="020B0604020202020204" pitchFamily="34" charset="0"/>
            </a:endParaRPr>
          </a:p>
          <a:p>
            <a:pPr marL="461963" indent="-230188">
              <a:buFont typeface="Arial" panose="020B0604020202020204" pitchFamily="34" charset="0"/>
              <a:buChar char="•"/>
            </a:pPr>
            <a:r>
              <a:rPr lang="en-US" sz="2000" dirty="0" smtClean="0">
                <a:solidFill>
                  <a:schemeClr val="accent6"/>
                </a:solidFill>
                <a:latin typeface="Helvetica" panose="020B0604020202020204" pitchFamily="34" charset="0"/>
                <a:cs typeface="Helvetica" panose="020B0604020202020204" pitchFamily="34" charset="0"/>
              </a:rPr>
              <a:t>could not kick the beam out cleanly</a:t>
            </a:r>
          </a:p>
          <a:p>
            <a:pPr marL="919163" lvl="1" indent="-230188">
              <a:buFont typeface="Arial" panose="020B0604020202020204" pitchFamily="34" charset="0"/>
              <a:buChar char="•"/>
            </a:pPr>
            <a:r>
              <a:rPr lang="en-US" sz="2000" dirty="0" smtClean="0">
                <a:solidFill>
                  <a:schemeClr val="accent5">
                    <a:lumMod val="50000"/>
                  </a:schemeClr>
                </a:solidFill>
                <a:latin typeface="Helvetica" panose="020B0604020202020204" pitchFamily="34" charset="0"/>
                <a:cs typeface="Helvetica" panose="020B0604020202020204" pitchFamily="34" charset="0"/>
              </a:rPr>
              <a:t>much improved over previous system</a:t>
            </a:r>
          </a:p>
          <a:p>
            <a:pPr marL="461963" indent="-230188">
              <a:buFont typeface="Arial" panose="020B0604020202020204" pitchFamily="34" charset="0"/>
              <a:buChar char="•"/>
            </a:pPr>
            <a:r>
              <a:rPr lang="en-US" sz="2000" dirty="0" smtClean="0">
                <a:solidFill>
                  <a:schemeClr val="accent6"/>
                </a:solidFill>
                <a:latin typeface="Helvetica" panose="020B0604020202020204" pitchFamily="34" charset="0"/>
                <a:cs typeface="Helvetica" panose="020B0604020202020204" pitchFamily="34" charset="0"/>
              </a:rPr>
              <a:t>Linac notch will remove most of this loss from the tunnel</a:t>
            </a:r>
            <a:endParaRPr lang="en-US" sz="2000" dirty="0">
              <a:solidFill>
                <a:schemeClr val="accent6"/>
              </a:solidFill>
              <a:latin typeface="Helvetica" panose="020B0604020202020204" pitchFamily="34" charset="0"/>
              <a:cs typeface="Helvetica" panose="020B0604020202020204" pitchFamily="34" charset="0"/>
            </a:endParaRPr>
          </a:p>
        </p:txBody>
      </p:sp>
      <p:sp>
        <p:nvSpPr>
          <p:cNvPr id="3" name="Slide Number Placeholder 2"/>
          <p:cNvSpPr>
            <a:spLocks noGrp="1"/>
          </p:cNvSpPr>
          <p:nvPr>
            <p:ph type="sldNum" sz="quarter" idx="12"/>
          </p:nvPr>
        </p:nvSpPr>
        <p:spPr/>
        <p:txBody>
          <a:bodyPr/>
          <a:lstStyle/>
          <a:p>
            <a:fld id="{52E9C158-AEF1-41A2-A6CE-6F0BAB305EFD}" type="slidenum">
              <a:rPr lang="en-US" altLang="en-US" smtClean="0"/>
              <a:pPr/>
              <a:t>15</a:t>
            </a:fld>
            <a:endParaRPr lang="en-US" altLang="en-US"/>
          </a:p>
        </p:txBody>
      </p:sp>
    </p:spTree>
    <p:extLst>
      <p:ext uri="{BB962C8B-B14F-4D97-AF65-F5344CB8AC3E}">
        <p14:creationId xmlns:p14="http://schemas.microsoft.com/office/powerpoint/2010/main" val="196868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63256"/>
            <a:ext cx="8686800" cy="641739"/>
          </a:xfrm>
        </p:spPr>
        <p:txBody>
          <a:bodyPr/>
          <a:lstStyle/>
          <a:p>
            <a:r>
              <a:rPr lang="en-US" dirty="0" smtClean="0"/>
              <a:t>Orbit control</a:t>
            </a:r>
            <a:endParaRPr lang="en-US" dirty="0"/>
          </a:p>
        </p:txBody>
      </p:sp>
      <p:sp>
        <p:nvSpPr>
          <p:cNvPr id="3" name="Content Placeholder 2"/>
          <p:cNvSpPr>
            <a:spLocks noGrp="1"/>
          </p:cNvSpPr>
          <p:nvPr>
            <p:ph idx="1"/>
          </p:nvPr>
        </p:nvSpPr>
        <p:spPr/>
        <p:txBody>
          <a:bodyPr/>
          <a:lstStyle/>
          <a:p>
            <a:r>
              <a:rPr lang="en-US" dirty="0" smtClean="0">
                <a:solidFill>
                  <a:schemeClr val="tx1"/>
                </a:solidFill>
              </a:rPr>
              <a:t>Smoothing orbits on regular basis</a:t>
            </a:r>
          </a:p>
          <a:p>
            <a:pPr lvl="1"/>
            <a:r>
              <a:rPr lang="en-US" dirty="0" smtClean="0"/>
              <a:t>Frist required aperture scans be complete (see </a:t>
            </a:r>
            <a:r>
              <a:rPr lang="en-US" dirty="0" err="1" smtClean="0"/>
              <a:t>Kiyomi</a:t>
            </a:r>
            <a:r>
              <a:rPr lang="en-US" dirty="0" smtClean="0"/>
              <a:t> talk)</a:t>
            </a:r>
          </a:p>
          <a:p>
            <a:pPr lvl="1"/>
            <a:r>
              <a:rPr lang="en-US" dirty="0" smtClean="0"/>
              <a:t>Magnet/Girder mover (see </a:t>
            </a:r>
            <a:r>
              <a:rPr lang="en-US" dirty="0" err="1" smtClean="0"/>
              <a:t>Kiyomi</a:t>
            </a:r>
            <a:r>
              <a:rPr lang="en-US" dirty="0" smtClean="0"/>
              <a:t> talk)</a:t>
            </a:r>
          </a:p>
          <a:p>
            <a:pPr lvl="1"/>
            <a:r>
              <a:rPr lang="en-US" dirty="0" smtClean="0"/>
              <a:t>Orbit break points</a:t>
            </a:r>
          </a:p>
          <a:p>
            <a:pPr lvl="2"/>
            <a:r>
              <a:rPr lang="en-US" dirty="0" smtClean="0">
                <a:solidFill>
                  <a:schemeClr val="accent5">
                    <a:lumMod val="50000"/>
                  </a:schemeClr>
                </a:solidFill>
              </a:rPr>
              <a:t>Match to time in cycle issues/constraints</a:t>
            </a:r>
          </a:p>
          <a:p>
            <a:pPr lvl="2"/>
            <a:r>
              <a:rPr lang="en-US" dirty="0" smtClean="0">
                <a:solidFill>
                  <a:schemeClr val="accent5">
                    <a:lumMod val="50000"/>
                  </a:schemeClr>
                </a:solidFill>
              </a:rPr>
              <a:t>Data stored several times a day to understand motion/variability</a:t>
            </a:r>
          </a:p>
          <a:p>
            <a:pPr lvl="2"/>
            <a:r>
              <a:rPr lang="en-US" dirty="0" smtClean="0">
                <a:solidFill>
                  <a:schemeClr val="accent5">
                    <a:lumMod val="50000"/>
                  </a:schemeClr>
                </a:solidFill>
              </a:rPr>
              <a:t>Improving BPM system (fixing present system – new digital FY16)</a:t>
            </a:r>
          </a:p>
          <a:p>
            <a:r>
              <a:rPr lang="en-US" dirty="0" smtClean="0">
                <a:solidFill>
                  <a:schemeClr val="tx1"/>
                </a:solidFill>
              </a:rPr>
              <a:t>Improved GMPS feedback to deal with line voltage bounce</a:t>
            </a:r>
          </a:p>
          <a:p>
            <a:pPr lvl="1"/>
            <a:r>
              <a:rPr lang="en-US" dirty="0" smtClean="0"/>
              <a:t>MI and Booster on one feeder due to maintenance</a:t>
            </a:r>
          </a:p>
          <a:p>
            <a:r>
              <a:rPr lang="en-US" dirty="0" smtClean="0">
                <a:solidFill>
                  <a:schemeClr val="tx1"/>
                </a:solidFill>
              </a:rPr>
              <a:t>Moved away from radial cogging to magnetic cogging</a:t>
            </a:r>
          </a:p>
          <a:p>
            <a:pPr lvl="1"/>
            <a:r>
              <a:rPr lang="en-US" dirty="0" smtClean="0"/>
              <a:t>Uses Booster correctors to control gap trajectory through cycle</a:t>
            </a:r>
          </a:p>
          <a:p>
            <a:pPr marL="457200" lvl="1"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Booster Beam Physics Workshop</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16</a:t>
            </a:fld>
            <a:endParaRPr lang="en-US" altLang="en-US"/>
          </a:p>
        </p:txBody>
      </p:sp>
    </p:spTree>
    <p:extLst>
      <p:ext uri="{BB962C8B-B14F-4D97-AF65-F5344CB8AC3E}">
        <p14:creationId xmlns:p14="http://schemas.microsoft.com/office/powerpoint/2010/main" val="419149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74" y="347442"/>
            <a:ext cx="8686800" cy="412481"/>
          </a:xfrm>
        </p:spPr>
        <p:txBody>
          <a:bodyPr/>
          <a:lstStyle/>
          <a:p>
            <a:r>
              <a:rPr lang="en-US" dirty="0" smtClean="0"/>
              <a:t>Booster Gradient Magnet Power Supply (GMPS)</a:t>
            </a:r>
            <a:br>
              <a:rPr lang="en-US" dirty="0" smtClean="0"/>
            </a:b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Booster Beam Physics Workshop</a:t>
            </a:r>
            <a:endParaRPr lang="en-US" b="1"/>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5670" t="20220" r="13736" b="10145"/>
          <a:stretch/>
        </p:blipFill>
        <p:spPr>
          <a:xfrm>
            <a:off x="14750" y="868543"/>
            <a:ext cx="4940483" cy="4085764"/>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5117" t="19318" r="13726" b="10552"/>
          <a:stretch/>
        </p:blipFill>
        <p:spPr>
          <a:xfrm>
            <a:off x="4677074" y="2533032"/>
            <a:ext cx="4466926" cy="3686174"/>
          </a:xfrm>
          <a:prstGeom prst="rect">
            <a:avLst/>
          </a:prstGeom>
        </p:spPr>
      </p:pic>
      <p:sp>
        <p:nvSpPr>
          <p:cNvPr id="10" name="TextBox 9"/>
          <p:cNvSpPr txBox="1"/>
          <p:nvPr/>
        </p:nvSpPr>
        <p:spPr>
          <a:xfrm>
            <a:off x="4955233" y="939069"/>
            <a:ext cx="4188767" cy="1661993"/>
          </a:xfrm>
          <a:prstGeom prst="rect">
            <a:avLst/>
          </a:prstGeom>
          <a:noFill/>
        </p:spPr>
        <p:txBody>
          <a:bodyPr wrap="square" rtlCol="0">
            <a:spAutoFit/>
          </a:bodyPr>
          <a:lstStyle/>
          <a:p>
            <a:r>
              <a:rPr lang="en-US" sz="2200" dirty="0" smtClean="0">
                <a:solidFill>
                  <a:schemeClr val="tx2"/>
                </a:solidFill>
                <a:latin typeface="Helvetica" panose="020B0604020202020204" pitchFamily="34" charset="0"/>
                <a:cs typeface="Helvetica" panose="020B0604020202020204" pitchFamily="34" charset="0"/>
              </a:rPr>
              <a:t>GMPS regulation is important to</a:t>
            </a:r>
          </a:p>
          <a:p>
            <a:pPr marL="457200" indent="-222250">
              <a:buFont typeface="Arial" panose="020B0604020202020204" pitchFamily="34" charset="0"/>
              <a:buChar char="•"/>
            </a:pPr>
            <a:r>
              <a:rPr lang="en-US" sz="2000" dirty="0" smtClean="0">
                <a:solidFill>
                  <a:schemeClr val="accent6"/>
                </a:solidFill>
                <a:latin typeface="Helvetica" panose="020B0604020202020204" pitchFamily="34" charset="0"/>
                <a:cs typeface="Helvetica" panose="020B0604020202020204" pitchFamily="34" charset="0"/>
              </a:rPr>
              <a:t>orbit stabilization, </a:t>
            </a:r>
          </a:p>
          <a:p>
            <a:pPr marL="457200" indent="-222250">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l</a:t>
            </a:r>
            <a:r>
              <a:rPr lang="en-US" sz="2000" dirty="0" smtClean="0">
                <a:solidFill>
                  <a:schemeClr val="accent6"/>
                </a:solidFill>
                <a:latin typeface="Helvetica" panose="020B0604020202020204" pitchFamily="34" charset="0"/>
                <a:cs typeface="Helvetica" panose="020B0604020202020204" pitchFamily="34" charset="0"/>
              </a:rPr>
              <a:t>osses,</a:t>
            </a:r>
            <a:endParaRPr lang="en-US" sz="2000" dirty="0">
              <a:solidFill>
                <a:schemeClr val="accent6"/>
              </a:solidFill>
              <a:latin typeface="Helvetica" panose="020B0604020202020204" pitchFamily="34" charset="0"/>
              <a:cs typeface="Helvetica" panose="020B0604020202020204" pitchFamily="34" charset="0"/>
            </a:endParaRPr>
          </a:p>
          <a:p>
            <a:pPr marL="457200" indent="-222250">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f</a:t>
            </a:r>
            <a:r>
              <a:rPr lang="en-US" sz="2000" dirty="0" smtClean="0">
                <a:solidFill>
                  <a:schemeClr val="accent6"/>
                </a:solidFill>
                <a:latin typeface="Helvetica" panose="020B0604020202020204" pitchFamily="34" charset="0"/>
                <a:cs typeface="Helvetica" panose="020B0604020202020204" pitchFamily="34" charset="0"/>
              </a:rPr>
              <a:t>or extraction energy control for Recycler/MI.</a:t>
            </a:r>
            <a:endParaRPr lang="en-US" sz="2000" dirty="0">
              <a:solidFill>
                <a:schemeClr val="accent6"/>
              </a:solidFill>
              <a:latin typeface="Helvetica" panose="020B0604020202020204" pitchFamily="34" charset="0"/>
              <a:cs typeface="Helvetica" panose="020B0604020202020204" pitchFamily="34" charset="0"/>
            </a:endParaRPr>
          </a:p>
        </p:txBody>
      </p:sp>
      <p:sp>
        <p:nvSpPr>
          <p:cNvPr id="11" name="TextBox 10"/>
          <p:cNvSpPr txBox="1"/>
          <p:nvPr/>
        </p:nvSpPr>
        <p:spPr>
          <a:xfrm>
            <a:off x="611210" y="1294967"/>
            <a:ext cx="1249188" cy="461665"/>
          </a:xfrm>
          <a:prstGeom prst="rect">
            <a:avLst/>
          </a:prstGeom>
          <a:noFill/>
        </p:spPr>
        <p:txBody>
          <a:bodyPr wrap="none" rtlCol="0">
            <a:spAutoFit/>
          </a:bodyPr>
          <a:lstStyle/>
          <a:p>
            <a:r>
              <a:rPr lang="en-US" dirty="0" smtClean="0">
                <a:solidFill>
                  <a:srgbClr val="92D050"/>
                </a:solidFill>
              </a:rPr>
              <a:t>MI ramp</a:t>
            </a:r>
            <a:endParaRPr lang="en-US" dirty="0">
              <a:solidFill>
                <a:srgbClr val="92D050"/>
              </a:solidFill>
            </a:endParaRPr>
          </a:p>
        </p:txBody>
      </p:sp>
      <p:cxnSp>
        <p:nvCxnSpPr>
          <p:cNvPr id="13" name="Straight Arrow Connector 12"/>
          <p:cNvCxnSpPr/>
          <p:nvPr/>
        </p:nvCxnSpPr>
        <p:spPr>
          <a:xfrm flipH="1">
            <a:off x="611210" y="1756632"/>
            <a:ext cx="391680" cy="77640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0" y="5062927"/>
            <a:ext cx="4878259" cy="430887"/>
          </a:xfrm>
          <a:prstGeom prst="rect">
            <a:avLst/>
          </a:prstGeom>
          <a:noFill/>
        </p:spPr>
        <p:txBody>
          <a:bodyPr wrap="none" rtlCol="0">
            <a:spAutoFit/>
          </a:bodyPr>
          <a:lstStyle/>
          <a:p>
            <a:r>
              <a:rPr lang="en-US" sz="2200" dirty="0" smtClean="0">
                <a:solidFill>
                  <a:schemeClr val="tx2"/>
                </a:solidFill>
                <a:latin typeface="Helvetica" panose="020B0604020202020204" pitchFamily="34" charset="0"/>
                <a:cs typeface="Helvetica" panose="020B0604020202020204" pitchFamily="34" charset="0"/>
              </a:rPr>
              <a:t>Booster GMPS bend error at injection</a:t>
            </a:r>
            <a:endParaRPr lang="en-US" sz="2200" dirty="0">
              <a:solidFill>
                <a:schemeClr val="tx2"/>
              </a:solidFill>
              <a:latin typeface="Helvetica" panose="020B0604020202020204" pitchFamily="34" charset="0"/>
              <a:cs typeface="Helvetica" panose="020B0604020202020204" pitchFamily="34" charset="0"/>
            </a:endParaRPr>
          </a:p>
        </p:txBody>
      </p:sp>
      <p:cxnSp>
        <p:nvCxnSpPr>
          <p:cNvPr id="16" name="Straight Arrow Connector 15"/>
          <p:cNvCxnSpPr/>
          <p:nvPr/>
        </p:nvCxnSpPr>
        <p:spPr>
          <a:xfrm flipV="1">
            <a:off x="3933108" y="3539613"/>
            <a:ext cx="0" cy="1495245"/>
          </a:xfrm>
          <a:prstGeom prst="straightConnector1">
            <a:avLst/>
          </a:prstGeom>
          <a:ln>
            <a:solidFill>
              <a:schemeClr val="tx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910454" y="4795467"/>
            <a:ext cx="1323091" cy="249522"/>
          </a:xfrm>
          <a:prstGeom prst="straightConnector1">
            <a:avLst/>
          </a:prstGeom>
          <a:ln>
            <a:solidFill>
              <a:schemeClr val="tx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971083" y="1084530"/>
            <a:ext cx="2984150" cy="461665"/>
          </a:xfrm>
          <a:prstGeom prst="rect">
            <a:avLst/>
          </a:prstGeom>
          <a:noFill/>
        </p:spPr>
        <p:txBody>
          <a:bodyPr wrap="none" rtlCol="0">
            <a:spAutoFit/>
          </a:bodyPr>
          <a:lstStyle/>
          <a:p>
            <a:r>
              <a:rPr lang="en-US" dirty="0" smtClean="0"/>
              <a:t>No GMPS feedforward</a:t>
            </a:r>
            <a:endParaRPr lang="en-US" dirty="0"/>
          </a:p>
        </p:txBody>
      </p:sp>
      <p:sp>
        <p:nvSpPr>
          <p:cNvPr id="22" name="TextBox 21"/>
          <p:cNvSpPr txBox="1"/>
          <p:nvPr/>
        </p:nvSpPr>
        <p:spPr>
          <a:xfrm>
            <a:off x="5285590" y="2680592"/>
            <a:ext cx="3412153" cy="461665"/>
          </a:xfrm>
          <a:prstGeom prst="rect">
            <a:avLst/>
          </a:prstGeom>
          <a:noFill/>
        </p:spPr>
        <p:txBody>
          <a:bodyPr wrap="none" rtlCol="0">
            <a:spAutoFit/>
          </a:bodyPr>
          <a:lstStyle/>
          <a:p>
            <a:r>
              <a:rPr lang="en-US" dirty="0" smtClean="0"/>
              <a:t>GMPS feedforward pulses</a:t>
            </a:r>
            <a:endParaRPr lang="en-US" dirty="0"/>
          </a:p>
        </p:txBody>
      </p:sp>
      <p:sp>
        <p:nvSpPr>
          <p:cNvPr id="23" name="TextBox 22"/>
          <p:cNvSpPr txBox="1"/>
          <p:nvPr/>
        </p:nvSpPr>
        <p:spPr>
          <a:xfrm>
            <a:off x="333673" y="372333"/>
            <a:ext cx="8380721" cy="461665"/>
          </a:xfrm>
          <a:prstGeom prst="rect">
            <a:avLst/>
          </a:prstGeom>
          <a:noFill/>
        </p:spPr>
        <p:txBody>
          <a:bodyPr wrap="square" rtlCol="0">
            <a:spAutoFit/>
          </a:bodyPr>
          <a:lstStyle/>
          <a:p>
            <a:r>
              <a:rPr lang="en-US" dirty="0" smtClean="0"/>
              <a:t>A new regulator card is being developed - learning abilities</a:t>
            </a:r>
            <a:endParaRPr lang="en-US" dirty="0"/>
          </a:p>
        </p:txBody>
      </p:sp>
      <p:cxnSp>
        <p:nvCxnSpPr>
          <p:cNvPr id="25" name="Straight Arrow Connector 24"/>
          <p:cNvCxnSpPr/>
          <p:nvPr/>
        </p:nvCxnSpPr>
        <p:spPr>
          <a:xfrm flipH="1">
            <a:off x="5855110" y="2993923"/>
            <a:ext cx="304740" cy="324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52E9C158-AEF1-41A2-A6CE-6F0BAB305EFD}" type="slidenum">
              <a:rPr lang="en-US" altLang="en-US" smtClean="0"/>
              <a:pPr/>
              <a:t>17</a:t>
            </a:fld>
            <a:endParaRPr lang="en-US" altLang="en-US"/>
          </a:p>
        </p:txBody>
      </p:sp>
    </p:spTree>
    <p:extLst>
      <p:ext uri="{BB962C8B-B14F-4D97-AF65-F5344CB8AC3E}">
        <p14:creationId xmlns:p14="http://schemas.microsoft.com/office/powerpoint/2010/main" val="203213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Booster/PIP </a:t>
            </a:r>
            <a:r>
              <a:rPr lang="en-US" dirty="0"/>
              <a:t>e</a:t>
            </a:r>
            <a:r>
              <a:rPr lang="en-US" dirty="0" smtClean="0"/>
              <a:t>fficiency plot with two planned improvements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06409707"/>
              </p:ext>
            </p:extLst>
          </p:nvPr>
        </p:nvGraphicFramePr>
        <p:xfrm>
          <a:off x="1" y="931981"/>
          <a:ext cx="4971804" cy="4166178"/>
        </p:xfrm>
        <a:graphic>
          <a:graphicData uri="http://schemas.openxmlformats.org/drawingml/2006/table">
            <a:tbl>
              <a:tblPr firstRow="1" bandRow="1">
                <a:tableStyleId>{5C22544A-7EE6-4342-B048-85BDC9FD1C3A}</a:tableStyleId>
              </a:tblPr>
              <a:tblGrid>
                <a:gridCol w="903248"/>
                <a:gridCol w="1349836"/>
                <a:gridCol w="996364"/>
                <a:gridCol w="861178"/>
                <a:gridCol w="861178"/>
              </a:tblGrid>
              <a:tr h="861650">
                <a:tc>
                  <a:txBody>
                    <a:bodyPr/>
                    <a:lstStyle/>
                    <a:p>
                      <a:r>
                        <a:rPr lang="en-US" sz="1400" dirty="0" smtClean="0">
                          <a:latin typeface="Calibri" panose="020F0502020204030204" pitchFamily="34" charset="0"/>
                        </a:rPr>
                        <a:t>Booster Efficiency %</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Booster Intensity/Pulse E12</a:t>
                      </a:r>
                      <a:endParaRPr lang="en-US" sz="1400" dirty="0">
                        <a:latin typeface="Calibri" panose="020F0502020204030204" pitchFamily="34" charset="0"/>
                      </a:endParaRPr>
                    </a:p>
                  </a:txBody>
                  <a:tcPr/>
                </a:tc>
                <a:tc>
                  <a:txBody>
                    <a:bodyPr/>
                    <a:lstStyle/>
                    <a:p>
                      <a:r>
                        <a:rPr lang="en-US" sz="1100" dirty="0" smtClean="0">
                          <a:solidFill>
                            <a:schemeClr val="accent6"/>
                          </a:solidFill>
                        </a:rPr>
                        <a:t>Pre-</a:t>
                      </a:r>
                      <a:r>
                        <a:rPr lang="en-US" sz="1100" dirty="0" err="1" smtClean="0">
                          <a:solidFill>
                            <a:schemeClr val="accent6"/>
                          </a:solidFill>
                        </a:rPr>
                        <a:t>Acc</a:t>
                      </a:r>
                      <a:r>
                        <a:rPr lang="en-US" sz="1100" baseline="0" dirty="0" smtClean="0">
                          <a:solidFill>
                            <a:schemeClr val="accent6"/>
                          </a:solidFill>
                        </a:rPr>
                        <a:t> laser Notch</a:t>
                      </a:r>
                    </a:p>
                    <a:p>
                      <a:r>
                        <a:rPr lang="en-US" sz="1100" baseline="0" dirty="0" smtClean="0">
                          <a:solidFill>
                            <a:schemeClr val="accent6"/>
                          </a:solidFill>
                        </a:rPr>
                        <a:t>(Clean out in </a:t>
                      </a:r>
                      <a:r>
                        <a:rPr lang="en-US" sz="1100" i="1" baseline="0" dirty="0" smtClean="0">
                          <a:solidFill>
                            <a:schemeClr val="accent6"/>
                          </a:solidFill>
                        </a:rPr>
                        <a:t>Booster)</a:t>
                      </a:r>
                      <a:endParaRPr lang="en-US" sz="1100" i="1" dirty="0">
                        <a:solidFill>
                          <a:schemeClr val="accent6"/>
                        </a:solidFill>
                      </a:endParaRPr>
                    </a:p>
                  </a:txBody>
                  <a:tcPr/>
                </a:tc>
                <a:tc>
                  <a:txBody>
                    <a:bodyPr/>
                    <a:lstStyle/>
                    <a:p>
                      <a:r>
                        <a:rPr lang="en-US" sz="1100" dirty="0" smtClean="0">
                          <a:solidFill>
                            <a:schemeClr val="accent6"/>
                          </a:solidFill>
                        </a:rPr>
                        <a:t>Modified Capture</a:t>
                      </a:r>
                    </a:p>
                    <a:p>
                      <a:r>
                        <a:rPr lang="en-US" sz="1100" dirty="0" smtClean="0">
                          <a:solidFill>
                            <a:schemeClr val="accent6"/>
                          </a:solidFill>
                        </a:rPr>
                        <a:t>Longer Injection</a:t>
                      </a:r>
                      <a:endParaRPr lang="en-US" sz="1100" dirty="0">
                        <a:solidFill>
                          <a:schemeClr val="accent6"/>
                        </a:solidFill>
                      </a:endParaRPr>
                    </a:p>
                  </a:txBody>
                  <a:tcPr/>
                </a:tc>
                <a:tc>
                  <a:txBody>
                    <a:bodyPr/>
                    <a:lstStyle/>
                    <a:p>
                      <a:r>
                        <a:rPr lang="en-US" sz="1200" dirty="0" smtClean="0">
                          <a:latin typeface="Calibri" panose="020F0502020204030204" pitchFamily="34" charset="0"/>
                        </a:rPr>
                        <a:t>Final Efficiency</a:t>
                      </a:r>
                      <a:endParaRPr lang="en-US" sz="1200" dirty="0">
                        <a:latin typeface="Calibri" panose="020F0502020204030204" pitchFamily="34" charset="0"/>
                      </a:endParaRPr>
                    </a:p>
                  </a:txBody>
                  <a:tcPr/>
                </a:tc>
              </a:tr>
              <a:tr h="413066">
                <a:tc>
                  <a:txBody>
                    <a:bodyPr/>
                    <a:lstStyle/>
                    <a:p>
                      <a:r>
                        <a:rPr lang="en-US" dirty="0" smtClean="0"/>
                        <a:t>.94</a:t>
                      </a:r>
                      <a:endParaRPr lang="en-US" dirty="0"/>
                    </a:p>
                  </a:txBody>
                  <a:tcPr/>
                </a:tc>
                <a:tc>
                  <a:txBody>
                    <a:bodyPr/>
                    <a:lstStyle/>
                    <a:p>
                      <a:r>
                        <a:rPr lang="en-US" dirty="0" smtClean="0"/>
                        <a:t>3.3</a:t>
                      </a:r>
                      <a:endParaRPr lang="en-US" dirty="0"/>
                    </a:p>
                  </a:txBody>
                  <a:tcPr/>
                </a:tc>
                <a:tc>
                  <a:txBody>
                    <a:bodyPr/>
                    <a:lstStyle/>
                    <a:p>
                      <a:r>
                        <a:rPr lang="en-US" dirty="0" smtClean="0"/>
                        <a:t>.025</a:t>
                      </a:r>
                      <a:endParaRPr lang="en-US" dirty="0"/>
                    </a:p>
                  </a:txBody>
                  <a:tcPr/>
                </a:tc>
                <a:tc>
                  <a:txBody>
                    <a:bodyPr/>
                    <a:lstStyle/>
                    <a:p>
                      <a:r>
                        <a:rPr lang="en-US" dirty="0" smtClean="0"/>
                        <a:t>.008</a:t>
                      </a:r>
                      <a:endParaRPr lang="en-US" dirty="0"/>
                    </a:p>
                  </a:txBody>
                  <a:tcPr/>
                </a:tc>
                <a:tc>
                  <a:txBody>
                    <a:bodyPr/>
                    <a:lstStyle/>
                    <a:p>
                      <a:r>
                        <a:rPr lang="en-US" dirty="0" smtClean="0"/>
                        <a:t>.973</a:t>
                      </a:r>
                      <a:endParaRPr lang="en-US" dirty="0"/>
                    </a:p>
                  </a:txBody>
                  <a:tcPr/>
                </a:tc>
              </a:tr>
              <a:tr h="413066">
                <a:tc>
                  <a:txBody>
                    <a:bodyPr/>
                    <a:lstStyle/>
                    <a:p>
                      <a:r>
                        <a:rPr lang="en-US" dirty="0" smtClean="0"/>
                        <a:t>.93</a:t>
                      </a:r>
                      <a:endParaRPr lang="en-US" dirty="0"/>
                    </a:p>
                  </a:txBody>
                  <a:tcPr/>
                </a:tc>
                <a:tc>
                  <a:txBody>
                    <a:bodyPr/>
                    <a:lstStyle/>
                    <a:p>
                      <a:r>
                        <a:rPr lang="en-US" dirty="0" smtClean="0"/>
                        <a:t>3.6</a:t>
                      </a:r>
                      <a:endParaRPr lang="en-US" dirty="0"/>
                    </a:p>
                  </a:txBody>
                  <a:tcPr/>
                </a:tc>
                <a:tc>
                  <a:txBody>
                    <a:bodyPr/>
                    <a:lstStyle/>
                    <a:p>
                      <a:r>
                        <a:rPr lang="en-US" dirty="0" smtClean="0"/>
                        <a:t>.025</a:t>
                      </a:r>
                      <a:endParaRPr lang="en-US" dirty="0"/>
                    </a:p>
                  </a:txBody>
                  <a:tcPr/>
                </a:tc>
                <a:tc>
                  <a:txBody>
                    <a:bodyPr/>
                    <a:lstStyle/>
                    <a:p>
                      <a:r>
                        <a:rPr lang="en-US" dirty="0" smtClean="0"/>
                        <a:t>.008</a:t>
                      </a:r>
                      <a:endParaRPr lang="en-US" dirty="0"/>
                    </a:p>
                  </a:txBody>
                  <a:tcPr/>
                </a:tc>
                <a:tc>
                  <a:txBody>
                    <a:bodyPr/>
                    <a:lstStyle/>
                    <a:p>
                      <a:r>
                        <a:rPr lang="en-US" dirty="0" smtClean="0"/>
                        <a:t>.963</a:t>
                      </a:r>
                      <a:endParaRPr lang="en-US" dirty="0"/>
                    </a:p>
                  </a:txBody>
                  <a:tcPr/>
                </a:tc>
              </a:tr>
              <a:tr h="413066">
                <a:tc>
                  <a:txBody>
                    <a:bodyPr/>
                    <a:lstStyle/>
                    <a:p>
                      <a:r>
                        <a:rPr lang="en-US" dirty="0" smtClean="0"/>
                        <a:t>.927</a:t>
                      </a:r>
                      <a:endParaRPr lang="en-US" dirty="0"/>
                    </a:p>
                  </a:txBody>
                  <a:tcPr/>
                </a:tc>
                <a:tc>
                  <a:txBody>
                    <a:bodyPr/>
                    <a:lstStyle/>
                    <a:p>
                      <a:r>
                        <a:rPr lang="en-US" dirty="0" smtClean="0"/>
                        <a:t>3.9</a:t>
                      </a:r>
                      <a:endParaRPr lang="en-US" dirty="0"/>
                    </a:p>
                  </a:txBody>
                  <a:tcPr/>
                </a:tc>
                <a:tc>
                  <a:txBody>
                    <a:bodyPr/>
                    <a:lstStyle/>
                    <a:p>
                      <a:r>
                        <a:rPr lang="en-US" dirty="0" smtClean="0"/>
                        <a:t>.025</a:t>
                      </a:r>
                      <a:endParaRPr lang="en-US" dirty="0"/>
                    </a:p>
                  </a:txBody>
                  <a:tcPr/>
                </a:tc>
                <a:tc>
                  <a:txBody>
                    <a:bodyPr/>
                    <a:lstStyle/>
                    <a:p>
                      <a:r>
                        <a:rPr lang="en-US" dirty="0" smtClean="0"/>
                        <a:t>.008</a:t>
                      </a:r>
                      <a:endParaRPr lang="en-US" dirty="0"/>
                    </a:p>
                  </a:txBody>
                  <a:tcPr/>
                </a:tc>
                <a:tc>
                  <a:txBody>
                    <a:bodyPr/>
                    <a:lstStyle/>
                    <a:p>
                      <a:r>
                        <a:rPr lang="en-US" dirty="0" smtClean="0"/>
                        <a:t>.96</a:t>
                      </a:r>
                      <a:endParaRPr lang="en-US" dirty="0"/>
                    </a:p>
                  </a:txBody>
                  <a:tcPr/>
                </a:tc>
              </a:tr>
              <a:tr h="413066">
                <a:tc>
                  <a:txBody>
                    <a:bodyPr/>
                    <a:lstStyle/>
                    <a:p>
                      <a:r>
                        <a:rPr lang="en-US" dirty="0" smtClean="0"/>
                        <a:t>.92</a:t>
                      </a:r>
                      <a:endParaRPr lang="en-US" dirty="0"/>
                    </a:p>
                  </a:txBody>
                  <a:tcPr/>
                </a:tc>
                <a:tc>
                  <a:txBody>
                    <a:bodyPr/>
                    <a:lstStyle/>
                    <a:p>
                      <a:r>
                        <a:rPr lang="en-US" dirty="0" smtClean="0"/>
                        <a:t>4.2</a:t>
                      </a:r>
                      <a:endParaRPr lang="en-US" dirty="0"/>
                    </a:p>
                  </a:txBody>
                  <a:tcPr/>
                </a:tc>
                <a:tc>
                  <a:txBody>
                    <a:bodyPr/>
                    <a:lstStyle/>
                    <a:p>
                      <a:r>
                        <a:rPr lang="en-US" dirty="0" smtClean="0"/>
                        <a:t>.025</a:t>
                      </a:r>
                      <a:endParaRPr lang="en-US" dirty="0"/>
                    </a:p>
                  </a:txBody>
                  <a:tcPr/>
                </a:tc>
                <a:tc>
                  <a:txBody>
                    <a:bodyPr/>
                    <a:lstStyle/>
                    <a:p>
                      <a:r>
                        <a:rPr lang="en-US" dirty="0" smtClean="0"/>
                        <a:t>.008</a:t>
                      </a:r>
                      <a:endParaRPr lang="en-US" dirty="0"/>
                    </a:p>
                  </a:txBody>
                  <a:tcPr/>
                </a:tc>
                <a:tc>
                  <a:txBody>
                    <a:bodyPr/>
                    <a:lstStyle/>
                    <a:p>
                      <a:r>
                        <a:rPr lang="en-US" dirty="0" smtClean="0"/>
                        <a:t>.953</a:t>
                      </a:r>
                      <a:endParaRPr lang="en-US" dirty="0"/>
                    </a:p>
                  </a:txBody>
                  <a:tcPr/>
                </a:tc>
              </a:tr>
              <a:tr h="413066">
                <a:tc>
                  <a:txBody>
                    <a:bodyPr/>
                    <a:lstStyle/>
                    <a:p>
                      <a:r>
                        <a:rPr lang="en-US" dirty="0" smtClean="0"/>
                        <a:t>.915</a:t>
                      </a:r>
                      <a:endParaRPr lang="en-US" dirty="0"/>
                    </a:p>
                  </a:txBody>
                  <a:tcPr/>
                </a:tc>
                <a:tc>
                  <a:txBody>
                    <a:bodyPr/>
                    <a:lstStyle/>
                    <a:p>
                      <a:r>
                        <a:rPr lang="en-US" dirty="0" smtClean="0"/>
                        <a:t>4.5</a:t>
                      </a:r>
                      <a:endParaRPr lang="en-US" dirty="0"/>
                    </a:p>
                  </a:txBody>
                  <a:tcPr/>
                </a:tc>
                <a:tc>
                  <a:txBody>
                    <a:bodyPr/>
                    <a:lstStyle/>
                    <a:p>
                      <a:r>
                        <a:rPr lang="en-US" dirty="0" smtClean="0"/>
                        <a:t>.025</a:t>
                      </a:r>
                      <a:endParaRPr lang="en-US" dirty="0"/>
                    </a:p>
                  </a:txBody>
                  <a:tcPr/>
                </a:tc>
                <a:tc>
                  <a:txBody>
                    <a:bodyPr/>
                    <a:lstStyle/>
                    <a:p>
                      <a:r>
                        <a:rPr lang="en-US" dirty="0" smtClean="0"/>
                        <a:t>.008</a:t>
                      </a:r>
                      <a:endParaRPr lang="en-US" dirty="0"/>
                    </a:p>
                  </a:txBody>
                  <a:tcPr/>
                </a:tc>
                <a:tc>
                  <a:txBody>
                    <a:bodyPr/>
                    <a:lstStyle/>
                    <a:p>
                      <a:r>
                        <a:rPr lang="en-US" dirty="0" smtClean="0"/>
                        <a:t>.948</a:t>
                      </a:r>
                      <a:endParaRPr lang="en-US" dirty="0"/>
                    </a:p>
                  </a:txBody>
                  <a:tcPr/>
                </a:tc>
              </a:tr>
              <a:tr h="413066">
                <a:tc>
                  <a:txBody>
                    <a:bodyPr/>
                    <a:lstStyle/>
                    <a:p>
                      <a:r>
                        <a:rPr lang="en-US" dirty="0" smtClean="0"/>
                        <a:t>.91</a:t>
                      </a:r>
                      <a:endParaRPr lang="en-US" dirty="0"/>
                    </a:p>
                  </a:txBody>
                  <a:tcPr/>
                </a:tc>
                <a:tc>
                  <a:txBody>
                    <a:bodyPr/>
                    <a:lstStyle/>
                    <a:p>
                      <a:r>
                        <a:rPr lang="en-US" dirty="0" smtClean="0"/>
                        <a:t>4.75</a:t>
                      </a:r>
                      <a:endParaRPr lang="en-US" dirty="0"/>
                    </a:p>
                  </a:txBody>
                  <a:tcPr/>
                </a:tc>
                <a:tc>
                  <a:txBody>
                    <a:bodyPr/>
                    <a:lstStyle/>
                    <a:p>
                      <a:r>
                        <a:rPr lang="en-US" dirty="0" smtClean="0"/>
                        <a:t>.025</a:t>
                      </a:r>
                      <a:endParaRPr lang="en-US" dirty="0"/>
                    </a:p>
                  </a:txBody>
                  <a:tcPr/>
                </a:tc>
                <a:tc>
                  <a:txBody>
                    <a:bodyPr/>
                    <a:lstStyle/>
                    <a:p>
                      <a:r>
                        <a:rPr lang="en-US" dirty="0" smtClean="0"/>
                        <a:t>.008</a:t>
                      </a:r>
                      <a:endParaRPr lang="en-US" dirty="0"/>
                    </a:p>
                  </a:txBody>
                  <a:tcPr/>
                </a:tc>
                <a:tc>
                  <a:txBody>
                    <a:bodyPr/>
                    <a:lstStyle/>
                    <a:p>
                      <a:r>
                        <a:rPr lang="en-US" dirty="0" smtClean="0"/>
                        <a:t>.943</a:t>
                      </a:r>
                      <a:endParaRPr lang="en-US" dirty="0"/>
                    </a:p>
                  </a:txBody>
                  <a:tcPr/>
                </a:tc>
              </a:tr>
              <a:tr h="413066">
                <a:tc>
                  <a:txBody>
                    <a:bodyPr/>
                    <a:lstStyle/>
                    <a:p>
                      <a:r>
                        <a:rPr lang="en-US" dirty="0" smtClean="0"/>
                        <a:t>.905</a:t>
                      </a:r>
                      <a:endParaRPr lang="en-US" dirty="0"/>
                    </a:p>
                  </a:txBody>
                  <a:tcPr/>
                </a:tc>
                <a:tc>
                  <a:txBody>
                    <a:bodyPr/>
                    <a:lstStyle/>
                    <a:p>
                      <a:r>
                        <a:rPr lang="en-US" dirty="0" smtClean="0"/>
                        <a:t>5.1</a:t>
                      </a:r>
                      <a:endParaRPr lang="en-US" dirty="0"/>
                    </a:p>
                  </a:txBody>
                  <a:tcPr/>
                </a:tc>
                <a:tc>
                  <a:txBody>
                    <a:bodyPr/>
                    <a:lstStyle/>
                    <a:p>
                      <a:r>
                        <a:rPr lang="en-US" dirty="0" smtClean="0"/>
                        <a:t>.025</a:t>
                      </a:r>
                      <a:endParaRPr lang="en-US" dirty="0"/>
                    </a:p>
                  </a:txBody>
                  <a:tcPr/>
                </a:tc>
                <a:tc>
                  <a:txBody>
                    <a:bodyPr/>
                    <a:lstStyle/>
                    <a:p>
                      <a:r>
                        <a:rPr lang="en-US" dirty="0" smtClean="0"/>
                        <a:t>.008</a:t>
                      </a:r>
                      <a:endParaRPr lang="en-US" dirty="0"/>
                    </a:p>
                  </a:txBody>
                  <a:tcPr/>
                </a:tc>
                <a:tc>
                  <a:txBody>
                    <a:bodyPr/>
                    <a:lstStyle/>
                    <a:p>
                      <a:r>
                        <a:rPr lang="en-US" dirty="0" smtClean="0"/>
                        <a:t>.938</a:t>
                      </a:r>
                      <a:endParaRPr lang="en-US" dirty="0"/>
                    </a:p>
                  </a:txBody>
                  <a:tcPr/>
                </a:tc>
              </a:tr>
              <a:tr h="413066">
                <a:tc>
                  <a:txBody>
                    <a:bodyPr/>
                    <a:lstStyle/>
                    <a:p>
                      <a:r>
                        <a:rPr lang="en-US" dirty="0" smtClean="0"/>
                        <a:t>.895</a:t>
                      </a:r>
                      <a:endParaRPr lang="en-US" dirty="0"/>
                    </a:p>
                  </a:txBody>
                  <a:tcPr/>
                </a:tc>
                <a:tc>
                  <a:txBody>
                    <a:bodyPr/>
                    <a:lstStyle/>
                    <a:p>
                      <a:r>
                        <a:rPr lang="en-US" dirty="0" smtClean="0"/>
                        <a:t>5.3</a:t>
                      </a:r>
                      <a:endParaRPr lang="en-US" dirty="0"/>
                    </a:p>
                  </a:txBody>
                  <a:tcPr/>
                </a:tc>
                <a:tc>
                  <a:txBody>
                    <a:bodyPr/>
                    <a:lstStyle/>
                    <a:p>
                      <a:r>
                        <a:rPr lang="en-US" dirty="0" smtClean="0"/>
                        <a:t>.025</a:t>
                      </a:r>
                      <a:endParaRPr lang="en-US" dirty="0"/>
                    </a:p>
                  </a:txBody>
                  <a:tcPr/>
                </a:tc>
                <a:tc>
                  <a:txBody>
                    <a:bodyPr/>
                    <a:lstStyle/>
                    <a:p>
                      <a:r>
                        <a:rPr lang="en-US" dirty="0" smtClean="0"/>
                        <a:t>.008</a:t>
                      </a:r>
                      <a:endParaRPr lang="en-US" dirty="0"/>
                    </a:p>
                  </a:txBody>
                  <a:tcPr/>
                </a:tc>
                <a:tc>
                  <a:txBody>
                    <a:bodyPr/>
                    <a:lstStyle/>
                    <a:p>
                      <a:r>
                        <a:rPr lang="en-US" dirty="0" smtClean="0"/>
                        <a:t>.928</a:t>
                      </a:r>
                      <a:endParaRPr lang="en-US" dirty="0"/>
                    </a:p>
                  </a:txBody>
                  <a:tcPr/>
                </a:tc>
              </a:tr>
            </a:tbl>
          </a:graphicData>
        </a:graphic>
      </p:graphicFrame>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graphicFrame>
        <p:nvGraphicFramePr>
          <p:cNvPr id="14" name="Chart 13"/>
          <p:cNvGraphicFramePr/>
          <p:nvPr>
            <p:extLst>
              <p:ext uri="{D42A27DB-BD31-4B8C-83A1-F6EECF244321}">
                <p14:modId xmlns:p14="http://schemas.microsoft.com/office/powerpoint/2010/main" val="3942069918"/>
              </p:ext>
            </p:extLst>
          </p:nvPr>
        </p:nvGraphicFramePr>
        <p:xfrm>
          <a:off x="4971929" y="975785"/>
          <a:ext cx="4032738" cy="2723186"/>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4978777" y="3724814"/>
            <a:ext cx="4172071" cy="2462213"/>
          </a:xfrm>
          <a:prstGeom prst="rect">
            <a:avLst/>
          </a:prstGeom>
          <a:noFill/>
        </p:spPr>
        <p:txBody>
          <a:bodyPr wrap="square" rtlCol="0">
            <a:spAutoFit/>
          </a:bodyPr>
          <a:lstStyle/>
          <a:p>
            <a:r>
              <a:rPr lang="en-US" sz="2200" dirty="0" smtClean="0">
                <a:solidFill>
                  <a:schemeClr val="tx2"/>
                </a:solidFill>
                <a:latin typeface="Helvetica" panose="020B0604020202020204" pitchFamily="34" charset="0"/>
                <a:cs typeface="Helvetica" panose="020B0604020202020204" pitchFamily="34" charset="0"/>
              </a:rPr>
              <a:t>Booster/PIP goal is to delivery 4.3E12/pulse at 15 Hz or 2.3E17 pph.  To achieve that and remain at our present activation levels Booster needs to operate at around 94% efficiency.</a:t>
            </a:r>
            <a:endParaRPr lang="en-US" sz="2200" dirty="0">
              <a:solidFill>
                <a:schemeClr val="tx2"/>
              </a:solidFill>
              <a:latin typeface="Helvetica" panose="020B0604020202020204" pitchFamily="34" charset="0"/>
              <a:cs typeface="Helvetica" panose="020B0604020202020204" pitchFamily="34" charset="0"/>
            </a:endParaRPr>
          </a:p>
        </p:txBody>
      </p:sp>
      <p:cxnSp>
        <p:nvCxnSpPr>
          <p:cNvPr id="9" name="Straight Arrow Connector 8"/>
          <p:cNvCxnSpPr/>
          <p:nvPr/>
        </p:nvCxnSpPr>
        <p:spPr>
          <a:xfrm>
            <a:off x="7076666" y="2000059"/>
            <a:ext cx="0" cy="29588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553384" y="1470326"/>
            <a:ext cx="2277547" cy="307777"/>
          </a:xfrm>
          <a:prstGeom prst="rect">
            <a:avLst/>
          </a:prstGeom>
          <a:noFill/>
        </p:spPr>
        <p:txBody>
          <a:bodyPr wrap="none" rtlCol="0">
            <a:spAutoFit/>
          </a:bodyPr>
          <a:lstStyle/>
          <a:p>
            <a:r>
              <a:rPr lang="en-US" sz="1400" dirty="0" smtClean="0"/>
              <a:t>With planned improvements</a:t>
            </a:r>
            <a:endParaRPr lang="en-US" sz="1400" dirty="0"/>
          </a:p>
        </p:txBody>
      </p:sp>
      <p:sp>
        <p:nvSpPr>
          <p:cNvPr id="3" name="Slide Number Placeholder 2"/>
          <p:cNvSpPr>
            <a:spLocks noGrp="1"/>
          </p:cNvSpPr>
          <p:nvPr>
            <p:ph type="sldNum" sz="quarter" idx="12"/>
          </p:nvPr>
        </p:nvSpPr>
        <p:spPr/>
        <p:txBody>
          <a:bodyPr/>
          <a:lstStyle/>
          <a:p>
            <a:fld id="{52E9C158-AEF1-41A2-A6CE-6F0BAB305EFD}" type="slidenum">
              <a:rPr lang="en-US" altLang="en-US" smtClean="0"/>
              <a:pPr/>
              <a:t>18</a:t>
            </a:fld>
            <a:endParaRPr lang="en-US" altLang="en-US"/>
          </a:p>
        </p:txBody>
      </p:sp>
    </p:spTree>
    <p:extLst>
      <p:ext uri="{BB962C8B-B14F-4D97-AF65-F5344CB8AC3E}">
        <p14:creationId xmlns:p14="http://schemas.microsoft.com/office/powerpoint/2010/main" val="77407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30624"/>
            <a:ext cx="8686800" cy="641739"/>
          </a:xfrm>
        </p:spPr>
        <p:txBody>
          <a:bodyPr/>
          <a:lstStyle/>
          <a:p>
            <a:r>
              <a:rPr lang="en-US" dirty="0" smtClean="0"/>
              <a:t>Transition – 2</a:t>
            </a:r>
            <a:r>
              <a:rPr lang="en-US" baseline="30000" dirty="0" smtClean="0"/>
              <a:t>nd</a:t>
            </a:r>
            <a:r>
              <a:rPr lang="en-US" dirty="0" smtClean="0"/>
              <a:t> loss point in cycle</a:t>
            </a:r>
            <a:endParaRPr lang="en-US" dirty="0"/>
          </a:p>
        </p:txBody>
      </p:sp>
      <p:sp>
        <p:nvSpPr>
          <p:cNvPr id="3" name="Content Placeholder 2"/>
          <p:cNvSpPr>
            <a:spLocks noGrp="1"/>
          </p:cNvSpPr>
          <p:nvPr>
            <p:ph idx="1"/>
          </p:nvPr>
        </p:nvSpPr>
        <p:spPr>
          <a:xfrm>
            <a:off x="214313" y="987355"/>
            <a:ext cx="8672513" cy="1862302"/>
          </a:xfrm>
        </p:spPr>
        <p:txBody>
          <a:bodyPr/>
          <a:lstStyle/>
          <a:p>
            <a:r>
              <a:rPr lang="en-US" dirty="0" smtClean="0">
                <a:solidFill>
                  <a:schemeClr val="tx2"/>
                </a:solidFill>
              </a:rPr>
              <a:t>Transition</a:t>
            </a:r>
          </a:p>
          <a:p>
            <a:pPr lvl="1"/>
            <a:r>
              <a:rPr lang="en-US" dirty="0" smtClean="0">
                <a:solidFill>
                  <a:schemeClr val="tx2"/>
                </a:solidFill>
              </a:rPr>
              <a:t>Additional fundamental mode RF cavities </a:t>
            </a:r>
          </a:p>
          <a:p>
            <a:pPr lvl="2"/>
            <a:r>
              <a:rPr lang="en-US" dirty="0" smtClean="0"/>
              <a:t>Helps Quad damper</a:t>
            </a:r>
          </a:p>
          <a:p>
            <a:pPr lvl="2"/>
            <a:r>
              <a:rPr lang="en-US" dirty="0" smtClean="0"/>
              <a:t>Allows for some RF over focusing bumps (balancing SC effect)</a:t>
            </a:r>
          </a:p>
          <a:p>
            <a:pPr lvl="1"/>
            <a:r>
              <a:rPr lang="en-US" dirty="0" smtClean="0">
                <a:solidFill>
                  <a:schemeClr val="tx2"/>
                </a:solidFill>
              </a:rPr>
              <a:t>Considering adding a 2</a:t>
            </a:r>
            <a:r>
              <a:rPr lang="en-US" baseline="30000" dirty="0" smtClean="0">
                <a:solidFill>
                  <a:schemeClr val="tx2"/>
                </a:solidFill>
              </a:rPr>
              <a:t>nd</a:t>
            </a:r>
            <a:r>
              <a:rPr lang="en-US" dirty="0" smtClean="0">
                <a:solidFill>
                  <a:schemeClr val="tx2"/>
                </a:solidFill>
              </a:rPr>
              <a:t> harmonic cavity</a:t>
            </a:r>
          </a:p>
        </p:txBody>
      </p:sp>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771" y="2944168"/>
            <a:ext cx="4174704" cy="3232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20841" y="2901250"/>
            <a:ext cx="4810658" cy="2437590"/>
          </a:xfrm>
          <a:prstGeom prst="rect">
            <a:avLst/>
          </a:prstGeom>
          <a:noFill/>
        </p:spPr>
        <p:txBody>
          <a:bodyPr wrap="square" rtlCol="0">
            <a:spAutoFit/>
          </a:bodyPr>
          <a:lstStyle/>
          <a:p>
            <a:pPr marL="1143000" lvl="2" indent="-228600">
              <a:spcBef>
                <a:spcPct val="20000"/>
              </a:spcBef>
              <a:buFont typeface="Arial" panose="020B0604020202020204" pitchFamily="34" charset="0"/>
              <a:buChar char="•"/>
            </a:pPr>
            <a:r>
              <a:rPr lang="en-US" sz="2000" dirty="0">
                <a:solidFill>
                  <a:srgbClr val="404040"/>
                </a:solidFill>
                <a:latin typeface="Helvetica"/>
                <a:ea typeface="MS PGothic" panose="020B0600070205080204" pitchFamily="34" charset="-128"/>
              </a:rPr>
              <a:t>Focus free transition crossing (FFTC) – reduce bucket mismatch</a:t>
            </a:r>
          </a:p>
          <a:p>
            <a:pPr marL="1143000" lvl="2" indent="-228600">
              <a:spcBef>
                <a:spcPct val="20000"/>
              </a:spcBef>
              <a:buFont typeface="Arial" panose="020B0604020202020204" pitchFamily="34" charset="0"/>
              <a:buChar char="•"/>
            </a:pPr>
            <a:r>
              <a:rPr lang="en-US" sz="2000" dirty="0">
                <a:solidFill>
                  <a:srgbClr val="404040"/>
                </a:solidFill>
                <a:latin typeface="Helvetica"/>
                <a:ea typeface="MS PGothic" panose="020B0600070205080204" pitchFamily="34" charset="-128"/>
              </a:rPr>
              <a:t>Additional volts – negative mass </a:t>
            </a:r>
            <a:r>
              <a:rPr lang="en-US" sz="2000" dirty="0" smtClean="0">
                <a:solidFill>
                  <a:srgbClr val="404040"/>
                </a:solidFill>
                <a:latin typeface="Helvetica"/>
                <a:ea typeface="MS PGothic" panose="020B0600070205080204" pitchFamily="34" charset="-128"/>
              </a:rPr>
              <a:t>instabilities</a:t>
            </a:r>
            <a:endParaRPr lang="en-US" sz="2200" dirty="0">
              <a:solidFill>
                <a:schemeClr val="tx2"/>
              </a:solidFill>
              <a:latin typeface="Helvetica" panose="020B0604020202020204" pitchFamily="34" charset="0"/>
              <a:cs typeface="Helvetica" panose="020B0604020202020204" pitchFamily="34" charset="0"/>
            </a:endParaRPr>
          </a:p>
          <a:p>
            <a:pPr marL="742950" lvl="1" indent="-285750">
              <a:spcBef>
                <a:spcPct val="20000"/>
              </a:spcBef>
              <a:buFont typeface="Arial" panose="020B0604020202020204" pitchFamily="34" charset="0"/>
              <a:buChar char="–"/>
            </a:pPr>
            <a:r>
              <a:rPr lang="en-US" sz="2200" dirty="0" smtClean="0">
                <a:solidFill>
                  <a:schemeClr val="tx2"/>
                </a:solidFill>
                <a:latin typeface="Helvetica" panose="020B0604020202020204" pitchFamily="34" charset="0"/>
                <a:cs typeface="Helvetica" panose="020B0604020202020204" pitchFamily="34" charset="0"/>
              </a:rPr>
              <a:t>Low </a:t>
            </a:r>
            <a:r>
              <a:rPr lang="en-US" sz="2200" dirty="0">
                <a:solidFill>
                  <a:schemeClr val="tx2"/>
                </a:solidFill>
                <a:latin typeface="Helvetica" panose="020B0604020202020204" pitchFamily="34" charset="0"/>
                <a:cs typeface="Helvetica" panose="020B0604020202020204" pitchFamily="34" charset="0"/>
              </a:rPr>
              <a:t>level controls upgrade to allow for better phase </a:t>
            </a:r>
            <a:r>
              <a:rPr lang="en-US" sz="2200" dirty="0" smtClean="0">
                <a:solidFill>
                  <a:schemeClr val="tx2"/>
                </a:solidFill>
                <a:latin typeface="Helvetica" panose="020B0604020202020204" pitchFamily="34" charset="0"/>
                <a:cs typeface="Helvetica" panose="020B0604020202020204" pitchFamily="34" charset="0"/>
              </a:rPr>
              <a:t>control</a:t>
            </a:r>
            <a:endParaRPr lang="en-US" sz="2200" dirty="0">
              <a:solidFill>
                <a:schemeClr val="tx2"/>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52E9C158-AEF1-41A2-A6CE-6F0BAB305EFD}" type="slidenum">
              <a:rPr lang="en-US" altLang="en-US" smtClean="0"/>
              <a:pPr/>
              <a:t>19</a:t>
            </a:fld>
            <a:endParaRPr lang="en-US" altLang="en-US"/>
          </a:p>
        </p:txBody>
      </p:sp>
    </p:spTree>
    <p:extLst>
      <p:ext uri="{BB962C8B-B14F-4D97-AF65-F5344CB8AC3E}">
        <p14:creationId xmlns:p14="http://schemas.microsoft.com/office/powerpoint/2010/main" val="366422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Outline</a:t>
            </a: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solidFill>
                  <a:schemeClr val="tx2"/>
                </a:solidFill>
                <a:latin typeface="Helvetica" panose="020B0604020202020204" pitchFamily="34" charset="0"/>
                <a:ea typeface="Geneva" pitchFamily="121" charset="-128"/>
              </a:rPr>
              <a:t>Overview of present Booster</a:t>
            </a:r>
          </a:p>
          <a:p>
            <a:pPr lvl="1"/>
            <a:r>
              <a:rPr lang="en-US" altLang="en-US" dirty="0" smtClean="0">
                <a:latin typeface="Helvetica" panose="020B0604020202020204" pitchFamily="34" charset="0"/>
                <a:ea typeface="Geneva" pitchFamily="121" charset="-128"/>
              </a:rPr>
              <a:t>Booster beam demands</a:t>
            </a:r>
          </a:p>
          <a:p>
            <a:pPr lvl="1"/>
            <a:r>
              <a:rPr lang="en-US" altLang="en-US" dirty="0">
                <a:latin typeface="Helvetica" panose="020B0604020202020204" pitchFamily="34" charset="0"/>
                <a:ea typeface="Geneva" pitchFamily="121" charset="-128"/>
              </a:rPr>
              <a:t>Ramp up of Booster </a:t>
            </a:r>
          </a:p>
          <a:p>
            <a:pPr lvl="1"/>
            <a:r>
              <a:rPr lang="en-US" altLang="en-US" dirty="0" smtClean="0">
                <a:latin typeface="Helvetica" panose="020B0604020202020204" pitchFamily="34" charset="0"/>
                <a:ea typeface="Geneva" pitchFamily="121" charset="-128"/>
              </a:rPr>
              <a:t>Loss profile (time and locations)</a:t>
            </a:r>
          </a:p>
          <a:p>
            <a:r>
              <a:rPr lang="en-US" altLang="en-US" dirty="0" smtClean="0">
                <a:solidFill>
                  <a:schemeClr val="tx2"/>
                </a:solidFill>
                <a:latin typeface="Helvetica" panose="020B0604020202020204" pitchFamily="34" charset="0"/>
                <a:ea typeface="Geneva" pitchFamily="121" charset="-128"/>
              </a:rPr>
              <a:t>Planned effort to address beam loss (highlights)</a:t>
            </a:r>
          </a:p>
          <a:p>
            <a:pPr lvl="1"/>
            <a:r>
              <a:rPr lang="en-US" altLang="en-US" dirty="0" smtClean="0">
                <a:latin typeface="Helvetica" panose="020B0604020202020204" pitchFamily="34" charset="0"/>
                <a:ea typeface="Geneva" pitchFamily="121" charset="-128"/>
              </a:rPr>
              <a:t>PIP tasks to reach flux goals – look at loss points of cycle</a:t>
            </a:r>
          </a:p>
          <a:p>
            <a:pPr lvl="1"/>
            <a:r>
              <a:rPr lang="en-US" altLang="en-US" dirty="0" smtClean="0">
                <a:latin typeface="Helvetica" panose="020B0604020202020204" pitchFamily="34" charset="0"/>
                <a:ea typeface="Geneva" pitchFamily="121" charset="-128"/>
              </a:rPr>
              <a:t>PIP Booster physics</a:t>
            </a:r>
          </a:p>
          <a:p>
            <a:pPr lvl="1"/>
            <a:endParaRPr lang="en-US" altLang="en-US" dirty="0" smtClean="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Booster Beam Physics Workshop</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 name="Slide Number Placeholder 1"/>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Extraction – 3</a:t>
            </a:r>
            <a:r>
              <a:rPr lang="en-US" baseline="30000" dirty="0" smtClean="0"/>
              <a:t>rd</a:t>
            </a:r>
            <a:r>
              <a:rPr lang="en-US" dirty="0" smtClean="0"/>
              <a:t> loss point</a:t>
            </a:r>
            <a:endParaRPr lang="en-US" dirty="0"/>
          </a:p>
        </p:txBody>
      </p:sp>
      <p:sp>
        <p:nvSpPr>
          <p:cNvPr id="3" name="Content Placeholder 2"/>
          <p:cNvSpPr>
            <a:spLocks noGrp="1"/>
          </p:cNvSpPr>
          <p:nvPr>
            <p:ph idx="1"/>
          </p:nvPr>
        </p:nvSpPr>
        <p:spPr/>
        <p:txBody>
          <a:bodyPr/>
          <a:lstStyle/>
          <a:p>
            <a:r>
              <a:rPr lang="en-US" dirty="0" smtClean="0">
                <a:solidFill>
                  <a:schemeClr val="tx2"/>
                </a:solidFill>
              </a:rPr>
              <a:t>This loss point has the typical issues</a:t>
            </a:r>
            <a:r>
              <a:rPr lang="en-US" dirty="0">
                <a:solidFill>
                  <a:schemeClr val="tx2"/>
                </a:solidFill>
              </a:rPr>
              <a:t>: septa </a:t>
            </a:r>
            <a:r>
              <a:rPr lang="en-US" dirty="0" smtClean="0">
                <a:solidFill>
                  <a:schemeClr val="tx2"/>
                </a:solidFill>
              </a:rPr>
              <a:t>magnet aperture, kicker rise times</a:t>
            </a:r>
          </a:p>
          <a:p>
            <a:r>
              <a:rPr lang="en-US" dirty="0" smtClean="0">
                <a:solidFill>
                  <a:schemeClr val="tx2"/>
                </a:solidFill>
              </a:rPr>
              <a:t>Additional issues with RF manipulations required for downstream machines</a:t>
            </a:r>
          </a:p>
          <a:p>
            <a:pPr lvl="1"/>
            <a:r>
              <a:rPr lang="en-US" dirty="0"/>
              <a:t>b</a:t>
            </a:r>
            <a:r>
              <a:rPr lang="en-US" dirty="0" smtClean="0"/>
              <a:t>unch rotation</a:t>
            </a:r>
          </a:p>
          <a:p>
            <a:pPr lvl="1"/>
            <a:r>
              <a:rPr lang="en-US" dirty="0"/>
              <a:t>p</a:t>
            </a:r>
            <a:r>
              <a:rPr lang="en-US" dirty="0" smtClean="0"/>
              <a:t>hase lock process and the required radial position motion</a:t>
            </a:r>
            <a:endParaRPr lang="en-US" dirty="0"/>
          </a:p>
          <a:p>
            <a:r>
              <a:rPr lang="en-US" dirty="0" smtClean="0">
                <a:solidFill>
                  <a:schemeClr val="tx2"/>
                </a:solidFill>
              </a:rPr>
              <a:t>This represents a very small beam loss </a:t>
            </a:r>
          </a:p>
          <a:p>
            <a:pPr lvl="1"/>
            <a:r>
              <a:rPr lang="en-US" dirty="0" smtClean="0">
                <a:solidFill>
                  <a:schemeClr val="accent6"/>
                </a:solidFill>
              </a:rPr>
              <a:t>occurs every cycle at 8 GeV</a:t>
            </a:r>
          </a:p>
          <a:p>
            <a:pPr lvl="1"/>
            <a:r>
              <a:rPr lang="en-US" dirty="0" smtClean="0">
                <a:solidFill>
                  <a:schemeClr val="accent6"/>
                </a:solidFill>
              </a:rPr>
              <a:t>needs to be cleaned up for the higher cycle rate / higher intensity operations</a:t>
            </a:r>
          </a:p>
          <a:p>
            <a:pPr lvl="1"/>
            <a:endParaRPr lang="en-US" dirty="0"/>
          </a:p>
        </p:txBody>
      </p:sp>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sp>
        <p:nvSpPr>
          <p:cNvPr id="4" name="Slide Number Placeholder 3"/>
          <p:cNvSpPr>
            <a:spLocks noGrp="1"/>
          </p:cNvSpPr>
          <p:nvPr>
            <p:ph type="sldNum" sz="quarter" idx="12"/>
          </p:nvPr>
        </p:nvSpPr>
        <p:spPr/>
        <p:txBody>
          <a:bodyPr/>
          <a:lstStyle/>
          <a:p>
            <a:fld id="{52E9C158-AEF1-41A2-A6CE-6F0BAB305EFD}" type="slidenum">
              <a:rPr lang="en-US" altLang="en-US" smtClean="0"/>
              <a:pPr/>
              <a:t>20</a:t>
            </a:fld>
            <a:endParaRPr lang="en-US" altLang="en-US"/>
          </a:p>
        </p:txBody>
      </p:sp>
    </p:spTree>
    <p:extLst>
      <p:ext uri="{BB962C8B-B14F-4D97-AF65-F5344CB8AC3E}">
        <p14:creationId xmlns:p14="http://schemas.microsoft.com/office/powerpoint/2010/main" val="3686108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a:t>
            </a:r>
            <a:endParaRPr lang="en-US" dirty="0"/>
          </a:p>
        </p:txBody>
      </p:sp>
      <p:sp>
        <p:nvSpPr>
          <p:cNvPr id="3" name="Content Placeholder 2"/>
          <p:cNvSpPr>
            <a:spLocks noGrp="1"/>
          </p:cNvSpPr>
          <p:nvPr>
            <p:ph idx="1"/>
          </p:nvPr>
        </p:nvSpPr>
        <p:spPr/>
        <p:txBody>
          <a:bodyPr/>
          <a:lstStyle/>
          <a:p>
            <a:r>
              <a:rPr lang="en-US" dirty="0" smtClean="0">
                <a:solidFill>
                  <a:schemeClr val="tx1"/>
                </a:solidFill>
              </a:rPr>
              <a:t>While we have focused on ramping up the cycle rate and loss control, beam quality is a requirement we need to keep in mind.  Beam quality has never been better – lower transverse emittances and longitudinal phase errors. These improvements have not been tested at higher intensities (above operating levels.)</a:t>
            </a:r>
          </a:p>
          <a:p>
            <a:endParaRPr lang="en-US" dirty="0" smtClean="0"/>
          </a:p>
          <a:p>
            <a:pPr lvl="1"/>
            <a:r>
              <a:rPr lang="en-US" dirty="0" smtClean="0">
                <a:solidFill>
                  <a:schemeClr val="accent6"/>
                </a:solidFill>
              </a:rPr>
              <a:t>Improved higher order beam dynamics (tunes, chromaticity, coupling and beta beating)</a:t>
            </a:r>
          </a:p>
          <a:p>
            <a:pPr lvl="1"/>
            <a:r>
              <a:rPr lang="en-US" dirty="0" smtClean="0">
                <a:solidFill>
                  <a:schemeClr val="accent6"/>
                </a:solidFill>
              </a:rPr>
              <a:t>Improved beam dampers</a:t>
            </a:r>
          </a:p>
          <a:p>
            <a:pPr lvl="2"/>
            <a:r>
              <a:rPr lang="en-US" dirty="0" smtClean="0">
                <a:solidFill>
                  <a:schemeClr val="accent5">
                    <a:lumMod val="50000"/>
                  </a:schemeClr>
                </a:solidFill>
              </a:rPr>
              <a:t>New digital transverse and longitudinal</a:t>
            </a:r>
          </a:p>
          <a:p>
            <a:pPr lvl="2"/>
            <a:r>
              <a:rPr lang="en-US" dirty="0" smtClean="0">
                <a:solidFill>
                  <a:schemeClr val="accent5">
                    <a:lumMod val="50000"/>
                  </a:schemeClr>
                </a:solidFill>
              </a:rPr>
              <a:t>Improved quad damping at transition</a:t>
            </a:r>
          </a:p>
          <a:p>
            <a:pPr lvl="2"/>
            <a:endParaRPr lang="en-US" dirty="0"/>
          </a:p>
        </p:txBody>
      </p:sp>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sp>
        <p:nvSpPr>
          <p:cNvPr id="4" name="Slide Number Placeholder 3"/>
          <p:cNvSpPr>
            <a:spLocks noGrp="1"/>
          </p:cNvSpPr>
          <p:nvPr>
            <p:ph type="sldNum" sz="quarter" idx="12"/>
          </p:nvPr>
        </p:nvSpPr>
        <p:spPr/>
        <p:txBody>
          <a:bodyPr/>
          <a:lstStyle/>
          <a:p>
            <a:fld id="{52E9C158-AEF1-41A2-A6CE-6F0BAB305EFD}" type="slidenum">
              <a:rPr lang="en-US" altLang="en-US" smtClean="0"/>
              <a:pPr/>
              <a:t>21</a:t>
            </a:fld>
            <a:endParaRPr lang="en-US" altLang="en-US"/>
          </a:p>
        </p:txBody>
      </p:sp>
    </p:spTree>
    <p:extLst>
      <p:ext uri="{BB962C8B-B14F-4D97-AF65-F5344CB8AC3E}">
        <p14:creationId xmlns:p14="http://schemas.microsoft.com/office/powerpoint/2010/main" val="362759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521487"/>
          </a:xfrm>
        </p:spPr>
        <p:txBody>
          <a:bodyPr/>
          <a:lstStyle/>
          <a:p>
            <a:r>
              <a:rPr lang="en-US" dirty="0"/>
              <a:t>Booster Beam Physics WBS </a:t>
            </a:r>
            <a:r>
              <a:rPr lang="en-US" dirty="0" smtClean="0"/>
              <a:t>1.02.02</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33081" t="6129" r="6120" b="5202"/>
          <a:stretch/>
        </p:blipFill>
        <p:spPr>
          <a:xfrm>
            <a:off x="4711959" y="780473"/>
            <a:ext cx="3697482" cy="4172873"/>
          </a:xfrm>
        </p:spPr>
      </p:pic>
      <p:sp>
        <p:nvSpPr>
          <p:cNvPr id="5" name="Footer Placeholder 4"/>
          <p:cNvSpPr>
            <a:spLocks noGrp="1"/>
          </p:cNvSpPr>
          <p:nvPr>
            <p:ph type="ftr" sz="quarter" idx="11"/>
          </p:nvPr>
        </p:nvSpPr>
        <p:spPr/>
        <p:txBody>
          <a:bodyPr/>
          <a:lstStyle/>
          <a:p>
            <a:pPr>
              <a:defRPr/>
            </a:pPr>
            <a:r>
              <a:rPr lang="en-US" smtClean="0"/>
              <a:t>Booster Beam Physics Workshop</a:t>
            </a:r>
            <a:endParaRPr lang="en-US" b="1" dirty="0"/>
          </a:p>
        </p:txBody>
      </p:sp>
      <p:sp>
        <p:nvSpPr>
          <p:cNvPr id="7" name="TextBox 6"/>
          <p:cNvSpPr txBox="1"/>
          <p:nvPr/>
        </p:nvSpPr>
        <p:spPr>
          <a:xfrm>
            <a:off x="65314" y="4905893"/>
            <a:ext cx="9078686" cy="1323439"/>
          </a:xfrm>
          <a:prstGeom prst="rect">
            <a:avLst/>
          </a:prstGeom>
          <a:noFill/>
        </p:spPr>
        <p:txBody>
          <a:bodyPr wrap="square" rtlCol="0">
            <a:spAutoFit/>
          </a:bodyPr>
          <a:lstStyle/>
          <a:p>
            <a:r>
              <a:rPr lang="en-US" sz="2000" dirty="0" smtClean="0">
                <a:solidFill>
                  <a:schemeClr val="accent6"/>
                </a:solidFill>
                <a:latin typeface="Helvetica" panose="020B0604020202020204" pitchFamily="34" charset="0"/>
                <a:cs typeface="Helvetica" panose="020B0604020202020204" pitchFamily="34" charset="0"/>
              </a:rPr>
              <a:t>Beam measurements in the MI-8 line which show amplitude and phase of extracted Booster bunches</a:t>
            </a:r>
          </a:p>
          <a:p>
            <a:r>
              <a:rPr lang="en-US" sz="2000" dirty="0" smtClean="0">
                <a:solidFill>
                  <a:schemeClr val="accent6"/>
                </a:solidFill>
                <a:latin typeface="Helvetica" panose="020B0604020202020204" pitchFamily="34" charset="0"/>
                <a:cs typeface="Helvetica" panose="020B0604020202020204" pitchFamily="34" charset="0"/>
              </a:rPr>
              <a:t>With the new digital dampers working – phase errors look excellent and should help reduce loses in downstream machines (see Nathan talk)</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996" t="5578" r="6306" b="4218"/>
          <a:stretch/>
        </p:blipFill>
        <p:spPr>
          <a:xfrm>
            <a:off x="5247" y="808362"/>
            <a:ext cx="3638939" cy="4117094"/>
          </a:xfrm>
          <a:prstGeom prst="rect">
            <a:avLst/>
          </a:prstGeom>
        </p:spPr>
      </p:pic>
      <p:sp>
        <p:nvSpPr>
          <p:cNvPr id="9" name="TextBox 8"/>
          <p:cNvSpPr txBox="1"/>
          <p:nvPr/>
        </p:nvSpPr>
        <p:spPr>
          <a:xfrm rot="16200000">
            <a:off x="3194961" y="3719677"/>
            <a:ext cx="1267783" cy="369332"/>
          </a:xfrm>
          <a:prstGeom prst="rect">
            <a:avLst/>
          </a:prstGeom>
          <a:noFill/>
        </p:spPr>
        <p:txBody>
          <a:bodyPr wrap="none" rtlCol="0">
            <a:spAutoFit/>
          </a:bodyPr>
          <a:lstStyle/>
          <a:p>
            <a:r>
              <a:rPr lang="en-US" sz="1800" dirty="0" smtClean="0"/>
              <a:t>Phase error</a:t>
            </a:r>
            <a:endParaRPr lang="en-US" sz="1800" dirty="0"/>
          </a:p>
        </p:txBody>
      </p:sp>
      <p:sp>
        <p:nvSpPr>
          <p:cNvPr id="10" name="TextBox 9"/>
          <p:cNvSpPr txBox="1"/>
          <p:nvPr/>
        </p:nvSpPr>
        <p:spPr>
          <a:xfrm>
            <a:off x="358237" y="4605860"/>
            <a:ext cx="1060988" cy="276999"/>
          </a:xfrm>
          <a:prstGeom prst="rect">
            <a:avLst/>
          </a:prstGeom>
          <a:solidFill>
            <a:schemeClr val="bg1"/>
          </a:solidFill>
        </p:spPr>
        <p:txBody>
          <a:bodyPr wrap="square" rtlCol="0">
            <a:spAutoFit/>
          </a:bodyPr>
          <a:lstStyle/>
          <a:p>
            <a:r>
              <a:rPr lang="en-US" sz="1200" dirty="0" smtClean="0"/>
              <a:t>Bunch Phase</a:t>
            </a:r>
            <a:endParaRPr lang="en-US" sz="1200" dirty="0"/>
          </a:p>
        </p:txBody>
      </p:sp>
      <p:sp>
        <p:nvSpPr>
          <p:cNvPr id="11" name="TextBox 10"/>
          <p:cNvSpPr txBox="1"/>
          <p:nvPr/>
        </p:nvSpPr>
        <p:spPr>
          <a:xfrm>
            <a:off x="579823" y="2584763"/>
            <a:ext cx="978153" cy="369332"/>
          </a:xfrm>
          <a:prstGeom prst="rect">
            <a:avLst/>
          </a:prstGeom>
          <a:solidFill>
            <a:schemeClr val="bg1"/>
          </a:solidFill>
        </p:spPr>
        <p:txBody>
          <a:bodyPr wrap="none" rtlCol="0">
            <a:spAutoFit/>
          </a:bodyPr>
          <a:lstStyle/>
          <a:p>
            <a:r>
              <a:rPr lang="en-US" sz="1800" dirty="0" smtClean="0"/>
              <a:t>Bunches</a:t>
            </a:r>
            <a:endParaRPr lang="en-US" sz="1800" dirty="0"/>
          </a:p>
        </p:txBody>
      </p:sp>
      <p:cxnSp>
        <p:nvCxnSpPr>
          <p:cNvPr id="13" name="Straight Arrow Connector 12"/>
          <p:cNvCxnSpPr/>
          <p:nvPr/>
        </p:nvCxnSpPr>
        <p:spPr>
          <a:xfrm>
            <a:off x="3828852" y="2954095"/>
            <a:ext cx="74314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76859" y="3235930"/>
            <a:ext cx="978153" cy="369332"/>
          </a:xfrm>
          <a:prstGeom prst="rect">
            <a:avLst/>
          </a:prstGeom>
          <a:solidFill>
            <a:schemeClr val="bg1"/>
          </a:solidFill>
        </p:spPr>
        <p:txBody>
          <a:bodyPr wrap="none" rtlCol="0">
            <a:spAutoFit/>
          </a:bodyPr>
          <a:lstStyle/>
          <a:p>
            <a:r>
              <a:rPr lang="en-US" sz="1800" dirty="0" smtClean="0"/>
              <a:t>Bunches</a:t>
            </a:r>
            <a:endParaRPr lang="en-US" sz="1800" dirty="0"/>
          </a:p>
        </p:txBody>
      </p:sp>
      <p:sp>
        <p:nvSpPr>
          <p:cNvPr id="3" name="TextBox 2"/>
          <p:cNvSpPr txBox="1"/>
          <p:nvPr/>
        </p:nvSpPr>
        <p:spPr>
          <a:xfrm>
            <a:off x="1402355" y="2842851"/>
            <a:ext cx="522900" cy="1938992"/>
          </a:xfrm>
          <a:prstGeom prst="rect">
            <a:avLst/>
          </a:prstGeom>
          <a:noFill/>
        </p:spPr>
        <p:txBody>
          <a:bodyPr wrap="none" rtlCol="0">
            <a:spAutoFit/>
          </a:bodyPr>
          <a:lstStyle/>
          <a:p>
            <a:r>
              <a:rPr lang="en-US" sz="2000" dirty="0" smtClean="0">
                <a:solidFill>
                  <a:srgbClr val="FF0000"/>
                </a:solidFill>
              </a:rPr>
              <a:t>16</a:t>
            </a: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a:solidFill>
                <a:srgbClr val="FF0000"/>
              </a:solidFill>
            </a:endParaRPr>
          </a:p>
          <a:p>
            <a:r>
              <a:rPr lang="en-US" sz="2000" dirty="0" smtClean="0">
                <a:solidFill>
                  <a:srgbClr val="FF0000"/>
                </a:solidFill>
              </a:rPr>
              <a:t>-16</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52E9C158-AEF1-41A2-A6CE-6F0BAB305EFD}" type="slidenum">
              <a:rPr lang="en-US" altLang="en-US" smtClean="0"/>
              <a:pPr/>
              <a:t>22</a:t>
            </a:fld>
            <a:endParaRPr lang="en-US" altLang="en-US"/>
          </a:p>
        </p:txBody>
      </p:sp>
    </p:spTree>
    <p:extLst>
      <p:ext uri="{BB962C8B-B14F-4D97-AF65-F5344CB8AC3E}">
        <p14:creationId xmlns:p14="http://schemas.microsoft.com/office/powerpoint/2010/main" val="408282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tunes in Booster</a:t>
            </a:r>
            <a:endParaRPr lang="en-US" dirty="0"/>
          </a:p>
        </p:txBody>
      </p:sp>
      <p:sp>
        <p:nvSpPr>
          <p:cNvPr id="4" name="Footer Placeholder 3"/>
          <p:cNvSpPr>
            <a:spLocks noGrp="1"/>
          </p:cNvSpPr>
          <p:nvPr>
            <p:ph type="ftr" sz="quarter" idx="11"/>
          </p:nvPr>
        </p:nvSpPr>
        <p:spPr/>
        <p:txBody>
          <a:bodyPr/>
          <a:lstStyle/>
          <a:p>
            <a:pPr>
              <a:defRPr/>
            </a:pPr>
            <a:r>
              <a:rPr lang="en-US" smtClean="0"/>
              <a:t>Booster Beam Physics Workshop</a:t>
            </a:r>
            <a:endParaRPr lang="en-US" b="1"/>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187" t="5278" r="3892"/>
          <a:stretch/>
        </p:blipFill>
        <p:spPr>
          <a:xfrm>
            <a:off x="29497" y="1179871"/>
            <a:ext cx="6772747" cy="5020904"/>
          </a:xfrm>
          <a:prstGeom prst="rect">
            <a:avLst/>
          </a:prstGeom>
        </p:spPr>
      </p:pic>
      <p:sp>
        <p:nvSpPr>
          <p:cNvPr id="11" name="TextBox 10"/>
          <p:cNvSpPr txBox="1"/>
          <p:nvPr/>
        </p:nvSpPr>
        <p:spPr>
          <a:xfrm>
            <a:off x="6802244" y="1335832"/>
            <a:ext cx="2292851" cy="4708981"/>
          </a:xfrm>
          <a:prstGeom prst="rect">
            <a:avLst/>
          </a:prstGeom>
          <a:noFill/>
        </p:spPr>
        <p:txBody>
          <a:bodyPr wrap="square" rtlCol="0">
            <a:spAutoFit/>
          </a:bodyPr>
          <a:lstStyle/>
          <a:p>
            <a:r>
              <a:rPr lang="en-US" sz="2000" dirty="0" smtClean="0">
                <a:solidFill>
                  <a:schemeClr val="tx2"/>
                </a:solidFill>
                <a:latin typeface="Helvetica" panose="020B0604020202020204" pitchFamily="34" charset="0"/>
                <a:cs typeface="Helvetica" panose="020B0604020202020204" pitchFamily="34" charset="0"/>
              </a:rPr>
              <a:t>Using transvers dampers to measure tunes</a:t>
            </a:r>
            <a:endParaRPr lang="en-US" sz="2000" dirty="0">
              <a:solidFill>
                <a:schemeClr val="tx2"/>
              </a:solidFill>
              <a:latin typeface="Helvetica" panose="020B0604020202020204" pitchFamily="34" charset="0"/>
              <a:cs typeface="Helvetica" panose="020B0604020202020204" pitchFamily="34" charset="0"/>
            </a:endParaRPr>
          </a:p>
          <a:p>
            <a:pPr marL="234950" indent="-123825">
              <a:buFont typeface="Arial" panose="020B0604020202020204" pitchFamily="34" charset="0"/>
              <a:buChar char="•"/>
            </a:pPr>
            <a:r>
              <a:rPr lang="en-US" sz="2000" dirty="0" smtClean="0">
                <a:solidFill>
                  <a:schemeClr val="accent6"/>
                </a:solidFill>
                <a:latin typeface="Helvetica" panose="020B0604020202020204" pitchFamily="34" charset="0"/>
                <a:cs typeface="Helvetica" panose="020B0604020202020204" pitchFamily="34" charset="0"/>
              </a:rPr>
              <a:t>Plan is to scan tune space/ stop bands  </a:t>
            </a:r>
          </a:p>
          <a:p>
            <a:pPr marL="234950" indent="-123825">
              <a:buFont typeface="Arial" panose="020B0604020202020204" pitchFamily="34" charset="0"/>
              <a:buChar char="•"/>
            </a:pPr>
            <a:r>
              <a:rPr lang="en-US" sz="2000" dirty="0" smtClean="0">
                <a:solidFill>
                  <a:schemeClr val="accent6"/>
                </a:solidFill>
                <a:latin typeface="Helvetica" panose="020B0604020202020204" pitchFamily="34" charset="0"/>
                <a:cs typeface="Helvetica" panose="020B0604020202020204" pitchFamily="34" charset="0"/>
              </a:rPr>
              <a:t>New software developed to make tune scans easier</a:t>
            </a:r>
          </a:p>
          <a:p>
            <a:endParaRPr lang="en-US" sz="2000" dirty="0" smtClean="0">
              <a:solidFill>
                <a:schemeClr val="tx2"/>
              </a:solidFill>
              <a:latin typeface="Helvetica" panose="020B0604020202020204" pitchFamily="34" charset="0"/>
              <a:cs typeface="Helvetica" panose="020B0604020202020204" pitchFamily="34" charset="0"/>
            </a:endParaRPr>
          </a:p>
          <a:p>
            <a:r>
              <a:rPr lang="en-US" sz="2000" dirty="0" smtClean="0">
                <a:solidFill>
                  <a:schemeClr val="tx2"/>
                </a:solidFill>
                <a:latin typeface="Helvetica" panose="020B0604020202020204" pitchFamily="34" charset="0"/>
                <a:cs typeface="Helvetica" panose="020B0604020202020204" pitchFamily="34" charset="0"/>
              </a:rPr>
              <a:t>Horizontal S/N due to pickup </a:t>
            </a:r>
            <a:r>
              <a:rPr lang="en-US" sz="2000" dirty="0" err="1" smtClean="0">
                <a:solidFill>
                  <a:schemeClr val="tx2"/>
                </a:solidFill>
                <a:latin typeface="Helvetica" panose="020B0604020202020204" pitchFamily="34" charset="0"/>
                <a:cs typeface="Helvetica" panose="020B0604020202020204" pitchFamily="34" charset="0"/>
              </a:rPr>
              <a:t>pinger</a:t>
            </a:r>
            <a:r>
              <a:rPr lang="en-US" sz="2000" dirty="0" smtClean="0">
                <a:solidFill>
                  <a:schemeClr val="tx2"/>
                </a:solidFill>
                <a:latin typeface="Helvetica" panose="020B0604020202020204" pitchFamily="34" charset="0"/>
                <a:cs typeface="Helvetica" panose="020B0604020202020204" pitchFamily="34" charset="0"/>
              </a:rPr>
              <a:t> in low H beta.</a:t>
            </a:r>
            <a:endParaRPr lang="en-US" sz="2000" dirty="0">
              <a:solidFill>
                <a:schemeClr val="tx2"/>
              </a:solidFill>
              <a:latin typeface="Helvetica" panose="020B0604020202020204" pitchFamily="34" charset="0"/>
              <a:cs typeface="Helvetica" panose="020B0604020202020204" pitchFamily="34" charset="0"/>
            </a:endParaRPr>
          </a:p>
        </p:txBody>
      </p:sp>
      <p:sp>
        <p:nvSpPr>
          <p:cNvPr id="3" name="Slide Number Placeholder 2"/>
          <p:cNvSpPr>
            <a:spLocks noGrp="1"/>
          </p:cNvSpPr>
          <p:nvPr>
            <p:ph type="sldNum" sz="quarter" idx="12"/>
          </p:nvPr>
        </p:nvSpPr>
        <p:spPr/>
        <p:txBody>
          <a:bodyPr/>
          <a:lstStyle/>
          <a:p>
            <a:fld id="{52E9C158-AEF1-41A2-A6CE-6F0BAB305EFD}" type="slidenum">
              <a:rPr lang="en-US" altLang="en-US" smtClean="0"/>
              <a:pPr/>
              <a:t>23</a:t>
            </a:fld>
            <a:endParaRPr lang="en-US" altLang="en-US"/>
          </a:p>
        </p:txBody>
      </p:sp>
    </p:spTree>
    <p:extLst>
      <p:ext uri="{BB962C8B-B14F-4D97-AF65-F5344CB8AC3E}">
        <p14:creationId xmlns:p14="http://schemas.microsoft.com/office/powerpoint/2010/main" val="18296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Studies </a:t>
            </a:r>
            <a:r>
              <a:rPr lang="en-US" dirty="0" smtClean="0"/>
              <a:t>– Scheduled for FY16</a:t>
            </a:r>
            <a:endParaRPr lang="en-US" dirty="0"/>
          </a:p>
        </p:txBody>
      </p:sp>
      <p:sp>
        <p:nvSpPr>
          <p:cNvPr id="3" name="Content Placeholder 2"/>
          <p:cNvSpPr>
            <a:spLocks noGrp="1"/>
          </p:cNvSpPr>
          <p:nvPr>
            <p:ph idx="1"/>
          </p:nvPr>
        </p:nvSpPr>
        <p:spPr/>
        <p:txBody>
          <a:bodyPr/>
          <a:lstStyle/>
          <a:p>
            <a:r>
              <a:rPr lang="en-US" dirty="0" smtClean="0">
                <a:solidFill>
                  <a:schemeClr val="tx2"/>
                </a:solidFill>
              </a:rPr>
              <a:t>Booster studies </a:t>
            </a:r>
          </a:p>
          <a:p>
            <a:pPr lvl="1"/>
            <a:r>
              <a:rPr lang="en-US" dirty="0"/>
              <a:t>D</a:t>
            </a:r>
            <a:r>
              <a:rPr lang="en-US" dirty="0" smtClean="0"/>
              <a:t>oubling over previous high operating point – from 1.1E17 </a:t>
            </a:r>
            <a:r>
              <a:rPr lang="en-US" dirty="0" err="1" smtClean="0"/>
              <a:t>pph</a:t>
            </a:r>
            <a:r>
              <a:rPr lang="en-US" dirty="0" smtClean="0"/>
              <a:t> to ~2.3E17 </a:t>
            </a:r>
            <a:r>
              <a:rPr lang="en-US" dirty="0" err="1" smtClean="0"/>
              <a:t>pph</a:t>
            </a:r>
            <a:endParaRPr lang="en-US" dirty="0" smtClean="0"/>
          </a:p>
          <a:p>
            <a:pPr lvl="1"/>
            <a:r>
              <a:rPr lang="en-US" dirty="0" smtClean="0"/>
              <a:t>A lot of PIP plans are in the works but beam physics is at the top of our list.</a:t>
            </a:r>
            <a:endParaRPr lang="en-US" dirty="0"/>
          </a:p>
          <a:p>
            <a:pPr marL="457200" lvl="1" indent="0">
              <a:buNone/>
            </a:pPr>
            <a:endParaRPr lang="en-US" dirty="0" smtClean="0"/>
          </a:p>
        </p:txBody>
      </p:sp>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graphicFrame>
        <p:nvGraphicFramePr>
          <p:cNvPr id="8" name="Table 7"/>
          <p:cNvGraphicFramePr>
            <a:graphicFrameLocks noGrp="1"/>
          </p:cNvGraphicFramePr>
          <p:nvPr>
            <p:extLst>
              <p:ext uri="{D42A27DB-BD31-4B8C-83A1-F6EECF244321}">
                <p14:modId xmlns:p14="http://schemas.microsoft.com/office/powerpoint/2010/main" val="1435766897"/>
              </p:ext>
            </p:extLst>
          </p:nvPr>
        </p:nvGraphicFramePr>
        <p:xfrm>
          <a:off x="3468910" y="2726813"/>
          <a:ext cx="3785330" cy="3546194"/>
        </p:xfrm>
        <a:graphic>
          <a:graphicData uri="http://schemas.openxmlformats.org/drawingml/2006/table">
            <a:tbl>
              <a:tblPr>
                <a:tableStyleId>{5C22544A-7EE6-4342-B048-85BDC9FD1C3A}</a:tableStyleId>
              </a:tblPr>
              <a:tblGrid>
                <a:gridCol w="1909893"/>
                <a:gridCol w="1875437"/>
              </a:tblGrid>
              <a:tr h="232477">
                <a:tc>
                  <a:txBody>
                    <a:bodyPr/>
                    <a:lstStyle/>
                    <a:p>
                      <a:pPr algn="l" fontAlgn="b"/>
                      <a:r>
                        <a:rPr lang="en-US" sz="1400" u="none" strike="noStrike" dirty="0">
                          <a:solidFill>
                            <a:schemeClr val="accent4">
                              <a:lumMod val="75000"/>
                            </a:schemeClr>
                          </a:solidFill>
                          <a:effectLst/>
                        </a:rPr>
                        <a:t>Studies</a:t>
                      </a:r>
                      <a:endParaRPr lang="en-US" sz="1400" b="0" i="0" u="none" strike="noStrike" dirty="0">
                        <a:solidFill>
                          <a:schemeClr val="accent4">
                            <a:lumMod val="7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400" u="none" strike="noStrike" dirty="0">
                          <a:solidFill>
                            <a:schemeClr val="accent4">
                              <a:lumMod val="75000"/>
                            </a:schemeClr>
                          </a:solidFill>
                          <a:effectLst/>
                        </a:rPr>
                        <a:t>People - Contact</a:t>
                      </a:r>
                      <a:endParaRPr lang="en-US" sz="1400" b="0" i="0" u="none" strike="noStrike" dirty="0">
                        <a:solidFill>
                          <a:schemeClr val="accent4">
                            <a:lumMod val="7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2477">
                <a:tc>
                  <a:txBody>
                    <a:bodyPr/>
                    <a:lstStyle/>
                    <a:p>
                      <a:pPr algn="l" fontAlgn="b"/>
                      <a:r>
                        <a:rPr lang="en-US" sz="1400" u="none" strike="noStrike" dirty="0">
                          <a:effectLst/>
                        </a:rPr>
                        <a:t>Magnet Moves</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Kiyomi, Todd</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dirty="0">
                          <a:effectLst/>
                        </a:rPr>
                        <a:t>Collimator</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err="1" smtClean="0">
                          <a:effectLst/>
                        </a:rPr>
                        <a:t>Kapin</a:t>
                      </a:r>
                      <a:r>
                        <a:rPr lang="en-US" sz="1400" u="none" strike="noStrike" dirty="0" smtClean="0">
                          <a:effectLst/>
                        </a:rPr>
                        <a:t>,</a:t>
                      </a:r>
                      <a:r>
                        <a:rPr lang="en-US" sz="1400" u="none" strike="noStrike" baseline="0" dirty="0" smtClean="0">
                          <a:effectLst/>
                        </a:rPr>
                        <a:t> Rick, Todd</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91516">
                <a:tc>
                  <a:txBody>
                    <a:bodyPr/>
                    <a:lstStyle/>
                    <a:p>
                      <a:pPr algn="l" fontAlgn="b"/>
                      <a:r>
                        <a:rPr lang="en-US" sz="1400" u="none" strike="noStrike" dirty="0">
                          <a:effectLst/>
                        </a:rPr>
                        <a:t>Lattice/Tunes/LOCO</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Tan, Kiyomi, Kent</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dirty="0">
                          <a:effectLst/>
                        </a:rPr>
                        <a:t>Transition</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Tan, Chandra</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a:effectLst/>
                        </a:rPr>
                        <a:t>Injection</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Chandra</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a:effectLst/>
                        </a:rPr>
                        <a:t>Aperture Scans</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Kiyomi, Ops</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a:effectLst/>
                        </a:rPr>
                        <a:t>Corr, Bex</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Kent, Salah</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a:effectLst/>
                        </a:rPr>
                        <a:t>GMPS Regulation</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Bill, Kiyomi, Kent</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a:effectLst/>
                        </a:rPr>
                        <a:t>Orbit Smoothing</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Kiyomi, Kent, Todd</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a:effectLst/>
                        </a:rPr>
                        <a:t>Extraction studies</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Kiyomi, Craig</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a:effectLst/>
                        </a:rPr>
                        <a:t>Foil Scans - check</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Salah</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a:effectLst/>
                        </a:rPr>
                        <a:t>Absorber Scans</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Salah, Bill</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a:effectLst/>
                        </a:rPr>
                        <a:t>Tune/Band scans</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2477">
                <a:tc>
                  <a:txBody>
                    <a:bodyPr/>
                    <a:lstStyle/>
                    <a:p>
                      <a:pPr algn="l" fontAlgn="b"/>
                      <a:r>
                        <a:rPr lang="en-US" sz="1400" u="none" strike="noStrike" dirty="0">
                          <a:effectLst/>
                        </a:rPr>
                        <a:t>RF - low level </a:t>
                      </a:r>
                      <a:r>
                        <a:rPr lang="en-US" sz="1400" u="none" strike="noStrike" dirty="0" err="1">
                          <a:effectLst/>
                        </a:rPr>
                        <a:t>ctrls</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Craig, Brian</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52E9C158-AEF1-41A2-A6CE-6F0BAB305EFD}" type="slidenum">
              <a:rPr lang="en-US" altLang="en-US" smtClean="0"/>
              <a:pPr/>
              <a:t>24</a:t>
            </a:fld>
            <a:endParaRPr lang="en-US" altLang="en-US"/>
          </a:p>
        </p:txBody>
      </p:sp>
    </p:spTree>
    <p:extLst>
      <p:ext uri="{BB962C8B-B14F-4D97-AF65-F5344CB8AC3E}">
        <p14:creationId xmlns:p14="http://schemas.microsoft.com/office/powerpoint/2010/main" val="8986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16576" y="4382431"/>
            <a:ext cx="8672513" cy="2014269"/>
          </a:xfrm>
        </p:spPr>
        <p:txBody>
          <a:bodyPr/>
          <a:lstStyle/>
          <a:p>
            <a:pPr marL="0" indent="0">
              <a:buNone/>
            </a:pPr>
            <a:r>
              <a:rPr lang="en-US" dirty="0" smtClean="0"/>
              <a:t>PIP has been going since 2012 and we have made lots of progress but we have long way to go to reach our goals. We hope that discussions we have will provide insight into some of the issues we are and will face moving forward. </a:t>
            </a: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Booster Beam Physics Workshop</a:t>
            </a:r>
            <a:endParaRPr lang="en-US" b="1"/>
          </a:p>
        </p:txBody>
      </p:sp>
      <p:sp>
        <p:nvSpPr>
          <p:cNvPr id="5" name="Rectangle 1"/>
          <p:cNvSpPr>
            <a:spLocks noChangeArrowheads="1"/>
          </p:cNvSpPr>
          <p:nvPr/>
        </p:nvSpPr>
        <p:spPr bwMode="auto">
          <a:xfrm>
            <a:off x="51747" y="903917"/>
            <a:ext cx="8981946" cy="3293209"/>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120470"/>
                </a:solidFill>
                <a:effectLst/>
                <a:latin typeface="Helvetica" panose="020B0604020202020204" pitchFamily="34" charset="0"/>
                <a:cs typeface="Helvetica" panose="020B0604020202020204" pitchFamily="34" charset="0"/>
              </a:rPr>
              <a:t>PIP Goal:</a:t>
            </a:r>
            <a:r>
              <a:rPr kumimoji="0" lang="en-US" altLang="en-US" sz="18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PIP should enable </a:t>
            </a:r>
            <a:r>
              <a:rPr kumimoji="0" lang="en-US" altLang="en-US" sz="1800" b="0" i="1" u="none" strike="noStrike" cap="none" normalizeH="0" baseline="0" dirty="0" err="1" smtClean="0">
                <a:ln>
                  <a:noFill/>
                </a:ln>
                <a:solidFill>
                  <a:schemeClr val="tx1"/>
                </a:solidFill>
                <a:effectLst/>
                <a:latin typeface="Helvetica" panose="020B0604020202020204" pitchFamily="34" charset="0"/>
                <a:cs typeface="Helvetica" panose="020B0604020202020204" pitchFamily="34" charset="0"/>
              </a:rPr>
              <a:t>Linac</a:t>
            </a: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/Booster to: </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Deliver 2.3E17 protons per hour @ 15 Hz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while maintaining </a:t>
            </a:r>
            <a:r>
              <a:rPr kumimoji="0" lang="en-US" altLang="en-US" sz="1800" b="0" i="1" u="none" strike="noStrike" cap="none" normalizeH="0" baseline="0" dirty="0" err="1" smtClean="0">
                <a:ln>
                  <a:noFill/>
                </a:ln>
                <a:solidFill>
                  <a:schemeClr val="tx1"/>
                </a:solidFill>
                <a:effectLst/>
                <a:latin typeface="Helvetica" panose="020B0604020202020204" pitchFamily="34" charset="0"/>
                <a:cs typeface="Helvetica" panose="020B0604020202020204" pitchFamily="34" charset="0"/>
              </a:rPr>
              <a:t>Linac</a:t>
            </a: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/Booster </a:t>
            </a:r>
            <a:r>
              <a:rPr kumimoji="0" lang="en-US" altLang="en-US" sz="1800" b="0" i="1" u="none" strike="noStrike" cap="none" normalizeH="0" baseline="0" dirty="0" err="1" smtClean="0">
                <a:ln>
                  <a:noFill/>
                </a:ln>
                <a:solidFill>
                  <a:schemeClr val="tx1"/>
                </a:solidFill>
                <a:effectLst/>
                <a:latin typeface="Helvetica" panose="020B0604020202020204" pitchFamily="34" charset="0"/>
                <a:cs typeface="Helvetica" panose="020B0604020202020204" pitchFamily="34" charset="0"/>
              </a:rPr>
              <a:t>availabilty</a:t>
            </a: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 &gt; 85% </a:t>
            </a:r>
            <a:endParaRPr kumimoji="0" lang="en-US" altLang="en-US" sz="18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and residual activation at acceptable levels.</a:t>
            </a:r>
            <a:r>
              <a:rPr kumimoji="0" lang="en-US" altLang="en-US" sz="18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 </a:t>
            </a:r>
          </a:p>
          <a:p>
            <a:pPr marL="457200" marR="0" lvl="1"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S. Nagaitsev, Sept. 2014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120470"/>
                </a:solidFill>
                <a:effectLst/>
                <a:latin typeface="Helvetica" panose="020B0604020202020204" pitchFamily="34" charset="0"/>
                <a:cs typeface="Helvetica" panose="020B0604020202020204" pitchFamily="34" charset="0"/>
              </a:rPr>
              <a:t>Transition from PIP to PIP-II:</a:t>
            </a:r>
            <a:r>
              <a:rPr kumimoji="0" lang="en-US" altLang="en-US" sz="18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In addition, the plan should anticipate a transition to the new PIP-II </a:t>
            </a:r>
            <a:r>
              <a:rPr lang="en-US" altLang="en-US" sz="1800" i="1" dirty="0">
                <a:latin typeface="Helvetica" panose="020B0604020202020204" pitchFamily="34" charset="0"/>
                <a:cs typeface="Helvetica" panose="020B0604020202020204" pitchFamily="34" charset="0"/>
              </a:rPr>
              <a:t>L</a:t>
            </a: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inac in 2023,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with which Booster will be expected to deliver 4.7E17 protons per hour @ 20 Hz.</a:t>
            </a:r>
          </a:p>
          <a:p>
            <a:pPr marL="457200" marR="0" lvl="1"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 </a:t>
            </a:r>
            <a:r>
              <a:rPr kumimoji="0" lang="en-US" altLang="en-US" sz="16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S. Nagaitsev, Sept. 2014 </a:t>
            </a:r>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25</a:t>
            </a:fld>
            <a:endParaRPr lang="en-US" altLang="en-US"/>
          </a:p>
        </p:txBody>
      </p:sp>
    </p:spTree>
    <p:extLst>
      <p:ext uri="{BB962C8B-B14F-4D97-AF65-F5344CB8AC3E}">
        <p14:creationId xmlns:p14="http://schemas.microsoft.com/office/powerpoint/2010/main" val="201051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 to higher flux (and higher intensity)</a:t>
            </a:r>
            <a:endParaRPr lang="en-US" dirty="0"/>
          </a:p>
        </p:txBody>
      </p:sp>
      <p:sp>
        <p:nvSpPr>
          <p:cNvPr id="3" name="Content Placeholder 2"/>
          <p:cNvSpPr>
            <a:spLocks noGrp="1"/>
          </p:cNvSpPr>
          <p:nvPr>
            <p:ph idx="1"/>
          </p:nvPr>
        </p:nvSpPr>
        <p:spPr>
          <a:xfrm>
            <a:off x="228600" y="952614"/>
            <a:ext cx="8814916" cy="4987867"/>
          </a:xfrm>
        </p:spPr>
        <p:txBody>
          <a:bodyPr/>
          <a:lstStyle/>
          <a:p>
            <a:pPr marL="0" indent="0">
              <a:buNone/>
            </a:pPr>
            <a:r>
              <a:rPr lang="en-US" dirty="0" smtClean="0">
                <a:solidFill>
                  <a:schemeClr val="tx1"/>
                </a:solidFill>
              </a:rPr>
              <a:t>PIP (and earlier upgrades)</a:t>
            </a:r>
          </a:p>
          <a:p>
            <a:pPr marL="742950" indent="-280988"/>
            <a:r>
              <a:rPr lang="en-US" sz="2200" dirty="0">
                <a:solidFill>
                  <a:schemeClr val="accent6"/>
                </a:solidFill>
              </a:rPr>
              <a:t>S</a:t>
            </a:r>
            <a:r>
              <a:rPr lang="en-US" sz="2200" dirty="0" smtClean="0">
                <a:solidFill>
                  <a:schemeClr val="accent6"/>
                </a:solidFill>
              </a:rPr>
              <a:t>eries of </a:t>
            </a:r>
            <a:r>
              <a:rPr lang="en-US" sz="2200" dirty="0">
                <a:solidFill>
                  <a:schemeClr val="accent6"/>
                </a:solidFill>
              </a:rPr>
              <a:t>u</a:t>
            </a:r>
            <a:r>
              <a:rPr lang="en-US" sz="2200" dirty="0" smtClean="0">
                <a:solidFill>
                  <a:schemeClr val="accent6"/>
                </a:solidFill>
              </a:rPr>
              <a:t>pgrades and improvements to address </a:t>
            </a:r>
            <a:r>
              <a:rPr lang="en-US" sz="2200" dirty="0" smtClean="0">
                <a:solidFill>
                  <a:srgbClr val="FF0000"/>
                </a:solidFill>
              </a:rPr>
              <a:t>immediate needs</a:t>
            </a:r>
            <a:r>
              <a:rPr lang="en-US" sz="2200" dirty="0" smtClean="0">
                <a:solidFill>
                  <a:schemeClr val="accent6"/>
                </a:solidFill>
              </a:rPr>
              <a:t> and aligned to longer term goals </a:t>
            </a:r>
          </a:p>
          <a:p>
            <a:pPr marL="0" indent="0">
              <a:buNone/>
            </a:pPr>
            <a:r>
              <a:rPr lang="en-US" dirty="0" smtClean="0">
                <a:solidFill>
                  <a:schemeClr val="tx1"/>
                </a:solidFill>
              </a:rPr>
              <a:t>Immense progress has been made in Booster over past 10 years</a:t>
            </a:r>
          </a:p>
          <a:p>
            <a:pPr lvl="1">
              <a:buFont typeface="Arial" panose="020B0604020202020204" pitchFamily="34" charset="0"/>
              <a:buChar char="•"/>
            </a:pPr>
            <a:r>
              <a:rPr lang="en-US" dirty="0"/>
              <a:t>F</a:t>
            </a:r>
            <a:r>
              <a:rPr lang="en-US" dirty="0" smtClean="0"/>
              <a:t>lux has gone up by </a:t>
            </a:r>
            <a:r>
              <a:rPr lang="en-US" b="1" dirty="0" smtClean="0"/>
              <a:t>10X</a:t>
            </a:r>
          </a:p>
          <a:p>
            <a:pPr lvl="1">
              <a:buFont typeface="Arial" panose="020B0604020202020204" pitchFamily="34" charset="0"/>
              <a:buChar char="•"/>
            </a:pPr>
            <a:r>
              <a:rPr lang="en-US" dirty="0" smtClean="0"/>
              <a:t>Uncontrolled </a:t>
            </a:r>
            <a:r>
              <a:rPr lang="en-US" dirty="0" smtClean="0"/>
              <a:t>loss have </a:t>
            </a:r>
            <a:r>
              <a:rPr lang="en-US" dirty="0" smtClean="0"/>
              <a:t>been greatly </a:t>
            </a:r>
            <a:r>
              <a:rPr lang="en-US" dirty="0" smtClean="0"/>
              <a:t>reduced (&gt;20% - cogging…)</a:t>
            </a:r>
            <a:endParaRPr lang="en-US" dirty="0" smtClean="0"/>
          </a:p>
          <a:p>
            <a:pPr lvl="2"/>
            <a:r>
              <a:rPr lang="en-US" dirty="0"/>
              <a:t>A</a:t>
            </a:r>
            <a:r>
              <a:rPr lang="en-US" dirty="0" smtClean="0"/>
              <a:t>ctivation </a:t>
            </a:r>
            <a:r>
              <a:rPr lang="en-US" dirty="0" smtClean="0"/>
              <a:t>has been reduced even at higher </a:t>
            </a:r>
            <a:r>
              <a:rPr lang="en-US" dirty="0" err="1" smtClean="0"/>
              <a:t>pph</a:t>
            </a:r>
            <a:r>
              <a:rPr lang="en-US" dirty="0" smtClean="0"/>
              <a:t>  (new notch sys.)</a:t>
            </a:r>
            <a:endParaRPr lang="en-US" dirty="0"/>
          </a:p>
          <a:p>
            <a:pPr marL="0" indent="0">
              <a:buNone/>
            </a:pPr>
            <a:r>
              <a:rPr lang="en-US" dirty="0" smtClean="0">
                <a:solidFill>
                  <a:schemeClr val="tx2"/>
                </a:solidFill>
              </a:rPr>
              <a:t>The goal is to now double the flux but not increase the activation (remain at 2012 levels)</a:t>
            </a:r>
          </a:p>
          <a:p>
            <a:pPr marL="914400" lvl="1" indent="-457200">
              <a:buFont typeface="+mj-lt"/>
              <a:buAutoNum type="arabicPeriod"/>
            </a:pPr>
            <a:r>
              <a:rPr lang="en-US" dirty="0" smtClean="0">
                <a:solidFill>
                  <a:schemeClr val="accent3"/>
                </a:solidFill>
              </a:rPr>
              <a:t>Increase beam cycle repetition rate to 15 Hz – first step done</a:t>
            </a:r>
          </a:p>
          <a:p>
            <a:pPr marL="914400" lvl="1" indent="-457200">
              <a:buFont typeface="+mj-lt"/>
              <a:buAutoNum type="arabicPeriod"/>
            </a:pPr>
            <a:r>
              <a:rPr lang="en-US" dirty="0" smtClean="0"/>
              <a:t>Maintain uptime &gt;85% - time will tell but many items addressed</a:t>
            </a:r>
          </a:p>
          <a:p>
            <a:pPr marL="914400" lvl="1" indent="-457200">
              <a:buFont typeface="+mj-lt"/>
              <a:buAutoNum type="arabicPeriod"/>
            </a:pPr>
            <a:r>
              <a:rPr lang="en-US" dirty="0" smtClean="0"/>
              <a:t>Reduce losses by another 50% - lots of ideas and plans</a:t>
            </a:r>
          </a:p>
        </p:txBody>
      </p:sp>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spTree>
    <p:extLst>
      <p:ext uri="{BB962C8B-B14F-4D97-AF65-F5344CB8AC3E}">
        <p14:creationId xmlns:p14="http://schemas.microsoft.com/office/powerpoint/2010/main" val="219444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smtClean="0"/>
              <a:t>Booster Beam Physics Workshop</a:t>
            </a:r>
            <a:endParaRPr lang="en-US" b="1"/>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463"/>
            <a:ext cx="9144000" cy="5723090"/>
          </a:xfrm>
          <a:prstGeom prst="rect">
            <a:avLst/>
          </a:prstGeom>
        </p:spPr>
      </p:pic>
      <p:sp>
        <p:nvSpPr>
          <p:cNvPr id="10" name="TextBox 9"/>
          <p:cNvSpPr txBox="1"/>
          <p:nvPr/>
        </p:nvSpPr>
        <p:spPr>
          <a:xfrm>
            <a:off x="4844319" y="0"/>
            <a:ext cx="4287712" cy="461665"/>
          </a:xfrm>
          <a:prstGeom prst="rect">
            <a:avLst/>
          </a:prstGeom>
          <a:noFill/>
          <a:ln>
            <a:solidFill>
              <a:srgbClr val="C00000"/>
            </a:solidFill>
          </a:ln>
        </p:spPr>
        <p:txBody>
          <a:bodyPr wrap="none" rtlCol="0">
            <a:spAutoFit/>
          </a:bodyPr>
          <a:lstStyle/>
          <a:p>
            <a:r>
              <a:rPr lang="en-US" dirty="0" smtClean="0"/>
              <a:t>Program Planning Flux Timetable</a:t>
            </a:r>
            <a:endParaRPr lang="en-US" dirty="0"/>
          </a:p>
        </p:txBody>
      </p:sp>
      <p:sp>
        <p:nvSpPr>
          <p:cNvPr id="11" name="Oval 10"/>
          <p:cNvSpPr/>
          <p:nvPr/>
        </p:nvSpPr>
        <p:spPr>
          <a:xfrm>
            <a:off x="1538654" y="2461846"/>
            <a:ext cx="386861" cy="1336431"/>
          </a:xfrm>
          <a:prstGeom prst="ellipse">
            <a:avLst/>
          </a:prstGeom>
          <a:noFill/>
          <a:ln w="38100">
            <a:solidFill>
              <a:srgbClr val="32601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6"/>
          </p:nvPr>
        </p:nvSpPr>
        <p:spPr/>
        <p:txBody>
          <a:bodyPr/>
          <a:lstStyle/>
          <a:p>
            <a:fld id="{C2BC038B-CA57-479E-BFA9-9E819877A5DF}" type="slidenum">
              <a:rPr lang="en-US" altLang="en-US" smtClean="0"/>
              <a:pPr/>
              <a:t>4</a:t>
            </a:fld>
            <a:endParaRPr lang="en-US" altLang="en-US"/>
          </a:p>
        </p:txBody>
      </p:sp>
    </p:spTree>
    <p:extLst>
      <p:ext uri="{BB962C8B-B14F-4D97-AF65-F5344CB8AC3E}">
        <p14:creationId xmlns:p14="http://schemas.microsoft.com/office/powerpoint/2010/main" val="325375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smtClean="0"/>
              <a:t>Booster Beam Physics Workshop</a:t>
            </a:r>
            <a:endParaRPr lang="en-US" b="1"/>
          </a:p>
        </p:txBody>
      </p:sp>
      <p:pic>
        <p:nvPicPr>
          <p:cNvPr id="7" name="Picture 6"/>
          <p:cNvPicPr>
            <a:picLocks noChangeAspect="1"/>
          </p:cNvPicPr>
          <p:nvPr/>
        </p:nvPicPr>
        <p:blipFill>
          <a:blip r:embed="rId2"/>
          <a:stretch>
            <a:fillRect/>
          </a:stretch>
        </p:blipFill>
        <p:spPr>
          <a:xfrm>
            <a:off x="143435" y="70466"/>
            <a:ext cx="8183310" cy="5930601"/>
          </a:xfrm>
          <a:prstGeom prst="rect">
            <a:avLst/>
          </a:prstGeom>
        </p:spPr>
      </p:pic>
      <p:sp>
        <p:nvSpPr>
          <p:cNvPr id="8" name="Oval 7"/>
          <p:cNvSpPr/>
          <p:nvPr/>
        </p:nvSpPr>
        <p:spPr>
          <a:xfrm>
            <a:off x="6723529" y="1013009"/>
            <a:ext cx="89647" cy="1075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10430" y="235332"/>
            <a:ext cx="3315908" cy="461665"/>
          </a:xfrm>
          <a:prstGeom prst="rect">
            <a:avLst/>
          </a:prstGeom>
          <a:noFill/>
        </p:spPr>
        <p:txBody>
          <a:bodyPr wrap="none" rtlCol="0">
            <a:spAutoFit/>
          </a:bodyPr>
          <a:lstStyle/>
          <a:p>
            <a:r>
              <a:rPr lang="en-US" dirty="0" smtClean="0"/>
              <a:t>Now – 1.4 to 1.5 E17 </a:t>
            </a:r>
            <a:r>
              <a:rPr lang="en-US" dirty="0" err="1" smtClean="0"/>
              <a:t>pph</a:t>
            </a:r>
            <a:endParaRPr lang="en-US" dirty="0"/>
          </a:p>
        </p:txBody>
      </p:sp>
      <p:cxnSp>
        <p:nvCxnSpPr>
          <p:cNvPr id="11" name="Straight Arrow Connector 10"/>
          <p:cNvCxnSpPr/>
          <p:nvPr/>
        </p:nvCxnSpPr>
        <p:spPr>
          <a:xfrm>
            <a:off x="6069106" y="618565"/>
            <a:ext cx="654423" cy="3944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6"/>
          </p:nvPr>
        </p:nvSpPr>
        <p:spPr/>
        <p:txBody>
          <a:bodyPr/>
          <a:lstStyle/>
          <a:p>
            <a:fld id="{C2BC038B-CA57-479E-BFA9-9E819877A5DF}" type="slidenum">
              <a:rPr lang="en-US" altLang="en-US" smtClean="0"/>
              <a:pPr/>
              <a:t>5</a:t>
            </a:fld>
            <a:endParaRPr lang="en-US" altLang="en-US"/>
          </a:p>
        </p:txBody>
      </p:sp>
    </p:spTree>
    <p:extLst>
      <p:ext uri="{BB962C8B-B14F-4D97-AF65-F5344CB8AC3E}">
        <p14:creationId xmlns:p14="http://schemas.microsoft.com/office/powerpoint/2010/main" val="205076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Booster Loss Profile – Higher Intensity </a:t>
            </a:r>
            <a:endParaRPr lang="en-US" dirty="0"/>
          </a:p>
        </p:txBody>
      </p:sp>
      <p:sp>
        <p:nvSpPr>
          <p:cNvPr id="5" name="Footer Placeholder 4"/>
          <p:cNvSpPr>
            <a:spLocks noGrp="1"/>
          </p:cNvSpPr>
          <p:nvPr>
            <p:ph type="ftr" sz="quarter" idx="11"/>
          </p:nvPr>
        </p:nvSpPr>
        <p:spPr/>
        <p:txBody>
          <a:bodyPr/>
          <a:lstStyle/>
          <a:p>
            <a:pPr>
              <a:defRPr/>
            </a:pPr>
            <a:r>
              <a:rPr lang="en-US" dirty="0" smtClean="0"/>
              <a:t>Booster Beam Physics Workshop</a:t>
            </a:r>
            <a:endParaRPr lang="en-US" b="1" dirty="0"/>
          </a:p>
        </p:txBody>
      </p:sp>
      <p:sp>
        <p:nvSpPr>
          <p:cNvPr id="16" name="TextBox 15"/>
          <p:cNvSpPr txBox="1"/>
          <p:nvPr/>
        </p:nvSpPr>
        <p:spPr>
          <a:xfrm>
            <a:off x="101677" y="940583"/>
            <a:ext cx="3558988" cy="5201424"/>
          </a:xfrm>
          <a:prstGeom prst="rect">
            <a:avLst/>
          </a:prstGeom>
          <a:noFill/>
        </p:spPr>
        <p:txBody>
          <a:bodyPr wrap="none" rtlCol="0">
            <a:spAutoFit/>
          </a:bodyPr>
          <a:lstStyle/>
          <a:p>
            <a:r>
              <a:rPr lang="en-US" sz="2000" dirty="0" smtClean="0">
                <a:latin typeface="Helvetica" panose="020B0604020202020204" pitchFamily="34" charset="0"/>
                <a:cs typeface="Helvetica" panose="020B0604020202020204" pitchFamily="34" charset="0"/>
              </a:rPr>
              <a:t>Booster has three loss points </a:t>
            </a:r>
          </a:p>
          <a:p>
            <a:r>
              <a:rPr lang="en-US" sz="2000" dirty="0" smtClean="0">
                <a:latin typeface="Helvetica" panose="020B0604020202020204" pitchFamily="34" charset="0"/>
                <a:cs typeface="Helvetica" panose="020B0604020202020204" pitchFamily="34" charset="0"/>
              </a:rPr>
              <a:t>during the cycle:</a:t>
            </a:r>
          </a:p>
          <a:p>
            <a:endParaRPr lang="en-US" sz="1800" dirty="0" smtClean="0">
              <a:latin typeface="Helvetica" panose="020B0604020202020204" pitchFamily="34" charset="0"/>
              <a:cs typeface="Helvetica" panose="020B0604020202020204" pitchFamily="34" charset="0"/>
            </a:endParaRPr>
          </a:p>
          <a:p>
            <a:r>
              <a:rPr lang="en-US" sz="2000" dirty="0" smtClean="0">
                <a:latin typeface="Helvetica" panose="020B0604020202020204" pitchFamily="34" charset="0"/>
                <a:cs typeface="Helvetica" panose="020B0604020202020204" pitchFamily="34" charset="0"/>
              </a:rPr>
              <a:t>Injection/start of acceleration</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Largest fraction of loss</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400 to 800 MeV</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Several components</a:t>
            </a:r>
          </a:p>
          <a:p>
            <a:endParaRPr lang="en-US" sz="1800" dirty="0" smtClean="0">
              <a:latin typeface="Helvetica" panose="020B0604020202020204" pitchFamily="34" charset="0"/>
              <a:cs typeface="Helvetica" panose="020B0604020202020204" pitchFamily="34" charset="0"/>
            </a:endParaRPr>
          </a:p>
          <a:p>
            <a:r>
              <a:rPr lang="en-US" sz="2000" dirty="0" smtClean="0">
                <a:latin typeface="Helvetica" panose="020B0604020202020204" pitchFamily="34" charset="0"/>
                <a:cs typeface="Helvetica" panose="020B0604020202020204" pitchFamily="34" charset="0"/>
              </a:rPr>
              <a:t>Transition</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RF voltage issue </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Orbit control</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Space charge ?</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Bucket matching</a:t>
            </a:r>
          </a:p>
          <a:p>
            <a:endParaRPr lang="en-US" sz="1800" dirty="0" smtClean="0">
              <a:latin typeface="Helvetica" panose="020B0604020202020204" pitchFamily="34" charset="0"/>
              <a:cs typeface="Helvetica" panose="020B0604020202020204" pitchFamily="34" charset="0"/>
            </a:endParaRPr>
          </a:p>
          <a:p>
            <a:r>
              <a:rPr lang="en-US" sz="2000" dirty="0" smtClean="0">
                <a:latin typeface="Helvetica" panose="020B0604020202020204" pitchFamily="34" charset="0"/>
                <a:cs typeface="Helvetica" panose="020B0604020202020204" pitchFamily="34" charset="0"/>
              </a:rPr>
              <a:t>Extraction</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Limited aperture</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Kicker rise time</a:t>
            </a:r>
          </a:p>
          <a:p>
            <a:pPr marL="341313" indent="-169863">
              <a:buFont typeface="Arial" panose="020B0604020202020204" pitchFamily="34" charset="0"/>
              <a:buChar char="•"/>
            </a:pPr>
            <a:r>
              <a:rPr lang="en-US" sz="1800" dirty="0" smtClean="0">
                <a:solidFill>
                  <a:schemeClr val="accent6"/>
                </a:solidFill>
                <a:latin typeface="Helvetica" panose="020B0604020202020204" pitchFamily="34" charset="0"/>
                <a:cs typeface="Helvetica" panose="020B0604020202020204" pitchFamily="34" charset="0"/>
              </a:rPr>
              <a:t>RF manipulations</a:t>
            </a:r>
          </a:p>
        </p:txBody>
      </p:sp>
      <p:grpSp>
        <p:nvGrpSpPr>
          <p:cNvPr id="17" name="Group 16"/>
          <p:cNvGrpSpPr/>
          <p:nvPr/>
        </p:nvGrpSpPr>
        <p:grpSpPr>
          <a:xfrm>
            <a:off x="3671918" y="940583"/>
            <a:ext cx="5466303" cy="4930857"/>
            <a:chOff x="3305908" y="931985"/>
            <a:chExt cx="5838092" cy="5098928"/>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1059" t="1414" r="2822" b="1"/>
            <a:stretch/>
          </p:blipFill>
          <p:spPr>
            <a:xfrm>
              <a:off x="3305908" y="931985"/>
              <a:ext cx="5838092" cy="5098928"/>
            </a:xfrm>
            <a:prstGeom prst="rect">
              <a:avLst/>
            </a:prstGeom>
          </p:spPr>
        </p:pic>
        <p:sp>
          <p:nvSpPr>
            <p:cNvPr id="19" name="Oval 18"/>
            <p:cNvSpPr/>
            <p:nvPr/>
          </p:nvSpPr>
          <p:spPr>
            <a:xfrm>
              <a:off x="4433520" y="1688756"/>
              <a:ext cx="786913" cy="4097215"/>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008540" y="1954823"/>
              <a:ext cx="883626" cy="3856892"/>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631722" y="2224881"/>
              <a:ext cx="888023" cy="3472534"/>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232937" y="1215830"/>
              <a:ext cx="1277914" cy="461665"/>
            </a:xfrm>
            <a:prstGeom prst="rect">
              <a:avLst/>
            </a:prstGeom>
            <a:solidFill>
              <a:schemeClr val="accent1">
                <a:alpha val="70000"/>
              </a:schemeClr>
            </a:solidFill>
          </p:spPr>
          <p:txBody>
            <a:bodyPr wrap="none" rtlCol="0">
              <a:spAutoFit/>
            </a:bodyPr>
            <a:lstStyle/>
            <a:p>
              <a:r>
                <a:rPr lang="en-US" dirty="0" smtClean="0">
                  <a:solidFill>
                    <a:schemeClr val="bg1"/>
                  </a:solidFill>
                </a:rPr>
                <a:t>Injection</a:t>
              </a:r>
              <a:endParaRPr lang="en-US" dirty="0">
                <a:solidFill>
                  <a:schemeClr val="bg1"/>
                </a:solidFill>
              </a:endParaRPr>
            </a:p>
          </p:txBody>
        </p:sp>
        <p:sp>
          <p:nvSpPr>
            <p:cNvPr id="23" name="TextBox 22"/>
            <p:cNvSpPr txBox="1"/>
            <p:nvPr/>
          </p:nvSpPr>
          <p:spPr>
            <a:xfrm>
              <a:off x="7301371" y="1660521"/>
              <a:ext cx="1447256" cy="461665"/>
            </a:xfrm>
            <a:prstGeom prst="rect">
              <a:avLst/>
            </a:prstGeom>
            <a:solidFill>
              <a:schemeClr val="accent1">
                <a:alpha val="70000"/>
              </a:schemeClr>
            </a:solidFill>
          </p:spPr>
          <p:txBody>
            <a:bodyPr wrap="none" rtlCol="0">
              <a:spAutoFit/>
            </a:bodyPr>
            <a:lstStyle/>
            <a:p>
              <a:r>
                <a:rPr lang="en-US" dirty="0" smtClean="0">
                  <a:solidFill>
                    <a:schemeClr val="bg1"/>
                  </a:solidFill>
                </a:rPr>
                <a:t>Extraction</a:t>
              </a:r>
              <a:endParaRPr lang="en-US" dirty="0">
                <a:solidFill>
                  <a:schemeClr val="bg1"/>
                </a:solidFill>
              </a:endParaRPr>
            </a:p>
          </p:txBody>
        </p:sp>
        <p:sp>
          <p:nvSpPr>
            <p:cNvPr id="24" name="TextBox 23"/>
            <p:cNvSpPr txBox="1"/>
            <p:nvPr/>
          </p:nvSpPr>
          <p:spPr>
            <a:xfrm>
              <a:off x="5761947" y="1427660"/>
              <a:ext cx="1510628" cy="477401"/>
            </a:xfrm>
            <a:prstGeom prst="rect">
              <a:avLst/>
            </a:prstGeom>
            <a:solidFill>
              <a:schemeClr val="accent1">
                <a:alpha val="70000"/>
              </a:schemeClr>
            </a:solidFill>
          </p:spPr>
          <p:txBody>
            <a:bodyPr wrap="none" rtlCol="0">
              <a:spAutoFit/>
            </a:bodyPr>
            <a:lstStyle/>
            <a:p>
              <a:r>
                <a:rPr lang="en-US" dirty="0" smtClean="0">
                  <a:solidFill>
                    <a:schemeClr val="bg1"/>
                  </a:solidFill>
                </a:rPr>
                <a:t>Transition</a:t>
              </a:r>
              <a:endParaRPr lang="en-US" dirty="0">
                <a:solidFill>
                  <a:schemeClr val="bg1"/>
                </a:solidFill>
              </a:endParaRPr>
            </a:p>
          </p:txBody>
        </p:sp>
      </p:grpSp>
      <p:sp>
        <p:nvSpPr>
          <p:cNvPr id="3" name="Slide Number Placeholder 2"/>
          <p:cNvSpPr>
            <a:spLocks noGrp="1"/>
          </p:cNvSpPr>
          <p:nvPr>
            <p:ph type="sldNum" sz="quarter" idx="12"/>
          </p:nvPr>
        </p:nvSpPr>
        <p:spPr/>
        <p:txBody>
          <a:bodyPr/>
          <a:lstStyle/>
          <a:p>
            <a:fld id="{52E9C158-AEF1-41A2-A6CE-6F0BAB305EFD}" type="slidenum">
              <a:rPr lang="en-US" altLang="en-US" smtClean="0"/>
              <a:pPr/>
              <a:t>6</a:t>
            </a:fld>
            <a:endParaRPr lang="en-US" altLang="en-US"/>
          </a:p>
        </p:txBody>
      </p:sp>
    </p:spTree>
    <p:extLst>
      <p:ext uri="{BB962C8B-B14F-4D97-AF65-F5344CB8AC3E}">
        <p14:creationId xmlns:p14="http://schemas.microsoft.com/office/powerpoint/2010/main" val="3343850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77100" cy="5821680"/>
          </a:xfrm>
          <a:prstGeom prst="rect">
            <a:avLst/>
          </a:prstGeom>
        </p:spPr>
      </p:pic>
      <p:sp>
        <p:nvSpPr>
          <p:cNvPr id="7" name="TextBox 6"/>
          <p:cNvSpPr txBox="1"/>
          <p:nvPr/>
        </p:nvSpPr>
        <p:spPr>
          <a:xfrm>
            <a:off x="997893" y="-1935"/>
            <a:ext cx="7173092" cy="461665"/>
          </a:xfrm>
          <a:prstGeom prst="rect">
            <a:avLst/>
          </a:prstGeom>
          <a:solidFill>
            <a:schemeClr val="accent1">
              <a:lumMod val="40000"/>
              <a:lumOff val="60000"/>
            </a:schemeClr>
          </a:solidFill>
        </p:spPr>
        <p:txBody>
          <a:bodyPr wrap="square" rtlCol="0">
            <a:spAutoFit/>
          </a:bodyPr>
          <a:lstStyle/>
          <a:p>
            <a:r>
              <a:rPr lang="en-US" dirty="0" smtClean="0"/>
              <a:t>Booster charge signal (nominal intensity) and power loss</a:t>
            </a:r>
            <a:endParaRPr lang="en-US" dirty="0"/>
          </a:p>
        </p:txBody>
      </p:sp>
      <p:sp>
        <p:nvSpPr>
          <p:cNvPr id="8" name="TextBox 7"/>
          <p:cNvSpPr txBox="1"/>
          <p:nvPr/>
        </p:nvSpPr>
        <p:spPr>
          <a:xfrm>
            <a:off x="1772509" y="2523533"/>
            <a:ext cx="4677627" cy="461665"/>
          </a:xfrm>
          <a:prstGeom prst="rect">
            <a:avLst/>
          </a:prstGeom>
          <a:solidFill>
            <a:schemeClr val="accent1">
              <a:lumMod val="40000"/>
              <a:lumOff val="60000"/>
            </a:schemeClr>
          </a:solidFill>
        </p:spPr>
        <p:txBody>
          <a:bodyPr wrap="none" rtlCol="0">
            <a:spAutoFit/>
          </a:bodyPr>
          <a:lstStyle/>
          <a:p>
            <a:r>
              <a:rPr lang="en-US" dirty="0" smtClean="0"/>
              <a:t>Booster calculated beam power loss</a:t>
            </a:r>
            <a:endParaRPr lang="en-US" dirty="0"/>
          </a:p>
        </p:txBody>
      </p:sp>
      <p:sp>
        <p:nvSpPr>
          <p:cNvPr id="9" name="TextBox 8"/>
          <p:cNvSpPr txBox="1"/>
          <p:nvPr/>
        </p:nvSpPr>
        <p:spPr>
          <a:xfrm>
            <a:off x="3040477" y="3678618"/>
            <a:ext cx="905633" cy="307777"/>
          </a:xfrm>
          <a:prstGeom prst="rect">
            <a:avLst/>
          </a:prstGeom>
          <a:solidFill>
            <a:schemeClr val="accent1">
              <a:lumMod val="40000"/>
              <a:lumOff val="60000"/>
            </a:schemeClr>
          </a:solidFill>
        </p:spPr>
        <p:txBody>
          <a:bodyPr wrap="none" rtlCol="0">
            <a:spAutoFit/>
          </a:bodyPr>
          <a:lstStyle/>
          <a:p>
            <a:r>
              <a:rPr lang="en-US" sz="1400" dirty="0" smtClean="0"/>
              <a:t>Transition</a:t>
            </a:r>
            <a:endParaRPr lang="en-US" sz="1400" dirty="0"/>
          </a:p>
        </p:txBody>
      </p:sp>
      <p:sp>
        <p:nvSpPr>
          <p:cNvPr id="10" name="TextBox 9"/>
          <p:cNvSpPr txBox="1"/>
          <p:nvPr/>
        </p:nvSpPr>
        <p:spPr>
          <a:xfrm>
            <a:off x="6745152" y="3912688"/>
            <a:ext cx="2319717" cy="307777"/>
          </a:xfrm>
          <a:prstGeom prst="rect">
            <a:avLst/>
          </a:prstGeom>
          <a:solidFill>
            <a:srgbClr val="FFFF00"/>
          </a:solidFill>
        </p:spPr>
        <p:txBody>
          <a:bodyPr wrap="square" rtlCol="0">
            <a:spAutoFit/>
          </a:bodyPr>
          <a:lstStyle/>
          <a:p>
            <a:r>
              <a:rPr lang="en-US" sz="1400" dirty="0" smtClean="0"/>
              <a:t>Extraction beam loss at Septa</a:t>
            </a:r>
            <a:endParaRPr lang="en-US" sz="1400" dirty="0"/>
          </a:p>
        </p:txBody>
      </p:sp>
      <p:sp>
        <p:nvSpPr>
          <p:cNvPr id="11" name="TextBox 10"/>
          <p:cNvSpPr txBox="1"/>
          <p:nvPr/>
        </p:nvSpPr>
        <p:spPr>
          <a:xfrm>
            <a:off x="6732801" y="999221"/>
            <a:ext cx="2411199" cy="969496"/>
          </a:xfrm>
          <a:prstGeom prst="rect">
            <a:avLst/>
          </a:prstGeom>
          <a:solidFill>
            <a:schemeClr val="tx1">
              <a:lumMod val="20000"/>
              <a:lumOff val="80000"/>
            </a:schemeClr>
          </a:solidFill>
        </p:spPr>
        <p:txBody>
          <a:bodyPr wrap="square" rtlCol="0">
            <a:spAutoFit/>
          </a:bodyPr>
          <a:lstStyle/>
          <a:p>
            <a:r>
              <a:rPr lang="en-US" sz="1900" dirty="0" smtClean="0"/>
              <a:t>Lots of improvements </a:t>
            </a:r>
          </a:p>
          <a:p>
            <a:r>
              <a:rPr lang="en-US" sz="1900" dirty="0" smtClean="0"/>
              <a:t>Beam loss (watts) down ~ 15 %</a:t>
            </a:r>
            <a:endParaRPr lang="en-US" sz="1900" dirty="0"/>
          </a:p>
        </p:txBody>
      </p:sp>
      <p:cxnSp>
        <p:nvCxnSpPr>
          <p:cNvPr id="13" name="Straight Arrow Connector 12"/>
          <p:cNvCxnSpPr/>
          <p:nvPr/>
        </p:nvCxnSpPr>
        <p:spPr>
          <a:xfrm flipH="1">
            <a:off x="4703885" y="2985198"/>
            <a:ext cx="8792" cy="522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922110" y="4734760"/>
            <a:ext cx="1712328" cy="338554"/>
          </a:xfrm>
          <a:prstGeom prst="rect">
            <a:avLst/>
          </a:prstGeom>
          <a:solidFill>
            <a:schemeClr val="tx1">
              <a:lumMod val="20000"/>
              <a:lumOff val="80000"/>
            </a:schemeClr>
          </a:solidFill>
        </p:spPr>
        <p:txBody>
          <a:bodyPr wrap="none" rtlCol="0">
            <a:spAutoFit/>
          </a:bodyPr>
          <a:lstStyle/>
          <a:p>
            <a:r>
              <a:rPr lang="en-US" sz="1600" b="1" dirty="0" smtClean="0"/>
              <a:t>No beam baseline</a:t>
            </a:r>
            <a:endParaRPr lang="en-US" sz="1600" b="1" dirty="0"/>
          </a:p>
        </p:txBody>
      </p:sp>
      <p:sp>
        <p:nvSpPr>
          <p:cNvPr id="15" name="Footer Placeholder 4"/>
          <p:cNvSpPr txBox="1">
            <a:spLocks/>
          </p:cNvSpPr>
          <p:nvPr/>
        </p:nvSpPr>
        <p:spPr>
          <a:xfrm>
            <a:off x="806450" y="651510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4C97"/>
                </a:solidFill>
                <a:effectLst/>
                <a:uLnTx/>
                <a:uFillTx/>
                <a:latin typeface="Helvetica"/>
                <a:ea typeface="ＭＳ Ｐゴシック" charset="0"/>
              </a:rPr>
              <a:t>Booster Beam Physics Workshop</a:t>
            </a:r>
            <a:endParaRPr kumimoji="0" lang="en-US" sz="1200" b="1" i="0" u="none" strike="noStrike" kern="1200" cap="none" spc="0" normalizeH="0" baseline="0" noProof="0">
              <a:ln>
                <a:noFill/>
              </a:ln>
              <a:solidFill>
                <a:srgbClr val="004C97"/>
              </a:solidFill>
              <a:effectLst/>
              <a:uLnTx/>
              <a:uFillTx/>
              <a:latin typeface="Helvetica"/>
              <a:ea typeface="ＭＳ Ｐゴシック" charset="0"/>
            </a:endParaRPr>
          </a:p>
        </p:txBody>
      </p:sp>
    </p:spTree>
    <p:extLst>
      <p:ext uri="{BB962C8B-B14F-4D97-AF65-F5344CB8AC3E}">
        <p14:creationId xmlns:p14="http://schemas.microsoft.com/office/powerpoint/2010/main" val="189235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d.fnal.gov/Elog/getFileBinary?fileID=68418"/>
          <p:cNvPicPr>
            <a:picLocks noGrp="1" noChangeAspect="1" noChangeArrowheads="1"/>
          </p:cNvPicPr>
          <p:nvPr>
            <p:ph type="pic" idx="13"/>
          </p:nvPr>
        </p:nvPicPr>
        <p:blipFill rotWithShape="1">
          <a:blip r:embed="rId2">
            <a:extLst>
              <a:ext uri="{28A0092B-C50C-407E-A947-70E740481C1C}">
                <a14:useLocalDpi xmlns:a14="http://schemas.microsoft.com/office/drawing/2010/main" val="0"/>
              </a:ext>
            </a:extLst>
          </a:blip>
          <a:srcRect l="840" t="-203" r="836" b="1685"/>
          <a:stretch/>
        </p:blipFill>
        <p:spPr bwMode="auto">
          <a:xfrm>
            <a:off x="18599" y="-26373"/>
            <a:ext cx="6024336" cy="492084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a:xfrm>
            <a:off x="274509" y="5525684"/>
            <a:ext cx="7788947" cy="546723"/>
          </a:xfrm>
        </p:spPr>
        <p:txBody>
          <a:bodyPr/>
          <a:lstStyle/>
          <a:p>
            <a:r>
              <a:rPr lang="en-US" dirty="0" smtClean="0">
                <a:solidFill>
                  <a:schemeClr val="tx1"/>
                </a:solidFill>
              </a:rPr>
              <a:t>Above plot is for 1.5E17 </a:t>
            </a:r>
            <a:r>
              <a:rPr lang="en-US" dirty="0" err="1" smtClean="0">
                <a:solidFill>
                  <a:schemeClr val="tx1"/>
                </a:solidFill>
              </a:rPr>
              <a:t>pph</a:t>
            </a:r>
            <a:r>
              <a:rPr lang="en-US" dirty="0" smtClean="0">
                <a:solidFill>
                  <a:schemeClr val="tx1"/>
                </a:solidFill>
              </a:rPr>
              <a:t> – 4.3e12/pulse at ~10 Hz</a:t>
            </a:r>
            <a:endParaRPr lang="en-US" dirty="0">
              <a:solidFill>
                <a:schemeClr val="tx1"/>
              </a:solidFill>
            </a:endParaRPr>
          </a:p>
        </p:txBody>
      </p:sp>
      <p:sp>
        <p:nvSpPr>
          <p:cNvPr id="5" name="Footer Placeholder 4"/>
          <p:cNvSpPr>
            <a:spLocks noGrp="1"/>
          </p:cNvSpPr>
          <p:nvPr>
            <p:ph type="ftr" sz="quarter" idx="15"/>
          </p:nvPr>
        </p:nvSpPr>
        <p:spPr/>
        <p:txBody>
          <a:bodyPr/>
          <a:lstStyle/>
          <a:p>
            <a:pPr>
              <a:defRPr/>
            </a:pPr>
            <a:r>
              <a:rPr lang="en-US" smtClean="0"/>
              <a:t>Booster Beam Physics Workshop</a:t>
            </a:r>
            <a:endParaRPr lang="en-US" b="1"/>
          </a:p>
        </p:txBody>
      </p:sp>
      <p:sp>
        <p:nvSpPr>
          <p:cNvPr id="8" name="Oval 7"/>
          <p:cNvSpPr/>
          <p:nvPr/>
        </p:nvSpPr>
        <p:spPr>
          <a:xfrm>
            <a:off x="2319850" y="1857761"/>
            <a:ext cx="709660" cy="2683299"/>
          </a:xfrm>
          <a:prstGeom prst="ellipse">
            <a:avLst/>
          </a:prstGeom>
          <a:solidFill>
            <a:schemeClr val="accent1">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694779" y="2143871"/>
            <a:ext cx="480065" cy="2397189"/>
          </a:xfrm>
          <a:prstGeom prst="ellipse">
            <a:avLst/>
          </a:prstGeom>
          <a:solidFill>
            <a:schemeClr val="accent1">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179791" y="1645585"/>
            <a:ext cx="738189" cy="2769577"/>
          </a:xfrm>
          <a:prstGeom prst="ellipse">
            <a:avLst/>
          </a:prstGeom>
          <a:solidFill>
            <a:schemeClr val="accent1">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24336" y="1002065"/>
            <a:ext cx="1845377" cy="830997"/>
          </a:xfrm>
          <a:prstGeom prst="rect">
            <a:avLst/>
          </a:prstGeom>
          <a:solidFill>
            <a:schemeClr val="accent1">
              <a:alpha val="70000"/>
            </a:schemeClr>
          </a:solidFill>
        </p:spPr>
        <p:txBody>
          <a:bodyPr wrap="none" rtlCol="0">
            <a:spAutoFit/>
          </a:bodyPr>
          <a:lstStyle/>
          <a:p>
            <a:r>
              <a:rPr lang="en-US" dirty="0" smtClean="0">
                <a:solidFill>
                  <a:schemeClr val="bg1"/>
                </a:solidFill>
                <a:latin typeface="Helvetica" panose="020B0604020202020204" pitchFamily="34" charset="0"/>
                <a:cs typeface="Helvetica" panose="020B0604020202020204" pitchFamily="34" charset="0"/>
              </a:rPr>
              <a:t>Notch beam</a:t>
            </a:r>
          </a:p>
          <a:p>
            <a:r>
              <a:rPr lang="en-US" dirty="0">
                <a:solidFill>
                  <a:schemeClr val="bg1"/>
                </a:solidFill>
                <a:latin typeface="Helvetica" panose="020B0604020202020204" pitchFamily="34" charset="0"/>
                <a:cs typeface="Helvetica" panose="020B0604020202020204" pitchFamily="34" charset="0"/>
              </a:rPr>
              <a:t>a</a:t>
            </a:r>
            <a:r>
              <a:rPr lang="en-US" dirty="0" smtClean="0">
                <a:solidFill>
                  <a:schemeClr val="bg1"/>
                </a:solidFill>
                <a:latin typeface="Helvetica" panose="020B0604020202020204" pitchFamily="34" charset="0"/>
                <a:cs typeface="Helvetica" panose="020B0604020202020204" pitchFamily="34" charset="0"/>
              </a:rPr>
              <a:t>bsorber</a:t>
            </a:r>
            <a:endParaRPr lang="en-US" dirty="0">
              <a:solidFill>
                <a:schemeClr val="bg1"/>
              </a:solidFill>
              <a:latin typeface="Helvetica" panose="020B0604020202020204" pitchFamily="34" charset="0"/>
              <a:cs typeface="Helvetica" panose="020B0604020202020204" pitchFamily="34" charset="0"/>
            </a:endParaRPr>
          </a:p>
        </p:txBody>
      </p:sp>
      <p:sp>
        <p:nvSpPr>
          <p:cNvPr id="12" name="TextBox 11"/>
          <p:cNvSpPr txBox="1"/>
          <p:nvPr/>
        </p:nvSpPr>
        <p:spPr>
          <a:xfrm>
            <a:off x="3131275" y="1923156"/>
            <a:ext cx="1487617" cy="430887"/>
          </a:xfrm>
          <a:prstGeom prst="rect">
            <a:avLst/>
          </a:prstGeom>
          <a:solidFill>
            <a:schemeClr val="accent1">
              <a:alpha val="70000"/>
            </a:schemeClr>
          </a:solidFill>
        </p:spPr>
        <p:txBody>
          <a:bodyPr wrap="square" rtlCol="0">
            <a:spAutoFit/>
          </a:bodyPr>
          <a:lstStyle/>
          <a:p>
            <a:r>
              <a:rPr lang="en-US" sz="2200" dirty="0" smtClean="0">
                <a:solidFill>
                  <a:schemeClr val="bg1"/>
                </a:solidFill>
                <a:latin typeface="Helvetica" panose="020B0604020202020204" pitchFamily="34" charset="0"/>
                <a:cs typeface="Helvetica" panose="020B0604020202020204" pitchFamily="34" charset="0"/>
              </a:rPr>
              <a:t>Extraction</a:t>
            </a:r>
            <a:endParaRPr lang="en-US" sz="2200" dirty="0">
              <a:solidFill>
                <a:schemeClr val="bg1"/>
              </a:solidFill>
              <a:latin typeface="Helvetica" panose="020B0604020202020204" pitchFamily="34" charset="0"/>
              <a:cs typeface="Helvetica" panose="020B0604020202020204" pitchFamily="34" charset="0"/>
            </a:endParaRPr>
          </a:p>
        </p:txBody>
      </p:sp>
      <p:sp>
        <p:nvSpPr>
          <p:cNvPr id="13" name="TextBox 12"/>
          <p:cNvSpPr txBox="1"/>
          <p:nvPr/>
        </p:nvSpPr>
        <p:spPr>
          <a:xfrm>
            <a:off x="806450" y="984743"/>
            <a:ext cx="1572866" cy="461665"/>
          </a:xfrm>
          <a:prstGeom prst="rect">
            <a:avLst/>
          </a:prstGeom>
          <a:solidFill>
            <a:schemeClr val="accent1">
              <a:alpha val="70000"/>
            </a:schemeClr>
          </a:solidFill>
        </p:spPr>
        <p:txBody>
          <a:bodyPr wrap="none" rtlCol="0">
            <a:spAutoFit/>
          </a:bodyPr>
          <a:lstStyle/>
          <a:p>
            <a:r>
              <a:rPr lang="en-US" dirty="0" smtClean="0">
                <a:solidFill>
                  <a:schemeClr val="bg1"/>
                </a:solidFill>
                <a:latin typeface="Helvetica" panose="020B0604020202020204" pitchFamily="34" charset="0"/>
                <a:cs typeface="Helvetica" panose="020B0604020202020204" pitchFamily="34" charset="0"/>
              </a:rPr>
              <a:t>Collimator</a:t>
            </a:r>
            <a:endParaRPr lang="en-US" dirty="0">
              <a:solidFill>
                <a:schemeClr val="bg1"/>
              </a:solidFill>
              <a:latin typeface="Helvetica" panose="020B0604020202020204" pitchFamily="34" charset="0"/>
              <a:cs typeface="Helvetica" panose="020B0604020202020204" pitchFamily="34" charset="0"/>
            </a:endParaRPr>
          </a:p>
        </p:txBody>
      </p:sp>
      <p:sp>
        <p:nvSpPr>
          <p:cNvPr id="14" name="TextBox 13"/>
          <p:cNvSpPr txBox="1"/>
          <p:nvPr/>
        </p:nvSpPr>
        <p:spPr>
          <a:xfrm>
            <a:off x="6095439" y="240545"/>
            <a:ext cx="2823589" cy="5447645"/>
          </a:xfrm>
          <a:prstGeom prst="rect">
            <a:avLst/>
          </a:prstGeom>
          <a:noFill/>
        </p:spPr>
        <p:txBody>
          <a:bodyPr wrap="square" rtlCol="0">
            <a:spAutoFit/>
          </a:bodyPr>
          <a:lstStyle/>
          <a:p>
            <a:r>
              <a:rPr lang="en-US" sz="2200" dirty="0" smtClean="0">
                <a:latin typeface="Helvetica" panose="020B0604020202020204" pitchFamily="34" charset="0"/>
                <a:cs typeface="Helvetica" panose="020B0604020202020204" pitchFamily="34" charset="0"/>
              </a:rPr>
              <a:t>Acceptable trip value</a:t>
            </a:r>
          </a:p>
          <a:p>
            <a:pPr marL="461963" indent="-180975">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b</a:t>
            </a:r>
            <a:r>
              <a:rPr lang="en-US" sz="2000" dirty="0" smtClean="0">
                <a:solidFill>
                  <a:schemeClr val="accent6"/>
                </a:solidFill>
                <a:latin typeface="Helvetica" panose="020B0604020202020204" pitchFamily="34" charset="0"/>
                <a:cs typeface="Helvetica" panose="020B0604020202020204" pitchFamily="34" charset="0"/>
              </a:rPr>
              <a:t>ased upon radiation surveys and historic work activates</a:t>
            </a:r>
          </a:p>
          <a:p>
            <a:pPr marL="461963" indent="-180975">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w</a:t>
            </a:r>
            <a:r>
              <a:rPr lang="en-US" sz="2000" dirty="0" smtClean="0">
                <a:solidFill>
                  <a:schemeClr val="accent6"/>
                </a:solidFill>
                <a:latin typeface="Helvetica" panose="020B0604020202020204" pitchFamily="34" charset="0"/>
                <a:cs typeface="Helvetica" panose="020B0604020202020204" pitchFamily="34" charset="0"/>
              </a:rPr>
              <a:t>hen one of these scaled BLM readings reach 1 beam is inhibited</a:t>
            </a:r>
          </a:p>
          <a:p>
            <a:r>
              <a:rPr lang="en-US" sz="2200" dirty="0" smtClean="0">
                <a:latin typeface="Helvetica" panose="020B0604020202020204" pitchFamily="34" charset="0"/>
                <a:cs typeface="Helvetica" panose="020B0604020202020204" pitchFamily="34" charset="0"/>
              </a:rPr>
              <a:t>Booster also has a running </a:t>
            </a:r>
            <a:r>
              <a:rPr lang="en-US" sz="2200" dirty="0">
                <a:latin typeface="Helvetica" panose="020B0604020202020204" pitchFamily="34" charset="0"/>
                <a:cs typeface="Helvetica" panose="020B0604020202020204" pitchFamily="34" charset="0"/>
              </a:rPr>
              <a:t>sum </a:t>
            </a:r>
            <a:r>
              <a:rPr lang="en-US" sz="2200" dirty="0" smtClean="0">
                <a:latin typeface="Helvetica" panose="020B0604020202020204" pitchFamily="34" charset="0"/>
                <a:cs typeface="Helvetica" panose="020B0604020202020204" pitchFamily="34" charset="0"/>
              </a:rPr>
              <a:t>average loss of 525 watts </a:t>
            </a:r>
          </a:p>
          <a:p>
            <a:pPr marL="461963" indent="-180975">
              <a:buFont typeface="Arial" panose="020B0604020202020204" pitchFamily="34" charset="0"/>
              <a:buChar char="•"/>
            </a:pPr>
            <a:r>
              <a:rPr lang="en-US" sz="2000" dirty="0" smtClean="0">
                <a:solidFill>
                  <a:schemeClr val="accent6"/>
                </a:solidFill>
                <a:latin typeface="Helvetica" panose="020B0604020202020204" pitchFamily="34" charset="0"/>
                <a:cs typeface="Helvetica" panose="020B0604020202020204" pitchFamily="34" charset="0"/>
              </a:rPr>
              <a:t>uses the Booster beam toroid </a:t>
            </a:r>
          </a:p>
          <a:p>
            <a:pPr marL="461963" indent="-180975">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t</a:t>
            </a:r>
            <a:r>
              <a:rPr lang="en-US" sz="2000" dirty="0" smtClean="0">
                <a:solidFill>
                  <a:schemeClr val="accent6"/>
                </a:solidFill>
                <a:latin typeface="Helvetica" panose="020B0604020202020204" pitchFamily="34" charset="0"/>
                <a:cs typeface="Helvetica" panose="020B0604020202020204" pitchFamily="34" charset="0"/>
              </a:rPr>
              <a:t>his is a Proton Source department safety net </a:t>
            </a:r>
            <a:endParaRPr lang="en-US" sz="2000" dirty="0">
              <a:solidFill>
                <a:schemeClr val="accent6"/>
              </a:solidFill>
              <a:latin typeface="Helvetica" panose="020B0604020202020204" pitchFamily="34" charset="0"/>
              <a:cs typeface="Helvetica" panose="020B0604020202020204" pitchFamily="34" charset="0"/>
            </a:endParaRPr>
          </a:p>
        </p:txBody>
      </p:sp>
      <p:sp>
        <p:nvSpPr>
          <p:cNvPr id="15" name="TextBox 14"/>
          <p:cNvSpPr txBox="1"/>
          <p:nvPr/>
        </p:nvSpPr>
        <p:spPr>
          <a:xfrm>
            <a:off x="2160608" y="4904440"/>
            <a:ext cx="2129237" cy="400110"/>
          </a:xfrm>
          <a:prstGeom prst="rect">
            <a:avLst/>
          </a:prstGeom>
          <a:noFill/>
        </p:spPr>
        <p:txBody>
          <a:bodyPr wrap="none" rtlCol="0">
            <a:spAutoFit/>
          </a:bodyPr>
          <a:lstStyle/>
          <a:p>
            <a:r>
              <a:rPr lang="en-US" sz="2000" dirty="0" smtClean="0">
                <a:latin typeface="Helvetica" panose="020B0604020202020204" pitchFamily="34" charset="0"/>
                <a:cs typeface="Helvetica" panose="020B0604020202020204" pitchFamily="34" charset="0"/>
              </a:rPr>
              <a:t>Tunnel Locations</a:t>
            </a:r>
            <a:endParaRPr lang="en-US" sz="2000" dirty="0">
              <a:latin typeface="Helvetica" panose="020B0604020202020204" pitchFamily="34" charset="0"/>
              <a:cs typeface="Helvetica" panose="020B0604020202020204" pitchFamily="34" charset="0"/>
            </a:endParaRPr>
          </a:p>
        </p:txBody>
      </p:sp>
      <p:sp>
        <p:nvSpPr>
          <p:cNvPr id="16" name="Oval 15"/>
          <p:cNvSpPr/>
          <p:nvPr/>
        </p:nvSpPr>
        <p:spPr>
          <a:xfrm>
            <a:off x="71889" y="1023241"/>
            <a:ext cx="236996" cy="415371"/>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41809" y="508874"/>
            <a:ext cx="5240537" cy="400110"/>
          </a:xfrm>
          <a:prstGeom prst="rect">
            <a:avLst/>
          </a:prstGeom>
          <a:noFill/>
        </p:spPr>
        <p:txBody>
          <a:bodyPr wrap="none" rtlCol="0">
            <a:spAutoFit/>
          </a:bodyPr>
          <a:lstStyle/>
          <a:p>
            <a:r>
              <a:rPr lang="en-US" sz="2000" dirty="0">
                <a:solidFill>
                  <a:schemeClr val="bg2"/>
                </a:solidFill>
                <a:latin typeface="Helvetica" panose="020B0604020202020204" pitchFamily="34" charset="0"/>
                <a:cs typeface="Helvetica" panose="020B0604020202020204" pitchFamily="34" charset="0"/>
              </a:rPr>
              <a:t>P</a:t>
            </a:r>
            <a:r>
              <a:rPr lang="en-US" sz="2000" dirty="0" smtClean="0">
                <a:solidFill>
                  <a:schemeClr val="bg2"/>
                </a:solidFill>
                <a:latin typeface="Helvetica" panose="020B0604020202020204" pitchFamily="34" charset="0"/>
                <a:cs typeface="Helvetica" panose="020B0604020202020204" pitchFamily="34" charset="0"/>
              </a:rPr>
              <a:t>lot is of normalized BLMs to trip point value</a:t>
            </a:r>
            <a:endParaRPr lang="en-US" sz="2000" dirty="0">
              <a:solidFill>
                <a:schemeClr val="bg2"/>
              </a:solidFill>
              <a:latin typeface="Helvetica" panose="020B0604020202020204" pitchFamily="34" charset="0"/>
              <a:cs typeface="Helvetica" panose="020B0604020202020204" pitchFamily="34" charset="0"/>
            </a:endParaRPr>
          </a:p>
        </p:txBody>
      </p:sp>
      <p:cxnSp>
        <p:nvCxnSpPr>
          <p:cNvPr id="19" name="Straight Connector 18"/>
          <p:cNvCxnSpPr/>
          <p:nvPr/>
        </p:nvCxnSpPr>
        <p:spPr>
          <a:xfrm>
            <a:off x="3587262" y="413238"/>
            <a:ext cx="467369"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361732" y="316523"/>
            <a:ext cx="898500" cy="87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777921" y="1700981"/>
            <a:ext cx="1782526" cy="995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385988" y="1667260"/>
            <a:ext cx="820336" cy="4002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552434" y="1691104"/>
            <a:ext cx="65446" cy="4190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4" name="Straight Arrow Connector 1023"/>
          <p:cNvCxnSpPr/>
          <p:nvPr/>
        </p:nvCxnSpPr>
        <p:spPr>
          <a:xfrm>
            <a:off x="4607822" y="2111553"/>
            <a:ext cx="298098" cy="242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9" name="Straight Arrow Connector 1028"/>
          <p:cNvCxnSpPr/>
          <p:nvPr/>
        </p:nvCxnSpPr>
        <p:spPr>
          <a:xfrm>
            <a:off x="1563598" y="1446408"/>
            <a:ext cx="0" cy="1991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6"/>
          </p:nvPr>
        </p:nvSpPr>
        <p:spPr/>
        <p:txBody>
          <a:bodyPr/>
          <a:lstStyle/>
          <a:p>
            <a:fld id="{C2BC038B-CA57-479E-BFA9-9E819877A5DF}" type="slidenum">
              <a:rPr lang="en-US" altLang="en-US" smtClean="0"/>
              <a:pPr/>
              <a:t>8</a:t>
            </a:fld>
            <a:endParaRPr lang="en-US" altLang="en-US"/>
          </a:p>
        </p:txBody>
      </p:sp>
    </p:spTree>
    <p:extLst>
      <p:ext uri="{BB962C8B-B14F-4D97-AF65-F5344CB8AC3E}">
        <p14:creationId xmlns:p14="http://schemas.microsoft.com/office/powerpoint/2010/main" val="288808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radiation survey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77352"/>
            <a:ext cx="5829061" cy="4571429"/>
          </a:xfrm>
        </p:spPr>
      </p:pic>
      <p:sp>
        <p:nvSpPr>
          <p:cNvPr id="5" name="Footer Placeholder 4"/>
          <p:cNvSpPr>
            <a:spLocks noGrp="1"/>
          </p:cNvSpPr>
          <p:nvPr>
            <p:ph type="ftr" sz="quarter" idx="11"/>
          </p:nvPr>
        </p:nvSpPr>
        <p:spPr/>
        <p:txBody>
          <a:bodyPr/>
          <a:lstStyle/>
          <a:p>
            <a:pPr>
              <a:defRPr/>
            </a:pPr>
            <a:r>
              <a:rPr lang="en-US" smtClean="0"/>
              <a:t>Booster Beam Physics Workshop</a:t>
            </a:r>
            <a:endParaRPr lang="en-US" b="1"/>
          </a:p>
        </p:txBody>
      </p:sp>
      <p:sp>
        <p:nvSpPr>
          <p:cNvPr id="11" name="TextBox 10"/>
          <p:cNvSpPr txBox="1"/>
          <p:nvPr/>
        </p:nvSpPr>
        <p:spPr>
          <a:xfrm>
            <a:off x="5886996" y="992471"/>
            <a:ext cx="3257004" cy="5262979"/>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Surveys reflect the BLM data and are used to set the trip points of the BLM system</a:t>
            </a:r>
          </a:p>
          <a:p>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Note: the BLM system </a:t>
            </a:r>
            <a:r>
              <a:rPr lang="en-US" b="1" dirty="0" smtClean="0">
                <a:latin typeface="Helvetica" panose="020B0604020202020204" pitchFamily="34" charset="0"/>
                <a:cs typeface="Helvetica" panose="020B0604020202020204" pitchFamily="34" charset="0"/>
              </a:rPr>
              <a:t>is not</a:t>
            </a:r>
            <a:r>
              <a:rPr lang="en-US" dirty="0" smtClean="0">
                <a:latin typeface="Helvetica" panose="020B0604020202020204" pitchFamily="34" charset="0"/>
                <a:cs typeface="Helvetica" panose="020B0604020202020204" pitchFamily="34" charset="0"/>
              </a:rPr>
              <a:t> part of the shielding protection</a:t>
            </a:r>
          </a:p>
          <a:p>
            <a:endParaRPr lang="en-US" dirty="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Try to protect RF cavities10 long straights</a:t>
            </a:r>
          </a:p>
          <a:p>
            <a:r>
              <a:rPr lang="en-US" dirty="0" smtClean="0">
                <a:latin typeface="Helvetica" panose="020B0604020202020204" pitchFamily="34" charset="0"/>
                <a:cs typeface="Helvetica" panose="020B0604020202020204" pitchFamily="34" charset="0"/>
              </a:rPr>
              <a:t> </a:t>
            </a:r>
            <a:endParaRPr lang="en-US" dirty="0">
              <a:latin typeface="Helvetica" panose="020B0604020202020204" pitchFamily="34" charset="0"/>
              <a:cs typeface="Helvetica" panose="020B0604020202020204" pitchFamily="34" charset="0"/>
            </a:endParaRPr>
          </a:p>
        </p:txBody>
      </p:sp>
      <p:grpSp>
        <p:nvGrpSpPr>
          <p:cNvPr id="15" name="Group 14"/>
          <p:cNvGrpSpPr/>
          <p:nvPr/>
        </p:nvGrpSpPr>
        <p:grpSpPr>
          <a:xfrm>
            <a:off x="869749" y="1705381"/>
            <a:ext cx="4971513" cy="4576560"/>
            <a:chOff x="869749" y="1705381"/>
            <a:chExt cx="4971513" cy="4576560"/>
          </a:xfrm>
        </p:grpSpPr>
        <p:sp>
          <p:nvSpPr>
            <p:cNvPr id="8" name="Oval 7"/>
            <p:cNvSpPr/>
            <p:nvPr/>
          </p:nvSpPr>
          <p:spPr>
            <a:xfrm>
              <a:off x="2777366" y="1705381"/>
              <a:ext cx="705679" cy="4343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66321" y="3207145"/>
              <a:ext cx="705679" cy="307479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053242" y="2441749"/>
              <a:ext cx="705679" cy="351692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127908" y="2908579"/>
              <a:ext cx="1713354" cy="830997"/>
            </a:xfrm>
            <a:prstGeom prst="rect">
              <a:avLst/>
            </a:prstGeom>
            <a:noFill/>
          </p:spPr>
          <p:txBody>
            <a:bodyPr wrap="none" rtlCol="0">
              <a:spAutoFit/>
            </a:bodyPr>
            <a:lstStyle/>
            <a:p>
              <a:r>
                <a:rPr lang="en-US" dirty="0" smtClean="0"/>
                <a:t>Notch beam</a:t>
              </a:r>
            </a:p>
            <a:p>
              <a:r>
                <a:rPr lang="en-US" dirty="0"/>
                <a:t>a</a:t>
              </a:r>
              <a:r>
                <a:rPr lang="en-US" dirty="0" smtClean="0"/>
                <a:t>bsorber</a:t>
              </a:r>
              <a:endParaRPr lang="en-US" dirty="0"/>
            </a:p>
          </p:txBody>
        </p:sp>
        <p:sp>
          <p:nvSpPr>
            <p:cNvPr id="13" name="TextBox 12"/>
            <p:cNvSpPr txBox="1"/>
            <p:nvPr/>
          </p:nvSpPr>
          <p:spPr>
            <a:xfrm>
              <a:off x="1547757" y="1865261"/>
              <a:ext cx="1595373" cy="461665"/>
            </a:xfrm>
            <a:prstGeom prst="rect">
              <a:avLst/>
            </a:prstGeom>
            <a:noFill/>
          </p:spPr>
          <p:txBody>
            <a:bodyPr wrap="none" rtlCol="0">
              <a:spAutoFit/>
            </a:bodyPr>
            <a:lstStyle/>
            <a:p>
              <a:r>
                <a:rPr lang="en-US" dirty="0" smtClean="0"/>
                <a:t>Collimators</a:t>
              </a:r>
              <a:endParaRPr lang="en-US" dirty="0"/>
            </a:p>
          </p:txBody>
        </p:sp>
        <p:sp>
          <p:nvSpPr>
            <p:cNvPr id="14" name="TextBox 13"/>
            <p:cNvSpPr txBox="1"/>
            <p:nvPr/>
          </p:nvSpPr>
          <p:spPr>
            <a:xfrm>
              <a:off x="869749" y="2506873"/>
              <a:ext cx="1447256" cy="830997"/>
            </a:xfrm>
            <a:prstGeom prst="rect">
              <a:avLst/>
            </a:prstGeom>
            <a:noFill/>
          </p:spPr>
          <p:txBody>
            <a:bodyPr wrap="none" rtlCol="0">
              <a:spAutoFit/>
            </a:bodyPr>
            <a:lstStyle/>
            <a:p>
              <a:r>
                <a:rPr lang="en-US" dirty="0" smtClean="0"/>
                <a:t>Extraction</a:t>
              </a:r>
            </a:p>
            <a:p>
              <a:r>
                <a:rPr lang="en-US" dirty="0" smtClean="0"/>
                <a:t>Injection</a:t>
              </a:r>
              <a:endParaRPr lang="en-US" dirty="0"/>
            </a:p>
          </p:txBody>
        </p:sp>
      </p:grpSp>
      <p:sp>
        <p:nvSpPr>
          <p:cNvPr id="19" name="Left Brace 18"/>
          <p:cNvSpPr/>
          <p:nvPr/>
        </p:nvSpPr>
        <p:spPr>
          <a:xfrm rot="5400000">
            <a:off x="4978789" y="4553141"/>
            <a:ext cx="435219" cy="123532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Left Brace 23"/>
          <p:cNvSpPr/>
          <p:nvPr/>
        </p:nvSpPr>
        <p:spPr>
          <a:xfrm rot="5400000">
            <a:off x="1266889" y="4611566"/>
            <a:ext cx="435219" cy="123532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1006286" y="4866363"/>
            <a:ext cx="535758" cy="461665"/>
          </a:xfrm>
          <a:prstGeom prst="rect">
            <a:avLst/>
          </a:prstGeom>
          <a:noFill/>
        </p:spPr>
        <p:txBody>
          <a:bodyPr wrap="square" rtlCol="0">
            <a:spAutoFit/>
          </a:bodyPr>
          <a:lstStyle/>
          <a:p>
            <a:r>
              <a:rPr lang="en-US" dirty="0" smtClean="0"/>
              <a:t>RF</a:t>
            </a:r>
            <a:endParaRPr lang="en-US" dirty="0"/>
          </a:p>
        </p:txBody>
      </p:sp>
      <p:sp>
        <p:nvSpPr>
          <p:cNvPr id="26" name="TextBox 25"/>
          <p:cNvSpPr txBox="1"/>
          <p:nvPr/>
        </p:nvSpPr>
        <p:spPr>
          <a:xfrm>
            <a:off x="4788018" y="4830156"/>
            <a:ext cx="535758" cy="461665"/>
          </a:xfrm>
          <a:prstGeom prst="rect">
            <a:avLst/>
          </a:prstGeom>
          <a:noFill/>
        </p:spPr>
        <p:txBody>
          <a:bodyPr wrap="square" rtlCol="0">
            <a:spAutoFit/>
          </a:bodyPr>
          <a:lstStyle/>
          <a:p>
            <a:r>
              <a:rPr lang="en-US" dirty="0" smtClean="0"/>
              <a:t>RF</a:t>
            </a:r>
            <a:endParaRPr lang="en-US" dirty="0"/>
          </a:p>
        </p:txBody>
      </p:sp>
      <p:sp>
        <p:nvSpPr>
          <p:cNvPr id="3" name="Slide Number Placeholder 2"/>
          <p:cNvSpPr>
            <a:spLocks noGrp="1"/>
          </p:cNvSpPr>
          <p:nvPr>
            <p:ph type="sldNum" sz="quarter" idx="12"/>
          </p:nvPr>
        </p:nvSpPr>
        <p:spPr/>
        <p:txBody>
          <a:bodyPr/>
          <a:lstStyle/>
          <a:p>
            <a:fld id="{52E9C158-AEF1-41A2-A6CE-6F0BAB305EFD}" type="slidenum">
              <a:rPr lang="en-US" altLang="en-US" smtClean="0"/>
              <a:pPr/>
              <a:t>9</a:t>
            </a:fld>
            <a:endParaRPr lang="en-US" altLang="en-US"/>
          </a:p>
        </p:txBody>
      </p:sp>
    </p:spTree>
    <p:extLst>
      <p:ext uri="{BB962C8B-B14F-4D97-AF65-F5344CB8AC3E}">
        <p14:creationId xmlns:p14="http://schemas.microsoft.com/office/powerpoint/2010/main" val="3033850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1513</TotalTime>
  <Words>1718</Words>
  <Application>Microsoft Office PowerPoint</Application>
  <PresentationFormat>On-screen Show (4:3)</PresentationFormat>
  <Paragraphs>340</Paragraphs>
  <Slides>25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ＭＳ Ｐゴシック</vt:lpstr>
      <vt:lpstr>ＭＳ Ｐゴシック</vt:lpstr>
      <vt:lpstr>Arial</vt:lpstr>
      <vt:lpstr>Calibri</vt:lpstr>
      <vt:lpstr>Geneva</vt:lpstr>
      <vt:lpstr>Helvetica</vt:lpstr>
      <vt:lpstr>FNAL_TemplateMac_060514</vt:lpstr>
      <vt:lpstr>Fermilab: Footer Only</vt:lpstr>
      <vt:lpstr>High Intensity Booster Operations</vt:lpstr>
      <vt:lpstr>Outline</vt:lpstr>
      <vt:lpstr>Road map to higher flux (and higher intensity)</vt:lpstr>
      <vt:lpstr>PowerPoint Presentation</vt:lpstr>
      <vt:lpstr>PowerPoint Presentation</vt:lpstr>
      <vt:lpstr>Present Booster Loss Profile – Higher Intensity </vt:lpstr>
      <vt:lpstr>PowerPoint Presentation</vt:lpstr>
      <vt:lpstr>PowerPoint Presentation</vt:lpstr>
      <vt:lpstr>Recent radiation survey </vt:lpstr>
      <vt:lpstr>Booster hardware and beam physics improvements (Booster was loss limited but became cycle rate limited)</vt:lpstr>
      <vt:lpstr>PowerPoint Presentation</vt:lpstr>
      <vt:lpstr>Looking at the three beam loss points in the cycle Injection and start of ramp – 1st loss point in cycle</vt:lpstr>
      <vt:lpstr>Examples of early injection studies </vt:lpstr>
      <vt:lpstr>Early in cycle Booster beam loss</vt:lpstr>
      <vt:lpstr>Booster Notch</vt:lpstr>
      <vt:lpstr>Orbit control</vt:lpstr>
      <vt:lpstr>Booster Gradient Magnet Power Supply (GMPS)  </vt:lpstr>
      <vt:lpstr>Booster/PIP efficiency plot with two planned improvements</vt:lpstr>
      <vt:lpstr>Transition – 2nd loss point in cycle</vt:lpstr>
      <vt:lpstr>Extraction – 3rd loss point</vt:lpstr>
      <vt:lpstr>Beam Quality</vt:lpstr>
      <vt:lpstr>Booster Beam Physics WBS 1.02.02</vt:lpstr>
      <vt:lpstr>Operating tunes in Booster</vt:lpstr>
      <vt:lpstr>Planned Studies – Scheduled for FY16</vt:lpstr>
      <vt:lpstr>Summary</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Intensity Booster Operations</dc:title>
  <dc:creator>William A. Pellico x8368 07477N</dc:creator>
  <cp:lastModifiedBy>William A. Pellico x8368 07477N</cp:lastModifiedBy>
  <cp:revision>72</cp:revision>
  <cp:lastPrinted>2014-01-20T19:40:21Z</cp:lastPrinted>
  <dcterms:created xsi:type="dcterms:W3CDTF">2015-11-06T16:34:02Z</dcterms:created>
  <dcterms:modified xsi:type="dcterms:W3CDTF">2015-11-22T23:45:36Z</dcterms:modified>
</cp:coreProperties>
</file>