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265" r:id="rId3"/>
    <p:sldId id="295" r:id="rId4"/>
    <p:sldId id="292" r:id="rId5"/>
    <p:sldId id="289" r:id="rId6"/>
    <p:sldId id="286" r:id="rId7"/>
    <p:sldId id="282" r:id="rId8"/>
    <p:sldId id="287" r:id="rId9"/>
    <p:sldId id="275" r:id="rId10"/>
    <p:sldId id="288" r:id="rId11"/>
    <p:sldId id="297" r:id="rId12"/>
    <p:sldId id="281" r:id="rId13"/>
    <p:sldId id="276" r:id="rId14"/>
    <p:sldId id="266" r:id="rId15"/>
    <p:sldId id="271" r:id="rId16"/>
    <p:sldId id="270" r:id="rId17"/>
    <p:sldId id="272" r:id="rId18"/>
    <p:sldId id="273" r:id="rId19"/>
    <p:sldId id="280" r:id="rId20"/>
    <p:sldId id="279" r:id="rId21"/>
    <p:sldId id="278" r:id="rId22"/>
    <p:sldId id="290" r:id="rId23"/>
    <p:sldId id="291" r:id="rId24"/>
    <p:sldId id="296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00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2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1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11/22/2015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11/22/2015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27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74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69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3.wmf"/><Relationship Id="rId26" Type="http://schemas.openxmlformats.org/officeDocument/2006/relationships/image" Target="../media/image3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Booster alignment and aperture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Kiyomi Seiya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Workshop on Booster Performance and Enhancements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23 November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restriction at S14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82210"/>
            <a:ext cx="3776742" cy="248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82209"/>
            <a:ext cx="3776742" cy="244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658" y="862809"/>
            <a:ext cx="3107632" cy="258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862809"/>
            <a:ext cx="3107632" cy="258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at Long </a:t>
            </a:r>
            <a:r>
              <a:rPr lang="en-US" dirty="0"/>
              <a:t>straight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 flipH="1">
            <a:off x="3239811" y="3620811"/>
            <a:ext cx="5486400" cy="2438400"/>
            <a:chOff x="1295400" y="3886200"/>
            <a:chExt cx="5486400" cy="2438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886200" y="4072128"/>
              <a:ext cx="0" cy="1033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86200" y="5105400"/>
              <a:ext cx="0" cy="1033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5400" y="5117592"/>
              <a:ext cx="548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81800" y="4343400"/>
              <a:ext cx="0" cy="1524000"/>
            </a:xfrm>
            <a:prstGeom prst="line">
              <a:avLst/>
            </a:prstGeom>
            <a:ln w="19050">
              <a:solidFill>
                <a:srgbClr val="F13B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95400" y="3886200"/>
              <a:ext cx="0" cy="2438400"/>
            </a:xfrm>
            <a:prstGeom prst="line">
              <a:avLst/>
            </a:prstGeom>
            <a:ln w="19050">
              <a:solidFill>
                <a:srgbClr val="F13B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95400" y="3886200"/>
              <a:ext cx="5486400" cy="457200"/>
            </a:xfrm>
            <a:prstGeom prst="line">
              <a:avLst/>
            </a:prstGeom>
            <a:ln w="19050">
              <a:solidFill>
                <a:srgbClr val="F13B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95400" y="5867400"/>
              <a:ext cx="5486400" cy="457200"/>
            </a:xfrm>
            <a:prstGeom prst="line">
              <a:avLst/>
            </a:prstGeom>
            <a:ln w="19050">
              <a:solidFill>
                <a:srgbClr val="F13B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5148225" y="3852825"/>
            <a:ext cx="1974371" cy="197437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78211" y="3925611"/>
            <a:ext cx="914400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790479">
            <a:off x="6096468" y="5161365"/>
            <a:ext cx="73289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57.17mm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24740" y="3849411"/>
            <a:ext cx="0" cy="20574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5671170" y="4161253"/>
            <a:ext cx="73289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57.17mm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54411" y="4190787"/>
            <a:ext cx="658368" cy="1335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70669" y="3103018"/>
            <a:ext cx="14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D magnet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3137" y="4373933"/>
            <a:ext cx="183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2.25 inch gap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986" y="840158"/>
            <a:ext cx="40862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at the Long straight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5" y="860767"/>
            <a:ext cx="5772807" cy="5395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38969" y="4032771"/>
            <a:ext cx="2533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RF beam pipe has</a:t>
            </a:r>
          </a:p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smallest diameter.</a:t>
            </a:r>
            <a:endParaRPr lang="en-US" sz="2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263" y="953506"/>
            <a:ext cx="3146811" cy="236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6999778" y="1800605"/>
            <a:ext cx="648937" cy="620477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391273" y="2503660"/>
            <a:ext cx="467686" cy="16127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2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Magnet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Move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at L16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11/23/2015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Kiyomi Seiya | Booster alignment and aperture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118" name="Group 3"/>
          <p:cNvGrpSpPr/>
          <p:nvPr/>
        </p:nvGrpSpPr>
        <p:grpSpPr>
          <a:xfrm>
            <a:off x="-59436" y="2319214"/>
            <a:ext cx="9220200" cy="3657600"/>
            <a:chOff x="-76200" y="304800"/>
            <a:chExt cx="9220200" cy="3657600"/>
          </a:xfrm>
        </p:grpSpPr>
        <p:graphicFrame>
          <p:nvGraphicFramePr>
            <p:cNvPr id="119" name="Object 2"/>
            <p:cNvGraphicFramePr>
              <a:graphicFrameLocks noChangeAspect="1"/>
            </p:cNvGraphicFramePr>
            <p:nvPr/>
          </p:nvGraphicFramePr>
          <p:xfrm>
            <a:off x="0" y="304800"/>
            <a:ext cx="1504950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4" name="KGPlot" r:id="rId3" imgW="1504800" imgH="1701720" progId="KGraph_Plot">
                    <p:embed/>
                  </p:oleObj>
                </mc:Choice>
                <mc:Fallback>
                  <p:oleObj name="KGPlot" r:id="rId3" imgW="150480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4800"/>
                          <a:ext cx="1504950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3"/>
            <p:cNvGraphicFramePr>
              <a:graphicFrameLocks noChangeAspect="1"/>
            </p:cNvGraphicFramePr>
            <p:nvPr/>
          </p:nvGraphicFramePr>
          <p:xfrm>
            <a:off x="1524000" y="304800"/>
            <a:ext cx="1504950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5" name="KGPlot" r:id="rId5" imgW="1504800" imgH="1701720" progId="KGraph_Plot">
                    <p:embed/>
                  </p:oleObj>
                </mc:Choice>
                <mc:Fallback>
                  <p:oleObj name="KGPlot" r:id="rId5" imgW="150480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304800"/>
                          <a:ext cx="1504950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4"/>
            <p:cNvGraphicFramePr>
              <a:graphicFrameLocks noChangeAspect="1"/>
            </p:cNvGraphicFramePr>
            <p:nvPr/>
          </p:nvGraphicFramePr>
          <p:xfrm>
            <a:off x="3067050" y="304800"/>
            <a:ext cx="1504950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" name="KGPlot" r:id="rId7" imgW="1504800" imgH="1701720" progId="KGraph_Plot">
                    <p:embed/>
                  </p:oleObj>
                </mc:Choice>
                <mc:Fallback>
                  <p:oleObj name="KGPlot" r:id="rId7" imgW="150480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050" y="304800"/>
                          <a:ext cx="1504950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5"/>
            <p:cNvGraphicFramePr>
              <a:graphicFrameLocks noChangeAspect="1"/>
            </p:cNvGraphicFramePr>
            <p:nvPr/>
          </p:nvGraphicFramePr>
          <p:xfrm>
            <a:off x="4591050" y="304800"/>
            <a:ext cx="1504950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7" name="KGPlot" r:id="rId9" imgW="1504800" imgH="1701720" progId="KGraph_Plot">
                    <p:embed/>
                  </p:oleObj>
                </mc:Choice>
                <mc:Fallback>
                  <p:oleObj name="KGPlot" r:id="rId9" imgW="150480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1050" y="304800"/>
                          <a:ext cx="1504950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6"/>
            <p:cNvGraphicFramePr>
              <a:graphicFrameLocks noChangeAspect="1"/>
            </p:cNvGraphicFramePr>
            <p:nvPr/>
          </p:nvGraphicFramePr>
          <p:xfrm>
            <a:off x="6105525" y="3048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8" name="KGPlot" r:id="rId11" imgW="1514160" imgH="1701720" progId="KGraph_Plot">
                    <p:embed/>
                  </p:oleObj>
                </mc:Choice>
                <mc:Fallback>
                  <p:oleObj name="KGPlot" r:id="rId11" imgW="151416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5525" y="3048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7"/>
            <p:cNvGraphicFramePr>
              <a:graphicFrameLocks noChangeAspect="1"/>
            </p:cNvGraphicFramePr>
            <p:nvPr/>
          </p:nvGraphicFramePr>
          <p:xfrm>
            <a:off x="7629525" y="3048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9" name="KGPlot" r:id="rId13" imgW="1514160" imgH="1701720" progId="KGraph_Plot">
                    <p:embed/>
                  </p:oleObj>
                </mc:Choice>
                <mc:Fallback>
                  <p:oleObj name="KGPlot" r:id="rId13" imgW="151416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9525" y="3048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8"/>
            <p:cNvGraphicFramePr>
              <a:graphicFrameLocks noChangeAspect="1"/>
            </p:cNvGraphicFramePr>
            <p:nvPr/>
          </p:nvGraphicFramePr>
          <p:xfrm>
            <a:off x="0" y="21590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0" name="KGPlot" r:id="rId15" imgW="1514160" imgH="1701720" progId="KGraph_Plot">
                    <p:embed/>
                  </p:oleObj>
                </mc:Choice>
                <mc:Fallback>
                  <p:oleObj name="KGPlot" r:id="rId15" imgW="151416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590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9"/>
            <p:cNvGraphicFramePr>
              <a:graphicFrameLocks noChangeAspect="1"/>
            </p:cNvGraphicFramePr>
            <p:nvPr/>
          </p:nvGraphicFramePr>
          <p:xfrm>
            <a:off x="1524000" y="21590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1" name="KGPlot" r:id="rId17" imgW="1514160" imgH="1701720" progId="KGraph_Plot">
                    <p:embed/>
                  </p:oleObj>
                </mc:Choice>
                <mc:Fallback>
                  <p:oleObj name="KGPlot" r:id="rId17" imgW="151416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21590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10"/>
            <p:cNvGraphicFramePr>
              <a:graphicFrameLocks noChangeAspect="1"/>
            </p:cNvGraphicFramePr>
            <p:nvPr/>
          </p:nvGraphicFramePr>
          <p:xfrm>
            <a:off x="3048000" y="21590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" name="KGPlot" r:id="rId19" imgW="1514160" imgH="1701720" progId="KGraph_Plot">
                    <p:embed/>
                  </p:oleObj>
                </mc:Choice>
                <mc:Fallback>
                  <p:oleObj name="KGPlot" r:id="rId19" imgW="151416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21590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11"/>
            <p:cNvGraphicFramePr>
              <a:graphicFrameLocks noChangeAspect="1"/>
            </p:cNvGraphicFramePr>
            <p:nvPr/>
          </p:nvGraphicFramePr>
          <p:xfrm>
            <a:off x="4572000" y="21590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" name="KGPlot" r:id="rId21" imgW="1514160" imgH="1701720" progId="KGraph_Plot">
                    <p:embed/>
                  </p:oleObj>
                </mc:Choice>
                <mc:Fallback>
                  <p:oleObj name="KGPlot" r:id="rId21" imgW="151416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1590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12"/>
            <p:cNvGraphicFramePr>
              <a:graphicFrameLocks noChangeAspect="1"/>
            </p:cNvGraphicFramePr>
            <p:nvPr/>
          </p:nvGraphicFramePr>
          <p:xfrm>
            <a:off x="6096000" y="21336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" name="KGPlot" r:id="rId23" imgW="1514160" imgH="1701720" progId="KGraph_Plot">
                    <p:embed/>
                  </p:oleObj>
                </mc:Choice>
                <mc:Fallback>
                  <p:oleObj name="KGPlot" r:id="rId23" imgW="151416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1336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3"/>
            <p:cNvGraphicFramePr>
              <a:graphicFrameLocks noChangeAspect="1"/>
            </p:cNvGraphicFramePr>
            <p:nvPr/>
          </p:nvGraphicFramePr>
          <p:xfrm>
            <a:off x="7629525" y="2133600"/>
            <a:ext cx="1514475" cy="170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5" name="KGPlot" r:id="rId25" imgW="1514160" imgH="1701720" progId="KGraph_Plot">
                    <p:embed/>
                  </p:oleObj>
                </mc:Choice>
                <mc:Fallback>
                  <p:oleObj name="KGPlot" r:id="rId25" imgW="1514160" imgH="1701720" progId="KGraph_Plo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9525" y="2133600"/>
                          <a:ext cx="1514475" cy="170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1" name="Group 38"/>
            <p:cNvGrpSpPr/>
            <p:nvPr/>
          </p:nvGrpSpPr>
          <p:grpSpPr>
            <a:xfrm>
              <a:off x="128016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215" name="Straight Connector 14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17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18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22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</a:t>
                </a:r>
              </a:p>
            </p:txBody>
          </p:sp>
          <p:sp>
            <p:nvSpPr>
              <p:cNvPr id="219" name="TextBox 25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F     D</a:t>
                </a: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</a:t>
                </a:r>
              </a:p>
            </p:txBody>
          </p:sp>
        </p:grpSp>
        <p:grpSp>
          <p:nvGrpSpPr>
            <p:cNvPr id="132" name="Group 39"/>
            <p:cNvGrpSpPr/>
            <p:nvPr/>
          </p:nvGrpSpPr>
          <p:grpSpPr>
            <a:xfrm>
              <a:off x="1655064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Box 211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#3</a:t>
                </a: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#4</a:t>
                </a:r>
              </a:p>
            </p:txBody>
          </p:sp>
        </p:grpSp>
        <p:grpSp>
          <p:nvGrpSpPr>
            <p:cNvPr id="133" name="Group 46"/>
            <p:cNvGrpSpPr/>
            <p:nvPr/>
          </p:nvGrpSpPr>
          <p:grpSpPr>
            <a:xfrm>
              <a:off x="3203448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203" name="Straight Connector 202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TextBox 205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#5</a:t>
                </a: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#6</a:t>
                </a:r>
              </a:p>
            </p:txBody>
          </p:sp>
        </p:grpSp>
        <p:grpSp>
          <p:nvGrpSpPr>
            <p:cNvPr id="134" name="Group 53"/>
            <p:cNvGrpSpPr/>
            <p:nvPr/>
          </p:nvGrpSpPr>
          <p:grpSpPr>
            <a:xfrm>
              <a:off x="4727448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#7</a:t>
                </a: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#8</a:t>
                </a:r>
              </a:p>
            </p:txBody>
          </p:sp>
        </p:grpSp>
        <p:grpSp>
          <p:nvGrpSpPr>
            <p:cNvPr id="135" name="Group 67"/>
            <p:cNvGrpSpPr/>
            <p:nvPr/>
          </p:nvGrpSpPr>
          <p:grpSpPr>
            <a:xfrm>
              <a:off x="6236208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TextBox 193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#9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#10</a:t>
                </a:r>
              </a:p>
            </p:txBody>
          </p:sp>
        </p:grpSp>
        <p:grpSp>
          <p:nvGrpSpPr>
            <p:cNvPr id="136" name="Group 74"/>
            <p:cNvGrpSpPr/>
            <p:nvPr/>
          </p:nvGrpSpPr>
          <p:grpSpPr>
            <a:xfrm>
              <a:off x="7763256" y="1676400"/>
              <a:ext cx="1368552" cy="413266"/>
              <a:chOff x="128016" y="1676400"/>
              <a:chExt cx="1368552" cy="413266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TextBox 187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#11</a:t>
                </a: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#12</a:t>
                </a:r>
              </a:p>
            </p:txBody>
          </p:sp>
        </p:grpSp>
        <p:grpSp>
          <p:nvGrpSpPr>
            <p:cNvPr id="137" name="Group 81"/>
            <p:cNvGrpSpPr/>
            <p:nvPr/>
          </p:nvGrpSpPr>
          <p:grpSpPr>
            <a:xfrm>
              <a:off x="137160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TextBox 181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#13</a:t>
                </a: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#14</a:t>
                </a:r>
              </a:p>
            </p:txBody>
          </p:sp>
        </p:grpSp>
        <p:grpSp>
          <p:nvGrpSpPr>
            <p:cNvPr id="138" name="Group 88"/>
            <p:cNvGrpSpPr/>
            <p:nvPr/>
          </p:nvGrpSpPr>
          <p:grpSpPr>
            <a:xfrm>
              <a:off x="1664208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#15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#16</a:t>
                </a:r>
              </a:p>
            </p:txBody>
          </p:sp>
        </p:grpSp>
        <p:grpSp>
          <p:nvGrpSpPr>
            <p:cNvPr id="139" name="Group 95"/>
            <p:cNvGrpSpPr/>
            <p:nvPr/>
          </p:nvGrpSpPr>
          <p:grpSpPr>
            <a:xfrm>
              <a:off x="3182112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69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#17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#18</a:t>
                </a:r>
              </a:p>
            </p:txBody>
          </p:sp>
        </p:grpSp>
        <p:grpSp>
          <p:nvGrpSpPr>
            <p:cNvPr id="140" name="Group 102"/>
            <p:cNvGrpSpPr/>
            <p:nvPr/>
          </p:nvGrpSpPr>
          <p:grpSpPr>
            <a:xfrm>
              <a:off x="4709160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TextBox 163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#19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#20</a:t>
                </a:r>
              </a:p>
            </p:txBody>
          </p:sp>
        </p:grpSp>
        <p:grpSp>
          <p:nvGrpSpPr>
            <p:cNvPr id="141" name="Group 109"/>
            <p:cNvGrpSpPr/>
            <p:nvPr/>
          </p:nvGrpSpPr>
          <p:grpSpPr>
            <a:xfrm>
              <a:off x="6236208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#21</a:t>
                </a: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#22</a:t>
                </a:r>
              </a:p>
            </p:txBody>
          </p:sp>
        </p:grpSp>
        <p:grpSp>
          <p:nvGrpSpPr>
            <p:cNvPr id="142" name="Group 116"/>
            <p:cNvGrpSpPr/>
            <p:nvPr/>
          </p:nvGrpSpPr>
          <p:grpSpPr>
            <a:xfrm>
              <a:off x="7763256" y="3549134"/>
              <a:ext cx="1368552" cy="413266"/>
              <a:chOff x="128016" y="1676400"/>
              <a:chExt cx="1368552" cy="413266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81381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45389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73736" y="16764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TextBox 151"/>
              <p:cNvSpPr txBox="1"/>
              <p:nvPr/>
            </p:nvSpPr>
            <p:spPr>
              <a:xfrm>
                <a:off x="192024" y="1780401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#23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28016" y="1905000"/>
                <a:ext cx="136855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 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F     </a:t>
                </a:r>
                <a:r>
                  <a:rPr lang="en-US" sz="600" b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sz="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D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822960" y="1783080"/>
                <a:ext cx="609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#24</a:t>
                </a: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-76200" y="304800"/>
              <a:ext cx="590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+5mm</a:t>
              </a:r>
              <a:endParaRPr lang="en-US" sz="12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76200" y="1689556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-5mm</a:t>
              </a:r>
              <a:endParaRPr lang="en-US" sz="12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-76200" y="9906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-76200" y="2133600"/>
              <a:ext cx="590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+5mm</a:t>
              </a:r>
              <a:endParaRPr lang="en-US" sz="12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-76200" y="3518356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-5mm</a:t>
              </a:r>
              <a:endParaRPr lang="en-US" sz="1200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-76200" y="28194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</p:grpSp>
      <p:sp>
        <p:nvSpPr>
          <p:cNvPr id="221" name="TextBox 220"/>
          <p:cNvSpPr txBox="1"/>
          <p:nvPr/>
        </p:nvSpPr>
        <p:spPr>
          <a:xfrm>
            <a:off x="2409045" y="399561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1.3 mm 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22" name="Down Arrow 221"/>
          <p:cNvSpPr/>
          <p:nvPr/>
        </p:nvSpPr>
        <p:spPr>
          <a:xfrm>
            <a:off x="2302764" y="4071814"/>
            <a:ext cx="152400" cy="228599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921764" y="5062414"/>
            <a:ext cx="533400" cy="533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2302764" y="597681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1.3 mm 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25" name="Down Arrow 224"/>
          <p:cNvSpPr/>
          <p:nvPr/>
        </p:nvSpPr>
        <p:spPr>
          <a:xfrm flipV="1">
            <a:off x="2196483" y="5976814"/>
            <a:ext cx="152400" cy="231475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2226564" y="4529014"/>
            <a:ext cx="533400" cy="533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" name="Straight Connector 226"/>
          <p:cNvCxnSpPr/>
          <p:nvPr/>
        </p:nvCxnSpPr>
        <p:spPr>
          <a:xfrm>
            <a:off x="2074164" y="5214814"/>
            <a:ext cx="228600" cy="152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2378964" y="4833814"/>
            <a:ext cx="304800" cy="2286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ctangle 1"/>
          <p:cNvSpPr>
            <a:spLocks noChangeArrowheads="1"/>
          </p:cNvSpPr>
          <p:nvPr/>
        </p:nvSpPr>
        <p:spPr bwMode="auto">
          <a:xfrm>
            <a:off x="144780" y="779657"/>
            <a:ext cx="807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magnets were realigned </a:t>
            </a:r>
            <a:r>
              <a:rPr lang="en-US" sz="2000" dirty="0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Aug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6, 2013</a:t>
            </a: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9933"/>
                </a:solidFill>
              </a:rPr>
              <a:t>15-3 upstream: 0mm     15-3 downstream: +0.6mm </a:t>
            </a:r>
            <a:br>
              <a:rPr lang="en-US" sz="2000" dirty="0" smtClean="0">
                <a:solidFill>
                  <a:srgbClr val="FF9933"/>
                </a:solidFill>
              </a:rPr>
            </a:br>
            <a:r>
              <a:rPr lang="en-US" sz="2000" dirty="0" smtClean="0">
                <a:solidFill>
                  <a:srgbClr val="FF9933"/>
                </a:solidFill>
              </a:rPr>
              <a:t>  15-4 upstream: +0.7mm    15-4 downstream: +1.3mm </a:t>
            </a:r>
            <a:br>
              <a:rPr lang="en-US" sz="2000" dirty="0" smtClean="0">
                <a:solidFill>
                  <a:srgbClr val="FF9933"/>
                </a:solidFill>
              </a:rPr>
            </a:br>
            <a:r>
              <a:rPr lang="en-US" sz="2000" dirty="0" smtClean="0">
                <a:solidFill>
                  <a:srgbClr val="FF9933"/>
                </a:solidFill>
              </a:rPr>
              <a:t>  16-1 upstream: -1.3mm    16-1 downstream: -1.3mm </a:t>
            </a:r>
            <a:br>
              <a:rPr lang="en-US" sz="2000" dirty="0" smtClean="0">
                <a:solidFill>
                  <a:srgbClr val="FF9933"/>
                </a:solidFill>
              </a:rPr>
            </a:br>
            <a:r>
              <a:rPr lang="en-US" sz="2000" dirty="0" smtClean="0">
                <a:solidFill>
                  <a:srgbClr val="FF9933"/>
                </a:solidFill>
              </a:rPr>
              <a:t>  16-2 	upstream:       -1.3mm    	 	16-2      downstream:     -1.3mm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difference before and after Magnet </a:t>
            </a:r>
            <a:r>
              <a:rPr lang="en-US" dirty="0" smtClean="0"/>
              <a:t>Move </a:t>
            </a:r>
            <a:r>
              <a:rPr lang="en-US" dirty="0"/>
              <a:t>(</a:t>
            </a:r>
            <a:r>
              <a:rPr lang="en-US" dirty="0" smtClean="0"/>
              <a:t>simulation)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97" y="4291375"/>
            <a:ext cx="6519041" cy="202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838201"/>
            <a:ext cx="4468813" cy="34531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1430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MAD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897868"/>
            <a:ext cx="247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Magnet Move program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0138" y="208380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+/-0.6mm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at L16 before and after the Magnet </a:t>
            </a:r>
            <a:r>
              <a:rPr lang="en-US" dirty="0"/>
              <a:t>M</a:t>
            </a:r>
            <a:r>
              <a:rPr lang="en-US" dirty="0" smtClean="0"/>
              <a:t>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2175641"/>
            <a:ext cx="8259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6704" y="1642241"/>
            <a:ext cx="155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Before Move4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0104" y="1642241"/>
            <a:ext cx="1430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Move4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81504" y="2937641"/>
            <a:ext cx="7010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81504" y="4080641"/>
            <a:ext cx="7010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9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 difference before and after Magnet </a:t>
            </a:r>
            <a:r>
              <a:rPr lang="en-US" dirty="0" smtClean="0"/>
              <a:t>Move (measurement)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2" descr="https://www-bd.fnal.gov/Elog/getFile?fileID=19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03886"/>
            <a:ext cx="3999186" cy="332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5170" y="1629942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Vertical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170" y="337087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Horizontal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092618"/>
            <a:ext cx="5562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310764" y="1982354"/>
            <a:ext cx="1828800" cy="272628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000" y="517108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+/-0.8mm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magnet position after Magnet Move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35" y="909033"/>
            <a:ext cx="2773447" cy="262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960" y="909033"/>
            <a:ext cx="2773447" cy="262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6375" y="902827"/>
            <a:ext cx="2773447" cy="262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935" y="3529445"/>
            <a:ext cx="2773447" cy="262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4960" y="3529445"/>
            <a:ext cx="2773447" cy="262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6376" y="3529445"/>
            <a:ext cx="2773447" cy="262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18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aperture before and after alignments and Magnet Move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86710" y="1379136"/>
          <a:ext cx="3992451" cy="455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KGPlot" r:id="rId3" imgW="4724280" imgH="5384520" progId="KGraph_Plot">
                  <p:embed/>
                </p:oleObj>
              </mc:Choice>
              <mc:Fallback>
                <p:oleObj name="KGPlot" r:id="rId3" imgW="4724280" imgH="53845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0" y="1379136"/>
                        <a:ext cx="3992451" cy="4550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/>
          </p:nvPr>
        </p:nvGraphicFramePr>
        <p:xfrm>
          <a:off x="4658710" y="1302936"/>
          <a:ext cx="407831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KGPlot" r:id="rId5" imgW="4825800" imgH="5410080" progId="KGraph_Plot">
                  <p:embed/>
                </p:oleObj>
              </mc:Choice>
              <mc:Fallback>
                <p:oleObj name="KGPlot" r:id="rId5" imgW="4825800" imgH="541008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710" y="1302936"/>
                        <a:ext cx="407831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91710" y="972206"/>
            <a:ext cx="790601" cy="461665"/>
          </a:xfrm>
          <a:prstGeom prst="rect">
            <a:avLst/>
          </a:prstGeom>
          <a:solidFill>
            <a:schemeClr val="accent5">
              <a:lumMod val="60000"/>
              <a:lumOff val="40000"/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Long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8547" y="896006"/>
            <a:ext cx="877163" cy="461665"/>
          </a:xfrm>
          <a:prstGeom prst="rect">
            <a:avLst/>
          </a:prstGeom>
          <a:solidFill>
            <a:schemeClr val="accent5">
              <a:lumMod val="60000"/>
              <a:lumOff val="40000"/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Short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10710" y="2272071"/>
            <a:ext cx="152400" cy="30480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82710" y="2195871"/>
            <a:ext cx="152400" cy="31242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6145" y="5399265"/>
            <a:ext cx="126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Collimators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4345" y="5357669"/>
            <a:ext cx="126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Collimators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15" y="1849862"/>
            <a:ext cx="4314335" cy="3451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</a:t>
            </a:r>
            <a:r>
              <a:rPr lang="en-US" dirty="0" smtClean="0"/>
              <a:t>o</a:t>
            </a:r>
            <a:r>
              <a:rPr lang="en-US" dirty="0" smtClean="0"/>
              <a:t>rbits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3" descr="C:\Graphics_Storage\CNS3PC2013082011540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50" y="1697736"/>
            <a:ext cx="4360600" cy="36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87517" y="1066800"/>
            <a:ext cx="2293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November, 2015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1550" y="1066800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April, 2012 ($19 operation cycle)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950" y="3517071"/>
            <a:ext cx="421910" cy="160043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0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0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-10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61128" y="4156465"/>
            <a:ext cx="891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H [mm]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261985" y="2131122"/>
            <a:ext cx="421910" cy="160043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0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0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-10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74439" y="2770516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dirty="0" smtClean="0"/>
              <a:t> [mm]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1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Move magnets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open up apertures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46" y="975450"/>
            <a:ext cx="6798034" cy="3858165"/>
          </a:xfrm>
          <a:prstGeom prst="rect">
            <a:avLst/>
          </a:prstGeom>
        </p:spPr>
      </p:pic>
      <p:pic>
        <p:nvPicPr>
          <p:cNvPr id="8" name="Picture 2" descr="C:\Users\kiyomi\AppData\Local\Temp\IMG_186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55" y="3386796"/>
            <a:ext cx="3621449" cy="27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768132" y="1065125"/>
            <a:ext cx="1386673" cy="138667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rbit </a:t>
            </a:r>
            <a:r>
              <a:rPr lang="en-US" dirty="0" smtClean="0"/>
              <a:t>compared to the central aperture at injection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6" y="977026"/>
            <a:ext cx="4262743" cy="4106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658" y="977026"/>
            <a:ext cx="4262742" cy="41063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441" y="5314954"/>
            <a:ext cx="6488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 has large angle at collimators and absorber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was more beam loss at the central aperture.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break points on the corrector ramp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" y="842962"/>
            <a:ext cx="4453351" cy="3697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537" y="842963"/>
            <a:ext cx="4453351" cy="3697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531" y="4034201"/>
            <a:ext cx="175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Break points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80" y="2953305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#0(2.2msec)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5170" y="2362343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#1(3msec)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482" y="3076693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#2(6msec)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0160" y="2858570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#3(10msec)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1178" y="2428039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#4(20msec)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6296" y="2334110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#5(32msec)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400" y="3806422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#6(35msec)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4506" y="4172608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#7(60msec)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04734" y="2869326"/>
            <a:ext cx="126124" cy="1261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19661" y="2703212"/>
            <a:ext cx="126124" cy="1261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09482" y="2691715"/>
            <a:ext cx="126124" cy="1261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05182" y="2309725"/>
            <a:ext cx="126124" cy="1261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40441" y="2672746"/>
            <a:ext cx="126124" cy="1261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64454" y="2579351"/>
            <a:ext cx="126124" cy="1261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74506" y="3659698"/>
            <a:ext cx="126124" cy="1261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607945" y="3048629"/>
            <a:ext cx="0" cy="800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518725" y="1476710"/>
            <a:ext cx="0" cy="269589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0645" y="4494432"/>
            <a:ext cx="63378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Moved 1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break point from 2msec to 2.2msec.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Corrector current is flat during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injection.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Notch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happens before 2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break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Orbit should be at center after 3msec.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6693" y="1501886"/>
            <a:ext cx="126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Intensity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3286" y="1210698"/>
            <a:ext cx="236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Corrector current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1332" y="3592631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#0(2.2msec)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50550" y="2912114"/>
            <a:ext cx="126124" cy="1261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463957" y="3900896"/>
            <a:ext cx="1872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Notch at 2.17 </a:t>
            </a:r>
            <a:r>
              <a:rPr lang="en-US" sz="1600" b="1" dirty="0" err="1" smtClean="0">
                <a:solidFill>
                  <a:schemeClr val="bg1"/>
                </a:solidFill>
              </a:rPr>
              <a:t>msec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1491" y="2309725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#1(3msec)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775982" y="2650594"/>
            <a:ext cx="126124" cy="1261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286658" y="1151124"/>
            <a:ext cx="0" cy="2993852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0" name="Oval 39"/>
          <p:cNvSpPr/>
          <p:nvPr/>
        </p:nvSpPr>
        <p:spPr>
          <a:xfrm>
            <a:off x="6204185" y="2908649"/>
            <a:ext cx="126124" cy="126124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520545" cy="53161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Aperture scan was performed with B75.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B75 is </a:t>
            </a:r>
            <a:r>
              <a:rPr lang="en-US" sz="1800" dirty="0" smtClean="0"/>
              <a:t>operational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Magnets were moved at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locations.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Understood how to move magnets based on simulation results</a:t>
            </a:r>
            <a:r>
              <a:rPr lang="en-US" sz="1800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Vertical aperture was improved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Plan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Optimizing orbit at collimators and </a:t>
            </a:r>
            <a:r>
              <a:rPr lang="en-US" dirty="0" smtClean="0"/>
              <a:t>absorber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Smoothing orbits on regular </a:t>
            </a:r>
            <a:r>
              <a:rPr lang="en-US" dirty="0" smtClean="0"/>
              <a:t>basis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Acknowledgements</a:t>
            </a:r>
          </a:p>
          <a:p>
            <a:pPr marL="0" indent="0">
              <a:buNone/>
            </a:pPr>
            <a:r>
              <a:rPr lang="en-US" dirty="0" smtClean="0"/>
              <a:t>	Alignment Group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F. </a:t>
            </a:r>
            <a:r>
              <a:rPr lang="en-US" dirty="0" err="1" smtClean="0"/>
              <a:t>Ostiguy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5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scan with 3 bump and 5 bump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204" name="Group 39"/>
          <p:cNvGrpSpPr/>
          <p:nvPr/>
        </p:nvGrpSpPr>
        <p:grpSpPr>
          <a:xfrm>
            <a:off x="320907" y="1828799"/>
            <a:ext cx="8482934" cy="923508"/>
            <a:chOff x="320907" y="2362199"/>
            <a:chExt cx="8482934" cy="923508"/>
          </a:xfrm>
        </p:grpSpPr>
        <p:cxnSp>
          <p:nvCxnSpPr>
            <p:cNvPr id="205" name="Straight Connector 204"/>
            <p:cNvCxnSpPr/>
            <p:nvPr/>
          </p:nvCxnSpPr>
          <p:spPr>
            <a:xfrm flipV="1">
              <a:off x="1066800" y="2362199"/>
              <a:ext cx="1919746" cy="411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0800000">
              <a:off x="6110746" y="2362200"/>
              <a:ext cx="1737854" cy="372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Arc 206"/>
            <p:cNvSpPr/>
            <p:nvPr/>
          </p:nvSpPr>
          <p:spPr>
            <a:xfrm rot="-1200000">
              <a:off x="619504" y="2701397"/>
              <a:ext cx="1484074" cy="533400"/>
            </a:xfrm>
            <a:prstGeom prst="arc">
              <a:avLst>
                <a:gd name="adj1" fmla="val 12062960"/>
                <a:gd name="adj2" fmla="val 20708001"/>
              </a:avLst>
            </a:prstGeom>
            <a:ln w="76200">
              <a:solidFill>
                <a:srgbClr val="4119ED">
                  <a:alpha val="9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Arc 207"/>
            <p:cNvSpPr/>
            <p:nvPr/>
          </p:nvSpPr>
          <p:spPr>
            <a:xfrm rot="1200000" flipH="1">
              <a:off x="7071613" y="2752307"/>
              <a:ext cx="1484074" cy="533400"/>
            </a:xfrm>
            <a:prstGeom prst="arc">
              <a:avLst>
                <a:gd name="adj1" fmla="val 12062960"/>
                <a:gd name="adj2" fmla="val 20708001"/>
              </a:avLst>
            </a:prstGeom>
            <a:ln w="76200">
              <a:solidFill>
                <a:srgbClr val="4119ED">
                  <a:alpha val="9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Arc 208"/>
            <p:cNvSpPr/>
            <p:nvPr/>
          </p:nvSpPr>
          <p:spPr>
            <a:xfrm rot="-540000">
              <a:off x="1954785" y="2410800"/>
              <a:ext cx="1484074" cy="533400"/>
            </a:xfrm>
            <a:prstGeom prst="arc">
              <a:avLst>
                <a:gd name="adj1" fmla="val 12062960"/>
                <a:gd name="adj2" fmla="val 20708001"/>
              </a:avLst>
            </a:prstGeom>
            <a:ln w="76200">
              <a:solidFill>
                <a:srgbClr val="F214E7">
                  <a:alpha val="9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Arc 209"/>
            <p:cNvSpPr/>
            <p:nvPr/>
          </p:nvSpPr>
          <p:spPr>
            <a:xfrm rot="540000" flipH="1">
              <a:off x="5686131" y="2398795"/>
              <a:ext cx="1484074" cy="533400"/>
            </a:xfrm>
            <a:prstGeom prst="arc">
              <a:avLst>
                <a:gd name="adj1" fmla="val 12062960"/>
                <a:gd name="adj2" fmla="val 20708001"/>
              </a:avLst>
            </a:prstGeom>
            <a:ln w="57150">
              <a:solidFill>
                <a:srgbClr val="F214E7">
                  <a:alpha val="9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Connector 210"/>
            <p:cNvCxnSpPr>
              <a:stCxn id="209" idx="2"/>
            </p:cNvCxnSpPr>
            <p:nvPr/>
          </p:nvCxnSpPr>
          <p:spPr>
            <a:xfrm rot="16200000" flipH="1">
              <a:off x="4566476" y="1122729"/>
              <a:ext cx="10768" cy="262057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320907" y="2971800"/>
              <a:ext cx="498041" cy="22860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H="1" flipV="1">
              <a:off x="8305800" y="2971800"/>
              <a:ext cx="498041" cy="22860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Rectangle 213"/>
          <p:cNvSpPr/>
          <p:nvPr/>
        </p:nvSpPr>
        <p:spPr>
          <a:xfrm>
            <a:off x="5638800" y="1828800"/>
            <a:ext cx="1524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 rot="-1440000">
            <a:off x="634006" y="2413994"/>
            <a:ext cx="1524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3505200" y="1752600"/>
            <a:ext cx="838200" cy="228600"/>
          </a:xfrm>
          <a:prstGeom prst="rect">
            <a:avLst/>
          </a:prstGeom>
          <a:solidFill>
            <a:srgbClr val="C00000">
              <a:tint val="66000"/>
              <a:satMod val="1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648200" y="1752600"/>
            <a:ext cx="838200" cy="228600"/>
          </a:xfrm>
          <a:prstGeom prst="rect">
            <a:avLst/>
          </a:prstGeom>
          <a:solidFill>
            <a:srgbClr val="C00000">
              <a:tint val="66000"/>
              <a:satMod val="1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8" name="Straight Connector 217"/>
          <p:cNvCxnSpPr/>
          <p:nvPr/>
        </p:nvCxnSpPr>
        <p:spPr>
          <a:xfrm rot="5400000">
            <a:off x="4724400" y="1905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0800000" flipH="1">
            <a:off x="4648200" y="1905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5410200" y="1905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5334000" y="19050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838200" y="1371600"/>
            <a:ext cx="37382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19ED"/>
                </a:solidFill>
              </a:rPr>
              <a:t>F</a:t>
            </a:r>
            <a:endParaRPr lang="en-US" sz="3200" b="1" dirty="0">
              <a:solidFill>
                <a:srgbClr val="4119ED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514600" y="1219200"/>
            <a:ext cx="37382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214E7"/>
                </a:solidFill>
              </a:rPr>
              <a:t>D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3733800" y="1295400"/>
            <a:ext cx="4572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876800" y="762000"/>
            <a:ext cx="1669220" cy="92333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Corrector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BPM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3886200" y="3581400"/>
            <a:ext cx="1061919" cy="304800"/>
            <a:chOff x="762000" y="685800"/>
            <a:chExt cx="2438400" cy="190500"/>
          </a:xfrm>
        </p:grpSpPr>
        <p:grpSp>
          <p:nvGrpSpPr>
            <p:cNvPr id="227" name="Group 12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233" name="Rectangle 3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oup 24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2" name="Straight Connector 231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236"/>
          <p:cNvGrpSpPr/>
          <p:nvPr/>
        </p:nvGrpSpPr>
        <p:grpSpPr>
          <a:xfrm>
            <a:off x="5034081" y="3581400"/>
            <a:ext cx="1061919" cy="304800"/>
            <a:chOff x="762000" y="685800"/>
            <a:chExt cx="2438400" cy="190500"/>
          </a:xfrm>
        </p:grpSpPr>
        <p:grpSp>
          <p:nvGrpSpPr>
            <p:cNvPr id="238" name="Group 27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7" name="Straight Connector 246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8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240" name="Rectangle 239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Connector 242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8" name="Group 247"/>
          <p:cNvGrpSpPr/>
          <p:nvPr/>
        </p:nvGrpSpPr>
        <p:grpSpPr>
          <a:xfrm>
            <a:off x="6172200" y="3581400"/>
            <a:ext cx="1061919" cy="304800"/>
            <a:chOff x="762000" y="685800"/>
            <a:chExt cx="2438400" cy="190500"/>
          </a:xfrm>
        </p:grpSpPr>
        <p:grpSp>
          <p:nvGrpSpPr>
            <p:cNvPr id="249" name="Group 49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50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4" name="Straight Connector 253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9" name="Straight Arrow Connector 258"/>
          <p:cNvCxnSpPr/>
          <p:nvPr/>
        </p:nvCxnSpPr>
        <p:spPr>
          <a:xfrm flipV="1">
            <a:off x="5073411" y="3134393"/>
            <a:ext cx="0" cy="26150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3921132" y="3132788"/>
            <a:ext cx="1147881" cy="372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5069013" y="3132788"/>
            <a:ext cx="1103187" cy="372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3474658" y="4038600"/>
            <a:ext cx="1242913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4724400" y="4433458"/>
            <a:ext cx="1021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Group 263"/>
          <p:cNvGrpSpPr/>
          <p:nvPr/>
        </p:nvGrpSpPr>
        <p:grpSpPr>
          <a:xfrm>
            <a:off x="7315200" y="3581400"/>
            <a:ext cx="1061919" cy="304800"/>
            <a:chOff x="762000" y="685800"/>
            <a:chExt cx="2438400" cy="190500"/>
          </a:xfrm>
        </p:grpSpPr>
        <p:grpSp>
          <p:nvGrpSpPr>
            <p:cNvPr id="265" name="Group 71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4" name="Straight Connector 273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72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267" name="Rectangle 266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0" name="Straight Connector 269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5" name="Straight Connector 274"/>
          <p:cNvCxnSpPr/>
          <p:nvPr/>
        </p:nvCxnSpPr>
        <p:spPr>
          <a:xfrm flipV="1">
            <a:off x="5746173" y="4038600"/>
            <a:ext cx="1152604" cy="394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" name="Group 275"/>
          <p:cNvGrpSpPr/>
          <p:nvPr/>
        </p:nvGrpSpPr>
        <p:grpSpPr>
          <a:xfrm>
            <a:off x="1605081" y="3581400"/>
            <a:ext cx="1061919" cy="304800"/>
            <a:chOff x="762000" y="685800"/>
            <a:chExt cx="2438400" cy="190500"/>
          </a:xfrm>
        </p:grpSpPr>
        <p:grpSp>
          <p:nvGrpSpPr>
            <p:cNvPr id="277" name="Group 88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6" name="Straight Connector 285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89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279" name="Rectangle 278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2" name="Straight Connector 281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7" name="Group 286"/>
          <p:cNvGrpSpPr/>
          <p:nvPr/>
        </p:nvGrpSpPr>
        <p:grpSpPr>
          <a:xfrm>
            <a:off x="2748081" y="3581400"/>
            <a:ext cx="1061919" cy="304800"/>
            <a:chOff x="762000" y="685800"/>
            <a:chExt cx="2438400" cy="190500"/>
          </a:xfrm>
        </p:grpSpPr>
        <p:grpSp>
          <p:nvGrpSpPr>
            <p:cNvPr id="288" name="Group 99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294" name="Rectangle 293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7" name="Straight Connector 296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9" name="Group 100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3" name="Straight Connector 292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8" name="Group 297"/>
          <p:cNvGrpSpPr/>
          <p:nvPr/>
        </p:nvGrpSpPr>
        <p:grpSpPr>
          <a:xfrm>
            <a:off x="457200" y="3581400"/>
            <a:ext cx="1061919" cy="304800"/>
            <a:chOff x="762000" y="685800"/>
            <a:chExt cx="2438400" cy="190500"/>
          </a:xfrm>
        </p:grpSpPr>
        <p:grpSp>
          <p:nvGrpSpPr>
            <p:cNvPr id="299" name="Group 116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305" name="Rectangle 304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8" name="Straight Connector 307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117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4" name="Straight Connector 303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9" name="Group 308"/>
          <p:cNvGrpSpPr/>
          <p:nvPr/>
        </p:nvGrpSpPr>
        <p:grpSpPr>
          <a:xfrm>
            <a:off x="3886200" y="5249212"/>
            <a:ext cx="1061919" cy="304800"/>
            <a:chOff x="762000" y="685800"/>
            <a:chExt cx="2438400" cy="190500"/>
          </a:xfrm>
        </p:grpSpPr>
        <p:grpSp>
          <p:nvGrpSpPr>
            <p:cNvPr id="310" name="Group 152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316" name="Rectangle 315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9" name="Straight Connector 318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153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312" name="Rectangle 311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5" name="Straight Connector 314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0" name="Group 319"/>
          <p:cNvGrpSpPr/>
          <p:nvPr/>
        </p:nvGrpSpPr>
        <p:grpSpPr>
          <a:xfrm>
            <a:off x="5034081" y="5249212"/>
            <a:ext cx="1061919" cy="304800"/>
            <a:chOff x="762000" y="685800"/>
            <a:chExt cx="2438400" cy="190500"/>
          </a:xfrm>
        </p:grpSpPr>
        <p:grpSp>
          <p:nvGrpSpPr>
            <p:cNvPr id="321" name="Group 163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327" name="Rectangle 326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0" name="Straight Connector 329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Group 164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6" name="Straight Connector 325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1" name="Group 330"/>
          <p:cNvGrpSpPr/>
          <p:nvPr/>
        </p:nvGrpSpPr>
        <p:grpSpPr>
          <a:xfrm>
            <a:off x="6172200" y="5249212"/>
            <a:ext cx="1061919" cy="304800"/>
            <a:chOff x="762000" y="685800"/>
            <a:chExt cx="2438400" cy="190500"/>
          </a:xfrm>
        </p:grpSpPr>
        <p:grpSp>
          <p:nvGrpSpPr>
            <p:cNvPr id="332" name="Group 174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338" name="Rectangle 337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1" name="Straight Connector 340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3" name="Group 175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334" name="Rectangle 333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7" name="Straight Connector 336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2" name="Straight Arrow Connector 341"/>
          <p:cNvCxnSpPr/>
          <p:nvPr/>
        </p:nvCxnSpPr>
        <p:spPr>
          <a:xfrm flipV="1">
            <a:off x="4648200" y="4802205"/>
            <a:ext cx="0" cy="26150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3429000" y="4800600"/>
            <a:ext cx="1195858" cy="372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4648200" y="4800600"/>
            <a:ext cx="1097973" cy="382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2841746" y="5630212"/>
            <a:ext cx="1120654" cy="394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flipV="1">
            <a:off x="3962400" y="6011213"/>
            <a:ext cx="1089146" cy="1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/>
          <p:cNvGrpSpPr/>
          <p:nvPr/>
        </p:nvGrpSpPr>
        <p:grpSpPr>
          <a:xfrm>
            <a:off x="7315200" y="5249212"/>
            <a:ext cx="1061919" cy="304800"/>
            <a:chOff x="762000" y="685800"/>
            <a:chExt cx="2438400" cy="190500"/>
          </a:xfrm>
        </p:grpSpPr>
        <p:grpSp>
          <p:nvGrpSpPr>
            <p:cNvPr id="348" name="Group 190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354" name="Rectangle 353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7" name="Straight Connector 356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191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350" name="Rectangle 349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3" name="Straight Connector 352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8" name="Straight Connector 357"/>
          <p:cNvCxnSpPr/>
          <p:nvPr/>
        </p:nvCxnSpPr>
        <p:spPr>
          <a:xfrm flipV="1">
            <a:off x="5041067" y="5616358"/>
            <a:ext cx="1108320" cy="394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" name="Group 358"/>
          <p:cNvGrpSpPr/>
          <p:nvPr/>
        </p:nvGrpSpPr>
        <p:grpSpPr>
          <a:xfrm>
            <a:off x="1605081" y="5249212"/>
            <a:ext cx="1061919" cy="304800"/>
            <a:chOff x="762000" y="685800"/>
            <a:chExt cx="2438400" cy="190500"/>
          </a:xfrm>
        </p:grpSpPr>
        <p:grpSp>
          <p:nvGrpSpPr>
            <p:cNvPr id="360" name="Group 202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366" name="Rectangle 365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9" name="Straight Connector 368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203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362" name="Rectangle 361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5" name="Straight Connector 364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0" name="Group 369"/>
          <p:cNvGrpSpPr/>
          <p:nvPr/>
        </p:nvGrpSpPr>
        <p:grpSpPr>
          <a:xfrm>
            <a:off x="2748081" y="5249212"/>
            <a:ext cx="1061919" cy="304800"/>
            <a:chOff x="762000" y="685800"/>
            <a:chExt cx="2438400" cy="190500"/>
          </a:xfrm>
        </p:grpSpPr>
        <p:grpSp>
          <p:nvGrpSpPr>
            <p:cNvPr id="371" name="Group 213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377" name="Rectangle 376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214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373" name="Rectangle 372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6" name="Straight Connector 375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1" name="Group 380"/>
          <p:cNvGrpSpPr/>
          <p:nvPr/>
        </p:nvGrpSpPr>
        <p:grpSpPr>
          <a:xfrm>
            <a:off x="457200" y="5249212"/>
            <a:ext cx="1061919" cy="304800"/>
            <a:chOff x="762000" y="685800"/>
            <a:chExt cx="2438400" cy="190500"/>
          </a:xfrm>
        </p:grpSpPr>
        <p:grpSp>
          <p:nvGrpSpPr>
            <p:cNvPr id="382" name="Group 224"/>
            <p:cNvGrpSpPr/>
            <p:nvPr/>
          </p:nvGrpSpPr>
          <p:grpSpPr>
            <a:xfrm>
              <a:off x="762000" y="685800"/>
              <a:ext cx="1219200" cy="190500"/>
              <a:chOff x="762000" y="685800"/>
              <a:chExt cx="5791200" cy="609600"/>
            </a:xfrm>
          </p:grpSpPr>
          <p:sp>
            <p:nvSpPr>
              <p:cNvPr id="388" name="Rectangle 387"/>
              <p:cNvSpPr/>
              <p:nvPr/>
            </p:nvSpPr>
            <p:spPr>
              <a:xfrm>
                <a:off x="1143000" y="685800"/>
                <a:ext cx="1676400" cy="6096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2819400" y="685800"/>
                <a:ext cx="1676400" cy="6096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838200" y="876300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1" name="Straight Connector 390"/>
              <p:cNvCxnSpPr/>
              <p:nvPr/>
            </p:nvCxnSpPr>
            <p:spPr>
              <a:xfrm>
                <a:off x="762000" y="990600"/>
                <a:ext cx="5791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3" name="Group 225"/>
            <p:cNvGrpSpPr/>
            <p:nvPr/>
          </p:nvGrpSpPr>
          <p:grpSpPr>
            <a:xfrm>
              <a:off x="1981200" y="685800"/>
              <a:ext cx="1219200" cy="190500"/>
              <a:chOff x="1981200" y="685800"/>
              <a:chExt cx="1219200" cy="190500"/>
            </a:xfrm>
          </p:grpSpPr>
          <p:sp>
            <p:nvSpPr>
              <p:cNvPr id="384" name="Rectangle 383"/>
              <p:cNvSpPr/>
              <p:nvPr/>
            </p:nvSpPr>
            <p:spPr>
              <a:xfrm>
                <a:off x="2494547" y="685800"/>
                <a:ext cx="352926" cy="190500"/>
              </a:xfrm>
              <a:prstGeom prst="rect">
                <a:avLst/>
              </a:prstGeom>
              <a:solidFill>
                <a:srgbClr val="F418A5"/>
              </a:solidFill>
              <a:ln>
                <a:solidFill>
                  <a:srgbClr val="F41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2847474" y="685800"/>
                <a:ext cx="352926" cy="1905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2430379" y="745331"/>
                <a:ext cx="48126" cy="714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7" name="Straight Connector 386"/>
              <p:cNvCxnSpPr/>
              <p:nvPr/>
            </p:nvCxnSpPr>
            <p:spPr>
              <a:xfrm>
                <a:off x="1981200" y="78105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2" name="Straight Connector 391"/>
          <p:cNvCxnSpPr/>
          <p:nvPr/>
        </p:nvCxnSpPr>
        <p:spPr>
          <a:xfrm>
            <a:off x="3124200" y="2895600"/>
            <a:ext cx="0" cy="33528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4267200" y="2895600"/>
            <a:ext cx="0" cy="34290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5410200" y="2895600"/>
            <a:ext cx="0" cy="33528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838200" y="2895600"/>
            <a:ext cx="0" cy="34290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1981200" y="2895600"/>
            <a:ext cx="0" cy="33528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6553200" y="2895600"/>
            <a:ext cx="0" cy="33528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>
            <a:off x="7696200" y="2895600"/>
            <a:ext cx="0" cy="342900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Rectangle 398"/>
          <p:cNvSpPr/>
          <p:nvPr/>
        </p:nvSpPr>
        <p:spPr>
          <a:xfrm rot="1440000" flipH="1">
            <a:off x="8814794" y="2642594"/>
            <a:ext cx="1524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TextBox 399"/>
          <p:cNvSpPr txBox="1"/>
          <p:nvPr/>
        </p:nvSpPr>
        <p:spPr>
          <a:xfrm>
            <a:off x="457200" y="2819400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Scan @ SHORT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457200" y="4419600"/>
            <a:ext cx="1919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Scan @ LONG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075"/>
            <a:ext cx="91440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63488"/>
              </p:ext>
            </p:extLst>
          </p:nvPr>
        </p:nvGraphicFramePr>
        <p:xfrm>
          <a:off x="4214650" y="775140"/>
          <a:ext cx="48768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KGPlot" r:id="rId3" imgW="5486400" imgH="5486400" progId="KGraph_Plot">
                  <p:embed/>
                </p:oleObj>
              </mc:Choice>
              <mc:Fallback>
                <p:oleObj name="KGPlot" r:id="rId3" imgW="5486400" imgH="54864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650" y="775140"/>
                        <a:ext cx="48768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78573"/>
              </p:ext>
            </p:extLst>
          </p:nvPr>
        </p:nvGraphicFramePr>
        <p:xfrm>
          <a:off x="76200" y="767257"/>
          <a:ext cx="48768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KGPlot" r:id="rId5" imgW="5486400" imgH="5486400" progId="KGraph_Plot">
                  <p:embed/>
                </p:oleObj>
              </mc:Choice>
              <mc:Fallback>
                <p:oleObj name="KGPlot" r:id="rId5" imgW="5486400" imgH="54864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7257"/>
                        <a:ext cx="48768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834057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4119ED"/>
                </a:solidFill>
              </a:rPr>
              <a:t>r_F</a:t>
            </a:r>
            <a:r>
              <a:rPr lang="en-US" sz="1800" dirty="0" smtClean="0">
                <a:solidFill>
                  <a:srgbClr val="4119ED"/>
                </a:solidFill>
              </a:rPr>
              <a:t>(design)=75.508566m+0.053inch</a:t>
            </a:r>
            <a:endParaRPr lang="en-US" sz="1800" dirty="0">
              <a:solidFill>
                <a:srgbClr val="4119E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9050" y="450894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F214E7"/>
                </a:solidFill>
              </a:rPr>
              <a:t>r_D</a:t>
            </a:r>
            <a:r>
              <a:rPr lang="en-US" sz="1800" dirty="0" smtClean="0">
                <a:solidFill>
                  <a:srgbClr val="F214E7"/>
                </a:solidFill>
              </a:rPr>
              <a:t>(design)=75.434828m-0.040inch </a:t>
            </a:r>
            <a:endParaRPr lang="en-US" sz="1800" dirty="0">
              <a:solidFill>
                <a:srgbClr val="F214E7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2138857"/>
            <a:ext cx="3200400" cy="0"/>
          </a:xfrm>
          <a:prstGeom prst="line">
            <a:avLst/>
          </a:prstGeom>
          <a:ln w="57150">
            <a:solidFill>
              <a:srgbClr val="4119E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05250" y="4356540"/>
            <a:ext cx="3200400" cy="0"/>
          </a:xfrm>
          <a:prstGeom prst="line">
            <a:avLst/>
          </a:prstGeom>
          <a:ln w="57150">
            <a:solidFill>
              <a:srgbClr val="F214E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47800" y="5720257"/>
            <a:ext cx="5756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0C8EE"/>
                </a:solidFill>
              </a:rPr>
              <a:t>need reference position for each component</a:t>
            </a:r>
            <a:endParaRPr lang="en-US" sz="2400" dirty="0">
              <a:solidFill>
                <a:srgbClr val="B0C8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Aperture Scan Program </a:t>
            </a:r>
          </a:p>
          <a:p>
            <a:endParaRPr lang="en-US" dirty="0" smtClean="0"/>
          </a:p>
          <a:p>
            <a:r>
              <a:rPr lang="en-US" dirty="0" smtClean="0"/>
              <a:t>Components in the Booster and Their Aperture</a:t>
            </a:r>
          </a:p>
          <a:p>
            <a:endParaRPr lang="en-US" dirty="0" smtClean="0"/>
          </a:p>
          <a:p>
            <a:r>
              <a:rPr lang="en-US" dirty="0" smtClean="0"/>
              <a:t>Process of Magnet Realignment</a:t>
            </a:r>
          </a:p>
          <a:p>
            <a:endParaRPr lang="en-US" dirty="0" smtClean="0"/>
          </a:p>
          <a:p>
            <a:r>
              <a:rPr lang="en-US" dirty="0" smtClean="0"/>
              <a:t>Results of the Magnet Realignment</a:t>
            </a:r>
          </a:p>
          <a:p>
            <a:endParaRPr lang="en-US" dirty="0" smtClean="0"/>
          </a:p>
          <a:p>
            <a:r>
              <a:rPr lang="en-US" dirty="0" smtClean="0"/>
              <a:t>Status of the Aperture and Orbit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</a:t>
            </a:r>
            <a:r>
              <a:rPr lang="en-US" dirty="0" smtClean="0"/>
              <a:t>iyomi </a:t>
            </a:r>
            <a:r>
              <a:rPr lang="en-US" dirty="0" smtClean="0"/>
              <a:t>Seiya | Booster alignment and aperture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Rounded Rectangle 7"/>
          <p:cNvSpPr/>
          <p:nvPr/>
        </p:nvSpPr>
        <p:spPr>
          <a:xfrm>
            <a:off x="6180138" y="2597723"/>
            <a:ext cx="2192482" cy="320458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Chaurize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W. Marsh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Pellico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K. Seiya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T. Sullivan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K. Triplett 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A. Waller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lattice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Kiyomi Seiya | Booster alignment and aperture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 descr="corrector_3D_Connectio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5293" y="4030891"/>
            <a:ext cx="2654852" cy="2133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818407"/>
            <a:ext cx="8272463" cy="252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D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138156" y="2776625"/>
            <a:ext cx="3926180" cy="14625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565" y="3481110"/>
            <a:ext cx="6173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Combined function magnets: F,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FDOODF x 24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Corrector packages at short and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Corrector package (12 poles) includes 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  &amp; V dipoles, quad, skew quad, 	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sextupole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skew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sextupole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H &amp; V BPMs.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2936" y="2423335"/>
            <a:ext cx="13880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 Magnet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1527" y="2418870"/>
            <a:ext cx="14409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</a:t>
            </a:r>
            <a:r>
              <a:rPr lang="en-US" sz="2400" b="1" dirty="0" smtClean="0">
                <a:solidFill>
                  <a:srgbClr val="FF00FF"/>
                </a:solidFill>
              </a:rPr>
              <a:t> Magnet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9135" y="5785939"/>
            <a:ext cx="24910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Corrector Package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Aperture scan with B75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4900"/>
            <a:ext cx="6305550" cy="4648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5636" y="2005446"/>
            <a:ext cx="1714500" cy="1143000"/>
          </a:xfrm>
          <a:prstGeom prst="ellipse">
            <a:avLst/>
          </a:prstGeom>
          <a:solidFill>
            <a:schemeClr val="bg2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6281" y="2005446"/>
            <a:ext cx="893618" cy="748145"/>
          </a:xfrm>
          <a:prstGeom prst="ellipse">
            <a:avLst/>
          </a:prstGeom>
          <a:solidFill>
            <a:schemeClr val="bg2">
              <a:alpha val="1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63090" y="2651423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3bump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3327" y="3121756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bump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4150" y="2686539"/>
            <a:ext cx="260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Changes corrector current 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njection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scan with B75 </a:t>
            </a:r>
            <a:r>
              <a:rPr lang="en-US" dirty="0" smtClean="0"/>
              <a:t>application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94" y="3676650"/>
            <a:ext cx="5438311" cy="22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54" y="944233"/>
            <a:ext cx="3212665" cy="26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6458"/>
            <a:ext cx="3212665" cy="26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67" y="3676650"/>
            <a:ext cx="2977010" cy="2471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4118" y="3754906"/>
            <a:ext cx="126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Intensity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4381" y="1547082"/>
            <a:ext cx="296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Int@ext</a:t>
            </a:r>
            <a:r>
              <a:rPr lang="en-US" dirty="0" smtClean="0">
                <a:solidFill>
                  <a:srgbClr val="00B0F0"/>
                </a:solidFill>
              </a:rPr>
              <a:t>/int@400MeV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9638" y="2571837"/>
            <a:ext cx="289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Int@inj</a:t>
            </a:r>
            <a:r>
              <a:rPr lang="en-US" dirty="0" smtClean="0">
                <a:solidFill>
                  <a:srgbClr val="00B0F0"/>
                </a:solidFill>
              </a:rPr>
              <a:t>/Int@400MeV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9027" y="5820688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 Corrector current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845431" y="4700095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BPM position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44922" y="5815437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dirty="0" smtClean="0"/>
              <a:t> Corrector current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6275" y="3354710"/>
            <a:ext cx="82907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I_H [A]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91880" y="2685690"/>
            <a:ext cx="81624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I_V [A]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6089" y="3330895"/>
            <a:ext cx="14478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BPM_H [mm]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904588" y="2658033"/>
            <a:ext cx="143500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BPM_V [mm]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analysis with Java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000497"/>
            <a:ext cx="5997576" cy="52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lattice and bea</a:t>
            </a:r>
            <a:r>
              <a:rPr lang="en-US" dirty="0"/>
              <a:t>m</a:t>
            </a:r>
            <a:r>
              <a:rPr lang="en-US" dirty="0" smtClean="0"/>
              <a:t>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22" name="Picture 21" descr="m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2" y="889736"/>
            <a:ext cx="5821620" cy="4495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97538" y="1923842"/>
            <a:ext cx="3141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@short = 33.7   </a:t>
            </a:r>
          </a:p>
          <a:p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@long = 6.1</a:t>
            </a: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y @short = 5.3    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y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long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= 20.4     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15" y="5279997"/>
            <a:ext cx="4626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H_emittance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(95%) = 14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p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mmmrad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V_emittance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(95%) = 16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Symbol" pitchFamily="18" charset="2"/>
              </a:rPr>
              <a:t>p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mmmrad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Symbol" pitchFamily="18" charset="2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16579" y="5335820"/>
            <a:ext cx="1545336" cy="65836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53317" y="4806063"/>
            <a:ext cx="658368" cy="1335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5" idx="2"/>
            <a:endCxn id="25" idx="6"/>
          </p:cNvCxnSpPr>
          <p:nvPr/>
        </p:nvCxnSpPr>
        <p:spPr>
          <a:xfrm>
            <a:off x="5216579" y="5665004"/>
            <a:ext cx="1545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0"/>
            <a:endCxn id="26" idx="4"/>
          </p:cNvCxnSpPr>
          <p:nvPr/>
        </p:nvCxnSpPr>
        <p:spPr>
          <a:xfrm>
            <a:off x="8082501" y="4806063"/>
            <a:ext cx="0" cy="1335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01339" y="5640620"/>
            <a:ext cx="86113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+/-21.5 mm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7537159" y="4904218"/>
            <a:ext cx="82907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+/-17.9mm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26" idx="2"/>
            <a:endCxn id="26" idx="6"/>
          </p:cNvCxnSpPr>
          <p:nvPr/>
        </p:nvCxnSpPr>
        <p:spPr>
          <a:xfrm>
            <a:off x="7753317" y="5473575"/>
            <a:ext cx="6583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85832" y="5458853"/>
            <a:ext cx="86113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+/-9.12 mm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25" idx="0"/>
            <a:endCxn id="25" idx="4"/>
          </p:cNvCxnSpPr>
          <p:nvPr/>
        </p:nvCxnSpPr>
        <p:spPr>
          <a:xfrm>
            <a:off x="5989247" y="5335820"/>
            <a:ext cx="0" cy="658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5722797" y="5628678"/>
            <a:ext cx="82907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+/-9.15mm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99528" y="4383045"/>
            <a:ext cx="184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@ SHORT straight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93273" y="4340075"/>
            <a:ext cx="174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@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LONG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straight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7421" y="4876800"/>
            <a:ext cx="14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</a:rPr>
              <a:t>eam size</a:t>
            </a:r>
            <a:endParaRPr lang="en-US" sz="24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17161" y="1405818"/>
            <a:ext cx="1583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CC00"/>
                </a:solidFill>
              </a:rPr>
              <a:t>SHORT straight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484856" y="1364456"/>
            <a:ext cx="1486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LONG </a:t>
            </a:r>
            <a:r>
              <a:rPr lang="en-US" sz="1800" dirty="0">
                <a:solidFill>
                  <a:srgbClr val="00B050"/>
                </a:solidFill>
              </a:rPr>
              <a:t>straight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44209" y="1313996"/>
            <a:ext cx="11030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10123" y="1316182"/>
            <a:ext cx="214075" cy="0"/>
          </a:xfrm>
          <a:prstGeom prst="straightConnector1">
            <a:avLst/>
          </a:prstGeom>
          <a:ln w="28575">
            <a:solidFill>
              <a:srgbClr val="00CC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103664"/>
            <a:ext cx="8686800" cy="641739"/>
          </a:xfrm>
        </p:spPr>
        <p:txBody>
          <a:bodyPr/>
          <a:lstStyle/>
          <a:p>
            <a:r>
              <a:rPr lang="en-US" dirty="0"/>
              <a:t>Aperture at </a:t>
            </a:r>
            <a:r>
              <a:rPr lang="en-US" dirty="0" smtClean="0"/>
              <a:t>S</a:t>
            </a:r>
            <a:r>
              <a:rPr lang="en-US" dirty="0" smtClean="0"/>
              <a:t>hort </a:t>
            </a:r>
            <a:r>
              <a:rPr lang="en-US" dirty="0" smtClean="0"/>
              <a:t>straight sections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231" y="6515100"/>
            <a:ext cx="1076325" cy="241300"/>
          </a:xfrm>
        </p:spPr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5668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Kiyomi Seiya | Booster alignment and aperture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7818" y="6515100"/>
            <a:ext cx="447675" cy="241300"/>
          </a:xfrm>
        </p:spPr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88481" y="2816777"/>
            <a:ext cx="5943600" cy="1981200"/>
            <a:chOff x="1524000" y="3429000"/>
            <a:chExt cx="5943600" cy="1981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19600" y="3657600"/>
              <a:ext cx="0" cy="749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19600" y="4419600"/>
              <a:ext cx="0" cy="749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0" y="4419600"/>
              <a:ext cx="594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24000" y="3429000"/>
              <a:ext cx="5943600" cy="4572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524000" y="4953000"/>
              <a:ext cx="5943600" cy="4572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467600" y="3886200"/>
              <a:ext cx="0" cy="10668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24000" y="3429000"/>
              <a:ext cx="0" cy="19812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1026681" y="1673777"/>
            <a:ext cx="4114800" cy="4114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84081" y="3045377"/>
            <a:ext cx="0" cy="16002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2619840" y="3995925"/>
            <a:ext cx="73289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41.66mm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17281" y="1978577"/>
            <a:ext cx="2057400" cy="3581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3790479">
            <a:off x="2085331" y="2386213"/>
            <a:ext cx="73289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114.3mm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22081" y="3502577"/>
            <a:ext cx="1545336" cy="65836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1425" y="2351874"/>
            <a:ext cx="171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 magnet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33874" y="5873212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4.5 inch beam pipe and corrector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220" y="3330011"/>
            <a:ext cx="183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1.64 inch gap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680" y="3625312"/>
            <a:ext cx="3086100" cy="2247900"/>
          </a:xfrm>
          <a:prstGeom prst="rect">
            <a:avLst/>
          </a:prstGeom>
        </p:spPr>
      </p:pic>
      <p:pic>
        <p:nvPicPr>
          <p:cNvPr id="27" name="Picture 3" descr="C:\Users\kiyomi\AppData\Local\Temp\Booster F Magne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85" y="869323"/>
            <a:ext cx="419601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1806</TotalTime>
  <Words>894</Words>
  <Application>Microsoft Office PowerPoint</Application>
  <PresentationFormat>On-screen Show (4:3)</PresentationFormat>
  <Paragraphs>287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Geneva</vt:lpstr>
      <vt:lpstr>Helvetica</vt:lpstr>
      <vt:lpstr>Symbol</vt:lpstr>
      <vt:lpstr>Times New Roman</vt:lpstr>
      <vt:lpstr>FNAL_TemplateMac_060514</vt:lpstr>
      <vt:lpstr>Fermilab: Footer Only</vt:lpstr>
      <vt:lpstr>KGPlot</vt:lpstr>
      <vt:lpstr>Booster alignment and aperture</vt:lpstr>
      <vt:lpstr>Goal: Move magnets to open up apertures</vt:lpstr>
      <vt:lpstr>Outline</vt:lpstr>
      <vt:lpstr>Booster lattice</vt:lpstr>
      <vt:lpstr>Aperture scan with B75 application</vt:lpstr>
      <vt:lpstr>Aperture scan with B75 application #2</vt:lpstr>
      <vt:lpstr>Offline analysis with Java program</vt:lpstr>
      <vt:lpstr>Booster lattice and beam size</vt:lpstr>
      <vt:lpstr>Aperture at Short straight sections</vt:lpstr>
      <vt:lpstr>Aperture restriction at S14</vt:lpstr>
      <vt:lpstr>Aperture at Long straight sections</vt:lpstr>
      <vt:lpstr>Components at the Long straight section</vt:lpstr>
      <vt:lpstr>Magnet Move at L16</vt:lpstr>
      <vt:lpstr>Orbit difference before and after Magnet Move (simulation)</vt:lpstr>
      <vt:lpstr>Aperture at L16 before and after the Magnet Move</vt:lpstr>
      <vt:lpstr>Orbit difference before and after Magnet Move (measurement)</vt:lpstr>
      <vt:lpstr>Vertical magnet position after Magnet Move</vt:lpstr>
      <vt:lpstr>Vertical aperture before and after alignments and Magnet Move</vt:lpstr>
      <vt:lpstr>Smoothing orbits</vt:lpstr>
      <vt:lpstr>Orbit compared to the central aperture at injection</vt:lpstr>
      <vt:lpstr>7 break points on the corrector ramp</vt:lpstr>
      <vt:lpstr>Summary and Plan</vt:lpstr>
      <vt:lpstr>Aperture scan with 3 bump and 5 bump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Kiyomi Seiya x8187 13047N</dc:creator>
  <cp:lastModifiedBy>Kiyomi Seiya x8187 13047N</cp:lastModifiedBy>
  <cp:revision>53</cp:revision>
  <cp:lastPrinted>2014-01-20T19:40:21Z</cp:lastPrinted>
  <dcterms:created xsi:type="dcterms:W3CDTF">2015-11-14T15:54:15Z</dcterms:created>
  <dcterms:modified xsi:type="dcterms:W3CDTF">2015-11-23T12:44:18Z</dcterms:modified>
</cp:coreProperties>
</file>