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22"/>
  </p:notesMasterIdLst>
  <p:handoutMasterIdLst>
    <p:handoutMasterId r:id="rId23"/>
  </p:handoutMasterIdLst>
  <p:sldIdLst>
    <p:sldId id="265" r:id="rId3"/>
    <p:sldId id="267" r:id="rId4"/>
    <p:sldId id="268" r:id="rId5"/>
    <p:sldId id="269" r:id="rId6"/>
    <p:sldId id="270" r:id="rId7"/>
    <p:sldId id="271" r:id="rId8"/>
    <p:sldId id="281" r:id="rId9"/>
    <p:sldId id="282" r:id="rId10"/>
    <p:sldId id="283" r:id="rId11"/>
    <p:sldId id="284" r:id="rId12"/>
    <p:sldId id="272" r:id="rId13"/>
    <p:sldId id="273" r:id="rId14"/>
    <p:sldId id="280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61" d="100"/>
          <a:sy n="61" d="100"/>
        </p:scale>
        <p:origin x="-133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C2D9F6FF-696D-48D4-A6EC-933D2CCC9F72}" type="datetimeFigureOut">
              <a:rPr lang="en-US" altLang="en-US"/>
              <a:pPr/>
              <a:t>11/23/2015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4BA2B5ED-3176-4C14-BAD5-18AA5C4F40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33452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B73FC6BE-3BF7-48C8-B7FF-802E5E913916}" type="datetimeFigureOut">
              <a:rPr lang="en-US" altLang="en-US"/>
              <a:pPr/>
              <a:t>11/23/2015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38A51D2D-5FF2-42F4-89B7-69412742E8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79576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6772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fld id="{2CC08583-F3A9-4046-B3C3-F642ED834703}" type="datetime1">
              <a:rPr lang="en-US" altLang="en-US"/>
              <a:pPr/>
              <a:t>11/23/2015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E1DC4-88FD-4A25-B06A-CB8983DF8B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9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E04832C4-EC7E-4D1A-8018-4C0DB4762265}" type="datetime1">
              <a:rPr lang="en-US" altLang="en-US"/>
              <a:pPr/>
              <a:t>11/23/2015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ABBC82F2-7163-478C-8D76-2932C4690C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898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825F9C52-14ED-4834-9B36-5B6D3134A90C}" type="datetime1">
              <a:rPr lang="en-US" altLang="en-US"/>
              <a:pPr/>
              <a:t>11/23/2015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46E2EB26-F472-42B7-87E6-80A1768956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394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9B75E7-5BA3-486F-BAC7-0AE7303E8CD1}" type="datetime1">
              <a:rPr lang="en-US" altLang="en-US"/>
              <a:pPr/>
              <a:t>11/23/2015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1CC27-FB2F-4D5D-A227-4189B86B6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8583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92F3C4-D18F-4B03-BF75-1B2F4F4EE461}" type="datetime1">
              <a:rPr lang="en-US" altLang="en-US"/>
              <a:pPr/>
              <a:t>11/23/2015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69BAC3-B996-424A-84C7-A681C18A4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138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CBA484-718B-48D1-8DEE-7FB43928E580}" type="datetime1">
              <a:rPr lang="en-US" altLang="en-US"/>
              <a:pPr/>
              <a:t>11/23/2015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6DCFC6-7234-4B01-BBEC-253A5A46B0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8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0038A-D8FD-468C-93C3-DD3A95629B48}" type="datetime1">
              <a:rPr lang="en-US" altLang="en-US"/>
              <a:pPr/>
              <a:t>11/23/2015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476ED1-873A-46E3-95D1-9205784A63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87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F23CE-DE0B-4B13-A75C-5AA8E1C5C97D}" type="datetime1">
              <a:rPr lang="en-US" altLang="en-US"/>
              <a:pPr/>
              <a:t>11/23/2015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B7C82C-AA56-4CA7-AD61-750F2A37E6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83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fld id="{59CB4BDA-01DB-4257-9A41-052CBB2CE6A3}" type="datetime1">
              <a:rPr lang="en-US" altLang="en-US"/>
              <a:pPr/>
              <a:t>11/23/2015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fld id="{518BAC5F-21D9-419D-80FE-58E3DA530F82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fld id="{889D2BB3-67BD-4F5C-BD4E-7DCB9654A85B}" type="datetime1">
              <a:rPr lang="en-US" altLang="en-US"/>
              <a:pPr/>
              <a:t>11/23/2015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fld id="{C90D2CA6-5D92-4337-A40A-0D88E4816D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505661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itchFamily="124" charset="0"/>
              </a:rPr>
              <a:t>Booster Injection (girder and foils)</a:t>
            </a:r>
            <a:endParaRPr lang="en-US" altLang="en-US" dirty="0" smtClean="0">
              <a:latin typeface="Helvetica" pitchFamily="124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latin typeface="Helvetica" pitchFamily="124" charset="0"/>
            </a:endParaRPr>
          </a:p>
          <a:p>
            <a:endParaRPr lang="en-US" altLang="en-US" dirty="0" smtClean="0">
              <a:latin typeface="Helvetica" pitchFamily="124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505661" y="4841875"/>
            <a:ext cx="8337550" cy="148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>
                <a:latin typeface="Helvetica" panose="020B0604020202020204" pitchFamily="34" charset="0"/>
              </a:rPr>
              <a:t>David </a:t>
            </a:r>
            <a:r>
              <a:rPr lang="en-US" altLang="en-US" dirty="0" smtClean="0">
                <a:latin typeface="Helvetica" panose="020B0604020202020204" pitchFamily="34" charset="0"/>
              </a:rPr>
              <a:t>Johnson and Salah Chaurize</a:t>
            </a:r>
            <a:endParaRPr lang="en-US" altLang="en-US" dirty="0" smtClean="0">
              <a:latin typeface="Helvetica" panose="020B0604020202020204" pitchFamily="34" charset="0"/>
            </a:endParaRPr>
          </a:p>
          <a:p>
            <a:r>
              <a:rPr lang="en-US" altLang="en-US" dirty="0" smtClean="0">
                <a:latin typeface="Helvetica" panose="020B0604020202020204" pitchFamily="34" charset="0"/>
              </a:rPr>
              <a:t>Workshop on Booster Performance and Enhancements</a:t>
            </a:r>
          </a:p>
          <a:p>
            <a:r>
              <a:rPr lang="en-US" altLang="en-US" dirty="0" smtClean="0">
                <a:latin typeface="Helvetica" panose="020B0604020202020204" pitchFamily="34" charset="0"/>
              </a:rPr>
              <a:t>23-24  November 2015</a:t>
            </a:r>
          </a:p>
          <a:p>
            <a:endParaRPr lang="en-US" altLang="en-US" dirty="0" smtClean="0"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SNS foil holder and foil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574082"/>
            <a:ext cx="8672513" cy="456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8583-F3A9-4046-B3C3-F642ED834703}" type="datetime1">
              <a:rPr lang="en-US" altLang="en-US" smtClean="0"/>
              <a:pPr/>
              <a:t>11/24/2015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1DC4-88FD-4A25-B06A-CB8983DF8B3E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7" name="Picture 6" descr="DSC000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84" y="802755"/>
            <a:ext cx="6653154" cy="525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917" y="964504"/>
            <a:ext cx="2406421" cy="187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639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Booster Layout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8583-F3A9-4046-B3C3-F642ED834703}" type="datetime1">
              <a:rPr lang="en-US" altLang="en-US" smtClean="0"/>
              <a:pPr/>
              <a:t>11/23/2015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1DC4-88FD-4A25-B06A-CB8983DF8B3E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93538" y="808121"/>
            <a:ext cx="5373380" cy="5620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6084" y="861647"/>
            <a:ext cx="2665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Long 1: existing 400 MeV  inj.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530259" y="5265420"/>
            <a:ext cx="621030" cy="7010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21173449">
            <a:off x="3140941" y="3920885"/>
            <a:ext cx="12954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485403" y="4629320"/>
            <a:ext cx="2207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End of Booster tower</a:t>
            </a:r>
            <a:endParaRPr lang="en-US" sz="18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840774" y="4001631"/>
            <a:ext cx="287655" cy="1272581"/>
          </a:xfrm>
          <a:prstGeom prst="straightConnector1">
            <a:avLst/>
          </a:prstGeom>
          <a:ln w="31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683956" y="1200201"/>
            <a:ext cx="439616" cy="3384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303564" y="3341077"/>
            <a:ext cx="2391508" cy="660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808904" y="5966460"/>
            <a:ext cx="1520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East GMPS yard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808904" y="5187462"/>
            <a:ext cx="1031870" cy="42847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23192" y="4935658"/>
            <a:ext cx="816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Inj. line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40937" y="3517465"/>
            <a:ext cx="1516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Long 11: PIP-II inj.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059725" y="4813986"/>
            <a:ext cx="3390288" cy="451435"/>
          </a:xfrm>
          <a:prstGeom prst="straightConnector1">
            <a:avLst/>
          </a:prstGeom>
          <a:ln w="31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 rot="16200000">
            <a:off x="3539972" y="1306725"/>
            <a:ext cx="929852" cy="31388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837454">
            <a:off x="3964922" y="1624942"/>
            <a:ext cx="236213" cy="907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94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Conceptual Design (as reported in PIP-II RDR)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8583-F3A9-4046-B3C3-F642ED834703}" type="datetime1">
              <a:rPr lang="en-US" altLang="en-US" smtClean="0"/>
              <a:pPr/>
              <a:t>11/23/2015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1DC4-88FD-4A25-B06A-CB8983DF8B3E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5744" y="4408372"/>
            <a:ext cx="8672512" cy="201309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0000"/>
                </a:solidFill>
              </a:rPr>
              <a:t>Utilize exiting SS length (5.68m flange to flange)</a:t>
            </a:r>
          </a:p>
          <a:p>
            <a:r>
              <a:rPr lang="en-US" sz="2000" dirty="0" smtClean="0"/>
              <a:t>ORBUMP  </a:t>
            </a:r>
            <a:r>
              <a:rPr lang="en-US" sz="2000" dirty="0" err="1" smtClean="0"/>
              <a:t>L</a:t>
            </a:r>
            <a:r>
              <a:rPr lang="en-US" sz="2000" baseline="-25000" dirty="0" err="1" smtClean="0"/>
              <a:t>eff</a:t>
            </a:r>
            <a:r>
              <a:rPr lang="en-US" sz="2000" dirty="0" smtClean="0"/>
              <a:t>= 0.5585m   B=3.5 </a:t>
            </a:r>
            <a:r>
              <a:rPr lang="en-US" sz="2000" dirty="0" err="1" smtClean="0"/>
              <a:t>kG</a:t>
            </a:r>
            <a:endParaRPr lang="en-US" sz="2000" dirty="0" smtClean="0"/>
          </a:p>
          <a:p>
            <a:r>
              <a:rPr lang="en-US" sz="2000" dirty="0" smtClean="0"/>
              <a:t>Foil after central dipole</a:t>
            </a:r>
          </a:p>
          <a:p>
            <a:r>
              <a:rPr lang="en-US" sz="2000" dirty="0" smtClean="0"/>
              <a:t>Waste beam points to the bottom of aperture</a:t>
            </a:r>
          </a:p>
          <a:p>
            <a:r>
              <a:rPr lang="en-US" sz="2000" dirty="0" smtClean="0"/>
              <a:t>ORBUMP magnets used for painting  </a:t>
            </a:r>
            <a:r>
              <a:rPr lang="en-US" sz="1600" dirty="0" smtClean="0"/>
              <a:t>(requires compensation of central magnet)</a:t>
            </a:r>
            <a:endParaRPr lang="en-US" sz="2000" dirty="0" smtClean="0"/>
          </a:p>
          <a:p>
            <a:endParaRPr lang="en-US" sz="2000" dirty="0"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235744" y="882869"/>
            <a:ext cx="7906406" cy="3525503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849302" y="997700"/>
            <a:ext cx="3294698" cy="323235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817340" y="835571"/>
            <a:ext cx="78827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Essentially </a:t>
            </a:r>
            <a:r>
              <a:rPr lang="en-US" sz="2000" dirty="0">
                <a:solidFill>
                  <a:srgbClr val="FF0000"/>
                </a:solidFill>
              </a:rPr>
              <a:t>a </a:t>
            </a:r>
            <a:r>
              <a:rPr lang="en-US" sz="2000" dirty="0" smtClean="0">
                <a:solidFill>
                  <a:srgbClr val="FF0000"/>
                </a:solidFill>
              </a:rPr>
              <a:t>Vertical three </a:t>
            </a:r>
            <a:r>
              <a:rPr lang="en-US" sz="2000" dirty="0">
                <a:solidFill>
                  <a:srgbClr val="FF0000"/>
                </a:solidFill>
              </a:rPr>
              <a:t>bump with the central dipole - 2 magnets</a:t>
            </a:r>
          </a:p>
        </p:txBody>
      </p:sp>
    </p:spTree>
    <p:extLst>
      <p:ext uri="{BB962C8B-B14F-4D97-AF65-F5344CB8AC3E}">
        <p14:creationId xmlns:p14="http://schemas.microsoft.com/office/powerpoint/2010/main" val="3824790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Mars model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1" b="16755"/>
          <a:stretch/>
        </p:blipFill>
        <p:spPr>
          <a:xfrm>
            <a:off x="62630" y="1027135"/>
            <a:ext cx="3445549" cy="222963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8583-F3A9-4046-B3C3-F642ED834703}" type="datetime1">
              <a:rPr lang="en-US" altLang="en-US" smtClean="0"/>
              <a:pPr/>
              <a:t>11/23/2015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1DC4-88FD-4A25-B06A-CB8983DF8B3E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0" t="20810" b="22202"/>
          <a:stretch/>
        </p:blipFill>
        <p:spPr>
          <a:xfrm>
            <a:off x="3056351" y="1027135"/>
            <a:ext cx="3566002" cy="22296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38" r="15032" b="19626"/>
          <a:stretch/>
        </p:blipFill>
        <p:spPr>
          <a:xfrm>
            <a:off x="5782508" y="1011477"/>
            <a:ext cx="3132892" cy="22797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6450" y="3156560"/>
            <a:ext cx="7030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Cross section              </a:t>
            </a:r>
            <a:r>
              <a:rPr lang="en-US" dirty="0"/>
              <a:t>E</a:t>
            </a:r>
            <a:r>
              <a:rPr lang="en-US" dirty="0" smtClean="0"/>
              <a:t>levation                                     Plan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8600" y="3730959"/>
            <a:ext cx="88816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/>
              <a:t>Assume 2% H- and 0.2% H0 for total of 400 W waste beam power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/>
              <a:t>Absorber 5x5x30 cm tungsten surrounded by 15 cm steel on concrete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/>
              <a:t>10 cm concrete on far wall, ceiling, and floor</a:t>
            </a:r>
            <a:endParaRPr lang="en-US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/>
              <a:t>Up/downstream magnets 10 cm marble on top and aisle side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No copper in G MAG model (this will increase residual)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9864" y="333613"/>
            <a:ext cx="5504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MARS model &amp; simulations by Igor Rakhno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25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MARS Simulations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8583-F3A9-4046-B3C3-F642ED834703}" type="datetime1">
              <a:rPr lang="en-US" altLang="en-US" smtClean="0"/>
              <a:pPr/>
              <a:t>11/23/2015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1DC4-88FD-4A25-B06A-CB8983DF8B3E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1201" y="3967646"/>
            <a:ext cx="6335038" cy="185532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Residual </a:t>
            </a:r>
            <a:r>
              <a:rPr lang="en-US" sz="2000" dirty="0" smtClean="0">
                <a:solidFill>
                  <a:srgbClr val="FF0000"/>
                </a:solidFill>
              </a:rPr>
              <a:t>activation on GMAG flange  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              -&gt; 20-30 R/</a:t>
            </a:r>
            <a:r>
              <a:rPr lang="en-US" sz="2000" dirty="0" err="1" smtClean="0">
                <a:solidFill>
                  <a:srgbClr val="FF0000"/>
                </a:solidFill>
              </a:rPr>
              <a:t>hr</a:t>
            </a:r>
            <a:r>
              <a:rPr lang="en-US" sz="2000" dirty="0" smtClean="0">
                <a:solidFill>
                  <a:srgbClr val="FF0000"/>
                </a:solidFill>
              </a:rPr>
              <a:t> !</a:t>
            </a:r>
            <a:endParaRPr lang="en-US" sz="2000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Absorbed dose ~ 4 </a:t>
            </a:r>
            <a:r>
              <a:rPr lang="en-US" sz="2000" dirty="0" err="1" smtClean="0">
                <a:solidFill>
                  <a:srgbClr val="FF0000"/>
                </a:solidFill>
              </a:rPr>
              <a:t>MGy</a:t>
            </a:r>
            <a:r>
              <a:rPr lang="en-US" sz="2000" dirty="0" smtClean="0">
                <a:solidFill>
                  <a:srgbClr val="FF0000"/>
                </a:solidFill>
              </a:rPr>
              <a:t>/</a:t>
            </a:r>
            <a:r>
              <a:rPr lang="en-US" sz="2000" dirty="0" err="1" smtClean="0">
                <a:solidFill>
                  <a:srgbClr val="FF0000"/>
                </a:solidFill>
              </a:rPr>
              <a:t>yr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 smtClean="0">
                <a:solidFill>
                  <a:srgbClr val="FF0000"/>
                </a:solidFill>
              </a:rPr>
              <a:t>typical lifetimes of </a:t>
            </a:r>
            <a:r>
              <a:rPr lang="en-US" sz="2000" dirty="0" err="1" smtClean="0">
                <a:solidFill>
                  <a:srgbClr val="FF0000"/>
                </a:solidFill>
              </a:rPr>
              <a:t>kapton</a:t>
            </a:r>
            <a:r>
              <a:rPr lang="en-US" sz="2000" dirty="0" smtClean="0">
                <a:solidFill>
                  <a:srgbClr val="FF0000"/>
                </a:solidFill>
              </a:rPr>
              <a:t>  20-30 </a:t>
            </a:r>
            <a:r>
              <a:rPr lang="en-US" sz="2000" dirty="0" err="1" smtClean="0">
                <a:solidFill>
                  <a:srgbClr val="FF0000"/>
                </a:solidFill>
              </a:rPr>
              <a:t>MGy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701" y="1100820"/>
            <a:ext cx="2940823" cy="23124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909918" y="1100820"/>
            <a:ext cx="32340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“The </a:t>
            </a:r>
            <a:r>
              <a:rPr lang="en-US" dirty="0"/>
              <a:t>major drawback is that the re-scattered beam goes directly into the open aperture.  It is actually not an absorber but a scraper.  I can't imagine that anything can be done to mitigate this</a:t>
            </a:r>
            <a:r>
              <a:rPr lang="en-US" dirty="0" smtClean="0"/>
              <a:t>.”    … Igor Rakhno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5592136"/>
            <a:ext cx="7438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to do ?  Rethink layout and how to mitigate RA &amp; AD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9864" y="333613"/>
            <a:ext cx="5504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MARS model &amp; simulations by Igor Rakhno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2" t="7055"/>
          <a:stretch/>
        </p:blipFill>
        <p:spPr>
          <a:xfrm>
            <a:off x="511201" y="925709"/>
            <a:ext cx="2530258" cy="269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0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Injection layout (not optimized)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8583-F3A9-4046-B3C3-F642ED834703}" type="datetime1">
              <a:rPr lang="en-US" altLang="en-US" smtClean="0"/>
              <a:pPr/>
              <a:t>11/23/2015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1DC4-88FD-4A25-B06A-CB8983DF8B3E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3799490"/>
            <a:ext cx="9041524" cy="250459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Absorber moved away from aperture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Reduce GMAG length ~ 30% -&gt; increase SS length by 0.86m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4 bump design with separate painting magnets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ORBUMP  </a:t>
            </a:r>
            <a:r>
              <a:rPr lang="en-US" sz="2000" dirty="0" err="1"/>
              <a:t>L</a:t>
            </a:r>
            <a:r>
              <a:rPr lang="en-US" sz="2000" baseline="-25000" dirty="0" err="1"/>
              <a:t>eff</a:t>
            </a:r>
            <a:r>
              <a:rPr lang="en-US" sz="2000" dirty="0"/>
              <a:t>= </a:t>
            </a:r>
            <a:r>
              <a:rPr lang="en-US" sz="2000" dirty="0" smtClean="0"/>
              <a:t>0.422m   B=2.7 </a:t>
            </a:r>
            <a:r>
              <a:rPr lang="en-US" sz="2000" dirty="0" err="1" smtClean="0"/>
              <a:t>kG</a:t>
            </a:r>
            <a:r>
              <a:rPr lang="en-US" sz="2000" dirty="0" smtClean="0"/>
              <a:t>  (23.56 </a:t>
            </a:r>
            <a:r>
              <a:rPr lang="en-US" sz="2000" dirty="0" err="1" smtClean="0"/>
              <a:t>mr</a:t>
            </a:r>
            <a:r>
              <a:rPr lang="en-US" sz="2000" dirty="0" smtClean="0"/>
              <a:t>) fixed inj. field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Painting magnets </a:t>
            </a:r>
            <a:r>
              <a:rPr lang="en-US" sz="2000" dirty="0" err="1"/>
              <a:t>L</a:t>
            </a:r>
            <a:r>
              <a:rPr lang="en-US" sz="2000" baseline="-25000" dirty="0" err="1"/>
              <a:t>eff</a:t>
            </a:r>
            <a:r>
              <a:rPr lang="en-US" sz="2000" dirty="0"/>
              <a:t>= </a:t>
            </a:r>
            <a:r>
              <a:rPr lang="en-US" sz="2000" dirty="0" smtClean="0"/>
              <a:t>0.195m   B</a:t>
            </a:r>
            <a:r>
              <a:rPr lang="en-US" sz="2000" dirty="0"/>
              <a:t>~</a:t>
            </a:r>
            <a:r>
              <a:rPr lang="en-US" sz="2000" dirty="0" smtClean="0"/>
              <a:t>  500-750 G  </a:t>
            </a:r>
            <a:r>
              <a:rPr lang="en-US" sz="2000" dirty="0"/>
              <a:t>(</a:t>
            </a:r>
            <a:r>
              <a:rPr lang="en-US" sz="2000" dirty="0" smtClean="0"/>
              <a:t>2-3 </a:t>
            </a:r>
            <a:r>
              <a:rPr lang="en-US" sz="2000" dirty="0" err="1"/>
              <a:t>mr</a:t>
            </a:r>
            <a:r>
              <a:rPr lang="en-US" sz="2000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Requires </a:t>
            </a:r>
            <a:r>
              <a:rPr lang="en-US" sz="2000" dirty="0" smtClean="0"/>
              <a:t>2 or 4 </a:t>
            </a:r>
            <a:r>
              <a:rPr lang="en-US" sz="2000" dirty="0" smtClean="0"/>
              <a:t>new, shorter gradient </a:t>
            </a:r>
            <a:r>
              <a:rPr lang="en-US" sz="2000" dirty="0" smtClean="0"/>
              <a:t>magnets (special girder either side?)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 smtClean="0"/>
              <a:t>If making new D gradient magnet, open aperture?</a:t>
            </a:r>
            <a:endParaRPr lang="en-US" sz="16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867104"/>
            <a:ext cx="7789808" cy="293238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5789733" y="1485900"/>
            <a:ext cx="3648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593731" y="2333297"/>
            <a:ext cx="3516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244362" y="2333297"/>
            <a:ext cx="2989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260377" y="2333297"/>
            <a:ext cx="7799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945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lattice due to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8583-F3A9-4046-B3C3-F642ED834703}" type="datetime1">
              <a:rPr lang="en-US" altLang="en-US" smtClean="0"/>
              <a:pPr/>
              <a:t>11/23/2015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1DC4-88FD-4A25-B06A-CB8983DF8B3E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0587" y="5729072"/>
            <a:ext cx="8672513" cy="51503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Need to look at new gradient magnet </a:t>
            </a:r>
            <a:r>
              <a:rPr lang="en-US" dirty="0" smtClean="0">
                <a:solidFill>
                  <a:srgbClr val="FF0000"/>
                </a:solidFill>
              </a:rPr>
              <a:t>design -ASAP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" t="10128" r="9113" b="10384"/>
          <a:stretch/>
        </p:blipFill>
        <p:spPr>
          <a:xfrm rot="5400000">
            <a:off x="731280" y="1879559"/>
            <a:ext cx="3355626" cy="4343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t="12692" r="8780" b="9488"/>
          <a:stretch/>
        </p:blipFill>
        <p:spPr>
          <a:xfrm rot="5400000">
            <a:off x="5086454" y="1923835"/>
            <a:ext cx="3365049" cy="4264269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457200" y="594947"/>
            <a:ext cx="8229600" cy="1905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800" dirty="0" smtClean="0"/>
          </a:p>
          <a:p>
            <a:r>
              <a:rPr lang="en-US" sz="1800" dirty="0" smtClean="0"/>
              <a:t>Reduce defocusing &amp; focusing gradient magnets on either side of straight section by ~30</a:t>
            </a:r>
            <a:r>
              <a:rPr lang="en-US" sz="1800" dirty="0" smtClean="0"/>
              <a:t>% keeping bend center fixed </a:t>
            </a:r>
            <a:endParaRPr lang="en-US" sz="1800" dirty="0" smtClean="0"/>
          </a:p>
          <a:p>
            <a:pPr lvl="1"/>
            <a:r>
              <a:rPr lang="en-US" sz="1600" dirty="0" smtClean="0"/>
              <a:t>Scale gradient (97% for D and 99% for F) , dipole field keeping bend center fixed</a:t>
            </a:r>
          </a:p>
          <a:p>
            <a:pPr lvl="1"/>
            <a:r>
              <a:rPr lang="en-US" sz="1600" dirty="0" smtClean="0"/>
              <a:t>Allows modest increase of 0.86 meters (enough to add in injection absorber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Impact on circumference.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82962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8583-F3A9-4046-B3C3-F642ED834703}" type="datetime1">
              <a:rPr lang="en-US" altLang="en-US" smtClean="0"/>
              <a:pPr/>
              <a:t>11/23/2015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1DC4-88FD-4A25-B06A-CB8983DF8B3E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599" y="3309641"/>
            <a:ext cx="8915400" cy="260191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Same loss rate as in initial model</a:t>
            </a:r>
          </a:p>
          <a:p>
            <a:r>
              <a:rPr lang="en-US" dirty="0" smtClean="0"/>
              <a:t>Absorber 30 cm thick x 7.5cm wide surrounded by 10 cm steel 10 cm marble upstream of gradient magnet</a:t>
            </a:r>
          </a:p>
          <a:p>
            <a:r>
              <a:rPr lang="en-US" dirty="0" smtClean="0"/>
              <a:t>Complete shielding not included </a:t>
            </a:r>
            <a:r>
              <a:rPr lang="en-US" dirty="0" smtClean="0">
                <a:sym typeface="Wingdings" panose="05000000000000000000" pitchFamily="2" charset="2"/>
              </a:rPr>
              <a:t> looking at absorbed dose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Absorbed dose to coils in 0.2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MGy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/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yr</a:t>
            </a:r>
            <a:endParaRPr lang="en-US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Residual dose range1-10 R/</a:t>
            </a:r>
            <a:r>
              <a:rPr lang="en-US" dirty="0" err="1" smtClean="0">
                <a:sym typeface="Wingdings" panose="05000000000000000000" pitchFamily="2" charset="2"/>
              </a:rPr>
              <a:t>hr</a:t>
            </a:r>
            <a:r>
              <a:rPr lang="en-US" dirty="0" smtClean="0">
                <a:sym typeface="Wingdings" panose="05000000000000000000" pitchFamily="2" charset="2"/>
              </a:rPr>
              <a:t> still high need optimization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Absorber to be optimized &amp; shielding added</a:t>
            </a:r>
          </a:p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6765" y="24016"/>
            <a:ext cx="63263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/>
              <a:t>MARS Simulations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39864" y="333613"/>
            <a:ext cx="5504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MARS model &amp; simulations by Igor Rakhno</a:t>
            </a:r>
            <a:endParaRPr lang="en-US" dirty="0"/>
          </a:p>
        </p:txBody>
      </p:sp>
      <p:pic>
        <p:nvPicPr>
          <p:cNvPr id="10" name="Picture 9" descr="C:\Users\dej\AppData\Local\Microsoft\Windows\Temporary Internet Files\Content.Word\2nd_injection_option_Elevation_Fragment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33" y="914913"/>
            <a:ext cx="2667453" cy="2293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367" y="1034273"/>
            <a:ext cx="2509646" cy="239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08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Considerations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8583-F3A9-4046-B3C3-F642ED834703}" type="datetime1">
              <a:rPr lang="en-US" altLang="en-US" smtClean="0"/>
              <a:pPr/>
              <a:t>11/23/2015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1DC4-88FD-4A25-B06A-CB8983DF8B3E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Injection foil issues</a:t>
            </a:r>
          </a:p>
          <a:p>
            <a:pPr lvl="1"/>
            <a:r>
              <a:rPr lang="en-US" dirty="0" smtClean="0"/>
              <a:t>foil changer design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oil design (thickness, material, size,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Foil heating </a:t>
            </a:r>
            <a:r>
              <a:rPr lang="en-US" dirty="0" smtClean="0"/>
              <a:t> </a:t>
            </a:r>
            <a:r>
              <a:rPr lang="en-US" dirty="0" smtClean="0"/>
              <a:t>not </a:t>
            </a:r>
            <a:r>
              <a:rPr lang="en-US" dirty="0" smtClean="0"/>
              <a:t>to be an issue an issue at 18 kW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discussed by V. Lebedev in </a:t>
            </a:r>
            <a:r>
              <a:rPr lang="en-US" dirty="0" smtClean="0"/>
              <a:t>RDR</a:t>
            </a:r>
          </a:p>
          <a:p>
            <a:pPr lvl="1"/>
            <a:r>
              <a:rPr lang="en-US" dirty="0" smtClean="0"/>
              <a:t>H- missing the foil </a:t>
            </a:r>
            <a:endParaRPr lang="en-US" dirty="0" smtClean="0"/>
          </a:p>
          <a:p>
            <a:pPr lvl="1"/>
            <a:r>
              <a:rPr lang="en-US" dirty="0" smtClean="0"/>
              <a:t>Uncontrolled losses</a:t>
            </a:r>
          </a:p>
          <a:p>
            <a:r>
              <a:rPr lang="en-US" dirty="0" smtClean="0"/>
              <a:t>Transverse painting – discussed by V. Lebedev in RDR</a:t>
            </a:r>
          </a:p>
          <a:p>
            <a:r>
              <a:rPr lang="en-US" dirty="0" smtClean="0"/>
              <a:t>Longitudinal painting – </a:t>
            </a:r>
            <a:r>
              <a:rPr lang="en-US" dirty="0"/>
              <a:t>discussed by V. Lebedev in </a:t>
            </a:r>
            <a:r>
              <a:rPr lang="en-US" dirty="0" smtClean="0"/>
              <a:t>RDR</a:t>
            </a:r>
          </a:p>
          <a:p>
            <a:r>
              <a:rPr lang="en-US" dirty="0" smtClean="0"/>
              <a:t>Electron </a:t>
            </a:r>
            <a:r>
              <a:rPr lang="en-US" dirty="0" smtClean="0"/>
              <a:t>collection</a:t>
            </a:r>
          </a:p>
          <a:p>
            <a:r>
              <a:rPr lang="en-US" dirty="0" smtClean="0"/>
              <a:t>3D modeling of injection region</a:t>
            </a:r>
            <a:endParaRPr lang="en-US" dirty="0" smtClean="0"/>
          </a:p>
          <a:p>
            <a:r>
              <a:rPr lang="en-US" dirty="0" smtClean="0"/>
              <a:t>Mechanical/vacuum designs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508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8583-F3A9-4046-B3C3-F642ED834703}" type="datetime1">
              <a:rPr lang="en-US" altLang="en-US" smtClean="0"/>
              <a:pPr/>
              <a:t>11/23/2015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1DC4-88FD-4A25-B06A-CB8983DF8B3E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1" y="103664"/>
            <a:ext cx="63263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/>
              <a:t>Next Steps 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73945" y="882551"/>
            <a:ext cx="8672513" cy="498786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Develop a realistic injection straight section design that</a:t>
            </a:r>
          </a:p>
          <a:p>
            <a:pPr lvl="1"/>
            <a:r>
              <a:rPr lang="en-US" sz="1800" dirty="0" smtClean="0"/>
              <a:t>Addresses the minimization of component activation and absorbed dose</a:t>
            </a:r>
          </a:p>
          <a:p>
            <a:pPr lvl="1"/>
            <a:r>
              <a:rPr lang="en-US" sz="1800" dirty="0" smtClean="0"/>
              <a:t>Has buildable magnets</a:t>
            </a:r>
          </a:p>
          <a:p>
            <a:pPr lvl="1"/>
            <a:r>
              <a:rPr lang="en-US" sz="1800" dirty="0" smtClean="0"/>
              <a:t>Can incorporate all the necessary ancillary equipment </a:t>
            </a:r>
          </a:p>
          <a:p>
            <a:pPr marL="1314450" lvl="2" indent="-457200"/>
            <a:r>
              <a:rPr lang="en-US" sz="1600" dirty="0" smtClean="0"/>
              <a:t>Foil changer</a:t>
            </a:r>
          </a:p>
          <a:p>
            <a:pPr marL="1314450" lvl="2" indent="-457200"/>
            <a:r>
              <a:rPr lang="en-US" sz="1600" dirty="0" smtClean="0"/>
              <a:t>Vacuum equipment</a:t>
            </a:r>
          </a:p>
          <a:p>
            <a:pPr marL="1314450" lvl="2" indent="-457200"/>
            <a:r>
              <a:rPr lang="en-US" sz="1600" dirty="0" smtClean="0"/>
              <a:t>Electron catcher</a:t>
            </a:r>
          </a:p>
          <a:p>
            <a:pPr lvl="1"/>
            <a:r>
              <a:rPr lang="en-US" sz="1800" dirty="0" smtClean="0"/>
              <a:t>Can incorporate beam instrumentation/diagnostics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Start developing magnetic designs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 smtClean="0"/>
              <a:t>New gradient </a:t>
            </a:r>
            <a:r>
              <a:rPr lang="en-US" sz="1800" dirty="0" smtClean="0"/>
              <a:t>magnets  </a:t>
            </a:r>
            <a:r>
              <a:rPr lang="en-US" sz="1800" dirty="0" smtClean="0">
                <a:sym typeface="Wingdings" panose="05000000000000000000" pitchFamily="2" charset="2"/>
              </a:rPr>
              <a:t></a:t>
            </a:r>
            <a:endParaRPr lang="en-US" sz="18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1800" dirty="0" smtClean="0"/>
              <a:t>ORBUMP magnets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 smtClean="0"/>
              <a:t>Painting magnets</a:t>
            </a:r>
            <a:endParaRPr lang="en-US" sz="1800" dirty="0"/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Continue the optimization of the injection absorber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Iterate step 2 &amp; 3 with 1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Fold in matching with the transport line &amp; phase space painting</a:t>
            </a:r>
          </a:p>
          <a:p>
            <a:pPr marL="457200" indent="-457200">
              <a:buFont typeface="+mj-lt"/>
              <a:buAutoNum type="arabicPeriod"/>
            </a:pPr>
            <a:endParaRPr lang="en-US" sz="18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35743" y="5665794"/>
            <a:ext cx="7814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All this requires time, money, manpower and open Task Code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25468" y="989556"/>
            <a:ext cx="288099" cy="4208745"/>
          </a:xfrm>
          <a:custGeom>
            <a:avLst/>
            <a:gdLst>
              <a:gd name="connsiteX0" fmla="*/ 288099 w 288099"/>
              <a:gd name="connsiteY0" fmla="*/ 4196219 h 4208745"/>
              <a:gd name="connsiteX1" fmla="*/ 12527 w 288099"/>
              <a:gd name="connsiteY1" fmla="*/ 4208745 h 4208745"/>
              <a:gd name="connsiteX2" fmla="*/ 0 w 288099"/>
              <a:gd name="connsiteY2" fmla="*/ 0 h 4208745"/>
              <a:gd name="connsiteX3" fmla="*/ 275573 w 288099"/>
              <a:gd name="connsiteY3" fmla="*/ 0 h 4208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099" h="4208745">
                <a:moveTo>
                  <a:pt x="288099" y="4196219"/>
                </a:moveTo>
                <a:lnTo>
                  <a:pt x="12527" y="4208745"/>
                </a:lnTo>
                <a:cubicBezTo>
                  <a:pt x="8351" y="2805830"/>
                  <a:pt x="4176" y="1402915"/>
                  <a:pt x="0" y="0"/>
                </a:cubicBezTo>
                <a:lnTo>
                  <a:pt x="275573" y="0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34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itchFamily="124" charset="0"/>
              </a:rPr>
              <a:t>Outline</a:t>
            </a:r>
            <a:endParaRPr lang="en-US" altLang="en-US" dirty="0" smtClean="0">
              <a:latin typeface="Helvetica" pitchFamily="124" charset="0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0A2D7948-D0B6-4CD7-A981-977FDA7A3A96}" type="datetime1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11/23/2015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4C97"/>
                </a:solidFill>
                <a:latin typeface="Helvetica" pitchFamily="124" charset="0"/>
              </a:rPr>
              <a:t>Presenter | Presentation Title</a:t>
            </a:r>
            <a:endParaRPr lang="en-US" altLang="en-US" sz="900" b="1" smtClean="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BB1F0159-3ED6-4DBF-90B9-42DA74502580}" type="slidenum">
              <a:rPr lang="en-US" altLang="en-US" sz="900">
                <a:solidFill>
                  <a:srgbClr val="004C97"/>
                </a:solidFill>
                <a:latin typeface="Helvetica" pitchFamily="124" charset="0"/>
              </a:rPr>
              <a:pPr eaLnBrk="1" hangingPunct="1"/>
              <a:t>2</a:t>
            </a:fld>
            <a:endParaRPr lang="en-US" altLang="en-US" sz="900">
              <a:solidFill>
                <a:srgbClr val="004C97"/>
              </a:solidFill>
              <a:latin typeface="Helvetica" pitchFamily="12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</a:rPr>
              <a:t>Goals/Constraints/Issues for 800 MeV Injection</a:t>
            </a:r>
          </a:p>
          <a:p>
            <a:r>
              <a:rPr lang="en-US" altLang="en-US" dirty="0" smtClean="0">
                <a:latin typeface="Helvetica" panose="020B0604020202020204" pitchFamily="34" charset="0"/>
              </a:rPr>
              <a:t>The FNAL </a:t>
            </a:r>
            <a:r>
              <a:rPr lang="en-US" altLang="en-US" dirty="0" smtClean="0">
                <a:latin typeface="Helvetica" panose="020B0604020202020204" pitchFamily="34" charset="0"/>
              </a:rPr>
              <a:t>Booster</a:t>
            </a:r>
          </a:p>
          <a:p>
            <a:r>
              <a:rPr lang="en-US" altLang="en-US" dirty="0" smtClean="0">
                <a:latin typeface="Helvetica" panose="020B0604020202020204" pitchFamily="34" charset="0"/>
              </a:rPr>
              <a:t>Injection Foils</a:t>
            </a:r>
            <a:endParaRPr lang="en-US" altLang="en-US" dirty="0" smtClean="0">
              <a:latin typeface="Helvetica" panose="020B0604020202020204" pitchFamily="34" charset="0"/>
            </a:endParaRPr>
          </a:p>
          <a:p>
            <a:r>
              <a:rPr lang="en-US" altLang="en-US" dirty="0" smtClean="0">
                <a:latin typeface="Helvetica" panose="020B0604020202020204" pitchFamily="34" charset="0"/>
              </a:rPr>
              <a:t>The Initial Conceptual </a:t>
            </a:r>
            <a:r>
              <a:rPr lang="en-US" altLang="en-US" dirty="0" smtClean="0">
                <a:latin typeface="Helvetica" panose="020B0604020202020204" pitchFamily="34" charset="0"/>
              </a:rPr>
              <a:t>Straight section layout</a:t>
            </a:r>
            <a:endParaRPr lang="en-US" altLang="en-US" dirty="0" smtClean="0">
              <a:latin typeface="Helvetica" panose="020B0604020202020204" pitchFamily="34" charset="0"/>
            </a:endParaRPr>
          </a:p>
          <a:p>
            <a:r>
              <a:rPr lang="en-US" altLang="en-US" dirty="0" smtClean="0">
                <a:latin typeface="Helvetica" panose="020B0604020202020204" pitchFamily="34" charset="0"/>
              </a:rPr>
              <a:t>A revised straight section layout</a:t>
            </a:r>
            <a:endParaRPr lang="en-US" altLang="en-US" dirty="0" smtClean="0">
              <a:latin typeface="Helvetica" panose="020B0604020202020204" pitchFamily="34" charset="0"/>
            </a:endParaRPr>
          </a:p>
          <a:p>
            <a:r>
              <a:rPr lang="en-US" altLang="en-US" dirty="0" smtClean="0">
                <a:latin typeface="Helvetica" panose="020B0604020202020204" pitchFamily="34" charset="0"/>
              </a:rPr>
              <a:t>Other Considerations </a:t>
            </a:r>
          </a:p>
          <a:p>
            <a:r>
              <a:rPr lang="en-US" altLang="en-US" dirty="0" smtClean="0">
                <a:latin typeface="Helvetica" panose="020B0604020202020204" pitchFamily="34" charset="0"/>
              </a:rPr>
              <a:t>Next Steps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</a:rPr>
              <a:t>Goals/Constraints/Issues for 800 MeV </a:t>
            </a:r>
            <a:r>
              <a:rPr lang="en-US" altLang="en-US" dirty="0" smtClean="0">
                <a:latin typeface="Helvetica" panose="020B0604020202020204" pitchFamily="34" charset="0"/>
              </a:rPr>
              <a:t>Injection Straight</a:t>
            </a:r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8583-F3A9-4046-B3C3-F642ED834703}" type="datetime1">
              <a:rPr lang="en-US" altLang="en-US" smtClean="0"/>
              <a:pPr/>
              <a:t>11/23/2015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1DC4-88FD-4A25-B06A-CB8983DF8B3E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7" name="Content Placeholder 2"/>
          <p:cNvSpPr txBox="1">
            <a:spLocks noGrp="1"/>
          </p:cNvSpPr>
          <p:nvPr>
            <p:ph idx="1"/>
          </p:nvPr>
        </p:nvSpPr>
        <p:spPr>
          <a:xfrm>
            <a:off x="228600" y="1043046"/>
            <a:ext cx="8672513" cy="520744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/>
                <a:ea typeface="MS PGothic" panose="020B0600070205080204" pitchFamily="34" charset="-128"/>
              </a:rPr>
              <a:t>Goals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/>
                <a:ea typeface="MS PGothic" panose="020B0600070205080204" pitchFamily="34" charset="-128"/>
              </a:rPr>
              <a:t>ALARA (Most important)</a:t>
            </a:r>
          </a:p>
          <a:p>
            <a:pPr marL="1143000" marR="0" lvl="2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/>
                <a:ea typeface="MS PGothic" panose="020B0600070205080204" pitchFamily="34" charset="-128"/>
              </a:rPr>
              <a:t>Minimize absorbed dose in components</a:t>
            </a:r>
          </a:p>
          <a:p>
            <a:pPr marL="1143000" marR="0" lvl="2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/>
                <a:ea typeface="MS PGothic" panose="020B0600070205080204" pitchFamily="34" charset="-128"/>
              </a:rPr>
              <a:t>Minimize activation of components (residual activation)</a:t>
            </a:r>
          </a:p>
          <a:p>
            <a:pPr marL="1143000" marR="0" lvl="2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/>
                <a:ea typeface="MS PGothic" panose="020B0600070205080204" pitchFamily="34" charset="-128"/>
              </a:rPr>
              <a:t>Minimize prompt radiation outside tunnel &amp; tritium production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/>
                <a:ea typeface="MS PGothic" panose="020B0600070205080204" pitchFamily="34" charset="-128"/>
              </a:rPr>
              <a:t>Maximize injection efficiency  (tied with the first goal)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/>
                <a:ea typeface="MS PGothic" panose="020B0600070205080204" pitchFamily="34" charset="-128"/>
              </a:rPr>
              <a:t>Simplify installation  and operation (KISS)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/>
                <a:ea typeface="MS PGothic" panose="020B0600070205080204" pitchFamily="34" charset="-128"/>
              </a:rPr>
              <a:t>Minimize civil construction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/>
                <a:ea typeface="MS PGothic" panose="020B0600070205080204" pitchFamily="34" charset="-128"/>
              </a:rPr>
              <a:t>Re-use components (if possible)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MS PGothic" panose="020B0600070205080204" pitchFamily="34" charset="-128"/>
              </a:rPr>
              <a:t>Keep Harmonic corrector in straight (if possible)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/>
                <a:ea typeface="MS PGothic" panose="020B0600070205080204" pitchFamily="34" charset="-128"/>
              </a:rPr>
              <a:t>Minimize cost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/>
                <a:ea typeface="MS PGothic" panose="020B0600070205080204" pitchFamily="34" charset="-128"/>
              </a:rPr>
              <a:t>Constraints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/>
                <a:ea typeface="MS PGothic" panose="020B0600070205080204" pitchFamily="34" charset="-128"/>
              </a:rPr>
              <a:t>Fit the new injection system within the existing straight section length (5.68 m (flange to flange)</a:t>
            </a:r>
          </a:p>
          <a:p>
            <a:pPr lvl="1"/>
            <a:r>
              <a:rPr lang="en-US" sz="1600" dirty="0"/>
              <a:t>Increased beam power (x7) </a:t>
            </a:r>
            <a:r>
              <a:rPr lang="en-US" sz="1600" dirty="0">
                <a:sym typeface="Wingdings" panose="05000000000000000000" pitchFamily="2" charset="2"/>
              </a:rPr>
              <a:t> requires well shielded injection dump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Helvetica"/>
              <a:ea typeface="MS PGothic" panose="020B0600070205080204" pitchFamily="34" charset="-128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/>
                <a:ea typeface="MS PGothic" panose="020B0600070205080204" pitchFamily="34" charset="-128"/>
              </a:rPr>
              <a:t>Limit fields that the H- see to about 4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/>
                <a:ea typeface="MS PGothic" panose="020B0600070205080204" pitchFamily="34" charset="-128"/>
              </a:rPr>
              <a:t>kG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/>
                <a:ea typeface="MS PGothic" panose="020B0600070205080204" pitchFamily="34" charset="-128"/>
              </a:rPr>
              <a:t> or below (loss rate 7.4E-6/m)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Helvetica"/>
                <a:ea typeface="MS PGothic" panose="020B0600070205080204" pitchFamily="34" charset="-128"/>
              </a:rPr>
              <a:t>Issues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Helvetica"/>
              <a:ea typeface="MS PGothic" panose="020B0600070205080204" pitchFamily="34" charset="-128"/>
              <a:sym typeface="Wingdings" panose="05000000000000000000" pitchFamily="2" charset="2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MS PGothic" panose="020B0600070205080204" pitchFamily="34" charset="-128"/>
                <a:sym typeface="Wingdings" panose="05000000000000000000" pitchFamily="2" charset="2"/>
              </a:rPr>
              <a:t>Can current SS length accommodate injection components &amp; absorber ?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8594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FNAL Booster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8583-F3A9-4046-B3C3-F642ED834703}" type="datetime1">
              <a:rPr lang="en-US" altLang="en-US" smtClean="0"/>
              <a:pPr/>
              <a:t>11/23/2015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1DC4-88FD-4A25-B06A-CB8983DF8B3E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194916"/>
          </a:xfrm>
        </p:spPr>
        <p:txBody>
          <a:bodyPr/>
          <a:lstStyle/>
          <a:p>
            <a:r>
              <a:rPr lang="en-US" sz="1600" dirty="0" smtClean="0"/>
              <a:t>Circa 1967- 68:   Booster Design</a:t>
            </a:r>
          </a:p>
          <a:p>
            <a:pPr lvl="1"/>
            <a:r>
              <a:rPr lang="en-US" sz="1600" dirty="0" smtClean="0"/>
              <a:t>Combined-function FOFDOOD structure, 24-cell symmetry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FF0000"/>
                </a:solidFill>
              </a:rPr>
              <a:t>6m “long straight” chosen to accommodate 2 RF cavities</a:t>
            </a:r>
            <a:r>
              <a:rPr lang="en-US" sz="1600" b="1" dirty="0" smtClean="0"/>
              <a:t> </a:t>
            </a:r>
            <a:r>
              <a:rPr lang="en-US" sz="1400" dirty="0" smtClean="0"/>
              <a:t>(also thought to ease constraints for injection extraction inserts)</a:t>
            </a:r>
            <a:endParaRPr lang="en-US" sz="1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FF0000"/>
                </a:solidFill>
              </a:rPr>
              <a:t>200 MeV proton Injection</a:t>
            </a:r>
            <a:r>
              <a:rPr lang="en-US" sz="1600" dirty="0" smtClean="0"/>
              <a:t>  (3.5E12 protons/pulse)</a:t>
            </a:r>
          </a:p>
          <a:p>
            <a:r>
              <a:rPr lang="en-US" sz="1800" dirty="0" smtClean="0"/>
              <a:t>May 1971 : 8 </a:t>
            </a:r>
            <a:r>
              <a:rPr lang="en-US" sz="1800" dirty="0" err="1" smtClean="0"/>
              <a:t>BeV</a:t>
            </a:r>
            <a:r>
              <a:rPr lang="en-US" sz="1800" dirty="0" smtClean="0"/>
              <a:t> “full design energy”</a:t>
            </a:r>
            <a:r>
              <a:rPr lang="en-US" sz="1800" dirty="0"/>
              <a:t> </a:t>
            </a:r>
            <a:r>
              <a:rPr lang="en-US" sz="1800" dirty="0" smtClean="0"/>
              <a:t>reached  (44+ years ago)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1" dirty="0" smtClean="0"/>
              <a:t>Circa 1978- 79:  </a:t>
            </a:r>
            <a:r>
              <a:rPr lang="en-US" sz="1600" b="1" dirty="0" smtClean="0">
                <a:solidFill>
                  <a:srgbClr val="FF0000"/>
                </a:solidFill>
              </a:rPr>
              <a:t>Booster switches to H- multi-turn injection</a:t>
            </a:r>
            <a:r>
              <a:rPr lang="en-US" sz="1600" b="1" dirty="0" smtClean="0"/>
              <a:t> </a:t>
            </a:r>
          </a:p>
          <a:p>
            <a:pPr lvl="1"/>
            <a:r>
              <a:rPr lang="en-US" sz="1600" dirty="0" smtClean="0"/>
              <a:t>No phase space painting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1" dirty="0" smtClean="0"/>
              <a:t>1993</a:t>
            </a:r>
            <a:r>
              <a:rPr lang="en-US" sz="1600" b="1" dirty="0" smtClean="0">
                <a:solidFill>
                  <a:srgbClr val="FF0000"/>
                </a:solidFill>
              </a:rPr>
              <a:t>:  Injection Energy raised to 400 MeV with the Linac and transport line upgrade</a:t>
            </a:r>
          </a:p>
          <a:p>
            <a:r>
              <a:rPr lang="en-US" sz="1600" dirty="0" smtClean="0"/>
              <a:t>2002:  Proposal to raise Injection Energy to 600 MeV  </a:t>
            </a:r>
          </a:p>
          <a:p>
            <a:pPr lvl="1"/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</a:rPr>
              <a:t>“A Linac Afterburner to Supercharge the Fermilab Booster” C. Ankenbrandt, et. al.(TM-2187 Oct 2002)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1" dirty="0" smtClean="0"/>
              <a:t>2006:  </a:t>
            </a:r>
            <a:r>
              <a:rPr lang="en-US" sz="1600" b="1" dirty="0" smtClean="0">
                <a:solidFill>
                  <a:srgbClr val="FF0000"/>
                </a:solidFill>
              </a:rPr>
              <a:t>New H- injection insert (3-bump) installed</a:t>
            </a:r>
          </a:p>
          <a:p>
            <a:pPr lvl="1"/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</a:rPr>
              <a:t>“A Proposed H-Injection System fro the Fermilab Booster” M. Popovic, et. al. ,   Beams-doc 1784-v1 (April 2005)</a:t>
            </a:r>
          </a:p>
          <a:p>
            <a:pPr lvl="1"/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</a:rPr>
              <a:t>“Operation and performance of  the new Fermilab Booster H- injection system, J. Lackey, et. al. PAC 2007.</a:t>
            </a:r>
          </a:p>
          <a:p>
            <a:r>
              <a:rPr lang="en-US" sz="1600" dirty="0" smtClean="0">
                <a:solidFill>
                  <a:schemeClr val="accent6"/>
                </a:solidFill>
              </a:rPr>
              <a:t>2014-Present:  Proton Improvement Plan   (Goal deliver 5E12/pulse @15Hz to MI) </a:t>
            </a:r>
          </a:p>
        </p:txBody>
      </p:sp>
    </p:spTree>
    <p:extLst>
      <p:ext uri="{BB962C8B-B14F-4D97-AF65-F5344CB8AC3E}">
        <p14:creationId xmlns:p14="http://schemas.microsoft.com/office/powerpoint/2010/main" val="1572199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Booster Injection Insert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8583-F3A9-4046-B3C3-F642ED834703}" type="datetime1">
              <a:rPr lang="en-US" altLang="en-US" smtClean="0"/>
              <a:pPr/>
              <a:t>11/23/2015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1DC4-88FD-4A25-B06A-CB8983DF8B3E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41" y="1162265"/>
            <a:ext cx="4524375" cy="25908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98568" y="945529"/>
            <a:ext cx="3017520" cy="445505"/>
            <a:chOff x="1181797" y="1186934"/>
            <a:chExt cx="3017520" cy="445505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181797" y="1632439"/>
              <a:ext cx="301752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362200" y="1186934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6m</a:t>
              </a:r>
              <a:endParaRPr lang="en-US" dirty="0"/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241" y="3348037"/>
            <a:ext cx="5561501" cy="283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501859"/>
              </p:ext>
            </p:extLst>
          </p:nvPr>
        </p:nvGraphicFramePr>
        <p:xfrm>
          <a:off x="2151529" y="5262181"/>
          <a:ext cx="1673604" cy="280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1687"/>
                <a:gridCol w="781917"/>
              </a:tblGrid>
              <a:tr h="228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β</a:t>
                      </a:r>
                      <a:r>
                        <a:rPr lang="en-US" sz="1600" baseline="-25000" dirty="0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4.88 m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070459"/>
              </p:ext>
            </p:extLst>
          </p:nvPr>
        </p:nvGraphicFramePr>
        <p:xfrm>
          <a:off x="2151529" y="5531121"/>
          <a:ext cx="1673606" cy="560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1835"/>
                <a:gridCol w="721771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β</a:t>
                      </a:r>
                      <a:r>
                        <a:rPr lang="en-US" sz="1600" baseline="-25000" dirty="0">
                          <a:effectLst/>
                        </a:rPr>
                        <a:t>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18.52 m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616557"/>
              </p:ext>
            </p:extLst>
          </p:nvPr>
        </p:nvGraphicFramePr>
        <p:xfrm>
          <a:off x="2151528" y="5835921"/>
          <a:ext cx="1673607" cy="4040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5034"/>
                <a:gridCol w="798573"/>
              </a:tblGrid>
              <a:tr h="4040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D</a:t>
                      </a:r>
                      <a:r>
                        <a:rPr lang="en-US" sz="1600" baseline="-25000" dirty="0" err="1">
                          <a:effectLst/>
                        </a:rPr>
                        <a:t>x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1.73 m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16856" y="5396037"/>
            <a:ext cx="1963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SNS  (1 </a:t>
            </a:r>
            <a:r>
              <a:rPr lang="en-US" sz="1200" dirty="0" err="1" smtClean="0"/>
              <a:t>GeV</a:t>
            </a:r>
            <a:r>
              <a:rPr lang="en-US" sz="1200" dirty="0" smtClean="0"/>
              <a:t> </a:t>
            </a:r>
            <a:r>
              <a:rPr lang="en-US" sz="1200" dirty="0" err="1" smtClean="0"/>
              <a:t>inj</a:t>
            </a:r>
            <a:r>
              <a:rPr lang="en-US" sz="1200" dirty="0" smtClean="0"/>
              <a:t>)  12.3m</a:t>
            </a:r>
          </a:p>
          <a:p>
            <a:r>
              <a:rPr lang="en-US" sz="1200" dirty="0" smtClean="0"/>
              <a:t>4 bump chicane</a:t>
            </a:r>
          </a:p>
          <a:p>
            <a:r>
              <a:rPr lang="en-US" sz="1200" dirty="0" smtClean="0"/>
              <a:t>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 foil to convert waste to P</a:t>
            </a:r>
          </a:p>
          <a:p>
            <a:r>
              <a:rPr lang="en-US" sz="1200" dirty="0" smtClean="0"/>
              <a:t>External injection absorber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531224" y="855663"/>
            <a:ext cx="3155576" cy="2289928"/>
            <a:chOff x="4022725" y="855663"/>
            <a:chExt cx="4664076" cy="3649522"/>
          </a:xfrm>
        </p:grpSpPr>
        <p:pic>
          <p:nvPicPr>
            <p:cNvPr id="17" name="Picture 45" descr="IMG_260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913" y="1298575"/>
              <a:ext cx="4176712" cy="2840038"/>
            </a:xfrm>
            <a:prstGeom prst="rect">
              <a:avLst/>
            </a:prstGeom>
            <a:solidFill>
              <a:schemeClr val="bg1"/>
            </a:solidFill>
            <a:ln w="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</p:pic>
        <p:sp>
          <p:nvSpPr>
            <p:cNvPr id="18" name="Text Box 46"/>
            <p:cNvSpPr txBox="1">
              <a:spLocks noChangeArrowheads="1"/>
            </p:cNvSpPr>
            <p:nvPr/>
          </p:nvSpPr>
          <p:spPr bwMode="auto">
            <a:xfrm>
              <a:off x="5632451" y="1306513"/>
              <a:ext cx="1281113" cy="686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1100">
                  <a:solidFill>
                    <a:schemeClr val="bg1"/>
                  </a:solidFill>
                  <a:latin typeface="Arial" charset="0"/>
                </a:rPr>
                <a:t>Ferrite</a:t>
              </a:r>
              <a:r>
                <a:rPr lang="en-US" altLang="en-US" sz="1100">
                  <a:latin typeface="Arial" charset="0"/>
                </a:rPr>
                <a:t> </a:t>
              </a:r>
              <a:r>
                <a:rPr lang="en-US" altLang="en-US" sz="1100">
                  <a:solidFill>
                    <a:schemeClr val="bg1"/>
                  </a:solidFill>
                  <a:latin typeface="Arial" charset="0"/>
                </a:rPr>
                <a:t>core</a:t>
              </a:r>
            </a:p>
          </p:txBody>
        </p:sp>
        <p:sp>
          <p:nvSpPr>
            <p:cNvPr id="19" name="Text Box 47"/>
            <p:cNvSpPr txBox="1">
              <a:spLocks noChangeArrowheads="1"/>
            </p:cNvSpPr>
            <p:nvPr/>
          </p:nvSpPr>
          <p:spPr bwMode="auto">
            <a:xfrm>
              <a:off x="6443663" y="1803400"/>
              <a:ext cx="2111375" cy="686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1100">
                  <a:solidFill>
                    <a:schemeClr val="bg1"/>
                  </a:solidFill>
                  <a:latin typeface="Arial" charset="0"/>
                </a:rPr>
                <a:t>Single turn conductor</a:t>
              </a:r>
            </a:p>
          </p:txBody>
        </p:sp>
        <p:sp>
          <p:nvSpPr>
            <p:cNvPr id="20" name="Text Box 48"/>
            <p:cNvSpPr txBox="1">
              <a:spLocks noChangeArrowheads="1"/>
            </p:cNvSpPr>
            <p:nvPr/>
          </p:nvSpPr>
          <p:spPr bwMode="auto">
            <a:xfrm>
              <a:off x="4022725" y="855663"/>
              <a:ext cx="1638301" cy="4169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100">
                  <a:latin typeface="Arial" charset="0"/>
                </a:rPr>
                <a:t>Power leads</a:t>
              </a:r>
            </a:p>
          </p:txBody>
        </p:sp>
        <p:sp>
          <p:nvSpPr>
            <p:cNvPr id="21" name="Text Box 49"/>
            <p:cNvSpPr txBox="1">
              <a:spLocks noChangeArrowheads="1"/>
            </p:cNvSpPr>
            <p:nvPr/>
          </p:nvSpPr>
          <p:spPr bwMode="auto">
            <a:xfrm>
              <a:off x="6564314" y="881062"/>
              <a:ext cx="2122487" cy="4169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1100">
                  <a:latin typeface="Arial" charset="0"/>
                </a:rPr>
                <a:t>Cooling water leads</a:t>
              </a:r>
            </a:p>
          </p:txBody>
        </p:sp>
        <p:sp>
          <p:nvSpPr>
            <p:cNvPr id="22" name="Text Box 50"/>
            <p:cNvSpPr txBox="1">
              <a:spLocks noChangeArrowheads="1"/>
            </p:cNvSpPr>
            <p:nvPr/>
          </p:nvSpPr>
          <p:spPr bwMode="auto">
            <a:xfrm>
              <a:off x="7200901" y="3367088"/>
              <a:ext cx="1376364" cy="686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1100">
                  <a:solidFill>
                    <a:schemeClr val="bg1"/>
                  </a:solidFill>
                  <a:latin typeface="Arial" charset="0"/>
                </a:rPr>
                <a:t>Vacuum</a:t>
              </a:r>
              <a:r>
                <a:rPr lang="en-US" altLang="en-US" sz="1100">
                  <a:latin typeface="Arial" charset="0"/>
                </a:rPr>
                <a:t> </a:t>
              </a:r>
              <a:r>
                <a:rPr lang="en-US" altLang="en-US" sz="1100">
                  <a:solidFill>
                    <a:schemeClr val="bg1"/>
                  </a:solidFill>
                  <a:latin typeface="Arial" charset="0"/>
                </a:rPr>
                <a:t>skin</a:t>
              </a:r>
            </a:p>
          </p:txBody>
        </p:sp>
        <p:sp>
          <p:nvSpPr>
            <p:cNvPr id="23" name="Line 51"/>
            <p:cNvSpPr>
              <a:spLocks noChangeShapeType="1"/>
            </p:cNvSpPr>
            <p:nvPr/>
          </p:nvSpPr>
          <p:spPr bwMode="auto">
            <a:xfrm flipH="1" flipV="1">
              <a:off x="7666038" y="3082925"/>
              <a:ext cx="254000" cy="2555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4" name="Line 52"/>
            <p:cNvSpPr>
              <a:spLocks noChangeShapeType="1"/>
            </p:cNvSpPr>
            <p:nvPr/>
          </p:nvSpPr>
          <p:spPr bwMode="auto">
            <a:xfrm flipH="1">
              <a:off x="7158038" y="1162050"/>
              <a:ext cx="338137" cy="43656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5" name="Line 53"/>
            <p:cNvSpPr>
              <a:spLocks noChangeShapeType="1"/>
            </p:cNvSpPr>
            <p:nvPr/>
          </p:nvSpPr>
          <p:spPr bwMode="auto">
            <a:xfrm>
              <a:off x="6142038" y="1576388"/>
              <a:ext cx="0" cy="51276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6" name="Line 54"/>
            <p:cNvSpPr>
              <a:spLocks noChangeShapeType="1"/>
            </p:cNvSpPr>
            <p:nvPr/>
          </p:nvSpPr>
          <p:spPr bwMode="auto">
            <a:xfrm>
              <a:off x="5021263" y="1225550"/>
              <a:ext cx="271462" cy="90963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7" name="Line 55"/>
            <p:cNvSpPr>
              <a:spLocks noChangeShapeType="1"/>
            </p:cNvSpPr>
            <p:nvPr/>
          </p:nvSpPr>
          <p:spPr bwMode="auto">
            <a:xfrm flipH="1">
              <a:off x="6623050" y="2084388"/>
              <a:ext cx="450850" cy="79375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8" name="Text Box 56"/>
            <p:cNvSpPr txBox="1">
              <a:spLocks noChangeArrowheads="1"/>
            </p:cNvSpPr>
            <p:nvPr/>
          </p:nvSpPr>
          <p:spPr bwMode="auto">
            <a:xfrm>
              <a:off x="4360863" y="3673474"/>
              <a:ext cx="2951162" cy="686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1100" dirty="0">
                  <a:solidFill>
                    <a:schemeClr val="bg1"/>
                  </a:solidFill>
                  <a:latin typeface="Arial" charset="0"/>
                </a:rPr>
                <a:t>Asymmetry</a:t>
              </a:r>
              <a:r>
                <a:rPr lang="en-US" altLang="en-US" sz="1100" dirty="0">
                  <a:latin typeface="Arial" charset="0"/>
                </a:rPr>
                <a:t> </a:t>
              </a:r>
              <a:r>
                <a:rPr lang="en-US" altLang="en-US" sz="1100" dirty="0">
                  <a:solidFill>
                    <a:schemeClr val="bg1"/>
                  </a:solidFill>
                  <a:latin typeface="Arial" charset="0"/>
                </a:rPr>
                <a:t>produces gradient</a:t>
              </a:r>
            </a:p>
          </p:txBody>
        </p:sp>
        <p:sp>
          <p:nvSpPr>
            <p:cNvPr id="29" name="Line 57"/>
            <p:cNvSpPr>
              <a:spLocks noChangeShapeType="1"/>
            </p:cNvSpPr>
            <p:nvPr/>
          </p:nvSpPr>
          <p:spPr bwMode="auto">
            <a:xfrm flipV="1">
              <a:off x="6396038" y="3032125"/>
              <a:ext cx="393700" cy="61436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" name="Line 58"/>
            <p:cNvSpPr>
              <a:spLocks noChangeShapeType="1"/>
            </p:cNvSpPr>
            <p:nvPr/>
          </p:nvSpPr>
          <p:spPr bwMode="auto">
            <a:xfrm flipH="1" flipV="1">
              <a:off x="5689600" y="2852738"/>
              <a:ext cx="196850" cy="79375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" name="Text Box 59"/>
            <p:cNvSpPr txBox="1">
              <a:spLocks noChangeArrowheads="1"/>
            </p:cNvSpPr>
            <p:nvPr/>
          </p:nvSpPr>
          <p:spPr bwMode="auto">
            <a:xfrm>
              <a:off x="6459538" y="4100512"/>
              <a:ext cx="2099681" cy="4046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1050"/>
                <a:t>Courtesy of D. Harding</a:t>
              </a:r>
            </a:p>
          </p:txBody>
        </p:sp>
      </p:grpSp>
      <p:sp>
        <p:nvSpPr>
          <p:cNvPr id="32" name="Content Placeholder 2"/>
          <p:cNvSpPr txBox="1">
            <a:spLocks/>
          </p:cNvSpPr>
          <p:nvPr/>
        </p:nvSpPr>
        <p:spPr>
          <a:xfrm>
            <a:off x="463463" y="3585765"/>
            <a:ext cx="3308274" cy="148727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/>
              <a:t>B</a:t>
            </a:r>
            <a:r>
              <a:rPr lang="en-US" sz="1600" baseline="-25000" dirty="0" err="1" smtClean="0"/>
              <a:t>max</a:t>
            </a:r>
            <a:r>
              <a:rPr lang="en-US" sz="1600" dirty="0" smtClean="0"/>
              <a:t> @ 15 kA  = 3 </a:t>
            </a:r>
            <a:r>
              <a:rPr lang="en-US" sz="1600" dirty="0" err="1" smtClean="0"/>
              <a:t>kG</a:t>
            </a:r>
            <a:endParaRPr lang="en-US" sz="1600" dirty="0" smtClean="0"/>
          </a:p>
          <a:p>
            <a:r>
              <a:rPr lang="en-US" sz="1600" dirty="0" err="1" smtClean="0"/>
              <a:t>L</a:t>
            </a:r>
            <a:r>
              <a:rPr lang="en-US" sz="1600" baseline="-25000" dirty="0" err="1" smtClean="0"/>
              <a:t>eff</a:t>
            </a:r>
            <a:r>
              <a:rPr lang="en-US" sz="1600" dirty="0" smtClean="0"/>
              <a:t> = 0.558 m  L </a:t>
            </a:r>
            <a:r>
              <a:rPr lang="en-US" sz="1600" baseline="-25000" dirty="0" smtClean="0"/>
              <a:t>f-f</a:t>
            </a:r>
            <a:r>
              <a:rPr lang="en-US" sz="1600" dirty="0" smtClean="0"/>
              <a:t> = 0.731m</a:t>
            </a:r>
          </a:p>
          <a:p>
            <a:r>
              <a:rPr lang="en-US" sz="1600" dirty="0" smtClean="0"/>
              <a:t>Aperture 65x 135 mm</a:t>
            </a:r>
            <a:endParaRPr lang="en-US" sz="1800" dirty="0" smtClean="0"/>
          </a:p>
          <a:p>
            <a:r>
              <a:rPr lang="en-US" sz="1600" dirty="0" smtClean="0"/>
              <a:t>Ferrite saturates @ corners by conductor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3318037" y="2915581"/>
            <a:ext cx="1786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Jim Lackey, et. al.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59203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of current injection girder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8583-F3A9-4046-B3C3-F642ED834703}" type="datetime1">
              <a:rPr lang="en-US" altLang="en-US" smtClean="0"/>
              <a:pPr/>
              <a:t>11/23/2015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1DC4-88FD-4A25-B06A-CB8983DF8B3E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7" name="Content Placeholder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" t="28902" r="32368" b="46022"/>
          <a:stretch/>
        </p:blipFill>
        <p:spPr>
          <a:xfrm>
            <a:off x="204957" y="3982911"/>
            <a:ext cx="6908019" cy="18903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" t="54023" r="14915" b="7809"/>
          <a:stretch/>
        </p:blipFill>
        <p:spPr>
          <a:xfrm>
            <a:off x="204958" y="890522"/>
            <a:ext cx="8717827" cy="310603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879759" y="984739"/>
            <a:ext cx="0" cy="1344492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237205" y="1065337"/>
            <a:ext cx="0" cy="1263894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79759" y="1065336"/>
            <a:ext cx="5357446" cy="0"/>
          </a:xfrm>
          <a:prstGeom prst="straightConnector1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49869" y="830849"/>
            <a:ext cx="1001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5.68 m (f-f)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687671" y="5873258"/>
            <a:ext cx="9159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</a:t>
            </a:r>
            <a:r>
              <a:rPr lang="en-US" sz="1200" dirty="0" smtClean="0"/>
              <a:t>oil changer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503022" y="2734408"/>
            <a:ext cx="1051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ORBUMPS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1213338" y="2340221"/>
            <a:ext cx="571500" cy="279887"/>
          </a:xfrm>
          <a:prstGeom prst="rect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431931" y="2365133"/>
            <a:ext cx="571500" cy="279887"/>
          </a:xfrm>
          <a:prstGeom prst="rect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553807" y="2365134"/>
            <a:ext cx="571500" cy="279887"/>
          </a:xfrm>
          <a:prstGeom prst="rect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019908" y="5090012"/>
            <a:ext cx="1063869" cy="79862"/>
          </a:xfrm>
          <a:prstGeom prst="straightConnector1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8601" y="5266460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Inj</a:t>
            </a:r>
            <a:r>
              <a:rPr lang="en-US" sz="1400" dirty="0" smtClean="0"/>
              <a:t> beam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5225285" y="3290500"/>
            <a:ext cx="1607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Harmonic corrector</a:t>
            </a:r>
            <a:endParaRPr lang="en-US" sz="1400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5337022" y="2595067"/>
            <a:ext cx="386770" cy="695433"/>
          </a:xfrm>
          <a:prstGeom prst="straightConnector1">
            <a:avLst/>
          </a:prstGeom>
          <a:ln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61073" y="5703980"/>
            <a:ext cx="9986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diagnostics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1213338" y="4810125"/>
            <a:ext cx="571500" cy="279887"/>
          </a:xfrm>
          <a:prstGeom prst="rect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349869" y="4850056"/>
            <a:ext cx="571500" cy="279887"/>
          </a:xfrm>
          <a:prstGeom prst="rect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617347" y="4802669"/>
            <a:ext cx="571500" cy="279887"/>
          </a:xfrm>
          <a:prstGeom prst="rect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1978269" y="4730258"/>
            <a:ext cx="3006969" cy="325316"/>
          </a:xfrm>
          <a:custGeom>
            <a:avLst/>
            <a:gdLst>
              <a:gd name="connsiteX0" fmla="*/ 0 w 3006969"/>
              <a:gd name="connsiteY0" fmla="*/ 263769 h 325316"/>
              <a:gd name="connsiteX1" fmla="*/ 0 w 3006969"/>
              <a:gd name="connsiteY1" fmla="*/ 0 h 325316"/>
              <a:gd name="connsiteX2" fmla="*/ 2998177 w 3006969"/>
              <a:gd name="connsiteY2" fmla="*/ 17585 h 325316"/>
              <a:gd name="connsiteX3" fmla="*/ 3006969 w 3006969"/>
              <a:gd name="connsiteY3" fmla="*/ 325316 h 32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6969" h="325316">
                <a:moveTo>
                  <a:pt x="0" y="263769"/>
                </a:moveTo>
                <a:lnTo>
                  <a:pt x="0" y="0"/>
                </a:lnTo>
                <a:lnTo>
                  <a:pt x="2998177" y="17585"/>
                </a:lnTo>
                <a:lnTo>
                  <a:pt x="3006969" y="325316"/>
                </a:lnTo>
              </a:path>
            </a:pathLst>
          </a:custGeom>
          <a:noFill/>
          <a:ln w="79375">
            <a:solidFill>
              <a:schemeClr val="accent2">
                <a:alpha val="5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829821" y="4369719"/>
            <a:ext cx="1611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v</a:t>
            </a:r>
            <a:r>
              <a:rPr lang="en-US" sz="1800" dirty="0" smtClean="0"/>
              <a:t>acuum bypass</a:t>
            </a:r>
            <a:endParaRPr lang="en-US" sz="1800" dirty="0"/>
          </a:p>
        </p:txBody>
      </p:sp>
      <p:sp>
        <p:nvSpPr>
          <p:cNvPr id="28" name="TextBox 27"/>
          <p:cNvSpPr txBox="1"/>
          <p:nvPr/>
        </p:nvSpPr>
        <p:spPr>
          <a:xfrm>
            <a:off x="785004" y="4448859"/>
            <a:ext cx="529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BPM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38397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Booster in PIP-II  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8583-F3A9-4046-B3C3-F642ED834703}" type="datetime1">
              <a:rPr lang="en-US" altLang="en-US" smtClean="0"/>
              <a:pPr/>
              <a:t>11/23/2015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1DC4-88FD-4A25-B06A-CB8983DF8B3E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5971" y="935066"/>
            <a:ext cx="8672513" cy="4987867"/>
          </a:xfrm>
          <a:prstGeom prst="rect">
            <a:avLst/>
          </a:prstGeom>
        </p:spPr>
        <p:txBody>
          <a:bodyPr lIns="0" tIns="0" rIns="0" bIns="0">
            <a:normAutofit fontScale="70000" lnSpcReduction="2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Linac (pulsed)</a:t>
            </a:r>
          </a:p>
          <a:p>
            <a:pPr lvl="1"/>
            <a:r>
              <a:rPr lang="en-US" sz="2400" dirty="0" smtClean="0"/>
              <a:t>Kinetic energy				800 MeV</a:t>
            </a:r>
          </a:p>
          <a:p>
            <a:pPr lvl="1"/>
            <a:r>
              <a:rPr lang="en-US" sz="2400" dirty="0" smtClean="0"/>
              <a:t>Bunch frequency			162.5 MHz</a:t>
            </a:r>
          </a:p>
          <a:p>
            <a:pPr lvl="1"/>
            <a:r>
              <a:rPr lang="en-US" sz="2400" dirty="0" smtClean="0"/>
              <a:t>Beam pulse length			~ 0.56 </a:t>
            </a:r>
            <a:r>
              <a:rPr lang="en-US" sz="2400" dirty="0" err="1" smtClean="0"/>
              <a:t>ms</a:t>
            </a:r>
            <a:endParaRPr lang="en-US" sz="2400" dirty="0" smtClean="0"/>
          </a:p>
          <a:p>
            <a:pPr lvl="1"/>
            <a:r>
              <a:rPr lang="en-US" sz="2400" dirty="0" smtClean="0"/>
              <a:t>Transverse emittance  		&lt;0.3 mm-</a:t>
            </a:r>
            <a:r>
              <a:rPr lang="en-US" sz="2400" dirty="0" err="1" smtClean="0"/>
              <a:t>mr</a:t>
            </a:r>
            <a:r>
              <a:rPr lang="en-US" sz="2400" dirty="0" smtClean="0"/>
              <a:t>       (</a:t>
            </a:r>
            <a:r>
              <a:rPr lang="en-US" sz="2400" dirty="0" err="1" smtClean="0"/>
              <a:t>rms</a:t>
            </a:r>
            <a:r>
              <a:rPr lang="en-US" sz="2400" dirty="0" smtClean="0"/>
              <a:t>-normalized)</a:t>
            </a:r>
          </a:p>
          <a:p>
            <a:pPr lvl="1"/>
            <a:r>
              <a:rPr lang="en-US" sz="2400" dirty="0" smtClean="0"/>
              <a:t>Longitudinal emittance		&lt;1.1 keV-ns        (</a:t>
            </a:r>
            <a:r>
              <a:rPr lang="en-US" sz="2400" dirty="0" err="1" smtClean="0"/>
              <a:t>rms</a:t>
            </a:r>
            <a:r>
              <a:rPr lang="en-US" sz="2400" dirty="0" smtClean="0"/>
              <a:t>-normalized)</a:t>
            </a:r>
          </a:p>
          <a:p>
            <a:pPr lvl="1"/>
            <a:r>
              <a:rPr lang="en-US" sz="2400" dirty="0" smtClean="0"/>
              <a:t>Bunch length				4 </a:t>
            </a:r>
            <a:r>
              <a:rPr lang="en-US" sz="2400" dirty="0" err="1" smtClean="0"/>
              <a:t>ps</a:t>
            </a:r>
            <a:r>
              <a:rPr lang="en-US" sz="2400" dirty="0" smtClean="0"/>
              <a:t>	           	     (</a:t>
            </a:r>
            <a:r>
              <a:rPr lang="en-US" sz="2400" dirty="0" err="1" smtClean="0"/>
              <a:t>rms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Energy spread (bunch)		~ 0.275 MeV*       (</a:t>
            </a:r>
            <a:r>
              <a:rPr lang="en-US" sz="2400" dirty="0" err="1" smtClean="0"/>
              <a:t>rms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Average current				2 mA                    (averaged over 1 us)</a:t>
            </a:r>
          </a:p>
          <a:p>
            <a:r>
              <a:rPr lang="en-US" dirty="0" smtClean="0"/>
              <a:t>Booster</a:t>
            </a:r>
          </a:p>
          <a:p>
            <a:pPr lvl="1"/>
            <a:r>
              <a:rPr lang="en-US" sz="2400" dirty="0" smtClean="0"/>
              <a:t>RF frequency				45.305 MHz</a:t>
            </a:r>
          </a:p>
          <a:p>
            <a:pPr lvl="1"/>
            <a:r>
              <a:rPr lang="en-US" sz="2400" dirty="0" smtClean="0"/>
              <a:t>Revolution period			1.854 </a:t>
            </a:r>
            <a:r>
              <a:rPr lang="en-US" sz="2400" dirty="0" err="1" smtClean="0"/>
              <a:t>usec</a:t>
            </a:r>
            <a:endParaRPr lang="en-US" sz="2400" dirty="0" smtClean="0"/>
          </a:p>
          <a:p>
            <a:pPr lvl="1"/>
            <a:r>
              <a:rPr lang="en-US" sz="2400" dirty="0" smtClean="0"/>
              <a:t>Particles/pulse injected		7.0E12</a:t>
            </a:r>
          </a:p>
          <a:p>
            <a:pPr lvl="1"/>
            <a:r>
              <a:rPr lang="en-US" sz="2400" dirty="0" smtClean="0"/>
              <a:t>Injection time				~0.56 </a:t>
            </a:r>
            <a:r>
              <a:rPr lang="en-US" sz="2400" dirty="0" err="1" smtClean="0"/>
              <a:t>ms</a:t>
            </a:r>
            <a:endParaRPr lang="en-US" sz="2400" dirty="0" smtClean="0"/>
          </a:p>
          <a:p>
            <a:pPr lvl="1"/>
            <a:r>
              <a:rPr lang="en-US" sz="2400" dirty="0" smtClean="0"/>
              <a:t>Injection turns				~315</a:t>
            </a:r>
          </a:p>
          <a:p>
            <a:pPr lvl="1"/>
            <a:r>
              <a:rPr lang="en-US" sz="2400" dirty="0" smtClean="0"/>
              <a:t>Rep rate					20 Hz</a:t>
            </a:r>
          </a:p>
          <a:p>
            <a:pPr lvl="1"/>
            <a:r>
              <a:rPr lang="en-US" sz="2400" dirty="0" smtClean="0"/>
              <a:t>Particles/sec				1.4E14</a:t>
            </a:r>
          </a:p>
          <a:p>
            <a:pPr lvl="1"/>
            <a:r>
              <a:rPr lang="en-US" sz="2400" dirty="0" smtClean="0"/>
              <a:t>Injected beam power		18 kW</a:t>
            </a:r>
          </a:p>
          <a:p>
            <a:pPr lvl="1"/>
            <a:r>
              <a:rPr lang="en-US" sz="2400" dirty="0" smtClean="0"/>
              <a:t>Transverse emittance		15  </a:t>
            </a:r>
            <a:r>
              <a:rPr lang="en-US" sz="2400" dirty="0" smtClean="0">
                <a:latin typeface="Symbol" panose="05050102010706020507" pitchFamily="18" charset="2"/>
              </a:rPr>
              <a:t>p</a:t>
            </a:r>
            <a:r>
              <a:rPr lang="en-US" sz="2400" dirty="0" smtClean="0"/>
              <a:t>-mm-</a:t>
            </a:r>
            <a:r>
              <a:rPr lang="en-US" sz="2400" dirty="0" err="1" smtClean="0"/>
              <a:t>mr</a:t>
            </a:r>
            <a:r>
              <a:rPr lang="en-US" sz="2400" dirty="0" smtClean="0"/>
              <a:t>    (6</a:t>
            </a:r>
            <a:r>
              <a:rPr lang="en-US" sz="2400" dirty="0" smtClean="0">
                <a:latin typeface="Symbol" panose="05050102010706020507" pitchFamily="18" charset="2"/>
              </a:rPr>
              <a:t>s</a:t>
            </a:r>
            <a:r>
              <a:rPr lang="en-US" sz="2400" dirty="0" smtClean="0"/>
              <a:t>, normalized)</a:t>
            </a:r>
          </a:p>
          <a:p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>
            <a:off x="4984787" y="4239687"/>
            <a:ext cx="371854" cy="73415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66222" y="4452877"/>
            <a:ext cx="3119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  <a:r>
              <a:rPr lang="en-US" sz="1400" dirty="0" smtClean="0"/>
              <a:t>equire </a:t>
            </a:r>
            <a:r>
              <a:rPr lang="en-US" sz="1400" dirty="0" smtClean="0"/>
              <a:t>transverse phase space painting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669868" y="3356878"/>
            <a:ext cx="2711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*Order of magnitude smaller than </a:t>
            </a:r>
          </a:p>
          <a:p>
            <a:r>
              <a:rPr lang="en-US" sz="1400" dirty="0" smtClean="0"/>
              <a:t>Booster bucket height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31321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Foil Stripping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022937"/>
            <a:ext cx="8672513" cy="10079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8583-F3A9-4046-B3C3-F642ED834703}" type="datetime1">
              <a:rPr lang="en-US" altLang="en-US" smtClean="0"/>
              <a:pPr/>
              <a:t>11/24/2015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1DC4-88FD-4A25-B06A-CB8983DF8B3E}" type="slidenum">
              <a:rPr lang="en-US" altLang="en-US" smtClean="0"/>
              <a:pPr/>
              <a:t>8</a:t>
            </a:fld>
            <a:endParaRPr lang="en-US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4756504" y="3933672"/>
            <a:ext cx="4046331" cy="2056966"/>
            <a:chOff x="4226577" y="3995776"/>
            <a:chExt cx="4261468" cy="2104669"/>
          </a:xfrm>
        </p:grpSpPr>
        <p:pic>
          <p:nvPicPr>
            <p:cNvPr id="8" name="Picture 7"/>
            <p:cNvPicPr/>
            <p:nvPr/>
          </p:nvPicPr>
          <p:blipFill>
            <a:blip r:embed="rId2" cstate="print"/>
            <a:srcRect l="7593" t="38740" r="30372"/>
            <a:stretch>
              <a:fillRect/>
            </a:stretch>
          </p:blipFill>
          <p:spPr bwMode="auto">
            <a:xfrm>
              <a:off x="4226577" y="4404492"/>
              <a:ext cx="2009775" cy="167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48400" y="4419600"/>
              <a:ext cx="2239645" cy="1680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7205799" y="4003158"/>
              <a:ext cx="12727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current foil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94542" y="3995776"/>
              <a:ext cx="1939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current foil holder</a:t>
              </a:r>
              <a:endParaRPr lang="en-US" dirty="0"/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46" y="1008345"/>
            <a:ext cx="4376846" cy="297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244361" y="1400175"/>
            <a:ext cx="4919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 a std. foil thickness 380</a:t>
            </a:r>
            <a:r>
              <a:rPr lang="en-US" sz="2000" dirty="0" smtClean="0">
                <a:latin typeface="Symbol" panose="05050102010706020507" pitchFamily="18" charset="2"/>
              </a:rPr>
              <a:t> m</a:t>
            </a:r>
            <a:r>
              <a:rPr lang="en-US" sz="2000" dirty="0" smtClean="0"/>
              <a:t>g/cm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(1.15 </a:t>
            </a:r>
            <a:r>
              <a:rPr lang="en-US" sz="2000" dirty="0" smtClean="0">
                <a:latin typeface="Symbol" panose="05050102010706020507" pitchFamily="18" charset="2"/>
              </a:rPr>
              <a:t>m</a:t>
            </a:r>
            <a:r>
              <a:rPr lang="en-US" sz="2000" dirty="0" smtClean="0"/>
              <a:t>m)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756505" y="1752600"/>
            <a:ext cx="4338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400 MeV -&gt; 99.9% efficiency to protons</a:t>
            </a:r>
          </a:p>
          <a:p>
            <a:r>
              <a:rPr lang="en-US" sz="2000" dirty="0" smtClean="0"/>
              <a:t>800 MeV  -&gt; 99.1% efficiency to protons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042776" y="2362200"/>
            <a:ext cx="5226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To match 400 MeV efficiency at 800 MeV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foil thickness needs to increase to ~545 </a:t>
            </a:r>
            <a:r>
              <a:rPr lang="en-US" sz="2000" dirty="0" smtClean="0">
                <a:latin typeface="Symbol" panose="05050102010706020507" pitchFamily="18" charset="2"/>
              </a:rPr>
              <a:t>m</a:t>
            </a:r>
            <a:r>
              <a:rPr lang="en-US" sz="2000" dirty="0" smtClean="0"/>
              <a:t>g/cm</a:t>
            </a:r>
            <a:r>
              <a:rPr lang="en-US" sz="2000" baseline="30000" dirty="0" smtClean="0"/>
              <a:t>2</a:t>
            </a:r>
            <a:endParaRPr lang="en-US" sz="2000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4423172" y="3125851"/>
            <a:ext cx="4506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However, thickness a tradeoff between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stripping efficiency and uncontrolled loss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098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Foil Hits and temperature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8583-F3A9-4046-B3C3-F642ED834703}" type="datetime1">
              <a:rPr lang="en-US" altLang="en-US" smtClean="0"/>
              <a:pPr/>
              <a:t>11/24/2015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1DC4-88FD-4A25-B06A-CB8983DF8B3E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" r="3898" b="23050"/>
          <a:stretch/>
        </p:blipFill>
        <p:spPr>
          <a:xfrm>
            <a:off x="3183488" y="1105791"/>
            <a:ext cx="5822725" cy="1787721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9" r="24253" b="17485"/>
          <a:stretch/>
        </p:blipFill>
        <p:spPr>
          <a:xfrm>
            <a:off x="5825580" y="2978633"/>
            <a:ext cx="3068876" cy="23721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98420" y="283738"/>
            <a:ext cx="301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V. Lebedev (PIP-II RDR)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0436" y="1341401"/>
            <a:ext cx="29530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~560 us injection time</a:t>
            </a:r>
          </a:p>
          <a:p>
            <a:r>
              <a:rPr lang="en-US" dirty="0" smtClean="0"/>
              <a:t>~315 turns</a:t>
            </a:r>
          </a:p>
          <a:p>
            <a:r>
              <a:rPr lang="en-US" dirty="0" smtClean="0"/>
              <a:t>Assumed a corner foil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57678" y="934289"/>
            <a:ext cx="125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secondary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678398" y="1134344"/>
            <a:ext cx="1003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primary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7792403" y="1334399"/>
            <a:ext cx="62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sum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271691" y="2978633"/>
            <a:ext cx="41133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deposition dominated</a:t>
            </a:r>
          </a:p>
          <a:p>
            <a:r>
              <a:rPr lang="en-US" dirty="0"/>
              <a:t> </a:t>
            </a:r>
            <a:r>
              <a:rPr lang="en-US" dirty="0" smtClean="0"/>
              <a:t>by secondary hits of circulating</a:t>
            </a:r>
          </a:p>
          <a:p>
            <a:r>
              <a:rPr lang="en-US" dirty="0"/>
              <a:t> </a:t>
            </a:r>
            <a:r>
              <a:rPr lang="en-US" dirty="0" smtClean="0"/>
              <a:t>protons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-101556" y="5110619"/>
            <a:ext cx="93471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Although foil issues ARE IMPORTANT, the zeroth issue is: 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Can we fit 800 MeV injection into a 200 MeV injection Straight Section 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701065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P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FNAL_TemplatePC_060514</Template>
  <TotalTime>1102</TotalTime>
  <Words>1353</Words>
  <Application>Microsoft Office PowerPoint</Application>
  <PresentationFormat>On-screen Show (4:3)</PresentationFormat>
  <Paragraphs>262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MS PGothic</vt:lpstr>
      <vt:lpstr>Arial</vt:lpstr>
      <vt:lpstr>Helvetica</vt:lpstr>
      <vt:lpstr>ヒラギノ角ゴ Pro W3</vt:lpstr>
      <vt:lpstr>FNAL_TemplatePC_060514</vt:lpstr>
      <vt:lpstr>Fermilab: Footer Only</vt:lpstr>
      <vt:lpstr>Booster Injection (girder and foils)</vt:lpstr>
      <vt:lpstr>Outline</vt:lpstr>
      <vt:lpstr>Goals/Constraints/Issues for 800 MeV Injection Straight</vt:lpstr>
      <vt:lpstr>FNAL Booster</vt:lpstr>
      <vt:lpstr>Current Booster Injection Insert</vt:lpstr>
      <vt:lpstr>Layout of current injection girder</vt:lpstr>
      <vt:lpstr>Booster in PIP-II  Era</vt:lpstr>
      <vt:lpstr>Foil Stripping</vt:lpstr>
      <vt:lpstr>Foil Hits and temperature</vt:lpstr>
      <vt:lpstr>SNS foil holder and foil</vt:lpstr>
      <vt:lpstr>Booster Layout</vt:lpstr>
      <vt:lpstr>Initial Conceptual Design (as reported in PIP-II RDR)</vt:lpstr>
      <vt:lpstr>Mars model </vt:lpstr>
      <vt:lpstr>MARS Simulations</vt:lpstr>
      <vt:lpstr>Revised Injection layout (not optimized)</vt:lpstr>
      <vt:lpstr>Impact on lattice due to </vt:lpstr>
      <vt:lpstr>PowerPoint Presentation</vt:lpstr>
      <vt:lpstr>Other Considerations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Injection</dc:title>
  <dc:creator>David E. Johnson x2493 04214N</dc:creator>
  <cp:lastModifiedBy>David E. Johnson x2493 04214N</cp:lastModifiedBy>
  <cp:revision>27</cp:revision>
  <cp:lastPrinted>2014-01-20T19:40:21Z</cp:lastPrinted>
  <dcterms:created xsi:type="dcterms:W3CDTF">2015-11-23T19:44:08Z</dcterms:created>
  <dcterms:modified xsi:type="dcterms:W3CDTF">2015-11-24T14:07:01Z</dcterms:modified>
</cp:coreProperties>
</file>