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26"/>
  </p:notesMasterIdLst>
  <p:handoutMasterIdLst>
    <p:handoutMasterId r:id="rId27"/>
  </p:handoutMasterIdLst>
  <p:sldIdLst>
    <p:sldId id="265" r:id="rId3"/>
    <p:sldId id="266" r:id="rId4"/>
    <p:sldId id="292" r:id="rId5"/>
    <p:sldId id="293" r:id="rId6"/>
    <p:sldId id="295" r:id="rId7"/>
    <p:sldId id="294" r:id="rId8"/>
    <p:sldId id="296" r:id="rId9"/>
    <p:sldId id="312" r:id="rId10"/>
    <p:sldId id="313" r:id="rId11"/>
    <p:sldId id="298" r:id="rId12"/>
    <p:sldId id="314" r:id="rId13"/>
    <p:sldId id="301" r:id="rId14"/>
    <p:sldId id="302" r:id="rId15"/>
    <p:sldId id="291" r:id="rId16"/>
    <p:sldId id="304" r:id="rId17"/>
    <p:sldId id="307" r:id="rId18"/>
    <p:sldId id="306" r:id="rId19"/>
    <p:sldId id="310" r:id="rId20"/>
    <p:sldId id="305" r:id="rId21"/>
    <p:sldId id="308" r:id="rId22"/>
    <p:sldId id="309" r:id="rId23"/>
    <p:sldId id="289" r:id="rId24"/>
    <p:sldId id="311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016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11/24/2015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11/24/2015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013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506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114800" cy="5135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114800" cy="51355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Workshop on Booster Performance and Enhancements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C2AEA8-6AFE-4815-945E-37BFE868A3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087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BA2E-85BD-4660-8958-46B6DC465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  <p:sldLayoutId id="214748410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Digital Damper Systems in Booster</a:t>
            </a: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Nathan Eddy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Workshop on Booster Performance and Enhancements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Nov. 24rd 2015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1957"/>
          </a:xfrm>
        </p:spPr>
        <p:txBody>
          <a:bodyPr anchor="b"/>
          <a:lstStyle/>
          <a:p>
            <a:r>
              <a:rPr lang="en-US" sz="2400" dirty="0" smtClean="0"/>
              <a:t>Horizontal Instability Study (2011)</a:t>
            </a:r>
            <a:endParaRPr lang="en-US" sz="2400" dirty="0"/>
          </a:p>
        </p:txBody>
      </p:sp>
      <p:pic>
        <p:nvPicPr>
          <p:cNvPr id="7" name="Content Placeholder 6" descr="tbt_instability_nodamper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98965" y="946121"/>
            <a:ext cx="3142303" cy="251384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2AEA8-6AFE-4815-945E-37BFE868A32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booster_instability_both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82988" y="946122"/>
            <a:ext cx="3866402" cy="2899801"/>
          </a:xfrm>
          <a:prstGeom prst="rect">
            <a:avLst/>
          </a:prstGeom>
        </p:spPr>
      </p:pic>
      <p:pic>
        <p:nvPicPr>
          <p:cNvPr id="8" name="Picture 7" descr="tbt_instability_damp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8965" y="3549407"/>
            <a:ext cx="3142303" cy="2513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7038" y="1243178"/>
            <a:ext cx="1285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Damper Off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7037" y="3842216"/>
            <a:ext cx="1285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Damper On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741268" y="4186645"/>
            <a:ext cx="5239446" cy="16925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Developed when trying to decouple optics after injection</a:t>
            </a:r>
          </a:p>
          <a:p>
            <a:pPr lvl="1"/>
            <a:r>
              <a:rPr lang="en-US" sz="1600" dirty="0" smtClean="0"/>
              <a:t>Demonstrated damper operation on real instability</a:t>
            </a:r>
          </a:p>
          <a:p>
            <a:pPr lvl="1"/>
            <a:r>
              <a:rPr lang="en-US" sz="1600" dirty="0" smtClean="0"/>
              <a:t>Damper showed slow developing Mode 8 coupled bunch</a:t>
            </a:r>
          </a:p>
          <a:p>
            <a:r>
              <a:rPr lang="en-US" sz="2000" dirty="0" smtClean="0"/>
              <a:t>Results presented at IPAC12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66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0195"/>
          </a:xfrm>
        </p:spPr>
        <p:txBody>
          <a:bodyPr anchor="b"/>
          <a:lstStyle/>
          <a:p>
            <a:r>
              <a:rPr lang="en-US" sz="2400" dirty="0" smtClean="0"/>
              <a:t>Tune Monitor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2AEA8-6AFE-4815-945E-37BFE868A32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4" name="Content Placeholder 13" descr="fpga_tune_logi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74674" y="1254640"/>
            <a:ext cx="4114800" cy="1143000"/>
          </a:xfrm>
        </p:spPr>
      </p:pic>
      <p:pic>
        <p:nvPicPr>
          <p:cNvPr id="19" name="Content Placeholder 18" descr="spectra_vert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80098" y="1134221"/>
            <a:ext cx="4114800" cy="2041327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28599" y="2481928"/>
            <a:ext cx="4310449" cy="36335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Excite Single Bunch &amp; Measure </a:t>
            </a:r>
            <a:r>
              <a:rPr lang="en-US" sz="2400" dirty="0" smtClean="0"/>
              <a:t>Response</a:t>
            </a:r>
          </a:p>
          <a:p>
            <a:pPr lvl="1"/>
            <a:r>
              <a:rPr lang="en-US" sz="2000" dirty="0" smtClean="0"/>
              <a:t>Minimally invasive </a:t>
            </a:r>
          </a:p>
          <a:p>
            <a:pPr lvl="1"/>
            <a:r>
              <a:rPr lang="en-US" sz="2000" dirty="0" smtClean="0"/>
              <a:t>Can be run on operational cycles</a:t>
            </a:r>
            <a:endParaRPr lang="en-US" sz="2000" dirty="0"/>
          </a:p>
          <a:p>
            <a:r>
              <a:rPr lang="en-US" sz="2400" dirty="0"/>
              <a:t>Fully </a:t>
            </a:r>
            <a:r>
              <a:rPr lang="en-US" sz="2400" dirty="0" smtClean="0"/>
              <a:t>programmable</a:t>
            </a:r>
          </a:p>
          <a:p>
            <a:pPr lvl="1"/>
            <a:r>
              <a:rPr lang="en-US" sz="2000" dirty="0"/>
              <a:t>Select Bunch</a:t>
            </a:r>
          </a:p>
          <a:p>
            <a:pPr lvl="1"/>
            <a:r>
              <a:rPr lang="en-US" sz="2000" dirty="0"/>
              <a:t>Excitation</a:t>
            </a:r>
          </a:p>
          <a:p>
            <a:pPr lvl="1"/>
            <a:r>
              <a:rPr lang="en-US" sz="2000" dirty="0"/>
              <a:t>Up to 32 Measurements per cycle</a:t>
            </a:r>
          </a:p>
          <a:p>
            <a:pPr lvl="1"/>
            <a:endParaRPr lang="en-US" dirty="0" smtClean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60" y="3175548"/>
            <a:ext cx="4209388" cy="2991751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35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1957"/>
          </a:xfrm>
        </p:spPr>
        <p:txBody>
          <a:bodyPr anchor="b"/>
          <a:lstStyle/>
          <a:p>
            <a:r>
              <a:rPr lang="en-US" sz="2400" dirty="0" smtClean="0"/>
              <a:t>Transverse Damper Issues</a:t>
            </a:r>
            <a:endParaRPr lang="en-US" sz="2400" dirty="0"/>
          </a:p>
        </p:txBody>
      </p:sp>
      <p:pic>
        <p:nvPicPr>
          <p:cNvPr id="6" name="Content Placeholder 5" descr="booster_lattic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750" y="855398"/>
            <a:ext cx="4114800" cy="315939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8574"/>
            <a:ext cx="4332514" cy="5135563"/>
          </a:xfrm>
        </p:spPr>
        <p:txBody>
          <a:bodyPr/>
          <a:lstStyle/>
          <a:p>
            <a:r>
              <a:rPr lang="en-US" sz="2400" dirty="0" smtClean="0"/>
              <a:t>Horizontal response is not optimal due to pickup &amp; kicker locations</a:t>
            </a:r>
          </a:p>
          <a:p>
            <a:endParaRPr lang="en-US" sz="2400" dirty="0" smtClean="0"/>
          </a:p>
          <a:p>
            <a:r>
              <a:rPr lang="en-US" sz="2400" dirty="0" smtClean="0"/>
              <a:t>Difficulty exciting beam horizontally after transition</a:t>
            </a:r>
          </a:p>
          <a:p>
            <a:pPr lvl="1"/>
            <a:r>
              <a:rPr lang="en-US" sz="2000" dirty="0" smtClean="0"/>
              <a:t> Chromaticity</a:t>
            </a:r>
          </a:p>
          <a:p>
            <a:pPr lvl="1"/>
            <a:r>
              <a:rPr lang="en-US" sz="2000" dirty="0" smtClean="0"/>
              <a:t> Power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RF Clock Lock</a:t>
            </a:r>
          </a:p>
          <a:p>
            <a:pPr lvl="1"/>
            <a:r>
              <a:rPr lang="en-US" sz="2000" dirty="0" smtClean="0"/>
              <a:t> Causes PLLs for ADC/DAC to relock</a:t>
            </a:r>
          </a:p>
          <a:p>
            <a:pPr lvl="1"/>
            <a:r>
              <a:rPr lang="en-US" sz="2000" dirty="0" smtClean="0"/>
              <a:t> Requires re-phasing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2AEA8-6AFE-4815-945E-37BFE868A32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RF_Lock_ACNE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70" y="3882123"/>
            <a:ext cx="4474030" cy="242411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9630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Damper Status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Transverse Damper currently is not needed for operation </a:t>
            </a:r>
            <a:endParaRPr lang="en-US" sz="2000" dirty="0" smtClean="0"/>
          </a:p>
          <a:p>
            <a:pPr lvl="1"/>
            <a:r>
              <a:rPr lang="en-US" sz="2000" dirty="0" smtClean="0"/>
              <a:t> Can we lower Chromaticity?</a:t>
            </a:r>
          </a:p>
          <a:p>
            <a:pPr lvl="1"/>
            <a:r>
              <a:rPr lang="en-US" sz="2000" dirty="0" smtClean="0"/>
              <a:t> Do we require more power in the horizontal plane?</a:t>
            </a:r>
          </a:p>
          <a:p>
            <a:r>
              <a:rPr lang="en-US" dirty="0" smtClean="0"/>
              <a:t>Investigate options for moving horizontal pickup &amp; kicker and/or adding additional pickups</a:t>
            </a:r>
          </a:p>
          <a:p>
            <a:pPr lvl="1"/>
            <a:r>
              <a:rPr lang="en-US" sz="2000" dirty="0" smtClean="0"/>
              <a:t> Ideal scenario is two pickups ~90 degrees apart</a:t>
            </a:r>
          </a:p>
          <a:p>
            <a:pPr lvl="1"/>
            <a:r>
              <a:rPr lang="en-US" sz="2000" dirty="0" smtClean="0"/>
              <a:t> Is our current </a:t>
            </a:r>
            <a:r>
              <a:rPr lang="en-US" sz="2000" dirty="0" err="1" smtClean="0"/>
              <a:t>stripline</a:t>
            </a:r>
            <a:r>
              <a:rPr lang="en-US" sz="2000" dirty="0" smtClean="0"/>
              <a:t> pickup ideal?  Use BPMs?</a:t>
            </a:r>
          </a:p>
          <a:p>
            <a:r>
              <a:rPr lang="en-US" dirty="0" smtClean="0"/>
              <a:t>Developing Replacement based upon 1GS/s </a:t>
            </a:r>
            <a:r>
              <a:rPr lang="en-US" dirty="0" smtClean="0"/>
              <a:t>ADC</a:t>
            </a:r>
          </a:p>
          <a:p>
            <a:pPr lvl="1"/>
            <a:r>
              <a:rPr lang="en-US" sz="2400" dirty="0" smtClean="0"/>
              <a:t>Improve timing/phase stability </a:t>
            </a:r>
            <a:endParaRPr lang="en-US" sz="2400" dirty="0" smtClean="0"/>
          </a:p>
          <a:p>
            <a:pPr lvl="1"/>
            <a:r>
              <a:rPr lang="en-US" sz="2400" dirty="0" smtClean="0"/>
              <a:t>Expect to be able to detect head-tail</a:t>
            </a:r>
          </a:p>
          <a:p>
            <a:pPr lvl="1"/>
            <a:r>
              <a:rPr lang="en-US" sz="2400" dirty="0" smtClean="0"/>
              <a:t>Can we damp it?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2AEA8-6AFE-4815-945E-37BFE868A32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429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Damper - Motivation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r="17315"/>
          <a:stretch/>
        </p:blipFill>
        <p:spPr>
          <a:xfrm>
            <a:off x="228600" y="1229590"/>
            <a:ext cx="5737254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965854" y="1043046"/>
            <a:ext cx="2935259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Upgrade the analog damper system</a:t>
            </a:r>
          </a:p>
          <a:p>
            <a:pPr lvl="1"/>
            <a:r>
              <a:rPr lang="en-US" sz="2000" dirty="0"/>
              <a:t>Critical system</a:t>
            </a:r>
          </a:p>
          <a:p>
            <a:pPr lvl="1"/>
            <a:r>
              <a:rPr lang="en-US" sz="2000" dirty="0" smtClean="0"/>
              <a:t>Requires dedicated hardware for each mode</a:t>
            </a:r>
          </a:p>
          <a:p>
            <a:pPr lvl="1"/>
            <a:r>
              <a:rPr lang="en-US" sz="2000" dirty="0" smtClean="0"/>
              <a:t>Long </a:t>
            </a:r>
            <a:r>
              <a:rPr lang="en-US" sz="2000" dirty="0"/>
              <a:t>o</a:t>
            </a:r>
            <a:r>
              <a:rPr lang="en-US" sz="2000" dirty="0" smtClean="0"/>
              <a:t>perational history</a:t>
            </a:r>
            <a:endParaRPr lang="en-US" sz="2000" dirty="0"/>
          </a:p>
          <a:p>
            <a:r>
              <a:rPr lang="en-US" sz="2000" dirty="0" smtClean="0"/>
              <a:t>Replace difficult to maintain system with digital system</a:t>
            </a:r>
          </a:p>
          <a:p>
            <a:pPr lvl="1"/>
            <a:r>
              <a:rPr lang="en-US" sz="2000" dirty="0" smtClean="0"/>
              <a:t>Limited diagnostics</a:t>
            </a:r>
          </a:p>
          <a:p>
            <a:pPr lvl="1"/>
            <a:r>
              <a:rPr lang="en-US" sz="2000" dirty="0" smtClean="0"/>
              <a:t>Can take days to fix problems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94038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413"/>
          <a:stretch/>
        </p:blipFill>
        <p:spPr>
          <a:xfrm>
            <a:off x="643793" y="927216"/>
            <a:ext cx="2949875" cy="4473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250"/>
          </a:xfrm>
        </p:spPr>
        <p:txBody>
          <a:bodyPr anchor="b"/>
          <a:lstStyle/>
          <a:p>
            <a:r>
              <a:rPr lang="en-US" sz="2400" dirty="0" smtClean="0"/>
              <a:t>Digital Longitudinal Damper Test Installation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26970" b="17901"/>
          <a:stretch/>
        </p:blipFill>
        <p:spPr>
          <a:xfrm>
            <a:off x="3810000" y="927216"/>
            <a:ext cx="4798576" cy="363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2079" y="3365615"/>
            <a:ext cx="1854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WCM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Phase Pickup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50120" y="3504114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Mode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1384" y="2606830"/>
            <a:ext cx="1210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Digital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Damper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54860" y="2426660"/>
            <a:ext cx="1210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Mode 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41540" y="1132832"/>
            <a:ext cx="948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Notch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Filter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09518" y="1613016"/>
            <a:ext cx="844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BP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Filter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3434" y="3718974"/>
            <a:ext cx="1025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Pickup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8354" y="3587934"/>
            <a:ext cx="98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RF Ref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6328" y="2127009"/>
            <a:ext cx="79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TCLK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BA2E-85BD-4660-8958-46B6DC465600}" type="slidenum">
              <a:rPr lang="en-US" smtClean="0"/>
              <a:t>15</a:t>
            </a:fld>
            <a:endParaRPr lang="en-US"/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3593668" y="4625703"/>
            <a:ext cx="5428951" cy="17486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First installation thrown together in back of rack</a:t>
            </a:r>
          </a:p>
          <a:p>
            <a:pPr lvl="1"/>
            <a:r>
              <a:rPr lang="en-US" sz="1400" dirty="0" smtClean="0"/>
              <a:t>WCM input, RF Reference, TCLK, Up to 4 outputs (RF, Cavity)</a:t>
            </a:r>
          </a:p>
          <a:p>
            <a:pPr lvl="1"/>
            <a:endParaRPr lang="en-US" sz="100" dirty="0"/>
          </a:p>
          <a:p>
            <a:r>
              <a:rPr lang="en-US" sz="1800" dirty="0" smtClean="0"/>
              <a:t>Eventually will replace existing analog system with clean simple one board solution</a:t>
            </a:r>
          </a:p>
        </p:txBody>
      </p:sp>
    </p:spTree>
    <p:extLst>
      <p:ext uri="{BB962C8B-B14F-4D97-AF65-F5344CB8AC3E}">
        <p14:creationId xmlns:p14="http://schemas.microsoft.com/office/powerpoint/2010/main" val="4048794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 sz="2400" dirty="0" smtClean="0"/>
              <a:t>New Digital Feedback Board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1" y="1043046"/>
            <a:ext cx="5468192" cy="4987867"/>
          </a:xfrm>
        </p:spPr>
        <p:txBody>
          <a:bodyPr/>
          <a:lstStyle/>
          <a:p>
            <a:r>
              <a:rPr lang="en-US" dirty="0" smtClean="0"/>
              <a:t>Developed for general purpose</a:t>
            </a:r>
          </a:p>
          <a:p>
            <a:pPr lvl="1"/>
            <a:r>
              <a:rPr lang="en-US" dirty="0" smtClean="0"/>
              <a:t>4 250 MS/s ADCs</a:t>
            </a:r>
          </a:p>
          <a:p>
            <a:pPr lvl="1"/>
            <a:r>
              <a:rPr lang="en-US" dirty="0" smtClean="0"/>
              <a:t>4 500 MS/s DACs</a:t>
            </a:r>
          </a:p>
          <a:p>
            <a:pPr lvl="1"/>
            <a:r>
              <a:rPr lang="en-US" dirty="0" smtClean="0"/>
              <a:t>Dedicated PLL based clock distribution chip</a:t>
            </a:r>
          </a:p>
          <a:p>
            <a:pPr lvl="1"/>
            <a:r>
              <a:rPr lang="en-US" dirty="0" smtClean="0"/>
              <a:t>Very good clock jitter, limited to 2Mhz Bandwidth</a:t>
            </a:r>
          </a:p>
          <a:p>
            <a:endParaRPr lang="en-US" dirty="0"/>
          </a:p>
          <a:p>
            <a:r>
              <a:rPr lang="en-US" dirty="0" smtClean="0"/>
              <a:t>Locks before transition on every Booster cycle</a:t>
            </a:r>
          </a:p>
          <a:p>
            <a:pPr lvl="1"/>
            <a:r>
              <a:rPr lang="en-US" dirty="0" smtClean="0"/>
              <a:t>Big effort to make this stable</a:t>
            </a:r>
          </a:p>
          <a:p>
            <a:pPr lvl="1"/>
            <a:r>
              <a:rPr lang="en-US" dirty="0" smtClean="0"/>
              <a:t>Looks good so far…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BA2E-85BD-4660-8958-46B6DC465600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t="2855" r="22772" b="5346"/>
          <a:stretch/>
        </p:blipFill>
        <p:spPr>
          <a:xfrm>
            <a:off x="5945376" y="854270"/>
            <a:ext cx="2316592" cy="53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14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</a:t>
            </a:r>
            <a:r>
              <a:rPr lang="en-US" smtClean="0"/>
              <a:t>Damper </a:t>
            </a:r>
            <a:r>
              <a:rPr lang="en-US" smtClean="0"/>
              <a:t>Block </a:t>
            </a:r>
            <a:r>
              <a:rPr lang="en-US" dirty="0" smtClean="0"/>
              <a:t>Diagram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3384525"/>
            <a:ext cx="8686800" cy="2885796"/>
          </a:xfrm>
        </p:spPr>
        <p:txBody>
          <a:bodyPr/>
          <a:lstStyle/>
          <a:p>
            <a:r>
              <a:rPr lang="en-US" sz="2000" dirty="0" smtClean="0"/>
              <a:t>Entire design runs locked to RF</a:t>
            </a:r>
          </a:p>
          <a:p>
            <a:r>
              <a:rPr lang="en-US" sz="2000" dirty="0" smtClean="0"/>
              <a:t>16 fully programmable channels (12 – cavity, 2 RF, 2 Reference)</a:t>
            </a:r>
            <a:endParaRPr lang="en-US" sz="2000" dirty="0" smtClean="0"/>
          </a:p>
          <a:p>
            <a:r>
              <a:rPr lang="en-US" sz="2000" dirty="0" smtClean="0"/>
              <a:t>Same </a:t>
            </a:r>
            <a:r>
              <a:rPr lang="en-US" sz="2000" dirty="0"/>
              <a:t>NCO generates sin, cos for I,Q mixing</a:t>
            </a:r>
          </a:p>
          <a:p>
            <a:r>
              <a:rPr lang="en-US" sz="2000" dirty="0" smtClean="0"/>
              <a:t>NCO </a:t>
            </a:r>
            <a:r>
              <a:rPr lang="en-US" sz="2000" dirty="0"/>
              <a:t>frequency is centered on rev harmonic of interest</a:t>
            </a:r>
          </a:p>
          <a:p>
            <a:r>
              <a:rPr lang="en-US" sz="2000" dirty="0" err="1"/>
              <a:t>Mɸ</a:t>
            </a:r>
            <a:r>
              <a:rPr lang="en-US" sz="2000" dirty="0"/>
              <a:t> correspond to programmable magnitude/phase shift</a:t>
            </a:r>
          </a:p>
          <a:p>
            <a:r>
              <a:rPr lang="en-US" sz="2000" dirty="0" smtClean="0"/>
              <a:t>Will </a:t>
            </a:r>
            <a:r>
              <a:rPr lang="en-US" sz="2000" dirty="0"/>
              <a:t>also suppress carrier</a:t>
            </a:r>
          </a:p>
          <a:p>
            <a:r>
              <a:rPr lang="en-US" sz="2000" dirty="0" smtClean="0"/>
              <a:t>For output use Weaver </a:t>
            </a:r>
            <a:r>
              <a:rPr lang="en-US" sz="2000" dirty="0"/>
              <a:t>Model – preserves sideband </a:t>
            </a:r>
            <a:r>
              <a:rPr lang="en-US" sz="2000" dirty="0" smtClean="0"/>
              <a:t>structure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3BA2E-85BD-4660-8958-46B6DC465600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5" y="872834"/>
            <a:ext cx="7456199" cy="22722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9508" y="1726635"/>
            <a:ext cx="1181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25KHz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065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Diagnostics -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888578"/>
            <a:ext cx="5401084" cy="400783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858" y="2616263"/>
            <a:ext cx="4839036" cy="3575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3521" y="1147340"/>
            <a:ext cx="2581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Raw Data – up to 16M pts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98063" y="5138245"/>
            <a:ext cx="2581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Downconverted</a:t>
            </a:r>
            <a:r>
              <a:rPr lang="en-US" dirty="0" smtClean="0"/>
              <a:t> Mode signals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05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5319"/>
            <a:ext cx="7869504" cy="532928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Struggled to see expected response</a:t>
            </a:r>
          </a:p>
          <a:p>
            <a:r>
              <a:rPr lang="en-US" dirty="0" smtClean="0"/>
              <a:t>Let’s try to blow things up…  Led back to bench</a:t>
            </a:r>
          </a:p>
          <a:p>
            <a:pPr lvl="1"/>
            <a:r>
              <a:rPr lang="en-US" sz="1800" dirty="0" smtClean="0"/>
              <a:t>Discovered bench </a:t>
            </a:r>
            <a:r>
              <a:rPr lang="en-US" sz="1800" dirty="0"/>
              <a:t>testing </a:t>
            </a:r>
            <a:r>
              <a:rPr lang="en-US" sz="1800" dirty="0" smtClean="0"/>
              <a:t>setup was using </a:t>
            </a:r>
            <a:r>
              <a:rPr lang="en-US" sz="1800" dirty="0"/>
              <a:t>LSB input…</a:t>
            </a:r>
          </a:p>
          <a:p>
            <a:pPr lvl="1"/>
            <a:r>
              <a:rPr lang="en-US" sz="1800" dirty="0"/>
              <a:t>Inverting sign set to produce USB output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Should be able to measure Beam Transfer Function…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2386705"/>
            <a:ext cx="4262400" cy="319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smtClean="0"/>
              <a:t>the Beginning…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r="4908" b="4522"/>
          <a:stretch/>
        </p:blipFill>
        <p:spPr>
          <a:xfrm>
            <a:off x="4887355" y="2280420"/>
            <a:ext cx="3439349" cy="353780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248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Outline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>
                <a:solidFill>
                  <a:schemeClr val="tx2"/>
                </a:solidFill>
                <a:latin typeface="Helvetica" panose="020B0604020202020204" pitchFamily="34" charset="0"/>
                <a:ea typeface="Geneva" pitchFamily="121" charset="-128"/>
              </a:rPr>
              <a:t>Digital Transverse Damper</a:t>
            </a: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Motivation</a:t>
            </a: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System Overview</a:t>
            </a: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Tune Measurement</a:t>
            </a: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Diagnostics</a:t>
            </a:r>
          </a:p>
          <a:p>
            <a:endParaRPr lang="en-US" altLang="en-US" dirty="0" smtClean="0">
              <a:solidFill>
                <a:schemeClr val="tx2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dirty="0" smtClean="0">
                <a:solidFill>
                  <a:schemeClr val="tx2"/>
                </a:solidFill>
                <a:latin typeface="Helvetica" panose="020B0604020202020204" pitchFamily="34" charset="0"/>
                <a:ea typeface="Geneva" pitchFamily="121" charset="-128"/>
              </a:rPr>
              <a:t>Digital </a:t>
            </a:r>
            <a:r>
              <a:rPr lang="en-US" altLang="en-US" dirty="0">
                <a:solidFill>
                  <a:schemeClr val="tx2"/>
                </a:solidFill>
                <a:latin typeface="Helvetica" panose="020B0604020202020204" pitchFamily="34" charset="0"/>
                <a:ea typeface="Geneva" pitchFamily="121" charset="-128"/>
              </a:rPr>
              <a:t>Longitudinal Damper</a:t>
            </a: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Motivation</a:t>
            </a:r>
          </a:p>
          <a:p>
            <a:pPr lvl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System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Overview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Commissioning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Operation</a:t>
            </a:r>
          </a:p>
          <a:p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Workshop on Booster Performance and Enhancements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r="5985"/>
          <a:stretch/>
        </p:blipFill>
        <p:spPr>
          <a:xfrm>
            <a:off x="4423398" y="1450116"/>
            <a:ext cx="4792263" cy="4109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Damping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4424320" cy="4987867"/>
          </a:xfrm>
        </p:spPr>
        <p:txBody>
          <a:bodyPr/>
          <a:lstStyle/>
          <a:p>
            <a:r>
              <a:rPr lang="en-US" sz="2000" dirty="0" smtClean="0"/>
              <a:t>Need to shift phase to account for fixed system delays</a:t>
            </a:r>
          </a:p>
          <a:p>
            <a:pPr lvl="1"/>
            <a:r>
              <a:rPr lang="en-US" sz="2000" dirty="0" smtClean="0"/>
              <a:t>Cables, </a:t>
            </a:r>
            <a:r>
              <a:rPr lang="en-US" sz="2000" dirty="0" err="1" smtClean="0"/>
              <a:t>amplifers</a:t>
            </a:r>
            <a:r>
              <a:rPr lang="en-US" sz="2000" dirty="0" smtClean="0"/>
              <a:t>, etc.</a:t>
            </a:r>
          </a:p>
          <a:p>
            <a:r>
              <a:rPr lang="en-US" sz="2000" dirty="0" smtClean="0"/>
              <a:t>Initial attempt to set phase on response data not successful…</a:t>
            </a:r>
            <a:endParaRPr lang="en-US" sz="2000" dirty="0"/>
          </a:p>
          <a:p>
            <a:r>
              <a:rPr lang="en-US" sz="2000" dirty="0" smtClean="0"/>
              <a:t>Traditional Booster “Tuning” employed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14" y="3552404"/>
            <a:ext cx="3578370" cy="25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87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Semi-Operational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/>
        </p:blipFill>
        <p:spPr>
          <a:xfrm>
            <a:off x="349980" y="868846"/>
            <a:ext cx="4270572" cy="3379473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40" y="852662"/>
            <a:ext cx="3336853" cy="274829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40" y="3609691"/>
            <a:ext cx="3336853" cy="27552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37978" y="4371761"/>
            <a:ext cx="4690072" cy="1993129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Put into operation in parallel with analog system due to noticeable beam quality improvement</a:t>
            </a:r>
          </a:p>
          <a:p>
            <a:r>
              <a:rPr lang="en-US" dirty="0" smtClean="0"/>
              <a:t>ACNET Application still under development</a:t>
            </a:r>
          </a:p>
          <a:p>
            <a:pPr lvl="1"/>
            <a:r>
              <a:rPr lang="en-US" dirty="0" smtClean="0"/>
              <a:t>Implementing features</a:t>
            </a:r>
          </a:p>
          <a:p>
            <a:pPr lvl="1"/>
            <a:r>
              <a:rPr lang="en-US" dirty="0" smtClean="0"/>
              <a:t>Diagnostics</a:t>
            </a:r>
          </a:p>
          <a:p>
            <a:r>
              <a:rPr lang="en-US" dirty="0" smtClean="0"/>
              <a:t>Can proceed on Backup/Development node while system is “operational”</a:t>
            </a:r>
          </a:p>
          <a:p>
            <a:r>
              <a:rPr lang="en-US" dirty="0" smtClean="0"/>
              <a:t>Next step turn off the analog system…</a:t>
            </a:r>
          </a:p>
          <a:p>
            <a:r>
              <a:rPr lang="en-US" dirty="0" smtClean="0"/>
              <a:t>Remove old system next shutdown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3868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521487"/>
          </a:xfrm>
        </p:spPr>
        <p:txBody>
          <a:bodyPr/>
          <a:lstStyle/>
          <a:p>
            <a:r>
              <a:rPr lang="en-US" dirty="0" smtClean="0"/>
              <a:t>How about Mode 2?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1" t="6129" r="6120" b="5202"/>
          <a:stretch/>
        </p:blipFill>
        <p:spPr>
          <a:xfrm>
            <a:off x="4711959" y="780473"/>
            <a:ext cx="3697482" cy="417287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314" y="4905893"/>
            <a:ext cx="90786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measurements in the MI-8 line which show amplitude and phase of extracted Booster bunches</a:t>
            </a:r>
          </a:p>
          <a:p>
            <a:r>
              <a:rPr lang="en-US" sz="2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the new digital dampers working – phase errors look excellent and should help reduce loses in downstream </a:t>
            </a:r>
            <a:r>
              <a:rPr lang="en-US" sz="2000" dirty="0" smtClean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machines</a:t>
            </a:r>
            <a:endParaRPr lang="en-US" sz="2000" dirty="0" smtClean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6" t="5578" r="6306" b="4218"/>
          <a:stretch/>
        </p:blipFill>
        <p:spPr>
          <a:xfrm>
            <a:off x="5247" y="808362"/>
            <a:ext cx="3638939" cy="4117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3194961" y="3719677"/>
            <a:ext cx="126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Phase error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58237" y="4605860"/>
            <a:ext cx="10609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Bunch Phase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79823" y="2584763"/>
            <a:ext cx="9781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Bunches</a:t>
            </a: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28852" y="2954095"/>
            <a:ext cx="743148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6859" y="3235930"/>
            <a:ext cx="9781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Bunches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402355" y="2842851"/>
            <a:ext cx="5229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16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-16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828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Transverse Digital Damper </a:t>
            </a:r>
          </a:p>
          <a:p>
            <a:pPr lvl="1"/>
            <a:r>
              <a:rPr lang="en-US" dirty="0" smtClean="0"/>
              <a:t>Demonstrated ability for digital system to “work” in Booster</a:t>
            </a:r>
          </a:p>
          <a:p>
            <a:pPr lvl="1"/>
            <a:r>
              <a:rPr lang="en-US" dirty="0" smtClean="0"/>
              <a:t>Minimally invasive Tune Monitor &amp; Diagnostics very useful</a:t>
            </a:r>
          </a:p>
          <a:p>
            <a:pPr lvl="1"/>
            <a:r>
              <a:rPr lang="en-US" dirty="0" smtClean="0"/>
              <a:t>Need system upgrades to improve Horizontal response</a:t>
            </a:r>
          </a:p>
          <a:p>
            <a:pPr lvl="1"/>
            <a:r>
              <a:rPr lang="en-US" dirty="0" smtClean="0"/>
              <a:t>Upgraded board under development</a:t>
            </a:r>
            <a:endParaRPr lang="en-US" dirty="0"/>
          </a:p>
          <a:p>
            <a:r>
              <a:rPr lang="en-US" dirty="0" smtClean="0"/>
              <a:t>Longitudinal Digital Damper</a:t>
            </a:r>
          </a:p>
          <a:p>
            <a:pPr lvl="1"/>
            <a:r>
              <a:rPr lang="en-US" dirty="0" smtClean="0"/>
              <a:t>In operation in parallel with old analog system</a:t>
            </a:r>
          </a:p>
          <a:p>
            <a:pPr lvl="2"/>
            <a:r>
              <a:rPr lang="en-US" dirty="0" smtClean="0"/>
              <a:t>Has made tuning on old system unnecessary</a:t>
            </a:r>
          </a:p>
          <a:p>
            <a:pPr lvl="2"/>
            <a:r>
              <a:rPr lang="en-US" dirty="0" smtClean="0"/>
              <a:t>Improved performance beam quality</a:t>
            </a:r>
          </a:p>
          <a:p>
            <a:pPr lvl="2"/>
            <a:r>
              <a:rPr lang="en-US" dirty="0" smtClean="0"/>
              <a:t>Gaining confidence in stability </a:t>
            </a:r>
          </a:p>
          <a:p>
            <a:pPr lvl="1"/>
            <a:r>
              <a:rPr lang="en-US" dirty="0" smtClean="0"/>
              <a:t>All the benefits of a digital system</a:t>
            </a:r>
          </a:p>
          <a:p>
            <a:pPr lvl="2"/>
            <a:r>
              <a:rPr lang="en-US" dirty="0" smtClean="0"/>
              <a:t>Diagnostics, flexibility, </a:t>
            </a:r>
            <a:r>
              <a:rPr lang="en-US" i="1" dirty="0" smtClean="0"/>
              <a:t>stability</a:t>
            </a:r>
          </a:p>
          <a:p>
            <a:pPr lvl="1"/>
            <a:r>
              <a:rPr lang="en-US" dirty="0" smtClean="0"/>
              <a:t>Would like to implement BTF measurement – VSA again?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23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Damper -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55594"/>
            <a:ext cx="8382000" cy="5117910"/>
          </a:xfrm>
        </p:spPr>
        <p:txBody>
          <a:bodyPr/>
          <a:lstStyle/>
          <a:p>
            <a:r>
              <a:rPr lang="en-US" dirty="0" smtClean="0"/>
              <a:t>Goal to demonstrate a digital </a:t>
            </a:r>
            <a:r>
              <a:rPr lang="en-US" dirty="0" smtClean="0"/>
              <a:t> </a:t>
            </a:r>
            <a:r>
              <a:rPr lang="en-US" dirty="0" smtClean="0"/>
              <a:t>bunch by bunch digital feedback </a:t>
            </a:r>
            <a:r>
              <a:rPr lang="en-US" dirty="0" smtClean="0"/>
              <a:t>system in Booster</a:t>
            </a:r>
            <a:endParaRPr lang="en-US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FPGA, ADC, Digital Signal Processing, DAC</a:t>
            </a:r>
          </a:p>
          <a:p>
            <a:pPr lvl="1"/>
            <a:r>
              <a:rPr lang="en-US" dirty="0" smtClean="0"/>
              <a:t> Wideband system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Flexibility to modify system as needed </a:t>
            </a:r>
          </a:p>
          <a:p>
            <a:r>
              <a:rPr lang="en-US" dirty="0" smtClean="0"/>
              <a:t>Essentially an R&amp;D </a:t>
            </a:r>
            <a:r>
              <a:rPr lang="en-US" dirty="0" smtClean="0"/>
              <a:t>project so far</a:t>
            </a:r>
            <a:endParaRPr lang="en-US" dirty="0" smtClean="0"/>
          </a:p>
          <a:p>
            <a:pPr lvl="1"/>
            <a:r>
              <a:rPr lang="en-US" dirty="0" smtClean="0"/>
              <a:t>Demonstrate transverse system operation </a:t>
            </a:r>
          </a:p>
          <a:p>
            <a:pPr lvl="1"/>
            <a:r>
              <a:rPr lang="en-US" dirty="0" smtClean="0"/>
              <a:t>Diagnostic capability – tune, studies, etc</a:t>
            </a:r>
          </a:p>
          <a:p>
            <a:pPr lvl="1"/>
            <a:r>
              <a:rPr lang="en-US" dirty="0" smtClean="0"/>
              <a:t>Develop plan for longitudinal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F27690-92EF-434A-8281-C580EB6D9F2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78295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Damper System Overview</a:t>
            </a:r>
            <a:endParaRPr lang="en-US" dirty="0"/>
          </a:p>
        </p:txBody>
      </p:sp>
      <p:pic>
        <p:nvPicPr>
          <p:cNvPr id="80" name="Content Placeholder 79" descr="System_overvie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31929"/>
            <a:ext cx="9144000" cy="45619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F27690-92EF-434A-8281-C580EB6D9F2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Workshop on Booster Performance and Enhancements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319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644554"/>
          </a:xfrm>
        </p:spPr>
        <p:txBody>
          <a:bodyPr anchor="b"/>
          <a:lstStyle/>
          <a:p>
            <a:r>
              <a:rPr lang="en-US" sz="2400" dirty="0" smtClean="0"/>
              <a:t>Current Transverse Damper Installation</a:t>
            </a:r>
            <a:endParaRPr lang="en-US" sz="2400" dirty="0"/>
          </a:p>
        </p:txBody>
      </p:sp>
      <p:pic>
        <p:nvPicPr>
          <p:cNvPr id="11" name="Content Placeholder 10" descr="WP_000138 (2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79764" y="990600"/>
            <a:ext cx="3851672" cy="51355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2AEA8-6AFE-4815-945E-37BFE868A32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3" name="Content Placeholder 12" descr="WP_000141 (2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12564" y="990600"/>
            <a:ext cx="3851672" cy="5135563"/>
          </a:xfrm>
        </p:spPr>
      </p:pic>
      <p:sp>
        <p:nvSpPr>
          <p:cNvPr id="2" name="TextBox 1"/>
          <p:cNvSpPr txBox="1"/>
          <p:nvPr/>
        </p:nvSpPr>
        <p:spPr>
          <a:xfrm>
            <a:off x="3129094" y="1502856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Input Signals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6063" y="1985223"/>
            <a:ext cx="1215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Sum/Diff Amps</a:t>
            </a:r>
          </a:p>
          <a:p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6668" y="296538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Digital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Damper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2573" y="367700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Output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Amps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91663" y="320515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RF Ref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TCLK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10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amper_block2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91825" y="1384988"/>
            <a:ext cx="5352176" cy="4252414"/>
          </a:xfrm>
        </p:spPr>
      </p:pic>
      <p:pic>
        <p:nvPicPr>
          <p:cNvPr id="8" name="Content Placeholder 7" descr="damper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4061"/>
          <a:stretch>
            <a:fillRect/>
          </a:stretch>
        </p:blipFill>
        <p:spPr>
          <a:xfrm>
            <a:off x="37052" y="837133"/>
            <a:ext cx="3947718" cy="2489573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59585"/>
            <a:ext cx="8229600" cy="3839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VME Digital Damper Board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F27690-92EF-434A-8281-C580EB6D9F2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5226" y="3152702"/>
            <a:ext cx="369954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 </a:t>
            </a:r>
          </a:p>
          <a:p>
            <a:pPr algn="l"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/>
              <a:t>D</a:t>
            </a:r>
            <a:r>
              <a:rPr lang="en-US" sz="1600" dirty="0" smtClean="0"/>
              <a:t>eveloped </a:t>
            </a:r>
            <a:r>
              <a:rPr lang="en-US" sz="1600" dirty="0" smtClean="0"/>
              <a:t>in </a:t>
            </a:r>
            <a:r>
              <a:rPr lang="en-US" sz="1600" dirty="0" smtClean="0"/>
              <a:t>2006 as R&amp;D Large </a:t>
            </a:r>
          </a:p>
          <a:p>
            <a:pPr algn="l">
              <a:buFont typeface="Arial" pitchFamily="34" charset="0"/>
              <a:buChar char="•"/>
            </a:pPr>
            <a:r>
              <a:rPr lang="en-US" sz="1600" dirty="0" err="1" smtClean="0"/>
              <a:t>Stratix</a:t>
            </a:r>
            <a:r>
              <a:rPr lang="en-US" sz="1600" dirty="0" smtClean="0"/>
              <a:t> </a:t>
            </a:r>
            <a:r>
              <a:rPr lang="en-US" sz="1600" dirty="0" smtClean="0"/>
              <a:t>II FPGA handles signal processing &amp; interfaces on multiple clock domains</a:t>
            </a:r>
          </a:p>
          <a:p>
            <a:pPr algn="l">
              <a:buFont typeface="Arial" pitchFamily="34" charset="0"/>
              <a:buChar char="•"/>
            </a:pPr>
            <a:r>
              <a:rPr lang="en-US" sz="1600" dirty="0" smtClean="0"/>
              <a:t> 4 ADC (up to 212MHz) &amp; 4 DAC (up to 636MHz) locked to external RF</a:t>
            </a:r>
          </a:p>
          <a:p>
            <a:pPr algn="l">
              <a:buFont typeface="Arial" pitchFamily="34" charset="0"/>
              <a:buChar char="•"/>
            </a:pPr>
            <a:r>
              <a:rPr lang="en-US" sz="1600" dirty="0" smtClean="0"/>
              <a:t> Digital I/O – TCLK, MDAT, BSYNC decoders, </a:t>
            </a:r>
            <a:r>
              <a:rPr lang="en-US" sz="1600" dirty="0" err="1" smtClean="0"/>
              <a:t>fanout</a:t>
            </a:r>
            <a:r>
              <a:rPr lang="en-US" sz="1600" dirty="0" smtClean="0"/>
              <a:t>, diagnostics</a:t>
            </a:r>
          </a:p>
          <a:p>
            <a:pPr algn="l">
              <a:buFont typeface="Arial" pitchFamily="34" charset="0"/>
              <a:buChar char="•"/>
            </a:pPr>
            <a:r>
              <a:rPr lang="en-US" sz="1600" dirty="0" smtClean="0"/>
              <a:t> Up to 1GB on-board </a:t>
            </a:r>
            <a:r>
              <a:rPr lang="en-US" sz="1600" dirty="0" smtClean="0"/>
              <a:t>RAM via standard DDR2 </a:t>
            </a:r>
            <a:r>
              <a:rPr lang="en-US" sz="1600" dirty="0" err="1" smtClean="0"/>
              <a:t>SoDimm</a:t>
            </a:r>
            <a:endParaRPr lang="en-US" sz="1600" dirty="0" smtClean="0"/>
          </a:p>
          <a:p>
            <a:pPr algn="l">
              <a:buFont typeface="Arial" pitchFamily="34" charset="0"/>
              <a:buChar char="•"/>
            </a:pPr>
            <a:r>
              <a:rPr lang="en-US" sz="1600" dirty="0" smtClean="0"/>
              <a:t> VME front-end speaks </a:t>
            </a:r>
            <a:r>
              <a:rPr lang="en-US" sz="1600" dirty="0" smtClean="0"/>
              <a:t>ACNET via standard Controls front-end</a:t>
            </a:r>
            <a:endParaRPr lang="en-US" sz="1600" dirty="0" smtClean="0"/>
          </a:p>
          <a:p>
            <a:pPr algn="l">
              <a:buFont typeface="Arial" pitchFamily="34" charset="0"/>
              <a:buChar char="•"/>
            </a:pPr>
            <a:endParaRPr lang="en-US" sz="1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78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970"/>
            <a:ext cx="8229600" cy="710596"/>
          </a:xfrm>
        </p:spPr>
        <p:txBody>
          <a:bodyPr anchor="b"/>
          <a:lstStyle/>
          <a:p>
            <a:r>
              <a:rPr lang="en-US" sz="2400" dirty="0" smtClean="0"/>
              <a:t>Transverse Damping</a:t>
            </a:r>
            <a:endParaRPr lang="en-US" sz="2400" dirty="0"/>
          </a:p>
        </p:txBody>
      </p:sp>
      <p:pic>
        <p:nvPicPr>
          <p:cNvPr id="6" name="Content Placeholder 5" descr="fpga_basic_logic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921"/>
          <a:stretch>
            <a:fillRect/>
          </a:stretch>
        </p:blipFill>
        <p:spPr>
          <a:xfrm>
            <a:off x="533400" y="880844"/>
            <a:ext cx="4114800" cy="161179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2AEA8-6AFE-4815-945E-37BFE868A32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3400" y="2489397"/>
            <a:ext cx="4114800" cy="3633525"/>
          </a:xfrm>
        </p:spPr>
        <p:txBody>
          <a:bodyPr/>
          <a:lstStyle/>
          <a:p>
            <a:r>
              <a:rPr lang="en-US" sz="1800" dirty="0" smtClean="0"/>
              <a:t>Cable delay to sync RF Ref with beam signals</a:t>
            </a:r>
          </a:p>
          <a:p>
            <a:r>
              <a:rPr lang="en-US" sz="1800" dirty="0" smtClean="0"/>
              <a:t>Sample </a:t>
            </a:r>
            <a:r>
              <a:rPr lang="en-US" sz="1800" dirty="0" smtClean="0"/>
              <a:t>at 4xRF</a:t>
            </a:r>
          </a:p>
          <a:p>
            <a:pPr lvl="1"/>
            <a:r>
              <a:rPr lang="en-US" sz="1600" dirty="0" smtClean="0"/>
              <a:t>Adjust ADC clock via PLLs in FPGA</a:t>
            </a:r>
          </a:p>
          <a:p>
            <a:pPr lvl="1"/>
            <a:r>
              <a:rPr lang="en-US" sz="1600" dirty="0" smtClean="0"/>
              <a:t>Pseudo </a:t>
            </a:r>
            <a:r>
              <a:rPr lang="en-US" sz="1600" dirty="0" smtClean="0"/>
              <a:t>I,Q sampling</a:t>
            </a:r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r>
              <a:rPr lang="en-US" sz="1800" dirty="0" smtClean="0"/>
              <a:t>Programmable Turn Filter</a:t>
            </a:r>
          </a:p>
          <a:p>
            <a:pPr lvl="1"/>
            <a:r>
              <a:rPr lang="en-US" sz="1600" dirty="0" smtClean="0"/>
              <a:t>4 bit coefficients</a:t>
            </a:r>
          </a:p>
          <a:p>
            <a:pPr lvl="1"/>
            <a:r>
              <a:rPr lang="en-US" sz="1600" dirty="0" smtClean="0"/>
              <a:t>3 Turn Horizontal</a:t>
            </a:r>
          </a:p>
          <a:p>
            <a:pPr lvl="1"/>
            <a:r>
              <a:rPr lang="en-US" sz="1600" dirty="0" smtClean="0"/>
              <a:t>5 Turn Vertical</a:t>
            </a:r>
            <a:endParaRPr lang="en-US" sz="1600" dirty="0"/>
          </a:p>
        </p:txBody>
      </p:sp>
      <p:sp>
        <p:nvSpPr>
          <p:cNvPr id="4" name="Freeform 3"/>
          <p:cNvSpPr/>
          <p:nvPr/>
        </p:nvSpPr>
        <p:spPr>
          <a:xfrm>
            <a:off x="1776129" y="4360416"/>
            <a:ext cx="1532237" cy="667364"/>
          </a:xfrm>
          <a:custGeom>
            <a:avLst/>
            <a:gdLst>
              <a:gd name="connsiteX0" fmla="*/ 0 w 1532237"/>
              <a:gd name="connsiteY0" fmla="*/ 337752 h 667364"/>
              <a:gd name="connsiteX1" fmla="*/ 411891 w 1532237"/>
              <a:gd name="connsiteY1" fmla="*/ 0 h 667364"/>
              <a:gd name="connsiteX2" fmla="*/ 757881 w 1532237"/>
              <a:gd name="connsiteY2" fmla="*/ 337752 h 667364"/>
              <a:gd name="connsiteX3" fmla="*/ 1136821 w 1532237"/>
              <a:gd name="connsiteY3" fmla="*/ 667265 h 667364"/>
              <a:gd name="connsiteX4" fmla="*/ 1532237 w 1532237"/>
              <a:gd name="connsiteY4" fmla="*/ 304800 h 66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237" h="667364">
                <a:moveTo>
                  <a:pt x="0" y="337752"/>
                </a:moveTo>
                <a:cubicBezTo>
                  <a:pt x="142789" y="168876"/>
                  <a:pt x="285578" y="0"/>
                  <a:pt x="411891" y="0"/>
                </a:cubicBezTo>
                <a:cubicBezTo>
                  <a:pt x="538204" y="0"/>
                  <a:pt x="637059" y="226541"/>
                  <a:pt x="757881" y="337752"/>
                </a:cubicBezTo>
                <a:cubicBezTo>
                  <a:pt x="878703" y="448963"/>
                  <a:pt x="1007762" y="672757"/>
                  <a:pt x="1136821" y="667265"/>
                </a:cubicBezTo>
                <a:cubicBezTo>
                  <a:pt x="1265880" y="661773"/>
                  <a:pt x="1459470" y="365211"/>
                  <a:pt x="1532237" y="304800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1689631" y="4597472"/>
            <a:ext cx="172995" cy="193251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093284" y="4273968"/>
            <a:ext cx="172995" cy="193251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455749" y="4597472"/>
            <a:ext cx="172995" cy="193251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2814095" y="4931154"/>
            <a:ext cx="172995" cy="193251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6" descr="print_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7097" y="3224337"/>
            <a:ext cx="3993616" cy="2995212"/>
          </a:xfrm>
          <a:prstGeom prst="rect">
            <a:avLst/>
          </a:prstGeom>
        </p:spPr>
      </p:pic>
      <p:pic>
        <p:nvPicPr>
          <p:cNvPr id="13" name="Content Placeholder 5" descr="print_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7097" y="880844"/>
            <a:ext cx="3960340" cy="2970255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7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2527"/>
          </a:xfrm>
        </p:spPr>
        <p:txBody>
          <a:bodyPr anchor="b"/>
          <a:lstStyle/>
          <a:p>
            <a:r>
              <a:rPr lang="en-US" sz="2400" dirty="0" smtClean="0"/>
              <a:t>Transfer Function Measurements with VSA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15331"/>
            <a:ext cx="4114800" cy="30861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2AEA8-6AFE-4815-945E-37BFE868A32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15331"/>
            <a:ext cx="4114800" cy="3086100"/>
          </a:xfrm>
        </p:spPr>
      </p:pic>
    </p:spTree>
    <p:extLst>
      <p:ext uri="{BB962C8B-B14F-4D97-AF65-F5344CB8AC3E}">
        <p14:creationId xmlns:p14="http://schemas.microsoft.com/office/powerpoint/2010/main" val="18951064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ph_1k_al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16420" y="3118162"/>
            <a:ext cx="5064421" cy="35547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646670"/>
          </a:xfrm>
        </p:spPr>
        <p:txBody>
          <a:bodyPr anchor="b"/>
          <a:lstStyle/>
          <a:p>
            <a:r>
              <a:rPr lang="en-US" sz="2400" dirty="0" smtClean="0"/>
              <a:t>Diagnostic Capability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14901"/>
            <a:ext cx="4114800" cy="4611262"/>
          </a:xfrm>
        </p:spPr>
        <p:txBody>
          <a:bodyPr/>
          <a:lstStyle/>
          <a:p>
            <a:r>
              <a:rPr lang="en-US" dirty="0" smtClean="0"/>
              <a:t>Record bunch by bunch data for entire Booster cycle</a:t>
            </a:r>
          </a:p>
          <a:p>
            <a:pPr lvl="1"/>
            <a:r>
              <a:rPr lang="en-US" dirty="0" smtClean="0"/>
              <a:t>Position, Intensity, Phase</a:t>
            </a:r>
          </a:p>
          <a:p>
            <a:r>
              <a:rPr lang="en-US" dirty="0" smtClean="0"/>
              <a:t>Measure Booster revolution frequency</a:t>
            </a:r>
          </a:p>
          <a:p>
            <a:pPr lvl="1"/>
            <a:r>
              <a:rPr lang="en-US" dirty="0" smtClean="0"/>
              <a:t>1Hz resolution @1ms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C2AEA8-6AFE-4815-945E-37BFE868A32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phase_full_cyc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6057" y="1117205"/>
            <a:ext cx="4045404" cy="239139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Workshop on Booster Performance and Enhancements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8851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1864</TotalTime>
  <Words>1072</Words>
  <Application>Microsoft Office PowerPoint</Application>
  <PresentationFormat>On-screen Show (4:3)</PresentationFormat>
  <Paragraphs>255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MS PGothic</vt:lpstr>
      <vt:lpstr>MS PGothic</vt:lpstr>
      <vt:lpstr>Arial</vt:lpstr>
      <vt:lpstr>Calibri</vt:lpstr>
      <vt:lpstr>Geneva</vt:lpstr>
      <vt:lpstr>Helvetica</vt:lpstr>
      <vt:lpstr>Wingdings</vt:lpstr>
      <vt:lpstr>FNAL_TemplateMac_060514</vt:lpstr>
      <vt:lpstr>Fermilab: Footer Only</vt:lpstr>
      <vt:lpstr>Digital Damper Systems in Booster</vt:lpstr>
      <vt:lpstr>Outline</vt:lpstr>
      <vt:lpstr>Transverse Damper - Motivation</vt:lpstr>
      <vt:lpstr>Transverse Damper System Overview</vt:lpstr>
      <vt:lpstr>Current Transverse Damper Installation</vt:lpstr>
      <vt:lpstr> VME Digital Damper Board</vt:lpstr>
      <vt:lpstr>Transverse Damping</vt:lpstr>
      <vt:lpstr>Transfer Function Measurements with VSA</vt:lpstr>
      <vt:lpstr>Diagnostic Capability</vt:lpstr>
      <vt:lpstr>Horizontal Instability Study (2011)</vt:lpstr>
      <vt:lpstr>Tune Monitor</vt:lpstr>
      <vt:lpstr>Transverse Damper Issues</vt:lpstr>
      <vt:lpstr>Transverse Damper Status</vt:lpstr>
      <vt:lpstr>Longitudinal Damper - Motivation</vt:lpstr>
      <vt:lpstr>Digital Longitudinal Damper Test Installation</vt:lpstr>
      <vt:lpstr>New Digital Feedback Board</vt:lpstr>
      <vt:lpstr>Longitudinal Damper Block Diagram</vt:lpstr>
      <vt:lpstr>Diagnostics - </vt:lpstr>
      <vt:lpstr>In the Beginning…</vt:lpstr>
      <vt:lpstr>Initial Damping</vt:lpstr>
      <vt:lpstr>Semi-Operational System</vt:lpstr>
      <vt:lpstr>How about Mode 2?</vt:lpstr>
      <vt:lpstr>Summary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Intensity Booster Operations</dc:title>
  <dc:creator>William A. Pellico x8368 07477N</dc:creator>
  <cp:lastModifiedBy>Nathan Eddy x6860 13958N</cp:lastModifiedBy>
  <cp:revision>109</cp:revision>
  <cp:lastPrinted>2014-01-20T19:40:21Z</cp:lastPrinted>
  <dcterms:created xsi:type="dcterms:W3CDTF">2015-11-06T16:34:02Z</dcterms:created>
  <dcterms:modified xsi:type="dcterms:W3CDTF">2015-11-24T15:57:34Z</dcterms:modified>
</cp:coreProperties>
</file>