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82" r:id="rId2"/>
  </p:sldMasterIdLst>
  <p:notesMasterIdLst>
    <p:notesMasterId r:id="rId52"/>
  </p:notesMasterIdLst>
  <p:handoutMasterIdLst>
    <p:handoutMasterId r:id="rId53"/>
  </p:handoutMasterIdLst>
  <p:sldIdLst>
    <p:sldId id="265" r:id="rId3"/>
    <p:sldId id="323" r:id="rId4"/>
    <p:sldId id="325" r:id="rId5"/>
    <p:sldId id="339" r:id="rId6"/>
    <p:sldId id="344" r:id="rId7"/>
    <p:sldId id="345" r:id="rId8"/>
    <p:sldId id="346" r:id="rId9"/>
    <p:sldId id="270" r:id="rId10"/>
    <p:sldId id="319" r:id="rId11"/>
    <p:sldId id="308" r:id="rId12"/>
    <p:sldId id="310" r:id="rId13"/>
    <p:sldId id="348" r:id="rId14"/>
    <p:sldId id="349" r:id="rId15"/>
    <p:sldId id="320" r:id="rId16"/>
    <p:sldId id="321" r:id="rId17"/>
    <p:sldId id="332" r:id="rId18"/>
    <p:sldId id="331" r:id="rId19"/>
    <p:sldId id="341" r:id="rId20"/>
    <p:sldId id="277" r:id="rId21"/>
    <p:sldId id="312" r:id="rId22"/>
    <p:sldId id="314" r:id="rId23"/>
    <p:sldId id="333" r:id="rId24"/>
    <p:sldId id="300" r:id="rId25"/>
    <p:sldId id="338" r:id="rId26"/>
    <p:sldId id="313" r:id="rId27"/>
    <p:sldId id="294" r:id="rId28"/>
    <p:sldId id="295" r:id="rId29"/>
    <p:sldId id="296" r:id="rId30"/>
    <p:sldId id="298" r:id="rId31"/>
    <p:sldId id="299" r:id="rId32"/>
    <p:sldId id="336" r:id="rId33"/>
    <p:sldId id="272" r:id="rId34"/>
    <p:sldId id="273" r:id="rId35"/>
    <p:sldId id="274" r:id="rId36"/>
    <p:sldId id="275" r:id="rId37"/>
    <p:sldId id="284" r:id="rId38"/>
    <p:sldId id="288" r:id="rId39"/>
    <p:sldId id="289" r:id="rId40"/>
    <p:sldId id="292" r:id="rId41"/>
    <p:sldId id="285" r:id="rId42"/>
    <p:sldId id="286" r:id="rId43"/>
    <p:sldId id="301" r:id="rId44"/>
    <p:sldId id="306" r:id="rId45"/>
    <p:sldId id="302" r:id="rId46"/>
    <p:sldId id="340" r:id="rId47"/>
    <p:sldId id="334" r:id="rId48"/>
    <p:sldId id="335" r:id="rId49"/>
    <p:sldId id="347" r:id="rId50"/>
    <p:sldId id="342" r:id="rId51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404040"/>
    <a:srgbClr val="505050"/>
    <a:srgbClr val="004C97"/>
    <a:srgbClr val="63666A"/>
    <a:srgbClr val="A7A8AA"/>
    <a:srgbClr val="003087"/>
    <a:srgbClr val="0F2D62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napToObjects="1">
      <p:cViewPr varScale="1">
        <p:scale>
          <a:sx n="74" d="100"/>
          <a:sy n="74" d="100"/>
        </p:scale>
        <p:origin x="41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80DBBE75-B897-4C2D-851E-711B34683BA3}" type="datetimeFigureOut">
              <a:rPr lang="en-US" altLang="en-US"/>
              <a:pPr/>
              <a:t>11/23/2015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CABB725D-266A-4787-B290-EA1B2102928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676179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4050BF1F-29FD-4232-8E96-B3FD1DCB3ADE}" type="datetimeFigureOut">
              <a:rPr lang="en-US" altLang="en-US"/>
              <a:pPr/>
              <a:t>11/23/2015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60BFB643-3B51-4A23-96A6-8ED93A064CC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947600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MS PGothic" panose="020B0600070205080204" pitchFamily="34" charset="-128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MS PGothic" panose="020B0600070205080204" pitchFamily="34" charset="-128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MS PGothic" panose="020B0600070205080204" pitchFamily="34" charset="-128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MS PGothic" panose="020B0600070205080204" pitchFamily="34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49685" algn="l"/>
                <a:tab pos="899371" algn="l"/>
                <a:tab pos="1349056" algn="l"/>
                <a:tab pos="1798741" algn="l"/>
                <a:tab pos="2248427" algn="l"/>
                <a:tab pos="2698112" algn="l"/>
                <a:tab pos="3147798" algn="l"/>
                <a:tab pos="3597483" algn="l"/>
                <a:tab pos="4047168" algn="l"/>
                <a:tab pos="4496854" algn="l"/>
                <a:tab pos="4946539" algn="l"/>
                <a:tab pos="5396224" algn="l"/>
                <a:tab pos="5845910" algn="l"/>
                <a:tab pos="6295596" algn="l"/>
                <a:tab pos="6745281" algn="l"/>
                <a:tab pos="7194967" algn="l"/>
                <a:tab pos="7644652" algn="l"/>
                <a:tab pos="8094337" algn="l"/>
                <a:tab pos="8544023" algn="l"/>
                <a:tab pos="8993708" algn="l"/>
              </a:tabLst>
              <a:defRPr sz="2000"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1pPr>
            <a:lvl2pPr eaLnBrk="0" hangingPunct="0">
              <a:tabLst>
                <a:tab pos="0" algn="l"/>
                <a:tab pos="449685" algn="l"/>
                <a:tab pos="899371" algn="l"/>
                <a:tab pos="1349056" algn="l"/>
                <a:tab pos="1798741" algn="l"/>
                <a:tab pos="2248427" algn="l"/>
                <a:tab pos="2698112" algn="l"/>
                <a:tab pos="3147798" algn="l"/>
                <a:tab pos="3597483" algn="l"/>
                <a:tab pos="4047168" algn="l"/>
                <a:tab pos="4496854" algn="l"/>
                <a:tab pos="4946539" algn="l"/>
                <a:tab pos="5396224" algn="l"/>
                <a:tab pos="5845910" algn="l"/>
                <a:tab pos="6295596" algn="l"/>
                <a:tab pos="6745281" algn="l"/>
                <a:tab pos="7194967" algn="l"/>
                <a:tab pos="7644652" algn="l"/>
                <a:tab pos="8094337" algn="l"/>
                <a:tab pos="8544023" algn="l"/>
                <a:tab pos="8993708" algn="l"/>
              </a:tabLst>
              <a:defRPr sz="2000"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2pPr>
            <a:lvl3pPr eaLnBrk="0" hangingPunct="0">
              <a:tabLst>
                <a:tab pos="0" algn="l"/>
                <a:tab pos="449685" algn="l"/>
                <a:tab pos="899371" algn="l"/>
                <a:tab pos="1349056" algn="l"/>
                <a:tab pos="1798741" algn="l"/>
                <a:tab pos="2248427" algn="l"/>
                <a:tab pos="2698112" algn="l"/>
                <a:tab pos="3147798" algn="l"/>
                <a:tab pos="3597483" algn="l"/>
                <a:tab pos="4047168" algn="l"/>
                <a:tab pos="4496854" algn="l"/>
                <a:tab pos="4946539" algn="l"/>
                <a:tab pos="5396224" algn="l"/>
                <a:tab pos="5845910" algn="l"/>
                <a:tab pos="6295596" algn="l"/>
                <a:tab pos="6745281" algn="l"/>
                <a:tab pos="7194967" algn="l"/>
                <a:tab pos="7644652" algn="l"/>
                <a:tab pos="8094337" algn="l"/>
                <a:tab pos="8544023" algn="l"/>
                <a:tab pos="8993708" algn="l"/>
              </a:tabLst>
              <a:defRPr sz="2000"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3pPr>
            <a:lvl4pPr eaLnBrk="0" hangingPunct="0">
              <a:tabLst>
                <a:tab pos="0" algn="l"/>
                <a:tab pos="449685" algn="l"/>
                <a:tab pos="899371" algn="l"/>
                <a:tab pos="1349056" algn="l"/>
                <a:tab pos="1798741" algn="l"/>
                <a:tab pos="2248427" algn="l"/>
                <a:tab pos="2698112" algn="l"/>
                <a:tab pos="3147798" algn="l"/>
                <a:tab pos="3597483" algn="l"/>
                <a:tab pos="4047168" algn="l"/>
                <a:tab pos="4496854" algn="l"/>
                <a:tab pos="4946539" algn="l"/>
                <a:tab pos="5396224" algn="l"/>
                <a:tab pos="5845910" algn="l"/>
                <a:tab pos="6295596" algn="l"/>
                <a:tab pos="6745281" algn="l"/>
                <a:tab pos="7194967" algn="l"/>
                <a:tab pos="7644652" algn="l"/>
                <a:tab pos="8094337" algn="l"/>
                <a:tab pos="8544023" algn="l"/>
                <a:tab pos="8993708" algn="l"/>
              </a:tabLst>
              <a:defRPr sz="2000"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4pPr>
            <a:lvl5pPr eaLnBrk="0" hangingPunct="0">
              <a:tabLst>
                <a:tab pos="0" algn="l"/>
                <a:tab pos="449685" algn="l"/>
                <a:tab pos="899371" algn="l"/>
                <a:tab pos="1349056" algn="l"/>
                <a:tab pos="1798741" algn="l"/>
                <a:tab pos="2248427" algn="l"/>
                <a:tab pos="2698112" algn="l"/>
                <a:tab pos="3147798" algn="l"/>
                <a:tab pos="3597483" algn="l"/>
                <a:tab pos="4047168" algn="l"/>
                <a:tab pos="4496854" algn="l"/>
                <a:tab pos="4946539" algn="l"/>
                <a:tab pos="5396224" algn="l"/>
                <a:tab pos="5845910" algn="l"/>
                <a:tab pos="6295596" algn="l"/>
                <a:tab pos="6745281" algn="l"/>
                <a:tab pos="7194967" algn="l"/>
                <a:tab pos="7644652" algn="l"/>
                <a:tab pos="8094337" algn="l"/>
                <a:tab pos="8544023" algn="l"/>
                <a:tab pos="8993708" algn="l"/>
              </a:tabLst>
              <a:defRPr sz="2000"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5pPr>
            <a:lvl6pPr marL="2473269" indent="-224843" defTabSz="44968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9685" algn="l"/>
                <a:tab pos="899371" algn="l"/>
                <a:tab pos="1349056" algn="l"/>
                <a:tab pos="1798741" algn="l"/>
                <a:tab pos="2248427" algn="l"/>
                <a:tab pos="2698112" algn="l"/>
                <a:tab pos="3147798" algn="l"/>
                <a:tab pos="3597483" algn="l"/>
                <a:tab pos="4047168" algn="l"/>
                <a:tab pos="4496854" algn="l"/>
                <a:tab pos="4946539" algn="l"/>
                <a:tab pos="5396224" algn="l"/>
                <a:tab pos="5845910" algn="l"/>
                <a:tab pos="6295596" algn="l"/>
                <a:tab pos="6745281" algn="l"/>
                <a:tab pos="7194967" algn="l"/>
                <a:tab pos="7644652" algn="l"/>
                <a:tab pos="8094337" algn="l"/>
                <a:tab pos="8544023" algn="l"/>
                <a:tab pos="8993708" algn="l"/>
              </a:tabLst>
              <a:defRPr sz="2000"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6pPr>
            <a:lvl7pPr marL="2922955" indent="-224843" defTabSz="44968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9685" algn="l"/>
                <a:tab pos="899371" algn="l"/>
                <a:tab pos="1349056" algn="l"/>
                <a:tab pos="1798741" algn="l"/>
                <a:tab pos="2248427" algn="l"/>
                <a:tab pos="2698112" algn="l"/>
                <a:tab pos="3147798" algn="l"/>
                <a:tab pos="3597483" algn="l"/>
                <a:tab pos="4047168" algn="l"/>
                <a:tab pos="4496854" algn="l"/>
                <a:tab pos="4946539" algn="l"/>
                <a:tab pos="5396224" algn="l"/>
                <a:tab pos="5845910" algn="l"/>
                <a:tab pos="6295596" algn="l"/>
                <a:tab pos="6745281" algn="l"/>
                <a:tab pos="7194967" algn="l"/>
                <a:tab pos="7644652" algn="l"/>
                <a:tab pos="8094337" algn="l"/>
                <a:tab pos="8544023" algn="l"/>
                <a:tab pos="8993708" algn="l"/>
              </a:tabLst>
              <a:defRPr sz="2000"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7pPr>
            <a:lvl8pPr marL="3372640" indent="-224843" defTabSz="44968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9685" algn="l"/>
                <a:tab pos="899371" algn="l"/>
                <a:tab pos="1349056" algn="l"/>
                <a:tab pos="1798741" algn="l"/>
                <a:tab pos="2248427" algn="l"/>
                <a:tab pos="2698112" algn="l"/>
                <a:tab pos="3147798" algn="l"/>
                <a:tab pos="3597483" algn="l"/>
                <a:tab pos="4047168" algn="l"/>
                <a:tab pos="4496854" algn="l"/>
                <a:tab pos="4946539" algn="l"/>
                <a:tab pos="5396224" algn="l"/>
                <a:tab pos="5845910" algn="l"/>
                <a:tab pos="6295596" algn="l"/>
                <a:tab pos="6745281" algn="l"/>
                <a:tab pos="7194967" algn="l"/>
                <a:tab pos="7644652" algn="l"/>
                <a:tab pos="8094337" algn="l"/>
                <a:tab pos="8544023" algn="l"/>
                <a:tab pos="8993708" algn="l"/>
              </a:tabLst>
              <a:defRPr sz="2000"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8pPr>
            <a:lvl9pPr marL="3822326" indent="-224843" defTabSz="44968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9685" algn="l"/>
                <a:tab pos="899371" algn="l"/>
                <a:tab pos="1349056" algn="l"/>
                <a:tab pos="1798741" algn="l"/>
                <a:tab pos="2248427" algn="l"/>
                <a:tab pos="2698112" algn="l"/>
                <a:tab pos="3147798" algn="l"/>
                <a:tab pos="3597483" algn="l"/>
                <a:tab pos="4047168" algn="l"/>
                <a:tab pos="4496854" algn="l"/>
                <a:tab pos="4946539" algn="l"/>
                <a:tab pos="5396224" algn="l"/>
                <a:tab pos="5845910" algn="l"/>
                <a:tab pos="6295596" algn="l"/>
                <a:tab pos="6745281" algn="l"/>
                <a:tab pos="7194967" algn="l"/>
                <a:tab pos="7644652" algn="l"/>
                <a:tab pos="8094337" algn="l"/>
                <a:tab pos="8544023" algn="l"/>
                <a:tab pos="8993708" algn="l"/>
              </a:tabLst>
              <a:defRPr sz="2000"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9pPr>
          </a:lstStyle>
          <a:p>
            <a:pPr eaLnBrk="1" hangingPunct="1"/>
            <a:fld id="{FDBDD3E7-E0D9-4C44-84EC-643FFC9CD389}" type="slidenum">
              <a:rPr lang="en-US" altLang="en-US" sz="1200">
                <a:solidFill>
                  <a:srgbClr val="000000"/>
                </a:solidFill>
                <a:ea typeface="DejaVu Sans" charset="0"/>
                <a:cs typeface="DejaVu Sans" charset="0"/>
              </a:rPr>
              <a:pPr eaLnBrk="1" hangingPunct="1"/>
              <a:t>4</a:t>
            </a:fld>
            <a:endParaRPr lang="en-US" altLang="en-US" sz="1200">
              <a:solidFill>
                <a:srgbClr val="000000"/>
              </a:solidFill>
              <a:ea typeface="DejaVu Sans" charset="0"/>
              <a:cs typeface="DejaVu Sans" charset="0"/>
            </a:endParaRPr>
          </a:p>
        </p:txBody>
      </p:sp>
      <p:sp>
        <p:nvSpPr>
          <p:cNvPr id="4403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solidFill>
            <a:srgbClr val="FFFFFF"/>
          </a:solidFill>
          <a:ln/>
        </p:spPr>
      </p:sp>
      <p:sp>
        <p:nvSpPr>
          <p:cNvPr id="4403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956" y="4343713"/>
            <a:ext cx="5487647" cy="411542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spcBef>
                <a:spcPct val="0"/>
              </a:spcBef>
              <a:tabLst>
                <a:tab pos="0" algn="l"/>
                <a:tab pos="449685" algn="l"/>
                <a:tab pos="899371" algn="l"/>
                <a:tab pos="1349056" algn="l"/>
                <a:tab pos="1798741" algn="l"/>
                <a:tab pos="2248427" algn="l"/>
                <a:tab pos="2698112" algn="l"/>
                <a:tab pos="3147798" algn="l"/>
                <a:tab pos="3597483" algn="l"/>
                <a:tab pos="4047168" algn="l"/>
                <a:tab pos="4496854" algn="l"/>
                <a:tab pos="4946539" algn="l"/>
                <a:tab pos="5396224" algn="l"/>
                <a:tab pos="5845910" algn="l"/>
                <a:tab pos="6295596" algn="l"/>
                <a:tab pos="6745281" algn="l"/>
                <a:tab pos="7194967" algn="l"/>
                <a:tab pos="7644652" algn="l"/>
                <a:tab pos="8094337" algn="l"/>
                <a:tab pos="8544023" algn="l"/>
                <a:tab pos="8993708" algn="l"/>
              </a:tabLst>
            </a:pPr>
            <a:endParaRPr lang="en-US" altLang="en-US" smtClean="0">
              <a:latin typeface="Calibri" pitchFamily="34" charset="0"/>
              <a:ea typeface="WenQuanYi Zen Hei" charset="0"/>
              <a:cs typeface="WenQuanYi Zen Hei" charset="0"/>
            </a:endParaRPr>
          </a:p>
        </p:txBody>
      </p:sp>
      <p:sp>
        <p:nvSpPr>
          <p:cNvPr id="44037" name="Text Box 3"/>
          <p:cNvSpPr txBox="1">
            <a:spLocks noChangeArrowheads="1"/>
          </p:cNvSpPr>
          <p:nvPr/>
        </p:nvSpPr>
        <p:spPr bwMode="auto">
          <a:xfrm>
            <a:off x="3885006" y="8684299"/>
            <a:ext cx="2972996" cy="458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646" tIns="45322" rIns="90646" bIns="45322" anchor="b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BDA54729-AF83-493B-BA82-0A0A4FEB45B1}" type="slidenum">
              <a:rPr lang="en-US" altLang="en-US" sz="12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4</a:t>
            </a:fld>
            <a:endParaRPr lang="en-US" altLang="en-US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22727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49685" algn="l"/>
                <a:tab pos="899371" algn="l"/>
                <a:tab pos="1349056" algn="l"/>
                <a:tab pos="1798741" algn="l"/>
                <a:tab pos="2248427" algn="l"/>
                <a:tab pos="2698112" algn="l"/>
                <a:tab pos="3147798" algn="l"/>
                <a:tab pos="3597483" algn="l"/>
                <a:tab pos="4047168" algn="l"/>
                <a:tab pos="4496854" algn="l"/>
                <a:tab pos="4946539" algn="l"/>
                <a:tab pos="5396224" algn="l"/>
                <a:tab pos="5845910" algn="l"/>
                <a:tab pos="6295596" algn="l"/>
                <a:tab pos="6745281" algn="l"/>
                <a:tab pos="7194967" algn="l"/>
                <a:tab pos="7644652" algn="l"/>
                <a:tab pos="8094337" algn="l"/>
                <a:tab pos="8544023" algn="l"/>
                <a:tab pos="8993708" algn="l"/>
              </a:tabLst>
              <a:defRPr sz="2000"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1pPr>
            <a:lvl2pPr eaLnBrk="0" hangingPunct="0">
              <a:tabLst>
                <a:tab pos="0" algn="l"/>
                <a:tab pos="449685" algn="l"/>
                <a:tab pos="899371" algn="l"/>
                <a:tab pos="1349056" algn="l"/>
                <a:tab pos="1798741" algn="l"/>
                <a:tab pos="2248427" algn="l"/>
                <a:tab pos="2698112" algn="l"/>
                <a:tab pos="3147798" algn="l"/>
                <a:tab pos="3597483" algn="l"/>
                <a:tab pos="4047168" algn="l"/>
                <a:tab pos="4496854" algn="l"/>
                <a:tab pos="4946539" algn="l"/>
                <a:tab pos="5396224" algn="l"/>
                <a:tab pos="5845910" algn="l"/>
                <a:tab pos="6295596" algn="l"/>
                <a:tab pos="6745281" algn="l"/>
                <a:tab pos="7194967" algn="l"/>
                <a:tab pos="7644652" algn="l"/>
                <a:tab pos="8094337" algn="l"/>
                <a:tab pos="8544023" algn="l"/>
                <a:tab pos="8993708" algn="l"/>
              </a:tabLst>
              <a:defRPr sz="2000"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2pPr>
            <a:lvl3pPr eaLnBrk="0" hangingPunct="0">
              <a:tabLst>
                <a:tab pos="0" algn="l"/>
                <a:tab pos="449685" algn="l"/>
                <a:tab pos="899371" algn="l"/>
                <a:tab pos="1349056" algn="l"/>
                <a:tab pos="1798741" algn="l"/>
                <a:tab pos="2248427" algn="l"/>
                <a:tab pos="2698112" algn="l"/>
                <a:tab pos="3147798" algn="l"/>
                <a:tab pos="3597483" algn="l"/>
                <a:tab pos="4047168" algn="l"/>
                <a:tab pos="4496854" algn="l"/>
                <a:tab pos="4946539" algn="l"/>
                <a:tab pos="5396224" algn="l"/>
                <a:tab pos="5845910" algn="l"/>
                <a:tab pos="6295596" algn="l"/>
                <a:tab pos="6745281" algn="l"/>
                <a:tab pos="7194967" algn="l"/>
                <a:tab pos="7644652" algn="l"/>
                <a:tab pos="8094337" algn="l"/>
                <a:tab pos="8544023" algn="l"/>
                <a:tab pos="8993708" algn="l"/>
              </a:tabLst>
              <a:defRPr sz="2000"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3pPr>
            <a:lvl4pPr eaLnBrk="0" hangingPunct="0">
              <a:tabLst>
                <a:tab pos="0" algn="l"/>
                <a:tab pos="449685" algn="l"/>
                <a:tab pos="899371" algn="l"/>
                <a:tab pos="1349056" algn="l"/>
                <a:tab pos="1798741" algn="l"/>
                <a:tab pos="2248427" algn="l"/>
                <a:tab pos="2698112" algn="l"/>
                <a:tab pos="3147798" algn="l"/>
                <a:tab pos="3597483" algn="l"/>
                <a:tab pos="4047168" algn="l"/>
                <a:tab pos="4496854" algn="l"/>
                <a:tab pos="4946539" algn="l"/>
                <a:tab pos="5396224" algn="l"/>
                <a:tab pos="5845910" algn="l"/>
                <a:tab pos="6295596" algn="l"/>
                <a:tab pos="6745281" algn="l"/>
                <a:tab pos="7194967" algn="l"/>
                <a:tab pos="7644652" algn="l"/>
                <a:tab pos="8094337" algn="l"/>
                <a:tab pos="8544023" algn="l"/>
                <a:tab pos="8993708" algn="l"/>
              </a:tabLst>
              <a:defRPr sz="2000"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4pPr>
            <a:lvl5pPr eaLnBrk="0" hangingPunct="0">
              <a:tabLst>
                <a:tab pos="0" algn="l"/>
                <a:tab pos="449685" algn="l"/>
                <a:tab pos="899371" algn="l"/>
                <a:tab pos="1349056" algn="l"/>
                <a:tab pos="1798741" algn="l"/>
                <a:tab pos="2248427" algn="l"/>
                <a:tab pos="2698112" algn="l"/>
                <a:tab pos="3147798" algn="l"/>
                <a:tab pos="3597483" algn="l"/>
                <a:tab pos="4047168" algn="l"/>
                <a:tab pos="4496854" algn="l"/>
                <a:tab pos="4946539" algn="l"/>
                <a:tab pos="5396224" algn="l"/>
                <a:tab pos="5845910" algn="l"/>
                <a:tab pos="6295596" algn="l"/>
                <a:tab pos="6745281" algn="l"/>
                <a:tab pos="7194967" algn="l"/>
                <a:tab pos="7644652" algn="l"/>
                <a:tab pos="8094337" algn="l"/>
                <a:tab pos="8544023" algn="l"/>
                <a:tab pos="8993708" algn="l"/>
              </a:tabLst>
              <a:defRPr sz="2000"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5pPr>
            <a:lvl6pPr marL="2473269" indent="-224843" defTabSz="44968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9685" algn="l"/>
                <a:tab pos="899371" algn="l"/>
                <a:tab pos="1349056" algn="l"/>
                <a:tab pos="1798741" algn="l"/>
                <a:tab pos="2248427" algn="l"/>
                <a:tab pos="2698112" algn="l"/>
                <a:tab pos="3147798" algn="l"/>
                <a:tab pos="3597483" algn="l"/>
                <a:tab pos="4047168" algn="l"/>
                <a:tab pos="4496854" algn="l"/>
                <a:tab pos="4946539" algn="l"/>
                <a:tab pos="5396224" algn="l"/>
                <a:tab pos="5845910" algn="l"/>
                <a:tab pos="6295596" algn="l"/>
                <a:tab pos="6745281" algn="l"/>
                <a:tab pos="7194967" algn="l"/>
                <a:tab pos="7644652" algn="l"/>
                <a:tab pos="8094337" algn="l"/>
                <a:tab pos="8544023" algn="l"/>
                <a:tab pos="8993708" algn="l"/>
              </a:tabLst>
              <a:defRPr sz="2000"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6pPr>
            <a:lvl7pPr marL="2922955" indent="-224843" defTabSz="44968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9685" algn="l"/>
                <a:tab pos="899371" algn="l"/>
                <a:tab pos="1349056" algn="l"/>
                <a:tab pos="1798741" algn="l"/>
                <a:tab pos="2248427" algn="l"/>
                <a:tab pos="2698112" algn="l"/>
                <a:tab pos="3147798" algn="l"/>
                <a:tab pos="3597483" algn="l"/>
                <a:tab pos="4047168" algn="l"/>
                <a:tab pos="4496854" algn="l"/>
                <a:tab pos="4946539" algn="l"/>
                <a:tab pos="5396224" algn="l"/>
                <a:tab pos="5845910" algn="l"/>
                <a:tab pos="6295596" algn="l"/>
                <a:tab pos="6745281" algn="l"/>
                <a:tab pos="7194967" algn="l"/>
                <a:tab pos="7644652" algn="l"/>
                <a:tab pos="8094337" algn="l"/>
                <a:tab pos="8544023" algn="l"/>
                <a:tab pos="8993708" algn="l"/>
              </a:tabLst>
              <a:defRPr sz="2000"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7pPr>
            <a:lvl8pPr marL="3372640" indent="-224843" defTabSz="44968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9685" algn="l"/>
                <a:tab pos="899371" algn="l"/>
                <a:tab pos="1349056" algn="l"/>
                <a:tab pos="1798741" algn="l"/>
                <a:tab pos="2248427" algn="l"/>
                <a:tab pos="2698112" algn="l"/>
                <a:tab pos="3147798" algn="l"/>
                <a:tab pos="3597483" algn="l"/>
                <a:tab pos="4047168" algn="l"/>
                <a:tab pos="4496854" algn="l"/>
                <a:tab pos="4946539" algn="l"/>
                <a:tab pos="5396224" algn="l"/>
                <a:tab pos="5845910" algn="l"/>
                <a:tab pos="6295596" algn="l"/>
                <a:tab pos="6745281" algn="l"/>
                <a:tab pos="7194967" algn="l"/>
                <a:tab pos="7644652" algn="l"/>
                <a:tab pos="8094337" algn="l"/>
                <a:tab pos="8544023" algn="l"/>
                <a:tab pos="8993708" algn="l"/>
              </a:tabLst>
              <a:defRPr sz="2000"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8pPr>
            <a:lvl9pPr marL="3822326" indent="-224843" defTabSz="44968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9685" algn="l"/>
                <a:tab pos="899371" algn="l"/>
                <a:tab pos="1349056" algn="l"/>
                <a:tab pos="1798741" algn="l"/>
                <a:tab pos="2248427" algn="l"/>
                <a:tab pos="2698112" algn="l"/>
                <a:tab pos="3147798" algn="l"/>
                <a:tab pos="3597483" algn="l"/>
                <a:tab pos="4047168" algn="l"/>
                <a:tab pos="4496854" algn="l"/>
                <a:tab pos="4946539" algn="l"/>
                <a:tab pos="5396224" algn="l"/>
                <a:tab pos="5845910" algn="l"/>
                <a:tab pos="6295596" algn="l"/>
                <a:tab pos="6745281" algn="l"/>
                <a:tab pos="7194967" algn="l"/>
                <a:tab pos="7644652" algn="l"/>
                <a:tab pos="8094337" algn="l"/>
                <a:tab pos="8544023" algn="l"/>
                <a:tab pos="8993708" algn="l"/>
              </a:tabLst>
              <a:defRPr sz="2000"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9pPr>
          </a:lstStyle>
          <a:p>
            <a:pPr eaLnBrk="1" hangingPunct="1"/>
            <a:fld id="{13595BDC-AC3E-4E78-B559-D722105F5428}" type="slidenum">
              <a:rPr lang="en-US" altLang="en-US" sz="1200">
                <a:solidFill>
                  <a:srgbClr val="000000"/>
                </a:solidFill>
                <a:ea typeface="DejaVu Sans" charset="0"/>
                <a:cs typeface="DejaVu Sans" charset="0"/>
              </a:rPr>
              <a:pPr eaLnBrk="1" hangingPunct="1"/>
              <a:t>5</a:t>
            </a:fld>
            <a:endParaRPr lang="en-US" altLang="en-US" sz="1200">
              <a:solidFill>
                <a:srgbClr val="000000"/>
              </a:solidFill>
              <a:ea typeface="DejaVu Sans" charset="0"/>
              <a:cs typeface="DejaVu Sans" charset="0"/>
            </a:endParaRPr>
          </a:p>
        </p:txBody>
      </p:sp>
      <p:sp>
        <p:nvSpPr>
          <p:cNvPr id="5632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solidFill>
            <a:srgbClr val="FFFFFF"/>
          </a:solidFill>
          <a:ln/>
        </p:spPr>
      </p:sp>
      <p:sp>
        <p:nvSpPr>
          <p:cNvPr id="5632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956" y="4343713"/>
            <a:ext cx="5487647" cy="411542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spcBef>
                <a:spcPct val="0"/>
              </a:spcBef>
              <a:tabLst>
                <a:tab pos="0" algn="l"/>
                <a:tab pos="449685" algn="l"/>
                <a:tab pos="899371" algn="l"/>
                <a:tab pos="1349056" algn="l"/>
                <a:tab pos="1798741" algn="l"/>
                <a:tab pos="2248427" algn="l"/>
                <a:tab pos="2698112" algn="l"/>
                <a:tab pos="3147798" algn="l"/>
                <a:tab pos="3597483" algn="l"/>
                <a:tab pos="4047168" algn="l"/>
                <a:tab pos="4496854" algn="l"/>
                <a:tab pos="4946539" algn="l"/>
                <a:tab pos="5396224" algn="l"/>
                <a:tab pos="5845910" algn="l"/>
                <a:tab pos="6295596" algn="l"/>
                <a:tab pos="6745281" algn="l"/>
                <a:tab pos="7194967" algn="l"/>
                <a:tab pos="7644652" algn="l"/>
                <a:tab pos="8094337" algn="l"/>
                <a:tab pos="8544023" algn="l"/>
                <a:tab pos="8993708" algn="l"/>
              </a:tabLst>
            </a:pPr>
            <a:endParaRPr lang="en-US" altLang="en-US" smtClean="0">
              <a:latin typeface="Calibri" pitchFamily="34" charset="0"/>
              <a:ea typeface="WenQuanYi Zen Hei" charset="0"/>
              <a:cs typeface="WenQuanYi Zen Hei" charset="0"/>
            </a:endParaRPr>
          </a:p>
        </p:txBody>
      </p:sp>
      <p:sp>
        <p:nvSpPr>
          <p:cNvPr id="56325" name="Text Box 3"/>
          <p:cNvSpPr txBox="1">
            <a:spLocks noChangeArrowheads="1"/>
          </p:cNvSpPr>
          <p:nvPr/>
        </p:nvSpPr>
        <p:spPr bwMode="auto">
          <a:xfrm>
            <a:off x="3885006" y="8684299"/>
            <a:ext cx="2972996" cy="458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646" tIns="45322" rIns="90646" bIns="45322" anchor="b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D432CB08-BD07-494C-8F65-BA9B1A4DE0FC}" type="slidenum">
              <a:rPr lang="en-US" altLang="en-US" sz="12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5</a:t>
            </a:fld>
            <a:endParaRPr lang="en-US" altLang="en-US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41365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49685" algn="l"/>
                <a:tab pos="899371" algn="l"/>
                <a:tab pos="1349056" algn="l"/>
                <a:tab pos="1798741" algn="l"/>
                <a:tab pos="2248427" algn="l"/>
                <a:tab pos="2698112" algn="l"/>
                <a:tab pos="3147798" algn="l"/>
                <a:tab pos="3597483" algn="l"/>
                <a:tab pos="4047168" algn="l"/>
                <a:tab pos="4496854" algn="l"/>
                <a:tab pos="4946539" algn="l"/>
                <a:tab pos="5396224" algn="l"/>
                <a:tab pos="5845910" algn="l"/>
                <a:tab pos="6295596" algn="l"/>
                <a:tab pos="6745281" algn="l"/>
                <a:tab pos="7194967" algn="l"/>
                <a:tab pos="7644652" algn="l"/>
                <a:tab pos="8094337" algn="l"/>
                <a:tab pos="8544023" algn="l"/>
                <a:tab pos="8993708" algn="l"/>
              </a:tabLst>
              <a:defRPr sz="2000"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1pPr>
            <a:lvl2pPr eaLnBrk="0" hangingPunct="0">
              <a:tabLst>
                <a:tab pos="0" algn="l"/>
                <a:tab pos="449685" algn="l"/>
                <a:tab pos="899371" algn="l"/>
                <a:tab pos="1349056" algn="l"/>
                <a:tab pos="1798741" algn="l"/>
                <a:tab pos="2248427" algn="l"/>
                <a:tab pos="2698112" algn="l"/>
                <a:tab pos="3147798" algn="l"/>
                <a:tab pos="3597483" algn="l"/>
                <a:tab pos="4047168" algn="l"/>
                <a:tab pos="4496854" algn="l"/>
                <a:tab pos="4946539" algn="l"/>
                <a:tab pos="5396224" algn="l"/>
                <a:tab pos="5845910" algn="l"/>
                <a:tab pos="6295596" algn="l"/>
                <a:tab pos="6745281" algn="l"/>
                <a:tab pos="7194967" algn="l"/>
                <a:tab pos="7644652" algn="l"/>
                <a:tab pos="8094337" algn="l"/>
                <a:tab pos="8544023" algn="l"/>
                <a:tab pos="8993708" algn="l"/>
              </a:tabLst>
              <a:defRPr sz="2000"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2pPr>
            <a:lvl3pPr eaLnBrk="0" hangingPunct="0">
              <a:tabLst>
                <a:tab pos="0" algn="l"/>
                <a:tab pos="449685" algn="l"/>
                <a:tab pos="899371" algn="l"/>
                <a:tab pos="1349056" algn="l"/>
                <a:tab pos="1798741" algn="l"/>
                <a:tab pos="2248427" algn="l"/>
                <a:tab pos="2698112" algn="l"/>
                <a:tab pos="3147798" algn="l"/>
                <a:tab pos="3597483" algn="l"/>
                <a:tab pos="4047168" algn="l"/>
                <a:tab pos="4496854" algn="l"/>
                <a:tab pos="4946539" algn="l"/>
                <a:tab pos="5396224" algn="l"/>
                <a:tab pos="5845910" algn="l"/>
                <a:tab pos="6295596" algn="l"/>
                <a:tab pos="6745281" algn="l"/>
                <a:tab pos="7194967" algn="l"/>
                <a:tab pos="7644652" algn="l"/>
                <a:tab pos="8094337" algn="l"/>
                <a:tab pos="8544023" algn="l"/>
                <a:tab pos="8993708" algn="l"/>
              </a:tabLst>
              <a:defRPr sz="2000"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3pPr>
            <a:lvl4pPr eaLnBrk="0" hangingPunct="0">
              <a:tabLst>
                <a:tab pos="0" algn="l"/>
                <a:tab pos="449685" algn="l"/>
                <a:tab pos="899371" algn="l"/>
                <a:tab pos="1349056" algn="l"/>
                <a:tab pos="1798741" algn="l"/>
                <a:tab pos="2248427" algn="l"/>
                <a:tab pos="2698112" algn="l"/>
                <a:tab pos="3147798" algn="l"/>
                <a:tab pos="3597483" algn="l"/>
                <a:tab pos="4047168" algn="l"/>
                <a:tab pos="4496854" algn="l"/>
                <a:tab pos="4946539" algn="l"/>
                <a:tab pos="5396224" algn="l"/>
                <a:tab pos="5845910" algn="l"/>
                <a:tab pos="6295596" algn="l"/>
                <a:tab pos="6745281" algn="l"/>
                <a:tab pos="7194967" algn="l"/>
                <a:tab pos="7644652" algn="l"/>
                <a:tab pos="8094337" algn="l"/>
                <a:tab pos="8544023" algn="l"/>
                <a:tab pos="8993708" algn="l"/>
              </a:tabLst>
              <a:defRPr sz="2000"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4pPr>
            <a:lvl5pPr eaLnBrk="0" hangingPunct="0">
              <a:tabLst>
                <a:tab pos="0" algn="l"/>
                <a:tab pos="449685" algn="l"/>
                <a:tab pos="899371" algn="l"/>
                <a:tab pos="1349056" algn="l"/>
                <a:tab pos="1798741" algn="l"/>
                <a:tab pos="2248427" algn="l"/>
                <a:tab pos="2698112" algn="l"/>
                <a:tab pos="3147798" algn="l"/>
                <a:tab pos="3597483" algn="l"/>
                <a:tab pos="4047168" algn="l"/>
                <a:tab pos="4496854" algn="l"/>
                <a:tab pos="4946539" algn="l"/>
                <a:tab pos="5396224" algn="l"/>
                <a:tab pos="5845910" algn="l"/>
                <a:tab pos="6295596" algn="l"/>
                <a:tab pos="6745281" algn="l"/>
                <a:tab pos="7194967" algn="l"/>
                <a:tab pos="7644652" algn="l"/>
                <a:tab pos="8094337" algn="l"/>
                <a:tab pos="8544023" algn="l"/>
                <a:tab pos="8993708" algn="l"/>
              </a:tabLst>
              <a:defRPr sz="2000"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5pPr>
            <a:lvl6pPr marL="2473269" indent="-224843" defTabSz="44968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9685" algn="l"/>
                <a:tab pos="899371" algn="l"/>
                <a:tab pos="1349056" algn="l"/>
                <a:tab pos="1798741" algn="l"/>
                <a:tab pos="2248427" algn="l"/>
                <a:tab pos="2698112" algn="l"/>
                <a:tab pos="3147798" algn="l"/>
                <a:tab pos="3597483" algn="l"/>
                <a:tab pos="4047168" algn="l"/>
                <a:tab pos="4496854" algn="l"/>
                <a:tab pos="4946539" algn="l"/>
                <a:tab pos="5396224" algn="l"/>
                <a:tab pos="5845910" algn="l"/>
                <a:tab pos="6295596" algn="l"/>
                <a:tab pos="6745281" algn="l"/>
                <a:tab pos="7194967" algn="l"/>
                <a:tab pos="7644652" algn="l"/>
                <a:tab pos="8094337" algn="l"/>
                <a:tab pos="8544023" algn="l"/>
                <a:tab pos="8993708" algn="l"/>
              </a:tabLst>
              <a:defRPr sz="2000"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6pPr>
            <a:lvl7pPr marL="2922955" indent="-224843" defTabSz="44968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9685" algn="l"/>
                <a:tab pos="899371" algn="l"/>
                <a:tab pos="1349056" algn="l"/>
                <a:tab pos="1798741" algn="l"/>
                <a:tab pos="2248427" algn="l"/>
                <a:tab pos="2698112" algn="l"/>
                <a:tab pos="3147798" algn="l"/>
                <a:tab pos="3597483" algn="l"/>
                <a:tab pos="4047168" algn="l"/>
                <a:tab pos="4496854" algn="l"/>
                <a:tab pos="4946539" algn="l"/>
                <a:tab pos="5396224" algn="l"/>
                <a:tab pos="5845910" algn="l"/>
                <a:tab pos="6295596" algn="l"/>
                <a:tab pos="6745281" algn="l"/>
                <a:tab pos="7194967" algn="l"/>
                <a:tab pos="7644652" algn="l"/>
                <a:tab pos="8094337" algn="l"/>
                <a:tab pos="8544023" algn="l"/>
                <a:tab pos="8993708" algn="l"/>
              </a:tabLst>
              <a:defRPr sz="2000"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7pPr>
            <a:lvl8pPr marL="3372640" indent="-224843" defTabSz="44968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9685" algn="l"/>
                <a:tab pos="899371" algn="l"/>
                <a:tab pos="1349056" algn="l"/>
                <a:tab pos="1798741" algn="l"/>
                <a:tab pos="2248427" algn="l"/>
                <a:tab pos="2698112" algn="l"/>
                <a:tab pos="3147798" algn="l"/>
                <a:tab pos="3597483" algn="l"/>
                <a:tab pos="4047168" algn="l"/>
                <a:tab pos="4496854" algn="l"/>
                <a:tab pos="4946539" algn="l"/>
                <a:tab pos="5396224" algn="l"/>
                <a:tab pos="5845910" algn="l"/>
                <a:tab pos="6295596" algn="l"/>
                <a:tab pos="6745281" algn="l"/>
                <a:tab pos="7194967" algn="l"/>
                <a:tab pos="7644652" algn="l"/>
                <a:tab pos="8094337" algn="l"/>
                <a:tab pos="8544023" algn="l"/>
                <a:tab pos="8993708" algn="l"/>
              </a:tabLst>
              <a:defRPr sz="2000"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8pPr>
            <a:lvl9pPr marL="3822326" indent="-224843" defTabSz="44968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9685" algn="l"/>
                <a:tab pos="899371" algn="l"/>
                <a:tab pos="1349056" algn="l"/>
                <a:tab pos="1798741" algn="l"/>
                <a:tab pos="2248427" algn="l"/>
                <a:tab pos="2698112" algn="l"/>
                <a:tab pos="3147798" algn="l"/>
                <a:tab pos="3597483" algn="l"/>
                <a:tab pos="4047168" algn="l"/>
                <a:tab pos="4496854" algn="l"/>
                <a:tab pos="4946539" algn="l"/>
                <a:tab pos="5396224" algn="l"/>
                <a:tab pos="5845910" algn="l"/>
                <a:tab pos="6295596" algn="l"/>
                <a:tab pos="6745281" algn="l"/>
                <a:tab pos="7194967" algn="l"/>
                <a:tab pos="7644652" algn="l"/>
                <a:tab pos="8094337" algn="l"/>
                <a:tab pos="8544023" algn="l"/>
                <a:tab pos="8993708" algn="l"/>
              </a:tabLst>
              <a:defRPr sz="2000"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9pPr>
          </a:lstStyle>
          <a:p>
            <a:pPr eaLnBrk="1" hangingPunct="1"/>
            <a:fld id="{3EB1F46D-7FF7-4F91-9E96-35F371E8D6F8}" type="slidenum">
              <a:rPr lang="en-US" altLang="en-US" sz="1200">
                <a:solidFill>
                  <a:srgbClr val="000000"/>
                </a:solidFill>
                <a:ea typeface="DejaVu Sans" charset="0"/>
                <a:cs typeface="DejaVu Sans" charset="0"/>
              </a:rPr>
              <a:pPr eaLnBrk="1" hangingPunct="1"/>
              <a:t>6</a:t>
            </a:fld>
            <a:endParaRPr lang="en-US" altLang="en-US" sz="1200">
              <a:solidFill>
                <a:srgbClr val="000000"/>
              </a:solidFill>
              <a:ea typeface="DejaVu Sans" charset="0"/>
              <a:cs typeface="DejaVu Sans" charset="0"/>
            </a:endParaRPr>
          </a:p>
        </p:txBody>
      </p:sp>
      <p:sp>
        <p:nvSpPr>
          <p:cNvPr id="5837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solidFill>
            <a:srgbClr val="FFFFFF"/>
          </a:solidFill>
          <a:ln/>
        </p:spPr>
      </p:sp>
      <p:sp>
        <p:nvSpPr>
          <p:cNvPr id="5837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956" y="4343713"/>
            <a:ext cx="5487647" cy="411542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spcBef>
                <a:spcPct val="0"/>
              </a:spcBef>
              <a:tabLst>
                <a:tab pos="0" algn="l"/>
                <a:tab pos="449685" algn="l"/>
                <a:tab pos="899371" algn="l"/>
                <a:tab pos="1349056" algn="l"/>
                <a:tab pos="1798741" algn="l"/>
                <a:tab pos="2248427" algn="l"/>
                <a:tab pos="2698112" algn="l"/>
                <a:tab pos="3147798" algn="l"/>
                <a:tab pos="3597483" algn="l"/>
                <a:tab pos="4047168" algn="l"/>
                <a:tab pos="4496854" algn="l"/>
                <a:tab pos="4946539" algn="l"/>
                <a:tab pos="5396224" algn="l"/>
                <a:tab pos="5845910" algn="l"/>
                <a:tab pos="6295596" algn="l"/>
                <a:tab pos="6745281" algn="l"/>
                <a:tab pos="7194967" algn="l"/>
                <a:tab pos="7644652" algn="l"/>
                <a:tab pos="8094337" algn="l"/>
                <a:tab pos="8544023" algn="l"/>
                <a:tab pos="8993708" algn="l"/>
              </a:tabLst>
            </a:pPr>
            <a:endParaRPr lang="en-US" altLang="en-US" smtClean="0">
              <a:latin typeface="Calibri" pitchFamily="34" charset="0"/>
              <a:ea typeface="WenQuanYi Zen Hei" charset="0"/>
              <a:cs typeface="WenQuanYi Zen Hei" charset="0"/>
            </a:endParaRPr>
          </a:p>
        </p:txBody>
      </p:sp>
      <p:sp>
        <p:nvSpPr>
          <p:cNvPr id="58373" name="Text Box 3"/>
          <p:cNvSpPr txBox="1">
            <a:spLocks noChangeArrowheads="1"/>
          </p:cNvSpPr>
          <p:nvPr/>
        </p:nvSpPr>
        <p:spPr bwMode="auto">
          <a:xfrm>
            <a:off x="3885006" y="8684299"/>
            <a:ext cx="2972996" cy="458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646" tIns="45322" rIns="90646" bIns="45322" anchor="b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03159E1F-F2A3-4D66-8113-6C39F07BD726}" type="slidenum">
              <a:rPr lang="en-US" altLang="en-US" sz="12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6</a:t>
            </a:fld>
            <a:endParaRPr lang="en-US" altLang="en-US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30833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49685" algn="l"/>
                <a:tab pos="899371" algn="l"/>
                <a:tab pos="1349056" algn="l"/>
                <a:tab pos="1798741" algn="l"/>
                <a:tab pos="2248427" algn="l"/>
                <a:tab pos="2698112" algn="l"/>
                <a:tab pos="3147798" algn="l"/>
                <a:tab pos="3597483" algn="l"/>
                <a:tab pos="4047168" algn="l"/>
                <a:tab pos="4496854" algn="l"/>
                <a:tab pos="4946539" algn="l"/>
                <a:tab pos="5396224" algn="l"/>
                <a:tab pos="5845910" algn="l"/>
                <a:tab pos="6295596" algn="l"/>
                <a:tab pos="6745281" algn="l"/>
                <a:tab pos="7194967" algn="l"/>
                <a:tab pos="7644652" algn="l"/>
                <a:tab pos="8094337" algn="l"/>
                <a:tab pos="8544023" algn="l"/>
                <a:tab pos="8993708" algn="l"/>
              </a:tabLst>
              <a:defRPr sz="2000"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1pPr>
            <a:lvl2pPr eaLnBrk="0" hangingPunct="0">
              <a:tabLst>
                <a:tab pos="0" algn="l"/>
                <a:tab pos="449685" algn="l"/>
                <a:tab pos="899371" algn="l"/>
                <a:tab pos="1349056" algn="l"/>
                <a:tab pos="1798741" algn="l"/>
                <a:tab pos="2248427" algn="l"/>
                <a:tab pos="2698112" algn="l"/>
                <a:tab pos="3147798" algn="l"/>
                <a:tab pos="3597483" algn="l"/>
                <a:tab pos="4047168" algn="l"/>
                <a:tab pos="4496854" algn="l"/>
                <a:tab pos="4946539" algn="l"/>
                <a:tab pos="5396224" algn="l"/>
                <a:tab pos="5845910" algn="l"/>
                <a:tab pos="6295596" algn="l"/>
                <a:tab pos="6745281" algn="l"/>
                <a:tab pos="7194967" algn="l"/>
                <a:tab pos="7644652" algn="l"/>
                <a:tab pos="8094337" algn="l"/>
                <a:tab pos="8544023" algn="l"/>
                <a:tab pos="8993708" algn="l"/>
              </a:tabLst>
              <a:defRPr sz="2000"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2pPr>
            <a:lvl3pPr eaLnBrk="0" hangingPunct="0">
              <a:tabLst>
                <a:tab pos="0" algn="l"/>
                <a:tab pos="449685" algn="l"/>
                <a:tab pos="899371" algn="l"/>
                <a:tab pos="1349056" algn="l"/>
                <a:tab pos="1798741" algn="l"/>
                <a:tab pos="2248427" algn="l"/>
                <a:tab pos="2698112" algn="l"/>
                <a:tab pos="3147798" algn="l"/>
                <a:tab pos="3597483" algn="l"/>
                <a:tab pos="4047168" algn="l"/>
                <a:tab pos="4496854" algn="l"/>
                <a:tab pos="4946539" algn="l"/>
                <a:tab pos="5396224" algn="l"/>
                <a:tab pos="5845910" algn="l"/>
                <a:tab pos="6295596" algn="l"/>
                <a:tab pos="6745281" algn="l"/>
                <a:tab pos="7194967" algn="l"/>
                <a:tab pos="7644652" algn="l"/>
                <a:tab pos="8094337" algn="l"/>
                <a:tab pos="8544023" algn="l"/>
                <a:tab pos="8993708" algn="l"/>
              </a:tabLst>
              <a:defRPr sz="2000"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3pPr>
            <a:lvl4pPr eaLnBrk="0" hangingPunct="0">
              <a:tabLst>
                <a:tab pos="0" algn="l"/>
                <a:tab pos="449685" algn="l"/>
                <a:tab pos="899371" algn="l"/>
                <a:tab pos="1349056" algn="l"/>
                <a:tab pos="1798741" algn="l"/>
                <a:tab pos="2248427" algn="l"/>
                <a:tab pos="2698112" algn="l"/>
                <a:tab pos="3147798" algn="l"/>
                <a:tab pos="3597483" algn="l"/>
                <a:tab pos="4047168" algn="l"/>
                <a:tab pos="4496854" algn="l"/>
                <a:tab pos="4946539" algn="l"/>
                <a:tab pos="5396224" algn="l"/>
                <a:tab pos="5845910" algn="l"/>
                <a:tab pos="6295596" algn="l"/>
                <a:tab pos="6745281" algn="l"/>
                <a:tab pos="7194967" algn="l"/>
                <a:tab pos="7644652" algn="l"/>
                <a:tab pos="8094337" algn="l"/>
                <a:tab pos="8544023" algn="l"/>
                <a:tab pos="8993708" algn="l"/>
              </a:tabLst>
              <a:defRPr sz="2000"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4pPr>
            <a:lvl5pPr eaLnBrk="0" hangingPunct="0">
              <a:tabLst>
                <a:tab pos="0" algn="l"/>
                <a:tab pos="449685" algn="l"/>
                <a:tab pos="899371" algn="l"/>
                <a:tab pos="1349056" algn="l"/>
                <a:tab pos="1798741" algn="l"/>
                <a:tab pos="2248427" algn="l"/>
                <a:tab pos="2698112" algn="l"/>
                <a:tab pos="3147798" algn="l"/>
                <a:tab pos="3597483" algn="l"/>
                <a:tab pos="4047168" algn="l"/>
                <a:tab pos="4496854" algn="l"/>
                <a:tab pos="4946539" algn="l"/>
                <a:tab pos="5396224" algn="l"/>
                <a:tab pos="5845910" algn="l"/>
                <a:tab pos="6295596" algn="l"/>
                <a:tab pos="6745281" algn="l"/>
                <a:tab pos="7194967" algn="l"/>
                <a:tab pos="7644652" algn="l"/>
                <a:tab pos="8094337" algn="l"/>
                <a:tab pos="8544023" algn="l"/>
                <a:tab pos="8993708" algn="l"/>
              </a:tabLst>
              <a:defRPr sz="2000"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5pPr>
            <a:lvl6pPr marL="2473269" indent="-224843" defTabSz="44968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9685" algn="l"/>
                <a:tab pos="899371" algn="l"/>
                <a:tab pos="1349056" algn="l"/>
                <a:tab pos="1798741" algn="l"/>
                <a:tab pos="2248427" algn="l"/>
                <a:tab pos="2698112" algn="l"/>
                <a:tab pos="3147798" algn="l"/>
                <a:tab pos="3597483" algn="l"/>
                <a:tab pos="4047168" algn="l"/>
                <a:tab pos="4496854" algn="l"/>
                <a:tab pos="4946539" algn="l"/>
                <a:tab pos="5396224" algn="l"/>
                <a:tab pos="5845910" algn="l"/>
                <a:tab pos="6295596" algn="l"/>
                <a:tab pos="6745281" algn="l"/>
                <a:tab pos="7194967" algn="l"/>
                <a:tab pos="7644652" algn="l"/>
                <a:tab pos="8094337" algn="l"/>
                <a:tab pos="8544023" algn="l"/>
                <a:tab pos="8993708" algn="l"/>
              </a:tabLst>
              <a:defRPr sz="2000"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6pPr>
            <a:lvl7pPr marL="2922955" indent="-224843" defTabSz="44968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9685" algn="l"/>
                <a:tab pos="899371" algn="l"/>
                <a:tab pos="1349056" algn="l"/>
                <a:tab pos="1798741" algn="l"/>
                <a:tab pos="2248427" algn="l"/>
                <a:tab pos="2698112" algn="l"/>
                <a:tab pos="3147798" algn="l"/>
                <a:tab pos="3597483" algn="l"/>
                <a:tab pos="4047168" algn="l"/>
                <a:tab pos="4496854" algn="l"/>
                <a:tab pos="4946539" algn="l"/>
                <a:tab pos="5396224" algn="l"/>
                <a:tab pos="5845910" algn="l"/>
                <a:tab pos="6295596" algn="l"/>
                <a:tab pos="6745281" algn="l"/>
                <a:tab pos="7194967" algn="l"/>
                <a:tab pos="7644652" algn="l"/>
                <a:tab pos="8094337" algn="l"/>
                <a:tab pos="8544023" algn="l"/>
                <a:tab pos="8993708" algn="l"/>
              </a:tabLst>
              <a:defRPr sz="2000"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7pPr>
            <a:lvl8pPr marL="3372640" indent="-224843" defTabSz="44968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9685" algn="l"/>
                <a:tab pos="899371" algn="l"/>
                <a:tab pos="1349056" algn="l"/>
                <a:tab pos="1798741" algn="l"/>
                <a:tab pos="2248427" algn="l"/>
                <a:tab pos="2698112" algn="l"/>
                <a:tab pos="3147798" algn="l"/>
                <a:tab pos="3597483" algn="l"/>
                <a:tab pos="4047168" algn="l"/>
                <a:tab pos="4496854" algn="l"/>
                <a:tab pos="4946539" algn="l"/>
                <a:tab pos="5396224" algn="l"/>
                <a:tab pos="5845910" algn="l"/>
                <a:tab pos="6295596" algn="l"/>
                <a:tab pos="6745281" algn="l"/>
                <a:tab pos="7194967" algn="l"/>
                <a:tab pos="7644652" algn="l"/>
                <a:tab pos="8094337" algn="l"/>
                <a:tab pos="8544023" algn="l"/>
                <a:tab pos="8993708" algn="l"/>
              </a:tabLst>
              <a:defRPr sz="2000"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8pPr>
            <a:lvl9pPr marL="3822326" indent="-224843" defTabSz="44968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9685" algn="l"/>
                <a:tab pos="899371" algn="l"/>
                <a:tab pos="1349056" algn="l"/>
                <a:tab pos="1798741" algn="l"/>
                <a:tab pos="2248427" algn="l"/>
                <a:tab pos="2698112" algn="l"/>
                <a:tab pos="3147798" algn="l"/>
                <a:tab pos="3597483" algn="l"/>
                <a:tab pos="4047168" algn="l"/>
                <a:tab pos="4496854" algn="l"/>
                <a:tab pos="4946539" algn="l"/>
                <a:tab pos="5396224" algn="l"/>
                <a:tab pos="5845910" algn="l"/>
                <a:tab pos="6295596" algn="l"/>
                <a:tab pos="6745281" algn="l"/>
                <a:tab pos="7194967" algn="l"/>
                <a:tab pos="7644652" algn="l"/>
                <a:tab pos="8094337" algn="l"/>
                <a:tab pos="8544023" algn="l"/>
                <a:tab pos="8993708" algn="l"/>
              </a:tabLst>
              <a:defRPr sz="2000"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9pPr>
          </a:lstStyle>
          <a:p>
            <a:pPr eaLnBrk="1" hangingPunct="1"/>
            <a:fld id="{3945DF02-B74D-4851-A2B3-F40B89852AF0}" type="slidenum">
              <a:rPr lang="en-US" altLang="en-US" sz="1200">
                <a:solidFill>
                  <a:srgbClr val="000000"/>
                </a:solidFill>
                <a:ea typeface="DejaVu Sans" charset="0"/>
                <a:cs typeface="DejaVu Sans" charset="0"/>
              </a:rPr>
              <a:pPr eaLnBrk="1" hangingPunct="1"/>
              <a:t>8</a:t>
            </a:fld>
            <a:endParaRPr lang="en-US" altLang="en-US" sz="1200">
              <a:solidFill>
                <a:srgbClr val="000000"/>
              </a:solidFill>
              <a:ea typeface="DejaVu Sans" charset="0"/>
              <a:cs typeface="DejaVu Sans" charset="0"/>
            </a:endParaRPr>
          </a:p>
        </p:txBody>
      </p:sp>
      <p:sp>
        <p:nvSpPr>
          <p:cNvPr id="614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solidFill>
            <a:srgbClr val="FFFFFF"/>
          </a:solidFill>
          <a:ln/>
        </p:spPr>
      </p:sp>
      <p:sp>
        <p:nvSpPr>
          <p:cNvPr id="614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956" y="4343713"/>
            <a:ext cx="5487647" cy="411542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spcBef>
                <a:spcPct val="0"/>
              </a:spcBef>
              <a:tabLst>
                <a:tab pos="0" algn="l"/>
                <a:tab pos="449685" algn="l"/>
                <a:tab pos="899371" algn="l"/>
                <a:tab pos="1349056" algn="l"/>
                <a:tab pos="1798741" algn="l"/>
                <a:tab pos="2248427" algn="l"/>
                <a:tab pos="2698112" algn="l"/>
                <a:tab pos="3147798" algn="l"/>
                <a:tab pos="3597483" algn="l"/>
                <a:tab pos="4047168" algn="l"/>
                <a:tab pos="4496854" algn="l"/>
                <a:tab pos="4946539" algn="l"/>
                <a:tab pos="5396224" algn="l"/>
                <a:tab pos="5845910" algn="l"/>
                <a:tab pos="6295596" algn="l"/>
                <a:tab pos="6745281" algn="l"/>
                <a:tab pos="7194967" algn="l"/>
                <a:tab pos="7644652" algn="l"/>
                <a:tab pos="8094337" algn="l"/>
                <a:tab pos="8544023" algn="l"/>
                <a:tab pos="8993708" algn="l"/>
              </a:tabLst>
            </a:pPr>
            <a:endParaRPr lang="en-US" altLang="en-US" smtClean="0">
              <a:latin typeface="Calibri" pitchFamily="34" charset="0"/>
              <a:ea typeface="WenQuanYi Zen Hei" charset="0"/>
              <a:cs typeface="WenQuanYi Zen Hei" charset="0"/>
            </a:endParaRPr>
          </a:p>
        </p:txBody>
      </p:sp>
      <p:sp>
        <p:nvSpPr>
          <p:cNvPr id="6149" name="Text Box 3"/>
          <p:cNvSpPr txBox="1">
            <a:spLocks noChangeArrowheads="1"/>
          </p:cNvSpPr>
          <p:nvPr/>
        </p:nvSpPr>
        <p:spPr bwMode="auto">
          <a:xfrm>
            <a:off x="3885006" y="8684299"/>
            <a:ext cx="2972996" cy="458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646" tIns="45322" rIns="90646" bIns="45322" anchor="b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93303F53-51A6-4F34-A538-7D04853E433A}" type="slidenum">
              <a:rPr lang="en-US" altLang="en-US" sz="12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8</a:t>
            </a:fld>
            <a:endParaRPr lang="en-US" altLang="en-US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82390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49748" algn="l"/>
                <a:tab pos="899495" algn="l"/>
                <a:tab pos="1349243" algn="l"/>
                <a:tab pos="1798991" algn="l"/>
                <a:tab pos="2248738" algn="l"/>
                <a:tab pos="2698486" algn="l"/>
                <a:tab pos="3148233" algn="l"/>
                <a:tab pos="3597981" algn="l"/>
                <a:tab pos="4047729" algn="l"/>
                <a:tab pos="4497476" algn="l"/>
                <a:tab pos="4947224" algn="l"/>
                <a:tab pos="5396972" algn="l"/>
                <a:tab pos="5846719" algn="l"/>
                <a:tab pos="6296467" algn="l"/>
                <a:tab pos="6746215" algn="l"/>
                <a:tab pos="7195962" algn="l"/>
                <a:tab pos="7645710" algn="l"/>
                <a:tab pos="8095458" algn="l"/>
                <a:tab pos="8545205" algn="l"/>
                <a:tab pos="8994953" algn="l"/>
              </a:tabLst>
              <a:defRPr sz="2000"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1pPr>
            <a:lvl2pPr eaLnBrk="0" hangingPunct="0">
              <a:tabLst>
                <a:tab pos="0" algn="l"/>
                <a:tab pos="449748" algn="l"/>
                <a:tab pos="899495" algn="l"/>
                <a:tab pos="1349243" algn="l"/>
                <a:tab pos="1798991" algn="l"/>
                <a:tab pos="2248738" algn="l"/>
                <a:tab pos="2698486" algn="l"/>
                <a:tab pos="3148233" algn="l"/>
                <a:tab pos="3597981" algn="l"/>
                <a:tab pos="4047729" algn="l"/>
                <a:tab pos="4497476" algn="l"/>
                <a:tab pos="4947224" algn="l"/>
                <a:tab pos="5396972" algn="l"/>
                <a:tab pos="5846719" algn="l"/>
                <a:tab pos="6296467" algn="l"/>
                <a:tab pos="6746215" algn="l"/>
                <a:tab pos="7195962" algn="l"/>
                <a:tab pos="7645710" algn="l"/>
                <a:tab pos="8095458" algn="l"/>
                <a:tab pos="8545205" algn="l"/>
                <a:tab pos="8994953" algn="l"/>
              </a:tabLst>
              <a:defRPr sz="2000"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2pPr>
            <a:lvl3pPr eaLnBrk="0" hangingPunct="0">
              <a:tabLst>
                <a:tab pos="0" algn="l"/>
                <a:tab pos="449748" algn="l"/>
                <a:tab pos="899495" algn="l"/>
                <a:tab pos="1349243" algn="l"/>
                <a:tab pos="1798991" algn="l"/>
                <a:tab pos="2248738" algn="l"/>
                <a:tab pos="2698486" algn="l"/>
                <a:tab pos="3148233" algn="l"/>
                <a:tab pos="3597981" algn="l"/>
                <a:tab pos="4047729" algn="l"/>
                <a:tab pos="4497476" algn="l"/>
                <a:tab pos="4947224" algn="l"/>
                <a:tab pos="5396972" algn="l"/>
                <a:tab pos="5846719" algn="l"/>
                <a:tab pos="6296467" algn="l"/>
                <a:tab pos="6746215" algn="l"/>
                <a:tab pos="7195962" algn="l"/>
                <a:tab pos="7645710" algn="l"/>
                <a:tab pos="8095458" algn="l"/>
                <a:tab pos="8545205" algn="l"/>
                <a:tab pos="8994953" algn="l"/>
              </a:tabLst>
              <a:defRPr sz="2000"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3pPr>
            <a:lvl4pPr eaLnBrk="0" hangingPunct="0">
              <a:tabLst>
                <a:tab pos="0" algn="l"/>
                <a:tab pos="449748" algn="l"/>
                <a:tab pos="899495" algn="l"/>
                <a:tab pos="1349243" algn="l"/>
                <a:tab pos="1798991" algn="l"/>
                <a:tab pos="2248738" algn="l"/>
                <a:tab pos="2698486" algn="l"/>
                <a:tab pos="3148233" algn="l"/>
                <a:tab pos="3597981" algn="l"/>
                <a:tab pos="4047729" algn="l"/>
                <a:tab pos="4497476" algn="l"/>
                <a:tab pos="4947224" algn="l"/>
                <a:tab pos="5396972" algn="l"/>
                <a:tab pos="5846719" algn="l"/>
                <a:tab pos="6296467" algn="l"/>
                <a:tab pos="6746215" algn="l"/>
                <a:tab pos="7195962" algn="l"/>
                <a:tab pos="7645710" algn="l"/>
                <a:tab pos="8095458" algn="l"/>
                <a:tab pos="8545205" algn="l"/>
                <a:tab pos="8994953" algn="l"/>
              </a:tabLst>
              <a:defRPr sz="2000"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4pPr>
            <a:lvl5pPr eaLnBrk="0" hangingPunct="0">
              <a:tabLst>
                <a:tab pos="0" algn="l"/>
                <a:tab pos="449748" algn="l"/>
                <a:tab pos="899495" algn="l"/>
                <a:tab pos="1349243" algn="l"/>
                <a:tab pos="1798991" algn="l"/>
                <a:tab pos="2248738" algn="l"/>
                <a:tab pos="2698486" algn="l"/>
                <a:tab pos="3148233" algn="l"/>
                <a:tab pos="3597981" algn="l"/>
                <a:tab pos="4047729" algn="l"/>
                <a:tab pos="4497476" algn="l"/>
                <a:tab pos="4947224" algn="l"/>
                <a:tab pos="5396972" algn="l"/>
                <a:tab pos="5846719" algn="l"/>
                <a:tab pos="6296467" algn="l"/>
                <a:tab pos="6746215" algn="l"/>
                <a:tab pos="7195962" algn="l"/>
                <a:tab pos="7645710" algn="l"/>
                <a:tab pos="8095458" algn="l"/>
                <a:tab pos="8545205" algn="l"/>
                <a:tab pos="8994953" algn="l"/>
              </a:tabLst>
              <a:defRPr sz="2000"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5pPr>
            <a:lvl6pPr marL="2473612" indent="-224874" defTabSz="44974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9748" algn="l"/>
                <a:tab pos="899495" algn="l"/>
                <a:tab pos="1349243" algn="l"/>
                <a:tab pos="1798991" algn="l"/>
                <a:tab pos="2248738" algn="l"/>
                <a:tab pos="2698486" algn="l"/>
                <a:tab pos="3148233" algn="l"/>
                <a:tab pos="3597981" algn="l"/>
                <a:tab pos="4047729" algn="l"/>
                <a:tab pos="4497476" algn="l"/>
                <a:tab pos="4947224" algn="l"/>
                <a:tab pos="5396972" algn="l"/>
                <a:tab pos="5846719" algn="l"/>
                <a:tab pos="6296467" algn="l"/>
                <a:tab pos="6746215" algn="l"/>
                <a:tab pos="7195962" algn="l"/>
                <a:tab pos="7645710" algn="l"/>
                <a:tab pos="8095458" algn="l"/>
                <a:tab pos="8545205" algn="l"/>
                <a:tab pos="8994953" algn="l"/>
              </a:tabLst>
              <a:defRPr sz="2000"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6pPr>
            <a:lvl7pPr marL="2923360" indent="-224874" defTabSz="44974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9748" algn="l"/>
                <a:tab pos="899495" algn="l"/>
                <a:tab pos="1349243" algn="l"/>
                <a:tab pos="1798991" algn="l"/>
                <a:tab pos="2248738" algn="l"/>
                <a:tab pos="2698486" algn="l"/>
                <a:tab pos="3148233" algn="l"/>
                <a:tab pos="3597981" algn="l"/>
                <a:tab pos="4047729" algn="l"/>
                <a:tab pos="4497476" algn="l"/>
                <a:tab pos="4947224" algn="l"/>
                <a:tab pos="5396972" algn="l"/>
                <a:tab pos="5846719" algn="l"/>
                <a:tab pos="6296467" algn="l"/>
                <a:tab pos="6746215" algn="l"/>
                <a:tab pos="7195962" algn="l"/>
                <a:tab pos="7645710" algn="l"/>
                <a:tab pos="8095458" algn="l"/>
                <a:tab pos="8545205" algn="l"/>
                <a:tab pos="8994953" algn="l"/>
              </a:tabLst>
              <a:defRPr sz="2000"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7pPr>
            <a:lvl8pPr marL="3373107" indent="-224874" defTabSz="44974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9748" algn="l"/>
                <a:tab pos="899495" algn="l"/>
                <a:tab pos="1349243" algn="l"/>
                <a:tab pos="1798991" algn="l"/>
                <a:tab pos="2248738" algn="l"/>
                <a:tab pos="2698486" algn="l"/>
                <a:tab pos="3148233" algn="l"/>
                <a:tab pos="3597981" algn="l"/>
                <a:tab pos="4047729" algn="l"/>
                <a:tab pos="4497476" algn="l"/>
                <a:tab pos="4947224" algn="l"/>
                <a:tab pos="5396972" algn="l"/>
                <a:tab pos="5846719" algn="l"/>
                <a:tab pos="6296467" algn="l"/>
                <a:tab pos="6746215" algn="l"/>
                <a:tab pos="7195962" algn="l"/>
                <a:tab pos="7645710" algn="l"/>
                <a:tab pos="8095458" algn="l"/>
                <a:tab pos="8545205" algn="l"/>
                <a:tab pos="8994953" algn="l"/>
              </a:tabLst>
              <a:defRPr sz="2000"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8pPr>
            <a:lvl9pPr marL="3822855" indent="-224874" defTabSz="44974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9748" algn="l"/>
                <a:tab pos="899495" algn="l"/>
                <a:tab pos="1349243" algn="l"/>
                <a:tab pos="1798991" algn="l"/>
                <a:tab pos="2248738" algn="l"/>
                <a:tab pos="2698486" algn="l"/>
                <a:tab pos="3148233" algn="l"/>
                <a:tab pos="3597981" algn="l"/>
                <a:tab pos="4047729" algn="l"/>
                <a:tab pos="4497476" algn="l"/>
                <a:tab pos="4947224" algn="l"/>
                <a:tab pos="5396972" algn="l"/>
                <a:tab pos="5846719" algn="l"/>
                <a:tab pos="6296467" algn="l"/>
                <a:tab pos="6746215" algn="l"/>
                <a:tab pos="7195962" algn="l"/>
                <a:tab pos="7645710" algn="l"/>
                <a:tab pos="8095458" algn="l"/>
                <a:tab pos="8545205" algn="l"/>
                <a:tab pos="8994953" algn="l"/>
              </a:tabLst>
              <a:defRPr sz="2000"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9pPr>
          </a:lstStyle>
          <a:p>
            <a:pPr eaLnBrk="1" hangingPunct="1"/>
            <a:fld id="{DB17C5E4-EE16-4E2D-B5EC-C0E4A9539288}" type="slidenum">
              <a:rPr lang="en-US" sz="1200">
                <a:solidFill>
                  <a:srgbClr val="000000"/>
                </a:solidFill>
                <a:ea typeface="DejaVu Sans" charset="0"/>
                <a:cs typeface="DejaVu Sans" charset="0"/>
              </a:rPr>
              <a:pPr eaLnBrk="1" hangingPunct="1"/>
              <a:t>11</a:t>
            </a:fld>
            <a:endParaRPr lang="en-US" sz="1200">
              <a:solidFill>
                <a:srgbClr val="000000"/>
              </a:solidFill>
              <a:ea typeface="DejaVu Sans" charset="0"/>
              <a:cs typeface="DejaVu Sans" charset="0"/>
            </a:endParaRPr>
          </a:p>
        </p:txBody>
      </p:sp>
      <p:sp>
        <p:nvSpPr>
          <p:cNvPr id="6246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4213"/>
            <a:ext cx="4570412" cy="3429000"/>
          </a:xfrm>
          <a:solidFill>
            <a:srgbClr val="FFFFFF"/>
          </a:solidFill>
          <a:ln/>
        </p:spPr>
      </p:sp>
      <p:sp>
        <p:nvSpPr>
          <p:cNvPr id="6246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956" y="4343713"/>
            <a:ext cx="5487647" cy="41154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spcBef>
                <a:spcPct val="0"/>
              </a:spcBef>
              <a:tabLst>
                <a:tab pos="0" algn="l"/>
                <a:tab pos="449748" algn="l"/>
                <a:tab pos="899495" algn="l"/>
                <a:tab pos="1349243" algn="l"/>
                <a:tab pos="1798991" algn="l"/>
                <a:tab pos="2248738" algn="l"/>
                <a:tab pos="2698486" algn="l"/>
                <a:tab pos="3148233" algn="l"/>
                <a:tab pos="3597981" algn="l"/>
                <a:tab pos="4047729" algn="l"/>
                <a:tab pos="4497476" algn="l"/>
                <a:tab pos="4947224" algn="l"/>
                <a:tab pos="5396972" algn="l"/>
                <a:tab pos="5846719" algn="l"/>
                <a:tab pos="6296467" algn="l"/>
                <a:tab pos="6746215" algn="l"/>
                <a:tab pos="7195962" algn="l"/>
                <a:tab pos="7645710" algn="l"/>
                <a:tab pos="8095458" algn="l"/>
                <a:tab pos="8545205" algn="l"/>
                <a:tab pos="8994953" algn="l"/>
              </a:tabLst>
            </a:pPr>
            <a:endParaRPr lang="en-US" smtClean="0">
              <a:latin typeface="Calibri" pitchFamily="34" charset="0"/>
              <a:ea typeface="WenQuanYi Zen Hei" charset="0"/>
              <a:cs typeface="WenQuanYi Zen Hei" charset="0"/>
            </a:endParaRPr>
          </a:p>
        </p:txBody>
      </p:sp>
      <p:sp>
        <p:nvSpPr>
          <p:cNvPr id="62469" name="Text Box 3"/>
          <p:cNvSpPr txBox="1">
            <a:spLocks noChangeArrowheads="1"/>
          </p:cNvSpPr>
          <p:nvPr/>
        </p:nvSpPr>
        <p:spPr bwMode="auto">
          <a:xfrm>
            <a:off x="3885005" y="8684298"/>
            <a:ext cx="2972996" cy="458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658" tIns="45329" rIns="90658" bIns="45329" anchor="b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27E00C32-31F6-4EAB-B430-9CD8E8D7E751}" type="slidenum">
              <a:rPr lang="en-US" sz="12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11</a:t>
            </a:fld>
            <a:endParaRPr lang="en-US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40626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49748" algn="l"/>
                <a:tab pos="899495" algn="l"/>
                <a:tab pos="1349243" algn="l"/>
                <a:tab pos="1798991" algn="l"/>
                <a:tab pos="2248738" algn="l"/>
                <a:tab pos="2698486" algn="l"/>
                <a:tab pos="3148233" algn="l"/>
                <a:tab pos="3597981" algn="l"/>
                <a:tab pos="4047729" algn="l"/>
                <a:tab pos="4497476" algn="l"/>
                <a:tab pos="4947224" algn="l"/>
                <a:tab pos="5396972" algn="l"/>
                <a:tab pos="5846719" algn="l"/>
                <a:tab pos="6296467" algn="l"/>
                <a:tab pos="6746215" algn="l"/>
                <a:tab pos="7195962" algn="l"/>
                <a:tab pos="7645710" algn="l"/>
                <a:tab pos="8095458" algn="l"/>
                <a:tab pos="8545205" algn="l"/>
                <a:tab pos="8994953" algn="l"/>
              </a:tabLst>
              <a:defRPr sz="2000"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1pPr>
            <a:lvl2pPr eaLnBrk="0" hangingPunct="0">
              <a:tabLst>
                <a:tab pos="0" algn="l"/>
                <a:tab pos="449748" algn="l"/>
                <a:tab pos="899495" algn="l"/>
                <a:tab pos="1349243" algn="l"/>
                <a:tab pos="1798991" algn="l"/>
                <a:tab pos="2248738" algn="l"/>
                <a:tab pos="2698486" algn="l"/>
                <a:tab pos="3148233" algn="l"/>
                <a:tab pos="3597981" algn="l"/>
                <a:tab pos="4047729" algn="l"/>
                <a:tab pos="4497476" algn="l"/>
                <a:tab pos="4947224" algn="l"/>
                <a:tab pos="5396972" algn="l"/>
                <a:tab pos="5846719" algn="l"/>
                <a:tab pos="6296467" algn="l"/>
                <a:tab pos="6746215" algn="l"/>
                <a:tab pos="7195962" algn="l"/>
                <a:tab pos="7645710" algn="l"/>
                <a:tab pos="8095458" algn="l"/>
                <a:tab pos="8545205" algn="l"/>
                <a:tab pos="8994953" algn="l"/>
              </a:tabLst>
              <a:defRPr sz="2000"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2pPr>
            <a:lvl3pPr eaLnBrk="0" hangingPunct="0">
              <a:tabLst>
                <a:tab pos="0" algn="l"/>
                <a:tab pos="449748" algn="l"/>
                <a:tab pos="899495" algn="l"/>
                <a:tab pos="1349243" algn="l"/>
                <a:tab pos="1798991" algn="l"/>
                <a:tab pos="2248738" algn="l"/>
                <a:tab pos="2698486" algn="l"/>
                <a:tab pos="3148233" algn="l"/>
                <a:tab pos="3597981" algn="l"/>
                <a:tab pos="4047729" algn="l"/>
                <a:tab pos="4497476" algn="l"/>
                <a:tab pos="4947224" algn="l"/>
                <a:tab pos="5396972" algn="l"/>
                <a:tab pos="5846719" algn="l"/>
                <a:tab pos="6296467" algn="l"/>
                <a:tab pos="6746215" algn="l"/>
                <a:tab pos="7195962" algn="l"/>
                <a:tab pos="7645710" algn="l"/>
                <a:tab pos="8095458" algn="l"/>
                <a:tab pos="8545205" algn="l"/>
                <a:tab pos="8994953" algn="l"/>
              </a:tabLst>
              <a:defRPr sz="2000"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3pPr>
            <a:lvl4pPr eaLnBrk="0" hangingPunct="0">
              <a:tabLst>
                <a:tab pos="0" algn="l"/>
                <a:tab pos="449748" algn="l"/>
                <a:tab pos="899495" algn="l"/>
                <a:tab pos="1349243" algn="l"/>
                <a:tab pos="1798991" algn="l"/>
                <a:tab pos="2248738" algn="l"/>
                <a:tab pos="2698486" algn="l"/>
                <a:tab pos="3148233" algn="l"/>
                <a:tab pos="3597981" algn="l"/>
                <a:tab pos="4047729" algn="l"/>
                <a:tab pos="4497476" algn="l"/>
                <a:tab pos="4947224" algn="l"/>
                <a:tab pos="5396972" algn="l"/>
                <a:tab pos="5846719" algn="l"/>
                <a:tab pos="6296467" algn="l"/>
                <a:tab pos="6746215" algn="l"/>
                <a:tab pos="7195962" algn="l"/>
                <a:tab pos="7645710" algn="l"/>
                <a:tab pos="8095458" algn="l"/>
                <a:tab pos="8545205" algn="l"/>
                <a:tab pos="8994953" algn="l"/>
              </a:tabLst>
              <a:defRPr sz="2000"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4pPr>
            <a:lvl5pPr eaLnBrk="0" hangingPunct="0">
              <a:tabLst>
                <a:tab pos="0" algn="l"/>
                <a:tab pos="449748" algn="l"/>
                <a:tab pos="899495" algn="l"/>
                <a:tab pos="1349243" algn="l"/>
                <a:tab pos="1798991" algn="l"/>
                <a:tab pos="2248738" algn="l"/>
                <a:tab pos="2698486" algn="l"/>
                <a:tab pos="3148233" algn="l"/>
                <a:tab pos="3597981" algn="l"/>
                <a:tab pos="4047729" algn="l"/>
                <a:tab pos="4497476" algn="l"/>
                <a:tab pos="4947224" algn="l"/>
                <a:tab pos="5396972" algn="l"/>
                <a:tab pos="5846719" algn="l"/>
                <a:tab pos="6296467" algn="l"/>
                <a:tab pos="6746215" algn="l"/>
                <a:tab pos="7195962" algn="l"/>
                <a:tab pos="7645710" algn="l"/>
                <a:tab pos="8095458" algn="l"/>
                <a:tab pos="8545205" algn="l"/>
                <a:tab pos="8994953" algn="l"/>
              </a:tabLst>
              <a:defRPr sz="2000"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5pPr>
            <a:lvl6pPr marL="2473612" indent="-224874" defTabSz="44974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9748" algn="l"/>
                <a:tab pos="899495" algn="l"/>
                <a:tab pos="1349243" algn="l"/>
                <a:tab pos="1798991" algn="l"/>
                <a:tab pos="2248738" algn="l"/>
                <a:tab pos="2698486" algn="l"/>
                <a:tab pos="3148233" algn="l"/>
                <a:tab pos="3597981" algn="l"/>
                <a:tab pos="4047729" algn="l"/>
                <a:tab pos="4497476" algn="l"/>
                <a:tab pos="4947224" algn="l"/>
                <a:tab pos="5396972" algn="l"/>
                <a:tab pos="5846719" algn="l"/>
                <a:tab pos="6296467" algn="l"/>
                <a:tab pos="6746215" algn="l"/>
                <a:tab pos="7195962" algn="l"/>
                <a:tab pos="7645710" algn="l"/>
                <a:tab pos="8095458" algn="l"/>
                <a:tab pos="8545205" algn="l"/>
                <a:tab pos="8994953" algn="l"/>
              </a:tabLst>
              <a:defRPr sz="2000"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6pPr>
            <a:lvl7pPr marL="2923360" indent="-224874" defTabSz="44974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9748" algn="l"/>
                <a:tab pos="899495" algn="l"/>
                <a:tab pos="1349243" algn="l"/>
                <a:tab pos="1798991" algn="l"/>
                <a:tab pos="2248738" algn="l"/>
                <a:tab pos="2698486" algn="l"/>
                <a:tab pos="3148233" algn="l"/>
                <a:tab pos="3597981" algn="l"/>
                <a:tab pos="4047729" algn="l"/>
                <a:tab pos="4497476" algn="l"/>
                <a:tab pos="4947224" algn="l"/>
                <a:tab pos="5396972" algn="l"/>
                <a:tab pos="5846719" algn="l"/>
                <a:tab pos="6296467" algn="l"/>
                <a:tab pos="6746215" algn="l"/>
                <a:tab pos="7195962" algn="l"/>
                <a:tab pos="7645710" algn="l"/>
                <a:tab pos="8095458" algn="l"/>
                <a:tab pos="8545205" algn="l"/>
                <a:tab pos="8994953" algn="l"/>
              </a:tabLst>
              <a:defRPr sz="2000"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7pPr>
            <a:lvl8pPr marL="3373107" indent="-224874" defTabSz="44974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9748" algn="l"/>
                <a:tab pos="899495" algn="l"/>
                <a:tab pos="1349243" algn="l"/>
                <a:tab pos="1798991" algn="l"/>
                <a:tab pos="2248738" algn="l"/>
                <a:tab pos="2698486" algn="l"/>
                <a:tab pos="3148233" algn="l"/>
                <a:tab pos="3597981" algn="l"/>
                <a:tab pos="4047729" algn="l"/>
                <a:tab pos="4497476" algn="l"/>
                <a:tab pos="4947224" algn="l"/>
                <a:tab pos="5396972" algn="l"/>
                <a:tab pos="5846719" algn="l"/>
                <a:tab pos="6296467" algn="l"/>
                <a:tab pos="6746215" algn="l"/>
                <a:tab pos="7195962" algn="l"/>
                <a:tab pos="7645710" algn="l"/>
                <a:tab pos="8095458" algn="l"/>
                <a:tab pos="8545205" algn="l"/>
                <a:tab pos="8994953" algn="l"/>
              </a:tabLst>
              <a:defRPr sz="2000"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8pPr>
            <a:lvl9pPr marL="3822855" indent="-224874" defTabSz="44974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9748" algn="l"/>
                <a:tab pos="899495" algn="l"/>
                <a:tab pos="1349243" algn="l"/>
                <a:tab pos="1798991" algn="l"/>
                <a:tab pos="2248738" algn="l"/>
                <a:tab pos="2698486" algn="l"/>
                <a:tab pos="3148233" algn="l"/>
                <a:tab pos="3597981" algn="l"/>
                <a:tab pos="4047729" algn="l"/>
                <a:tab pos="4497476" algn="l"/>
                <a:tab pos="4947224" algn="l"/>
                <a:tab pos="5396972" algn="l"/>
                <a:tab pos="5846719" algn="l"/>
                <a:tab pos="6296467" algn="l"/>
                <a:tab pos="6746215" algn="l"/>
                <a:tab pos="7195962" algn="l"/>
                <a:tab pos="7645710" algn="l"/>
                <a:tab pos="8095458" algn="l"/>
                <a:tab pos="8545205" algn="l"/>
                <a:tab pos="8994953" algn="l"/>
              </a:tabLst>
              <a:defRPr sz="2000"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9pPr>
          </a:lstStyle>
          <a:p>
            <a:pPr eaLnBrk="1" hangingPunct="1"/>
            <a:fld id="{76123028-123D-4F22-8D00-7E1588850BFD}" type="slidenum">
              <a:rPr lang="en-US" sz="1200">
                <a:solidFill>
                  <a:srgbClr val="000000"/>
                </a:solidFill>
                <a:ea typeface="DejaVu Sans" charset="0"/>
                <a:cs typeface="DejaVu Sans" charset="0"/>
              </a:rPr>
              <a:pPr eaLnBrk="1" hangingPunct="1"/>
              <a:t>12</a:t>
            </a:fld>
            <a:endParaRPr lang="en-US" sz="1200">
              <a:solidFill>
                <a:srgbClr val="000000"/>
              </a:solidFill>
              <a:ea typeface="DejaVu Sans" charset="0"/>
              <a:cs typeface="DejaVu Sans" charset="0"/>
            </a:endParaRPr>
          </a:p>
        </p:txBody>
      </p:sp>
      <p:sp>
        <p:nvSpPr>
          <p:cNvPr id="6861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4213"/>
            <a:ext cx="4570412" cy="3429000"/>
          </a:xfrm>
          <a:solidFill>
            <a:srgbClr val="FFFFFF"/>
          </a:solidFill>
          <a:ln/>
        </p:spPr>
      </p:sp>
      <p:sp>
        <p:nvSpPr>
          <p:cNvPr id="6861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956" y="4343713"/>
            <a:ext cx="5487647" cy="41154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spcBef>
                <a:spcPct val="0"/>
              </a:spcBef>
              <a:tabLst>
                <a:tab pos="0" algn="l"/>
                <a:tab pos="449748" algn="l"/>
                <a:tab pos="899495" algn="l"/>
                <a:tab pos="1349243" algn="l"/>
                <a:tab pos="1798991" algn="l"/>
                <a:tab pos="2248738" algn="l"/>
                <a:tab pos="2698486" algn="l"/>
                <a:tab pos="3148233" algn="l"/>
                <a:tab pos="3597981" algn="l"/>
                <a:tab pos="4047729" algn="l"/>
                <a:tab pos="4497476" algn="l"/>
                <a:tab pos="4947224" algn="l"/>
                <a:tab pos="5396972" algn="l"/>
                <a:tab pos="5846719" algn="l"/>
                <a:tab pos="6296467" algn="l"/>
                <a:tab pos="6746215" algn="l"/>
                <a:tab pos="7195962" algn="l"/>
                <a:tab pos="7645710" algn="l"/>
                <a:tab pos="8095458" algn="l"/>
                <a:tab pos="8545205" algn="l"/>
                <a:tab pos="8994953" algn="l"/>
              </a:tabLst>
            </a:pPr>
            <a:endParaRPr lang="en-US" smtClean="0">
              <a:latin typeface="Calibri" pitchFamily="34" charset="0"/>
              <a:ea typeface="WenQuanYi Zen Hei" charset="0"/>
              <a:cs typeface="WenQuanYi Zen Hei" charset="0"/>
            </a:endParaRPr>
          </a:p>
        </p:txBody>
      </p:sp>
      <p:sp>
        <p:nvSpPr>
          <p:cNvPr id="68613" name="Text Box 3"/>
          <p:cNvSpPr txBox="1">
            <a:spLocks noChangeArrowheads="1"/>
          </p:cNvSpPr>
          <p:nvPr/>
        </p:nvSpPr>
        <p:spPr bwMode="auto">
          <a:xfrm>
            <a:off x="3885005" y="8684298"/>
            <a:ext cx="2972996" cy="458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658" tIns="45329" rIns="90658" bIns="45329" anchor="b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01414959-64E1-456F-84EA-C20B501D5CF6}" type="slidenum">
              <a:rPr lang="en-US" sz="12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12</a:t>
            </a:fld>
            <a:endParaRPr lang="en-US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99558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49685" algn="l"/>
                <a:tab pos="899371" algn="l"/>
                <a:tab pos="1349056" algn="l"/>
                <a:tab pos="1798741" algn="l"/>
                <a:tab pos="2248427" algn="l"/>
                <a:tab pos="2698112" algn="l"/>
                <a:tab pos="3147798" algn="l"/>
                <a:tab pos="3597483" algn="l"/>
                <a:tab pos="4047168" algn="l"/>
                <a:tab pos="4496854" algn="l"/>
                <a:tab pos="4946539" algn="l"/>
                <a:tab pos="5396224" algn="l"/>
                <a:tab pos="5845910" algn="l"/>
                <a:tab pos="6295596" algn="l"/>
                <a:tab pos="6745281" algn="l"/>
                <a:tab pos="7194967" algn="l"/>
                <a:tab pos="7644652" algn="l"/>
                <a:tab pos="8094337" algn="l"/>
                <a:tab pos="8544023" algn="l"/>
                <a:tab pos="8993708" algn="l"/>
              </a:tabLst>
              <a:defRPr sz="2000"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1pPr>
            <a:lvl2pPr eaLnBrk="0" hangingPunct="0">
              <a:tabLst>
                <a:tab pos="0" algn="l"/>
                <a:tab pos="449685" algn="l"/>
                <a:tab pos="899371" algn="l"/>
                <a:tab pos="1349056" algn="l"/>
                <a:tab pos="1798741" algn="l"/>
                <a:tab pos="2248427" algn="l"/>
                <a:tab pos="2698112" algn="l"/>
                <a:tab pos="3147798" algn="l"/>
                <a:tab pos="3597483" algn="l"/>
                <a:tab pos="4047168" algn="l"/>
                <a:tab pos="4496854" algn="l"/>
                <a:tab pos="4946539" algn="l"/>
                <a:tab pos="5396224" algn="l"/>
                <a:tab pos="5845910" algn="l"/>
                <a:tab pos="6295596" algn="l"/>
                <a:tab pos="6745281" algn="l"/>
                <a:tab pos="7194967" algn="l"/>
                <a:tab pos="7644652" algn="l"/>
                <a:tab pos="8094337" algn="l"/>
                <a:tab pos="8544023" algn="l"/>
                <a:tab pos="8993708" algn="l"/>
              </a:tabLst>
              <a:defRPr sz="2000"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2pPr>
            <a:lvl3pPr eaLnBrk="0" hangingPunct="0">
              <a:tabLst>
                <a:tab pos="0" algn="l"/>
                <a:tab pos="449685" algn="l"/>
                <a:tab pos="899371" algn="l"/>
                <a:tab pos="1349056" algn="l"/>
                <a:tab pos="1798741" algn="l"/>
                <a:tab pos="2248427" algn="l"/>
                <a:tab pos="2698112" algn="l"/>
                <a:tab pos="3147798" algn="l"/>
                <a:tab pos="3597483" algn="l"/>
                <a:tab pos="4047168" algn="l"/>
                <a:tab pos="4496854" algn="l"/>
                <a:tab pos="4946539" algn="l"/>
                <a:tab pos="5396224" algn="l"/>
                <a:tab pos="5845910" algn="l"/>
                <a:tab pos="6295596" algn="l"/>
                <a:tab pos="6745281" algn="l"/>
                <a:tab pos="7194967" algn="l"/>
                <a:tab pos="7644652" algn="l"/>
                <a:tab pos="8094337" algn="l"/>
                <a:tab pos="8544023" algn="l"/>
                <a:tab pos="8993708" algn="l"/>
              </a:tabLst>
              <a:defRPr sz="2000"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3pPr>
            <a:lvl4pPr eaLnBrk="0" hangingPunct="0">
              <a:tabLst>
                <a:tab pos="0" algn="l"/>
                <a:tab pos="449685" algn="l"/>
                <a:tab pos="899371" algn="l"/>
                <a:tab pos="1349056" algn="l"/>
                <a:tab pos="1798741" algn="l"/>
                <a:tab pos="2248427" algn="l"/>
                <a:tab pos="2698112" algn="l"/>
                <a:tab pos="3147798" algn="l"/>
                <a:tab pos="3597483" algn="l"/>
                <a:tab pos="4047168" algn="l"/>
                <a:tab pos="4496854" algn="l"/>
                <a:tab pos="4946539" algn="l"/>
                <a:tab pos="5396224" algn="l"/>
                <a:tab pos="5845910" algn="l"/>
                <a:tab pos="6295596" algn="l"/>
                <a:tab pos="6745281" algn="l"/>
                <a:tab pos="7194967" algn="l"/>
                <a:tab pos="7644652" algn="l"/>
                <a:tab pos="8094337" algn="l"/>
                <a:tab pos="8544023" algn="l"/>
                <a:tab pos="8993708" algn="l"/>
              </a:tabLst>
              <a:defRPr sz="2000"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4pPr>
            <a:lvl5pPr eaLnBrk="0" hangingPunct="0">
              <a:tabLst>
                <a:tab pos="0" algn="l"/>
                <a:tab pos="449685" algn="l"/>
                <a:tab pos="899371" algn="l"/>
                <a:tab pos="1349056" algn="l"/>
                <a:tab pos="1798741" algn="l"/>
                <a:tab pos="2248427" algn="l"/>
                <a:tab pos="2698112" algn="l"/>
                <a:tab pos="3147798" algn="l"/>
                <a:tab pos="3597483" algn="l"/>
                <a:tab pos="4047168" algn="l"/>
                <a:tab pos="4496854" algn="l"/>
                <a:tab pos="4946539" algn="l"/>
                <a:tab pos="5396224" algn="l"/>
                <a:tab pos="5845910" algn="l"/>
                <a:tab pos="6295596" algn="l"/>
                <a:tab pos="6745281" algn="l"/>
                <a:tab pos="7194967" algn="l"/>
                <a:tab pos="7644652" algn="l"/>
                <a:tab pos="8094337" algn="l"/>
                <a:tab pos="8544023" algn="l"/>
                <a:tab pos="8993708" algn="l"/>
              </a:tabLst>
              <a:defRPr sz="2000"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5pPr>
            <a:lvl6pPr marL="2473269" indent="-224843" defTabSz="44968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9685" algn="l"/>
                <a:tab pos="899371" algn="l"/>
                <a:tab pos="1349056" algn="l"/>
                <a:tab pos="1798741" algn="l"/>
                <a:tab pos="2248427" algn="l"/>
                <a:tab pos="2698112" algn="l"/>
                <a:tab pos="3147798" algn="l"/>
                <a:tab pos="3597483" algn="l"/>
                <a:tab pos="4047168" algn="l"/>
                <a:tab pos="4496854" algn="l"/>
                <a:tab pos="4946539" algn="l"/>
                <a:tab pos="5396224" algn="l"/>
                <a:tab pos="5845910" algn="l"/>
                <a:tab pos="6295596" algn="l"/>
                <a:tab pos="6745281" algn="l"/>
                <a:tab pos="7194967" algn="l"/>
                <a:tab pos="7644652" algn="l"/>
                <a:tab pos="8094337" algn="l"/>
                <a:tab pos="8544023" algn="l"/>
                <a:tab pos="8993708" algn="l"/>
              </a:tabLst>
              <a:defRPr sz="2000"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6pPr>
            <a:lvl7pPr marL="2922955" indent="-224843" defTabSz="44968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9685" algn="l"/>
                <a:tab pos="899371" algn="l"/>
                <a:tab pos="1349056" algn="l"/>
                <a:tab pos="1798741" algn="l"/>
                <a:tab pos="2248427" algn="l"/>
                <a:tab pos="2698112" algn="l"/>
                <a:tab pos="3147798" algn="l"/>
                <a:tab pos="3597483" algn="l"/>
                <a:tab pos="4047168" algn="l"/>
                <a:tab pos="4496854" algn="l"/>
                <a:tab pos="4946539" algn="l"/>
                <a:tab pos="5396224" algn="l"/>
                <a:tab pos="5845910" algn="l"/>
                <a:tab pos="6295596" algn="l"/>
                <a:tab pos="6745281" algn="l"/>
                <a:tab pos="7194967" algn="l"/>
                <a:tab pos="7644652" algn="l"/>
                <a:tab pos="8094337" algn="l"/>
                <a:tab pos="8544023" algn="l"/>
                <a:tab pos="8993708" algn="l"/>
              </a:tabLst>
              <a:defRPr sz="2000"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7pPr>
            <a:lvl8pPr marL="3372640" indent="-224843" defTabSz="44968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9685" algn="l"/>
                <a:tab pos="899371" algn="l"/>
                <a:tab pos="1349056" algn="l"/>
                <a:tab pos="1798741" algn="l"/>
                <a:tab pos="2248427" algn="l"/>
                <a:tab pos="2698112" algn="l"/>
                <a:tab pos="3147798" algn="l"/>
                <a:tab pos="3597483" algn="l"/>
                <a:tab pos="4047168" algn="l"/>
                <a:tab pos="4496854" algn="l"/>
                <a:tab pos="4946539" algn="l"/>
                <a:tab pos="5396224" algn="l"/>
                <a:tab pos="5845910" algn="l"/>
                <a:tab pos="6295596" algn="l"/>
                <a:tab pos="6745281" algn="l"/>
                <a:tab pos="7194967" algn="l"/>
                <a:tab pos="7644652" algn="l"/>
                <a:tab pos="8094337" algn="l"/>
                <a:tab pos="8544023" algn="l"/>
                <a:tab pos="8993708" algn="l"/>
              </a:tabLst>
              <a:defRPr sz="2000"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8pPr>
            <a:lvl9pPr marL="3822326" indent="-224843" defTabSz="44968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9685" algn="l"/>
                <a:tab pos="899371" algn="l"/>
                <a:tab pos="1349056" algn="l"/>
                <a:tab pos="1798741" algn="l"/>
                <a:tab pos="2248427" algn="l"/>
                <a:tab pos="2698112" algn="l"/>
                <a:tab pos="3147798" algn="l"/>
                <a:tab pos="3597483" algn="l"/>
                <a:tab pos="4047168" algn="l"/>
                <a:tab pos="4496854" algn="l"/>
                <a:tab pos="4946539" algn="l"/>
                <a:tab pos="5396224" algn="l"/>
                <a:tab pos="5845910" algn="l"/>
                <a:tab pos="6295596" algn="l"/>
                <a:tab pos="6745281" algn="l"/>
                <a:tab pos="7194967" algn="l"/>
                <a:tab pos="7644652" algn="l"/>
                <a:tab pos="8094337" algn="l"/>
                <a:tab pos="8544023" algn="l"/>
                <a:tab pos="8993708" algn="l"/>
              </a:tabLst>
              <a:defRPr sz="2000"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9pPr>
          </a:lstStyle>
          <a:p>
            <a:pPr eaLnBrk="1" hangingPunct="1"/>
            <a:fld id="{2A5158BB-5114-4721-8C8A-F537A1A77D21}" type="slidenum">
              <a:rPr lang="en-US" altLang="en-US" sz="1200">
                <a:solidFill>
                  <a:srgbClr val="000000"/>
                </a:solidFill>
                <a:ea typeface="DejaVu Sans" charset="0"/>
                <a:cs typeface="DejaVu Sans" charset="0"/>
              </a:rPr>
              <a:pPr eaLnBrk="1" hangingPunct="1"/>
              <a:t>13</a:t>
            </a:fld>
            <a:endParaRPr lang="en-US" altLang="en-US" sz="1200">
              <a:solidFill>
                <a:srgbClr val="000000"/>
              </a:solidFill>
              <a:ea typeface="DejaVu Sans" charset="0"/>
              <a:cs typeface="DejaVu Sans" charset="0"/>
            </a:endParaRPr>
          </a:p>
        </p:txBody>
      </p:sp>
      <p:sp>
        <p:nvSpPr>
          <p:cNvPr id="6758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solidFill>
            <a:srgbClr val="FFFFFF"/>
          </a:solidFill>
          <a:ln/>
        </p:spPr>
      </p:sp>
      <p:sp>
        <p:nvSpPr>
          <p:cNvPr id="6758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956" y="4343713"/>
            <a:ext cx="5487647" cy="411542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spcBef>
                <a:spcPct val="0"/>
              </a:spcBef>
              <a:tabLst>
                <a:tab pos="0" algn="l"/>
                <a:tab pos="449685" algn="l"/>
                <a:tab pos="899371" algn="l"/>
                <a:tab pos="1349056" algn="l"/>
                <a:tab pos="1798741" algn="l"/>
                <a:tab pos="2248427" algn="l"/>
                <a:tab pos="2698112" algn="l"/>
                <a:tab pos="3147798" algn="l"/>
                <a:tab pos="3597483" algn="l"/>
                <a:tab pos="4047168" algn="l"/>
                <a:tab pos="4496854" algn="l"/>
                <a:tab pos="4946539" algn="l"/>
                <a:tab pos="5396224" algn="l"/>
                <a:tab pos="5845910" algn="l"/>
                <a:tab pos="6295596" algn="l"/>
                <a:tab pos="6745281" algn="l"/>
                <a:tab pos="7194967" algn="l"/>
                <a:tab pos="7644652" algn="l"/>
                <a:tab pos="8094337" algn="l"/>
                <a:tab pos="8544023" algn="l"/>
                <a:tab pos="8993708" algn="l"/>
              </a:tabLst>
            </a:pPr>
            <a:endParaRPr lang="en-US" altLang="en-US" smtClean="0">
              <a:latin typeface="Calibri" pitchFamily="34" charset="0"/>
              <a:ea typeface="WenQuanYi Zen Hei" charset="0"/>
              <a:cs typeface="WenQuanYi Zen Hei" charset="0"/>
            </a:endParaRPr>
          </a:p>
        </p:txBody>
      </p:sp>
      <p:sp>
        <p:nvSpPr>
          <p:cNvPr id="67589" name="Text Box 3"/>
          <p:cNvSpPr txBox="1">
            <a:spLocks noChangeArrowheads="1"/>
          </p:cNvSpPr>
          <p:nvPr/>
        </p:nvSpPr>
        <p:spPr bwMode="auto">
          <a:xfrm>
            <a:off x="3885006" y="8684299"/>
            <a:ext cx="2972996" cy="458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646" tIns="45322" rIns="90646" bIns="45322" anchor="b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066063C0-3D4E-4805-A007-DE61F4B9A85A}" type="slidenum">
              <a:rPr lang="en-US" altLang="en-US" sz="12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13</a:t>
            </a:fld>
            <a:endParaRPr lang="en-US" altLang="en-US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08910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TitleSlide_060514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FermiLogo_RGB_NALBlue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0" y="1149350"/>
            <a:ext cx="32670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806450" y="3559283"/>
            <a:ext cx="7526338" cy="1139271"/>
          </a:xfrm>
          <a:prstGeom prst="rect">
            <a:avLst/>
          </a:prstGeom>
        </p:spPr>
        <p:txBody>
          <a:bodyPr wrap="square" lIns="0" tIns="0" rIns="0" bIns="0" anchor="t"/>
          <a:lstStyle>
            <a:lvl1pPr algn="l">
              <a:defRPr sz="3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806450" y="4841093"/>
            <a:ext cx="7526338" cy="14899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00798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DD380D08-F2CA-47D3-B2B9-BCFDF76A6561}" type="datetime1">
              <a:rPr lang="en-US" altLang="en-US"/>
              <a:pPr/>
              <a:t>11/23/2015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B5585131-D98E-4CC9-8879-1D32CC470D9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77796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Comparis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70916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70916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2866E9CA-C242-476E-AC96-726DAD61F4C9}" type="datetime1">
              <a:rPr lang="en-US" altLang="en-US"/>
              <a:pPr/>
              <a:t>11/23/2015</a:t>
            </a:fld>
            <a:endParaRPr lang="en-US" alt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2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2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2C85A5DC-9CCB-48FE-8FD9-B52B9FD5749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7552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Content"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0013" y="6515100"/>
            <a:ext cx="1076325" cy="241300"/>
          </a:xfrm>
        </p:spPr>
        <p:txBody>
          <a:bodyPr/>
          <a:lstStyle>
            <a:lvl1pPr>
              <a:defRPr sz="1200"/>
            </a:lvl1pPr>
          </a:lstStyle>
          <a:p>
            <a:fld id="{50889BEA-2B91-403F-ADA4-053DEE04721E}" type="datetime1">
              <a:rPr lang="en-US" altLang="en-US"/>
              <a:pPr/>
              <a:t>11/23/2015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 dirty="0" smtClean="0">
                <a:solidFill>
                  <a:srgbClr val="004C97"/>
                </a:solidFill>
              </a:defRPr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52E9C158-AEF1-41A2-A6CE-6F0BAB305EF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8226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/>
          <p:cNvSpPr>
            <a:spLocks noGrp="1"/>
          </p:cNvSpPr>
          <p:nvPr>
            <p:ph type="body" sz="half" idx="12"/>
          </p:nvPr>
        </p:nvSpPr>
        <p:spPr>
          <a:xfrm>
            <a:off x="229365" y="4765101"/>
            <a:ext cx="425196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4654550" y="4765101"/>
            <a:ext cx="426085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7"/>
          </p:nvPr>
        </p:nvSpPr>
        <p:spPr>
          <a:xfrm>
            <a:off x="228601" y="1043694"/>
            <a:ext cx="4251324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8"/>
          </p:nvPr>
        </p:nvSpPr>
        <p:spPr>
          <a:xfrm>
            <a:off x="4654550" y="1043694"/>
            <a:ext cx="4260851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 sz="1200"/>
            </a:lvl1pPr>
          </a:lstStyle>
          <a:p>
            <a:fld id="{6A3537A3-8C6B-43C4-A25C-FC2CE8D9D9BB}" type="datetime1">
              <a:rPr lang="en-US" altLang="en-US"/>
              <a:pPr/>
              <a:t>11/23/2015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 sz="1200"/>
            </a:lvl1pPr>
          </a:lstStyle>
          <a:p>
            <a:fld id="{47C05DF5-FB48-4D3F-AF82-EC74A689CAC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993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043693"/>
            <a:ext cx="3027894" cy="49942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469958" y="1043694"/>
            <a:ext cx="5420360" cy="49942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 sz="1200"/>
            </a:lvl1pPr>
          </a:lstStyle>
          <a:p>
            <a:fld id="{2B1CF01D-1604-4C8E-BF6F-5634B5B9B0FA}" type="datetime1">
              <a:rPr lang="en-US" altLang="en-US"/>
              <a:pPr/>
              <a:t>11/23/2015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/>
            </a:lvl1pPr>
          </a:lstStyle>
          <a:p>
            <a:fld id="{071AFBCB-9629-4487-8658-FCC7F72DA46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3796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73" y="1043694"/>
            <a:ext cx="8700851" cy="3695054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200"/>
            </a:lvl1pPr>
          </a:lstStyle>
          <a:p>
            <a:fld id="{5E62D87C-608A-49B4-979E-2C9EC8FFFA3E}" type="datetime1">
              <a:rPr lang="en-US" altLang="en-US"/>
              <a:pPr/>
              <a:t>11/23/2015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077094B4-CDBE-4107-9E6E-D38410A9E4B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7332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E0295-95F7-4EE8-8924-FA760E0DEA8E}" type="datetimeFigureOut">
              <a:rPr lang="en-US" smtClean="0"/>
              <a:t>11/23/2015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0CE6A-30A8-4ABE-9F21-4958F3FCE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0918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E0295-95F7-4EE8-8924-FA760E0DEA8E}" type="datetimeFigureOut">
              <a:rPr lang="en-US" smtClean="0"/>
              <a:t>11/23/2015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0CE6A-30A8-4ABE-9F21-4958F3FCE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4224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61950"/>
            <a:ext cx="8675688" cy="56689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EAD63FCB-C847-421A-A82C-644CA8D55BDB}" type="datetime1">
              <a:rPr lang="en-US" altLang="en-US"/>
              <a:pPr/>
              <a:t>11/23/2015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B71519E6-F709-4990-B973-B339820CA70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9524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361950"/>
            <a:ext cx="8700851" cy="4369742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Drag picture to placeholder or click icon to add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A0E092C4-48F6-48C5-B2B3-815670E99CE7}" type="datetime1">
              <a:rPr lang="en-US" altLang="en-US"/>
              <a:pPr/>
              <a:t>11/23/2015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C2BC038B-CA57-479E-BFA9-9E819877A5D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3382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6459538" y="6515100"/>
            <a:ext cx="107632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fld id="{D594D8DC-1801-43BE-B437-DF92E32BA858}" type="datetime1">
              <a:rPr lang="en-US" altLang="en-US"/>
              <a:pPr/>
              <a:t>11/23/2015</a:t>
            </a:fld>
            <a:endParaRPr lang="en-US" alt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6450" y="6515100"/>
            <a:ext cx="5373688" cy="2413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515100"/>
            <a:ext cx="44767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fld id="{6827BE81-7C2D-481B-BBCE-23778685B2BA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1029" name="Picture 2" descr="HeaderFooter_0060314.png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97" r:id="rId1"/>
    <p:sldLayoutId id="2147484098" r:id="rId2"/>
    <p:sldLayoutId id="2147484099" r:id="rId3"/>
    <p:sldLayoutId id="2147484100" r:id="rId4"/>
    <p:sldLayoutId id="2147484101" r:id="rId5"/>
    <p:sldLayoutId id="2147484106" r:id="rId6"/>
    <p:sldLayoutId id="2147484107" r:id="rId7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074184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595959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2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6450013" y="6515100"/>
            <a:ext cx="107632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914400"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fld id="{F478486A-2EA2-4759-824C-EE1AD3861CE4}" type="datetime1">
              <a:rPr lang="en-US" altLang="en-US"/>
              <a:pPr/>
              <a:t>11/23/2015</a:t>
            </a:fld>
            <a:endParaRPr lang="en-US" altLang="en-US"/>
          </a:p>
        </p:txBody>
      </p:sp>
      <p:sp>
        <p:nvSpPr>
          <p:cNvPr id="9219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806450" y="6515100"/>
            <a:ext cx="5373688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>
              <a:defRPr sz="900">
                <a:solidFill>
                  <a:srgbClr val="004C97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9220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fld id="{319E6341-E9E7-4128-9402-327DA8681509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7173" name="Picture 1" descr="Footer_060314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02" r:id="rId1"/>
    <p:sldLayoutId id="2147484103" r:id="rId2"/>
    <p:sldLayoutId id="2147484104" r:id="rId3"/>
    <p:sldLayoutId id="2147484105" r:id="rId4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2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2.e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gif"/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gif"/><Relationship Id="rId4" Type="http://schemas.openxmlformats.org/officeDocument/2006/relationships/image" Target="../media/image44.gif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gif"/><Relationship Id="rId2" Type="http://schemas.openxmlformats.org/officeDocument/2006/relationships/image" Target="../media/image43.gi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gif"/><Relationship Id="rId2" Type="http://schemas.openxmlformats.org/officeDocument/2006/relationships/image" Target="../media/image48.gi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gif"/><Relationship Id="rId2" Type="http://schemas.openxmlformats.org/officeDocument/2006/relationships/image" Target="../media/image56.gi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gif"/><Relationship Id="rId2" Type="http://schemas.openxmlformats.org/officeDocument/2006/relationships/image" Target="../media/image60.gi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 bwMode="auto">
          <a:xfrm>
            <a:off x="806450" y="3559175"/>
            <a:ext cx="7526338" cy="1139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anchorCtr="0" compatLnSpc="1">
            <a:prstTxWarp prst="textNoShape">
              <a:avLst/>
            </a:prstTxWarp>
          </a:bodyPr>
          <a:lstStyle/>
          <a:p>
            <a:r>
              <a:rPr lang="en-US" dirty="0"/>
              <a:t>Booster Beam Notching 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altLang="en-US" dirty="0" smtClean="0">
              <a:latin typeface="Helvetica" panose="020B0604020202020204" pitchFamily="34" charset="0"/>
              <a:ea typeface="Geneva" pitchFamily="121" charset="-128"/>
            </a:endParaRPr>
          </a:p>
        </p:txBody>
      </p:sp>
      <p:sp>
        <p:nvSpPr>
          <p:cNvPr id="14338" name="Text Placeholder 2"/>
          <p:cNvSpPr>
            <a:spLocks noGrp="1"/>
          </p:cNvSpPr>
          <p:nvPr>
            <p:ph type="body" sz="quarter" idx="10"/>
          </p:nvPr>
        </p:nvSpPr>
        <p:spPr bwMode="auto">
          <a:xfrm>
            <a:off x="806450" y="4841875"/>
            <a:ext cx="7526338" cy="1489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Salah J. Chaurize</a:t>
            </a:r>
          </a:p>
          <a:p>
            <a:r>
              <a:rPr lang="en-US" dirty="0"/>
              <a:t>Workshop on Booster Performance and Enhancements</a:t>
            </a:r>
          </a:p>
          <a:p>
            <a:pPr eaLnBrk="1" hangingPunct="1"/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23 </a:t>
            </a:r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November 2015</a:t>
            </a:r>
          </a:p>
          <a:p>
            <a:pPr eaLnBrk="1" hangingPunct="1"/>
            <a:endParaRPr lang="en-US" altLang="en-US" dirty="0" smtClean="0">
              <a:latin typeface="Helvetica" panose="020B0604020202020204" pitchFamily="34" charset="0"/>
              <a:ea typeface="Geneva" pitchFamily="121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056" y="-456962"/>
            <a:ext cx="8229600" cy="1143000"/>
          </a:xfrm>
        </p:spPr>
        <p:txBody>
          <a:bodyPr/>
          <a:lstStyle/>
          <a:p>
            <a:r>
              <a:rPr lang="en-US" dirty="0" smtClean="0"/>
              <a:t>L6a Absorber/Collimator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 descr="F:\Booster Photos\Booster09PicsVer1\Long_6\Booster 07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45" y="1043046"/>
            <a:ext cx="6714817" cy="5036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6450" y="6515100"/>
            <a:ext cx="5373688" cy="2413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S. Chaurize | Booster Notching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898488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"/>
          <p:cNvSpPr>
            <a:spLocks noChangeArrowheads="1"/>
          </p:cNvSpPr>
          <p:nvPr/>
        </p:nvSpPr>
        <p:spPr bwMode="auto">
          <a:xfrm>
            <a:off x="6934200" y="0"/>
            <a:ext cx="2209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200">
                <a:solidFill>
                  <a:srgbClr val="0000FF"/>
                </a:solidFill>
              </a:rPr>
              <a:t>December, 2011      I.Tropin</a:t>
            </a:r>
            <a:r>
              <a:rPr lang="en-US" sz="1200">
                <a:solidFill>
                  <a:srgbClr val="000000"/>
                </a:solidFill>
              </a:rPr>
              <a:t>   </a:t>
            </a:r>
          </a:p>
        </p:txBody>
      </p:sp>
      <p:pic>
        <p:nvPicPr>
          <p:cNvPr id="2560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8143875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5604" name="Text Box 3"/>
          <p:cNvSpPr txBox="1">
            <a:spLocks noChangeArrowheads="1"/>
          </p:cNvSpPr>
          <p:nvPr/>
        </p:nvSpPr>
        <p:spPr bwMode="auto">
          <a:xfrm>
            <a:off x="304800" y="6019800"/>
            <a:ext cx="8686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ts val="600"/>
              </a:spcBef>
              <a:buClrTx/>
              <a:buFontTx/>
              <a:buNone/>
            </a:pPr>
            <a:r>
              <a:rPr lang="en-US" sz="1400" b="1" dirty="0">
                <a:solidFill>
                  <a:srgbClr val="000000"/>
                </a:solidFill>
              </a:rPr>
              <a:t>Residual dose profiles, vertical cross section (30 days irradiation/1day cooling, </a:t>
            </a:r>
            <a:r>
              <a:rPr lang="en-US" sz="1400" b="1" dirty="0" err="1">
                <a:solidFill>
                  <a:srgbClr val="000000"/>
                </a:solidFill>
              </a:rPr>
              <a:t>mSv</a:t>
            </a:r>
            <a:r>
              <a:rPr lang="en-US" sz="1400" b="1" dirty="0">
                <a:solidFill>
                  <a:srgbClr val="000000"/>
                </a:solidFill>
              </a:rPr>
              <a:t>/</a:t>
            </a:r>
            <a:r>
              <a:rPr lang="en-US" sz="1400" b="1" dirty="0" err="1">
                <a:solidFill>
                  <a:srgbClr val="000000"/>
                </a:solidFill>
              </a:rPr>
              <a:t>hr</a:t>
            </a:r>
            <a:r>
              <a:rPr lang="en-US" sz="1400" b="1" dirty="0">
                <a:solidFill>
                  <a:srgbClr val="000000"/>
                </a:solidFill>
              </a:rPr>
              <a:t>). </a:t>
            </a:r>
          </a:p>
        </p:txBody>
      </p:sp>
      <p:sp>
        <p:nvSpPr>
          <p:cNvPr id="25605" name="Text Box 4"/>
          <p:cNvSpPr txBox="1">
            <a:spLocks noChangeArrowheads="1"/>
          </p:cNvSpPr>
          <p:nvPr/>
        </p:nvSpPr>
        <p:spPr bwMode="auto">
          <a:xfrm>
            <a:off x="304800" y="1752600"/>
            <a:ext cx="1143000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sz="1800" b="1">
                <a:solidFill>
                  <a:srgbClr val="000000"/>
                </a:solidFill>
              </a:rPr>
              <a:t>Vertical </a:t>
            </a:r>
          </a:p>
          <a:p>
            <a:pPr eaLnBrk="1" hangingPunct="1">
              <a:buClrTx/>
              <a:buFontTx/>
              <a:buNone/>
            </a:pPr>
            <a:r>
              <a:rPr lang="en-US" sz="1800" b="1">
                <a:solidFill>
                  <a:srgbClr val="000000"/>
                </a:solidFill>
              </a:rPr>
              <a:t> notcher</a:t>
            </a:r>
          </a:p>
        </p:txBody>
      </p:sp>
      <p:sp>
        <p:nvSpPr>
          <p:cNvPr id="25606" name="Text Box 5"/>
          <p:cNvSpPr txBox="1">
            <a:spLocks noChangeArrowheads="1"/>
          </p:cNvSpPr>
          <p:nvPr/>
        </p:nvSpPr>
        <p:spPr bwMode="auto">
          <a:xfrm>
            <a:off x="304800" y="4191000"/>
            <a:ext cx="1371600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sz="1800" b="1">
                <a:solidFill>
                  <a:srgbClr val="000000"/>
                </a:solidFill>
              </a:rPr>
              <a:t>Horizontal </a:t>
            </a:r>
          </a:p>
          <a:p>
            <a:pPr eaLnBrk="1" hangingPunct="1">
              <a:buClrTx/>
              <a:buFontTx/>
              <a:buNone/>
            </a:pPr>
            <a:r>
              <a:rPr lang="en-US" sz="1800" b="1">
                <a:solidFill>
                  <a:srgbClr val="000000"/>
                </a:solidFill>
              </a:rPr>
              <a:t>  notcher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6450" y="6515100"/>
            <a:ext cx="5373688" cy="2413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S. Chaurize | Booster Notching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52371488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1"/>
          <p:cNvSpPr txBox="1">
            <a:spLocks noChangeArrowheads="1"/>
          </p:cNvSpPr>
          <p:nvPr/>
        </p:nvSpPr>
        <p:spPr bwMode="auto">
          <a:xfrm>
            <a:off x="685800" y="431800"/>
            <a:ext cx="815340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ts val="600"/>
              </a:spcBef>
              <a:buClrTx/>
              <a:buFontTx/>
              <a:buNone/>
            </a:pPr>
            <a:r>
              <a:rPr lang="en-US" sz="2400" b="1">
                <a:solidFill>
                  <a:srgbClr val="000000"/>
                </a:solidFill>
              </a:rPr>
              <a:t>Long-13:  Residual dose on contact (30d/1d) mSv/h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buClrTx/>
              <a:buFontTx/>
              <a:buNone/>
            </a:pPr>
            <a:endParaRPr lang="en-US" sz="2400" b="1">
              <a:solidFill>
                <a:srgbClr val="000000"/>
              </a:solidFill>
            </a:endParaRPr>
          </a:p>
        </p:txBody>
      </p:sp>
      <p:sp>
        <p:nvSpPr>
          <p:cNvPr id="31747" name="Rectangle 2"/>
          <p:cNvSpPr>
            <a:spLocks noChangeArrowheads="1"/>
          </p:cNvSpPr>
          <p:nvPr/>
        </p:nvSpPr>
        <p:spPr bwMode="auto">
          <a:xfrm>
            <a:off x="6781800" y="152400"/>
            <a:ext cx="2209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200">
                <a:solidFill>
                  <a:srgbClr val="0000FF"/>
                </a:solidFill>
              </a:rPr>
              <a:t>December, 2011      I.Tropin</a:t>
            </a:r>
            <a:r>
              <a:rPr lang="en-US" sz="1200">
                <a:solidFill>
                  <a:srgbClr val="000000"/>
                </a:solidFill>
              </a:rPr>
              <a:t>   </a:t>
            </a:r>
          </a:p>
        </p:txBody>
      </p:sp>
      <p:pic>
        <p:nvPicPr>
          <p:cNvPr id="31748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" y="1023938"/>
            <a:ext cx="4569049" cy="2409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31749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319657"/>
            <a:ext cx="5721439" cy="2838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1750" name="Text Box 5"/>
          <p:cNvSpPr txBox="1">
            <a:spLocks noChangeArrowheads="1"/>
          </p:cNvSpPr>
          <p:nvPr/>
        </p:nvSpPr>
        <p:spPr bwMode="auto">
          <a:xfrm>
            <a:off x="6858000" y="2286000"/>
            <a:ext cx="1271588" cy="39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5000" rIns="90000" bIns="4500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9pPr>
          </a:lstStyle>
          <a:p>
            <a:pPr eaLnBrk="1" hangingPunct="1"/>
            <a:r>
              <a:rPr lang="en-US">
                <a:solidFill>
                  <a:srgbClr val="000000"/>
                </a:solidFill>
              </a:rPr>
              <a:t>Side view</a:t>
            </a:r>
          </a:p>
        </p:txBody>
      </p:sp>
      <p:sp>
        <p:nvSpPr>
          <p:cNvPr id="31751" name="Text Box 6"/>
          <p:cNvSpPr txBox="1">
            <a:spLocks noChangeArrowheads="1"/>
          </p:cNvSpPr>
          <p:nvPr/>
        </p:nvSpPr>
        <p:spPr bwMode="auto">
          <a:xfrm>
            <a:off x="6870700" y="4829175"/>
            <a:ext cx="1192213" cy="39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5000" rIns="90000" bIns="4500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9pPr>
          </a:lstStyle>
          <a:p>
            <a:pPr eaLnBrk="1" hangingPunct="1"/>
            <a:r>
              <a:rPr lang="en-US">
                <a:solidFill>
                  <a:srgbClr val="000000"/>
                </a:solidFill>
              </a:rPr>
              <a:t>Top view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6450" y="6515100"/>
            <a:ext cx="5373688" cy="2413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S. Chaurize | Booster Notching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17758357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1"/>
          <p:cNvSpPr txBox="1">
            <a:spLocks noChangeArrowheads="1"/>
          </p:cNvSpPr>
          <p:nvPr/>
        </p:nvSpPr>
        <p:spPr bwMode="auto">
          <a:xfrm>
            <a:off x="1481138" y="455613"/>
            <a:ext cx="70866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ts val="600"/>
              </a:spcBef>
              <a:buClrTx/>
              <a:buFontTx/>
              <a:buNone/>
            </a:pPr>
            <a:r>
              <a:rPr lang="en-US" altLang="en-US" sz="2400" b="1" dirty="0">
                <a:solidFill>
                  <a:srgbClr val="000000"/>
                </a:solidFill>
              </a:rPr>
              <a:t>Long-13: </a:t>
            </a:r>
            <a:r>
              <a:rPr lang="en-US" altLang="en-US" sz="2400" b="1" dirty="0" smtClean="0">
                <a:solidFill>
                  <a:srgbClr val="000000"/>
                </a:solidFill>
              </a:rPr>
              <a:t>Loss Simulations</a:t>
            </a:r>
            <a:endParaRPr lang="en-US" altLang="en-US" sz="2400" b="1" dirty="0">
              <a:solidFill>
                <a:srgbClr val="000000"/>
              </a:solidFill>
            </a:endParaRP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buClrTx/>
              <a:buFontTx/>
              <a:buNone/>
            </a:pPr>
            <a:endParaRPr lang="en-US" altLang="en-US" sz="2400" b="1" dirty="0">
              <a:solidFill>
                <a:srgbClr val="000000"/>
              </a:solidFill>
            </a:endParaRPr>
          </a:p>
        </p:txBody>
      </p:sp>
      <p:sp>
        <p:nvSpPr>
          <p:cNvPr id="30723" name="Rectangle 2"/>
          <p:cNvSpPr>
            <a:spLocks noChangeArrowheads="1"/>
          </p:cNvSpPr>
          <p:nvPr/>
        </p:nvSpPr>
        <p:spPr bwMode="auto">
          <a:xfrm>
            <a:off x="6781800" y="152400"/>
            <a:ext cx="2209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r>
              <a:rPr lang="en-US" altLang="en-US" sz="1200">
                <a:solidFill>
                  <a:srgbClr val="0000FF"/>
                </a:solidFill>
              </a:rPr>
              <a:t>December, 2011      I.Tropin</a:t>
            </a:r>
            <a:r>
              <a:rPr lang="en-US" altLang="en-US" sz="1200">
                <a:solidFill>
                  <a:srgbClr val="000000"/>
                </a:solidFill>
              </a:rPr>
              <a:t>   </a:t>
            </a:r>
          </a:p>
        </p:txBody>
      </p:sp>
      <p:pic>
        <p:nvPicPr>
          <p:cNvPr id="30724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4193" y="948650"/>
            <a:ext cx="3276601" cy="162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0725" name="Text Box 4"/>
          <p:cNvSpPr txBox="1">
            <a:spLocks noChangeArrowheads="1"/>
          </p:cNvSpPr>
          <p:nvPr/>
        </p:nvSpPr>
        <p:spPr bwMode="auto">
          <a:xfrm>
            <a:off x="6781800" y="2588277"/>
            <a:ext cx="711994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5000" rIns="90000" bIns="4500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rgbClr val="000000"/>
                </a:solidFill>
              </a:rPr>
              <a:t>Side view</a:t>
            </a:r>
          </a:p>
        </p:txBody>
      </p:sp>
      <p:sp>
        <p:nvSpPr>
          <p:cNvPr id="30726" name="Text Box 5"/>
          <p:cNvSpPr txBox="1">
            <a:spLocks noChangeArrowheads="1"/>
          </p:cNvSpPr>
          <p:nvPr/>
        </p:nvSpPr>
        <p:spPr bwMode="auto">
          <a:xfrm>
            <a:off x="6870700" y="4652963"/>
            <a:ext cx="1192213" cy="39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5000" rIns="90000" bIns="4500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0000"/>
                </a:solidFill>
              </a:rPr>
              <a:t>Top view</a:t>
            </a:r>
          </a:p>
        </p:txBody>
      </p:sp>
      <p:pic>
        <p:nvPicPr>
          <p:cNvPr id="30727" name="Picture 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6127" y="3005363"/>
            <a:ext cx="3334429" cy="164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8" name="Content Placeholder 3"/>
          <p:cNvPicPr>
            <a:picLocks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914400"/>
            <a:ext cx="3247657" cy="2019829"/>
          </a:xfrm>
          <a:prstGeom prst="rect">
            <a:avLst/>
          </a:prstGeom>
        </p:spPr>
      </p:pic>
      <p:pic>
        <p:nvPicPr>
          <p:cNvPr id="9" name="Content Placeholder 3"/>
          <p:cNvPicPr>
            <a:picLocks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96" y="3304381"/>
            <a:ext cx="2894981" cy="2697163"/>
          </a:xfrm>
          <a:prstGeom prst="rect">
            <a:avLst/>
          </a:prstGeom>
        </p:spPr>
      </p:pic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6450" y="6515100"/>
            <a:ext cx="5373688" cy="2413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S. Chaurize | Booster Notching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2587367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Long 13 </a:t>
            </a:r>
            <a:br>
              <a:rPr lang="en-US" dirty="0" smtClean="0"/>
            </a:br>
            <a:r>
              <a:rPr lang="en-US" sz="2700" dirty="0" smtClean="0"/>
              <a:t>Notched  beam absorber</a:t>
            </a:r>
            <a:endParaRPr lang="en-US" sz="2700" dirty="0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685800" y="3098626"/>
            <a:ext cx="2590800" cy="1600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 rot="19574743">
            <a:off x="1566977" y="3787126"/>
            <a:ext cx="16115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Beam direction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2050" name="Picture 2" descr="C:\Users\chaurize\Desktop\notchinstall\P1050315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264" t="-704" r="13725" b="704"/>
          <a:stretch/>
        </p:blipFill>
        <p:spPr bwMode="auto">
          <a:xfrm>
            <a:off x="4769123" y="2495005"/>
            <a:ext cx="422033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chaurize\Desktop\notchtalkpics\L13pics 010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3" y="1981200"/>
            <a:ext cx="48768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386284" y="1524000"/>
            <a:ext cx="3189831" cy="3714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9600" dirty="0" smtClean="0"/>
              <a:t>Before</a:t>
            </a:r>
            <a:r>
              <a:rPr lang="en-US" dirty="0" smtClean="0"/>
              <a:t> 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5562600" y="2309283"/>
            <a:ext cx="3189831" cy="3714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9600" dirty="0" smtClean="0"/>
              <a:t>After</a:t>
            </a:r>
            <a:r>
              <a:rPr lang="en-US" dirty="0" smtClean="0"/>
              <a:t> 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6450" y="6515100"/>
            <a:ext cx="5373688" cy="2413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S. Chaurize | Booster Notching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305251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chaurize\Desktop\notchinstall\P105026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2502" y="2536785"/>
            <a:ext cx="48768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US" sz="2700" dirty="0"/>
          </a:p>
        </p:txBody>
      </p:sp>
      <p:pic>
        <p:nvPicPr>
          <p:cNvPr id="2050" name="Picture 2" descr="C:\Users\chaurize\Desktop\notchtalkpics\L13pics 003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7697" y="877550"/>
            <a:ext cx="4451798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 rot="21236445">
            <a:off x="4092010" y="4707627"/>
            <a:ext cx="1611531" cy="829876"/>
            <a:chOff x="1697318" y="5342324"/>
            <a:chExt cx="1611531" cy="829876"/>
          </a:xfrm>
        </p:grpSpPr>
        <p:cxnSp>
          <p:nvCxnSpPr>
            <p:cNvPr id="4" name="Straight Arrow Connector 3"/>
            <p:cNvCxnSpPr/>
            <p:nvPr/>
          </p:nvCxnSpPr>
          <p:spPr>
            <a:xfrm>
              <a:off x="1981200" y="5342324"/>
              <a:ext cx="1295400" cy="82987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sp>
          <p:nvSpPr>
            <p:cNvPr id="6" name="TextBox 5"/>
            <p:cNvSpPr txBox="1"/>
            <p:nvPr/>
          </p:nvSpPr>
          <p:spPr>
            <a:xfrm rot="2013818">
              <a:off x="1697318" y="5757013"/>
              <a:ext cx="16115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FF00"/>
                  </a:solidFill>
                </a:rPr>
                <a:t>Beam direction</a:t>
              </a:r>
              <a:endParaRPr lang="en-US" dirty="0">
                <a:solidFill>
                  <a:srgbClr val="FFFF00"/>
                </a:solidFill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212502" y="-46591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Long 13 </a:t>
            </a:r>
            <a:br>
              <a:rPr lang="en-US" dirty="0"/>
            </a:br>
            <a:r>
              <a:rPr lang="en-US" dirty="0"/>
              <a:t>Notched  beam absorber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6450" y="6515100"/>
            <a:ext cx="5373688" cy="2413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S. Chaurize | Booster Notching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552389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Liner section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89BEA-2B91-403F-ADA4-053DEE04721E}" type="datetime1">
              <a:rPr lang="en-US" altLang="en-US" smtClean="0"/>
              <a:pPr/>
              <a:t>11/23/2015</a:t>
            </a:fld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16</a:t>
            </a:fld>
            <a:endParaRPr lang="en-US" altLang="en-US"/>
          </a:p>
        </p:txBody>
      </p:sp>
      <p:pic>
        <p:nvPicPr>
          <p:cNvPr id="7" name="Content Placeholder 6" descr="Y:\public\Sidorov\NOTCHING_ABSORBER\NOTCH_ABSORBER_LINER_CUT_V2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9291" y="1670743"/>
            <a:ext cx="5931131" cy="373241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6450" y="6515100"/>
            <a:ext cx="5373688" cy="2413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S. Chaurize | Booster Notching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694269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Absorber Moving Liner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03388" y="1454267"/>
            <a:ext cx="8672513" cy="498786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89BEA-2B91-403F-ADA4-053DEE04721E}" type="datetime1">
              <a:rPr lang="en-US" altLang="en-US" smtClean="0"/>
              <a:pPr/>
              <a:t>11/23/2015</a:t>
            </a:fld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17</a:t>
            </a:fld>
            <a:endParaRPr lang="en-US" altLang="en-US"/>
          </a:p>
        </p:txBody>
      </p:sp>
      <p:pic>
        <p:nvPicPr>
          <p:cNvPr id="3073" name="Picture 205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4788" y="868421"/>
            <a:ext cx="5867400" cy="2638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2058"/>
          <p:cNvSpPr txBox="1">
            <a:spLocks noChangeArrowheads="1"/>
          </p:cNvSpPr>
          <p:nvPr/>
        </p:nvSpPr>
        <p:spPr bwMode="auto">
          <a:xfrm>
            <a:off x="1960563" y="1212909"/>
            <a:ext cx="800100" cy="276225"/>
          </a:xfrm>
          <a:prstGeom prst="rect">
            <a:avLst/>
          </a:prstGeom>
          <a:solidFill>
            <a:srgbClr val="FFFF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Top Plates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3675063" y="6426576"/>
            <a:ext cx="723900" cy="4381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3674428" y="6341486"/>
            <a:ext cx="1876425" cy="857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Box 2061"/>
          <p:cNvSpPr txBox="1">
            <a:spLocks noChangeArrowheads="1"/>
          </p:cNvSpPr>
          <p:nvPr/>
        </p:nvSpPr>
        <p:spPr bwMode="auto">
          <a:xfrm>
            <a:off x="4779963" y="3148071"/>
            <a:ext cx="962025" cy="257175"/>
          </a:xfrm>
          <a:prstGeom prst="rect">
            <a:avLst/>
          </a:prstGeom>
          <a:solidFill>
            <a:srgbClr val="FFFF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Hard flat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5218113" y="7970261"/>
            <a:ext cx="476250" cy="1143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Box 2063"/>
          <p:cNvSpPr txBox="1">
            <a:spLocks noChangeArrowheads="1"/>
          </p:cNvSpPr>
          <p:nvPr/>
        </p:nvSpPr>
        <p:spPr bwMode="auto">
          <a:xfrm>
            <a:off x="5489576" y="2817871"/>
            <a:ext cx="914400" cy="323850"/>
          </a:xfrm>
          <a:prstGeom prst="rect">
            <a:avLst/>
          </a:prstGeom>
          <a:solidFill>
            <a:srgbClr val="FFFF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Middle plate</a:t>
            </a:r>
            <a:endParaRPr kumimoji="0" lang="en-US" alt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H="1" flipV="1">
            <a:off x="6008688" y="7579736"/>
            <a:ext cx="400050" cy="1714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Box 2065"/>
          <p:cNvSpPr txBox="1">
            <a:spLocks noChangeArrowheads="1"/>
          </p:cNvSpPr>
          <p:nvPr/>
        </p:nvSpPr>
        <p:spPr bwMode="auto">
          <a:xfrm>
            <a:off x="6035676" y="2528946"/>
            <a:ext cx="1028700" cy="287338"/>
          </a:xfrm>
          <a:prstGeom prst="rect">
            <a:avLst/>
          </a:prstGeom>
          <a:solidFill>
            <a:srgbClr val="FFFF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Bottom plates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H="1" flipV="1">
            <a:off x="6770688" y="7408286"/>
            <a:ext cx="180975" cy="571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 flipV="1">
            <a:off x="7923213" y="7008236"/>
            <a:ext cx="5715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Box 2068"/>
          <p:cNvSpPr txBox="1">
            <a:spLocks noChangeArrowheads="1"/>
          </p:cNvSpPr>
          <p:nvPr/>
        </p:nvSpPr>
        <p:spPr bwMode="auto">
          <a:xfrm>
            <a:off x="5027613" y="868421"/>
            <a:ext cx="1009650" cy="293688"/>
          </a:xfrm>
          <a:prstGeom prst="rect">
            <a:avLst/>
          </a:prstGeom>
          <a:solidFill>
            <a:srgbClr val="FFFF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Vacuum Liner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6951663" y="6026526"/>
            <a:ext cx="523875" cy="2381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Box 2070"/>
          <p:cNvSpPr txBox="1">
            <a:spLocks noChangeArrowheads="1"/>
          </p:cNvSpPr>
          <p:nvPr/>
        </p:nvSpPr>
        <p:spPr bwMode="auto">
          <a:xfrm>
            <a:off x="1643063" y="3343334"/>
            <a:ext cx="1046163" cy="304800"/>
          </a:xfrm>
          <a:prstGeom prst="rect">
            <a:avLst/>
          </a:prstGeom>
          <a:solidFill>
            <a:srgbClr val="FFFF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Pivot  Bracket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3608388" y="8084561"/>
            <a:ext cx="266700" cy="1333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6"/>
          <p:cNvSpPr>
            <a:spLocks noChangeArrowheads="1"/>
          </p:cNvSpPr>
          <p:nvPr/>
        </p:nvSpPr>
        <p:spPr bwMode="auto">
          <a:xfrm>
            <a:off x="1474788" y="411221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2" name="Rectangle 23"/>
          <p:cNvSpPr>
            <a:spLocks noChangeArrowheads="1"/>
          </p:cNvSpPr>
          <p:nvPr/>
        </p:nvSpPr>
        <p:spPr bwMode="auto">
          <a:xfrm>
            <a:off x="1474788" y="868421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2" name="Picture 31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779905" y="3506846"/>
            <a:ext cx="5433695" cy="280606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6450" y="6515100"/>
            <a:ext cx="5373688" cy="2413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S. Chaurize | Booster Notching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956818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Notched Beam </a:t>
            </a:r>
            <a:br>
              <a:rPr lang="en-US" dirty="0" smtClean="0"/>
            </a:br>
            <a:r>
              <a:rPr lang="en-US" dirty="0" smtClean="0"/>
              <a:t>Absorber Liner with 12” insert 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E498C-75CD-4FE4-BD6E-512B35D27A78}" type="datetime1">
              <a:rPr lang="en-US" smtClean="0"/>
              <a:t>11/23/2015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0CE6A-30A8-4ABE-9F21-4958F3FCE943}" type="slidenum">
              <a:rPr lang="en-US" smtClean="0"/>
              <a:t>18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2743"/>
          <a:stretch/>
        </p:blipFill>
        <p:spPr>
          <a:xfrm>
            <a:off x="1120462" y="1101949"/>
            <a:ext cx="6529589" cy="4101116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4800601" y="3399046"/>
            <a:ext cx="231819" cy="282686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673700" y="3315009"/>
            <a:ext cx="463639" cy="450761"/>
          </a:xfrm>
          <a:prstGeom prst="ellipse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6275" y="1381158"/>
            <a:ext cx="23541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Circulating beam 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149535" y="1381157"/>
            <a:ext cx="20612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notched beam </a:t>
            </a:r>
            <a:endParaRPr lang="en-US" dirty="0"/>
          </a:p>
        </p:txBody>
      </p:sp>
      <p:cxnSp>
        <p:nvCxnSpPr>
          <p:cNvPr id="13" name="Straight Arrow Connector 12"/>
          <p:cNvCxnSpPr>
            <a:endCxn id="8" idx="7"/>
          </p:cNvCxnSpPr>
          <p:nvPr/>
        </p:nvCxnSpPr>
        <p:spPr>
          <a:xfrm flipH="1">
            <a:off x="4998471" y="1842822"/>
            <a:ext cx="616718" cy="159762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10" idx="2"/>
            <a:endCxn id="9" idx="1"/>
          </p:cNvCxnSpPr>
          <p:nvPr/>
        </p:nvCxnSpPr>
        <p:spPr>
          <a:xfrm>
            <a:off x="1853361" y="1842823"/>
            <a:ext cx="1888237" cy="153819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6450" y="6515100"/>
            <a:ext cx="5373688" cy="2413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S. Chaurize | Booster Notching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83340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Absorber Vacuum Liner 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00200"/>
            <a:ext cx="7714228" cy="3972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45394" y="5470604"/>
            <a:ext cx="4010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Vacuum Liner neutral position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0" y="5460817"/>
            <a:ext cx="3189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Vacuum Liner working  position.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589074" y="6414753"/>
            <a:ext cx="11074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V. </a:t>
            </a:r>
            <a:r>
              <a:rPr lang="en-US" dirty="0" err="1" smtClean="0"/>
              <a:t>Sidorov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6450" y="6515100"/>
            <a:ext cx="5373688" cy="2413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S. Chaurize | Booster Notching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04141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0083"/>
            <a:ext cx="8686800" cy="641739"/>
          </a:xfrm>
        </p:spPr>
        <p:txBody>
          <a:bodyPr/>
          <a:lstStyle/>
          <a:p>
            <a:r>
              <a:rPr lang="en-US" dirty="0"/>
              <a:t>Notching </a:t>
            </a:r>
            <a:r>
              <a:rPr lang="en-US" dirty="0" smtClean="0"/>
              <a:t>History In the Booster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89BEA-2B91-403F-ADA4-053DEE04721E}" type="datetime1">
              <a:rPr lang="en-US" altLang="en-US" smtClean="0"/>
              <a:pPr/>
              <a:t>11/23/2015</a:t>
            </a:fld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2</a:t>
            </a:fld>
            <a:endParaRPr lang="en-US" altLang="en-US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404040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200" kern="1200">
                <a:solidFill>
                  <a:srgbClr val="404040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404040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800" kern="1200">
                <a:solidFill>
                  <a:srgbClr val="404040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404040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Notching is controlled removal of selected proton bunches to facilitate a gap in the beam.</a:t>
            </a:r>
          </a:p>
          <a:p>
            <a:r>
              <a:rPr lang="en-US" dirty="0" smtClean="0"/>
              <a:t>This gap allows the Booster extraction kicker magnetic fields to reach full value to allow extraction of the remaining bunches.</a:t>
            </a:r>
          </a:p>
          <a:p>
            <a:r>
              <a:rPr lang="en-US" dirty="0" smtClean="0"/>
              <a:t>Without the gap or “notch” in the beam, the extraction kickers would displace these bunches in a non-controlled fashion causing losses in the extraction region</a:t>
            </a:r>
          </a:p>
          <a:p>
            <a:r>
              <a:rPr lang="en-US" dirty="0" smtClean="0"/>
              <a:t>In the past “notching” was less critical due to lower beam intensities and lower beam duty cycles. Losses were tolerable.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6450" y="6515100"/>
            <a:ext cx="5373688" cy="2413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S. Chaurize | Booster Notching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588133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Notching </a:t>
            </a:r>
            <a:r>
              <a:rPr lang="en-US" dirty="0" err="1" smtClean="0"/>
              <a:t>Pulser</a:t>
            </a:r>
            <a:r>
              <a:rPr lang="en-US" dirty="0" smtClean="0"/>
              <a:t> System using 2 CX2610 pulsed </a:t>
            </a:r>
            <a:r>
              <a:rPr lang="en-US" dirty="0" err="1" smtClean="0"/>
              <a:t>thyratrons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059267" y="1531862"/>
            <a:ext cx="4987925" cy="3740943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89BEA-2B91-403F-ADA4-053DEE04721E}" type="datetime1">
              <a:rPr lang="en-US" altLang="en-US" smtClean="0"/>
              <a:pPr/>
              <a:t>11/23/2015</a:t>
            </a:fld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20</a:t>
            </a:fld>
            <a:endParaRPr lang="en-US" alt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84588" y="1537010"/>
            <a:ext cx="5029111" cy="3771833"/>
          </a:xfrm>
          <a:prstGeom prst="rect">
            <a:avLst/>
          </a:prstGeom>
        </p:spPr>
      </p:pic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6450" y="6515100"/>
            <a:ext cx="5373688" cy="2413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S. Chaurize | Booster Notching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533813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Notch System Diagram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89BEA-2B91-403F-ADA4-053DEE04721E}" type="datetime1">
              <a:rPr lang="en-US" altLang="en-US" smtClean="0"/>
              <a:pPr/>
              <a:t>11/23/2015</a:t>
            </a:fld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21</a:t>
            </a:fld>
            <a:endParaRPr lang="en-US" altLang="en-US"/>
          </a:p>
        </p:txBody>
      </p:sp>
      <p:graphicFrame>
        <p:nvGraphicFramePr>
          <p:cNvPr id="7" name="Content Placeholder 6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22932701"/>
              </p:ext>
            </p:extLst>
          </p:nvPr>
        </p:nvGraphicFramePr>
        <p:xfrm>
          <a:off x="228600" y="745403"/>
          <a:ext cx="8812369" cy="54470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7" name="Acrobat Document" r:id="rId3" imgW="23316953" imgH="15087398" progId="AcroExch.Document.11">
                  <p:embed/>
                </p:oleObj>
              </mc:Choice>
              <mc:Fallback>
                <p:oleObj name="Acrobat Document" r:id="rId3" imgW="23316953" imgH="15087398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8600" y="745403"/>
                        <a:ext cx="8812369" cy="544706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6450" y="6515100"/>
            <a:ext cx="5373688" cy="2413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S. Chaurize | Booster Notching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77927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</a:t>
            </a:r>
            <a:r>
              <a:rPr lang="en-US" dirty="0" err="1" smtClean="0"/>
              <a:t>Pulser</a:t>
            </a:r>
            <a:r>
              <a:rPr lang="en-US" dirty="0" smtClean="0"/>
              <a:t> system has faster rise/fill time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89BEA-2B91-403F-ADA4-053DEE04721E}" type="datetime1">
              <a:rPr lang="en-US" altLang="en-US" smtClean="0"/>
              <a:pPr/>
              <a:t>11/23/2015</a:t>
            </a:fld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22</a:t>
            </a:fld>
            <a:endParaRPr lang="en-US" altLang="en-US"/>
          </a:p>
        </p:txBody>
      </p:sp>
      <p:pic>
        <p:nvPicPr>
          <p:cNvPr id="7" name="Content Placeholder 6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4868" y="1337818"/>
            <a:ext cx="4379976" cy="4398264"/>
          </a:xfrm>
          <a:prstGeom prst="rect">
            <a:avLst/>
          </a:prstGeom>
        </p:spPr>
      </p:pic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6450" y="6515100"/>
            <a:ext cx="5373688" cy="2413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S. Chaurize | Booster Notching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018427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L12 Straight section  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832" y="1042988"/>
            <a:ext cx="6678048" cy="4987925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89BEA-2B91-403F-ADA4-053DEE04721E}" type="datetime1">
              <a:rPr lang="en-US" altLang="en-US" smtClean="0"/>
              <a:pPr/>
              <a:t>11/23/2015</a:t>
            </a:fld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23</a:t>
            </a:fld>
            <a:endParaRPr lang="en-US" altLang="en-US"/>
          </a:p>
        </p:txBody>
      </p:sp>
      <p:sp>
        <p:nvSpPr>
          <p:cNvPr id="8" name="TextBox 7"/>
          <p:cNvSpPr txBox="1"/>
          <p:nvPr/>
        </p:nvSpPr>
        <p:spPr>
          <a:xfrm>
            <a:off x="452437" y="5569248"/>
            <a:ext cx="53549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6 half meter long pulsed magnetic kickers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9" name="Left Brace 8"/>
          <p:cNvSpPr/>
          <p:nvPr/>
        </p:nvSpPr>
        <p:spPr>
          <a:xfrm rot="16860042">
            <a:off x="4359498" y="1524289"/>
            <a:ext cx="425003" cy="5160176"/>
          </a:xfrm>
          <a:prstGeom prst="leftBrac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2884868" y="4262907"/>
            <a:ext cx="1687131" cy="144163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6450" y="6515100"/>
            <a:ext cx="5373688" cy="2413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S. Chaurize | Booster Notching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53577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Six notching magnets summed load terminating resistors 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856" y="1250950"/>
            <a:ext cx="7620000" cy="4572000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89BEA-2B91-403F-ADA4-053DEE04721E}" type="datetime1">
              <a:rPr lang="en-US" altLang="en-US" smtClean="0"/>
              <a:pPr/>
              <a:t>11/23/2015</a:t>
            </a:fld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24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6450" y="6515100"/>
            <a:ext cx="5373688" cy="2413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S. Chaurize | Booster Notching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848088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6052" y="1042988"/>
            <a:ext cx="3740943" cy="4987925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89BEA-2B91-403F-ADA4-053DEE04721E}" type="datetime1">
              <a:rPr lang="en-US" altLang="en-US" smtClean="0"/>
              <a:pPr/>
              <a:t>11/23/2015</a:t>
            </a:fld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25</a:t>
            </a:fld>
            <a:endParaRPr lang="en-US" alt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6450" y="6515100"/>
            <a:ext cx="5373688" cy="2413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S. Chaurize | Booster Notching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566647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Short 12 straight section special BPM and BMA spool</a:t>
            </a:r>
            <a:endParaRPr lang="en-US" dirty="0"/>
          </a:p>
        </p:txBody>
      </p:sp>
      <p:pic>
        <p:nvPicPr>
          <p:cNvPr id="5122" name="Picture 2" descr="C:\Users\chaurize\Desktop\186CANON\IMG_860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3915" y="2058052"/>
            <a:ext cx="5348385" cy="4011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28600" y="723900"/>
            <a:ext cx="3429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800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5257800" y="762000"/>
            <a:ext cx="3429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678332" y="953152"/>
            <a:ext cx="761779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Modified BMA spool 5” full aperture. BPM external to BMA</a:t>
            </a:r>
          </a:p>
          <a:p>
            <a:r>
              <a:rPr lang="en-US" sz="2000" dirty="0" smtClean="0"/>
              <a:t>BMA offset 20mm to radial outside to allow for notched beam aperture</a:t>
            </a:r>
            <a:endParaRPr lang="en-US" sz="2000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6450" y="6515100"/>
            <a:ext cx="5373688" cy="2413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S. Chaurize | Booster Notching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064192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L12 Mini-straight </a:t>
            </a:r>
            <a:endParaRPr lang="en-US" dirty="0"/>
          </a:p>
        </p:txBody>
      </p:sp>
      <p:pic>
        <p:nvPicPr>
          <p:cNvPr id="4098" name="Picture 2" descr="C:\Users\chaurize\Desktop\186CANON\IMG_860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6450" y="6515100"/>
            <a:ext cx="5373688" cy="2413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S. Chaurize | Booster Notching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143543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L13 Upstream notched beam Absorber</a:t>
            </a:r>
            <a:endParaRPr lang="en-US" dirty="0"/>
          </a:p>
        </p:txBody>
      </p:sp>
      <p:pic>
        <p:nvPicPr>
          <p:cNvPr id="3074" name="Picture 2" descr="C:\Users\chaurize\Desktop\186CANON\IMG_860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28600" y="723900"/>
            <a:ext cx="3429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800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2133600" y="1524000"/>
            <a:ext cx="1981200" cy="2590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3512483" y="2691727"/>
            <a:ext cx="1204633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010043" y="2218422"/>
            <a:ext cx="1683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Beam Direction 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6450" y="6515100"/>
            <a:ext cx="5373688" cy="2413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S. Chaurize | Booster Notching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991295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chaurize\Desktop\186CANON\IMG_860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>
            <a:off x="2133600" y="1524000"/>
            <a:ext cx="685800" cy="1905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5715000" y="1524000"/>
            <a:ext cx="1066800" cy="1828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850006" y="756107"/>
            <a:ext cx="2548303" cy="278558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599" y="114368"/>
            <a:ext cx="8686800" cy="641739"/>
          </a:xfrm>
        </p:spPr>
        <p:txBody>
          <a:bodyPr/>
          <a:lstStyle/>
          <a:p>
            <a:r>
              <a:rPr lang="en-US" dirty="0" smtClean="0"/>
              <a:t>L13 downstream absorber mask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6450" y="6515100"/>
            <a:ext cx="5373688" cy="2413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S. Chaurize | Booster Notching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067303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491544"/>
          </a:xfrm>
        </p:spPr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Notching Pre-Shutdown 2012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81000" y="1066800"/>
            <a:ext cx="8534400" cy="5334000"/>
          </a:xfrm>
        </p:spPr>
        <p:txBody>
          <a:bodyPr>
            <a:normAutofit/>
          </a:bodyPr>
          <a:lstStyle/>
          <a:p>
            <a:pPr lvl="1"/>
            <a:r>
              <a:rPr lang="en-US" sz="2400" dirty="0" smtClean="0"/>
              <a:t>A  3 bucket gap is created using kickers located at Long 5 and Long 12</a:t>
            </a:r>
          </a:p>
          <a:p>
            <a:pPr lvl="2"/>
            <a:r>
              <a:rPr lang="en-US" sz="2400" dirty="0" smtClean="0"/>
              <a:t>Notcher –  A High Voltage(55kV) Kicker at Long 5</a:t>
            </a:r>
          </a:p>
          <a:p>
            <a:pPr lvl="2"/>
            <a:r>
              <a:rPr lang="en-US" sz="2400" dirty="0" err="1" smtClean="0"/>
              <a:t>Noker</a:t>
            </a:r>
            <a:r>
              <a:rPr lang="en-US" sz="2400" dirty="0" smtClean="0"/>
              <a:t>  - Lower Voltage Kicker (20-40 kV) at Long 12</a:t>
            </a:r>
          </a:p>
          <a:p>
            <a:pPr lvl="3"/>
            <a:r>
              <a:rPr lang="en-US" sz="2400" dirty="0" smtClean="0"/>
              <a:t>Used to clean out remnant </a:t>
            </a:r>
            <a:r>
              <a:rPr lang="en-US" sz="2400" dirty="0"/>
              <a:t>n</a:t>
            </a:r>
            <a:r>
              <a:rPr lang="en-US" sz="2400" dirty="0" smtClean="0"/>
              <a:t>otched beam in buckets</a:t>
            </a:r>
          </a:p>
          <a:p>
            <a:pPr marL="1371600" lvl="3" indent="0">
              <a:buNone/>
            </a:pPr>
            <a:r>
              <a:rPr lang="en-US" sz="2400" dirty="0" smtClean="0"/>
              <a:t>At ~700 MeV due to Cogging operations.</a:t>
            </a:r>
          </a:p>
          <a:p>
            <a:pPr lvl="1"/>
            <a:r>
              <a:rPr lang="en-US" sz="2400" dirty="0" smtClean="0"/>
              <a:t>Beam is </a:t>
            </a:r>
            <a:r>
              <a:rPr lang="en-US" sz="2400" dirty="0" smtClean="0">
                <a:solidFill>
                  <a:srgbClr val="FF0000"/>
                </a:solidFill>
              </a:rPr>
              <a:t>kicked vertically </a:t>
            </a:r>
            <a:r>
              <a:rPr lang="en-US" sz="2400" dirty="0" smtClean="0"/>
              <a:t>into Gradient Magnet dipoles at L5 and L12.  Some notched beam reaches the  collimator region at Long 6 and beam pipe mask at Long 13. This is not optimal </a:t>
            </a:r>
          </a:p>
          <a:p>
            <a:pPr lvl="1"/>
            <a:r>
              <a:rPr lang="en-US" sz="2400" dirty="0"/>
              <a:t>N</a:t>
            </a:r>
            <a:r>
              <a:rPr lang="en-US" sz="2400" dirty="0" smtClean="0"/>
              <a:t>on-cogged notched cycles occurs at ~400 MeV.</a:t>
            </a:r>
          </a:p>
          <a:p>
            <a:pPr lvl="1"/>
            <a:r>
              <a:rPr lang="en-US" sz="2400" dirty="0" smtClean="0"/>
              <a:t>Cogged notch cycles occurs at ~700 MeV.</a:t>
            </a:r>
          </a:p>
          <a:p>
            <a:pPr lvl="1"/>
            <a:endParaRPr lang="en-US" sz="2400" dirty="0" smtClean="0"/>
          </a:p>
          <a:p>
            <a:pPr lvl="3"/>
            <a:endParaRPr lang="en-US" dirty="0" smtClean="0"/>
          </a:p>
          <a:p>
            <a:pPr lvl="4"/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6450" y="6515100"/>
            <a:ext cx="5373688" cy="2413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S. Chaurize | Booster Notching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299248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865" y="846138"/>
            <a:ext cx="8229600" cy="1143000"/>
          </a:xfrm>
        </p:spPr>
        <p:txBody>
          <a:bodyPr/>
          <a:lstStyle/>
          <a:p>
            <a:r>
              <a:rPr lang="en-US" dirty="0" smtClean="0"/>
              <a:t>Typical short straight sections downstream of notched absorber S13, S14</a:t>
            </a:r>
            <a:endParaRPr lang="en-US" dirty="0"/>
          </a:p>
        </p:txBody>
      </p:sp>
      <p:pic>
        <p:nvPicPr>
          <p:cNvPr id="3" name="Picture 2" descr="C:\Users\chaurize\Desktop\notchinstall\IMG_155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8773" y="1524140"/>
            <a:ext cx="6609494" cy="3717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6450" y="6515100"/>
            <a:ext cx="5373688" cy="2413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S. Chaurize | Booster Notching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345888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151" y="936084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Notch Region</a:t>
            </a:r>
            <a:br>
              <a:rPr lang="en-US" dirty="0" smtClean="0"/>
            </a:br>
            <a:r>
              <a:rPr lang="en-US" sz="1600" dirty="0" smtClean="0"/>
              <a:t>Top view of magnets</a:t>
            </a:r>
            <a:endParaRPr lang="en-US" sz="1600" dirty="0"/>
          </a:p>
        </p:txBody>
      </p:sp>
      <p:grpSp>
        <p:nvGrpSpPr>
          <p:cNvPr id="3" name="Group 2"/>
          <p:cNvGrpSpPr/>
          <p:nvPr/>
        </p:nvGrpSpPr>
        <p:grpSpPr>
          <a:xfrm>
            <a:off x="52496" y="2178298"/>
            <a:ext cx="8991600" cy="1007952"/>
            <a:chOff x="44975" y="1241975"/>
            <a:chExt cx="8991600" cy="1007952"/>
          </a:xfrm>
        </p:grpSpPr>
        <p:sp>
          <p:nvSpPr>
            <p:cNvPr id="6" name="Rectangle 5"/>
            <p:cNvSpPr/>
            <p:nvPr/>
          </p:nvSpPr>
          <p:spPr>
            <a:xfrm>
              <a:off x="3245375" y="1612204"/>
              <a:ext cx="914400" cy="228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2243227" y="1614471"/>
              <a:ext cx="914400" cy="228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5512903" y="1614585"/>
              <a:ext cx="914400" cy="228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4494595" y="1612090"/>
              <a:ext cx="914400" cy="228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8039051" y="1614585"/>
              <a:ext cx="914400" cy="228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7365" y="1612306"/>
              <a:ext cx="914400" cy="228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3" name="Straight Connector 12"/>
            <p:cNvCxnSpPr/>
            <p:nvPr/>
          </p:nvCxnSpPr>
          <p:spPr>
            <a:xfrm>
              <a:off x="44975" y="1728885"/>
              <a:ext cx="89916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14"/>
            <p:cNvSpPr/>
            <p:nvPr/>
          </p:nvSpPr>
          <p:spPr>
            <a:xfrm>
              <a:off x="6561231" y="1500285"/>
              <a:ext cx="762000" cy="4572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467030" y="1594673"/>
              <a:ext cx="46679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/>
                <a:t>12-1</a:t>
              </a:r>
              <a:endParaRPr lang="en-US" sz="1200" b="1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434361" y="1601881"/>
              <a:ext cx="46679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/>
                <a:t>12-2</a:t>
              </a:r>
              <a:endParaRPr lang="en-US" sz="1200" b="1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718398" y="1577306"/>
              <a:ext cx="46679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/>
                <a:t>12-3</a:t>
              </a:r>
              <a:endParaRPr lang="en-US" sz="1200" b="1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736706" y="1590384"/>
              <a:ext cx="46679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/>
                <a:t>12-4</a:t>
              </a:r>
              <a:endParaRPr lang="en-US" sz="1200" b="1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8262854" y="1597307"/>
              <a:ext cx="46679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/>
                <a:t>13-1</a:t>
              </a:r>
              <a:endParaRPr lang="en-US" sz="1200" b="1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42597" y="1577306"/>
              <a:ext cx="46679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/>
                <a:t>11-4</a:t>
              </a:r>
              <a:endParaRPr lang="en-US" sz="1200" b="1" dirty="0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7473319" y="1652685"/>
              <a:ext cx="267856" cy="1524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1033458" y="1690783"/>
              <a:ext cx="228600" cy="76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287993" y="1690310"/>
              <a:ext cx="228600" cy="76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2089822" y="1666973"/>
              <a:ext cx="139839" cy="124174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4323803" y="1663830"/>
              <a:ext cx="139839" cy="124174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7875940" y="1652685"/>
              <a:ext cx="139839" cy="124174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1524710" y="1694873"/>
              <a:ext cx="69919" cy="62087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1391294" y="2020650"/>
              <a:ext cx="106952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/>
                <a:t>         MK04   L12 BMA</a:t>
              </a:r>
              <a:endParaRPr lang="en-US" sz="800" dirty="0"/>
            </a:p>
          </p:txBody>
        </p:sp>
        <p:cxnSp>
          <p:nvCxnSpPr>
            <p:cNvPr id="45" name="Straight Arrow Connector 44"/>
            <p:cNvCxnSpPr/>
            <p:nvPr/>
          </p:nvCxnSpPr>
          <p:spPr>
            <a:xfrm flipV="1">
              <a:off x="1816841" y="1782113"/>
              <a:ext cx="132491" cy="30298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/>
            <p:nvPr/>
          </p:nvCxnSpPr>
          <p:spPr>
            <a:xfrm flipH="1" flipV="1">
              <a:off x="2163863" y="1788004"/>
              <a:ext cx="14712" cy="29108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TextBox 48"/>
            <p:cNvSpPr txBox="1"/>
            <p:nvPr/>
          </p:nvSpPr>
          <p:spPr>
            <a:xfrm>
              <a:off x="3814015" y="2034483"/>
              <a:ext cx="1058303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/>
                <a:t> BLM122      S12 BMA</a:t>
              </a:r>
              <a:endParaRPr lang="en-US" sz="800" dirty="0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6047072" y="1271304"/>
              <a:ext cx="526106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/>
                <a:t>BLM124</a:t>
              </a:r>
              <a:endParaRPr lang="en-US" sz="800" dirty="0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7137406" y="2012233"/>
              <a:ext cx="949299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/>
                <a:t>BLM126    BLML13</a:t>
              </a:r>
              <a:endParaRPr lang="en-US" sz="800" dirty="0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4083575" y="1241975"/>
              <a:ext cx="543739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/>
                <a:t>BLMS12 </a:t>
              </a:r>
              <a:endParaRPr lang="en-US" sz="800" dirty="0"/>
            </a:p>
          </p:txBody>
        </p:sp>
        <p:cxnSp>
          <p:nvCxnSpPr>
            <p:cNvPr id="53" name="Straight Arrow Connector 52"/>
            <p:cNvCxnSpPr/>
            <p:nvPr/>
          </p:nvCxnSpPr>
          <p:spPr>
            <a:xfrm flipH="1" flipV="1">
              <a:off x="4404410" y="1805085"/>
              <a:ext cx="59232" cy="273999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/>
            <p:cNvCxnSpPr/>
            <p:nvPr/>
          </p:nvCxnSpPr>
          <p:spPr>
            <a:xfrm flipV="1">
              <a:off x="4131994" y="1848118"/>
              <a:ext cx="120862" cy="23096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/>
            <p:cNvCxnSpPr/>
            <p:nvPr/>
          </p:nvCxnSpPr>
          <p:spPr>
            <a:xfrm flipH="1">
              <a:off x="4243625" y="1424085"/>
              <a:ext cx="106646" cy="188119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TextBox 55"/>
            <p:cNvSpPr txBox="1"/>
            <p:nvPr/>
          </p:nvSpPr>
          <p:spPr>
            <a:xfrm>
              <a:off x="6675252" y="1551505"/>
              <a:ext cx="57740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800" b="1" dirty="0" smtClean="0"/>
                <a:t>Notch</a:t>
              </a:r>
            </a:p>
            <a:p>
              <a:pPr algn="ctr"/>
              <a:r>
                <a:rPr lang="en-US" sz="800" b="1" dirty="0" smtClean="0"/>
                <a:t>Absorber</a:t>
              </a:r>
              <a:endParaRPr lang="en-US" sz="800" b="1" dirty="0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7402704" y="1625360"/>
              <a:ext cx="409086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/>
                <a:t>Mask</a:t>
              </a:r>
              <a:endParaRPr lang="en-US" sz="800" dirty="0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7715605" y="1271924"/>
              <a:ext cx="556563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/>
                <a:t>L13 BMA</a:t>
              </a:r>
              <a:endParaRPr lang="en-US" sz="800" dirty="0"/>
            </a:p>
          </p:txBody>
        </p:sp>
        <p:cxnSp>
          <p:nvCxnSpPr>
            <p:cNvPr id="59" name="Straight Arrow Connector 58"/>
            <p:cNvCxnSpPr/>
            <p:nvPr/>
          </p:nvCxnSpPr>
          <p:spPr>
            <a:xfrm flipH="1">
              <a:off x="7967712" y="1424085"/>
              <a:ext cx="48067" cy="209727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TextBox 60"/>
            <p:cNvSpPr txBox="1"/>
            <p:nvPr/>
          </p:nvSpPr>
          <p:spPr>
            <a:xfrm>
              <a:off x="6216989" y="2020195"/>
              <a:ext cx="526106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/>
                <a:t>BLM125</a:t>
              </a:r>
              <a:endParaRPr lang="en-US" sz="800" dirty="0"/>
            </a:p>
          </p:txBody>
        </p:sp>
        <p:sp>
          <p:nvSpPr>
            <p:cNvPr id="64" name="Oval 63"/>
            <p:cNvSpPr/>
            <p:nvPr/>
          </p:nvSpPr>
          <p:spPr>
            <a:xfrm>
              <a:off x="4181206" y="1636191"/>
              <a:ext cx="76200" cy="76200"/>
            </a:xfrm>
            <a:prstGeom prst="ellips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Oval 64"/>
            <p:cNvSpPr/>
            <p:nvPr/>
          </p:nvSpPr>
          <p:spPr>
            <a:xfrm>
              <a:off x="6480042" y="1738187"/>
              <a:ext cx="76200" cy="76200"/>
            </a:xfrm>
            <a:prstGeom prst="ellips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Oval 65"/>
            <p:cNvSpPr/>
            <p:nvPr/>
          </p:nvSpPr>
          <p:spPr>
            <a:xfrm>
              <a:off x="4216925" y="1744013"/>
              <a:ext cx="76200" cy="76200"/>
            </a:xfrm>
            <a:prstGeom prst="ellips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Oval 68"/>
            <p:cNvSpPr/>
            <p:nvPr/>
          </p:nvSpPr>
          <p:spPr>
            <a:xfrm>
              <a:off x="6441942" y="1636191"/>
              <a:ext cx="76200" cy="76200"/>
            </a:xfrm>
            <a:prstGeom prst="ellips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Oval 70"/>
            <p:cNvSpPr/>
            <p:nvPr/>
          </p:nvSpPr>
          <p:spPr>
            <a:xfrm>
              <a:off x="5423283" y="1744013"/>
              <a:ext cx="76200" cy="76200"/>
            </a:xfrm>
            <a:prstGeom prst="ellips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2" name="Oval 71"/>
            <p:cNvSpPr/>
            <p:nvPr/>
          </p:nvSpPr>
          <p:spPr>
            <a:xfrm>
              <a:off x="7777945" y="1692492"/>
              <a:ext cx="76200" cy="76200"/>
            </a:xfrm>
            <a:prstGeom prst="ellips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Oval 72"/>
            <p:cNvSpPr/>
            <p:nvPr/>
          </p:nvSpPr>
          <p:spPr>
            <a:xfrm>
              <a:off x="7364604" y="1692492"/>
              <a:ext cx="76200" cy="76200"/>
            </a:xfrm>
            <a:prstGeom prst="ellips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79" name="Straight Arrow Connector 78"/>
            <p:cNvCxnSpPr/>
            <p:nvPr/>
          </p:nvCxnSpPr>
          <p:spPr>
            <a:xfrm>
              <a:off x="6427303" y="1424085"/>
              <a:ext cx="51406" cy="20272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Arrow Connector 81"/>
            <p:cNvCxnSpPr/>
            <p:nvPr/>
          </p:nvCxnSpPr>
          <p:spPr>
            <a:xfrm flipV="1">
              <a:off x="6410634" y="1843505"/>
              <a:ext cx="90839" cy="230793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Arrow Connector 84"/>
            <p:cNvCxnSpPr/>
            <p:nvPr/>
          </p:nvCxnSpPr>
          <p:spPr>
            <a:xfrm flipV="1">
              <a:off x="7402704" y="1789403"/>
              <a:ext cx="0" cy="28489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Arrow Connector 86"/>
            <p:cNvCxnSpPr/>
            <p:nvPr/>
          </p:nvCxnSpPr>
          <p:spPr>
            <a:xfrm flipV="1">
              <a:off x="7820474" y="1791158"/>
              <a:ext cx="0" cy="28489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TextBox 87"/>
            <p:cNvSpPr txBox="1"/>
            <p:nvPr/>
          </p:nvSpPr>
          <p:spPr>
            <a:xfrm>
              <a:off x="5185192" y="2012233"/>
              <a:ext cx="526106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/>
                <a:t>BLM123</a:t>
              </a:r>
              <a:endParaRPr lang="en-US" sz="800" dirty="0"/>
            </a:p>
          </p:txBody>
        </p:sp>
        <p:cxnSp>
          <p:nvCxnSpPr>
            <p:cNvPr id="89" name="Straight Arrow Connector 88"/>
            <p:cNvCxnSpPr/>
            <p:nvPr/>
          </p:nvCxnSpPr>
          <p:spPr>
            <a:xfrm flipV="1">
              <a:off x="5457481" y="1842096"/>
              <a:ext cx="13138" cy="19784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0" name="Rectangle 59"/>
          <p:cNvSpPr/>
          <p:nvPr/>
        </p:nvSpPr>
        <p:spPr>
          <a:xfrm>
            <a:off x="1857694" y="2623847"/>
            <a:ext cx="228600" cy="76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" name="Rectangle 61"/>
          <p:cNvSpPr/>
          <p:nvPr/>
        </p:nvSpPr>
        <p:spPr>
          <a:xfrm>
            <a:off x="1606209" y="2624131"/>
            <a:ext cx="228600" cy="76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454606" y="4679918"/>
            <a:ext cx="20622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Diagram continued below</a:t>
            </a:r>
            <a:endParaRPr lang="en-US" sz="1400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3708258" y="4060284"/>
            <a:ext cx="1204633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pSp>
        <p:nvGrpSpPr>
          <p:cNvPr id="34" name="Group 33"/>
          <p:cNvGrpSpPr/>
          <p:nvPr/>
        </p:nvGrpSpPr>
        <p:grpSpPr>
          <a:xfrm>
            <a:off x="1834563" y="5034893"/>
            <a:ext cx="5643263" cy="823778"/>
            <a:chOff x="2041806" y="3559697"/>
            <a:chExt cx="5643263" cy="823778"/>
          </a:xfrm>
        </p:grpSpPr>
        <p:grpSp>
          <p:nvGrpSpPr>
            <p:cNvPr id="16" name="Group 15"/>
            <p:cNvGrpSpPr/>
            <p:nvPr/>
          </p:nvGrpSpPr>
          <p:grpSpPr>
            <a:xfrm>
              <a:off x="2041806" y="3559697"/>
              <a:ext cx="2392220" cy="803592"/>
              <a:chOff x="5793268" y="3370590"/>
              <a:chExt cx="2392220" cy="803592"/>
            </a:xfrm>
          </p:grpSpPr>
          <p:sp>
            <p:nvSpPr>
              <p:cNvPr id="75" name="Rectangle 74"/>
              <p:cNvSpPr/>
              <p:nvPr/>
            </p:nvSpPr>
            <p:spPr>
              <a:xfrm>
                <a:off x="7271088" y="3561090"/>
                <a:ext cx="914400" cy="2286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8" name="Rectangle 77"/>
              <p:cNvSpPr/>
              <p:nvPr/>
            </p:nvSpPr>
            <p:spPr>
              <a:xfrm>
                <a:off x="5793268" y="3446790"/>
                <a:ext cx="762000" cy="4572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1"/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6" name="TextBox 85"/>
              <p:cNvSpPr txBox="1"/>
              <p:nvPr/>
            </p:nvSpPr>
            <p:spPr>
              <a:xfrm>
                <a:off x="7494891" y="3543812"/>
                <a:ext cx="46679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1" dirty="0" smtClean="0"/>
                  <a:t>13-1</a:t>
                </a:r>
                <a:endParaRPr lang="en-US" sz="1200" b="1" dirty="0"/>
              </a:p>
            </p:txBody>
          </p:sp>
          <p:sp>
            <p:nvSpPr>
              <p:cNvPr id="91" name="Rectangle 90"/>
              <p:cNvSpPr/>
              <p:nvPr/>
            </p:nvSpPr>
            <p:spPr>
              <a:xfrm>
                <a:off x="6705356" y="3599190"/>
                <a:ext cx="267856" cy="1524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1"/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6" name="Rectangle 95"/>
              <p:cNvSpPr/>
              <p:nvPr/>
            </p:nvSpPr>
            <p:spPr>
              <a:xfrm>
                <a:off x="7107977" y="3599190"/>
                <a:ext cx="139839" cy="124174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8" name="TextBox 107"/>
              <p:cNvSpPr txBox="1"/>
              <p:nvPr/>
            </p:nvSpPr>
            <p:spPr>
              <a:xfrm>
                <a:off x="6369443" y="3958738"/>
                <a:ext cx="949299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dirty="0" smtClean="0"/>
                  <a:t>BLM126    BLML13</a:t>
                </a:r>
                <a:endParaRPr lang="en-US" sz="800" dirty="0"/>
              </a:p>
            </p:txBody>
          </p:sp>
          <p:sp>
            <p:nvSpPr>
              <p:cNvPr id="113" name="TextBox 112"/>
              <p:cNvSpPr txBox="1"/>
              <p:nvPr/>
            </p:nvSpPr>
            <p:spPr>
              <a:xfrm>
                <a:off x="5907289" y="3498010"/>
                <a:ext cx="57740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800" b="1" dirty="0" smtClean="0"/>
                  <a:t>Notch</a:t>
                </a:r>
              </a:p>
              <a:p>
                <a:pPr algn="ctr"/>
                <a:r>
                  <a:rPr lang="en-US" sz="800" b="1" dirty="0" smtClean="0"/>
                  <a:t>Absorber</a:t>
                </a:r>
                <a:endParaRPr lang="en-US" sz="800" b="1" dirty="0"/>
              </a:p>
            </p:txBody>
          </p:sp>
          <p:sp>
            <p:nvSpPr>
              <p:cNvPr id="114" name="TextBox 113"/>
              <p:cNvSpPr txBox="1"/>
              <p:nvPr/>
            </p:nvSpPr>
            <p:spPr>
              <a:xfrm>
                <a:off x="6634741" y="3571865"/>
                <a:ext cx="409086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dirty="0" smtClean="0"/>
                  <a:t>Mask</a:t>
                </a:r>
                <a:endParaRPr lang="en-US" sz="800" dirty="0"/>
              </a:p>
            </p:txBody>
          </p:sp>
          <p:cxnSp>
            <p:nvCxnSpPr>
              <p:cNvPr id="116" name="Straight Arrow Connector 115"/>
              <p:cNvCxnSpPr/>
              <p:nvPr/>
            </p:nvCxnSpPr>
            <p:spPr>
              <a:xfrm flipH="1">
                <a:off x="7199749" y="3370590"/>
                <a:ext cx="48067" cy="209727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3" name="Oval 122"/>
              <p:cNvSpPr/>
              <p:nvPr/>
            </p:nvSpPr>
            <p:spPr>
              <a:xfrm>
                <a:off x="7009982" y="3638997"/>
                <a:ext cx="76200" cy="76200"/>
              </a:xfrm>
              <a:prstGeom prst="ellips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4" name="Oval 123"/>
              <p:cNvSpPr/>
              <p:nvPr/>
            </p:nvSpPr>
            <p:spPr>
              <a:xfrm>
                <a:off x="6596641" y="3638997"/>
                <a:ext cx="76200" cy="76200"/>
              </a:xfrm>
              <a:prstGeom prst="ellips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127" name="Straight Arrow Connector 126"/>
              <p:cNvCxnSpPr/>
              <p:nvPr/>
            </p:nvCxnSpPr>
            <p:spPr>
              <a:xfrm flipV="1">
                <a:off x="6634741" y="3735908"/>
                <a:ext cx="0" cy="284895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Straight Arrow Connector 127"/>
              <p:cNvCxnSpPr/>
              <p:nvPr/>
            </p:nvCxnSpPr>
            <p:spPr>
              <a:xfrm flipV="1">
                <a:off x="7052511" y="3737663"/>
                <a:ext cx="0" cy="284895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Group 26"/>
            <p:cNvGrpSpPr/>
            <p:nvPr/>
          </p:nvGrpSpPr>
          <p:grpSpPr>
            <a:xfrm>
              <a:off x="4503141" y="3710854"/>
              <a:ext cx="3181928" cy="672621"/>
              <a:chOff x="5102181" y="3548627"/>
              <a:chExt cx="3181928" cy="672621"/>
            </a:xfrm>
          </p:grpSpPr>
          <p:sp>
            <p:nvSpPr>
              <p:cNvPr id="67" name="Rectangle 66"/>
              <p:cNvSpPr/>
              <p:nvPr/>
            </p:nvSpPr>
            <p:spPr>
              <a:xfrm>
                <a:off x="5102181" y="3583525"/>
                <a:ext cx="914400" cy="2286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0" name="Rectangle 69"/>
              <p:cNvSpPr/>
              <p:nvPr/>
            </p:nvSpPr>
            <p:spPr>
              <a:xfrm>
                <a:off x="7369709" y="3585906"/>
                <a:ext cx="914400" cy="2286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4" name="Rectangle 73"/>
              <p:cNvSpPr/>
              <p:nvPr/>
            </p:nvSpPr>
            <p:spPr>
              <a:xfrm>
                <a:off x="6351401" y="3583411"/>
                <a:ext cx="914400" cy="2286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3" name="TextBox 82"/>
              <p:cNvSpPr txBox="1"/>
              <p:nvPr/>
            </p:nvSpPr>
            <p:spPr>
              <a:xfrm>
                <a:off x="6575204" y="3548627"/>
                <a:ext cx="46679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1" dirty="0" smtClean="0"/>
                  <a:t>13-3</a:t>
                </a:r>
                <a:endParaRPr lang="en-US" sz="1200" b="1" dirty="0"/>
              </a:p>
            </p:txBody>
          </p:sp>
          <p:sp>
            <p:nvSpPr>
              <p:cNvPr id="95" name="Rectangle 94"/>
              <p:cNvSpPr/>
              <p:nvPr/>
            </p:nvSpPr>
            <p:spPr>
              <a:xfrm>
                <a:off x="6180609" y="3635151"/>
                <a:ext cx="139839" cy="124174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6" name="TextBox 105"/>
              <p:cNvSpPr txBox="1"/>
              <p:nvPr/>
            </p:nvSpPr>
            <p:spPr>
              <a:xfrm>
                <a:off x="5670821" y="4005804"/>
                <a:ext cx="1031051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dirty="0" smtClean="0"/>
                  <a:t> BLMS13     S13 BMA</a:t>
                </a:r>
                <a:endParaRPr lang="en-US" sz="800" dirty="0"/>
              </a:p>
            </p:txBody>
          </p:sp>
          <p:cxnSp>
            <p:nvCxnSpPr>
              <p:cNvPr id="110" name="Straight Arrow Connector 109"/>
              <p:cNvCxnSpPr/>
              <p:nvPr/>
            </p:nvCxnSpPr>
            <p:spPr>
              <a:xfrm flipH="1" flipV="1">
                <a:off x="6261216" y="3776406"/>
                <a:ext cx="59232" cy="273999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Straight Arrow Connector 110"/>
              <p:cNvCxnSpPr/>
              <p:nvPr/>
            </p:nvCxnSpPr>
            <p:spPr>
              <a:xfrm flipV="1">
                <a:off x="5988800" y="3819439"/>
                <a:ext cx="120862" cy="230966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0" name="Oval 119"/>
              <p:cNvSpPr/>
              <p:nvPr/>
            </p:nvSpPr>
            <p:spPr>
              <a:xfrm>
                <a:off x="6073731" y="3655512"/>
                <a:ext cx="76200" cy="76200"/>
              </a:xfrm>
              <a:prstGeom prst="ellips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1" name="TextBox 130"/>
              <p:cNvSpPr txBox="1"/>
              <p:nvPr/>
            </p:nvSpPr>
            <p:spPr>
              <a:xfrm>
                <a:off x="7577769" y="3559697"/>
                <a:ext cx="46679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1" dirty="0" smtClean="0"/>
                  <a:t>13-4</a:t>
                </a:r>
                <a:endParaRPr lang="en-US" sz="1200" b="1" dirty="0"/>
              </a:p>
            </p:txBody>
          </p:sp>
        </p:grpSp>
        <p:sp>
          <p:nvSpPr>
            <p:cNvPr id="132" name="TextBox 131"/>
            <p:cNvSpPr txBox="1"/>
            <p:nvPr/>
          </p:nvSpPr>
          <p:spPr>
            <a:xfrm>
              <a:off x="4735490" y="3722097"/>
              <a:ext cx="46679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/>
                <a:t>13-2</a:t>
              </a:r>
              <a:endParaRPr lang="en-US" sz="1200" b="1" dirty="0"/>
            </a:p>
          </p:txBody>
        </p:sp>
      </p:grpSp>
      <p:sp>
        <p:nvSpPr>
          <p:cNvPr id="133" name="TextBox 132"/>
          <p:cNvSpPr txBox="1"/>
          <p:nvPr/>
        </p:nvSpPr>
        <p:spPr>
          <a:xfrm>
            <a:off x="3325463" y="3613612"/>
            <a:ext cx="1683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Beam Direction </a:t>
            </a:r>
            <a:endParaRPr lang="en-US" dirty="0"/>
          </a:p>
        </p:txBody>
      </p:sp>
      <p:sp>
        <p:nvSpPr>
          <p:cNvPr id="107" name="TextBox 106"/>
          <p:cNvSpPr txBox="1"/>
          <p:nvPr/>
        </p:nvSpPr>
        <p:spPr>
          <a:xfrm>
            <a:off x="816912" y="2052698"/>
            <a:ext cx="12091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800" dirty="0"/>
          </a:p>
          <a:p>
            <a:r>
              <a:rPr lang="en-US" sz="1200" dirty="0" smtClean="0"/>
              <a:t>Notching kickers</a:t>
            </a:r>
          </a:p>
        </p:txBody>
      </p:sp>
      <p:sp>
        <p:nvSpPr>
          <p:cNvPr id="14" name="Left Brace 13"/>
          <p:cNvSpPr/>
          <p:nvPr/>
        </p:nvSpPr>
        <p:spPr>
          <a:xfrm rot="5400000">
            <a:off x="1427617" y="2127422"/>
            <a:ext cx="54142" cy="739348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grpSp>
        <p:nvGrpSpPr>
          <p:cNvPr id="109" name="Group 108"/>
          <p:cNvGrpSpPr/>
          <p:nvPr/>
        </p:nvGrpSpPr>
        <p:grpSpPr>
          <a:xfrm>
            <a:off x="2648290" y="3168360"/>
            <a:ext cx="6186617" cy="1826162"/>
            <a:chOff x="2648290" y="3168360"/>
            <a:chExt cx="6186617" cy="1826162"/>
          </a:xfrm>
        </p:grpSpPr>
        <p:cxnSp>
          <p:nvCxnSpPr>
            <p:cNvPr id="112" name="Straight Arrow Connector 111"/>
            <p:cNvCxnSpPr/>
            <p:nvPr/>
          </p:nvCxnSpPr>
          <p:spPr>
            <a:xfrm flipH="1">
              <a:off x="2648290" y="3669152"/>
              <a:ext cx="4670225" cy="132537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5" name="Left Brace 114"/>
            <p:cNvSpPr/>
            <p:nvPr/>
          </p:nvSpPr>
          <p:spPr>
            <a:xfrm rot="16200000">
              <a:off x="7513508" y="2241705"/>
              <a:ext cx="394744" cy="2248054"/>
            </a:xfrm>
            <a:prstGeom prst="leftBrac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6450" y="6515100"/>
            <a:ext cx="5373688" cy="2413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S. Chaurize | Booster Notching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954411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E:\notchtalkdata\notcheon_off\CNS4PC20130820161930.gif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451"/>
          <a:stretch/>
        </p:blipFill>
        <p:spPr bwMode="auto">
          <a:xfrm>
            <a:off x="6422232" y="4763421"/>
            <a:ext cx="2564015" cy="1438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chaurize\Desktop\notchtalkdata\CNS4PC20130820115507.gif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217"/>
          <a:stretch/>
        </p:blipFill>
        <p:spPr bwMode="auto">
          <a:xfrm>
            <a:off x="100207" y="4763421"/>
            <a:ext cx="2505951" cy="1472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125" y="-67942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Notching turned On and Off</a:t>
            </a:r>
            <a:br>
              <a:rPr lang="en-US" dirty="0" smtClean="0">
                <a:solidFill>
                  <a:schemeClr val="tx2"/>
                </a:solidFill>
              </a:rPr>
            </a:b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10244" name="Picture 4" descr="E:\notchtalkdata\notcheon_off\CNS4PC20130820162320.gif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305" y="1373312"/>
            <a:ext cx="4305942" cy="3575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5" descr="E:\notchtalkdata\notcheon_off\CNS4PC20130820162346.gif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93" y="1373312"/>
            <a:ext cx="4299015" cy="3569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754165" y="712402"/>
            <a:ext cx="2348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Extraction loss monitor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7506331" y="1055132"/>
            <a:ext cx="762000" cy="114214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3842200" y="1052938"/>
            <a:ext cx="3580624" cy="351466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07805" y="5130463"/>
            <a:ext cx="13295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Notching on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1272603" y="1827942"/>
            <a:ext cx="14283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Beam Charge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2994713" y="2044874"/>
            <a:ext cx="571277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756426" y="5113092"/>
            <a:ext cx="13465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Notching off</a:t>
            </a:r>
            <a:endParaRPr lang="en-US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6450" y="6515100"/>
            <a:ext cx="5373688" cy="2413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S. Chaurize | Booster Notching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939483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 bunch notch shown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 descr="G:\140205_12150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676400"/>
            <a:ext cx="5000625" cy="430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6450" y="6515100"/>
            <a:ext cx="5373688" cy="2413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S. Chaurize | Booster Notching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08958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400 MeV Notched beam</a:t>
            </a:r>
            <a:br>
              <a:rPr lang="en-US" dirty="0" smtClean="0"/>
            </a:br>
            <a:r>
              <a:rPr lang="en-US" dirty="0" smtClean="0"/>
              <a:t>Absorber in operational position</a:t>
            </a:r>
            <a:endParaRPr lang="en-US" dirty="0"/>
          </a:p>
        </p:txBody>
      </p:sp>
      <p:pic>
        <p:nvPicPr>
          <p:cNvPr id="15362" name="Picture 2" descr="C:\Users\chaurize\Desktop\notchtalkdata\CNS4PC20130820115507.gif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32"/>
          <a:stretch/>
        </p:blipFill>
        <p:spPr bwMode="auto">
          <a:xfrm>
            <a:off x="4301544" y="2661067"/>
            <a:ext cx="4594882" cy="3329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3" name="Picture 3" descr="C:\Users\chaurize\Desktop\notchtalkdata\CNS4PC20130820115502.gi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" y="869333"/>
            <a:ext cx="4072945" cy="3381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6450" y="6515100"/>
            <a:ext cx="5373688" cy="2413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S. Chaurize | Booster Notching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534247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6387" name="Picture 3" descr="C:\Users\chaurize\Desktop\notchtalkdata\CNS4PC20130820115822.gif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82"/>
          <a:stretch/>
        </p:blipFill>
        <p:spPr bwMode="auto">
          <a:xfrm>
            <a:off x="4241502" y="2730324"/>
            <a:ext cx="4622741" cy="3328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C:\Users\chaurize\Desktop\notchtalkdata\CNS4PC20130820115631.gi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878592"/>
            <a:ext cx="4020396" cy="3338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400 MeV Notched beam</a:t>
            </a:r>
            <a:br>
              <a:rPr lang="en-US" dirty="0" smtClean="0"/>
            </a:br>
            <a:r>
              <a:rPr lang="en-US" dirty="0" smtClean="0"/>
              <a:t>Absorber Retracted 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6450" y="6515100"/>
            <a:ext cx="5373688" cy="2413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S. Chaurize | Booster Notching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67148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Notch formation at 400MeV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6856" y="1250950"/>
            <a:ext cx="6096000" cy="4572000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89BEA-2B91-403F-ADA4-053DEE04721E}" type="datetime1">
              <a:rPr lang="en-US" altLang="en-US" smtClean="0"/>
              <a:pPr/>
              <a:t>11/23/2015</a:t>
            </a:fld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36</a:t>
            </a:fld>
            <a:endParaRPr lang="en-US" altLang="en-US"/>
          </a:p>
        </p:txBody>
      </p:sp>
      <p:sp>
        <p:nvSpPr>
          <p:cNvPr id="8" name="TextBox 7"/>
          <p:cNvSpPr txBox="1"/>
          <p:nvPr/>
        </p:nvSpPr>
        <p:spPr>
          <a:xfrm>
            <a:off x="3258355" y="1584101"/>
            <a:ext cx="33246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</a:t>
            </a:r>
            <a:r>
              <a:rPr lang="en-US" baseline="30000" dirty="0" smtClean="0">
                <a:solidFill>
                  <a:schemeClr val="bg1"/>
                </a:solidFill>
              </a:rPr>
              <a:t>st</a:t>
            </a:r>
            <a:r>
              <a:rPr lang="en-US" dirty="0" smtClean="0">
                <a:solidFill>
                  <a:schemeClr val="bg1"/>
                </a:solidFill>
              </a:rPr>
              <a:t>,          2</a:t>
            </a:r>
            <a:r>
              <a:rPr lang="en-US" baseline="30000" dirty="0" smtClean="0">
                <a:solidFill>
                  <a:schemeClr val="bg1"/>
                </a:solidFill>
              </a:rPr>
              <a:t>nd</a:t>
            </a:r>
            <a:r>
              <a:rPr lang="en-US" dirty="0" smtClean="0">
                <a:solidFill>
                  <a:schemeClr val="bg1"/>
                </a:solidFill>
              </a:rPr>
              <a:t> ,        3</a:t>
            </a:r>
            <a:r>
              <a:rPr lang="en-US" baseline="30000" dirty="0" smtClean="0">
                <a:solidFill>
                  <a:schemeClr val="bg1"/>
                </a:solidFill>
              </a:rPr>
              <a:t>rd</a:t>
            </a:r>
            <a:r>
              <a:rPr lang="en-US" dirty="0" smtClean="0">
                <a:solidFill>
                  <a:schemeClr val="bg1"/>
                </a:solidFill>
              </a:rPr>
              <a:t>  turn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3493294" y="2434107"/>
            <a:ext cx="409005" cy="145531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6450" y="6515100"/>
            <a:ext cx="5373688" cy="2413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S. Chaurize | Booster Notching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809786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Long 12 </a:t>
            </a:r>
            <a:r>
              <a:rPr lang="en-US" dirty="0" err="1"/>
              <a:t>Horz</a:t>
            </a:r>
            <a:r>
              <a:rPr lang="en-US" dirty="0"/>
              <a:t>. Raw BPM signal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250950"/>
            <a:ext cx="7620000" cy="4572000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89BEA-2B91-403F-ADA4-053DEE04721E}" type="datetime1">
              <a:rPr lang="en-US" altLang="en-US" smtClean="0"/>
              <a:pPr/>
              <a:t>11/23/2015</a:t>
            </a:fld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37</a:t>
            </a:fld>
            <a:endParaRPr lang="en-US" altLang="en-US"/>
          </a:p>
        </p:txBody>
      </p:sp>
      <p:sp>
        <p:nvSpPr>
          <p:cNvPr id="8" name="TextBox 7"/>
          <p:cNvSpPr txBox="1"/>
          <p:nvPr/>
        </p:nvSpPr>
        <p:spPr>
          <a:xfrm>
            <a:off x="211243" y="2009103"/>
            <a:ext cx="9300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Inside</a:t>
            </a:r>
          </a:p>
          <a:p>
            <a:r>
              <a:rPr lang="en-US" dirty="0" smtClean="0"/>
              <a:t>Plate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46621" y="3688301"/>
            <a:ext cx="115929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Outside</a:t>
            </a:r>
          </a:p>
          <a:p>
            <a:r>
              <a:rPr lang="en-US" dirty="0" smtClean="0"/>
              <a:t>Plate</a:t>
            </a:r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6450" y="6515100"/>
            <a:ext cx="5373688" cy="2413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S. Chaurize | Booster Notching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041548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Short </a:t>
            </a:r>
            <a:r>
              <a:rPr lang="en-US" dirty="0"/>
              <a:t>12 </a:t>
            </a:r>
            <a:r>
              <a:rPr lang="en-US" dirty="0" err="1"/>
              <a:t>Horz</a:t>
            </a:r>
            <a:r>
              <a:rPr lang="en-US" dirty="0"/>
              <a:t>. Raw BPM signal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919" y="1250950"/>
            <a:ext cx="7620000" cy="4572000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89BEA-2B91-403F-ADA4-053DEE04721E}" type="datetime1">
              <a:rPr lang="en-US" altLang="en-US" smtClean="0"/>
              <a:pPr/>
              <a:t>11/23/2015</a:t>
            </a:fld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38</a:t>
            </a:fld>
            <a:endParaRPr lang="en-US" altLang="en-US"/>
          </a:p>
        </p:txBody>
      </p:sp>
      <p:sp>
        <p:nvSpPr>
          <p:cNvPr id="8" name="TextBox 7"/>
          <p:cNvSpPr txBox="1"/>
          <p:nvPr/>
        </p:nvSpPr>
        <p:spPr>
          <a:xfrm>
            <a:off x="211243" y="2009103"/>
            <a:ext cx="9300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Inside</a:t>
            </a:r>
          </a:p>
          <a:p>
            <a:r>
              <a:rPr lang="en-US" dirty="0" smtClean="0"/>
              <a:t>Plate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46621" y="3688301"/>
            <a:ext cx="115929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Outside</a:t>
            </a:r>
          </a:p>
          <a:p>
            <a:r>
              <a:rPr lang="en-US" dirty="0" smtClean="0"/>
              <a:t>Plate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39375" y="1517733"/>
            <a:ext cx="30326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Notching Kicker trigger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1764406" y="1979398"/>
            <a:ext cx="927279" cy="111153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281481" y="3268524"/>
            <a:ext cx="29413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f</a:t>
            </a:r>
            <a:r>
              <a:rPr lang="en-US" dirty="0" smtClean="0">
                <a:solidFill>
                  <a:schemeClr val="bg1"/>
                </a:solidFill>
              </a:rPr>
              <a:t>irst turn 2.2usec later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7184162" y="3473599"/>
            <a:ext cx="237423" cy="48154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060216" y="4400010"/>
            <a:ext cx="49619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2 bunches displaced to radial outside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 flipH="1" flipV="1">
            <a:off x="3554568" y="4656600"/>
            <a:ext cx="546630" cy="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6450" y="6515100"/>
            <a:ext cx="5373688" cy="2413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S. Chaurize | Booster Notching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026824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Long </a:t>
            </a:r>
            <a:r>
              <a:rPr lang="en-US" dirty="0"/>
              <a:t>12 </a:t>
            </a:r>
            <a:r>
              <a:rPr lang="en-US" dirty="0" smtClean="0"/>
              <a:t>Vert. </a:t>
            </a:r>
            <a:r>
              <a:rPr lang="en-US" dirty="0"/>
              <a:t>Raw BPM signal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194" y="1250950"/>
            <a:ext cx="7620000" cy="4572000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89BEA-2B91-403F-ADA4-053DEE04721E}" type="datetime1">
              <a:rPr lang="en-US" altLang="en-US" smtClean="0"/>
              <a:pPr/>
              <a:t>11/23/2015</a:t>
            </a:fld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39</a:t>
            </a:fld>
            <a:endParaRPr lang="en-US" altLang="en-US"/>
          </a:p>
        </p:txBody>
      </p:sp>
      <p:sp>
        <p:nvSpPr>
          <p:cNvPr id="8" name="TextBox 7"/>
          <p:cNvSpPr txBox="1"/>
          <p:nvPr/>
        </p:nvSpPr>
        <p:spPr>
          <a:xfrm>
            <a:off x="146621" y="3688301"/>
            <a:ext cx="81163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Top</a:t>
            </a:r>
          </a:p>
          <a:p>
            <a:r>
              <a:rPr lang="en-US" dirty="0" smtClean="0"/>
              <a:t>Plate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11243" y="2009103"/>
            <a:ext cx="111825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Bottom</a:t>
            </a:r>
          </a:p>
          <a:p>
            <a:r>
              <a:rPr lang="en-US" dirty="0" smtClean="0"/>
              <a:t>Plate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572000" y="3075285"/>
            <a:ext cx="29413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f</a:t>
            </a:r>
            <a:r>
              <a:rPr lang="en-US" dirty="0" smtClean="0">
                <a:solidFill>
                  <a:schemeClr val="bg1"/>
                </a:solidFill>
              </a:rPr>
              <a:t>irst turn 2.2usec later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55285" y="1470620"/>
            <a:ext cx="30326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Notching Kicker trigger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1834439" y="1868835"/>
            <a:ext cx="927279" cy="111153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7394606" y="3375455"/>
            <a:ext cx="118712" cy="48154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820100" y="4549146"/>
            <a:ext cx="47200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Slight beam loss seen on both plates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H="1" flipV="1">
            <a:off x="3593206" y="4549146"/>
            <a:ext cx="347729" cy="13080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 flipV="1">
            <a:off x="3593206" y="2980367"/>
            <a:ext cx="347729" cy="163418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6450" y="6515100"/>
            <a:ext cx="5373688" cy="2413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S. Chaurize | Booster Notching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756901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1"/>
          <p:cNvSpPr txBox="1">
            <a:spLocks noChangeArrowheads="1"/>
          </p:cNvSpPr>
          <p:nvPr/>
        </p:nvSpPr>
        <p:spPr bwMode="auto">
          <a:xfrm>
            <a:off x="152400" y="5105400"/>
            <a:ext cx="88392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ts val="600"/>
              </a:spcBef>
              <a:buClrTx/>
              <a:buFontTx/>
              <a:buNone/>
            </a:pPr>
            <a:r>
              <a:rPr lang="en-US" altLang="en-US" sz="2400" b="1">
                <a:solidFill>
                  <a:srgbClr val="000000"/>
                </a:solidFill>
              </a:rPr>
              <a:t>Longitudinal distribution of </a:t>
            </a:r>
            <a:r>
              <a:rPr lang="en-US" altLang="en-US" sz="2400" b="1">
                <a:solidFill>
                  <a:srgbClr val="CC0066"/>
                </a:solidFill>
              </a:rPr>
              <a:t>3 removing (red), </a:t>
            </a:r>
            <a:r>
              <a:rPr lang="en-US" altLang="en-US" sz="2400" b="1">
                <a:solidFill>
                  <a:srgbClr val="00B050"/>
                </a:solidFill>
              </a:rPr>
              <a:t>circulating (green)</a:t>
            </a:r>
            <a:r>
              <a:rPr lang="en-US" altLang="en-US" sz="2400" b="1">
                <a:solidFill>
                  <a:srgbClr val="000000"/>
                </a:solidFill>
              </a:rPr>
              <a:t> and </a:t>
            </a:r>
            <a:r>
              <a:rPr lang="en-US" altLang="en-US" sz="2400" b="1">
                <a:solidFill>
                  <a:srgbClr val="0000FF"/>
                </a:solidFill>
              </a:rPr>
              <a:t>survival at notching (blue) </a:t>
            </a:r>
            <a:r>
              <a:rPr lang="en-US" altLang="en-US" sz="2400" b="1">
                <a:solidFill>
                  <a:srgbClr val="000000"/>
                </a:solidFill>
              </a:rPr>
              <a:t>bunches, and long (1.08m) and short (0.54m) notchers waveform at Long-13, and 1.08-m notcher waveform for Long-05 straight section.</a:t>
            </a:r>
          </a:p>
        </p:txBody>
      </p:sp>
      <p:sp>
        <p:nvSpPr>
          <p:cNvPr id="8195" name="Rectangle 2"/>
          <p:cNvSpPr>
            <a:spLocks noChangeArrowheads="1"/>
          </p:cNvSpPr>
          <p:nvPr/>
        </p:nvSpPr>
        <p:spPr bwMode="auto">
          <a:xfrm>
            <a:off x="6705600" y="152400"/>
            <a:ext cx="2438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r>
              <a:rPr lang="en-US" altLang="en-US" sz="1200">
                <a:solidFill>
                  <a:srgbClr val="0000FF"/>
                </a:solidFill>
              </a:rPr>
              <a:t>December, 2011      A.Drozhdin</a:t>
            </a:r>
            <a:r>
              <a:rPr lang="en-US" altLang="en-US" sz="1200">
                <a:solidFill>
                  <a:srgbClr val="000000"/>
                </a:solidFill>
              </a:rPr>
              <a:t>   </a:t>
            </a:r>
          </a:p>
        </p:txBody>
      </p:sp>
      <p:pic>
        <p:nvPicPr>
          <p:cNvPr id="819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877227"/>
            <a:ext cx="7999927" cy="4271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6450" y="6515100"/>
            <a:ext cx="5373688" cy="2413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S. Chaurize | Booster Notching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92102028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Fast Loss monitor at Short 12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856" y="1250950"/>
            <a:ext cx="7620000" cy="4572000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89BEA-2B91-403F-ADA4-053DEE04721E}" type="datetime1">
              <a:rPr lang="en-US" altLang="en-US" smtClean="0"/>
              <a:pPr/>
              <a:t>11/23/2015</a:t>
            </a:fld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40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6450" y="6515100"/>
            <a:ext cx="5373688" cy="2413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S. Chaurize | Booster Notching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579791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Fast Loss monitor at </a:t>
            </a:r>
            <a:r>
              <a:rPr lang="en-US" dirty="0" smtClean="0"/>
              <a:t>Long 13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856" y="1250950"/>
            <a:ext cx="7620000" cy="4572000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89BEA-2B91-403F-ADA4-053DEE04721E}" type="datetime1">
              <a:rPr lang="en-US" altLang="en-US" smtClean="0"/>
              <a:pPr/>
              <a:t>11/23/2015</a:t>
            </a:fld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41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6450" y="6515100"/>
            <a:ext cx="5373688" cy="2413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S. Chaurize | Booster Notching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642668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Adjusting the kick strength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6926"/>
            <a:ext cx="4405286" cy="3657600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89BEA-2B91-403F-ADA4-053DEE04721E}" type="datetime1">
              <a:rPr lang="en-US" altLang="en-US" smtClean="0"/>
              <a:pPr/>
              <a:t>11/23/2015</a:t>
            </a:fld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42</a:t>
            </a:fld>
            <a:endParaRPr lang="en-US" altLang="en-US"/>
          </a:p>
        </p:txBody>
      </p:sp>
      <p:pic>
        <p:nvPicPr>
          <p:cNvPr id="9" name="Content Placeholder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5286" y="1888403"/>
            <a:ext cx="4405285" cy="36576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27418" y="4486515"/>
            <a:ext cx="13580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31kV kick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557336" y="5546003"/>
            <a:ext cx="13580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35kV kick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975912" y="1276744"/>
            <a:ext cx="32999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Loss monitor at absorber</a:t>
            </a:r>
            <a:endParaRPr lang="en-US" dirty="0"/>
          </a:p>
        </p:txBody>
      </p:sp>
      <p:cxnSp>
        <p:nvCxnSpPr>
          <p:cNvPr id="15" name="Straight Arrow Connector 14"/>
          <p:cNvCxnSpPr>
            <a:stCxn id="3" idx="2"/>
          </p:cNvCxnSpPr>
          <p:nvPr/>
        </p:nvCxnSpPr>
        <p:spPr>
          <a:xfrm>
            <a:off x="6625883" y="1738409"/>
            <a:ext cx="1500687" cy="63130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Left Brace 16"/>
          <p:cNvSpPr/>
          <p:nvPr/>
        </p:nvSpPr>
        <p:spPr>
          <a:xfrm rot="5400000">
            <a:off x="6264320" y="1762133"/>
            <a:ext cx="371384" cy="2946731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5037669" y="2765977"/>
            <a:ext cx="23499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Reduced multi-turn losses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6450" y="6515100"/>
            <a:ext cx="5373688" cy="2413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S. Chaurize | Booster Notching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292652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Fast loss Signals downstream of 5-3 and collimator 6b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2323" y="2345603"/>
            <a:ext cx="4805898" cy="3200400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89BEA-2B91-403F-ADA4-053DEE04721E}" type="datetime1">
              <a:rPr lang="en-US" altLang="en-US" smtClean="0"/>
              <a:pPr/>
              <a:t>11/23/2015</a:t>
            </a:fld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43</a:t>
            </a:fld>
            <a:endParaRPr lang="en-US" altLang="en-US"/>
          </a:p>
        </p:txBody>
      </p:sp>
      <p:pic>
        <p:nvPicPr>
          <p:cNvPr id="8" name="Content Placeholder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502" y="745403"/>
            <a:ext cx="4262641" cy="3200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27418" y="3932924"/>
            <a:ext cx="13580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31kV kick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557336" y="5546003"/>
            <a:ext cx="13580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35kV kick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205025" y="3127308"/>
            <a:ext cx="23499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Reduced multi-turn losses</a:t>
            </a:r>
            <a:endParaRPr lang="en-US" sz="1600" dirty="0">
              <a:solidFill>
                <a:schemeClr val="bg1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5589431" y="3296585"/>
            <a:ext cx="590707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6450" y="6515100"/>
            <a:ext cx="5373688" cy="2413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S. Chaurize | Booster Notching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110195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524" y="836926"/>
            <a:ext cx="4405285" cy="3657600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89BEA-2B91-403F-ADA4-053DEE04721E}" type="datetime1">
              <a:rPr lang="en-US" altLang="en-US" smtClean="0"/>
              <a:pPr/>
              <a:t>11/23/2015</a:t>
            </a:fld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44</a:t>
            </a:fld>
            <a:endParaRPr lang="en-US" altLang="en-US"/>
          </a:p>
        </p:txBody>
      </p:sp>
      <p:pic>
        <p:nvPicPr>
          <p:cNvPr id="8" name="Content Placeholder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3885" y="1888403"/>
            <a:ext cx="4405285" cy="36576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28600" y="4455467"/>
            <a:ext cx="13580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31kV kick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557336" y="5546003"/>
            <a:ext cx="13580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35kV kick</a:t>
            </a:r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6450" y="6515100"/>
            <a:ext cx="5373688" cy="2413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S. Chaurize | Booster Notching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747839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Transition from Notching at L5 (vert.) to L12(</a:t>
            </a:r>
            <a:r>
              <a:rPr lang="en-US" dirty="0" err="1" smtClean="0"/>
              <a:t>horz</a:t>
            </a:r>
            <a:r>
              <a:rPr lang="en-US" dirty="0" smtClean="0"/>
              <a:t>.)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404" y="3424793"/>
            <a:ext cx="8094663" cy="2792658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89BEA-2B91-403F-ADA4-053DEE04721E}" type="datetime1">
              <a:rPr lang="en-US" altLang="en-US" smtClean="0"/>
              <a:pPr/>
              <a:t>11/23/2015</a:t>
            </a:fld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45</a:t>
            </a:fld>
            <a:endParaRPr lang="en-US" alt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37" y="887071"/>
            <a:ext cx="8026630" cy="276918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27279" y="1120326"/>
            <a:ext cx="31974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Vertical notching L5/L13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007672" y="3694402"/>
            <a:ext cx="31974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Vertical notching L5/L13</a:t>
            </a:r>
            <a:endParaRPr lang="en-US" dirty="0"/>
          </a:p>
        </p:txBody>
      </p:sp>
      <p:sp>
        <p:nvSpPr>
          <p:cNvPr id="10" name="Left Brace 9"/>
          <p:cNvSpPr/>
          <p:nvPr/>
        </p:nvSpPr>
        <p:spPr>
          <a:xfrm rot="5400000">
            <a:off x="3486146" y="1508594"/>
            <a:ext cx="334344" cy="1824879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eft Brace 10"/>
          <p:cNvSpPr/>
          <p:nvPr/>
        </p:nvSpPr>
        <p:spPr>
          <a:xfrm rot="5400000">
            <a:off x="3603426" y="4024415"/>
            <a:ext cx="334344" cy="1824879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431735" y="1121775"/>
            <a:ext cx="37357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Horizontal Notching L12/L13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584135" y="3681183"/>
            <a:ext cx="37357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Horizontal Notching L12/L13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489179" y="5547107"/>
            <a:ext cx="31972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Installed and removed partial liner insert </a:t>
            </a:r>
            <a:endParaRPr lang="en-US" sz="1400" dirty="0"/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5666704" y="5042516"/>
            <a:ext cx="783309" cy="59696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7778839" y="5249458"/>
            <a:ext cx="388662" cy="39002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6450" y="6515100"/>
            <a:ext cx="5373688" cy="2413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S. Chaurize | Booster Notching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887133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151" y="936084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Notch Region</a:t>
            </a:r>
            <a:br>
              <a:rPr lang="en-US" dirty="0" smtClean="0"/>
            </a:br>
            <a:r>
              <a:rPr lang="en-US" sz="1600" dirty="0" smtClean="0"/>
              <a:t>Top view of magnets</a:t>
            </a:r>
            <a:endParaRPr lang="en-US" sz="1600" dirty="0"/>
          </a:p>
        </p:txBody>
      </p:sp>
      <p:grpSp>
        <p:nvGrpSpPr>
          <p:cNvPr id="3" name="Group 2"/>
          <p:cNvGrpSpPr/>
          <p:nvPr/>
        </p:nvGrpSpPr>
        <p:grpSpPr>
          <a:xfrm>
            <a:off x="52496" y="2178298"/>
            <a:ext cx="8991600" cy="1007952"/>
            <a:chOff x="44975" y="1241975"/>
            <a:chExt cx="8991600" cy="1007952"/>
          </a:xfrm>
        </p:grpSpPr>
        <p:sp>
          <p:nvSpPr>
            <p:cNvPr id="6" name="Rectangle 5"/>
            <p:cNvSpPr/>
            <p:nvPr/>
          </p:nvSpPr>
          <p:spPr>
            <a:xfrm>
              <a:off x="3245375" y="1612204"/>
              <a:ext cx="914400" cy="228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2243227" y="1614471"/>
              <a:ext cx="914400" cy="228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5512903" y="1614585"/>
              <a:ext cx="914400" cy="228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4494595" y="1612090"/>
              <a:ext cx="914400" cy="228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8039051" y="1614585"/>
              <a:ext cx="914400" cy="228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7365" y="1612306"/>
              <a:ext cx="914400" cy="228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3" name="Straight Connector 12"/>
            <p:cNvCxnSpPr/>
            <p:nvPr/>
          </p:nvCxnSpPr>
          <p:spPr>
            <a:xfrm>
              <a:off x="44975" y="1728885"/>
              <a:ext cx="89916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14"/>
            <p:cNvSpPr/>
            <p:nvPr/>
          </p:nvSpPr>
          <p:spPr>
            <a:xfrm>
              <a:off x="6561231" y="1500285"/>
              <a:ext cx="762000" cy="4572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467030" y="1594673"/>
              <a:ext cx="46679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/>
                <a:t>12-1</a:t>
              </a:r>
              <a:endParaRPr lang="en-US" sz="1200" b="1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434361" y="1601881"/>
              <a:ext cx="46679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/>
                <a:t>12-2</a:t>
              </a:r>
              <a:endParaRPr lang="en-US" sz="1200" b="1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718398" y="1577306"/>
              <a:ext cx="46679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/>
                <a:t>12-3</a:t>
              </a:r>
              <a:endParaRPr lang="en-US" sz="1200" b="1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736706" y="1590384"/>
              <a:ext cx="46679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/>
                <a:t>12-4</a:t>
              </a:r>
              <a:endParaRPr lang="en-US" sz="1200" b="1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8262854" y="1597307"/>
              <a:ext cx="46679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/>
                <a:t>13-1</a:t>
              </a:r>
              <a:endParaRPr lang="en-US" sz="1200" b="1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42597" y="1577306"/>
              <a:ext cx="46679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/>
                <a:t>11-4</a:t>
              </a:r>
              <a:endParaRPr lang="en-US" sz="1200" b="1" dirty="0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7473319" y="1652685"/>
              <a:ext cx="267856" cy="1524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1033458" y="1690783"/>
              <a:ext cx="228600" cy="76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287993" y="1690310"/>
              <a:ext cx="228600" cy="76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2089822" y="1666973"/>
              <a:ext cx="139839" cy="124174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4323803" y="1663830"/>
              <a:ext cx="139839" cy="124174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7875940" y="1652685"/>
              <a:ext cx="139839" cy="124174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1524710" y="1694873"/>
              <a:ext cx="69919" cy="62087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1391294" y="2020650"/>
              <a:ext cx="106952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/>
                <a:t>         MK04   L12 BMA</a:t>
              </a:r>
              <a:endParaRPr lang="en-US" sz="800" dirty="0"/>
            </a:p>
          </p:txBody>
        </p:sp>
        <p:cxnSp>
          <p:nvCxnSpPr>
            <p:cNvPr id="45" name="Straight Arrow Connector 44"/>
            <p:cNvCxnSpPr/>
            <p:nvPr/>
          </p:nvCxnSpPr>
          <p:spPr>
            <a:xfrm flipV="1">
              <a:off x="1816841" y="1782113"/>
              <a:ext cx="132491" cy="30298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/>
            <p:nvPr/>
          </p:nvCxnSpPr>
          <p:spPr>
            <a:xfrm flipH="1" flipV="1">
              <a:off x="2163863" y="1788004"/>
              <a:ext cx="14712" cy="29108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TextBox 48"/>
            <p:cNvSpPr txBox="1"/>
            <p:nvPr/>
          </p:nvSpPr>
          <p:spPr>
            <a:xfrm>
              <a:off x="3814015" y="2034483"/>
              <a:ext cx="1058303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/>
                <a:t> BLM122      S12 BMA</a:t>
              </a:r>
              <a:endParaRPr lang="en-US" sz="800" dirty="0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6047072" y="1271304"/>
              <a:ext cx="526106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/>
                <a:t>BLM124</a:t>
              </a:r>
              <a:endParaRPr lang="en-US" sz="800" dirty="0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7137406" y="2012233"/>
              <a:ext cx="949299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/>
                <a:t>BLM126    BLML13</a:t>
              </a:r>
              <a:endParaRPr lang="en-US" sz="800" dirty="0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4083575" y="1241975"/>
              <a:ext cx="543739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/>
                <a:t>BLMS12 </a:t>
              </a:r>
              <a:endParaRPr lang="en-US" sz="800" dirty="0"/>
            </a:p>
          </p:txBody>
        </p:sp>
        <p:cxnSp>
          <p:nvCxnSpPr>
            <p:cNvPr id="53" name="Straight Arrow Connector 52"/>
            <p:cNvCxnSpPr/>
            <p:nvPr/>
          </p:nvCxnSpPr>
          <p:spPr>
            <a:xfrm flipH="1" flipV="1">
              <a:off x="4404410" y="1805085"/>
              <a:ext cx="59232" cy="273999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/>
            <p:cNvCxnSpPr/>
            <p:nvPr/>
          </p:nvCxnSpPr>
          <p:spPr>
            <a:xfrm flipV="1">
              <a:off x="4131994" y="1848118"/>
              <a:ext cx="120862" cy="23096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/>
            <p:cNvCxnSpPr/>
            <p:nvPr/>
          </p:nvCxnSpPr>
          <p:spPr>
            <a:xfrm flipH="1">
              <a:off x="4243625" y="1424085"/>
              <a:ext cx="106646" cy="188119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TextBox 55"/>
            <p:cNvSpPr txBox="1"/>
            <p:nvPr/>
          </p:nvSpPr>
          <p:spPr>
            <a:xfrm>
              <a:off x="6675252" y="1551505"/>
              <a:ext cx="57740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800" b="1" dirty="0" smtClean="0"/>
                <a:t>Notch</a:t>
              </a:r>
            </a:p>
            <a:p>
              <a:pPr algn="ctr"/>
              <a:r>
                <a:rPr lang="en-US" sz="800" b="1" dirty="0" smtClean="0"/>
                <a:t>Absorber</a:t>
              </a:r>
              <a:endParaRPr lang="en-US" sz="800" b="1" dirty="0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7402704" y="1625360"/>
              <a:ext cx="409086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/>
                <a:t>Mask</a:t>
              </a:r>
              <a:endParaRPr lang="en-US" sz="800" dirty="0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7715605" y="1271924"/>
              <a:ext cx="556563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/>
                <a:t>L13 BMA</a:t>
              </a:r>
              <a:endParaRPr lang="en-US" sz="800" dirty="0"/>
            </a:p>
          </p:txBody>
        </p:sp>
        <p:cxnSp>
          <p:nvCxnSpPr>
            <p:cNvPr id="59" name="Straight Arrow Connector 58"/>
            <p:cNvCxnSpPr/>
            <p:nvPr/>
          </p:nvCxnSpPr>
          <p:spPr>
            <a:xfrm flipH="1">
              <a:off x="7967712" y="1424085"/>
              <a:ext cx="48067" cy="209727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TextBox 60"/>
            <p:cNvSpPr txBox="1"/>
            <p:nvPr/>
          </p:nvSpPr>
          <p:spPr>
            <a:xfrm>
              <a:off x="6216989" y="2020195"/>
              <a:ext cx="526106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/>
                <a:t>BLM125</a:t>
              </a:r>
              <a:endParaRPr lang="en-US" sz="800" dirty="0"/>
            </a:p>
          </p:txBody>
        </p:sp>
        <p:sp>
          <p:nvSpPr>
            <p:cNvPr id="64" name="Oval 63"/>
            <p:cNvSpPr/>
            <p:nvPr/>
          </p:nvSpPr>
          <p:spPr>
            <a:xfrm>
              <a:off x="4181206" y="1636191"/>
              <a:ext cx="76200" cy="76200"/>
            </a:xfrm>
            <a:prstGeom prst="ellips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Oval 64"/>
            <p:cNvSpPr/>
            <p:nvPr/>
          </p:nvSpPr>
          <p:spPr>
            <a:xfrm>
              <a:off x="6480042" y="1738187"/>
              <a:ext cx="76200" cy="76200"/>
            </a:xfrm>
            <a:prstGeom prst="ellips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Oval 65"/>
            <p:cNvSpPr/>
            <p:nvPr/>
          </p:nvSpPr>
          <p:spPr>
            <a:xfrm>
              <a:off x="4216925" y="1744013"/>
              <a:ext cx="76200" cy="76200"/>
            </a:xfrm>
            <a:prstGeom prst="ellips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Oval 68"/>
            <p:cNvSpPr/>
            <p:nvPr/>
          </p:nvSpPr>
          <p:spPr>
            <a:xfrm>
              <a:off x="6441942" y="1636191"/>
              <a:ext cx="76200" cy="76200"/>
            </a:xfrm>
            <a:prstGeom prst="ellips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Oval 70"/>
            <p:cNvSpPr/>
            <p:nvPr/>
          </p:nvSpPr>
          <p:spPr>
            <a:xfrm>
              <a:off x="5423283" y="1744013"/>
              <a:ext cx="76200" cy="76200"/>
            </a:xfrm>
            <a:prstGeom prst="ellips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2" name="Oval 71"/>
            <p:cNvSpPr/>
            <p:nvPr/>
          </p:nvSpPr>
          <p:spPr>
            <a:xfrm>
              <a:off x="7777945" y="1692492"/>
              <a:ext cx="76200" cy="76200"/>
            </a:xfrm>
            <a:prstGeom prst="ellips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Oval 72"/>
            <p:cNvSpPr/>
            <p:nvPr/>
          </p:nvSpPr>
          <p:spPr>
            <a:xfrm>
              <a:off x="7364604" y="1692492"/>
              <a:ext cx="76200" cy="76200"/>
            </a:xfrm>
            <a:prstGeom prst="ellips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79" name="Straight Arrow Connector 78"/>
            <p:cNvCxnSpPr/>
            <p:nvPr/>
          </p:nvCxnSpPr>
          <p:spPr>
            <a:xfrm>
              <a:off x="6427303" y="1424085"/>
              <a:ext cx="51406" cy="20272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Arrow Connector 81"/>
            <p:cNvCxnSpPr/>
            <p:nvPr/>
          </p:nvCxnSpPr>
          <p:spPr>
            <a:xfrm flipV="1">
              <a:off x="6410634" y="1843505"/>
              <a:ext cx="90839" cy="230793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Arrow Connector 84"/>
            <p:cNvCxnSpPr/>
            <p:nvPr/>
          </p:nvCxnSpPr>
          <p:spPr>
            <a:xfrm flipV="1">
              <a:off x="7402704" y="1789403"/>
              <a:ext cx="0" cy="28489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Arrow Connector 86"/>
            <p:cNvCxnSpPr/>
            <p:nvPr/>
          </p:nvCxnSpPr>
          <p:spPr>
            <a:xfrm flipV="1">
              <a:off x="7820474" y="1791158"/>
              <a:ext cx="0" cy="28489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TextBox 87"/>
            <p:cNvSpPr txBox="1"/>
            <p:nvPr/>
          </p:nvSpPr>
          <p:spPr>
            <a:xfrm>
              <a:off x="5185192" y="2012233"/>
              <a:ext cx="526106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/>
                <a:t>BLM123</a:t>
              </a:r>
              <a:endParaRPr lang="en-US" sz="800" dirty="0"/>
            </a:p>
          </p:txBody>
        </p:sp>
        <p:cxnSp>
          <p:nvCxnSpPr>
            <p:cNvPr id="89" name="Straight Arrow Connector 88"/>
            <p:cNvCxnSpPr/>
            <p:nvPr/>
          </p:nvCxnSpPr>
          <p:spPr>
            <a:xfrm flipV="1">
              <a:off x="5457481" y="1842096"/>
              <a:ext cx="13138" cy="19784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0" name="Rectangle 59"/>
          <p:cNvSpPr/>
          <p:nvPr/>
        </p:nvSpPr>
        <p:spPr>
          <a:xfrm>
            <a:off x="1857694" y="2623847"/>
            <a:ext cx="228600" cy="76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" name="Rectangle 61"/>
          <p:cNvSpPr/>
          <p:nvPr/>
        </p:nvSpPr>
        <p:spPr>
          <a:xfrm>
            <a:off x="1606209" y="2624131"/>
            <a:ext cx="228600" cy="76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454606" y="4679918"/>
            <a:ext cx="20622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Diagram continued below</a:t>
            </a:r>
            <a:endParaRPr lang="en-US" sz="1400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3708258" y="4060284"/>
            <a:ext cx="1204633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pSp>
        <p:nvGrpSpPr>
          <p:cNvPr id="34" name="Group 33"/>
          <p:cNvGrpSpPr/>
          <p:nvPr/>
        </p:nvGrpSpPr>
        <p:grpSpPr>
          <a:xfrm>
            <a:off x="1834563" y="5034893"/>
            <a:ext cx="5643263" cy="823778"/>
            <a:chOff x="2041806" y="3559697"/>
            <a:chExt cx="5643263" cy="823778"/>
          </a:xfrm>
        </p:grpSpPr>
        <p:grpSp>
          <p:nvGrpSpPr>
            <p:cNvPr id="16" name="Group 15"/>
            <p:cNvGrpSpPr/>
            <p:nvPr/>
          </p:nvGrpSpPr>
          <p:grpSpPr>
            <a:xfrm>
              <a:off x="2041806" y="3559697"/>
              <a:ext cx="2392220" cy="803592"/>
              <a:chOff x="5793268" y="3370590"/>
              <a:chExt cx="2392220" cy="803592"/>
            </a:xfrm>
          </p:grpSpPr>
          <p:sp>
            <p:nvSpPr>
              <p:cNvPr id="75" name="Rectangle 74"/>
              <p:cNvSpPr/>
              <p:nvPr/>
            </p:nvSpPr>
            <p:spPr>
              <a:xfrm>
                <a:off x="7271088" y="3561090"/>
                <a:ext cx="914400" cy="2286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8" name="Rectangle 77"/>
              <p:cNvSpPr/>
              <p:nvPr/>
            </p:nvSpPr>
            <p:spPr>
              <a:xfrm>
                <a:off x="5793268" y="3446790"/>
                <a:ext cx="762000" cy="4572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1"/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6" name="TextBox 85"/>
              <p:cNvSpPr txBox="1"/>
              <p:nvPr/>
            </p:nvSpPr>
            <p:spPr>
              <a:xfrm>
                <a:off x="7494891" y="3543812"/>
                <a:ext cx="46679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1" dirty="0" smtClean="0"/>
                  <a:t>13-1</a:t>
                </a:r>
                <a:endParaRPr lang="en-US" sz="1200" b="1" dirty="0"/>
              </a:p>
            </p:txBody>
          </p:sp>
          <p:sp>
            <p:nvSpPr>
              <p:cNvPr id="91" name="Rectangle 90"/>
              <p:cNvSpPr/>
              <p:nvPr/>
            </p:nvSpPr>
            <p:spPr>
              <a:xfrm>
                <a:off x="6705356" y="3599190"/>
                <a:ext cx="267856" cy="1524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1"/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6" name="Rectangle 95"/>
              <p:cNvSpPr/>
              <p:nvPr/>
            </p:nvSpPr>
            <p:spPr>
              <a:xfrm>
                <a:off x="7107977" y="3599190"/>
                <a:ext cx="139839" cy="124174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8" name="TextBox 107"/>
              <p:cNvSpPr txBox="1"/>
              <p:nvPr/>
            </p:nvSpPr>
            <p:spPr>
              <a:xfrm>
                <a:off x="6369443" y="3958738"/>
                <a:ext cx="949299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dirty="0" smtClean="0"/>
                  <a:t>BLM126    BLML13</a:t>
                </a:r>
                <a:endParaRPr lang="en-US" sz="800" dirty="0"/>
              </a:p>
            </p:txBody>
          </p:sp>
          <p:sp>
            <p:nvSpPr>
              <p:cNvPr id="113" name="TextBox 112"/>
              <p:cNvSpPr txBox="1"/>
              <p:nvPr/>
            </p:nvSpPr>
            <p:spPr>
              <a:xfrm>
                <a:off x="5907289" y="3498010"/>
                <a:ext cx="57740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800" b="1" dirty="0" smtClean="0"/>
                  <a:t>Notch</a:t>
                </a:r>
              </a:p>
              <a:p>
                <a:pPr algn="ctr"/>
                <a:r>
                  <a:rPr lang="en-US" sz="800" b="1" dirty="0" smtClean="0"/>
                  <a:t>Absorber</a:t>
                </a:r>
                <a:endParaRPr lang="en-US" sz="800" b="1" dirty="0"/>
              </a:p>
            </p:txBody>
          </p:sp>
          <p:sp>
            <p:nvSpPr>
              <p:cNvPr id="114" name="TextBox 113"/>
              <p:cNvSpPr txBox="1"/>
              <p:nvPr/>
            </p:nvSpPr>
            <p:spPr>
              <a:xfrm>
                <a:off x="6634741" y="3571865"/>
                <a:ext cx="409086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dirty="0" smtClean="0"/>
                  <a:t>Mask</a:t>
                </a:r>
                <a:endParaRPr lang="en-US" sz="800" dirty="0"/>
              </a:p>
            </p:txBody>
          </p:sp>
          <p:cxnSp>
            <p:nvCxnSpPr>
              <p:cNvPr id="116" name="Straight Arrow Connector 115"/>
              <p:cNvCxnSpPr/>
              <p:nvPr/>
            </p:nvCxnSpPr>
            <p:spPr>
              <a:xfrm flipH="1">
                <a:off x="7199749" y="3370590"/>
                <a:ext cx="48067" cy="209727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3" name="Oval 122"/>
              <p:cNvSpPr/>
              <p:nvPr/>
            </p:nvSpPr>
            <p:spPr>
              <a:xfrm>
                <a:off x="7009982" y="3638997"/>
                <a:ext cx="76200" cy="76200"/>
              </a:xfrm>
              <a:prstGeom prst="ellips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4" name="Oval 123"/>
              <p:cNvSpPr/>
              <p:nvPr/>
            </p:nvSpPr>
            <p:spPr>
              <a:xfrm>
                <a:off x="6596641" y="3638997"/>
                <a:ext cx="76200" cy="76200"/>
              </a:xfrm>
              <a:prstGeom prst="ellips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127" name="Straight Arrow Connector 126"/>
              <p:cNvCxnSpPr/>
              <p:nvPr/>
            </p:nvCxnSpPr>
            <p:spPr>
              <a:xfrm flipV="1">
                <a:off x="6634741" y="3735908"/>
                <a:ext cx="0" cy="284895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Straight Arrow Connector 127"/>
              <p:cNvCxnSpPr/>
              <p:nvPr/>
            </p:nvCxnSpPr>
            <p:spPr>
              <a:xfrm flipV="1">
                <a:off x="7052511" y="3737663"/>
                <a:ext cx="0" cy="284895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Group 26"/>
            <p:cNvGrpSpPr/>
            <p:nvPr/>
          </p:nvGrpSpPr>
          <p:grpSpPr>
            <a:xfrm>
              <a:off x="4503141" y="3710854"/>
              <a:ext cx="3181928" cy="672621"/>
              <a:chOff x="5102181" y="3548627"/>
              <a:chExt cx="3181928" cy="672621"/>
            </a:xfrm>
          </p:grpSpPr>
          <p:sp>
            <p:nvSpPr>
              <p:cNvPr id="67" name="Rectangle 66"/>
              <p:cNvSpPr/>
              <p:nvPr/>
            </p:nvSpPr>
            <p:spPr>
              <a:xfrm>
                <a:off x="5102181" y="3583525"/>
                <a:ext cx="914400" cy="2286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0" name="Rectangle 69"/>
              <p:cNvSpPr/>
              <p:nvPr/>
            </p:nvSpPr>
            <p:spPr>
              <a:xfrm>
                <a:off x="7369709" y="3585906"/>
                <a:ext cx="914400" cy="2286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4" name="Rectangle 73"/>
              <p:cNvSpPr/>
              <p:nvPr/>
            </p:nvSpPr>
            <p:spPr>
              <a:xfrm>
                <a:off x="6351401" y="3583411"/>
                <a:ext cx="914400" cy="2286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3" name="TextBox 82"/>
              <p:cNvSpPr txBox="1"/>
              <p:nvPr/>
            </p:nvSpPr>
            <p:spPr>
              <a:xfrm>
                <a:off x="6575204" y="3548627"/>
                <a:ext cx="46679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1" dirty="0" smtClean="0"/>
                  <a:t>13-3</a:t>
                </a:r>
                <a:endParaRPr lang="en-US" sz="1200" b="1" dirty="0"/>
              </a:p>
            </p:txBody>
          </p:sp>
          <p:sp>
            <p:nvSpPr>
              <p:cNvPr id="95" name="Rectangle 94"/>
              <p:cNvSpPr/>
              <p:nvPr/>
            </p:nvSpPr>
            <p:spPr>
              <a:xfrm>
                <a:off x="6180609" y="3635151"/>
                <a:ext cx="139839" cy="124174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6" name="TextBox 105"/>
              <p:cNvSpPr txBox="1"/>
              <p:nvPr/>
            </p:nvSpPr>
            <p:spPr>
              <a:xfrm>
                <a:off x="5670821" y="4005804"/>
                <a:ext cx="1031051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dirty="0" smtClean="0"/>
                  <a:t> BLMS13     S13 BMA</a:t>
                </a:r>
                <a:endParaRPr lang="en-US" sz="800" dirty="0"/>
              </a:p>
            </p:txBody>
          </p:sp>
          <p:cxnSp>
            <p:nvCxnSpPr>
              <p:cNvPr id="110" name="Straight Arrow Connector 109"/>
              <p:cNvCxnSpPr/>
              <p:nvPr/>
            </p:nvCxnSpPr>
            <p:spPr>
              <a:xfrm flipH="1" flipV="1">
                <a:off x="6261216" y="3776406"/>
                <a:ext cx="59232" cy="273999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Straight Arrow Connector 110"/>
              <p:cNvCxnSpPr/>
              <p:nvPr/>
            </p:nvCxnSpPr>
            <p:spPr>
              <a:xfrm flipV="1">
                <a:off x="5988800" y="3819439"/>
                <a:ext cx="120862" cy="230966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0" name="Oval 119"/>
              <p:cNvSpPr/>
              <p:nvPr/>
            </p:nvSpPr>
            <p:spPr>
              <a:xfrm>
                <a:off x="6073731" y="3655512"/>
                <a:ext cx="76200" cy="76200"/>
              </a:xfrm>
              <a:prstGeom prst="ellips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1" name="TextBox 130"/>
              <p:cNvSpPr txBox="1"/>
              <p:nvPr/>
            </p:nvSpPr>
            <p:spPr>
              <a:xfrm>
                <a:off x="7577769" y="3559697"/>
                <a:ext cx="46679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1" dirty="0" smtClean="0"/>
                  <a:t>13-4</a:t>
                </a:r>
                <a:endParaRPr lang="en-US" sz="1200" b="1" dirty="0"/>
              </a:p>
            </p:txBody>
          </p:sp>
        </p:grpSp>
        <p:sp>
          <p:nvSpPr>
            <p:cNvPr id="132" name="TextBox 131"/>
            <p:cNvSpPr txBox="1"/>
            <p:nvPr/>
          </p:nvSpPr>
          <p:spPr>
            <a:xfrm>
              <a:off x="4735490" y="3722097"/>
              <a:ext cx="46679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/>
                <a:t>13-2</a:t>
              </a:r>
              <a:endParaRPr lang="en-US" sz="1200" b="1" dirty="0"/>
            </a:p>
          </p:txBody>
        </p:sp>
      </p:grpSp>
      <p:sp>
        <p:nvSpPr>
          <p:cNvPr id="133" name="TextBox 132"/>
          <p:cNvSpPr txBox="1"/>
          <p:nvPr/>
        </p:nvSpPr>
        <p:spPr>
          <a:xfrm>
            <a:off x="3325463" y="3613612"/>
            <a:ext cx="1683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Beam Direction </a:t>
            </a:r>
            <a:endParaRPr lang="en-US" dirty="0"/>
          </a:p>
        </p:txBody>
      </p:sp>
      <p:sp>
        <p:nvSpPr>
          <p:cNvPr id="107" name="TextBox 106"/>
          <p:cNvSpPr txBox="1"/>
          <p:nvPr/>
        </p:nvSpPr>
        <p:spPr>
          <a:xfrm>
            <a:off x="816912" y="2052698"/>
            <a:ext cx="12091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800" dirty="0"/>
          </a:p>
          <a:p>
            <a:r>
              <a:rPr lang="en-US" sz="1200" dirty="0" smtClean="0"/>
              <a:t>Notching kickers</a:t>
            </a:r>
          </a:p>
        </p:txBody>
      </p:sp>
      <p:sp>
        <p:nvSpPr>
          <p:cNvPr id="14" name="Left Brace 13"/>
          <p:cNvSpPr/>
          <p:nvPr/>
        </p:nvSpPr>
        <p:spPr>
          <a:xfrm rot="5400000">
            <a:off x="1427617" y="2127422"/>
            <a:ext cx="54142" cy="739348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grpSp>
        <p:nvGrpSpPr>
          <p:cNvPr id="109" name="Group 108"/>
          <p:cNvGrpSpPr/>
          <p:nvPr/>
        </p:nvGrpSpPr>
        <p:grpSpPr>
          <a:xfrm>
            <a:off x="2648290" y="3168360"/>
            <a:ext cx="6186617" cy="1826162"/>
            <a:chOff x="2648290" y="3168360"/>
            <a:chExt cx="6186617" cy="1826162"/>
          </a:xfrm>
        </p:grpSpPr>
        <p:cxnSp>
          <p:nvCxnSpPr>
            <p:cNvPr id="112" name="Straight Arrow Connector 111"/>
            <p:cNvCxnSpPr/>
            <p:nvPr/>
          </p:nvCxnSpPr>
          <p:spPr>
            <a:xfrm flipH="1">
              <a:off x="2648290" y="3669152"/>
              <a:ext cx="4670225" cy="132537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5" name="Left Brace 114"/>
            <p:cNvSpPr/>
            <p:nvPr/>
          </p:nvSpPr>
          <p:spPr>
            <a:xfrm rot="16200000">
              <a:off x="7513508" y="2241705"/>
              <a:ext cx="394744" cy="2248054"/>
            </a:xfrm>
            <a:prstGeom prst="leftBrac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6450" y="6515100"/>
            <a:ext cx="5373688" cy="2413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S. Chaurize | Booster Notching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824246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151" y="936084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Notch Region</a:t>
            </a:r>
            <a:br>
              <a:rPr lang="en-US" dirty="0" smtClean="0"/>
            </a:br>
            <a:r>
              <a:rPr lang="en-US" sz="1600" dirty="0" smtClean="0"/>
              <a:t>Top view of magnets</a:t>
            </a:r>
            <a:endParaRPr lang="en-US" sz="1600" dirty="0"/>
          </a:p>
        </p:txBody>
      </p:sp>
      <p:grpSp>
        <p:nvGrpSpPr>
          <p:cNvPr id="3" name="Group 2"/>
          <p:cNvGrpSpPr/>
          <p:nvPr/>
        </p:nvGrpSpPr>
        <p:grpSpPr>
          <a:xfrm>
            <a:off x="52496" y="2178298"/>
            <a:ext cx="8991600" cy="1007952"/>
            <a:chOff x="44975" y="1241975"/>
            <a:chExt cx="8991600" cy="1007952"/>
          </a:xfrm>
        </p:grpSpPr>
        <p:sp>
          <p:nvSpPr>
            <p:cNvPr id="6" name="Rectangle 5"/>
            <p:cNvSpPr/>
            <p:nvPr/>
          </p:nvSpPr>
          <p:spPr>
            <a:xfrm>
              <a:off x="3245375" y="1612204"/>
              <a:ext cx="914400" cy="228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2243227" y="1614471"/>
              <a:ext cx="914400" cy="228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5512903" y="1614585"/>
              <a:ext cx="914400" cy="228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4494595" y="1612090"/>
              <a:ext cx="914400" cy="228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8039051" y="1614585"/>
              <a:ext cx="914400" cy="228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7365" y="1612306"/>
              <a:ext cx="914400" cy="228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3" name="Straight Connector 12"/>
            <p:cNvCxnSpPr/>
            <p:nvPr/>
          </p:nvCxnSpPr>
          <p:spPr>
            <a:xfrm>
              <a:off x="44975" y="1728885"/>
              <a:ext cx="89916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14"/>
            <p:cNvSpPr/>
            <p:nvPr/>
          </p:nvSpPr>
          <p:spPr>
            <a:xfrm>
              <a:off x="6561231" y="1500285"/>
              <a:ext cx="762000" cy="4572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467030" y="1594673"/>
              <a:ext cx="46679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/>
                <a:t>12-1</a:t>
              </a:r>
              <a:endParaRPr lang="en-US" sz="1200" b="1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434361" y="1601881"/>
              <a:ext cx="46679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/>
                <a:t>12-2</a:t>
              </a:r>
              <a:endParaRPr lang="en-US" sz="1200" b="1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718398" y="1577306"/>
              <a:ext cx="46679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/>
                <a:t>12-3</a:t>
              </a:r>
              <a:endParaRPr lang="en-US" sz="1200" b="1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736706" y="1590384"/>
              <a:ext cx="46679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/>
                <a:t>12-4</a:t>
              </a:r>
              <a:endParaRPr lang="en-US" sz="1200" b="1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8262854" y="1597307"/>
              <a:ext cx="46679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/>
                <a:t>13-1</a:t>
              </a:r>
              <a:endParaRPr lang="en-US" sz="1200" b="1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42597" y="1577306"/>
              <a:ext cx="46679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/>
                <a:t>11-4</a:t>
              </a:r>
              <a:endParaRPr lang="en-US" sz="1200" b="1" dirty="0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7473319" y="1652685"/>
              <a:ext cx="267856" cy="1524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1033458" y="1690783"/>
              <a:ext cx="228600" cy="76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287993" y="1690310"/>
              <a:ext cx="228600" cy="76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2089822" y="1666973"/>
              <a:ext cx="139839" cy="124174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4323803" y="1663830"/>
              <a:ext cx="139839" cy="124174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7875940" y="1652685"/>
              <a:ext cx="139839" cy="124174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1524710" y="1694873"/>
              <a:ext cx="69919" cy="62087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1391294" y="2020650"/>
              <a:ext cx="106952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/>
                <a:t>         MK04   L12 BMA</a:t>
              </a:r>
              <a:endParaRPr lang="en-US" sz="800" dirty="0"/>
            </a:p>
          </p:txBody>
        </p:sp>
        <p:cxnSp>
          <p:nvCxnSpPr>
            <p:cNvPr id="45" name="Straight Arrow Connector 44"/>
            <p:cNvCxnSpPr/>
            <p:nvPr/>
          </p:nvCxnSpPr>
          <p:spPr>
            <a:xfrm flipV="1">
              <a:off x="1816841" y="1782113"/>
              <a:ext cx="132491" cy="30298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/>
            <p:nvPr/>
          </p:nvCxnSpPr>
          <p:spPr>
            <a:xfrm flipH="1" flipV="1">
              <a:off x="2163863" y="1788004"/>
              <a:ext cx="14712" cy="29108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TextBox 48"/>
            <p:cNvSpPr txBox="1"/>
            <p:nvPr/>
          </p:nvSpPr>
          <p:spPr>
            <a:xfrm>
              <a:off x="3814015" y="2034483"/>
              <a:ext cx="1058303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/>
                <a:t> BLM122      S12 BMA</a:t>
              </a:r>
              <a:endParaRPr lang="en-US" sz="800" dirty="0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6047072" y="1271304"/>
              <a:ext cx="526106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/>
                <a:t>BLM124</a:t>
              </a:r>
              <a:endParaRPr lang="en-US" sz="800" dirty="0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7137406" y="2012233"/>
              <a:ext cx="949299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/>
                <a:t>BLM126    BLML13</a:t>
              </a:r>
              <a:endParaRPr lang="en-US" sz="800" dirty="0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4083575" y="1241975"/>
              <a:ext cx="543739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/>
                <a:t>BLMS12 </a:t>
              </a:r>
              <a:endParaRPr lang="en-US" sz="800" dirty="0"/>
            </a:p>
          </p:txBody>
        </p:sp>
        <p:cxnSp>
          <p:nvCxnSpPr>
            <p:cNvPr id="53" name="Straight Arrow Connector 52"/>
            <p:cNvCxnSpPr/>
            <p:nvPr/>
          </p:nvCxnSpPr>
          <p:spPr>
            <a:xfrm flipH="1" flipV="1">
              <a:off x="4404410" y="1805085"/>
              <a:ext cx="59232" cy="273999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/>
            <p:cNvCxnSpPr/>
            <p:nvPr/>
          </p:nvCxnSpPr>
          <p:spPr>
            <a:xfrm flipV="1">
              <a:off x="4131994" y="1848118"/>
              <a:ext cx="120862" cy="23096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/>
            <p:cNvCxnSpPr/>
            <p:nvPr/>
          </p:nvCxnSpPr>
          <p:spPr>
            <a:xfrm flipH="1">
              <a:off x="4243625" y="1424085"/>
              <a:ext cx="106646" cy="188119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TextBox 55"/>
            <p:cNvSpPr txBox="1"/>
            <p:nvPr/>
          </p:nvSpPr>
          <p:spPr>
            <a:xfrm>
              <a:off x="6675252" y="1551505"/>
              <a:ext cx="57740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800" b="1" dirty="0" smtClean="0"/>
                <a:t>Notch</a:t>
              </a:r>
            </a:p>
            <a:p>
              <a:pPr algn="ctr"/>
              <a:r>
                <a:rPr lang="en-US" sz="800" b="1" dirty="0" smtClean="0"/>
                <a:t>Absorber</a:t>
              </a:r>
              <a:endParaRPr lang="en-US" sz="800" b="1" dirty="0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7402704" y="1625360"/>
              <a:ext cx="409086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/>
                <a:t>Mask</a:t>
              </a:r>
              <a:endParaRPr lang="en-US" sz="800" dirty="0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7715605" y="1271924"/>
              <a:ext cx="556563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/>
                <a:t>L13 BMA</a:t>
              </a:r>
              <a:endParaRPr lang="en-US" sz="800" dirty="0"/>
            </a:p>
          </p:txBody>
        </p:sp>
        <p:cxnSp>
          <p:nvCxnSpPr>
            <p:cNvPr id="59" name="Straight Arrow Connector 58"/>
            <p:cNvCxnSpPr/>
            <p:nvPr/>
          </p:nvCxnSpPr>
          <p:spPr>
            <a:xfrm flipH="1">
              <a:off x="7967712" y="1424085"/>
              <a:ext cx="48067" cy="209727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TextBox 60"/>
            <p:cNvSpPr txBox="1"/>
            <p:nvPr/>
          </p:nvSpPr>
          <p:spPr>
            <a:xfrm>
              <a:off x="6216989" y="2020195"/>
              <a:ext cx="526106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/>
                <a:t>BLM125</a:t>
              </a:r>
              <a:endParaRPr lang="en-US" sz="800" dirty="0"/>
            </a:p>
          </p:txBody>
        </p:sp>
        <p:sp>
          <p:nvSpPr>
            <p:cNvPr id="64" name="Oval 63"/>
            <p:cNvSpPr/>
            <p:nvPr/>
          </p:nvSpPr>
          <p:spPr>
            <a:xfrm>
              <a:off x="4181206" y="1636191"/>
              <a:ext cx="76200" cy="76200"/>
            </a:xfrm>
            <a:prstGeom prst="ellips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Oval 64"/>
            <p:cNvSpPr/>
            <p:nvPr/>
          </p:nvSpPr>
          <p:spPr>
            <a:xfrm>
              <a:off x="6480042" y="1738187"/>
              <a:ext cx="76200" cy="76200"/>
            </a:xfrm>
            <a:prstGeom prst="ellips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Oval 65"/>
            <p:cNvSpPr/>
            <p:nvPr/>
          </p:nvSpPr>
          <p:spPr>
            <a:xfrm>
              <a:off x="4216925" y="1744013"/>
              <a:ext cx="76200" cy="76200"/>
            </a:xfrm>
            <a:prstGeom prst="ellips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Oval 68"/>
            <p:cNvSpPr/>
            <p:nvPr/>
          </p:nvSpPr>
          <p:spPr>
            <a:xfrm>
              <a:off x="6441942" y="1636191"/>
              <a:ext cx="76200" cy="76200"/>
            </a:xfrm>
            <a:prstGeom prst="ellips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Oval 70"/>
            <p:cNvSpPr/>
            <p:nvPr/>
          </p:nvSpPr>
          <p:spPr>
            <a:xfrm>
              <a:off x="5423283" y="1744013"/>
              <a:ext cx="76200" cy="76200"/>
            </a:xfrm>
            <a:prstGeom prst="ellips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2" name="Oval 71"/>
            <p:cNvSpPr/>
            <p:nvPr/>
          </p:nvSpPr>
          <p:spPr>
            <a:xfrm>
              <a:off x="7777945" y="1692492"/>
              <a:ext cx="76200" cy="76200"/>
            </a:xfrm>
            <a:prstGeom prst="ellips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Oval 72"/>
            <p:cNvSpPr/>
            <p:nvPr/>
          </p:nvSpPr>
          <p:spPr>
            <a:xfrm>
              <a:off x="7364604" y="1692492"/>
              <a:ext cx="76200" cy="76200"/>
            </a:xfrm>
            <a:prstGeom prst="ellips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79" name="Straight Arrow Connector 78"/>
            <p:cNvCxnSpPr/>
            <p:nvPr/>
          </p:nvCxnSpPr>
          <p:spPr>
            <a:xfrm>
              <a:off x="6427303" y="1424085"/>
              <a:ext cx="51406" cy="20272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Arrow Connector 81"/>
            <p:cNvCxnSpPr/>
            <p:nvPr/>
          </p:nvCxnSpPr>
          <p:spPr>
            <a:xfrm flipV="1">
              <a:off x="6410634" y="1843505"/>
              <a:ext cx="90839" cy="230793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Arrow Connector 84"/>
            <p:cNvCxnSpPr/>
            <p:nvPr/>
          </p:nvCxnSpPr>
          <p:spPr>
            <a:xfrm flipV="1">
              <a:off x="7402704" y="1789403"/>
              <a:ext cx="0" cy="28489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Arrow Connector 86"/>
            <p:cNvCxnSpPr/>
            <p:nvPr/>
          </p:nvCxnSpPr>
          <p:spPr>
            <a:xfrm flipV="1">
              <a:off x="7820474" y="1791158"/>
              <a:ext cx="0" cy="28489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TextBox 87"/>
            <p:cNvSpPr txBox="1"/>
            <p:nvPr/>
          </p:nvSpPr>
          <p:spPr>
            <a:xfrm>
              <a:off x="5185192" y="2012233"/>
              <a:ext cx="526106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/>
                <a:t>BLM123</a:t>
              </a:r>
              <a:endParaRPr lang="en-US" sz="800" dirty="0"/>
            </a:p>
          </p:txBody>
        </p:sp>
        <p:cxnSp>
          <p:nvCxnSpPr>
            <p:cNvPr id="89" name="Straight Arrow Connector 88"/>
            <p:cNvCxnSpPr/>
            <p:nvPr/>
          </p:nvCxnSpPr>
          <p:spPr>
            <a:xfrm flipV="1">
              <a:off x="5457481" y="1842096"/>
              <a:ext cx="13138" cy="19784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0" name="Rectangle 59"/>
          <p:cNvSpPr/>
          <p:nvPr/>
        </p:nvSpPr>
        <p:spPr>
          <a:xfrm>
            <a:off x="1857694" y="2623847"/>
            <a:ext cx="228600" cy="76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" name="Rectangle 61"/>
          <p:cNvSpPr/>
          <p:nvPr/>
        </p:nvSpPr>
        <p:spPr>
          <a:xfrm>
            <a:off x="1606209" y="2624131"/>
            <a:ext cx="228600" cy="76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454606" y="4679918"/>
            <a:ext cx="20622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Diagram continued below</a:t>
            </a:r>
            <a:endParaRPr lang="en-US" sz="1400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3708258" y="4060284"/>
            <a:ext cx="1204633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pSp>
        <p:nvGrpSpPr>
          <p:cNvPr id="34" name="Group 33"/>
          <p:cNvGrpSpPr/>
          <p:nvPr/>
        </p:nvGrpSpPr>
        <p:grpSpPr>
          <a:xfrm>
            <a:off x="1834563" y="5034893"/>
            <a:ext cx="5643263" cy="823778"/>
            <a:chOff x="2041806" y="3559697"/>
            <a:chExt cx="5643263" cy="823778"/>
          </a:xfrm>
        </p:grpSpPr>
        <p:grpSp>
          <p:nvGrpSpPr>
            <p:cNvPr id="16" name="Group 15"/>
            <p:cNvGrpSpPr/>
            <p:nvPr/>
          </p:nvGrpSpPr>
          <p:grpSpPr>
            <a:xfrm>
              <a:off x="2041806" y="3559697"/>
              <a:ext cx="2392220" cy="803592"/>
              <a:chOff x="5793268" y="3370590"/>
              <a:chExt cx="2392220" cy="803592"/>
            </a:xfrm>
          </p:grpSpPr>
          <p:sp>
            <p:nvSpPr>
              <p:cNvPr id="75" name="Rectangle 74"/>
              <p:cNvSpPr/>
              <p:nvPr/>
            </p:nvSpPr>
            <p:spPr>
              <a:xfrm>
                <a:off x="7271088" y="3561090"/>
                <a:ext cx="914400" cy="2286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8" name="Rectangle 77"/>
              <p:cNvSpPr/>
              <p:nvPr/>
            </p:nvSpPr>
            <p:spPr>
              <a:xfrm>
                <a:off x="5793268" y="3446790"/>
                <a:ext cx="762000" cy="4572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1"/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6" name="TextBox 85"/>
              <p:cNvSpPr txBox="1"/>
              <p:nvPr/>
            </p:nvSpPr>
            <p:spPr>
              <a:xfrm>
                <a:off x="7494891" y="3543812"/>
                <a:ext cx="46679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1" dirty="0" smtClean="0"/>
                  <a:t>13-1</a:t>
                </a:r>
                <a:endParaRPr lang="en-US" sz="1200" b="1" dirty="0"/>
              </a:p>
            </p:txBody>
          </p:sp>
          <p:sp>
            <p:nvSpPr>
              <p:cNvPr id="91" name="Rectangle 90"/>
              <p:cNvSpPr/>
              <p:nvPr/>
            </p:nvSpPr>
            <p:spPr>
              <a:xfrm>
                <a:off x="6705356" y="3599190"/>
                <a:ext cx="267856" cy="1524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1"/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6" name="Rectangle 95"/>
              <p:cNvSpPr/>
              <p:nvPr/>
            </p:nvSpPr>
            <p:spPr>
              <a:xfrm>
                <a:off x="7107977" y="3599190"/>
                <a:ext cx="139839" cy="124174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8" name="TextBox 107"/>
              <p:cNvSpPr txBox="1"/>
              <p:nvPr/>
            </p:nvSpPr>
            <p:spPr>
              <a:xfrm>
                <a:off x="6369443" y="3958738"/>
                <a:ext cx="949299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dirty="0" smtClean="0"/>
                  <a:t>BLM126    BLML13</a:t>
                </a:r>
                <a:endParaRPr lang="en-US" sz="800" dirty="0"/>
              </a:p>
            </p:txBody>
          </p:sp>
          <p:sp>
            <p:nvSpPr>
              <p:cNvPr id="113" name="TextBox 112"/>
              <p:cNvSpPr txBox="1"/>
              <p:nvPr/>
            </p:nvSpPr>
            <p:spPr>
              <a:xfrm>
                <a:off x="5907289" y="3498010"/>
                <a:ext cx="57740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800" b="1" dirty="0" smtClean="0"/>
                  <a:t>Notch</a:t>
                </a:r>
              </a:p>
              <a:p>
                <a:pPr algn="ctr"/>
                <a:r>
                  <a:rPr lang="en-US" sz="800" b="1" dirty="0" smtClean="0"/>
                  <a:t>Absorber</a:t>
                </a:r>
                <a:endParaRPr lang="en-US" sz="800" b="1" dirty="0"/>
              </a:p>
            </p:txBody>
          </p:sp>
          <p:sp>
            <p:nvSpPr>
              <p:cNvPr id="114" name="TextBox 113"/>
              <p:cNvSpPr txBox="1"/>
              <p:nvPr/>
            </p:nvSpPr>
            <p:spPr>
              <a:xfrm>
                <a:off x="6634741" y="3571865"/>
                <a:ext cx="409086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dirty="0" smtClean="0"/>
                  <a:t>Mask</a:t>
                </a:r>
                <a:endParaRPr lang="en-US" sz="800" dirty="0"/>
              </a:p>
            </p:txBody>
          </p:sp>
          <p:cxnSp>
            <p:nvCxnSpPr>
              <p:cNvPr id="116" name="Straight Arrow Connector 115"/>
              <p:cNvCxnSpPr/>
              <p:nvPr/>
            </p:nvCxnSpPr>
            <p:spPr>
              <a:xfrm flipH="1">
                <a:off x="7199749" y="3370590"/>
                <a:ext cx="48067" cy="209727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3" name="Oval 122"/>
              <p:cNvSpPr/>
              <p:nvPr/>
            </p:nvSpPr>
            <p:spPr>
              <a:xfrm>
                <a:off x="7009982" y="3638997"/>
                <a:ext cx="76200" cy="76200"/>
              </a:xfrm>
              <a:prstGeom prst="ellips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4" name="Oval 123"/>
              <p:cNvSpPr/>
              <p:nvPr/>
            </p:nvSpPr>
            <p:spPr>
              <a:xfrm>
                <a:off x="6596641" y="3638997"/>
                <a:ext cx="76200" cy="76200"/>
              </a:xfrm>
              <a:prstGeom prst="ellips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127" name="Straight Arrow Connector 126"/>
              <p:cNvCxnSpPr/>
              <p:nvPr/>
            </p:nvCxnSpPr>
            <p:spPr>
              <a:xfrm flipV="1">
                <a:off x="6634741" y="3735908"/>
                <a:ext cx="0" cy="284895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Straight Arrow Connector 127"/>
              <p:cNvCxnSpPr/>
              <p:nvPr/>
            </p:nvCxnSpPr>
            <p:spPr>
              <a:xfrm flipV="1">
                <a:off x="7052511" y="3737663"/>
                <a:ext cx="0" cy="284895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Group 26"/>
            <p:cNvGrpSpPr/>
            <p:nvPr/>
          </p:nvGrpSpPr>
          <p:grpSpPr>
            <a:xfrm>
              <a:off x="4503141" y="3710854"/>
              <a:ext cx="3181928" cy="672621"/>
              <a:chOff x="5102181" y="3548627"/>
              <a:chExt cx="3181928" cy="672621"/>
            </a:xfrm>
          </p:grpSpPr>
          <p:sp>
            <p:nvSpPr>
              <p:cNvPr id="67" name="Rectangle 66"/>
              <p:cNvSpPr/>
              <p:nvPr/>
            </p:nvSpPr>
            <p:spPr>
              <a:xfrm>
                <a:off x="5102181" y="3583525"/>
                <a:ext cx="914400" cy="2286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0" name="Rectangle 69"/>
              <p:cNvSpPr/>
              <p:nvPr/>
            </p:nvSpPr>
            <p:spPr>
              <a:xfrm>
                <a:off x="7369709" y="3585906"/>
                <a:ext cx="914400" cy="2286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4" name="Rectangle 73"/>
              <p:cNvSpPr/>
              <p:nvPr/>
            </p:nvSpPr>
            <p:spPr>
              <a:xfrm>
                <a:off x="6351401" y="3583411"/>
                <a:ext cx="914400" cy="2286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3" name="TextBox 82"/>
              <p:cNvSpPr txBox="1"/>
              <p:nvPr/>
            </p:nvSpPr>
            <p:spPr>
              <a:xfrm>
                <a:off x="6575204" y="3548627"/>
                <a:ext cx="46679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1" dirty="0" smtClean="0"/>
                  <a:t>13-3</a:t>
                </a:r>
                <a:endParaRPr lang="en-US" sz="1200" b="1" dirty="0"/>
              </a:p>
            </p:txBody>
          </p:sp>
          <p:sp>
            <p:nvSpPr>
              <p:cNvPr id="95" name="Rectangle 94"/>
              <p:cNvSpPr/>
              <p:nvPr/>
            </p:nvSpPr>
            <p:spPr>
              <a:xfrm>
                <a:off x="6180609" y="3635151"/>
                <a:ext cx="139839" cy="124174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6" name="TextBox 105"/>
              <p:cNvSpPr txBox="1"/>
              <p:nvPr/>
            </p:nvSpPr>
            <p:spPr>
              <a:xfrm>
                <a:off x="5670821" y="4005804"/>
                <a:ext cx="1031051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dirty="0" smtClean="0"/>
                  <a:t> BLMS13     S13 BMA</a:t>
                </a:r>
                <a:endParaRPr lang="en-US" sz="800" dirty="0"/>
              </a:p>
            </p:txBody>
          </p:sp>
          <p:cxnSp>
            <p:nvCxnSpPr>
              <p:cNvPr id="110" name="Straight Arrow Connector 109"/>
              <p:cNvCxnSpPr/>
              <p:nvPr/>
            </p:nvCxnSpPr>
            <p:spPr>
              <a:xfrm flipH="1" flipV="1">
                <a:off x="6261216" y="3776406"/>
                <a:ext cx="59232" cy="273999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Straight Arrow Connector 110"/>
              <p:cNvCxnSpPr/>
              <p:nvPr/>
            </p:nvCxnSpPr>
            <p:spPr>
              <a:xfrm flipV="1">
                <a:off x="5988800" y="3819439"/>
                <a:ext cx="120862" cy="230966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0" name="Oval 119"/>
              <p:cNvSpPr/>
              <p:nvPr/>
            </p:nvSpPr>
            <p:spPr>
              <a:xfrm>
                <a:off x="6073731" y="3655512"/>
                <a:ext cx="76200" cy="76200"/>
              </a:xfrm>
              <a:prstGeom prst="ellips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1" name="TextBox 130"/>
              <p:cNvSpPr txBox="1"/>
              <p:nvPr/>
            </p:nvSpPr>
            <p:spPr>
              <a:xfrm>
                <a:off x="7577769" y="3559697"/>
                <a:ext cx="46679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1" dirty="0" smtClean="0"/>
                  <a:t>13-4</a:t>
                </a:r>
                <a:endParaRPr lang="en-US" sz="1200" b="1" dirty="0"/>
              </a:p>
            </p:txBody>
          </p:sp>
        </p:grpSp>
        <p:sp>
          <p:nvSpPr>
            <p:cNvPr id="132" name="TextBox 131"/>
            <p:cNvSpPr txBox="1"/>
            <p:nvPr/>
          </p:nvSpPr>
          <p:spPr>
            <a:xfrm>
              <a:off x="4735490" y="3722097"/>
              <a:ext cx="46679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/>
                <a:t>13-2</a:t>
              </a:r>
              <a:endParaRPr lang="en-US" sz="1200" b="1" dirty="0"/>
            </a:p>
          </p:txBody>
        </p:sp>
      </p:grpSp>
      <p:sp>
        <p:nvSpPr>
          <p:cNvPr id="133" name="TextBox 132"/>
          <p:cNvSpPr txBox="1"/>
          <p:nvPr/>
        </p:nvSpPr>
        <p:spPr>
          <a:xfrm>
            <a:off x="3325463" y="3613612"/>
            <a:ext cx="1683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Beam Direction 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4134582" y="2382437"/>
            <a:ext cx="425100" cy="55222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ounded Rectangle 103"/>
          <p:cNvSpPr/>
          <p:nvPr/>
        </p:nvSpPr>
        <p:spPr>
          <a:xfrm>
            <a:off x="6396501" y="2434599"/>
            <a:ext cx="224986" cy="50006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ounded Rectangle 104"/>
          <p:cNvSpPr/>
          <p:nvPr/>
        </p:nvSpPr>
        <p:spPr>
          <a:xfrm>
            <a:off x="5139205" y="5084569"/>
            <a:ext cx="425100" cy="55222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TextBox 106"/>
          <p:cNvSpPr txBox="1"/>
          <p:nvPr/>
        </p:nvSpPr>
        <p:spPr>
          <a:xfrm>
            <a:off x="816912" y="2052698"/>
            <a:ext cx="12091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800" dirty="0"/>
          </a:p>
          <a:p>
            <a:r>
              <a:rPr lang="en-US" sz="1200" dirty="0" smtClean="0"/>
              <a:t>Notching kickers</a:t>
            </a:r>
          </a:p>
        </p:txBody>
      </p:sp>
      <p:sp>
        <p:nvSpPr>
          <p:cNvPr id="14" name="Left Brace 13"/>
          <p:cNvSpPr/>
          <p:nvPr/>
        </p:nvSpPr>
        <p:spPr>
          <a:xfrm rot="5400000">
            <a:off x="1427617" y="2127422"/>
            <a:ext cx="54142" cy="739348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grpSp>
        <p:nvGrpSpPr>
          <p:cNvPr id="109" name="Group 108"/>
          <p:cNvGrpSpPr/>
          <p:nvPr/>
        </p:nvGrpSpPr>
        <p:grpSpPr>
          <a:xfrm>
            <a:off x="2648290" y="3168360"/>
            <a:ext cx="6186617" cy="1826162"/>
            <a:chOff x="2648290" y="3168360"/>
            <a:chExt cx="6186617" cy="1826162"/>
          </a:xfrm>
        </p:grpSpPr>
        <p:cxnSp>
          <p:nvCxnSpPr>
            <p:cNvPr id="112" name="Straight Arrow Connector 111"/>
            <p:cNvCxnSpPr/>
            <p:nvPr/>
          </p:nvCxnSpPr>
          <p:spPr>
            <a:xfrm flipH="1">
              <a:off x="2648290" y="3669152"/>
              <a:ext cx="4670225" cy="132537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5" name="Left Brace 114"/>
            <p:cNvSpPr/>
            <p:nvPr/>
          </p:nvSpPr>
          <p:spPr>
            <a:xfrm rot="16200000">
              <a:off x="7513508" y="2241705"/>
              <a:ext cx="394744" cy="2248054"/>
            </a:xfrm>
            <a:prstGeom prst="leftBrac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3" name="Rounded Rectangle 92"/>
          <p:cNvSpPr/>
          <p:nvPr/>
        </p:nvSpPr>
        <p:spPr>
          <a:xfrm>
            <a:off x="7335424" y="2406839"/>
            <a:ext cx="426770" cy="50006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ounded Rectangle 93"/>
          <p:cNvSpPr/>
          <p:nvPr/>
        </p:nvSpPr>
        <p:spPr>
          <a:xfrm>
            <a:off x="2619316" y="5068227"/>
            <a:ext cx="517820" cy="50006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6450" y="6515100"/>
            <a:ext cx="5373688" cy="2413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S. Chaurize | Booster Notching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826572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Notching Status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91484"/>
            <a:ext cx="8229600" cy="4525963"/>
          </a:xfrm>
        </p:spPr>
        <p:txBody>
          <a:bodyPr/>
          <a:lstStyle/>
          <a:p>
            <a:r>
              <a:rPr lang="en-US" dirty="0" smtClean="0"/>
              <a:t>The gap is 2 bunches wide at 8GeV.</a:t>
            </a:r>
          </a:p>
          <a:p>
            <a:r>
              <a:rPr lang="en-US" dirty="0" smtClean="0"/>
              <a:t>We are able to maintain a 2 bunch gap consistently for certain beam cycles and working to improve consistency on extracted beam cycles that require phase locked beam transfers to downstream machines.</a:t>
            </a:r>
            <a:endParaRPr lang="en-US" dirty="0"/>
          </a:p>
          <a:p>
            <a:r>
              <a:rPr lang="en-US" dirty="0" smtClean="0"/>
              <a:t>How well are we notching now?</a:t>
            </a:r>
          </a:p>
          <a:p>
            <a:r>
              <a:rPr lang="en-US" dirty="0" smtClean="0"/>
              <a:t>Where are losses being deposited?</a:t>
            </a:r>
          </a:p>
          <a:p>
            <a:r>
              <a:rPr lang="en-US" dirty="0" smtClean="0"/>
              <a:t>Does it match simulation expectation?</a:t>
            </a:r>
          </a:p>
          <a:p>
            <a:r>
              <a:rPr lang="en-US" dirty="0" smtClean="0"/>
              <a:t>How can we optimize beam trajectories to the absorber?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6450" y="6502221"/>
            <a:ext cx="5373688" cy="2413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S. Chaurize | Booster Notching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036364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Notching is currently working better than before.</a:t>
            </a:r>
          </a:p>
          <a:p>
            <a:r>
              <a:rPr lang="en-US" dirty="0" smtClean="0"/>
              <a:t>This allows us to run greater beam throughput and maintain/ reduce beam loss away from critical components.</a:t>
            </a:r>
          </a:p>
          <a:p>
            <a:r>
              <a:rPr lang="en-US" dirty="0" smtClean="0"/>
              <a:t>We need to further reduce losses in critical areas with another iteration of improvements to the current system.</a:t>
            </a:r>
          </a:p>
          <a:p>
            <a:r>
              <a:rPr lang="en-US" dirty="0" smtClean="0"/>
              <a:t>We gain more tuning capability with improved diagnostics. </a:t>
            </a:r>
          </a:p>
          <a:p>
            <a:r>
              <a:rPr lang="en-US" dirty="0" smtClean="0"/>
              <a:t>We have lowered beam losses be utilizing magnetic cogging to allow for all beam cycles to notch at 400MeV rather than many at 700MeV previously.</a:t>
            </a:r>
          </a:p>
          <a:p>
            <a:r>
              <a:rPr lang="en-US" dirty="0" smtClean="0"/>
              <a:t>We will gain further margin with notching in the </a:t>
            </a:r>
            <a:r>
              <a:rPr lang="en-US" dirty="0" err="1" smtClean="0"/>
              <a:t>Linac</a:t>
            </a:r>
            <a:endParaRPr lang="en-US" dirty="0" smtClean="0"/>
          </a:p>
          <a:p>
            <a:r>
              <a:rPr lang="en-US" dirty="0" smtClean="0"/>
              <a:t>Improved injection orbit management and better particle tracing models will further determine areas of improvement.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89BEA-2B91-403F-ADA4-053DEE04721E}" type="datetime1">
              <a:rPr lang="en-US" altLang="en-US" smtClean="0"/>
              <a:pPr/>
              <a:t>11/23/2015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S. Chaurize | Booster Notching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49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63871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1"/>
          <p:cNvSpPr txBox="1">
            <a:spLocks noChangeArrowheads="1"/>
          </p:cNvSpPr>
          <p:nvPr/>
        </p:nvSpPr>
        <p:spPr bwMode="auto">
          <a:xfrm>
            <a:off x="5943600" y="1143000"/>
            <a:ext cx="32004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ts val="600"/>
              </a:spcBef>
              <a:buClrTx/>
              <a:buFontTx/>
              <a:buNone/>
            </a:pPr>
            <a:r>
              <a:rPr lang="en-US" altLang="en-US" sz="2400" b="1" dirty="0">
                <a:solidFill>
                  <a:srgbClr val="000000"/>
                </a:solidFill>
              </a:rPr>
              <a:t>Horizontal position of 3-σ circulating beam and removed beam at notching for magnetic field of </a:t>
            </a:r>
            <a:r>
              <a:rPr lang="en-US" altLang="en-US" sz="2400" b="1" dirty="0">
                <a:solidFill>
                  <a:srgbClr val="CC0066"/>
                </a:solidFill>
              </a:rPr>
              <a:t>two horizontal </a:t>
            </a:r>
            <a:r>
              <a:rPr lang="en-US" altLang="en-US" sz="2400" b="1" dirty="0" err="1">
                <a:solidFill>
                  <a:srgbClr val="CC0066"/>
                </a:solidFill>
              </a:rPr>
              <a:t>notchers</a:t>
            </a:r>
            <a:r>
              <a:rPr lang="en-US" altLang="en-US" sz="2400" b="1" dirty="0">
                <a:solidFill>
                  <a:srgbClr val="CC0066"/>
                </a:solidFill>
              </a:rPr>
              <a:t> of B=67Gauss at 400 MeV (top) </a:t>
            </a:r>
            <a:r>
              <a:rPr lang="en-US" altLang="en-US" sz="2400" b="1" dirty="0">
                <a:solidFill>
                  <a:srgbClr val="000000"/>
                </a:solidFill>
              </a:rPr>
              <a:t>and 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buClrTx/>
              <a:buFontTx/>
              <a:buNone/>
            </a:pPr>
            <a:endParaRPr lang="en-US" altLang="en-US" sz="2400" b="1" dirty="0">
              <a:solidFill>
                <a:srgbClr val="000000"/>
              </a:solidFill>
            </a:endParaRP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buClrTx/>
              <a:buFontTx/>
              <a:buNone/>
            </a:pPr>
            <a:r>
              <a:rPr lang="en-US" altLang="en-US" sz="2400" b="1" dirty="0">
                <a:solidFill>
                  <a:srgbClr val="0000FF"/>
                </a:solidFill>
              </a:rPr>
              <a:t>two </a:t>
            </a:r>
            <a:r>
              <a:rPr lang="en-US" altLang="en-US" sz="2400" b="1" dirty="0" err="1">
                <a:solidFill>
                  <a:srgbClr val="0000FF"/>
                </a:solidFill>
              </a:rPr>
              <a:t>notchers</a:t>
            </a:r>
            <a:r>
              <a:rPr lang="en-US" altLang="en-US" sz="2400" b="1" dirty="0">
                <a:solidFill>
                  <a:srgbClr val="0000FF"/>
                </a:solidFill>
              </a:rPr>
              <a:t> of B=72.5Gauss plus one </a:t>
            </a:r>
            <a:r>
              <a:rPr lang="en-US" altLang="en-US" sz="2400" b="1" dirty="0" err="1">
                <a:solidFill>
                  <a:srgbClr val="0000FF"/>
                </a:solidFill>
              </a:rPr>
              <a:t>notcher</a:t>
            </a:r>
            <a:r>
              <a:rPr lang="en-US" altLang="en-US" sz="2400" b="1" dirty="0">
                <a:solidFill>
                  <a:srgbClr val="0000FF"/>
                </a:solidFill>
              </a:rPr>
              <a:t> of B=35.2Gauss at 700 MeV (bottom).</a:t>
            </a:r>
          </a:p>
        </p:txBody>
      </p:sp>
      <p:sp>
        <p:nvSpPr>
          <p:cNvPr id="20483" name="Text Box 2"/>
          <p:cNvSpPr txBox="1">
            <a:spLocks noChangeArrowheads="1"/>
          </p:cNvSpPr>
          <p:nvPr/>
        </p:nvSpPr>
        <p:spPr bwMode="auto">
          <a:xfrm>
            <a:off x="152400" y="152400"/>
            <a:ext cx="6934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ts val="600"/>
              </a:spcBef>
              <a:buClrTx/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</a:rPr>
              <a:t>Three horizontal notchers at Booster Long-12 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buClrTx/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</a:rPr>
              <a:t>with beam dump at Long-13 straight section.</a:t>
            </a:r>
          </a:p>
        </p:txBody>
      </p:sp>
      <p:sp>
        <p:nvSpPr>
          <p:cNvPr id="20484" name="Rectangle 3"/>
          <p:cNvSpPr>
            <a:spLocks noChangeArrowheads="1"/>
          </p:cNvSpPr>
          <p:nvPr/>
        </p:nvSpPr>
        <p:spPr bwMode="auto">
          <a:xfrm>
            <a:off x="6934200" y="228600"/>
            <a:ext cx="2209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r>
              <a:rPr lang="en-US" altLang="en-US" sz="1200" dirty="0">
                <a:solidFill>
                  <a:srgbClr val="0000FF"/>
                </a:solidFill>
              </a:rPr>
              <a:t>August, 2011      </a:t>
            </a:r>
            <a:r>
              <a:rPr lang="en-US" altLang="en-US" sz="1200" dirty="0" err="1">
                <a:solidFill>
                  <a:srgbClr val="0000FF"/>
                </a:solidFill>
              </a:rPr>
              <a:t>A.Drozhdin</a:t>
            </a:r>
            <a:r>
              <a:rPr lang="en-US" altLang="en-US" sz="1200" dirty="0">
                <a:solidFill>
                  <a:srgbClr val="000000"/>
                </a:solidFill>
              </a:rPr>
              <a:t>   </a:t>
            </a:r>
          </a:p>
        </p:txBody>
      </p:sp>
      <p:pic>
        <p:nvPicPr>
          <p:cNvPr id="20485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131" y="990600"/>
            <a:ext cx="5077217" cy="5353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6450" y="6515100"/>
            <a:ext cx="5373688" cy="2413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S. Chaurize | Booster Notching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07041366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1"/>
          <p:cNvSpPr txBox="1">
            <a:spLocks noChangeArrowheads="1"/>
          </p:cNvSpPr>
          <p:nvPr/>
        </p:nvSpPr>
        <p:spPr bwMode="auto">
          <a:xfrm>
            <a:off x="5486400" y="381000"/>
            <a:ext cx="36576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ts val="600"/>
              </a:spcBef>
              <a:buClrTx/>
              <a:buFontTx/>
              <a:buNone/>
            </a:pPr>
            <a:r>
              <a:rPr lang="en-US" altLang="en-US" sz="2400" b="1" dirty="0">
                <a:solidFill>
                  <a:srgbClr val="000000"/>
                </a:solidFill>
              </a:rPr>
              <a:t>Three </a:t>
            </a:r>
            <a:r>
              <a:rPr lang="en-US" altLang="en-US" sz="2400" b="1" dirty="0" err="1">
                <a:solidFill>
                  <a:srgbClr val="000000"/>
                </a:solidFill>
              </a:rPr>
              <a:t>notchers</a:t>
            </a:r>
            <a:r>
              <a:rPr lang="en-US" altLang="en-US" sz="2400" b="1" dirty="0">
                <a:solidFill>
                  <a:srgbClr val="000000"/>
                </a:solidFill>
              </a:rPr>
              <a:t> with field of B=62 Gauss. </a:t>
            </a:r>
            <a:r>
              <a:rPr lang="en-US" altLang="en-US" sz="2400" b="1" dirty="0">
                <a:solidFill>
                  <a:srgbClr val="CC0066"/>
                </a:solidFill>
              </a:rPr>
              <a:t>The aperture of Short-12 straight section should be increased to R&gt;86mm to eliminate losses. </a:t>
            </a:r>
            <a:r>
              <a:rPr lang="en-US" altLang="en-US" sz="2400" b="1" dirty="0">
                <a:solidFill>
                  <a:srgbClr val="000000"/>
                </a:solidFill>
              </a:rPr>
              <a:t>This can be done by </a:t>
            </a:r>
            <a:r>
              <a:rPr lang="en-US" altLang="en-US" sz="2400" b="1" dirty="0" smtClean="0">
                <a:solidFill>
                  <a:srgbClr val="000000"/>
                </a:solidFill>
              </a:rPr>
              <a:t>displacement </a:t>
            </a:r>
            <a:r>
              <a:rPr lang="en-US" altLang="en-US" sz="2400" b="1" dirty="0">
                <a:solidFill>
                  <a:srgbClr val="000000"/>
                </a:solidFill>
              </a:rPr>
              <a:t>of R66.5mm </a:t>
            </a:r>
            <a:r>
              <a:rPr lang="en-US" altLang="en-US" sz="2400" b="1" dirty="0" smtClean="0">
                <a:solidFill>
                  <a:srgbClr val="000000"/>
                </a:solidFill>
              </a:rPr>
              <a:t>aperture </a:t>
            </a:r>
            <a:r>
              <a:rPr lang="en-US" altLang="en-US" b="1" dirty="0">
                <a:solidFill>
                  <a:srgbClr val="000000"/>
                </a:solidFill>
              </a:rPr>
              <a:t>(without BPM) </a:t>
            </a:r>
            <a:r>
              <a:rPr lang="en-US" altLang="en-US" sz="2400" b="1" dirty="0">
                <a:solidFill>
                  <a:srgbClr val="000000"/>
                </a:solidFill>
              </a:rPr>
              <a:t>by </a:t>
            </a:r>
            <a:r>
              <a:rPr lang="en-US" altLang="en-US" sz="2400" b="1" dirty="0" err="1">
                <a:solidFill>
                  <a:srgbClr val="000000"/>
                </a:solidFill>
              </a:rPr>
              <a:t>dX</a:t>
            </a:r>
            <a:r>
              <a:rPr lang="en-US" altLang="en-US" sz="2400" b="1" dirty="0">
                <a:solidFill>
                  <a:srgbClr val="000000"/>
                </a:solidFill>
              </a:rPr>
              <a:t>=20 mm.   </a:t>
            </a:r>
            <a:r>
              <a:rPr lang="en-US" altLang="en-US" sz="2400" b="1" dirty="0">
                <a:solidFill>
                  <a:srgbClr val="CC0066"/>
                </a:solidFill>
              </a:rPr>
              <a:t> </a:t>
            </a:r>
            <a:r>
              <a:rPr lang="en-US" altLang="en-US" sz="2400" b="1" dirty="0">
                <a:solidFill>
                  <a:srgbClr val="000000"/>
                </a:solidFill>
              </a:rPr>
              <a:t>[46.5-86.5]mm</a:t>
            </a:r>
          </a:p>
        </p:txBody>
      </p:sp>
      <p:pic>
        <p:nvPicPr>
          <p:cNvPr id="22531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722" y="3868737"/>
            <a:ext cx="5898256" cy="2421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2532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50419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cxnSp>
        <p:nvCxnSpPr>
          <p:cNvPr id="14340" name="AutoShape 4"/>
          <p:cNvCxnSpPr>
            <a:cxnSpLocks noChangeShapeType="1"/>
          </p:cNvCxnSpPr>
          <p:nvPr/>
        </p:nvCxnSpPr>
        <p:spPr bwMode="auto">
          <a:xfrm flipH="1">
            <a:off x="457200" y="3352800"/>
            <a:ext cx="1828800" cy="3175"/>
          </a:xfrm>
          <a:prstGeom prst="straightConnector1">
            <a:avLst/>
          </a:prstGeom>
          <a:noFill/>
          <a:ln w="25560">
            <a:solidFill>
              <a:srgbClr val="000000"/>
            </a:solidFill>
            <a:miter lim="800000"/>
            <a:headEnd/>
            <a:tailEnd type="triangle" w="med" len="med"/>
          </a:ln>
          <a:effectLst>
            <a:outerShdw dist="109865" dir="634411" algn="ctr" rotWithShape="0">
              <a:srgbClr val="000000">
                <a:alpha val="38034"/>
              </a:srgbClr>
            </a:outerShdw>
          </a:effectLst>
        </p:spPr>
      </p:cxnSp>
      <p:cxnSp>
        <p:nvCxnSpPr>
          <p:cNvPr id="14341" name="AutoShape 5"/>
          <p:cNvCxnSpPr>
            <a:cxnSpLocks noChangeShapeType="1"/>
          </p:cNvCxnSpPr>
          <p:nvPr/>
        </p:nvCxnSpPr>
        <p:spPr bwMode="auto">
          <a:xfrm>
            <a:off x="2286000" y="3352800"/>
            <a:ext cx="306388" cy="3175"/>
          </a:xfrm>
          <a:prstGeom prst="straightConnector1">
            <a:avLst/>
          </a:prstGeom>
          <a:noFill/>
          <a:ln w="25560">
            <a:solidFill>
              <a:srgbClr val="000000"/>
            </a:solidFill>
            <a:miter lim="800000"/>
            <a:headEnd/>
            <a:tailEnd type="triangle" w="med" len="med"/>
          </a:ln>
          <a:effectLst>
            <a:outerShdw dist="109865" dir="634411" algn="ctr" rotWithShape="0">
              <a:srgbClr val="000000">
                <a:alpha val="38034"/>
              </a:srgbClr>
            </a:outerShdw>
          </a:effectLst>
        </p:spPr>
      </p:cxnSp>
      <p:sp>
        <p:nvSpPr>
          <p:cNvPr id="22535" name="Text Box 6"/>
          <p:cNvSpPr txBox="1">
            <a:spLocks noChangeArrowheads="1"/>
          </p:cNvSpPr>
          <p:nvPr/>
        </p:nvSpPr>
        <p:spPr bwMode="auto">
          <a:xfrm>
            <a:off x="0" y="2667000"/>
            <a:ext cx="3381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altLang="en-US" sz="1800" b="1">
                <a:solidFill>
                  <a:srgbClr val="000000"/>
                </a:solidFill>
              </a:rPr>
              <a:t>Y</a:t>
            </a:r>
          </a:p>
        </p:txBody>
      </p:sp>
      <p:sp>
        <p:nvSpPr>
          <p:cNvPr id="22536" name="Text Box 7"/>
          <p:cNvSpPr txBox="1">
            <a:spLocks noChangeArrowheads="1"/>
          </p:cNvSpPr>
          <p:nvPr/>
        </p:nvSpPr>
        <p:spPr bwMode="auto">
          <a:xfrm>
            <a:off x="536575" y="2209800"/>
            <a:ext cx="11128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altLang="en-US" sz="1800" b="1">
                <a:solidFill>
                  <a:srgbClr val="000000"/>
                </a:solidFill>
              </a:rPr>
              <a:t>Short-12</a:t>
            </a:r>
          </a:p>
        </p:txBody>
      </p:sp>
      <p:sp>
        <p:nvSpPr>
          <p:cNvPr id="22537" name="Text Box 8"/>
          <p:cNvSpPr txBox="1">
            <a:spLocks noChangeArrowheads="1"/>
          </p:cNvSpPr>
          <p:nvPr/>
        </p:nvSpPr>
        <p:spPr bwMode="auto">
          <a:xfrm>
            <a:off x="762000" y="3505200"/>
            <a:ext cx="14478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altLang="en-US" sz="1800" b="1">
                <a:solidFill>
                  <a:srgbClr val="000000"/>
                </a:solidFill>
              </a:rPr>
              <a:t>dX=70mm</a:t>
            </a:r>
          </a:p>
        </p:txBody>
      </p:sp>
      <p:sp>
        <p:nvSpPr>
          <p:cNvPr id="14345" name="Line 9"/>
          <p:cNvSpPr>
            <a:spLocks noChangeShapeType="1"/>
          </p:cNvSpPr>
          <p:nvPr/>
        </p:nvSpPr>
        <p:spPr bwMode="auto">
          <a:xfrm>
            <a:off x="3429000" y="2514600"/>
            <a:ext cx="1588" cy="914400"/>
          </a:xfrm>
          <a:prstGeom prst="line">
            <a:avLst/>
          </a:prstGeom>
          <a:noFill/>
          <a:ln w="25560">
            <a:solidFill>
              <a:srgbClr val="000000"/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4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2539" name="Text Box 10"/>
          <p:cNvSpPr txBox="1">
            <a:spLocks noChangeArrowheads="1"/>
          </p:cNvSpPr>
          <p:nvPr/>
        </p:nvSpPr>
        <p:spPr bwMode="auto">
          <a:xfrm>
            <a:off x="1531938" y="762000"/>
            <a:ext cx="1122362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altLang="en-US" b="1">
                <a:solidFill>
                  <a:srgbClr val="000000"/>
                </a:solidFill>
              </a:rPr>
              <a:t>400MeV</a:t>
            </a:r>
          </a:p>
        </p:txBody>
      </p:sp>
      <p:sp>
        <p:nvSpPr>
          <p:cNvPr id="22540" name="Text Box 11"/>
          <p:cNvSpPr txBox="1">
            <a:spLocks noChangeArrowheads="1"/>
          </p:cNvSpPr>
          <p:nvPr/>
        </p:nvSpPr>
        <p:spPr bwMode="auto">
          <a:xfrm>
            <a:off x="1000125" y="457200"/>
            <a:ext cx="2244725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altLang="en-US" b="1">
                <a:solidFill>
                  <a:srgbClr val="000000"/>
                </a:solidFill>
              </a:rPr>
              <a:t>Circulating beam</a:t>
            </a:r>
          </a:p>
        </p:txBody>
      </p:sp>
      <p:sp>
        <p:nvSpPr>
          <p:cNvPr id="22541" name="Text Box 12"/>
          <p:cNvSpPr txBox="1">
            <a:spLocks noChangeArrowheads="1"/>
          </p:cNvSpPr>
          <p:nvPr/>
        </p:nvSpPr>
        <p:spPr bwMode="auto">
          <a:xfrm>
            <a:off x="1462088" y="1066800"/>
            <a:ext cx="1466850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altLang="en-US" b="1">
                <a:solidFill>
                  <a:srgbClr val="000000"/>
                </a:solidFill>
              </a:rPr>
              <a:t>3</a:t>
            </a:r>
            <a:r>
              <a:rPr lang="el-GR" altLang="en-US" b="1">
                <a:solidFill>
                  <a:srgbClr val="000000"/>
                </a:solidFill>
              </a:rPr>
              <a:t>σ</a:t>
            </a:r>
            <a:r>
              <a:rPr lang="en-US" altLang="en-US" b="1">
                <a:solidFill>
                  <a:srgbClr val="000000"/>
                </a:solidFill>
              </a:rPr>
              <a:t> (</a:t>
            </a:r>
            <a:r>
              <a:rPr lang="el-GR" altLang="en-US" b="1">
                <a:solidFill>
                  <a:srgbClr val="000000"/>
                </a:solidFill>
              </a:rPr>
              <a:t>ε</a:t>
            </a:r>
            <a:r>
              <a:rPr lang="en-US" altLang="en-US" b="1">
                <a:solidFill>
                  <a:srgbClr val="000000"/>
                </a:solidFill>
              </a:rPr>
              <a:t>=18</a:t>
            </a:r>
            <a:r>
              <a:rPr lang="el-GR" altLang="en-US" b="1">
                <a:solidFill>
                  <a:srgbClr val="000000"/>
                </a:solidFill>
              </a:rPr>
              <a:t>π</a:t>
            </a:r>
            <a:r>
              <a:rPr lang="en-US" altLang="en-US" b="1">
                <a:solidFill>
                  <a:srgbClr val="000000"/>
                </a:solidFill>
              </a:rPr>
              <a:t>)</a:t>
            </a:r>
          </a:p>
        </p:txBody>
      </p:sp>
      <p:sp>
        <p:nvSpPr>
          <p:cNvPr id="22542" name="Text Box 13"/>
          <p:cNvSpPr txBox="1">
            <a:spLocks noChangeArrowheads="1"/>
          </p:cNvSpPr>
          <p:nvPr/>
        </p:nvSpPr>
        <p:spPr bwMode="auto">
          <a:xfrm>
            <a:off x="3662363" y="2209800"/>
            <a:ext cx="11620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altLang="en-US" sz="1800" b="1">
                <a:solidFill>
                  <a:srgbClr val="000000"/>
                </a:solidFill>
              </a:rPr>
              <a:t>Dump-13</a:t>
            </a:r>
          </a:p>
        </p:txBody>
      </p:sp>
      <p:cxnSp>
        <p:nvCxnSpPr>
          <p:cNvPr id="14350" name="AutoShape 14"/>
          <p:cNvCxnSpPr>
            <a:cxnSpLocks noChangeShapeType="1"/>
          </p:cNvCxnSpPr>
          <p:nvPr/>
        </p:nvCxnSpPr>
        <p:spPr bwMode="auto">
          <a:xfrm flipH="1">
            <a:off x="3429000" y="2514600"/>
            <a:ext cx="381000" cy="228600"/>
          </a:xfrm>
          <a:prstGeom prst="straightConnector1">
            <a:avLst/>
          </a:prstGeom>
          <a:noFill/>
          <a:ln w="25560">
            <a:solidFill>
              <a:srgbClr val="000000"/>
            </a:solidFill>
            <a:miter lim="800000"/>
            <a:headEnd/>
            <a:tailEnd type="triangle" w="med" len="med"/>
          </a:ln>
          <a:effectLst>
            <a:outerShdw dist="109865" dir="634411" algn="ctr" rotWithShape="0">
              <a:srgbClr val="000000">
                <a:alpha val="38034"/>
              </a:srgbClr>
            </a:outerShdw>
          </a:effectLst>
        </p:spPr>
      </p:cxnSp>
      <p:sp>
        <p:nvSpPr>
          <p:cNvPr id="22544" name="Text Box 15"/>
          <p:cNvSpPr txBox="1">
            <a:spLocks noChangeArrowheads="1"/>
          </p:cNvSpPr>
          <p:nvPr/>
        </p:nvSpPr>
        <p:spPr bwMode="auto">
          <a:xfrm>
            <a:off x="3962400" y="3505200"/>
            <a:ext cx="3810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altLang="en-US" sz="1800" b="1">
                <a:solidFill>
                  <a:srgbClr val="000000"/>
                </a:solidFill>
              </a:rPr>
              <a:t>X</a:t>
            </a:r>
          </a:p>
        </p:txBody>
      </p:sp>
      <p:sp>
        <p:nvSpPr>
          <p:cNvPr id="22545" name="Text Box 16"/>
          <p:cNvSpPr txBox="1">
            <a:spLocks noChangeArrowheads="1"/>
          </p:cNvSpPr>
          <p:nvPr/>
        </p:nvSpPr>
        <p:spPr bwMode="auto">
          <a:xfrm>
            <a:off x="5827712" y="3487737"/>
            <a:ext cx="3011488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altLang="en-US" b="1" dirty="0">
                <a:solidFill>
                  <a:srgbClr val="000000"/>
                </a:solidFill>
              </a:rPr>
              <a:t>Red – 30</a:t>
            </a:r>
            <a:r>
              <a:rPr lang="el-GR" altLang="en-US" b="1" dirty="0">
                <a:solidFill>
                  <a:srgbClr val="000000"/>
                </a:solidFill>
              </a:rPr>
              <a:t>π</a:t>
            </a:r>
            <a:r>
              <a:rPr lang="en-US" altLang="en-US" b="1" dirty="0">
                <a:solidFill>
                  <a:srgbClr val="000000"/>
                </a:solidFill>
              </a:rPr>
              <a:t>, green - 18</a:t>
            </a:r>
            <a:r>
              <a:rPr lang="el-GR" altLang="en-US" b="1" dirty="0">
                <a:solidFill>
                  <a:srgbClr val="000000"/>
                </a:solidFill>
              </a:rPr>
              <a:t> π</a:t>
            </a:r>
          </a:p>
        </p:txBody>
      </p:sp>
      <p:cxnSp>
        <p:nvCxnSpPr>
          <p:cNvPr id="14353" name="AutoShape 17"/>
          <p:cNvCxnSpPr>
            <a:cxnSpLocks noChangeShapeType="1"/>
          </p:cNvCxnSpPr>
          <p:nvPr/>
        </p:nvCxnSpPr>
        <p:spPr bwMode="auto">
          <a:xfrm flipH="1" flipV="1">
            <a:off x="4572000" y="3200400"/>
            <a:ext cx="533400" cy="152400"/>
          </a:xfrm>
          <a:prstGeom prst="straightConnector1">
            <a:avLst/>
          </a:prstGeom>
          <a:noFill/>
          <a:ln w="25560">
            <a:solidFill>
              <a:srgbClr val="000000"/>
            </a:solidFill>
            <a:miter lim="800000"/>
            <a:headEnd/>
            <a:tailEnd type="triangle" w="med" len="med"/>
          </a:ln>
          <a:effectLst>
            <a:outerShdw dist="109865" dir="634411" algn="ctr" rotWithShape="0">
              <a:srgbClr val="000000">
                <a:alpha val="38034"/>
              </a:srgbClr>
            </a:outerShdw>
          </a:effectLst>
        </p:spPr>
      </p:cxnSp>
      <p:sp>
        <p:nvSpPr>
          <p:cNvPr id="19" name="Rectangle 3"/>
          <p:cNvSpPr>
            <a:spLocks noChangeArrowheads="1"/>
          </p:cNvSpPr>
          <p:nvPr/>
        </p:nvSpPr>
        <p:spPr bwMode="auto">
          <a:xfrm>
            <a:off x="6573870" y="3132"/>
            <a:ext cx="2209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r>
              <a:rPr lang="en-US" altLang="en-US" sz="1200" dirty="0">
                <a:solidFill>
                  <a:srgbClr val="0000FF"/>
                </a:solidFill>
              </a:rPr>
              <a:t>August, 2011      </a:t>
            </a:r>
            <a:r>
              <a:rPr lang="en-US" altLang="en-US" sz="1200" dirty="0" err="1">
                <a:solidFill>
                  <a:srgbClr val="0000FF"/>
                </a:solidFill>
              </a:rPr>
              <a:t>A.Drozhdin</a:t>
            </a:r>
            <a:r>
              <a:rPr lang="en-US" altLang="en-US" sz="1200" dirty="0">
                <a:solidFill>
                  <a:srgbClr val="000000"/>
                </a:solidFill>
              </a:rPr>
              <a:t>   </a:t>
            </a:r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6450" y="6515100"/>
            <a:ext cx="5373688" cy="2413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S. Chaurize | Booster Notching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96993972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291" y="1043046"/>
            <a:ext cx="7407130" cy="4820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6450" y="6515100"/>
            <a:ext cx="5373688" cy="2413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S. Chaurize | Booster Notching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2951643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1"/>
          <p:cNvSpPr txBox="1">
            <a:spLocks noChangeArrowheads="1"/>
          </p:cNvSpPr>
          <p:nvPr/>
        </p:nvSpPr>
        <p:spPr bwMode="auto">
          <a:xfrm>
            <a:off x="304800" y="5835203"/>
            <a:ext cx="883920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ts val="600"/>
              </a:spcBef>
              <a:buClrTx/>
              <a:buFontTx/>
              <a:buNone/>
            </a:pPr>
            <a:r>
              <a:rPr lang="en-US" altLang="en-US" sz="2400" b="1" dirty="0" smtClean="0">
                <a:solidFill>
                  <a:srgbClr val="000000"/>
                </a:solidFill>
                <a:cs typeface="Arial" charset="0"/>
              </a:rPr>
              <a:t>Long 12- Long 13 </a:t>
            </a:r>
            <a:r>
              <a:rPr lang="en-US" altLang="en-US" sz="2400" b="1" dirty="0">
                <a:solidFill>
                  <a:srgbClr val="000000"/>
                </a:solidFill>
                <a:cs typeface="Arial" charset="0"/>
              </a:rPr>
              <a:t>sections of Booster tunnel.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02" y="1027184"/>
            <a:ext cx="7741187" cy="4832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7553325" y="5105400"/>
            <a:ext cx="1162050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altLang="en-US" b="1">
                <a:solidFill>
                  <a:srgbClr val="000000"/>
                </a:solidFill>
              </a:rPr>
              <a:t>Long-13</a:t>
            </a:r>
          </a:p>
        </p:txBody>
      </p:sp>
      <p:cxnSp>
        <p:nvCxnSpPr>
          <p:cNvPr id="3077" name="AutoShape 5"/>
          <p:cNvCxnSpPr>
            <a:cxnSpLocks noChangeShapeType="1"/>
          </p:cNvCxnSpPr>
          <p:nvPr/>
        </p:nvCxnSpPr>
        <p:spPr bwMode="auto">
          <a:xfrm flipH="1" flipV="1">
            <a:off x="7162800" y="4494213"/>
            <a:ext cx="609600" cy="685800"/>
          </a:xfrm>
          <a:prstGeom prst="straightConnector1">
            <a:avLst/>
          </a:prstGeom>
          <a:noFill/>
          <a:ln w="25560">
            <a:solidFill>
              <a:srgbClr val="000000"/>
            </a:solidFill>
            <a:miter lim="800000"/>
            <a:headEnd/>
            <a:tailEnd type="triangle" w="med" len="med"/>
          </a:ln>
          <a:effectLst>
            <a:outerShdw dist="109865" dir="634411" algn="ctr" rotWithShape="0">
              <a:srgbClr val="000000">
                <a:alpha val="38033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2371725" y="4419600"/>
            <a:ext cx="1162050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altLang="en-US" b="1">
                <a:solidFill>
                  <a:srgbClr val="000000"/>
                </a:solidFill>
              </a:rPr>
              <a:t>Long-12</a:t>
            </a:r>
          </a:p>
        </p:txBody>
      </p:sp>
      <p:cxnSp>
        <p:nvCxnSpPr>
          <p:cNvPr id="3079" name="AutoShape 7"/>
          <p:cNvCxnSpPr>
            <a:cxnSpLocks noChangeShapeType="1"/>
          </p:cNvCxnSpPr>
          <p:nvPr/>
        </p:nvCxnSpPr>
        <p:spPr bwMode="auto">
          <a:xfrm flipV="1">
            <a:off x="3124200" y="4114800"/>
            <a:ext cx="763588" cy="381000"/>
          </a:xfrm>
          <a:prstGeom prst="straightConnector1">
            <a:avLst/>
          </a:prstGeom>
          <a:noFill/>
          <a:ln w="25560">
            <a:solidFill>
              <a:srgbClr val="000000"/>
            </a:solidFill>
            <a:miter lim="800000"/>
            <a:headEnd/>
            <a:tailEnd type="triangle" w="med" len="med"/>
          </a:ln>
          <a:effectLst>
            <a:outerShdw dist="109865" dir="634411" algn="ctr" rotWithShape="0">
              <a:srgbClr val="000000">
                <a:alpha val="38033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080" name="Text Box 1"/>
          <p:cNvSpPr txBox="1">
            <a:spLocks noChangeArrowheads="1"/>
          </p:cNvSpPr>
          <p:nvPr/>
        </p:nvSpPr>
        <p:spPr bwMode="auto">
          <a:xfrm>
            <a:off x="457200" y="5461646"/>
            <a:ext cx="883920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ts val="600"/>
              </a:spcBef>
              <a:buClrTx/>
              <a:buFontTx/>
              <a:buNone/>
            </a:pPr>
            <a:r>
              <a:rPr lang="en-US" altLang="en-US" sz="2400" b="1" dirty="0" smtClean="0">
                <a:solidFill>
                  <a:srgbClr val="000000"/>
                </a:solidFill>
                <a:cs typeface="Arial" charset="0"/>
              </a:rPr>
              <a:t>Kick </a:t>
            </a:r>
            <a:r>
              <a:rPr lang="en-US" altLang="en-US" sz="2400" b="1" dirty="0">
                <a:solidFill>
                  <a:srgbClr val="000000"/>
                </a:solidFill>
                <a:cs typeface="Arial" charset="0"/>
              </a:rPr>
              <a:t>at L12 to Aisle.</a:t>
            </a:r>
          </a:p>
        </p:txBody>
      </p:sp>
      <p:sp>
        <p:nvSpPr>
          <p:cNvPr id="11" name="Arc 2"/>
          <p:cNvSpPr/>
          <p:nvPr/>
        </p:nvSpPr>
        <p:spPr bwMode="auto">
          <a:xfrm>
            <a:off x="4368270" y="4046012"/>
            <a:ext cx="2636576" cy="525988"/>
          </a:xfrm>
          <a:custGeom>
            <a:avLst/>
            <a:gdLst>
              <a:gd name="connsiteX0" fmla="*/ 2547556 w 5095112"/>
              <a:gd name="connsiteY0" fmla="*/ 0 h 636982"/>
              <a:gd name="connsiteX1" fmla="*/ 5095112 w 5095112"/>
              <a:gd name="connsiteY1" fmla="*/ 318491 h 636982"/>
              <a:gd name="connsiteX2" fmla="*/ 2547556 w 5095112"/>
              <a:gd name="connsiteY2" fmla="*/ 318491 h 636982"/>
              <a:gd name="connsiteX3" fmla="*/ 2547556 w 5095112"/>
              <a:gd name="connsiteY3" fmla="*/ 0 h 636982"/>
              <a:gd name="connsiteX0" fmla="*/ 2547556 w 5095112"/>
              <a:gd name="connsiteY0" fmla="*/ 0 h 636982"/>
              <a:gd name="connsiteX1" fmla="*/ 5095112 w 5095112"/>
              <a:gd name="connsiteY1" fmla="*/ 318491 h 636982"/>
              <a:gd name="connsiteX0" fmla="*/ 32384 w 2579940"/>
              <a:gd name="connsiteY0" fmla="*/ 0 h 318491"/>
              <a:gd name="connsiteX1" fmla="*/ 2579940 w 2579940"/>
              <a:gd name="connsiteY1" fmla="*/ 318491 h 318491"/>
              <a:gd name="connsiteX2" fmla="*/ 32384 w 2579940"/>
              <a:gd name="connsiteY2" fmla="*/ 318491 h 318491"/>
              <a:gd name="connsiteX3" fmla="*/ 32384 w 2579940"/>
              <a:gd name="connsiteY3" fmla="*/ 0 h 318491"/>
              <a:gd name="connsiteX0" fmla="*/ 0 w 2579940"/>
              <a:gd name="connsiteY0" fmla="*/ 35891 h 318491"/>
              <a:gd name="connsiteX1" fmla="*/ 2579940 w 2579940"/>
              <a:gd name="connsiteY1" fmla="*/ 318491 h 318491"/>
              <a:gd name="connsiteX0" fmla="*/ 32384 w 2579940"/>
              <a:gd name="connsiteY0" fmla="*/ 0 h 318491"/>
              <a:gd name="connsiteX1" fmla="*/ 2579940 w 2579940"/>
              <a:gd name="connsiteY1" fmla="*/ 318491 h 318491"/>
              <a:gd name="connsiteX2" fmla="*/ 32384 w 2579940"/>
              <a:gd name="connsiteY2" fmla="*/ 318491 h 318491"/>
              <a:gd name="connsiteX3" fmla="*/ 32384 w 2579940"/>
              <a:gd name="connsiteY3" fmla="*/ 0 h 318491"/>
              <a:gd name="connsiteX0" fmla="*/ 0 w 2579940"/>
              <a:gd name="connsiteY0" fmla="*/ 35891 h 318491"/>
              <a:gd name="connsiteX1" fmla="*/ 2579940 w 2579940"/>
              <a:gd name="connsiteY1" fmla="*/ 318491 h 318491"/>
              <a:gd name="connsiteX0" fmla="*/ 51897 w 2599453"/>
              <a:gd name="connsiteY0" fmla="*/ 0 h 318491"/>
              <a:gd name="connsiteX1" fmla="*/ 2599453 w 2599453"/>
              <a:gd name="connsiteY1" fmla="*/ 318491 h 318491"/>
              <a:gd name="connsiteX2" fmla="*/ 51897 w 2599453"/>
              <a:gd name="connsiteY2" fmla="*/ 318491 h 318491"/>
              <a:gd name="connsiteX3" fmla="*/ 51897 w 2599453"/>
              <a:gd name="connsiteY3" fmla="*/ 0 h 318491"/>
              <a:gd name="connsiteX0" fmla="*/ 0 w 2599453"/>
              <a:gd name="connsiteY0" fmla="*/ 27356 h 318491"/>
              <a:gd name="connsiteX1" fmla="*/ 2599453 w 2599453"/>
              <a:gd name="connsiteY1" fmla="*/ 318491 h 318491"/>
              <a:gd name="connsiteX0" fmla="*/ 51897 w 2599453"/>
              <a:gd name="connsiteY0" fmla="*/ 0 h 318491"/>
              <a:gd name="connsiteX1" fmla="*/ 2599453 w 2599453"/>
              <a:gd name="connsiteY1" fmla="*/ 318491 h 318491"/>
              <a:gd name="connsiteX2" fmla="*/ 51897 w 2599453"/>
              <a:gd name="connsiteY2" fmla="*/ 318491 h 318491"/>
              <a:gd name="connsiteX3" fmla="*/ 51897 w 2599453"/>
              <a:gd name="connsiteY3" fmla="*/ 0 h 318491"/>
              <a:gd name="connsiteX0" fmla="*/ 0 w 2599453"/>
              <a:gd name="connsiteY0" fmla="*/ 27356 h 318491"/>
              <a:gd name="connsiteX1" fmla="*/ 2599453 w 2599453"/>
              <a:gd name="connsiteY1" fmla="*/ 318491 h 318491"/>
              <a:gd name="connsiteX0" fmla="*/ 51897 w 2599453"/>
              <a:gd name="connsiteY0" fmla="*/ 57854 h 376345"/>
              <a:gd name="connsiteX1" fmla="*/ 2599453 w 2599453"/>
              <a:gd name="connsiteY1" fmla="*/ 376345 h 376345"/>
              <a:gd name="connsiteX2" fmla="*/ 51897 w 2599453"/>
              <a:gd name="connsiteY2" fmla="*/ 376345 h 376345"/>
              <a:gd name="connsiteX3" fmla="*/ 51897 w 2599453"/>
              <a:gd name="connsiteY3" fmla="*/ 57854 h 376345"/>
              <a:gd name="connsiteX0" fmla="*/ 0 w 2599453"/>
              <a:gd name="connsiteY0" fmla="*/ 85210 h 376345"/>
              <a:gd name="connsiteX1" fmla="*/ 721931 w 2599453"/>
              <a:gd name="connsiteY1" fmla="*/ 11035 h 376345"/>
              <a:gd name="connsiteX2" fmla="*/ 2599453 w 2599453"/>
              <a:gd name="connsiteY2" fmla="*/ 376345 h 376345"/>
              <a:gd name="connsiteX0" fmla="*/ 51897 w 2599453"/>
              <a:gd name="connsiteY0" fmla="*/ 59243 h 377734"/>
              <a:gd name="connsiteX1" fmla="*/ 2599453 w 2599453"/>
              <a:gd name="connsiteY1" fmla="*/ 377734 h 377734"/>
              <a:gd name="connsiteX2" fmla="*/ 51897 w 2599453"/>
              <a:gd name="connsiteY2" fmla="*/ 377734 h 377734"/>
              <a:gd name="connsiteX3" fmla="*/ 51897 w 2599453"/>
              <a:gd name="connsiteY3" fmla="*/ 59243 h 377734"/>
              <a:gd name="connsiteX0" fmla="*/ 0 w 2599453"/>
              <a:gd name="connsiteY0" fmla="*/ 86599 h 377734"/>
              <a:gd name="connsiteX1" fmla="*/ 721931 w 2599453"/>
              <a:gd name="connsiteY1" fmla="*/ 12424 h 377734"/>
              <a:gd name="connsiteX2" fmla="*/ 2597620 w 2599453"/>
              <a:gd name="connsiteY2" fmla="*/ 342062 h 377734"/>
              <a:gd name="connsiteX0" fmla="*/ 51897 w 2599453"/>
              <a:gd name="connsiteY0" fmla="*/ 60332 h 378823"/>
              <a:gd name="connsiteX1" fmla="*/ 2599453 w 2599453"/>
              <a:gd name="connsiteY1" fmla="*/ 378823 h 378823"/>
              <a:gd name="connsiteX2" fmla="*/ 51897 w 2599453"/>
              <a:gd name="connsiteY2" fmla="*/ 378823 h 378823"/>
              <a:gd name="connsiteX3" fmla="*/ 51897 w 2599453"/>
              <a:gd name="connsiteY3" fmla="*/ 60332 h 378823"/>
              <a:gd name="connsiteX0" fmla="*/ 0 w 2599453"/>
              <a:gd name="connsiteY0" fmla="*/ 87688 h 378823"/>
              <a:gd name="connsiteX1" fmla="*/ 721931 w 2599453"/>
              <a:gd name="connsiteY1" fmla="*/ 13513 h 378823"/>
              <a:gd name="connsiteX2" fmla="*/ 2597620 w 2599453"/>
              <a:gd name="connsiteY2" fmla="*/ 343151 h 378823"/>
              <a:gd name="connsiteX0" fmla="*/ 51897 w 2599453"/>
              <a:gd name="connsiteY0" fmla="*/ 82879 h 401370"/>
              <a:gd name="connsiteX1" fmla="*/ 2599453 w 2599453"/>
              <a:gd name="connsiteY1" fmla="*/ 401370 h 401370"/>
              <a:gd name="connsiteX2" fmla="*/ 51897 w 2599453"/>
              <a:gd name="connsiteY2" fmla="*/ 401370 h 401370"/>
              <a:gd name="connsiteX3" fmla="*/ 51897 w 2599453"/>
              <a:gd name="connsiteY3" fmla="*/ 82879 h 401370"/>
              <a:gd name="connsiteX0" fmla="*/ 0 w 2599453"/>
              <a:gd name="connsiteY0" fmla="*/ 110235 h 401370"/>
              <a:gd name="connsiteX1" fmla="*/ 718332 w 2599453"/>
              <a:gd name="connsiteY1" fmla="*/ 12400 h 401370"/>
              <a:gd name="connsiteX2" fmla="*/ 2597620 w 2599453"/>
              <a:gd name="connsiteY2" fmla="*/ 365698 h 401370"/>
              <a:gd name="connsiteX0" fmla="*/ 51897 w 2599453"/>
              <a:gd name="connsiteY0" fmla="*/ 70801 h 389292"/>
              <a:gd name="connsiteX1" fmla="*/ 2599453 w 2599453"/>
              <a:gd name="connsiteY1" fmla="*/ 389292 h 389292"/>
              <a:gd name="connsiteX2" fmla="*/ 51897 w 2599453"/>
              <a:gd name="connsiteY2" fmla="*/ 389292 h 389292"/>
              <a:gd name="connsiteX3" fmla="*/ 51897 w 2599453"/>
              <a:gd name="connsiteY3" fmla="*/ 70801 h 389292"/>
              <a:gd name="connsiteX0" fmla="*/ 0 w 2599453"/>
              <a:gd name="connsiteY0" fmla="*/ 98157 h 389292"/>
              <a:gd name="connsiteX1" fmla="*/ 718332 w 2599453"/>
              <a:gd name="connsiteY1" fmla="*/ 322 h 389292"/>
              <a:gd name="connsiteX2" fmla="*/ 2597620 w 2599453"/>
              <a:gd name="connsiteY2" fmla="*/ 353620 h 389292"/>
              <a:gd name="connsiteX0" fmla="*/ 51897 w 2599453"/>
              <a:gd name="connsiteY0" fmla="*/ 38072 h 356563"/>
              <a:gd name="connsiteX1" fmla="*/ 2599453 w 2599453"/>
              <a:gd name="connsiteY1" fmla="*/ 356563 h 356563"/>
              <a:gd name="connsiteX2" fmla="*/ 51897 w 2599453"/>
              <a:gd name="connsiteY2" fmla="*/ 356563 h 356563"/>
              <a:gd name="connsiteX3" fmla="*/ 51897 w 2599453"/>
              <a:gd name="connsiteY3" fmla="*/ 38072 h 356563"/>
              <a:gd name="connsiteX0" fmla="*/ 0 w 2599453"/>
              <a:gd name="connsiteY0" fmla="*/ 65428 h 356563"/>
              <a:gd name="connsiteX1" fmla="*/ 729555 w 2599453"/>
              <a:gd name="connsiteY1" fmla="*/ 398 h 356563"/>
              <a:gd name="connsiteX2" fmla="*/ 2597620 w 2599453"/>
              <a:gd name="connsiteY2" fmla="*/ 320891 h 356563"/>
              <a:gd name="connsiteX0" fmla="*/ 51897 w 2599453"/>
              <a:gd name="connsiteY0" fmla="*/ 42634 h 361125"/>
              <a:gd name="connsiteX1" fmla="*/ 2599453 w 2599453"/>
              <a:gd name="connsiteY1" fmla="*/ 361125 h 361125"/>
              <a:gd name="connsiteX2" fmla="*/ 51897 w 2599453"/>
              <a:gd name="connsiteY2" fmla="*/ 361125 h 361125"/>
              <a:gd name="connsiteX3" fmla="*/ 51897 w 2599453"/>
              <a:gd name="connsiteY3" fmla="*/ 42634 h 361125"/>
              <a:gd name="connsiteX0" fmla="*/ 0 w 2599453"/>
              <a:gd name="connsiteY0" fmla="*/ 69990 h 361125"/>
              <a:gd name="connsiteX1" fmla="*/ 729555 w 2599453"/>
              <a:gd name="connsiteY1" fmla="*/ 4960 h 361125"/>
              <a:gd name="connsiteX2" fmla="*/ 2597620 w 2599453"/>
              <a:gd name="connsiteY2" fmla="*/ 325453 h 361125"/>
              <a:gd name="connsiteX0" fmla="*/ 129569 w 2599453"/>
              <a:gd name="connsiteY0" fmla="*/ 0 h 477467"/>
              <a:gd name="connsiteX1" fmla="*/ 2599453 w 2599453"/>
              <a:gd name="connsiteY1" fmla="*/ 477467 h 477467"/>
              <a:gd name="connsiteX2" fmla="*/ 51897 w 2599453"/>
              <a:gd name="connsiteY2" fmla="*/ 477467 h 477467"/>
              <a:gd name="connsiteX3" fmla="*/ 129569 w 2599453"/>
              <a:gd name="connsiteY3" fmla="*/ 0 h 477467"/>
              <a:gd name="connsiteX0" fmla="*/ 0 w 2599453"/>
              <a:gd name="connsiteY0" fmla="*/ 186332 h 477467"/>
              <a:gd name="connsiteX1" fmla="*/ 729555 w 2599453"/>
              <a:gd name="connsiteY1" fmla="*/ 121302 h 477467"/>
              <a:gd name="connsiteX2" fmla="*/ 2597620 w 2599453"/>
              <a:gd name="connsiteY2" fmla="*/ 441795 h 477467"/>
              <a:gd name="connsiteX0" fmla="*/ 71004 w 2599453"/>
              <a:gd name="connsiteY0" fmla="*/ 275323 h 361126"/>
              <a:gd name="connsiteX1" fmla="*/ 2599453 w 2599453"/>
              <a:gd name="connsiteY1" fmla="*/ 361126 h 361126"/>
              <a:gd name="connsiteX2" fmla="*/ 51897 w 2599453"/>
              <a:gd name="connsiteY2" fmla="*/ 361126 h 361126"/>
              <a:gd name="connsiteX3" fmla="*/ 71004 w 2599453"/>
              <a:gd name="connsiteY3" fmla="*/ 275323 h 361126"/>
              <a:gd name="connsiteX0" fmla="*/ 0 w 2599453"/>
              <a:gd name="connsiteY0" fmla="*/ 69991 h 361126"/>
              <a:gd name="connsiteX1" fmla="*/ 729555 w 2599453"/>
              <a:gd name="connsiteY1" fmla="*/ 4961 h 361126"/>
              <a:gd name="connsiteX2" fmla="*/ 2597620 w 2599453"/>
              <a:gd name="connsiteY2" fmla="*/ 325454 h 361126"/>
              <a:gd name="connsiteX0" fmla="*/ 68129 w 2596578"/>
              <a:gd name="connsiteY0" fmla="*/ 275323 h 361126"/>
              <a:gd name="connsiteX1" fmla="*/ 2596578 w 2596578"/>
              <a:gd name="connsiteY1" fmla="*/ 361126 h 361126"/>
              <a:gd name="connsiteX2" fmla="*/ 49022 w 2596578"/>
              <a:gd name="connsiteY2" fmla="*/ 361126 h 361126"/>
              <a:gd name="connsiteX3" fmla="*/ 68129 w 2596578"/>
              <a:gd name="connsiteY3" fmla="*/ 275323 h 361126"/>
              <a:gd name="connsiteX0" fmla="*/ 0 w 2596578"/>
              <a:gd name="connsiteY0" fmla="*/ 172373 h 361126"/>
              <a:gd name="connsiteX1" fmla="*/ 726680 w 2596578"/>
              <a:gd name="connsiteY1" fmla="*/ 4961 h 361126"/>
              <a:gd name="connsiteX2" fmla="*/ 2594745 w 2596578"/>
              <a:gd name="connsiteY2" fmla="*/ 325454 h 361126"/>
              <a:gd name="connsiteX0" fmla="*/ 66793 w 2595242"/>
              <a:gd name="connsiteY0" fmla="*/ 275323 h 361126"/>
              <a:gd name="connsiteX1" fmla="*/ 2595242 w 2595242"/>
              <a:gd name="connsiteY1" fmla="*/ 361126 h 361126"/>
              <a:gd name="connsiteX2" fmla="*/ 47686 w 2595242"/>
              <a:gd name="connsiteY2" fmla="*/ 361126 h 361126"/>
              <a:gd name="connsiteX3" fmla="*/ 66793 w 2595242"/>
              <a:gd name="connsiteY3" fmla="*/ 275323 h 361126"/>
              <a:gd name="connsiteX0" fmla="*/ 0 w 2595242"/>
              <a:gd name="connsiteY0" fmla="*/ 105542 h 361126"/>
              <a:gd name="connsiteX1" fmla="*/ 725344 w 2595242"/>
              <a:gd name="connsiteY1" fmla="*/ 4961 h 361126"/>
              <a:gd name="connsiteX2" fmla="*/ 2593409 w 2595242"/>
              <a:gd name="connsiteY2" fmla="*/ 325454 h 361126"/>
              <a:gd name="connsiteX0" fmla="*/ 66793 w 2593409"/>
              <a:gd name="connsiteY0" fmla="*/ 275323 h 426191"/>
              <a:gd name="connsiteX1" fmla="*/ 2581894 w 2593409"/>
              <a:gd name="connsiteY1" fmla="*/ 426191 h 426191"/>
              <a:gd name="connsiteX2" fmla="*/ 47686 w 2593409"/>
              <a:gd name="connsiteY2" fmla="*/ 361126 h 426191"/>
              <a:gd name="connsiteX3" fmla="*/ 66793 w 2593409"/>
              <a:gd name="connsiteY3" fmla="*/ 275323 h 426191"/>
              <a:gd name="connsiteX0" fmla="*/ 0 w 2593409"/>
              <a:gd name="connsiteY0" fmla="*/ 105542 h 426191"/>
              <a:gd name="connsiteX1" fmla="*/ 725344 w 2593409"/>
              <a:gd name="connsiteY1" fmla="*/ 4961 h 426191"/>
              <a:gd name="connsiteX2" fmla="*/ 2593409 w 2593409"/>
              <a:gd name="connsiteY2" fmla="*/ 325454 h 426191"/>
              <a:gd name="connsiteX0" fmla="*/ 66793 w 2593409"/>
              <a:gd name="connsiteY0" fmla="*/ 275323 h 793975"/>
              <a:gd name="connsiteX1" fmla="*/ 2245513 w 2593409"/>
              <a:gd name="connsiteY1" fmla="*/ 793975 h 793975"/>
              <a:gd name="connsiteX2" fmla="*/ 47686 w 2593409"/>
              <a:gd name="connsiteY2" fmla="*/ 361126 h 793975"/>
              <a:gd name="connsiteX3" fmla="*/ 66793 w 2593409"/>
              <a:gd name="connsiteY3" fmla="*/ 275323 h 793975"/>
              <a:gd name="connsiteX0" fmla="*/ 0 w 2593409"/>
              <a:gd name="connsiteY0" fmla="*/ 105542 h 793975"/>
              <a:gd name="connsiteX1" fmla="*/ 725344 w 2593409"/>
              <a:gd name="connsiteY1" fmla="*/ 4961 h 793975"/>
              <a:gd name="connsiteX2" fmla="*/ 2593409 w 2593409"/>
              <a:gd name="connsiteY2" fmla="*/ 325454 h 793975"/>
              <a:gd name="connsiteX0" fmla="*/ 667955 w 2593409"/>
              <a:gd name="connsiteY0" fmla="*/ 469546 h 793975"/>
              <a:gd name="connsiteX1" fmla="*/ 2245513 w 2593409"/>
              <a:gd name="connsiteY1" fmla="*/ 793975 h 793975"/>
              <a:gd name="connsiteX2" fmla="*/ 47686 w 2593409"/>
              <a:gd name="connsiteY2" fmla="*/ 361126 h 793975"/>
              <a:gd name="connsiteX3" fmla="*/ 667955 w 2593409"/>
              <a:gd name="connsiteY3" fmla="*/ 469546 h 793975"/>
              <a:gd name="connsiteX0" fmla="*/ 0 w 2593409"/>
              <a:gd name="connsiteY0" fmla="*/ 105542 h 793975"/>
              <a:gd name="connsiteX1" fmla="*/ 725344 w 2593409"/>
              <a:gd name="connsiteY1" fmla="*/ 4961 h 793975"/>
              <a:gd name="connsiteX2" fmla="*/ 2593409 w 2593409"/>
              <a:gd name="connsiteY2" fmla="*/ 325454 h 793975"/>
              <a:gd name="connsiteX0" fmla="*/ 2270221 w 2889201"/>
              <a:gd name="connsiteY0" fmla="*/ 368369 h 793975"/>
              <a:gd name="connsiteX1" fmla="*/ 2245513 w 2889201"/>
              <a:gd name="connsiteY1" fmla="*/ 793975 h 793975"/>
              <a:gd name="connsiteX2" fmla="*/ 47686 w 2889201"/>
              <a:gd name="connsiteY2" fmla="*/ 361126 h 793975"/>
              <a:gd name="connsiteX3" fmla="*/ 2270221 w 2889201"/>
              <a:gd name="connsiteY3" fmla="*/ 368369 h 793975"/>
              <a:gd name="connsiteX0" fmla="*/ 0 w 2889201"/>
              <a:gd name="connsiteY0" fmla="*/ 105542 h 793975"/>
              <a:gd name="connsiteX1" fmla="*/ 725344 w 2889201"/>
              <a:gd name="connsiteY1" fmla="*/ 4961 h 793975"/>
              <a:gd name="connsiteX2" fmla="*/ 2593409 w 2889201"/>
              <a:gd name="connsiteY2" fmla="*/ 325454 h 793975"/>
              <a:gd name="connsiteX0" fmla="*/ 2752286 w 3268732"/>
              <a:gd name="connsiteY0" fmla="*/ 127405 h 793975"/>
              <a:gd name="connsiteX1" fmla="*/ 2245513 w 3268732"/>
              <a:gd name="connsiteY1" fmla="*/ 793975 h 793975"/>
              <a:gd name="connsiteX2" fmla="*/ 47686 w 3268732"/>
              <a:gd name="connsiteY2" fmla="*/ 361126 h 793975"/>
              <a:gd name="connsiteX3" fmla="*/ 2752286 w 3268732"/>
              <a:gd name="connsiteY3" fmla="*/ 127405 h 793975"/>
              <a:gd name="connsiteX0" fmla="*/ 0 w 3268732"/>
              <a:gd name="connsiteY0" fmla="*/ 105542 h 793975"/>
              <a:gd name="connsiteX1" fmla="*/ 725344 w 3268732"/>
              <a:gd name="connsiteY1" fmla="*/ 4961 h 793975"/>
              <a:gd name="connsiteX2" fmla="*/ 2593409 w 3268732"/>
              <a:gd name="connsiteY2" fmla="*/ 325454 h 793975"/>
              <a:gd name="connsiteX0" fmla="*/ 2752286 w 3227827"/>
              <a:gd name="connsiteY0" fmla="*/ 127405 h 546489"/>
              <a:gd name="connsiteX1" fmla="*/ 1996042 w 3227827"/>
              <a:gd name="connsiteY1" fmla="*/ 546489 h 546489"/>
              <a:gd name="connsiteX2" fmla="*/ 47686 w 3227827"/>
              <a:gd name="connsiteY2" fmla="*/ 361126 h 546489"/>
              <a:gd name="connsiteX3" fmla="*/ 2752286 w 3227827"/>
              <a:gd name="connsiteY3" fmla="*/ 127405 h 546489"/>
              <a:gd name="connsiteX0" fmla="*/ 0 w 3227827"/>
              <a:gd name="connsiteY0" fmla="*/ 105542 h 546489"/>
              <a:gd name="connsiteX1" fmla="*/ 725344 w 3227827"/>
              <a:gd name="connsiteY1" fmla="*/ 4961 h 546489"/>
              <a:gd name="connsiteX2" fmla="*/ 2593409 w 3227827"/>
              <a:gd name="connsiteY2" fmla="*/ 325454 h 546489"/>
              <a:gd name="connsiteX0" fmla="*/ 2752286 w 3217560"/>
              <a:gd name="connsiteY0" fmla="*/ 199741 h 433462"/>
              <a:gd name="connsiteX1" fmla="*/ 1926609 w 3217560"/>
              <a:gd name="connsiteY1" fmla="*/ 52411 h 433462"/>
              <a:gd name="connsiteX2" fmla="*/ 47686 w 3217560"/>
              <a:gd name="connsiteY2" fmla="*/ 433462 h 433462"/>
              <a:gd name="connsiteX3" fmla="*/ 2752286 w 3217560"/>
              <a:gd name="connsiteY3" fmla="*/ 199741 h 433462"/>
              <a:gd name="connsiteX0" fmla="*/ 0 w 3217560"/>
              <a:gd name="connsiteY0" fmla="*/ 177878 h 433462"/>
              <a:gd name="connsiteX1" fmla="*/ 725344 w 3217560"/>
              <a:gd name="connsiteY1" fmla="*/ 77297 h 433462"/>
              <a:gd name="connsiteX2" fmla="*/ 2593409 w 3217560"/>
              <a:gd name="connsiteY2" fmla="*/ 397790 h 433462"/>
              <a:gd name="connsiteX0" fmla="*/ 2752286 w 2887488"/>
              <a:gd name="connsiteY0" fmla="*/ 153356 h 387077"/>
              <a:gd name="connsiteX1" fmla="*/ 2251390 w 2887488"/>
              <a:gd name="connsiteY1" fmla="*/ 156954 h 387077"/>
              <a:gd name="connsiteX2" fmla="*/ 1926609 w 2887488"/>
              <a:gd name="connsiteY2" fmla="*/ 6026 h 387077"/>
              <a:gd name="connsiteX3" fmla="*/ 47686 w 2887488"/>
              <a:gd name="connsiteY3" fmla="*/ 387077 h 387077"/>
              <a:gd name="connsiteX4" fmla="*/ 2752286 w 2887488"/>
              <a:gd name="connsiteY4" fmla="*/ 153356 h 387077"/>
              <a:gd name="connsiteX0" fmla="*/ 0 w 2887488"/>
              <a:gd name="connsiteY0" fmla="*/ 131493 h 387077"/>
              <a:gd name="connsiteX1" fmla="*/ 725344 w 2887488"/>
              <a:gd name="connsiteY1" fmla="*/ 30912 h 387077"/>
              <a:gd name="connsiteX2" fmla="*/ 2593409 w 2887488"/>
              <a:gd name="connsiteY2" fmla="*/ 351405 h 387077"/>
              <a:gd name="connsiteX0" fmla="*/ 2752286 w 2887488"/>
              <a:gd name="connsiteY0" fmla="*/ 214285 h 412334"/>
              <a:gd name="connsiteX1" fmla="*/ 2251390 w 2887488"/>
              <a:gd name="connsiteY1" fmla="*/ 217883 h 412334"/>
              <a:gd name="connsiteX2" fmla="*/ 1926609 w 2887488"/>
              <a:gd name="connsiteY2" fmla="*/ 66955 h 412334"/>
              <a:gd name="connsiteX3" fmla="*/ 2247035 w 2887488"/>
              <a:gd name="connsiteY3" fmla="*/ 0 h 412334"/>
              <a:gd name="connsiteX4" fmla="*/ 2752286 w 2887488"/>
              <a:gd name="connsiteY4" fmla="*/ 214285 h 412334"/>
              <a:gd name="connsiteX0" fmla="*/ 0 w 2887488"/>
              <a:gd name="connsiteY0" fmla="*/ 192422 h 412334"/>
              <a:gd name="connsiteX1" fmla="*/ 725344 w 2887488"/>
              <a:gd name="connsiteY1" fmla="*/ 91841 h 412334"/>
              <a:gd name="connsiteX2" fmla="*/ 2593409 w 2887488"/>
              <a:gd name="connsiteY2" fmla="*/ 412334 h 412334"/>
              <a:gd name="connsiteX0" fmla="*/ 2752286 w 2887488"/>
              <a:gd name="connsiteY0" fmla="*/ 214285 h 412334"/>
              <a:gd name="connsiteX1" fmla="*/ 2251390 w 2887488"/>
              <a:gd name="connsiteY1" fmla="*/ 217883 h 412334"/>
              <a:gd name="connsiteX2" fmla="*/ 1926609 w 2887488"/>
              <a:gd name="connsiteY2" fmla="*/ 66955 h 412334"/>
              <a:gd name="connsiteX3" fmla="*/ 2247035 w 2887488"/>
              <a:gd name="connsiteY3" fmla="*/ 0 h 412334"/>
              <a:gd name="connsiteX4" fmla="*/ 2752286 w 2887488"/>
              <a:gd name="connsiteY4" fmla="*/ 214285 h 412334"/>
              <a:gd name="connsiteX0" fmla="*/ 0 w 2887488"/>
              <a:gd name="connsiteY0" fmla="*/ 192422 h 412334"/>
              <a:gd name="connsiteX1" fmla="*/ 725344 w 2887488"/>
              <a:gd name="connsiteY1" fmla="*/ 91841 h 412334"/>
              <a:gd name="connsiteX2" fmla="*/ 2593409 w 2887488"/>
              <a:gd name="connsiteY2" fmla="*/ 412334 h 412334"/>
              <a:gd name="connsiteX0" fmla="*/ 2752286 w 2887488"/>
              <a:gd name="connsiteY0" fmla="*/ 214285 h 412334"/>
              <a:gd name="connsiteX1" fmla="*/ 2251390 w 2887488"/>
              <a:gd name="connsiteY1" fmla="*/ 217883 h 412334"/>
              <a:gd name="connsiteX2" fmla="*/ 1926609 w 2887488"/>
              <a:gd name="connsiteY2" fmla="*/ 66955 h 412334"/>
              <a:gd name="connsiteX3" fmla="*/ 2247035 w 2887488"/>
              <a:gd name="connsiteY3" fmla="*/ 0 h 412334"/>
              <a:gd name="connsiteX4" fmla="*/ 2752286 w 2887488"/>
              <a:gd name="connsiteY4" fmla="*/ 214285 h 412334"/>
              <a:gd name="connsiteX0" fmla="*/ 0 w 2887488"/>
              <a:gd name="connsiteY0" fmla="*/ 192422 h 412334"/>
              <a:gd name="connsiteX1" fmla="*/ 725344 w 2887488"/>
              <a:gd name="connsiteY1" fmla="*/ 91841 h 412334"/>
              <a:gd name="connsiteX2" fmla="*/ 2593409 w 2887488"/>
              <a:gd name="connsiteY2" fmla="*/ 412334 h 412334"/>
              <a:gd name="connsiteX0" fmla="*/ 2752286 w 2887488"/>
              <a:gd name="connsiteY0" fmla="*/ 214285 h 412334"/>
              <a:gd name="connsiteX1" fmla="*/ 2251390 w 2887488"/>
              <a:gd name="connsiteY1" fmla="*/ 217883 h 412334"/>
              <a:gd name="connsiteX2" fmla="*/ 1926609 w 2887488"/>
              <a:gd name="connsiteY2" fmla="*/ 66955 h 412334"/>
              <a:gd name="connsiteX3" fmla="*/ 2247035 w 2887488"/>
              <a:gd name="connsiteY3" fmla="*/ 0 h 412334"/>
              <a:gd name="connsiteX4" fmla="*/ 2752286 w 2887488"/>
              <a:gd name="connsiteY4" fmla="*/ 214285 h 412334"/>
              <a:gd name="connsiteX0" fmla="*/ 0 w 2887488"/>
              <a:gd name="connsiteY0" fmla="*/ 192422 h 412334"/>
              <a:gd name="connsiteX1" fmla="*/ 725344 w 2887488"/>
              <a:gd name="connsiteY1" fmla="*/ 91841 h 412334"/>
              <a:gd name="connsiteX2" fmla="*/ 2593409 w 2887488"/>
              <a:gd name="connsiteY2" fmla="*/ 412334 h 412334"/>
              <a:gd name="connsiteX0" fmla="*/ 2752286 w 2887488"/>
              <a:gd name="connsiteY0" fmla="*/ 214285 h 412334"/>
              <a:gd name="connsiteX1" fmla="*/ 2251390 w 2887488"/>
              <a:gd name="connsiteY1" fmla="*/ 217883 h 412334"/>
              <a:gd name="connsiteX2" fmla="*/ 1926609 w 2887488"/>
              <a:gd name="connsiteY2" fmla="*/ 66955 h 412334"/>
              <a:gd name="connsiteX3" fmla="*/ 2247035 w 2887488"/>
              <a:gd name="connsiteY3" fmla="*/ 0 h 412334"/>
              <a:gd name="connsiteX4" fmla="*/ 2752286 w 2887488"/>
              <a:gd name="connsiteY4" fmla="*/ 214285 h 412334"/>
              <a:gd name="connsiteX0" fmla="*/ 0 w 2887488"/>
              <a:gd name="connsiteY0" fmla="*/ 192422 h 412334"/>
              <a:gd name="connsiteX1" fmla="*/ 725344 w 2887488"/>
              <a:gd name="connsiteY1" fmla="*/ 91841 h 412334"/>
              <a:gd name="connsiteX2" fmla="*/ 2593409 w 2887488"/>
              <a:gd name="connsiteY2" fmla="*/ 412334 h 412334"/>
              <a:gd name="connsiteX0" fmla="*/ 2752286 w 2887488"/>
              <a:gd name="connsiteY0" fmla="*/ 214285 h 412334"/>
              <a:gd name="connsiteX1" fmla="*/ 2251390 w 2887488"/>
              <a:gd name="connsiteY1" fmla="*/ 217883 h 412334"/>
              <a:gd name="connsiteX2" fmla="*/ 1926609 w 2887488"/>
              <a:gd name="connsiteY2" fmla="*/ 66955 h 412334"/>
              <a:gd name="connsiteX3" fmla="*/ 2247035 w 2887488"/>
              <a:gd name="connsiteY3" fmla="*/ 0 h 412334"/>
              <a:gd name="connsiteX4" fmla="*/ 2752286 w 2887488"/>
              <a:gd name="connsiteY4" fmla="*/ 214285 h 412334"/>
              <a:gd name="connsiteX0" fmla="*/ 0 w 2887488"/>
              <a:gd name="connsiteY0" fmla="*/ 192422 h 412334"/>
              <a:gd name="connsiteX1" fmla="*/ 725344 w 2887488"/>
              <a:gd name="connsiteY1" fmla="*/ 91841 h 412334"/>
              <a:gd name="connsiteX2" fmla="*/ 2593409 w 2887488"/>
              <a:gd name="connsiteY2" fmla="*/ 412334 h 412334"/>
              <a:gd name="connsiteX0" fmla="*/ 2752286 w 2887488"/>
              <a:gd name="connsiteY0" fmla="*/ 214285 h 412334"/>
              <a:gd name="connsiteX1" fmla="*/ 2251390 w 2887488"/>
              <a:gd name="connsiteY1" fmla="*/ 217883 h 412334"/>
              <a:gd name="connsiteX2" fmla="*/ 1926609 w 2887488"/>
              <a:gd name="connsiteY2" fmla="*/ 66955 h 412334"/>
              <a:gd name="connsiteX3" fmla="*/ 2247035 w 2887488"/>
              <a:gd name="connsiteY3" fmla="*/ 0 h 412334"/>
              <a:gd name="connsiteX4" fmla="*/ 2752286 w 2887488"/>
              <a:gd name="connsiteY4" fmla="*/ 214285 h 412334"/>
              <a:gd name="connsiteX0" fmla="*/ 0 w 2887488"/>
              <a:gd name="connsiteY0" fmla="*/ 192422 h 412334"/>
              <a:gd name="connsiteX1" fmla="*/ 701480 w 2887488"/>
              <a:gd name="connsiteY1" fmla="*/ 59647 h 412334"/>
              <a:gd name="connsiteX2" fmla="*/ 2593409 w 2887488"/>
              <a:gd name="connsiteY2" fmla="*/ 412334 h 412334"/>
              <a:gd name="connsiteX0" fmla="*/ 2752286 w 2887488"/>
              <a:gd name="connsiteY0" fmla="*/ 214285 h 412334"/>
              <a:gd name="connsiteX1" fmla="*/ 2251390 w 2887488"/>
              <a:gd name="connsiteY1" fmla="*/ 217883 h 412334"/>
              <a:gd name="connsiteX2" fmla="*/ 1926609 w 2887488"/>
              <a:gd name="connsiteY2" fmla="*/ 66955 h 412334"/>
              <a:gd name="connsiteX3" fmla="*/ 2247035 w 2887488"/>
              <a:gd name="connsiteY3" fmla="*/ 0 h 412334"/>
              <a:gd name="connsiteX4" fmla="*/ 2752286 w 2887488"/>
              <a:gd name="connsiteY4" fmla="*/ 214285 h 412334"/>
              <a:gd name="connsiteX0" fmla="*/ 0 w 2887488"/>
              <a:gd name="connsiteY0" fmla="*/ 192422 h 412334"/>
              <a:gd name="connsiteX1" fmla="*/ 723334 w 2887488"/>
              <a:gd name="connsiteY1" fmla="*/ 146782 h 412334"/>
              <a:gd name="connsiteX2" fmla="*/ 2593409 w 2887488"/>
              <a:gd name="connsiteY2" fmla="*/ 412334 h 412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87488" h="412334" stroke="0" extrusionOk="0">
                <a:moveTo>
                  <a:pt x="2752286" y="214285"/>
                </a:moveTo>
                <a:cubicBezTo>
                  <a:pt x="3204451" y="174887"/>
                  <a:pt x="2389003" y="242438"/>
                  <a:pt x="2251390" y="217883"/>
                </a:cubicBezTo>
                <a:cubicBezTo>
                  <a:pt x="2113777" y="193328"/>
                  <a:pt x="2378774" y="27557"/>
                  <a:pt x="1926609" y="66955"/>
                </a:cubicBezTo>
                <a:lnTo>
                  <a:pt x="2247035" y="0"/>
                </a:lnTo>
                <a:lnTo>
                  <a:pt x="2752286" y="214285"/>
                </a:lnTo>
                <a:close/>
              </a:path>
              <a:path w="2887488" h="412334" fill="none">
                <a:moveTo>
                  <a:pt x="0" y="192422"/>
                </a:moveTo>
                <a:cubicBezTo>
                  <a:pt x="131929" y="189398"/>
                  <a:pt x="619681" y="145129"/>
                  <a:pt x="723334" y="146782"/>
                </a:cubicBezTo>
                <a:cubicBezTo>
                  <a:pt x="1312139" y="111719"/>
                  <a:pt x="2043755" y="212216"/>
                  <a:pt x="2593409" y="412334"/>
                </a:cubicBezTo>
              </a:path>
            </a:pathLst>
          </a:custGeom>
          <a:ln>
            <a:solidFill>
              <a:srgbClr val="FF0000"/>
            </a:solidFill>
            <a:headEnd type="none" w="med" len="med"/>
            <a:tailEnd type="none" w="med" len="med"/>
          </a:ln>
          <a:scene3d>
            <a:camera prst="orthographicFront">
              <a:rot lat="0" lon="0" rev="10799999"/>
            </a:camera>
            <a:lightRig rig="threePt" dir="t"/>
          </a:scene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 dirty="0">
              <a:ln w="18415" cmpd="sng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6450" y="6515100"/>
            <a:ext cx="5373688" cy="2413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S. Chaurize | Booster Notching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55031284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3743" y="453638"/>
            <a:ext cx="8229600" cy="11430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Notching Magnets at Long 5 and Long 12 </a:t>
            </a:r>
            <a:br>
              <a:rPr lang="en-US" sz="2000" dirty="0" smtClean="0"/>
            </a:br>
            <a:r>
              <a:rPr lang="en-US" sz="2000" dirty="0" smtClean="0"/>
              <a:t>Pre-Shutdown 2012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sz="1800" dirty="0"/>
          </a:p>
        </p:txBody>
      </p:sp>
      <p:grpSp>
        <p:nvGrpSpPr>
          <p:cNvPr id="3" name="Group 2"/>
          <p:cNvGrpSpPr/>
          <p:nvPr/>
        </p:nvGrpSpPr>
        <p:grpSpPr>
          <a:xfrm>
            <a:off x="4742178" y="1951286"/>
            <a:ext cx="4267200" cy="3364468"/>
            <a:chOff x="5334000" y="1600200"/>
            <a:chExt cx="3592639" cy="2694479"/>
          </a:xfrm>
        </p:grpSpPr>
        <p:pic>
          <p:nvPicPr>
            <p:cNvPr id="5122" name="Picture 2" descr="C:\Users\chaurize\Desktop\notchtalkpics\021.JP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00" y="1600200"/>
              <a:ext cx="3592639" cy="26944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itle 1"/>
            <p:cNvSpPr txBox="1">
              <a:spLocks/>
            </p:cNvSpPr>
            <p:nvPr/>
          </p:nvSpPr>
          <p:spPr>
            <a:xfrm rot="21376504">
              <a:off x="5864255" y="2559004"/>
              <a:ext cx="1256059" cy="34886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70000" lnSpcReduction="20000"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3600" b="1" dirty="0" err="1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Notcher</a:t>
              </a:r>
              <a:r>
                <a:rPr lang="en-US" sz="3600" b="1" dirty="0" smtClean="0">
                  <a:solidFill>
                    <a:srgbClr val="002060"/>
                  </a:solidFill>
                </a:rPr>
                <a:t> </a:t>
              </a:r>
              <a:r>
                <a:rPr lang="en-US" sz="3600" dirty="0" smtClean="0">
                  <a:solidFill>
                    <a:srgbClr val="FF0000"/>
                  </a:solidFill>
                </a:rPr>
                <a:t>               </a:t>
              </a:r>
              <a:endParaRPr lang="en-US" sz="3600" dirty="0">
                <a:solidFill>
                  <a:srgbClr val="FF0000"/>
                </a:solidFill>
              </a:endParaRPr>
            </a:p>
          </p:txBody>
        </p:sp>
        <p:sp>
          <p:nvSpPr>
            <p:cNvPr id="5" name="Title 1"/>
            <p:cNvSpPr txBox="1">
              <a:spLocks/>
            </p:cNvSpPr>
            <p:nvPr/>
          </p:nvSpPr>
          <p:spPr>
            <a:xfrm rot="21380862">
              <a:off x="7376091" y="2684523"/>
              <a:ext cx="1218243" cy="52583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14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Hor. </a:t>
              </a:r>
              <a:r>
                <a:rPr lang="en-US" sz="1400" b="1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Pinger</a:t>
              </a:r>
              <a:endParaRPr lang="en-US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351370" y="1959637"/>
            <a:ext cx="4254675" cy="3364468"/>
            <a:chOff x="646695" y="1385218"/>
            <a:chExt cx="7315201" cy="5486400"/>
          </a:xfrm>
        </p:grpSpPr>
        <p:pic>
          <p:nvPicPr>
            <p:cNvPr id="7" name="Picture 2" descr="C:\Users\chaurize\Desktop\notchtalkpics\Kickerpics 012.JP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6695" y="1385218"/>
              <a:ext cx="7315201" cy="5486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1122145" y="2179246"/>
              <a:ext cx="3055409" cy="13550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FFFF00"/>
                  </a:solidFill>
                </a:rPr>
                <a:t>old</a:t>
              </a:r>
            </a:p>
            <a:p>
              <a:pPr algn="ctr"/>
              <a:r>
                <a:rPr lang="en-US" dirty="0" smtClean="0">
                  <a:solidFill>
                    <a:srgbClr val="FFFF00"/>
                  </a:solidFill>
                </a:rPr>
                <a:t> </a:t>
              </a:r>
              <a:r>
                <a:rPr lang="en-US" dirty="0" err="1" smtClean="0">
                  <a:solidFill>
                    <a:srgbClr val="FFFF00"/>
                  </a:solidFill>
                </a:rPr>
                <a:t>Horz</a:t>
              </a:r>
              <a:r>
                <a:rPr lang="en-US" dirty="0" smtClean="0">
                  <a:solidFill>
                    <a:srgbClr val="FFFF00"/>
                  </a:solidFill>
                </a:rPr>
                <a:t>. </a:t>
              </a:r>
              <a:r>
                <a:rPr lang="en-US" dirty="0" err="1" smtClean="0">
                  <a:solidFill>
                    <a:srgbClr val="FFFF00"/>
                  </a:solidFill>
                </a:rPr>
                <a:t>Pinger</a:t>
              </a:r>
              <a:endParaRPr lang="en-US" dirty="0" smtClean="0">
                <a:solidFill>
                  <a:srgbClr val="FFFF00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244541" y="4145645"/>
              <a:ext cx="1183594" cy="369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FF00"/>
                  </a:solidFill>
                </a:rPr>
                <a:t>Ver. </a:t>
              </a:r>
              <a:r>
                <a:rPr lang="en-US" dirty="0" err="1" smtClean="0">
                  <a:solidFill>
                    <a:srgbClr val="FFFF00"/>
                  </a:solidFill>
                </a:rPr>
                <a:t>Pinger</a:t>
              </a:r>
              <a:endParaRPr lang="en-US" dirty="0">
                <a:solidFill>
                  <a:srgbClr val="FFFF00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447187" y="3107618"/>
              <a:ext cx="747898" cy="369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>
                  <a:solidFill>
                    <a:srgbClr val="FFFF00"/>
                  </a:solidFill>
                </a:rPr>
                <a:t>Noker</a:t>
              </a:r>
              <a:endParaRPr lang="en-US" dirty="0">
                <a:solidFill>
                  <a:srgbClr val="FFFF00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112470" y="2509584"/>
              <a:ext cx="1579793" cy="752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FF00"/>
                  </a:solidFill>
                </a:rPr>
                <a:t>MK04</a:t>
              </a:r>
              <a:endParaRPr lang="en-US" dirty="0">
                <a:solidFill>
                  <a:srgbClr val="FFFF00"/>
                </a:solidFill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 rot="18286153">
              <a:off x="4739073" y="4942596"/>
              <a:ext cx="1611530" cy="1768200"/>
              <a:chOff x="794633" y="4103553"/>
              <a:chExt cx="1611530" cy="1768200"/>
            </a:xfrm>
          </p:grpSpPr>
          <p:cxnSp>
            <p:nvCxnSpPr>
              <p:cNvPr id="13" name="Straight Arrow Connector 12"/>
              <p:cNvCxnSpPr/>
              <p:nvPr/>
            </p:nvCxnSpPr>
            <p:spPr>
              <a:xfrm rot="3313847" flipV="1">
                <a:off x="937399" y="4919604"/>
                <a:ext cx="1460596" cy="443701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14" name="TextBox 13"/>
              <p:cNvSpPr txBox="1"/>
              <p:nvPr/>
            </p:nvSpPr>
            <p:spPr>
              <a:xfrm rot="2276145">
                <a:off x="794633" y="4103553"/>
                <a:ext cx="161153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FFFF00"/>
                    </a:solidFill>
                  </a:rPr>
                  <a:t>Beam direction</a:t>
                </a:r>
                <a:endParaRPr lang="en-US" dirty="0">
                  <a:solidFill>
                    <a:srgbClr val="FFFF00"/>
                  </a:solidFill>
                </a:endParaRPr>
              </a:p>
            </p:txBody>
          </p:sp>
        </p:grpSp>
      </p:grpSp>
      <p:sp>
        <p:nvSpPr>
          <p:cNvPr id="15" name="TextBox 14"/>
          <p:cNvSpPr txBox="1"/>
          <p:nvPr/>
        </p:nvSpPr>
        <p:spPr>
          <a:xfrm>
            <a:off x="1349016" y="5324105"/>
            <a:ext cx="2425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L12 Pre-2012 Shutdown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5940448" y="5350294"/>
            <a:ext cx="23085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L5 Pre-2012 Shutdown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 rot="21022170">
            <a:off x="5951453" y="4154261"/>
            <a:ext cx="988251" cy="2148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Beam direction</a:t>
            </a:r>
            <a:endParaRPr lang="en-US" dirty="0">
              <a:solidFill>
                <a:srgbClr val="FFFF00"/>
              </a:solidFill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6121259" y="4372425"/>
            <a:ext cx="1117741" cy="1886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1" idx="2"/>
          </p:cNvCxnSpPr>
          <p:nvPr/>
        </p:nvCxnSpPr>
        <p:spPr>
          <a:xfrm flipH="1">
            <a:off x="3774616" y="3110806"/>
            <a:ext cx="215185" cy="12007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6450" y="6515100"/>
            <a:ext cx="5373688" cy="2413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S. Chaurize | Booster Notching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414650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NAL_TemplateMac_060514">
  <a:themeElements>
    <a:clrScheme name="Fermilab">
      <a:dk1>
        <a:srgbClr val="004C97"/>
      </a:dk1>
      <a:lt1>
        <a:srgbClr val="FFFFFF"/>
      </a:lt1>
      <a:dk2>
        <a:srgbClr val="004C9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40404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FA6561EA-5476-4052-84D7-7BCA5B4A2A6E}" vid="{B6CED81E-951A-4DFA-9287-6DC86C25A1D3}"/>
    </a:ext>
  </a:extLst>
</a:theme>
</file>

<file path=ppt/theme/theme2.xml><?xml version="1.0" encoding="utf-8"?>
<a:theme xmlns:a="http://schemas.openxmlformats.org/drawingml/2006/main" name="Fermilab: Footer Only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FA6561EA-5476-4052-84D7-7BCA5B4A2A6E}" vid="{3CED6F7E-0C40-4358-9557-CEEF733EC329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1894</TotalTime>
  <Words>1485</Words>
  <Application>Microsoft Office PowerPoint</Application>
  <PresentationFormat>On-screen Show (4:3)</PresentationFormat>
  <Paragraphs>371</Paragraphs>
  <Slides>49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61" baseType="lpstr">
      <vt:lpstr>ＭＳ Ｐゴシック</vt:lpstr>
      <vt:lpstr>ＭＳ Ｐゴシック</vt:lpstr>
      <vt:lpstr>Arial</vt:lpstr>
      <vt:lpstr>Calibri</vt:lpstr>
      <vt:lpstr>DejaVu Sans</vt:lpstr>
      <vt:lpstr>Geneva</vt:lpstr>
      <vt:lpstr>Helvetica</vt:lpstr>
      <vt:lpstr>Times New Roman</vt:lpstr>
      <vt:lpstr>WenQuanYi Zen Hei</vt:lpstr>
      <vt:lpstr>FNAL_TemplateMac_060514</vt:lpstr>
      <vt:lpstr>Fermilab: Footer Only</vt:lpstr>
      <vt:lpstr>Acrobat Document</vt:lpstr>
      <vt:lpstr>Booster Beam Notching   </vt:lpstr>
      <vt:lpstr>Notching History In the Booster </vt:lpstr>
      <vt:lpstr>Notching Pre-Shutdown 2012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Notching Magnets at Long 5 and Long 12  Pre-Shutdown 2012 </vt:lpstr>
      <vt:lpstr>L6a Absorber/Collimator</vt:lpstr>
      <vt:lpstr>PowerPoint Presentation</vt:lpstr>
      <vt:lpstr>PowerPoint Presentation</vt:lpstr>
      <vt:lpstr>PowerPoint Presentation</vt:lpstr>
      <vt:lpstr>Long 13  Notched  beam absorber</vt:lpstr>
      <vt:lpstr> </vt:lpstr>
      <vt:lpstr>Liner section </vt:lpstr>
      <vt:lpstr>Absorber Moving Liner</vt:lpstr>
      <vt:lpstr>Notched Beam  Absorber Liner with 12” insert </vt:lpstr>
      <vt:lpstr>Absorber Vacuum Liner </vt:lpstr>
      <vt:lpstr>Notching Pulser System using 2 CX2610 pulsed thyratrons</vt:lpstr>
      <vt:lpstr>Notch System Diagram</vt:lpstr>
      <vt:lpstr>New Pulser system has faster rise/fill time</vt:lpstr>
      <vt:lpstr>L12 Straight section  </vt:lpstr>
      <vt:lpstr>Six notching magnets summed load terminating resistors </vt:lpstr>
      <vt:lpstr>PowerPoint Presentation</vt:lpstr>
      <vt:lpstr>Short 12 straight section special BPM and BMA spool</vt:lpstr>
      <vt:lpstr>L12 Mini-straight </vt:lpstr>
      <vt:lpstr>L13 Upstream notched beam Absorber</vt:lpstr>
      <vt:lpstr>L13 downstream absorber mask</vt:lpstr>
      <vt:lpstr>Typical short straight sections downstream of notched absorber S13, S14</vt:lpstr>
      <vt:lpstr>Notch Region Top view of magnets</vt:lpstr>
      <vt:lpstr>Notching turned On and Off </vt:lpstr>
      <vt:lpstr>2 bunch notch shown</vt:lpstr>
      <vt:lpstr>400 MeV Notched beam Absorber in operational position</vt:lpstr>
      <vt:lpstr>400 MeV Notched beam Absorber Retracted </vt:lpstr>
      <vt:lpstr>Notch formation at 400MeV</vt:lpstr>
      <vt:lpstr>Long 12 Horz. Raw BPM signal</vt:lpstr>
      <vt:lpstr>Short 12 Horz. Raw BPM signal</vt:lpstr>
      <vt:lpstr>Long 12 Vert. Raw BPM signal</vt:lpstr>
      <vt:lpstr>Fast Loss monitor at Short 12</vt:lpstr>
      <vt:lpstr>Fast Loss monitor at Long 13</vt:lpstr>
      <vt:lpstr>Adjusting the kick strength</vt:lpstr>
      <vt:lpstr>Fast loss Signals downstream of 5-3 and collimator 6b</vt:lpstr>
      <vt:lpstr>PowerPoint Presentation</vt:lpstr>
      <vt:lpstr>Transition from Notching at L5 (vert.) to L12(horz.)</vt:lpstr>
      <vt:lpstr>Notch Region Top view of magnets</vt:lpstr>
      <vt:lpstr>Notch Region Top view of magnets</vt:lpstr>
      <vt:lpstr>Current Notching Status</vt:lpstr>
      <vt:lpstr>Conclusion</vt:lpstr>
    </vt:vector>
  </TitlesOfParts>
  <Company>Sandbox Studio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Booster Beam Notching</dc:title>
  <dc:creator>Salah J. Chaurize x6375 09233N</dc:creator>
  <cp:lastModifiedBy>Salah J. Chaurize x6375 09233N</cp:lastModifiedBy>
  <cp:revision>68</cp:revision>
  <cp:lastPrinted>2014-01-20T19:40:21Z</cp:lastPrinted>
  <dcterms:created xsi:type="dcterms:W3CDTF">2015-11-21T20:29:28Z</dcterms:created>
  <dcterms:modified xsi:type="dcterms:W3CDTF">2015-11-23T12:56:54Z</dcterms:modified>
</cp:coreProperties>
</file>