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1"/>
  </p:notesMasterIdLst>
  <p:handoutMasterIdLst>
    <p:handoutMasterId r:id="rId12"/>
  </p:handoutMasterIdLst>
  <p:sldIdLst>
    <p:sldId id="265" r:id="rId3"/>
    <p:sldId id="266" r:id="rId4"/>
    <p:sldId id="268" r:id="rId5"/>
    <p:sldId id="270" r:id="rId6"/>
    <p:sldId id="269" r:id="rId7"/>
    <p:sldId id="272" r:id="rId8"/>
    <p:sldId id="271" r:id="rId9"/>
    <p:sldId id="273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8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1/20/2016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1/20/2016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1/20/2016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1/20/2016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1/20/2016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1/20/2016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1/20/2016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1/20/2016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1/20/2016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1/20/2016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1/20/2016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1/20/2016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isaoffice@fnal.gov" TargetMode="External"/><Relationship Id="rId2" Type="http://schemas.openxmlformats.org/officeDocument/2006/relationships/hyperlink" Target="mailto:usersoffice@fnal.gov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ousing@fnal.gov" TargetMode="External"/><Relationship Id="rId2" Type="http://schemas.openxmlformats.org/officeDocument/2006/relationships/hyperlink" Target="https://fermi.service-now.com/new_acct_request.d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.service-now.com/renew_acct_request.d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?sm=kUSGMfUpxwR%2b3IwPejIe7Q%3d%3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International Services</a:t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Getting Started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Griselda Lopez</a:t>
            </a:r>
          </a:p>
          <a:p>
            <a:r>
              <a:rPr lang="en-US" dirty="0"/>
              <a:t>Neutrino Detector R&amp;D Facilities </a:t>
            </a:r>
            <a:r>
              <a:rPr lang="en-US" dirty="0" smtClean="0"/>
              <a:t>Workshop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20 January 2016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599" y="1043693"/>
            <a:ext cx="4571167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Griselda Lopez, Manager ext. 6304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Cheng Liu, Administrative Assistant ext. 2856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Users Office</a:t>
            </a:r>
            <a:r>
              <a:rPr lang="en-US" dirty="0"/>
              <a:t> </a:t>
            </a:r>
            <a:r>
              <a:rPr lang="en-US" dirty="0" smtClean="0"/>
              <a:t>(Wilson </a:t>
            </a:r>
            <a:r>
              <a:rPr lang="en-US" dirty="0"/>
              <a:t>Hall </a:t>
            </a:r>
            <a:r>
              <a:rPr lang="en-US" dirty="0" smtClean="0"/>
              <a:t>Mezzanine)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2"/>
              </a:rPr>
              <a:t>usersoffice@fnal.gov</a:t>
            </a:r>
            <a:r>
              <a:rPr lang="en-US" sz="1800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Linda Granbur ext. 4376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Kim </a:t>
            </a:r>
            <a:r>
              <a:rPr lang="en-US" dirty="0"/>
              <a:t>Pearce </a:t>
            </a:r>
            <a:r>
              <a:rPr lang="en-US" dirty="0" smtClean="0"/>
              <a:t>ext. 3111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Visa Office (Wilson Hall 15</a:t>
            </a:r>
            <a:r>
              <a:rPr lang="en-US" baseline="30000" dirty="0" smtClean="0"/>
              <a:t>th</a:t>
            </a:r>
            <a:r>
              <a:rPr lang="en-US" dirty="0" smtClean="0"/>
              <a:t> floor)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hlinkClick r:id="rId3"/>
              </a:rPr>
              <a:t>visaoffice@fnal.gov</a:t>
            </a:r>
            <a:r>
              <a:rPr lang="en-US" sz="1800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Kappy Sherman ext. 3811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Valery Stanley ext. 3933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5"/>
          </p:nvPr>
        </p:nvPicPr>
        <p:blipFill>
          <a:blip r:embed="rId4"/>
          <a:stretch>
            <a:fillRect/>
          </a:stretch>
        </p:blipFill>
        <p:spPr>
          <a:xfrm>
            <a:off x="4799767" y="1437030"/>
            <a:ext cx="4115633" cy="2842662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International Services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1/20/2016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Griselda Lopez| Getting Started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8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Users Office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800" dirty="0"/>
              <a:t>The Users </a:t>
            </a:r>
            <a:r>
              <a:rPr lang="en-US" sz="1800" dirty="0" smtClean="0"/>
              <a:t>Office processes </a:t>
            </a:r>
            <a:r>
              <a:rPr lang="en-US" sz="1800" dirty="0"/>
              <a:t>requests for Fermilab ID </a:t>
            </a:r>
            <a:r>
              <a:rPr lang="en-US" sz="1800" dirty="0" smtClean="0"/>
              <a:t>badges and computing </a:t>
            </a:r>
            <a:r>
              <a:rPr lang="en-US" sz="1800" dirty="0"/>
              <a:t>privileges. </a:t>
            </a:r>
            <a:r>
              <a:rPr lang="en-US" sz="1800" dirty="0" smtClean="0"/>
              <a:t>They </a:t>
            </a:r>
            <a:r>
              <a:rPr lang="en-US" sz="1800" dirty="0"/>
              <a:t>also provide information about </a:t>
            </a:r>
            <a:r>
              <a:rPr lang="en-US" sz="1800" dirty="0" smtClean="0"/>
              <a:t>lab policies, procedures, and assist with identifying </a:t>
            </a:r>
            <a:r>
              <a:rPr lang="en-US" sz="1800" dirty="0"/>
              <a:t>local resources</a:t>
            </a:r>
            <a:r>
              <a:rPr lang="en-US" sz="1800" dirty="0" smtClean="0"/>
              <a:t>.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New User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Service Desk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Ticket 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(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  <a:hlinkClick r:id="rId2"/>
              </a:rPr>
              <a:t>https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  <a:hlinkClick r:id="rId2"/>
              </a:rPr>
              <a:t>://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  <a:hlinkClick r:id="rId2"/>
              </a:rPr>
              <a:t>fermi.service-now.com/new_acct_request.do</a:t>
            </a:r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 )</a:t>
            </a:r>
          </a:p>
          <a:p>
            <a:pPr lvl="2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What you should do prior to arrival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Complete Safety Training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Accommodations – Contact Housing Office (ext. 3777 or 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  <a:hlinkClick r:id="rId3"/>
              </a:rPr>
              <a:t>housing@fnal.gov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) </a:t>
            </a:r>
          </a:p>
          <a:p>
            <a:pPr lvl="2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What you need on your 1</a:t>
            </a:r>
            <a:r>
              <a:rPr lang="en-US" altLang="en-US" sz="1400" baseline="30000" dirty="0" smtClean="0">
                <a:latin typeface="Helvetica" panose="020B0604020202020204" pitchFamily="34" charset="0"/>
                <a:ea typeface="Geneva" pitchFamily="121" charset="-128"/>
              </a:rPr>
              <a:t>st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 day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Valid Photo ID (e.g. Drivers License or passport)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Proof of medical insurance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Non- US Citizens must bring a </a:t>
            </a:r>
            <a:r>
              <a:rPr lang="en-US" sz="1400" dirty="0" smtClean="0"/>
              <a:t>valid</a:t>
            </a:r>
            <a:r>
              <a:rPr lang="en-US" sz="1400" dirty="0"/>
              <a:t>, unexpired foreign passport, I-94 </a:t>
            </a:r>
            <a:r>
              <a:rPr lang="en-US" sz="1400" dirty="0" smtClean="0"/>
              <a:t>document, </a:t>
            </a:r>
            <a:r>
              <a:rPr lang="en-US" sz="1400" dirty="0"/>
              <a:t>and any other documentation associated with </a:t>
            </a:r>
            <a:r>
              <a:rPr lang="en-US" sz="1400" dirty="0" smtClean="0"/>
              <a:t>the current </a:t>
            </a:r>
            <a:r>
              <a:rPr lang="en-US" sz="1400" dirty="0"/>
              <a:t>visit to the U.S., such as </a:t>
            </a:r>
            <a:r>
              <a:rPr lang="en-US" sz="1400" dirty="0" smtClean="0"/>
              <a:t>visa</a:t>
            </a:r>
            <a:r>
              <a:rPr lang="en-US" sz="1400" dirty="0"/>
              <a:t>, I-20, DS-2019, EAD (Employment Authorization Document), I-797 Approval Notice, or LPR </a:t>
            </a:r>
            <a:r>
              <a:rPr lang="en-US" sz="1400" dirty="0" smtClean="0"/>
              <a:t>(Green Card), </a:t>
            </a:r>
            <a:r>
              <a:rPr lang="en-US" sz="1400" dirty="0"/>
              <a:t>as appropriate</a:t>
            </a:r>
            <a:r>
              <a:rPr lang="en-US" sz="1400" dirty="0" smtClean="0"/>
              <a:t>.</a:t>
            </a:r>
          </a:p>
          <a:p>
            <a:pPr lvl="3"/>
            <a:r>
              <a:rPr lang="en-US" sz="1400" dirty="0" smtClean="0"/>
              <a:t>Will not issue an ID if on tourist </a:t>
            </a:r>
            <a:r>
              <a:rPr lang="en-US" sz="1400" dirty="0"/>
              <a:t>status (if B-2, VT, or VWT is marked on your I-94 </a:t>
            </a:r>
            <a:r>
              <a:rPr lang="en-US" sz="1400" dirty="0" smtClean="0"/>
              <a:t>document.</a:t>
            </a:r>
          </a:p>
          <a:p>
            <a:pPr lvl="3"/>
            <a:r>
              <a:rPr lang="en-US" sz="1400" dirty="0" smtClean="0"/>
              <a:t>DOE Approval is needed prior to arrival</a:t>
            </a:r>
          </a:p>
          <a:p>
            <a:pPr lvl="4"/>
            <a:r>
              <a:rPr lang="en-US" sz="1400" dirty="0" smtClean="0"/>
              <a:t>Iran, Sudan, Syria, and Russia</a:t>
            </a:r>
          </a:p>
          <a:p>
            <a:pPr lvl="3"/>
            <a:endParaRPr lang="en-US" altLang="en-US" sz="14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lvl="2"/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1/20/2016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Griselda Lopez| Getting Started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5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Users Office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lvl="2"/>
            <a:endParaRPr lang="en-US" altLang="en-US" sz="16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Renewing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of ID badge and computing 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privileges </a:t>
            </a: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Service Desk Ticket 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(</a:t>
            </a:r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  <a:hlinkClick r:id="rId2"/>
              </a:rPr>
              <a:t>https://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  <a:hlinkClick r:id="rId2"/>
              </a:rPr>
              <a:t>fermi.service-now.com/renew_acct_request.do</a:t>
            </a:r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) and ensure safety training is up to date.</a:t>
            </a:r>
          </a:p>
          <a:p>
            <a:pPr lvl="2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What you need to bring to the Users Office</a:t>
            </a:r>
          </a:p>
          <a:p>
            <a:pPr lvl="3"/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Valid Photo ID (e.g. Drivers License or passport)</a:t>
            </a:r>
          </a:p>
          <a:p>
            <a:pPr lvl="3"/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Proof of medical insurance</a:t>
            </a:r>
          </a:p>
          <a:p>
            <a:pPr lvl="3"/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Non- Us Citizens must bring a </a:t>
            </a:r>
            <a:r>
              <a:rPr lang="en-US" sz="1400" dirty="0"/>
              <a:t>valid, unexpired foreign passport, I-94 </a:t>
            </a:r>
            <a:r>
              <a:rPr lang="en-US" sz="1400" dirty="0" smtClean="0"/>
              <a:t>document, </a:t>
            </a:r>
            <a:r>
              <a:rPr lang="en-US" sz="1400" dirty="0"/>
              <a:t>and any other documentation associated with the current visit to the U.S., such as visa, I-20, DS-2019, EAD (Employment Authorization Document), I-797 Approval Notice, or LPR </a:t>
            </a:r>
            <a:r>
              <a:rPr lang="en-US" sz="1400" dirty="0" smtClean="0"/>
              <a:t>(Green Card), </a:t>
            </a:r>
            <a:r>
              <a:rPr lang="en-US" sz="1400" dirty="0"/>
              <a:t>as appropriate</a:t>
            </a:r>
            <a:r>
              <a:rPr lang="en-US" sz="1400" dirty="0" smtClean="0"/>
              <a:t>.</a:t>
            </a:r>
          </a:p>
          <a:p>
            <a:pPr lvl="3"/>
            <a:r>
              <a:rPr lang="en-US" sz="1400" dirty="0"/>
              <a:t>Will not issue an ID if on tourist status (if B-2, VT, or VWT is marked on your </a:t>
            </a:r>
            <a:r>
              <a:rPr lang="en-US" sz="1400" dirty="0" smtClean="0"/>
              <a:t>I-94 document.</a:t>
            </a:r>
            <a:endParaRPr lang="en-US" sz="1400" dirty="0"/>
          </a:p>
          <a:p>
            <a:pPr lvl="1"/>
            <a:endParaRPr lang="en-US" altLang="en-US" sz="18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marL="0" indent="0" eaLnBrk="1" hangingPunct="1"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1/20/2016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Griselda Lopez| Getting Started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Visa Office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800" dirty="0"/>
              <a:t>Visa Office provides U.S. immigration-related services or assistance to non-U.S. citizen employees and </a:t>
            </a:r>
            <a:r>
              <a:rPr lang="en-US" sz="1800" u="sng" dirty="0"/>
              <a:t>U</a:t>
            </a:r>
            <a:r>
              <a:rPr lang="en-US" sz="1800" u="sng" dirty="0" smtClean="0"/>
              <a:t>sers</a:t>
            </a:r>
            <a:r>
              <a:rPr lang="en-US" sz="1800" dirty="0" smtClean="0"/>
              <a:t> </a:t>
            </a:r>
            <a:r>
              <a:rPr lang="en-US" sz="1800" dirty="0"/>
              <a:t>at </a:t>
            </a:r>
            <a:r>
              <a:rPr lang="en-US" sz="1800" dirty="0" smtClean="0"/>
              <a:t>Fermilab.</a:t>
            </a:r>
          </a:p>
          <a:p>
            <a:pPr marL="0" indent="0">
              <a:buNone/>
            </a:pPr>
            <a:endParaRPr lang="en-US" altLang="en-US" sz="2000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How do you get an invitation letter?</a:t>
            </a:r>
          </a:p>
          <a:p>
            <a:pPr lvl="1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Directorate issues the formal invitation letter</a:t>
            </a:r>
          </a:p>
          <a:p>
            <a:pPr lvl="2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Home Institution (no cost obligation to the lab)</a:t>
            </a:r>
          </a:p>
          <a:p>
            <a:pPr lvl="2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Division/Section/Center/Experiment</a:t>
            </a:r>
          </a:p>
          <a:p>
            <a:pPr lvl="2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Appropriate visa is defined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Business Visa (less than 6 months)</a:t>
            </a:r>
          </a:p>
          <a:p>
            <a:pPr lvl="3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J1 Visa (greater than 3 months)</a:t>
            </a:r>
          </a:p>
          <a:p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Open </a:t>
            </a:r>
            <a:r>
              <a:rPr lang="en-US" altLang="en-US" sz="1800" dirty="0">
                <a:latin typeface="Helvetica" panose="020B0604020202020204" pitchFamily="34" charset="0"/>
                <a:ea typeface="Geneva" pitchFamily="121" charset="-128"/>
              </a:rPr>
              <a:t>Door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No longer need an appointment to meet with the Visa Office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1/20/2016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Griselda Lopez| Getting Started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we have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Since April</a:t>
            </a:r>
          </a:p>
          <a:p>
            <a:pPr lvl="1"/>
            <a:r>
              <a:rPr lang="en-US" sz="1800" dirty="0" smtClean="0"/>
              <a:t>Eliminated the appointment system in the Visa Office</a:t>
            </a:r>
          </a:p>
          <a:p>
            <a:pPr lvl="1"/>
            <a:r>
              <a:rPr lang="en-US" sz="1800" dirty="0" smtClean="0"/>
              <a:t>Changes on the websites</a:t>
            </a:r>
          </a:p>
          <a:p>
            <a:pPr lvl="1"/>
            <a:r>
              <a:rPr lang="en-US" sz="1800" dirty="0" smtClean="0"/>
              <a:t>Visa Office involved in the B1 lab process</a:t>
            </a:r>
          </a:p>
          <a:p>
            <a:pPr lvl="1"/>
            <a:r>
              <a:rPr lang="en-US" sz="1800" dirty="0" smtClean="0"/>
              <a:t>Eliminated most of our paper process</a:t>
            </a:r>
          </a:p>
          <a:p>
            <a:pPr lvl="2"/>
            <a:r>
              <a:rPr lang="en-US" sz="1600" dirty="0" smtClean="0"/>
              <a:t>Host and </a:t>
            </a:r>
            <a:r>
              <a:rPr lang="en-US" sz="1600" dirty="0" err="1" smtClean="0"/>
              <a:t>Hostee</a:t>
            </a:r>
            <a:r>
              <a:rPr lang="en-US" sz="1600" dirty="0" smtClean="0"/>
              <a:t> notification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1/20/2016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0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What is Next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327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Location of International Services</a:t>
            </a:r>
          </a:p>
          <a:p>
            <a:pPr lvl="1"/>
            <a:r>
              <a:rPr lang="en-US" sz="1600" dirty="0" smtClean="0"/>
              <a:t>Wilson Hall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Floor</a:t>
            </a:r>
          </a:p>
          <a:p>
            <a:pPr eaLnBrk="1" hangingPunct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Improvements</a:t>
            </a:r>
          </a:p>
          <a:p>
            <a:pPr lvl="1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New websites</a:t>
            </a:r>
          </a:p>
          <a:p>
            <a:pPr lvl="1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Badging Committee </a:t>
            </a:r>
          </a:p>
          <a:p>
            <a:pPr lvl="1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Invitation process</a:t>
            </a:r>
          </a:p>
          <a:p>
            <a:pPr lvl="1"/>
            <a:r>
              <a:rPr lang="en-US" altLang="en-US" sz="1600" dirty="0" smtClean="0">
                <a:latin typeface="Helvetica" panose="020B0604020202020204" pitchFamily="34" charset="0"/>
                <a:ea typeface="Geneva" pitchFamily="121" charset="-128"/>
              </a:rPr>
              <a:t>Improve the overall process for onboarding Users and Visitors</a:t>
            </a:r>
          </a:p>
          <a:p>
            <a:pPr lvl="2"/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Use technology to it’s fullest potential (electronic notifications for Host and </a:t>
            </a:r>
            <a:r>
              <a:rPr lang="en-US" altLang="en-US" sz="1400" dirty="0" err="1">
                <a:latin typeface="Helvetica" panose="020B0604020202020204" pitchFamily="34" charset="0"/>
                <a:ea typeface="Geneva" pitchFamily="121" charset="-128"/>
              </a:rPr>
              <a:t>H</a:t>
            </a:r>
            <a:r>
              <a:rPr lang="en-US" altLang="en-US" sz="1400" dirty="0" err="1" smtClean="0">
                <a:latin typeface="Helvetica" panose="020B0604020202020204" pitchFamily="34" charset="0"/>
                <a:ea typeface="Geneva" pitchFamily="121" charset="-128"/>
              </a:rPr>
              <a:t>ostees</a:t>
            </a:r>
            <a:r>
              <a:rPr lang="en-US" altLang="en-US" sz="1400" dirty="0" smtClean="0">
                <a:latin typeface="Helvetica" panose="020B0604020202020204" pitchFamily="34" charset="0"/>
                <a:ea typeface="Geneva" pitchFamily="121" charset="-128"/>
              </a:rPr>
              <a:t>)</a:t>
            </a:r>
            <a:endParaRPr lang="en-US" sz="1800" dirty="0" smtClean="0"/>
          </a:p>
          <a:p>
            <a:r>
              <a:rPr lang="en-US" sz="1800" dirty="0" smtClean="0"/>
              <a:t>Additional Training Requirements (February 2016)</a:t>
            </a:r>
          </a:p>
          <a:p>
            <a:pPr lvl="1"/>
            <a:r>
              <a:rPr lang="en-US" sz="1600" dirty="0" smtClean="0"/>
              <a:t>Onsite Users</a:t>
            </a:r>
          </a:p>
          <a:p>
            <a:pPr lvl="2"/>
            <a:r>
              <a:rPr lang="en-US" sz="1400" dirty="0" smtClean="0"/>
              <a:t>Sexual Harassment</a:t>
            </a:r>
          </a:p>
          <a:p>
            <a:pPr lvl="2"/>
            <a:r>
              <a:rPr lang="en-US" sz="1400" dirty="0"/>
              <a:t>Traffic Safety Awareness </a:t>
            </a:r>
            <a:endParaRPr lang="en-US" sz="1400" dirty="0" smtClean="0"/>
          </a:p>
          <a:p>
            <a:pPr lvl="2"/>
            <a:r>
              <a:rPr lang="en-US" sz="1400" dirty="0" smtClean="0"/>
              <a:t>Workplace </a:t>
            </a:r>
            <a:r>
              <a:rPr lang="en-US" sz="1400" dirty="0"/>
              <a:t>Violence and Active Shooter/Active Threat Awareness </a:t>
            </a:r>
            <a:r>
              <a:rPr lang="en-US" sz="1400" dirty="0" smtClean="0"/>
              <a:t>Training</a:t>
            </a:r>
          </a:p>
          <a:p>
            <a:pPr lvl="2"/>
            <a:r>
              <a:rPr lang="en-US" sz="1400" dirty="0" smtClean="0"/>
              <a:t>Basic Computer Security Training</a:t>
            </a:r>
          </a:p>
          <a:p>
            <a:pPr lvl="1"/>
            <a:r>
              <a:rPr lang="en-US" sz="1600" dirty="0" smtClean="0"/>
              <a:t>Offsite Users</a:t>
            </a:r>
          </a:p>
          <a:p>
            <a:pPr lvl="2"/>
            <a:r>
              <a:rPr lang="en-US" sz="1400" dirty="0"/>
              <a:t>Basic Computer Security </a:t>
            </a:r>
            <a:r>
              <a:rPr lang="en-US" sz="1400" dirty="0" smtClean="0"/>
              <a:t>Training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1/20/2016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Griselda Lopez| Getting Started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New Services</a:t>
            </a:r>
          </a:p>
          <a:p>
            <a:pPr lvl="1"/>
            <a:r>
              <a:rPr lang="en-US" altLang="en-US" sz="1600" dirty="0">
                <a:latin typeface="Helvetica" panose="020B0604020202020204" pitchFamily="34" charset="0"/>
                <a:ea typeface="Geneva" pitchFamily="121" charset="-128"/>
              </a:rPr>
              <a:t>Brown Bag seminars</a:t>
            </a:r>
          </a:p>
          <a:p>
            <a:pPr lvl="2"/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Getting </a:t>
            </a:r>
            <a:r>
              <a:rPr lang="en-US" altLang="en-US" sz="1400">
                <a:latin typeface="Helvetica" panose="020B0604020202020204" pitchFamily="34" charset="0"/>
                <a:ea typeface="Geneva" pitchFamily="121" charset="-128"/>
              </a:rPr>
              <a:t>to </a:t>
            </a:r>
            <a:r>
              <a:rPr lang="en-US" altLang="en-US" sz="1400" smtClean="0">
                <a:latin typeface="Helvetica" panose="020B0604020202020204" pitchFamily="34" charset="0"/>
                <a:ea typeface="Geneva" pitchFamily="121" charset="-128"/>
              </a:rPr>
              <a:t>Know </a:t>
            </a:r>
            <a:r>
              <a:rPr lang="en-US" altLang="en-US" sz="1400">
                <a:latin typeface="Helvetica" panose="020B0604020202020204" pitchFamily="34" charset="0"/>
                <a:ea typeface="Geneva" pitchFamily="121" charset="-128"/>
              </a:rPr>
              <a:t>Y</a:t>
            </a:r>
            <a:r>
              <a:rPr lang="en-US" altLang="en-US" sz="1400" smtClean="0">
                <a:latin typeface="Helvetica" panose="020B0604020202020204" pitchFamily="34" charset="0"/>
                <a:ea typeface="Geneva" pitchFamily="121" charset="-128"/>
              </a:rPr>
              <a:t>our </a:t>
            </a:r>
            <a:r>
              <a:rPr lang="en-US" altLang="en-US" sz="1400">
                <a:latin typeface="Helvetica" panose="020B0604020202020204" pitchFamily="34" charset="0"/>
                <a:ea typeface="Geneva" pitchFamily="121" charset="-128"/>
              </a:rPr>
              <a:t>V</a:t>
            </a:r>
            <a:r>
              <a:rPr lang="en-US" altLang="en-US" sz="1400" smtClean="0">
                <a:latin typeface="Helvetica" panose="020B0604020202020204" pitchFamily="34" charset="0"/>
                <a:ea typeface="Geneva" pitchFamily="121" charset="-128"/>
              </a:rPr>
              <a:t>isa </a:t>
            </a:r>
            <a:r>
              <a:rPr lang="en-US" altLang="en-US" sz="1400" dirty="0">
                <a:latin typeface="Helvetica" panose="020B0604020202020204" pitchFamily="34" charset="0"/>
                <a:ea typeface="Geneva" pitchFamily="121" charset="-128"/>
              </a:rPr>
              <a:t>S</a:t>
            </a:r>
            <a:r>
              <a:rPr lang="en-US" altLang="en-US" sz="1400" smtClean="0">
                <a:latin typeface="Helvetica" panose="020B0604020202020204" pitchFamily="34" charset="0"/>
                <a:ea typeface="Geneva" pitchFamily="121" charset="-128"/>
              </a:rPr>
              <a:t>tatus</a:t>
            </a:r>
            <a:endParaRPr lang="en-US" altLang="en-US" sz="1400" dirty="0">
              <a:latin typeface="Helvetica" panose="020B0604020202020204" pitchFamily="34" charset="0"/>
              <a:ea typeface="Geneva" pitchFamily="121" charset="-128"/>
            </a:endParaRPr>
          </a:p>
          <a:p>
            <a:pPr lvl="1"/>
            <a:r>
              <a:rPr lang="en-US" sz="1600" dirty="0" smtClean="0"/>
              <a:t>Did </a:t>
            </a:r>
            <a:r>
              <a:rPr lang="en-US" sz="1600" dirty="0"/>
              <a:t>you complete the 2015 survey? </a:t>
            </a:r>
          </a:p>
          <a:p>
            <a:pPr lvl="2"/>
            <a:r>
              <a:rPr lang="en-US" sz="1600" dirty="0">
                <a:hlinkClick r:id="rId2"/>
              </a:rPr>
              <a:t>https://www.surveymonkey.com/r/?sm=kUSGMfUpxwR%2b3IwPejIe7Q%3d%3d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1/20/2016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8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369</TotalTime>
  <Words>634</Words>
  <Application>Microsoft Office PowerPoint</Application>
  <PresentationFormat>On-screen Show (4:3)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International Services Getting Started</vt:lpstr>
      <vt:lpstr>International Services</vt:lpstr>
      <vt:lpstr>Users Office</vt:lpstr>
      <vt:lpstr>Users Office</vt:lpstr>
      <vt:lpstr>Visa Office</vt:lpstr>
      <vt:lpstr>What we have done</vt:lpstr>
      <vt:lpstr>What is Next</vt:lpstr>
      <vt:lpstr>PowerPoint Presentation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Services Office Getting Started</dc:title>
  <dc:creator>Griselda Lopez x6304 13426N</dc:creator>
  <cp:lastModifiedBy>Griselda Lopez x6304 13426N</cp:lastModifiedBy>
  <cp:revision>26</cp:revision>
  <cp:lastPrinted>2014-01-20T19:40:21Z</cp:lastPrinted>
  <dcterms:created xsi:type="dcterms:W3CDTF">2016-01-19T20:31:36Z</dcterms:created>
  <dcterms:modified xsi:type="dcterms:W3CDTF">2016-01-20T16:26:12Z</dcterms:modified>
</cp:coreProperties>
</file>