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7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8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20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2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3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5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6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7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8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9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1" r:id="rId3"/>
    <p:sldMasterId id="2147484031" r:id="rId4"/>
    <p:sldMasterId id="2147484142" r:id="rId5"/>
    <p:sldMasterId id="2147484204" r:id="rId6"/>
    <p:sldMasterId id="2147484213" r:id="rId7"/>
    <p:sldMasterId id="2147484225" r:id="rId8"/>
    <p:sldMasterId id="2147484236" r:id="rId9"/>
    <p:sldMasterId id="2147484265" r:id="rId10"/>
    <p:sldMasterId id="2147484275" r:id="rId11"/>
    <p:sldMasterId id="2147484326" r:id="rId12"/>
    <p:sldMasterId id="2147484334" r:id="rId13"/>
    <p:sldMasterId id="2147484345" r:id="rId14"/>
    <p:sldMasterId id="2147484378" r:id="rId15"/>
    <p:sldMasterId id="2147484416" r:id="rId16"/>
    <p:sldMasterId id="2147484444" r:id="rId17"/>
    <p:sldMasterId id="2147484459" r:id="rId18"/>
    <p:sldMasterId id="2147484468" r:id="rId19"/>
    <p:sldMasterId id="2147484476" r:id="rId20"/>
    <p:sldMasterId id="2147484482" r:id="rId21"/>
    <p:sldMasterId id="2147484489" r:id="rId22"/>
    <p:sldMasterId id="2147484496" r:id="rId23"/>
    <p:sldMasterId id="2147484505" r:id="rId24"/>
    <p:sldMasterId id="2147484514" r:id="rId25"/>
    <p:sldMasterId id="2147484523" r:id="rId26"/>
    <p:sldMasterId id="2147484531" r:id="rId27"/>
    <p:sldMasterId id="2147484546" r:id="rId28"/>
    <p:sldMasterId id="2147484567" r:id="rId29"/>
    <p:sldMasterId id="2147484593" r:id="rId30"/>
    <p:sldMasterId id="2147484601" r:id="rId31"/>
    <p:sldMasterId id="2147484622" r:id="rId32"/>
  </p:sldMasterIdLst>
  <p:notesMasterIdLst>
    <p:notesMasterId r:id="rId42"/>
  </p:notesMasterIdLst>
  <p:handoutMasterIdLst>
    <p:handoutMasterId r:id="rId43"/>
  </p:handoutMasterIdLst>
  <p:sldIdLst>
    <p:sldId id="577" r:id="rId33"/>
    <p:sldId id="860" r:id="rId34"/>
    <p:sldId id="873" r:id="rId35"/>
    <p:sldId id="871" r:id="rId36"/>
    <p:sldId id="864" r:id="rId37"/>
    <p:sldId id="865" r:id="rId38"/>
    <p:sldId id="866" r:id="rId39"/>
    <p:sldId id="869" r:id="rId40"/>
    <p:sldId id="863" r:id="rId4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tz, David C.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  <a:srgbClr val="99CCFF"/>
    <a:srgbClr val="FFFFFF"/>
    <a:srgbClr val="A4001D"/>
    <a:srgbClr val="FFFF66"/>
    <a:srgbClr val="000000"/>
    <a:srgbClr val="FF6600"/>
    <a:srgbClr val="FF9966"/>
    <a:srgbClr val="0033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 autoAdjust="0"/>
    <p:restoredTop sz="85166" autoAdjust="0"/>
  </p:normalViewPr>
  <p:slideViewPr>
    <p:cSldViewPr snapToGrid="0">
      <p:cViewPr>
        <p:scale>
          <a:sx n="70" d="100"/>
          <a:sy n="70" d="100"/>
        </p:scale>
        <p:origin x="-144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480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Master" Target="slideMasters/slideMaster24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19.xml"/><Relationship Id="rId34" Type="http://schemas.openxmlformats.org/officeDocument/2006/relationships/slide" Target="slides/slide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9" Type="http://schemas.openxmlformats.org/officeDocument/2006/relationships/slideMaster" Target="slideMasters/slideMaster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Master" Target="slideMasters/slideMaster22.xml"/><Relationship Id="rId32" Type="http://schemas.openxmlformats.org/officeDocument/2006/relationships/slideMaster" Target="slideMasters/slideMaster30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Master" Target="slideMasters/slideMaster21.xml"/><Relationship Id="rId28" Type="http://schemas.openxmlformats.org/officeDocument/2006/relationships/slideMaster" Target="slideMasters/slideMaster26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8.xml"/><Relationship Id="rId19" Type="http://schemas.openxmlformats.org/officeDocument/2006/relationships/slideMaster" Target="slideMasters/slideMaster17.xml"/><Relationship Id="rId31" Type="http://schemas.openxmlformats.org/officeDocument/2006/relationships/slideMaster" Target="slideMasters/slideMaster29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Master" Target="slideMasters/slideMaster20.xml"/><Relationship Id="rId27" Type="http://schemas.openxmlformats.org/officeDocument/2006/relationships/slideMaster" Target="slideMasters/slideMaster25.xml"/><Relationship Id="rId30" Type="http://schemas.openxmlformats.org/officeDocument/2006/relationships/slideMaster" Target="slideMasters/slideMaster28.xml"/><Relationship Id="rId35" Type="http://schemas.openxmlformats.org/officeDocument/2006/relationships/slide" Target="slides/slide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Master" Target="slideMasters/slideMaster23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18.xml"/><Relationship Id="rId4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5" name="Picture 1" descr="Open Me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3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3b) Motivation/Purpose – Production CM Acceptance Criteria</a:t>
            </a:r>
          </a:p>
          <a:p>
            <a:r>
              <a:rPr lang="en-US" dirty="0" smtClean="0"/>
              <a:t>When to reject; how long does one troubleshoot before warming up and removing?</a:t>
            </a:r>
          </a:p>
          <a:p>
            <a:r>
              <a:rPr lang="en-US" dirty="0" smtClean="0"/>
              <a:t>What is the Rework plan?</a:t>
            </a:r>
          </a:p>
          <a:p>
            <a:r>
              <a:rPr lang="en-US" dirty="0" smtClean="0"/>
              <a:t>Magnetic Shielding</a:t>
            </a:r>
          </a:p>
          <a:p>
            <a:r>
              <a:rPr lang="en-US" dirty="0" smtClean="0"/>
              <a:t>Acceptance criteria – How are tests ranked?</a:t>
            </a:r>
          </a:p>
          <a:p>
            <a:r>
              <a:rPr lang="en-US" dirty="0" smtClean="0"/>
              <a:t>Usable </a:t>
            </a:r>
            <a:r>
              <a:rPr lang="en-US" dirty="0" err="1" smtClean="0"/>
              <a:t>Eacc</a:t>
            </a:r>
            <a:r>
              <a:rPr lang="en-US" dirty="0" smtClean="0"/>
              <a:t> (operating vs. breakdown or administrative limit)</a:t>
            </a:r>
          </a:p>
          <a:p>
            <a:r>
              <a:rPr lang="en-US" dirty="0" smtClean="0"/>
              <a:t>Q0</a:t>
            </a:r>
          </a:p>
          <a:p>
            <a:r>
              <a:rPr lang="en-US" dirty="0" err="1" smtClean="0"/>
              <a:t>Rs_res,Rs_BCS</a:t>
            </a:r>
            <a:r>
              <a:rPr lang="en-US" dirty="0" smtClean="0"/>
              <a:t> (are R measurements possible on a CM?)</a:t>
            </a:r>
          </a:p>
          <a:p>
            <a:r>
              <a:rPr lang="en-US" dirty="0" smtClean="0"/>
              <a:t>Onset of FE, magnitude at nominal gradient</a:t>
            </a:r>
          </a:p>
          <a:p>
            <a:r>
              <a:rPr lang="en-US" dirty="0" smtClean="0"/>
              <a:t>Dark current</a:t>
            </a:r>
          </a:p>
          <a:p>
            <a:r>
              <a:rPr lang="en-US" dirty="0" smtClean="0"/>
              <a:t>Coupler condition</a:t>
            </a:r>
          </a:p>
          <a:p>
            <a:r>
              <a:rPr lang="en-US" dirty="0" smtClean="0"/>
              <a:t>QE range</a:t>
            </a:r>
          </a:p>
          <a:p>
            <a:r>
              <a:rPr lang="en-US" dirty="0" smtClean="0"/>
              <a:t>Tuner/piezo range &amp; resolution</a:t>
            </a:r>
          </a:p>
          <a:p>
            <a:r>
              <a:rPr lang="en-US" dirty="0" err="1" smtClean="0"/>
              <a:t>Microphonics</a:t>
            </a:r>
            <a:r>
              <a:rPr lang="en-US" dirty="0" smtClean="0"/>
              <a:t>/LFDC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Test Procedure</a:t>
            </a:r>
          </a:p>
          <a:p>
            <a:r>
              <a:rPr lang="en-US" dirty="0" smtClean="0"/>
              <a:t>What are the critical Cryogenic operating parameters and acceptable limits? How long a cold soak after cool down is needed?</a:t>
            </a:r>
          </a:p>
          <a:p>
            <a:r>
              <a:rPr lang="en-US" dirty="0" smtClean="0"/>
              <a:t>What are the acceptable vacuum limits in all three circuits – beam tube, coupler, insulating. Are RGA scans needed?</a:t>
            </a:r>
          </a:p>
          <a:p>
            <a:r>
              <a:rPr lang="en-US" dirty="0" smtClean="0"/>
              <a:t>What instrumentation needs to be standardized especially with respect to position relative to the cryomodule and readout (especially for Field Emission)?</a:t>
            </a:r>
          </a:p>
          <a:p>
            <a:r>
              <a:rPr lang="en-US" dirty="0" smtClean="0"/>
              <a:t>Cooldown/Test procedure – how to verify flux expulsion/minimization given different test set ups</a:t>
            </a:r>
          </a:p>
          <a:p>
            <a:r>
              <a:rPr lang="en-US" dirty="0" smtClean="0"/>
              <a:t>What to test – overall performance with all cavities on, and with single cavities For many couplers this will be the first operation at cold. How extensive are single cavity tests?</a:t>
            </a:r>
          </a:p>
          <a:p>
            <a:r>
              <a:rPr lang="en-US" dirty="0" smtClean="0"/>
              <a:t>Ancillary systems – what and how does one measure/verify thermometry, BPM, magnet,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Test Reports format and content</a:t>
            </a:r>
          </a:p>
          <a:p>
            <a:r>
              <a:rPr lang="en-US" dirty="0" smtClean="0"/>
              <a:t>Standardized test report definition</a:t>
            </a:r>
          </a:p>
          <a:p>
            <a:r>
              <a:rPr lang="en-US" dirty="0" smtClean="0"/>
              <a:t>Development and guidance for the use of CM testing Travelers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image" Target="../media/image46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45.png"/><Relationship Id="rId9" Type="http://schemas.openxmlformats.org/officeDocument/2006/relationships/image" Target="../media/image8.gif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openxmlformats.org/officeDocument/2006/relationships/image" Target="../media/image48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4.gif"/><Relationship Id="rId5" Type="http://schemas.openxmlformats.org/officeDocument/2006/relationships/image" Target="../media/image49.png"/><Relationship Id="rId10" Type="http://schemas.openxmlformats.org/officeDocument/2006/relationships/image" Target="../media/image8.gif"/><Relationship Id="rId4" Type="http://schemas.openxmlformats.org/officeDocument/2006/relationships/image" Target="../media/image21.jpeg"/><Relationship Id="rId9" Type="http://schemas.openxmlformats.org/officeDocument/2006/relationships/image" Target="../media/image51.jpeg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4" Type="http://schemas.openxmlformats.org/officeDocument/2006/relationships/image" Target="../media/image52.png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4" Type="http://schemas.openxmlformats.org/officeDocument/2006/relationships/image" Target="../media/image52.png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jpe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9.png"/><Relationship Id="rId7" Type="http://schemas.openxmlformats.org/officeDocument/2006/relationships/image" Target="../media/image5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54.jpeg"/><Relationship Id="rId5" Type="http://schemas.openxmlformats.org/officeDocument/2006/relationships/image" Target="../media/image4.gif"/><Relationship Id="rId4" Type="http://schemas.openxmlformats.org/officeDocument/2006/relationships/image" Target="../media/image40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4" Type="http://schemas.openxmlformats.org/officeDocument/2006/relationships/image" Target="../media/image56.png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6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6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9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10" Type="http://schemas.openxmlformats.org/officeDocument/2006/relationships/image" Target="../media/image8.gif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27.png"/><Relationship Id="rId9" Type="http://schemas.openxmlformats.org/officeDocument/2006/relationships/image" Target="../media/image8.gi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10" Type="http://schemas.openxmlformats.org/officeDocument/2006/relationships/image" Target="../media/image8.gif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10" Type="http://schemas.openxmlformats.org/officeDocument/2006/relationships/image" Target="../media/image8.gif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jpeg"/><Relationship Id="rId4" Type="http://schemas.openxmlformats.org/officeDocument/2006/relationships/image" Target="../media/image4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jpe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10" Type="http://schemas.openxmlformats.org/officeDocument/2006/relationships/image" Target="../media/image8.gif"/><Relationship Id="rId4" Type="http://schemas.openxmlformats.org/officeDocument/2006/relationships/image" Target="../media/image16.png"/><Relationship Id="rId9" Type="http://schemas.openxmlformats.org/officeDocument/2006/relationships/image" Target="../media/image43.jpe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tif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7.jpeg"/><Relationship Id="rId5" Type="http://schemas.openxmlformats.org/officeDocument/2006/relationships/image" Target="../media/image4.gif"/><Relationship Id="rId10" Type="http://schemas.openxmlformats.org/officeDocument/2006/relationships/image" Target="../media/image13.jpeg"/><Relationship Id="rId4" Type="http://schemas.openxmlformats.org/officeDocument/2006/relationships/image" Target="../media/image16.png"/><Relationship Id="rId9" Type="http://schemas.openxmlformats.org/officeDocument/2006/relationships/image" Target="../media/image8.gif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9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3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4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3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5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0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08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0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9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2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5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61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3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5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191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025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2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0999" y="6400800"/>
            <a:ext cx="309584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90683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2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1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4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9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FE31-EA4F-4C8C-B29E-B960AC822EB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971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52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442448-90C7-4BD5-8096-8DF23B0881A3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852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2752"/>
            <a:ext cx="6552728" cy="90872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4428048" cy="4968552"/>
          </a:xfrm>
        </p:spPr>
        <p:txBody>
          <a:bodyPr/>
          <a:lstStyle>
            <a:lvl1pPr marL="368300" indent="0"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4932040" y="1340768"/>
            <a:ext cx="4032448" cy="4608512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5868144" y="6305192"/>
            <a:ext cx="212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S. BERRY | TTC 2014  | 24/03/2014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29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69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732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893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4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31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45971" y="63713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TTC High Q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19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883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63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065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48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88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84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320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3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521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16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Cavity and CM Test Workshop 20151029  (M. Ross, SLAC)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0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0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2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2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5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23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1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024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C9CF-CCB3-4CA5-BA32-FAA98151705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400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0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4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0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5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2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33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5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67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7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1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69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3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0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4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6" name="Picture 15" descr="JLab_logo_white1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7" name="Picture 16" descr="cornell university 2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2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838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6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1245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276600"/>
            <a:ext cx="7989887" cy="255727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26" y="6124575"/>
            <a:ext cx="584812" cy="50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09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1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5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6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8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1245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276600"/>
            <a:ext cx="7989887" cy="255727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6124575"/>
            <a:ext cx="584812" cy="50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28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5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52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3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2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1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Add name of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dirty="0" smtClean="0"/>
              <a:t>Name</a:t>
            </a:r>
          </a:p>
          <a:p>
            <a:r>
              <a:rPr lang="en-US" sz="1800" dirty="0" smtClean="0"/>
              <a:t>LCLS-II Accelerator Systems PDR</a:t>
            </a:r>
          </a:p>
          <a:p>
            <a:r>
              <a:rPr lang="en-US" sz="1800" dirty="0" smtClean="0"/>
              <a:t>Jan. 21 – 22, 2015</a:t>
            </a:r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CA" dirty="0" smtClean="0"/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3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5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58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2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8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63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76675"/>
            <a:ext cx="2524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44513"/>
            <a:ext cx="42513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8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679825"/>
            <a:ext cx="1223962" cy="569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532313"/>
            <a:ext cx="17922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381500"/>
            <a:ext cx="1952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371975"/>
            <a:ext cx="7762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903247" y="6400615"/>
            <a:ext cx="3126453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30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69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4610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8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89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50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894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Cavity and CM Test Workshop 20151029  (M. Ross, SLAC)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D2A1-1CDF-4B6A-8AD3-F4B0BF6D0C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807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5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5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5410-9907-4D1F-B8AB-BEE6983E5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326431" y="6422065"/>
            <a:ext cx="3094555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025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4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6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35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5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82E6C-A6D9-4987-BA08-E10899E79D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701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0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2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548-7BB2-40B8-AD23-F3929F741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326431" y="6422065"/>
            <a:ext cx="3094555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807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7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7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82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1245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276600"/>
            <a:ext cx="7989887" cy="255727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26" y="6124575"/>
            <a:ext cx="584812" cy="500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13500"/>
            <a:ext cx="45456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7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5837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5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7742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3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7742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4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748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7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0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C41E-C971-441D-BAE3-A0D97BA59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326431" y="6422065"/>
            <a:ext cx="3094555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398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8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2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8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8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0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2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31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227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2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A583-47BC-4515-9A62-359185AA6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326431" y="6422065"/>
            <a:ext cx="3094555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36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756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8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0999" y="6400800"/>
            <a:ext cx="309584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5128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9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8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7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442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61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FD16-C897-4276-8792-F2B2F1CB0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11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110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29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34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3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6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7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474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4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4D23-6FC6-4D44-B4B1-226F73021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326431" y="6422065"/>
            <a:ext cx="3094555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901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0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9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8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6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5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67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8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5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98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0999" y="6400800"/>
            <a:ext cx="309584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6680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B4002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1764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21260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45971" y="63713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TTC High Q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437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178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7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62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0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1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3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183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086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28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CA4D-8556-4D07-8254-6D45E0615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921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Cavity and CM Test Workshop 20151029  (M. Ross, SLAC)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1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2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2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0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8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63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8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3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Vacuum Furnace - Principles of operation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43" y="1450463"/>
            <a:ext cx="4659506" cy="457275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191124" y="1255391"/>
            <a:ext cx="3362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PLC controls</a:t>
            </a:r>
          </a:p>
          <a:p>
            <a:pPr marL="742950" lvl="1" indent="-285750">
              <a:buClr>
                <a:srgbClr val="9A0000"/>
              </a:buCl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Rough valve</a:t>
            </a:r>
          </a:p>
          <a:p>
            <a:pPr marL="742950" lvl="1" indent="-285750">
              <a:buClr>
                <a:srgbClr val="9A0000"/>
              </a:buCl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Gate valve </a:t>
            </a:r>
          </a:p>
          <a:p>
            <a:pPr marL="742950" lvl="1" indent="-285750">
              <a:buClr>
                <a:srgbClr val="9A0000"/>
              </a:buCl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RGA isolation valve</a:t>
            </a:r>
          </a:p>
          <a:p>
            <a:pPr marL="742950" lvl="1" indent="-285750">
              <a:buClr>
                <a:srgbClr val="9A0000"/>
              </a:buCl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Nitrogen control valve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Nitrogen flow manually controlled by a needle valve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Nitrogen flow setting is non reproducible 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Desired pressure during the Nitrogen bleed maintained opening and closing the rough valve and the nitrogen control valve (PLC controlled)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RGA isolation valve closes during a gas bleed (PLC controlled)</a:t>
            </a:r>
          </a:p>
          <a:p>
            <a:pPr marL="742950" lvl="1" indent="-285750">
              <a:buClr>
                <a:srgbClr val="9A0000"/>
              </a:buClr>
              <a:buFontTx/>
              <a:buChar char="-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Vacuum Furnace -  Standard heat treatment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95300" y="170107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A0000"/>
              </a:buClr>
            </a:pPr>
            <a:r>
              <a:rPr lang="en-US" dirty="0" smtClean="0">
                <a:solidFill>
                  <a:srgbClr val="000000"/>
                </a:solidFill>
              </a:rPr>
              <a:t>Standard Hydrogen degassing process: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800 C for 3 hours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Vacuum Cooling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6" r="1844" b="5623"/>
          <a:stretch/>
        </p:blipFill>
        <p:spPr>
          <a:xfrm>
            <a:off x="396240" y="3047999"/>
            <a:ext cx="4240668" cy="2489077"/>
          </a:xfrm>
          <a:prstGeom prst="rect">
            <a:avLst/>
          </a:prstGeom>
        </p:spPr>
      </p:pic>
      <p:pic>
        <p:nvPicPr>
          <p:cNvPr id="1026" name="Picture 2" descr="D:\td-119072 Margherita Merio\Documents\IB4- Furnace\For Allan\Presentazione\AES013_spectrum.bmp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8" r="6414" b="2990"/>
          <a:stretch/>
        </p:blipFill>
        <p:spPr bwMode="auto">
          <a:xfrm>
            <a:off x="4695678" y="3047999"/>
            <a:ext cx="4074939" cy="25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120640" y="1701075"/>
            <a:ext cx="343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A0000"/>
              </a:buClr>
            </a:pPr>
            <a:r>
              <a:rPr lang="en-US" dirty="0" smtClean="0">
                <a:solidFill>
                  <a:srgbClr val="000000"/>
                </a:solidFill>
              </a:rPr>
              <a:t>Example of a spectrum created with RGA partial pressures measured during the standard heat treatment.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Vacuum Furnace -  High Q heat treatment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95300" y="1486375"/>
            <a:ext cx="4274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A0000"/>
              </a:buClr>
            </a:pPr>
            <a:r>
              <a:rPr lang="en-US" dirty="0" smtClean="0">
                <a:solidFill>
                  <a:srgbClr val="000000"/>
                </a:solidFill>
              </a:rPr>
              <a:t>Standard Hydrogen degassing process: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800 C for 3 hours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2 minutes with Nitrogen at ~ 25 </a:t>
            </a:r>
            <a:r>
              <a:rPr lang="en-US" dirty="0" err="1" smtClean="0">
                <a:solidFill>
                  <a:srgbClr val="000000"/>
                </a:solidFill>
              </a:rPr>
              <a:t>mTorr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800 C for 6 minutes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Vacuum cooling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9" r="2968" b="5228"/>
          <a:stretch/>
        </p:blipFill>
        <p:spPr>
          <a:xfrm>
            <a:off x="335280" y="3095432"/>
            <a:ext cx="4258980" cy="25213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3" r="5329" b="2803"/>
          <a:stretch/>
        </p:blipFill>
        <p:spPr bwMode="auto">
          <a:xfrm>
            <a:off x="4678680" y="3121204"/>
            <a:ext cx="4122420" cy="25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120640" y="1486850"/>
            <a:ext cx="343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A0000"/>
              </a:buClr>
            </a:pPr>
            <a:r>
              <a:rPr lang="en-US" dirty="0" smtClean="0">
                <a:solidFill>
                  <a:srgbClr val="000000"/>
                </a:solidFill>
              </a:rPr>
              <a:t>Spectrum at the beginning and end of the 800 C soak. RGA data cannot be measured during gas bleed.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7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Vacuum Furnace -  Other heat treatment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6" r="1844" b="5623"/>
          <a:stretch/>
        </p:blipFill>
        <p:spPr>
          <a:xfrm>
            <a:off x="4792980" y="1252728"/>
            <a:ext cx="4240668" cy="2489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9" r="2968" b="5228"/>
          <a:stretch/>
        </p:blipFill>
        <p:spPr>
          <a:xfrm>
            <a:off x="4774668" y="3741805"/>
            <a:ext cx="4258980" cy="252131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41960" y="1442667"/>
            <a:ext cx="3992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A0000"/>
              </a:buClr>
            </a:pPr>
            <a:r>
              <a:rPr lang="en-US" dirty="0" smtClean="0">
                <a:solidFill>
                  <a:srgbClr val="000000"/>
                </a:solidFill>
              </a:rPr>
              <a:t>Example of other treatments with Nitrogen bleed: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800 C for 3 hours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Vacuum cool to 600 C</a:t>
            </a:r>
          </a:p>
          <a:p>
            <a:pPr marL="285750" indent="-285750" algn="just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 hour Nitrogen bleed at 25 </a:t>
            </a:r>
            <a:r>
              <a:rPr lang="en-US" dirty="0" err="1" smtClean="0">
                <a:solidFill>
                  <a:srgbClr val="000000"/>
                </a:solidFill>
              </a:rPr>
              <a:t>mTorr</a:t>
            </a:r>
            <a:r>
              <a:rPr lang="en-US" dirty="0" smtClean="0">
                <a:solidFill>
                  <a:srgbClr val="000000"/>
                </a:solidFill>
              </a:rPr>
              <a:t> and 600 C</a:t>
            </a:r>
          </a:p>
          <a:p>
            <a:pPr algn="just">
              <a:buClr>
                <a:srgbClr val="9A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0" r="3027" b="5156"/>
          <a:stretch/>
        </p:blipFill>
        <p:spPr>
          <a:xfrm>
            <a:off x="441960" y="3292225"/>
            <a:ext cx="4262728" cy="25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Vacuum Furnace – Furnace Modifications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43" y="1450463"/>
            <a:ext cx="4659506" cy="45727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191125" y="1252728"/>
            <a:ext cx="3362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Nitrogen bleed baking can be improved by replacing the needle valve with a Mass Flow Controller (MFC).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MFC can be set up to maintain the Nitrogen pressure at 25 </a:t>
            </a:r>
            <a:r>
              <a:rPr lang="en-US" dirty="0" err="1" smtClean="0">
                <a:solidFill>
                  <a:srgbClr val="000000"/>
                </a:solidFill>
              </a:rPr>
              <a:t>mTorr</a:t>
            </a:r>
            <a:r>
              <a:rPr lang="en-US" dirty="0" smtClean="0">
                <a:solidFill>
                  <a:srgbClr val="000000"/>
                </a:solidFill>
              </a:rPr>
              <a:t> in the chamber while the cavity is adsorbing it.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MFC ensures reproducibility of the process.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MFC would not change the functionality of the furnace and its operations.</a:t>
            </a:r>
          </a:p>
          <a:p>
            <a:pPr marL="285750" indent="-285750">
              <a:buClr>
                <a:srgbClr val="9A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Replacing the needle valve with a MFC would be simple and safe. </a:t>
            </a:r>
          </a:p>
        </p:txBody>
      </p:sp>
    </p:spTree>
    <p:extLst>
      <p:ext uri="{BB962C8B-B14F-4D97-AF65-F5344CB8AC3E}">
        <p14:creationId xmlns:p14="http://schemas.microsoft.com/office/powerpoint/2010/main" val="219884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1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6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25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9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2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1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4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31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6477000"/>
            <a:ext cx="2362200" cy="2286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0999" y="6400800"/>
            <a:ext cx="309584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35445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B4002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1764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046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1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0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7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76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0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2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1" y="6318248"/>
            <a:ext cx="4719195" cy="470959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345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76675"/>
            <a:ext cx="2524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575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44513"/>
            <a:ext cx="42513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8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3679825"/>
            <a:ext cx="1223962" cy="569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532313"/>
            <a:ext cx="17922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381500"/>
            <a:ext cx="1952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371975"/>
            <a:ext cx="7762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866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5410-9907-4D1F-B8AB-BEE6983E5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1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8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0548-7BB2-40B8-AD23-F3929F741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1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73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C41E-C971-441D-BAE3-A0D97BA59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1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A583-47BC-4515-9A62-359185AA6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11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22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074738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FD16-C897-4276-8792-F2B2F1CB0E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11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4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4D23-6FC6-4D44-B4B1-226F73021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DB3D-AB3A-4DD1-ADEA-1E895C5DB1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04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FC6A-6EAB-409C-88AF-BD61922D4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5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2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3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4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37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40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9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0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6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2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5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86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8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9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8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6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9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8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9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3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5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6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theme" Target="../theme/theme1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6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4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1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2.xml"/><Relationship Id="rId21" Type="http://schemas.openxmlformats.org/officeDocument/2006/relationships/theme" Target="../theme/theme26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20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3.xml"/><Relationship Id="rId9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9.xml"/><Relationship Id="rId10" Type="http://schemas.openxmlformats.org/officeDocument/2006/relationships/theme" Target="../theme/theme29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  <p:sldLayoutId id="2147484393" r:id="rId15"/>
    <p:sldLayoutId id="2147484394" r:id="rId16"/>
    <p:sldLayoutId id="2147484395" r:id="rId17"/>
    <p:sldLayoutId id="2147484396" r:id="rId18"/>
    <p:sldLayoutId id="2147484397" r:id="rId19"/>
    <p:sldLayoutId id="2147484398" r:id="rId20"/>
    <p:sldLayoutId id="2147484400" r:id="rId21"/>
    <p:sldLayoutId id="2147484401" r:id="rId22"/>
    <p:sldLayoutId id="2147484402" r:id="rId23"/>
    <p:sldLayoutId id="2147484403" r:id="rId24"/>
    <p:sldLayoutId id="2147484404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Calibri"/>
                <a:ea typeface="+mn-ea"/>
              </a:rPr>
              <a:t>Cavity and CM Test Workshop 20151029  (M. Ross, SLAC)</a:t>
            </a:r>
            <a:endParaRPr lang="en-US" dirty="0"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80CA4D-8556-4D07-8254-6D45E0615BEC}" type="slidenum">
              <a:rPr lang="en-US" smtClean="0"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45971" y="63713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TTC High Q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LCLS-II Tuner/Electro-mechanical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4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0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1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9012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  <p:sldLayoutId id="2147484563" r:id="rId17"/>
    <p:sldLayoutId id="2147484564" r:id="rId18"/>
    <p:sldLayoutId id="2147484565" r:id="rId19"/>
    <p:sldLayoutId id="2147484566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10" r:id="rId8"/>
    <p:sldLayoutId id="214748461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013"/>
            <a:ext cx="8110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 smtClean="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</a:lstStyle>
          <a:p>
            <a:pPr>
              <a:defRPr/>
            </a:pPr>
            <a:fld id="{740288E5-1BE3-4111-8837-99A3A2A6E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326431" y="6422065"/>
            <a:ext cx="3094555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9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Calibri"/>
              </a:rPr>
              <a:t>Cavity and CM Test Workshop 20151029  (M. Ross, SLAC)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80CA4D-8556-4D07-8254-6D45E0615BEC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45971" y="63713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TTC High Q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  <p:sldLayoutId id="214748463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43013"/>
            <a:ext cx="81105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 smtClean="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</a:lstStyle>
          <a:p>
            <a:pPr>
              <a:defRPr/>
            </a:pPr>
            <a:fld id="{740288E5-1BE3-4111-8837-99A3A2A6E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6088" y="6400800"/>
            <a:ext cx="4125912" cy="314325"/>
          </a:xfrm>
          <a:prstGeom prst="rect">
            <a:avLst/>
          </a:prstGeom>
        </p:spPr>
        <p:txBody>
          <a:bodyPr/>
          <a:lstStyle>
            <a:lvl1pPr algn="l">
              <a:defRPr sz="1100" b="0" smtClean="0">
                <a:solidFill>
                  <a:schemeClr val="tx1"/>
                </a:solidFill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Cavity and CM Test Workshop 20151029 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internalPage.py?pageId=0&amp;confId=1055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78693"/>
            <a:ext cx="8008937" cy="2246313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Cavity </a:t>
            </a:r>
            <a:r>
              <a:rPr lang="en-US" sz="3200" dirty="0"/>
              <a:t>and Cryomodule Test Workshop for LCLS-II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/>
              <a:t>Welcome and charge for the workshop</a:t>
            </a:r>
            <a:endParaRPr lang="en-US" sz="2000" b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944319"/>
            <a:ext cx="7989887" cy="2652522"/>
          </a:xfrm>
        </p:spPr>
        <p:txBody>
          <a:bodyPr/>
          <a:lstStyle/>
          <a:p>
            <a:r>
              <a:rPr lang="en-US" sz="1800" dirty="0" smtClean="0"/>
              <a:t>(Organized by Anna </a:t>
            </a:r>
            <a:r>
              <a:rPr lang="en-US" sz="1800" dirty="0" err="1" smtClean="0"/>
              <a:t>Grassellino</a:t>
            </a:r>
            <a:r>
              <a:rPr lang="en-US" sz="1800" dirty="0" smtClean="0"/>
              <a:t>, </a:t>
            </a:r>
            <a:r>
              <a:rPr lang="en-US" sz="1800" dirty="0" err="1" smtClean="0"/>
              <a:t>Genfa</a:t>
            </a:r>
            <a:r>
              <a:rPr lang="en-US" sz="1800" dirty="0" smtClean="0"/>
              <a:t> Wu, Elvin Harms, Sebastian </a:t>
            </a:r>
            <a:r>
              <a:rPr lang="en-US" sz="1800" dirty="0" err="1" smtClean="0"/>
              <a:t>Aderhold</a:t>
            </a:r>
            <a:r>
              <a:rPr lang="en-US" sz="1800" dirty="0" smtClean="0"/>
              <a:t>, Janice Nelson, et al)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Marc Ross  </a:t>
            </a:r>
          </a:p>
          <a:p>
            <a:r>
              <a:rPr lang="en-US" sz="1800" dirty="0" smtClean="0"/>
              <a:t>29 October 2015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In </a:t>
            </a:r>
            <a:r>
              <a:rPr lang="en-US" sz="1800" dirty="0"/>
              <a:t>early 2016 the LCLS-II SRF linac will start to come together.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first </a:t>
            </a:r>
            <a:r>
              <a:rPr lang="en-US" sz="1800" dirty="0"/>
              <a:t>newly fabricated 1.3 GHz cavities and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first </a:t>
            </a:r>
            <a:r>
              <a:rPr lang="en-US" sz="1800" dirty="0"/>
              <a:t>two cryomodules, #F1.3-1 and #J1.3-1, by May.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sz="1800" b="1" i="1" u="sng" dirty="0" smtClean="0">
                <a:solidFill>
                  <a:srgbClr val="FF0000"/>
                </a:solidFill>
              </a:rPr>
              <a:t>kickoff </a:t>
            </a:r>
            <a:r>
              <a:rPr lang="en-US" sz="1800" b="1" i="1" u="sng" dirty="0">
                <a:solidFill>
                  <a:srgbClr val="FF0000"/>
                </a:solidFill>
              </a:rPr>
              <a:t>the production phase of the project.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2000" b="1" dirty="0" smtClean="0"/>
              <a:t>This Workshop is </a:t>
            </a:r>
            <a:r>
              <a:rPr lang="en-US" sz="2000" b="1" dirty="0"/>
              <a:t>intended to define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standardized </a:t>
            </a:r>
            <a:r>
              <a:rPr lang="en-US" sz="2000" b="1" dirty="0"/>
              <a:t>test plans,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acceptance </a:t>
            </a:r>
            <a:r>
              <a:rPr lang="en-US" sz="2000" b="1" dirty="0"/>
              <a:t>criteria,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instrumentation </a:t>
            </a:r>
            <a:r>
              <a:rPr lang="en-US" sz="2000" b="1" dirty="0"/>
              <a:t>standards and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procedures </a:t>
            </a:r>
            <a:r>
              <a:rPr lang="en-US" sz="2000" b="1" dirty="0"/>
              <a:t>for </a:t>
            </a:r>
            <a:r>
              <a:rPr lang="en-US" sz="2000" b="1" dirty="0" smtClean="0"/>
              <a:t>LCLS-II </a:t>
            </a:r>
            <a:r>
              <a:rPr lang="en-US" sz="2000" b="1" dirty="0"/>
              <a:t>SRF production. </a:t>
            </a:r>
            <a:endParaRPr lang="en-US" sz="2000" b="1" dirty="0" smtClean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Introduction(2):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4 </a:t>
            </a:r>
            <a:r>
              <a:rPr lang="en-US" dirty="0"/>
              <a:t>working groups: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Vertical </a:t>
            </a:r>
            <a:r>
              <a:rPr lang="en-US" dirty="0"/>
              <a:t>testing,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Horizontal </a:t>
            </a:r>
            <a:r>
              <a:rPr lang="en-US" dirty="0"/>
              <a:t>testing,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A) prototype </a:t>
            </a:r>
            <a:r>
              <a:rPr lang="en-US" dirty="0"/>
              <a:t>/ </a:t>
            </a: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B) production </a:t>
            </a:r>
            <a:r>
              <a:rPr lang="en-US" dirty="0"/>
              <a:t>Cryomodule </a:t>
            </a:r>
            <a:r>
              <a:rPr lang="en-US" dirty="0" smtClean="0"/>
              <a:t>testing</a:t>
            </a:r>
          </a:p>
          <a:p>
            <a:r>
              <a:rPr lang="en-US" dirty="0"/>
              <a:t>See </a:t>
            </a:r>
            <a:r>
              <a:rPr lang="en-US" dirty="0" smtClean="0"/>
              <a:t>Workshop WG Outline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indico.fnal.gov/internalPage.py?pageId=0&amp;confId=10553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workshop sessions </a:t>
            </a:r>
            <a:r>
              <a:rPr lang="en-US" dirty="0"/>
              <a:t>: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an </a:t>
            </a:r>
            <a:r>
              <a:rPr lang="en-US" dirty="0"/>
              <a:t>opening plenary intended to capture experiences and put forth aspects that are special to CW operation (e.g. cryogenic heat-load performance and field emission radiation),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an </a:t>
            </a:r>
            <a:r>
              <a:rPr lang="en-US" dirty="0"/>
              <a:t>open-agenda plenary discussion intended to synthesize test and acceptance qualification-related topics,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working parallel session for preparing summaries and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 </a:t>
            </a:r>
            <a:r>
              <a:rPr lang="en-US" dirty="0"/>
              <a:t>a closing plenary session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 SRF Linac cavity and cryomodule qualification and acceptance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91069" y="1284528"/>
            <a:ext cx="8734567" cy="50655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important considerations: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to best capitalize on E-XFEL, 12 GeV, ANL, and SNS experience</a:t>
            </a:r>
          </a:p>
          <a:p>
            <a:pPr marL="1147763" lvl="2" indent="-457200"/>
            <a:r>
              <a:rPr lang="en-US" dirty="0"/>
              <a:t>Vertical test at DESY for the European XFEL production: procedures, lessons learned</a:t>
            </a:r>
          </a:p>
          <a:p>
            <a:pPr marL="1147763" lvl="2" indent="-457200"/>
            <a:r>
              <a:rPr lang="en-US" dirty="0"/>
              <a:t>CM test experience at DESY for the European XFEL</a:t>
            </a:r>
          </a:p>
          <a:p>
            <a:pPr marL="1147763" lvl="2" indent="-457200"/>
            <a:r>
              <a:rPr lang="en-US" dirty="0"/>
              <a:t>Vertical test experience at JLAB for the CEBAF upgrade</a:t>
            </a:r>
          </a:p>
          <a:p>
            <a:pPr marL="1147763" lvl="2" indent="-457200"/>
            <a:r>
              <a:rPr lang="en-US" dirty="0"/>
              <a:t>Cryomodules CW test experience at JLAB</a:t>
            </a:r>
          </a:p>
          <a:p>
            <a:pPr marL="1147763" lvl="2" indent="-457200"/>
            <a:r>
              <a:rPr lang="en-US" dirty="0"/>
              <a:t>Vertical, horizontal and CM test experience at ANL</a:t>
            </a:r>
          </a:p>
          <a:p>
            <a:pPr marL="1147763" lvl="2" indent="-457200"/>
            <a:r>
              <a:rPr lang="en-US" dirty="0"/>
              <a:t>CM test experience at ORNL</a:t>
            </a:r>
          </a:p>
          <a:p>
            <a:pPr lvl="2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Focus on technical adaptations required for CW operation</a:t>
            </a:r>
          </a:p>
          <a:p>
            <a:pPr marL="1147763" lvl="2" indent="-457200"/>
            <a:r>
              <a:rPr lang="en-US" dirty="0"/>
              <a:t>CW Cryomodule testing at DESY - differences from pulsed tests</a:t>
            </a:r>
          </a:p>
          <a:p>
            <a:pPr marL="1147763" lvl="2" indent="-457200"/>
            <a:r>
              <a:rPr lang="en-US" dirty="0"/>
              <a:t>Field emission modeling</a:t>
            </a:r>
          </a:p>
          <a:p>
            <a:pPr marL="1147763" lvl="2" indent="-457200"/>
            <a:r>
              <a:rPr lang="en-US" dirty="0"/>
              <a:t>Vertical and Horizontal High Q testing -lessons learned for LCLS-2</a:t>
            </a:r>
          </a:p>
          <a:p>
            <a:pPr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8419" y="1562317"/>
            <a:ext cx="8142625" cy="4351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(In addition to outline-topics)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production cavities will be ‘dressed’</a:t>
            </a:r>
          </a:p>
          <a:p>
            <a:pPr marL="800100" lvl="1" indent="-342900"/>
            <a:r>
              <a:rPr lang="en-US" dirty="0" smtClean="0"/>
              <a:t>This critical fabrication step must be done by industry</a:t>
            </a:r>
          </a:p>
          <a:p>
            <a:pPr marL="800100" lvl="1" indent="-342900"/>
            <a:r>
              <a:rPr lang="en-US" dirty="0" smtClean="0"/>
              <a:t>Cavities delivered directly to VT facility </a:t>
            </a:r>
            <a:r>
              <a:rPr lang="en-US" dirty="0" smtClean="0">
                <a:sym typeface="Wingdings" panose="05000000000000000000" pitchFamily="2" charset="2"/>
              </a:rPr>
              <a:t> XFEL scheme</a:t>
            </a:r>
          </a:p>
          <a:p>
            <a:pPr marL="800100" lvl="1" indent="-3429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9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464" y="1473957"/>
            <a:ext cx="7886700" cy="479036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Risk-mitigation.</a:t>
            </a:r>
          </a:p>
          <a:p>
            <a:pPr marL="800100" lvl="1" indent="-342900"/>
            <a:r>
              <a:rPr lang="en-US" dirty="0" smtClean="0"/>
              <a:t>Indicated as a reaction to problems or ?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Project plan only allows for a few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Best ‘integrated’ test-bed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Cryomodule (</a:t>
            </a:r>
            <a:r>
              <a:rPr lang="en-US" dirty="0" err="1"/>
              <a:t>pCM</a:t>
            </a:r>
            <a:r>
              <a:rPr lang="en-US" dirty="0"/>
              <a:t>)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125" y="1222280"/>
            <a:ext cx="8679975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Intended to establish </a:t>
            </a:r>
            <a:r>
              <a:rPr lang="en-US" dirty="0"/>
              <a:t>production </a:t>
            </a:r>
            <a:r>
              <a:rPr lang="en-US" dirty="0" smtClean="0"/>
              <a:t>process/procedures including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assembly, testing, sub-component qualification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(Parts for the production CM are now on order)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Workshop WG </a:t>
            </a:r>
            <a:r>
              <a:rPr lang="en-US" dirty="0" smtClean="0"/>
              <a:t>Outline is quite long!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Commissioning </a:t>
            </a:r>
            <a:r>
              <a:rPr lang="en-US" dirty="0" smtClean="0"/>
              <a:t>CMTS-1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7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Cryomodule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Ultimately performance of the linac will be limited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Quench-gradient E_acc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Radiation-generated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Cryogenic-load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Coupler-heating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Available RF power (micro-phonic stability)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Behaviour</a:t>
            </a:r>
            <a:r>
              <a:rPr lang="en-US" dirty="0" smtClean="0"/>
              <a:t> of ancillary equipment (tuner, coupling, HOM,…)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6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groups will summarize their discussion in the closing </a:t>
            </a:r>
            <a:r>
              <a:rPr lang="en-US" dirty="0" smtClean="0"/>
              <a:t>plenary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u="sng" dirty="0" smtClean="0">
                <a:solidFill>
                  <a:srgbClr val="FF0000"/>
                </a:solidFill>
              </a:rPr>
              <a:t>Close with recommendations </a:t>
            </a:r>
            <a:r>
              <a:rPr 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i="1" u="sng" dirty="0" smtClean="0">
                <a:solidFill>
                  <a:srgbClr val="FF0000"/>
                </a:solidFill>
              </a:rPr>
              <a:t> not more questions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workshop record will be an LCLSII Physics Technical Note. </a:t>
            </a:r>
            <a:endParaRPr lang="en-US" dirty="0" smtClean="0"/>
          </a:p>
          <a:p>
            <a:pPr marL="800100" lvl="1" indent="-342900"/>
            <a:r>
              <a:rPr lang="en-US" dirty="0" smtClean="0"/>
              <a:t>Please prepare both summary slides and a </a:t>
            </a:r>
            <a:r>
              <a:rPr lang="en-US" smtClean="0"/>
              <a:t>summary document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Cavity and CM Test Workshop 20151029  (M. Ross, SLAC)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065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Arenius_Cryoplant Design_Operating Modes_Operating Margin_and Maintainability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8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2">
              <a:lumMod val="75000"/>
            </a:schemeClr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0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Agenda_x0020_Session xmlns="cc03d120-d5ce-4d2d-8423-4a0551c814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2" ma:contentTypeDescription="Create a new document." ma:contentTypeScope="" ma:versionID="65557a0bbc876717f39182e31a6cba95">
  <xsd:schema xmlns:xsd="http://www.w3.org/2001/XMLSchema" xmlns:xs="http://www.w3.org/2001/XMLSchema" xmlns:p="http://schemas.microsoft.com/office/2006/metadata/properties" xmlns:ns2="cc03d120-d5ce-4d2d-8423-4a0551c8145b" targetNamespace="http://schemas.microsoft.com/office/2006/metadata/properties" ma:root="true" ma:fieldsID="c7761ef329677cac5d0ab3a313ace694" ns2:_="">
    <xsd:import namespace="cc03d120-d5ce-4d2d-8423-4a0551c8145b"/>
    <xsd:element name="properties">
      <xsd:complexType>
        <xsd:sequence>
          <xsd:element name="documentManagement">
            <xsd:complexType>
              <xsd:all>
                <xsd:element ref="ns2:Agenda_x0020_Session" minOccurs="0"/>
                <xsd:element ref="ns2:Agenda_x0020_Session_x003a_Title" minOccurs="0"/>
                <xsd:element ref="ns2:Agenda_x0020_Session_x003a_Speak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3d120-d5ce-4d2d-8423-4a0551c8145b" elementFormDefault="qualified">
    <xsd:import namespace="http://schemas.microsoft.com/office/2006/documentManagement/types"/>
    <xsd:import namespace="http://schemas.microsoft.com/office/infopath/2007/PartnerControls"/>
    <xsd:element name="Agenda_x0020_Session" ma:index="8" nillable="true" ma:displayName="Agenda Session" ma:list="{09dded5e-70f4-499e-b367-3e8fbf78dea5}" ma:internalName="Agenda_x0020_Session" ma:showField="Title">
      <xsd:simpleType>
        <xsd:restriction base="dms:Lookup"/>
      </xsd:simpleType>
    </xsd:element>
    <xsd:element name="Agenda_x0020_Session_x003a_Title" ma:index="9" nillable="true" ma:displayName="Agenda Session:Title" ma:list="{09dded5e-70f4-499e-b367-3e8fbf78dea5}" ma:internalName="Agenda_x0020_Session_x003a_Title" ma:readOnly="true" ma:showField="Title" ma:web="46a5ae8c-2000-4e68-a454-437be81c6cbc">
      <xsd:simpleType>
        <xsd:restriction base="dms:Lookup"/>
      </xsd:simpleType>
    </xsd:element>
    <xsd:element name="Agenda_x0020_Session_x003a_Speaker" ma:index="10" nillable="true" ma:displayName="Agenda Session:Speaker" ma:list="{09dded5e-70f4-499e-b367-3e8fbf78dea5}" ma:internalName="Agenda_x0020_Session_x003a_Speaker" ma:readOnly="true" ma:showField="Speaker" ma:web="46a5ae8c-2000-4e68-a454-437be81c6cb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www.w3.org/XML/1998/namespace"/>
    <ds:schemaRef ds:uri="cc03d120-d5ce-4d2d-8423-4a0551c8145b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77358E-3E93-4940-A4D3-D4A962B0C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3d120-d5ce-4d2d-8423-4a0551c814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80259</TotalTime>
  <Words>790</Words>
  <Application>Microsoft Office PowerPoint</Application>
  <PresentationFormat>On-screen Show (4:3)</PresentationFormat>
  <Paragraphs>126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9</vt:i4>
      </vt:variant>
    </vt:vector>
  </HeadingPairs>
  <TitlesOfParts>
    <vt:vector size="39" baseType="lpstr"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Arenius_Cryoplant Design_Operating Modes_Operating Margin_and Maintainability_FAC201502</vt:lpstr>
      <vt:lpstr>11_Blank</vt:lpstr>
      <vt:lpstr>2_Office Theme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Design_Milestone_Review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3_Office Theme</vt:lpstr>
      <vt:lpstr> Cavity and Cryomodule Test Workshop for LCLS-II  Welcome and charge for the workshop</vt:lpstr>
      <vt:lpstr>Introduction</vt:lpstr>
      <vt:lpstr>Introduction(2):</vt:lpstr>
      <vt:lpstr>CW SRF Linac cavity and cryomodule qualification and acceptance</vt:lpstr>
      <vt:lpstr>Vertical Test</vt:lpstr>
      <vt:lpstr>Horizontal Test</vt:lpstr>
      <vt:lpstr>Prototype Cryomodule (pCM) Test</vt:lpstr>
      <vt:lpstr>Production Cryomodule Test</vt:lpstr>
      <vt:lpstr>Welcome: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presentation template</dc:title>
  <dc:creator>FACET</dc:creator>
  <cp:lastModifiedBy>Ross, Marc C.</cp:lastModifiedBy>
  <cp:revision>2712</cp:revision>
  <cp:lastPrinted>2009-07-27T17:31:51Z</cp:lastPrinted>
  <dcterms:created xsi:type="dcterms:W3CDTF">2009-11-23T23:38:17Z</dcterms:created>
  <dcterms:modified xsi:type="dcterms:W3CDTF">2015-10-29T11:16:16Z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