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9" r:id="rId3"/>
    <p:sldMasterId id="2147483703" r:id="rId4"/>
  </p:sldMasterIdLst>
  <p:notesMasterIdLst>
    <p:notesMasterId r:id="rId40"/>
  </p:notesMasterIdLst>
  <p:sldIdLst>
    <p:sldId id="256" r:id="rId5"/>
    <p:sldId id="334" r:id="rId6"/>
    <p:sldId id="332" r:id="rId7"/>
    <p:sldId id="333" r:id="rId8"/>
    <p:sldId id="343" r:id="rId9"/>
    <p:sldId id="342" r:id="rId10"/>
    <p:sldId id="346" r:id="rId11"/>
    <p:sldId id="344" r:id="rId12"/>
    <p:sldId id="351" r:id="rId13"/>
    <p:sldId id="365" r:id="rId14"/>
    <p:sldId id="371" r:id="rId15"/>
    <p:sldId id="372" r:id="rId16"/>
    <p:sldId id="335" r:id="rId17"/>
    <p:sldId id="358" r:id="rId18"/>
    <p:sldId id="357" r:id="rId19"/>
    <p:sldId id="359" r:id="rId20"/>
    <p:sldId id="369" r:id="rId21"/>
    <p:sldId id="367" r:id="rId22"/>
    <p:sldId id="355" r:id="rId23"/>
    <p:sldId id="356" r:id="rId24"/>
    <p:sldId id="353" r:id="rId25"/>
    <p:sldId id="370" r:id="rId26"/>
    <p:sldId id="340" r:id="rId27"/>
    <p:sldId id="339" r:id="rId28"/>
    <p:sldId id="341" r:id="rId29"/>
    <p:sldId id="338" r:id="rId30"/>
    <p:sldId id="361" r:id="rId31"/>
    <p:sldId id="360" r:id="rId32"/>
    <p:sldId id="363" r:id="rId33"/>
    <p:sldId id="364" r:id="rId34"/>
    <p:sldId id="347" r:id="rId35"/>
    <p:sldId id="348" r:id="rId36"/>
    <p:sldId id="349" r:id="rId37"/>
    <p:sldId id="350" r:id="rId38"/>
    <p:sldId id="373"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6" autoAdjust="0"/>
  </p:normalViewPr>
  <p:slideViewPr>
    <p:cSldViewPr>
      <p:cViewPr varScale="1">
        <p:scale>
          <a:sx n="83" d="100"/>
          <a:sy n="83" d="100"/>
        </p:scale>
        <p:origin x="-73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F48E5-E3DC-4FBF-BE6F-5CF08BAA1AD7}" type="datetimeFigureOut">
              <a:rPr lang="en-US" smtClean="0"/>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68F6FE-59D6-4386-91C6-C917FBCDA0DA}" type="slidenum">
              <a:rPr lang="en-US" smtClean="0"/>
              <a:t>‹#›</a:t>
            </a:fld>
            <a:endParaRPr lang="en-US"/>
          </a:p>
        </p:txBody>
      </p:sp>
    </p:spTree>
    <p:extLst>
      <p:ext uri="{BB962C8B-B14F-4D97-AF65-F5344CB8AC3E}">
        <p14:creationId xmlns:p14="http://schemas.microsoft.com/office/powerpoint/2010/main" val="418456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356874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6327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573818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a:off x="1050403" y="642711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 Powers  LLRF Workshop 2011</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60747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 J. Powers|| 2009 Energy Recovered Linac Workshop || Ithaca, NY</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7861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702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55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48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959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 Powers, USPAS, SRF Technology Course, Jan. 2015</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2423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688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563087" y="6062569"/>
            <a:ext cx="580913" cy="365125"/>
          </a:xfrm>
        </p:spPr>
        <p:txBody>
          <a:bodyPr/>
          <a:lstStyle>
            <a:lvl1pPr>
              <a:defRPr baseline="0">
                <a:solidFill>
                  <a:schemeClr val="bg1"/>
                </a:solidFill>
              </a:defRPr>
            </a:lvl1pPr>
          </a:lstStyle>
          <a:p>
            <a:fld id="{00857831-918F-4F36-A847-E2FB508473B1}" type="slidenum">
              <a:rPr lang="en-US" smtClean="0">
                <a:solidFill>
                  <a:srgbClr val="FFFFFF"/>
                </a:solidFill>
              </a:rPr>
              <a:pPr/>
              <a:t>‹#›</a:t>
            </a:fld>
            <a:endParaRPr lang="en-US" dirty="0">
              <a:solidFill>
                <a:srgbClr val="FFFFFF"/>
              </a:solidFill>
            </a:endParaRPr>
          </a:p>
        </p:txBody>
      </p:sp>
      <p:sp>
        <p:nvSpPr>
          <p:cNvPr id="5" name="TextBox 4"/>
          <p:cNvSpPr txBox="1"/>
          <p:nvPr userDrawn="1"/>
        </p:nvSpPr>
        <p:spPr>
          <a:xfrm>
            <a:off x="2108498" y="6519134"/>
            <a:ext cx="4905487" cy="276999"/>
          </a:xfrm>
          <a:prstGeom prst="rect">
            <a:avLst/>
          </a:prstGeom>
          <a:noFill/>
        </p:spPr>
        <p:txBody>
          <a:bodyPr wrap="square" rtlCol="0">
            <a:spAutoFit/>
          </a:bodyPr>
          <a:lstStyle/>
          <a:p>
            <a:pPr algn="ctr" eaLnBrk="0" fontAlgn="base" hangingPunct="0">
              <a:spcBef>
                <a:spcPct val="0"/>
              </a:spcBef>
              <a:spcAft>
                <a:spcPct val="0"/>
              </a:spcAft>
            </a:pPr>
            <a:r>
              <a:rPr lang="en-US" sz="1200" dirty="0" smtClean="0">
                <a:solidFill>
                  <a:srgbClr val="FFFFFF"/>
                </a:solidFill>
              </a:rPr>
              <a:t>T. Powers, LCLS II VTA and CM Testing, Oct. 2015</a:t>
            </a:r>
            <a:endParaRPr lang="en-US" sz="1200" dirty="0">
              <a:solidFill>
                <a:srgbClr val="FFFFFF"/>
              </a:solidFill>
            </a:endParaRPr>
          </a:p>
        </p:txBody>
      </p:sp>
    </p:spTree>
    <p:extLst>
      <p:ext uri="{BB962C8B-B14F-4D97-AF65-F5344CB8AC3E}">
        <p14:creationId xmlns:p14="http://schemas.microsoft.com/office/powerpoint/2010/main" val="838084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763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5842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016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821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533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T.J. Powers|| 2009 Energy Recovered Linac Workshop || Ithaca, NY</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42233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 J. Powers|| 2009 Energy Recovered Linac Workshop || Ithaca, NY</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17928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288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137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896817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900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0238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143000" y="6447433"/>
            <a:ext cx="6553200" cy="430887"/>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FFFFFF"/>
                </a:solidFill>
                <a:latin typeface="Tahoma" pitchFamily="34" charset="0"/>
                <a:ea typeface="Tahoma" pitchFamily="34" charset="0"/>
                <a:cs typeface="Tahoma" pitchFamily="34" charset="0"/>
              </a:rPr>
              <a:t>DISTRIBUTION STATE A</a:t>
            </a:r>
          </a:p>
          <a:p>
            <a:pPr algn="ctr" eaLnBrk="0" fontAlgn="base" hangingPunct="0">
              <a:spcBef>
                <a:spcPct val="0"/>
              </a:spcBef>
              <a:spcAft>
                <a:spcPct val="0"/>
              </a:spcAft>
            </a:pPr>
            <a:r>
              <a:rPr lang="en-US" sz="1000" b="1" i="1" dirty="0" smtClean="0">
                <a:solidFill>
                  <a:srgbClr val="FFFFFF"/>
                </a:solidFill>
                <a:latin typeface="Tahoma" pitchFamily="34" charset="0"/>
                <a:ea typeface="Tahoma" pitchFamily="34" charset="0"/>
                <a:cs typeface="Tahoma" pitchFamily="34" charset="0"/>
              </a:rPr>
              <a:t>T. Powers /SRF Workshop 2011 Tutorial</a:t>
            </a:r>
            <a:endParaRPr lang="en-US" sz="1000" b="1"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76512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3494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3556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0720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27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354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1249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9909"/>
            <a:ext cx="7772400" cy="258054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z="1200"/>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6" name="Footer Placeholder 4"/>
          <p:cNvSpPr txBox="1">
            <a:spLocks/>
          </p:cNvSpPr>
          <p:nvPr userDrawn="1"/>
        </p:nvSpPr>
        <p:spPr>
          <a:xfrm>
            <a:off x="3138578" y="6386569"/>
            <a:ext cx="2895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pPr defTabSz="457200">
              <a:defRPr/>
            </a:pPr>
            <a:r>
              <a:rPr lang="en-US" dirty="0" smtClean="0">
                <a:solidFill>
                  <a:prstClr val="black">
                    <a:tint val="75000"/>
                  </a:prstClr>
                </a:solidFill>
              </a:rPr>
              <a:t>FNAL AP&amp;T Seminar 052411  </a:t>
            </a:r>
            <a:r>
              <a:rPr lang="en-US" dirty="0" err="1" smtClean="0">
                <a:solidFill>
                  <a:prstClr val="black">
                    <a:tint val="75000"/>
                  </a:prstClr>
                </a:solidFill>
              </a:rPr>
              <a:t>cer</a:t>
            </a:r>
            <a:endParaRPr lang="en-US" dirty="0">
              <a:solidFill>
                <a:prstClr val="black">
                  <a:tint val="75000"/>
                </a:prstClr>
              </a:solidFill>
            </a:endParaRPr>
          </a:p>
        </p:txBody>
      </p:sp>
    </p:spTree>
    <p:extLst>
      <p:ext uri="{BB962C8B-B14F-4D97-AF65-F5344CB8AC3E}">
        <p14:creationId xmlns:p14="http://schemas.microsoft.com/office/powerpoint/2010/main" val="403038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5818417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1906" y="922323"/>
            <a:ext cx="8897440" cy="4367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6" name="Footer Placeholder 4"/>
          <p:cNvSpPr>
            <a:spLocks noGrp="1"/>
          </p:cNvSpPr>
          <p:nvPr>
            <p:ph type="ftr" sz="quarter" idx="3"/>
          </p:nvPr>
        </p:nvSpPr>
        <p:spPr>
          <a:xfrm>
            <a:off x="3124200" y="6416732"/>
            <a:ext cx="2895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solidFill>
                  <a:prstClr val="black">
                    <a:tint val="75000"/>
                  </a:prstClr>
                </a:solidFill>
              </a:rPr>
              <a:t>FNAL AP&amp;T Seminar 052411  </a:t>
            </a:r>
            <a:r>
              <a:rPr lang="en-US" dirty="0" err="1" smtClean="0">
                <a:solidFill>
                  <a:prstClr val="black">
                    <a:tint val="75000"/>
                  </a:prstClr>
                </a:solidFill>
              </a:rPr>
              <a:t>cer</a:t>
            </a:r>
            <a:endParaRPr lang="en-US" dirty="0">
              <a:solidFill>
                <a:prstClr val="black">
                  <a:tint val="75000"/>
                </a:prstClr>
              </a:solidFill>
            </a:endParaRPr>
          </a:p>
        </p:txBody>
      </p:sp>
    </p:spTree>
    <p:extLst>
      <p:ext uri="{BB962C8B-B14F-4D97-AF65-F5344CB8AC3E}">
        <p14:creationId xmlns:p14="http://schemas.microsoft.com/office/powerpoint/2010/main" val="4122892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7341" y="921434"/>
            <a:ext cx="420501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5517" y="921434"/>
            <a:ext cx="411128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Tree>
    <p:extLst>
      <p:ext uri="{BB962C8B-B14F-4D97-AF65-F5344CB8AC3E}">
        <p14:creationId xmlns:p14="http://schemas.microsoft.com/office/powerpoint/2010/main" val="1087964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3682" y="907366"/>
            <a:ext cx="4135145" cy="7263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05650" y="907366"/>
            <a:ext cx="4181150" cy="7263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10"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kern="0" dirty="0" smtClean="0">
                <a:solidFill>
                  <a:srgbClr val="1F497D"/>
                </a:solidFill>
              </a:rPr>
              <a:t>Click to edit Master title style</a:t>
            </a:r>
            <a:endParaRPr lang="en-US" sz="3600" b="1" kern="0" dirty="0">
              <a:solidFill>
                <a:srgbClr val="1F497D"/>
              </a:solidFill>
            </a:endParaRPr>
          </a:p>
        </p:txBody>
      </p:sp>
      <p:sp>
        <p:nvSpPr>
          <p:cNvPr id="9" name="Content Placeholder 2"/>
          <p:cNvSpPr>
            <a:spLocks noGrp="1"/>
          </p:cNvSpPr>
          <p:nvPr>
            <p:ph sz="half" idx="12"/>
          </p:nvPr>
        </p:nvSpPr>
        <p:spPr>
          <a:xfrm>
            <a:off x="303682" y="1633673"/>
            <a:ext cx="4135145"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4505651" y="1633673"/>
            <a:ext cx="4181150"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042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Tree>
    <p:extLst>
      <p:ext uri="{BB962C8B-B14F-4D97-AF65-F5344CB8AC3E}">
        <p14:creationId xmlns:p14="http://schemas.microsoft.com/office/powerpoint/2010/main" val="3374203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3213"/>
            <a:ext cx="3008313" cy="97095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93213"/>
            <a:ext cx="5111750" cy="5317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64165"/>
            <a:ext cx="3008313" cy="3980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7"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kern="0" dirty="0" smtClean="0">
                <a:solidFill>
                  <a:srgbClr val="1F497D"/>
                </a:solidFill>
              </a:rPr>
              <a:t>Click to edit Master title style</a:t>
            </a:r>
            <a:endParaRPr lang="en-US" sz="3600" b="1" kern="0" dirty="0">
              <a:solidFill>
                <a:srgbClr val="1F497D"/>
              </a:solidFill>
            </a:endParaRPr>
          </a:p>
        </p:txBody>
      </p:sp>
    </p:spTree>
    <p:extLst>
      <p:ext uri="{BB962C8B-B14F-4D97-AF65-F5344CB8AC3E}">
        <p14:creationId xmlns:p14="http://schemas.microsoft.com/office/powerpoint/2010/main" val="3591810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81831"/>
            <a:ext cx="5486400" cy="3918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7"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kern="0" dirty="0" smtClean="0">
                <a:solidFill>
                  <a:srgbClr val="1F497D"/>
                </a:solidFill>
              </a:rPr>
              <a:t>Click to edit Master title style</a:t>
            </a:r>
            <a:endParaRPr lang="en-US" sz="3600" b="1" kern="0" dirty="0">
              <a:solidFill>
                <a:srgbClr val="1F497D"/>
              </a:solidFill>
            </a:endParaRPr>
          </a:p>
        </p:txBody>
      </p:sp>
    </p:spTree>
    <p:extLst>
      <p:ext uri="{BB962C8B-B14F-4D97-AF65-F5344CB8AC3E}">
        <p14:creationId xmlns:p14="http://schemas.microsoft.com/office/powerpoint/2010/main" val="2095673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271890" y="-1104270"/>
            <a:ext cx="4417342" cy="84124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Tree>
    <p:extLst>
      <p:ext uri="{BB962C8B-B14F-4D97-AF65-F5344CB8AC3E}">
        <p14:creationId xmlns:p14="http://schemas.microsoft.com/office/powerpoint/2010/main" val="876468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7286" y="893298"/>
            <a:ext cx="8190914" cy="4705729"/>
          </a:xfrm>
        </p:spPr>
        <p:txBody>
          <a:bodyPr/>
          <a:lstStyle/>
          <a:p>
            <a:pPr lvl="0"/>
            <a:r>
              <a:rPr lang="en-US" noProof="0" smtClean="0"/>
              <a:t>Click icon to add table</a:t>
            </a:r>
            <a:endParaRPr lang="en-US" noProof="0" dirty="0" smtClean="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6"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kern="0" dirty="0" smtClean="0">
                <a:solidFill>
                  <a:srgbClr val="1F497D"/>
                </a:solidFill>
              </a:rPr>
              <a:t>Click to edit Master title style</a:t>
            </a:r>
            <a:endParaRPr lang="en-US" sz="3600" b="1" kern="0" dirty="0">
              <a:solidFill>
                <a:srgbClr val="1F497D"/>
              </a:solidFill>
            </a:endParaRPr>
          </a:p>
        </p:txBody>
      </p:sp>
    </p:spTree>
    <p:extLst>
      <p:ext uri="{BB962C8B-B14F-4D97-AF65-F5344CB8AC3E}">
        <p14:creationId xmlns:p14="http://schemas.microsoft.com/office/powerpoint/2010/main" val="470533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9151" y="907367"/>
            <a:ext cx="8447649" cy="4417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6" name="Rectangle 2"/>
          <p:cNvSpPr>
            <a:spLocks noGrp="1" noChangeArrowheads="1"/>
          </p:cNvSpPr>
          <p:nvPr>
            <p:ph type="title" idx="10"/>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281598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41905" y="970672"/>
            <a:ext cx="409364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970672"/>
            <a:ext cx="3810000" cy="255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0" y="3523959"/>
            <a:ext cx="3810000" cy="2525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a:t>
            </a:fld>
            <a:endParaRPr lang="en-US" dirty="0">
              <a:solidFill>
                <a:prstClr val="black">
                  <a:tint val="75000"/>
                </a:prstClr>
              </a:solidFill>
            </a:endParaRPr>
          </a:p>
        </p:txBody>
      </p:sp>
      <p:sp>
        <p:nvSpPr>
          <p:cNvPr id="8" name="Rectangle 2"/>
          <p:cNvSpPr txBox="1">
            <a:spLocks noChangeArrowheads="1"/>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kern="0" dirty="0" smtClean="0">
                <a:solidFill>
                  <a:srgbClr val="1F497D"/>
                </a:solidFill>
              </a:rPr>
              <a:t>Click to edit Master title style</a:t>
            </a:r>
          </a:p>
        </p:txBody>
      </p:sp>
    </p:spTree>
    <p:extLst>
      <p:ext uri="{BB962C8B-B14F-4D97-AF65-F5344CB8AC3E}">
        <p14:creationId xmlns:p14="http://schemas.microsoft.com/office/powerpoint/2010/main" val="327391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281452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3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67098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57068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739770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r>
              <a:rPr lang="en-US" smtClean="0">
                <a:solidFill>
                  <a:srgbClr val="000000">
                    <a:tint val="75000"/>
                  </a:srgbClr>
                </a:solidFill>
              </a:rPr>
              <a:t>T. Powers, JLAB, IMPI 48 June 2014</a:t>
            </a:r>
            <a:fld id="{00857831-918F-4F36-A847-E2FB508473B1}"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23959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Slide Number Placeholder 1"/>
          <p:cNvSpPr>
            <a:spLocks noGrp="1"/>
          </p:cNvSpPr>
          <p:nvPr>
            <p:ph type="sldNum" sz="quarter" idx="4"/>
          </p:nvPr>
        </p:nvSpPr>
        <p:spPr>
          <a:xfrm>
            <a:off x="4820654" y="6492875"/>
            <a:ext cx="2767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r>
              <a:rPr lang="en-US" dirty="0" smtClean="0">
                <a:solidFill>
                  <a:srgbClr val="000000">
                    <a:tint val="75000"/>
                  </a:srgbClr>
                </a:solidFill>
              </a:rPr>
              <a:t>T. Powers, JLAB, IMPI 48 June 2014</a:t>
            </a:r>
            <a:fld id="{00857831-918F-4F36-A847-E2FB508473B1}" type="slidenum">
              <a:rPr lang="en-US" smtClean="0">
                <a:solidFill>
                  <a:srgbClr val="000000">
                    <a:tint val="75000"/>
                  </a:srgbClr>
                </a:solidFill>
              </a:rPr>
              <a:pPr eaLnBrk="0" fontAlgn="base" hangingPunct="0">
                <a:spcBef>
                  <a:spcPct val="0"/>
                </a:spcBef>
                <a:spcAft>
                  <a:spcPct val="0"/>
                </a:spcAft>
              </a:pPr>
              <a:t>‹#›</a:t>
            </a:fld>
            <a:endParaRPr lang="en-US" dirty="0">
              <a:solidFill>
                <a:srgbClr val="000000">
                  <a:tint val="75000"/>
                </a:srgbClr>
              </a:solidFill>
            </a:endParaRPr>
          </a:p>
        </p:txBody>
      </p:sp>
    </p:spTree>
    <p:extLst>
      <p:ext uri="{BB962C8B-B14F-4D97-AF65-F5344CB8AC3E}">
        <p14:creationId xmlns:p14="http://schemas.microsoft.com/office/powerpoint/2010/main" val="4214283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Times" pitchFamily="-65" charset="0"/>
        </a:defRPr>
      </a:lvl2pPr>
      <a:lvl3pPr algn="ctr" rtl="0" fontAlgn="base">
        <a:spcBef>
          <a:spcPct val="0"/>
        </a:spcBef>
        <a:spcAft>
          <a:spcPct val="0"/>
        </a:spcAft>
        <a:defRPr sz="3600" b="1">
          <a:solidFill>
            <a:schemeClr val="tx2"/>
          </a:solidFill>
          <a:latin typeface="Times" pitchFamily="-65" charset="0"/>
        </a:defRPr>
      </a:lvl3pPr>
      <a:lvl4pPr algn="ctr" rtl="0" fontAlgn="base">
        <a:spcBef>
          <a:spcPct val="0"/>
        </a:spcBef>
        <a:spcAft>
          <a:spcPct val="0"/>
        </a:spcAft>
        <a:defRPr sz="3600" b="1">
          <a:solidFill>
            <a:schemeClr val="tx2"/>
          </a:solidFill>
          <a:latin typeface="Times" pitchFamily="-65" charset="0"/>
        </a:defRPr>
      </a:lvl4pPr>
      <a:lvl5pPr algn="ctr" rtl="0" fontAlgn="base">
        <a:spcBef>
          <a:spcPct val="0"/>
        </a:spcBef>
        <a:spcAft>
          <a:spcPct val="0"/>
        </a:spcAft>
        <a:defRPr sz="3600" b="1">
          <a:solidFill>
            <a:schemeClr val="tx2"/>
          </a:solidFill>
          <a:latin typeface="Times" pitchFamily="-65" charset="0"/>
        </a:defRPr>
      </a:lvl5pPr>
      <a:lvl6pPr marL="457200" algn="ctr" rtl="0" fontAlgn="base">
        <a:spcBef>
          <a:spcPct val="0"/>
        </a:spcBef>
        <a:spcAft>
          <a:spcPct val="0"/>
        </a:spcAft>
        <a:defRPr sz="3600" b="1">
          <a:solidFill>
            <a:schemeClr val="tx2"/>
          </a:solidFill>
          <a:latin typeface="Times" pitchFamily="-65" charset="0"/>
        </a:defRPr>
      </a:lvl6pPr>
      <a:lvl7pPr marL="914400" algn="ctr" rtl="0" fontAlgn="base">
        <a:spcBef>
          <a:spcPct val="0"/>
        </a:spcBef>
        <a:spcAft>
          <a:spcPct val="0"/>
        </a:spcAft>
        <a:defRPr sz="3600" b="1">
          <a:solidFill>
            <a:schemeClr val="tx2"/>
          </a:solidFill>
          <a:latin typeface="Times" pitchFamily="-65" charset="0"/>
        </a:defRPr>
      </a:lvl7pPr>
      <a:lvl8pPr marL="1371600" algn="ctr" rtl="0" fontAlgn="base">
        <a:spcBef>
          <a:spcPct val="0"/>
        </a:spcBef>
        <a:spcAft>
          <a:spcPct val="0"/>
        </a:spcAft>
        <a:defRPr sz="3600" b="1">
          <a:solidFill>
            <a:schemeClr val="tx2"/>
          </a:solidFill>
          <a:latin typeface="Times" pitchFamily="-65" charset="0"/>
        </a:defRPr>
      </a:lvl8pPr>
      <a:lvl9pPr marL="1828800" algn="ctr" rtl="0" fontAlgn="base">
        <a:spcBef>
          <a:spcPct val="0"/>
        </a:spcBef>
        <a:spcAft>
          <a:spcPct val="0"/>
        </a:spcAft>
        <a:defRPr sz="3600" b="1">
          <a:solidFill>
            <a:schemeClr val="tx2"/>
          </a:solidFill>
          <a:latin typeface="Times" pitchFamily="-65"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7478203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fontAlgn="base">
        <a:spcBef>
          <a:spcPct val="0"/>
        </a:spcBef>
        <a:spcAft>
          <a:spcPct val="0"/>
        </a:spcAft>
        <a:defRPr sz="3600" b="1">
          <a:solidFill>
            <a:schemeClr val="tx2"/>
          </a:solidFill>
          <a:latin typeface="Calibri" pitchFamily="34" charset="0"/>
          <a:ea typeface="+mj-ea"/>
          <a:cs typeface="+mj-cs"/>
        </a:defRPr>
      </a:lvl1pPr>
      <a:lvl2pPr algn="ctr" rtl="0" fontAlgn="base">
        <a:spcBef>
          <a:spcPct val="0"/>
        </a:spcBef>
        <a:spcAft>
          <a:spcPct val="0"/>
        </a:spcAft>
        <a:defRPr sz="3600" b="1">
          <a:solidFill>
            <a:schemeClr val="tx2"/>
          </a:solidFill>
          <a:latin typeface="Times" charset="0"/>
        </a:defRPr>
      </a:lvl2pPr>
      <a:lvl3pPr algn="ctr" rtl="0" fontAlgn="base">
        <a:spcBef>
          <a:spcPct val="0"/>
        </a:spcBef>
        <a:spcAft>
          <a:spcPct val="0"/>
        </a:spcAft>
        <a:defRPr sz="3600" b="1">
          <a:solidFill>
            <a:schemeClr val="tx2"/>
          </a:solidFill>
          <a:latin typeface="Times" charset="0"/>
        </a:defRPr>
      </a:lvl3pPr>
      <a:lvl4pPr algn="ctr" rtl="0" fontAlgn="base">
        <a:spcBef>
          <a:spcPct val="0"/>
        </a:spcBef>
        <a:spcAft>
          <a:spcPct val="0"/>
        </a:spcAft>
        <a:defRPr sz="3600" b="1">
          <a:solidFill>
            <a:schemeClr val="tx2"/>
          </a:solidFill>
          <a:latin typeface="Times" charset="0"/>
        </a:defRPr>
      </a:lvl4pPr>
      <a:lvl5pPr algn="ctr" rtl="0" fontAlgn="base">
        <a:spcBef>
          <a:spcPct val="0"/>
        </a:spcBef>
        <a:spcAft>
          <a:spcPct val="0"/>
        </a:spcAft>
        <a:defRPr sz="3600" b="1">
          <a:solidFill>
            <a:schemeClr val="tx2"/>
          </a:solidFill>
          <a:latin typeface="Times"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Font typeface="Arial" pitchFamily="34" charset="0"/>
        <a:buChar char="•"/>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ü"/>
        <a:defRPr sz="2400">
          <a:solidFill>
            <a:schemeClr val="tx1"/>
          </a:solidFill>
          <a:latin typeface="Calibri" pitchFamily="34" charset="0"/>
        </a:defRPr>
      </a:lvl3pPr>
      <a:lvl4pPr marL="1600200" indent="-228600" algn="l" rtl="0" fontAlgn="base">
        <a:spcBef>
          <a:spcPct val="20000"/>
        </a:spcBef>
        <a:spcAft>
          <a:spcPct val="0"/>
        </a:spcAft>
        <a:buChar char="–"/>
        <a:defRPr sz="2400">
          <a:solidFill>
            <a:schemeClr val="tx1"/>
          </a:solidFill>
          <a:latin typeface="Calibri" pitchFamily="34" charset="0"/>
        </a:defRPr>
      </a:lvl4pPr>
      <a:lvl5pPr marL="2057400" indent="-228600" algn="l" rtl="0" fontAlgn="base">
        <a:spcBef>
          <a:spcPct val="20000"/>
        </a:spcBef>
        <a:spcAft>
          <a:spcPct val="0"/>
        </a:spcAft>
        <a:buChar char="»"/>
        <a:defRPr sz="2400">
          <a:solidFill>
            <a:schemeClr val="tx1"/>
          </a:solidFill>
          <a:latin typeface="Calibri"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862118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fontAlgn="base">
        <a:spcBef>
          <a:spcPct val="0"/>
        </a:spcBef>
        <a:spcAft>
          <a:spcPct val="0"/>
        </a:spcAft>
        <a:defRPr sz="3600" b="1">
          <a:solidFill>
            <a:schemeClr val="tx2"/>
          </a:solidFill>
          <a:latin typeface="Calibri" pitchFamily="34" charset="0"/>
          <a:ea typeface="+mj-ea"/>
          <a:cs typeface="+mj-cs"/>
        </a:defRPr>
      </a:lvl1pPr>
      <a:lvl2pPr algn="ctr" rtl="0" fontAlgn="base">
        <a:spcBef>
          <a:spcPct val="0"/>
        </a:spcBef>
        <a:spcAft>
          <a:spcPct val="0"/>
        </a:spcAft>
        <a:defRPr sz="3600" b="1">
          <a:solidFill>
            <a:schemeClr val="tx2"/>
          </a:solidFill>
          <a:latin typeface="Times" charset="0"/>
        </a:defRPr>
      </a:lvl2pPr>
      <a:lvl3pPr algn="ctr" rtl="0" fontAlgn="base">
        <a:spcBef>
          <a:spcPct val="0"/>
        </a:spcBef>
        <a:spcAft>
          <a:spcPct val="0"/>
        </a:spcAft>
        <a:defRPr sz="3600" b="1">
          <a:solidFill>
            <a:schemeClr val="tx2"/>
          </a:solidFill>
          <a:latin typeface="Times" charset="0"/>
        </a:defRPr>
      </a:lvl3pPr>
      <a:lvl4pPr algn="ctr" rtl="0" fontAlgn="base">
        <a:spcBef>
          <a:spcPct val="0"/>
        </a:spcBef>
        <a:spcAft>
          <a:spcPct val="0"/>
        </a:spcAft>
        <a:defRPr sz="3600" b="1">
          <a:solidFill>
            <a:schemeClr val="tx2"/>
          </a:solidFill>
          <a:latin typeface="Times" charset="0"/>
        </a:defRPr>
      </a:lvl4pPr>
      <a:lvl5pPr algn="ctr" rtl="0" fontAlgn="base">
        <a:spcBef>
          <a:spcPct val="0"/>
        </a:spcBef>
        <a:spcAft>
          <a:spcPct val="0"/>
        </a:spcAft>
        <a:defRPr sz="3600" b="1">
          <a:solidFill>
            <a:schemeClr val="tx2"/>
          </a:solidFill>
          <a:latin typeface="Times"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Font typeface="Arial" pitchFamily="34" charset="0"/>
        <a:buChar char="•"/>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ü"/>
        <a:defRPr sz="2400">
          <a:solidFill>
            <a:schemeClr val="tx1"/>
          </a:solidFill>
          <a:latin typeface="Calibri" pitchFamily="34" charset="0"/>
        </a:defRPr>
      </a:lvl3pPr>
      <a:lvl4pPr marL="1600200" indent="-228600" algn="l" rtl="0" fontAlgn="base">
        <a:spcBef>
          <a:spcPct val="20000"/>
        </a:spcBef>
        <a:spcAft>
          <a:spcPct val="0"/>
        </a:spcAft>
        <a:buChar char="–"/>
        <a:defRPr sz="2400">
          <a:solidFill>
            <a:schemeClr val="tx1"/>
          </a:solidFill>
          <a:latin typeface="Calibri" pitchFamily="34" charset="0"/>
        </a:defRPr>
      </a:lvl4pPr>
      <a:lvl5pPr marL="2057400" indent="-228600" algn="l" rtl="0" fontAlgn="base">
        <a:spcBef>
          <a:spcPct val="20000"/>
        </a:spcBef>
        <a:spcAft>
          <a:spcPct val="0"/>
        </a:spcAft>
        <a:buChar char="»"/>
        <a:defRPr sz="2400">
          <a:solidFill>
            <a:schemeClr val="tx1"/>
          </a:solidFill>
          <a:latin typeface="Calibri"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141906" y="922323"/>
            <a:ext cx="8897440" cy="5173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416732"/>
            <a:ext cx="2895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pPr defTabSz="457200"/>
            <a:r>
              <a:rPr lang="en-US" dirty="0" smtClean="0">
                <a:solidFill>
                  <a:prstClr val="black">
                    <a:tint val="75000"/>
                  </a:prstClr>
                </a:solidFill>
              </a:rPr>
              <a:t>FNAL AP&amp;T Seminar 052411  </a:t>
            </a:r>
            <a:r>
              <a:rPr lang="en-US" dirty="0" err="1" smtClean="0">
                <a:solidFill>
                  <a:prstClr val="black">
                    <a:tint val="75000"/>
                  </a:prstClr>
                </a:solidFill>
              </a:rPr>
              <a:t>cer</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defTabSz="457200"/>
            <a:fld id="{2170E7E5-D759-E44D-99F5-2114FE40D280}" type="slidenum">
              <a:rPr lang="en-US" smtClean="0">
                <a:solidFill>
                  <a:prstClr val="black">
                    <a:tint val="75000"/>
                  </a:prstClr>
                </a:solidFill>
              </a:rPr>
              <a:pPr algn="ctr" defTabSz="457200"/>
              <a:t>‹#›</a:t>
            </a:fld>
            <a:endParaRPr lang="en-US" dirty="0">
              <a:solidFill>
                <a:prstClr val="black">
                  <a:tint val="75000"/>
                </a:prstClr>
              </a:solidFill>
            </a:endParaRPr>
          </a:p>
        </p:txBody>
      </p:sp>
    </p:spTree>
    <p:extLst>
      <p:ext uri="{BB962C8B-B14F-4D97-AF65-F5344CB8AC3E}">
        <p14:creationId xmlns:p14="http://schemas.microsoft.com/office/powerpoint/2010/main" val="11057516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lr>
          <a:srgbClr val="996600"/>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3399FF"/>
        </a:buClr>
        <a:buFont typeface="Arial"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rgbClr val="33CC33"/>
        </a:buClr>
        <a:buChar char="•"/>
        <a:defRPr sz="2000">
          <a:solidFill>
            <a:schemeClr val="tx1"/>
          </a:solidFill>
          <a:latin typeface="+mn-lt"/>
        </a:defRPr>
      </a:lvl3pPr>
      <a:lvl4pPr marL="1600200" indent="-228600" algn="l" rtl="0" eaLnBrk="1" fontAlgn="base" hangingPunct="1">
        <a:spcBef>
          <a:spcPct val="20000"/>
        </a:spcBef>
        <a:spcAft>
          <a:spcPct val="0"/>
        </a:spcAft>
        <a:buClr>
          <a:srgbClr val="6666FF"/>
        </a:buClr>
        <a:buFont typeface="Arial" pitchFamily="34" charset="0"/>
        <a:buChar char="•"/>
        <a:defRPr sz="1800">
          <a:solidFill>
            <a:schemeClr val="tx1"/>
          </a:solidFill>
          <a:latin typeface="+mn-lt"/>
        </a:defRPr>
      </a:lvl4pPr>
      <a:lvl5pPr marL="2057400" indent="-228600" algn="l" rtl="0" eaLnBrk="1" fontAlgn="base" hangingPunct="1">
        <a:spcBef>
          <a:spcPct val="20000"/>
        </a:spcBef>
        <a:spcAft>
          <a:spcPct val="0"/>
        </a:spcAft>
        <a:buClr>
          <a:srgbClr val="CC0000"/>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80.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3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3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JLAB Vertical Testing Experience</a:t>
            </a:r>
            <a:endParaRPr lang="en-US" dirty="0"/>
          </a:p>
        </p:txBody>
      </p:sp>
      <p:sp>
        <p:nvSpPr>
          <p:cNvPr id="3" name="Subtitle 2"/>
          <p:cNvSpPr>
            <a:spLocks noGrp="1"/>
          </p:cNvSpPr>
          <p:nvPr>
            <p:ph type="subTitle" idx="1"/>
          </p:nvPr>
        </p:nvSpPr>
        <p:spPr>
          <a:xfrm>
            <a:off x="1371600" y="3886200"/>
            <a:ext cx="6858000" cy="1752600"/>
          </a:xfrm>
        </p:spPr>
        <p:txBody>
          <a:bodyPr/>
          <a:lstStyle/>
          <a:p>
            <a:r>
              <a:rPr lang="en-US" dirty="0" smtClean="0"/>
              <a:t>T. Powers</a:t>
            </a:r>
          </a:p>
          <a:p>
            <a:r>
              <a:rPr lang="en-US" dirty="0" smtClean="0"/>
              <a:t>LCLS II Vertical and Cryomodule Testing Workshop</a:t>
            </a:r>
          </a:p>
          <a:p>
            <a:r>
              <a:rPr lang="en-US" dirty="0" smtClean="0"/>
              <a:t>Oct. 2015</a:t>
            </a:r>
          </a:p>
        </p:txBody>
      </p:sp>
    </p:spTree>
    <p:extLst>
      <p:ext uri="{BB962C8B-B14F-4D97-AF65-F5344CB8AC3E}">
        <p14:creationId xmlns:p14="http://schemas.microsoft.com/office/powerpoint/2010/main" val="235671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762000"/>
          </a:xfrm>
        </p:spPr>
        <p:txBody>
          <a:bodyPr/>
          <a:lstStyle/>
          <a:p>
            <a:r>
              <a:rPr lang="en-US" sz="2400" dirty="0" smtClean="0"/>
              <a:t>Calculated Decay Errors as a Function of Beta for a 10% and 20% RF Power Measurement Error</a:t>
            </a:r>
            <a:endParaRPr lang="en-US"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6" y="762000"/>
            <a:ext cx="755679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209800" y="4724400"/>
            <a:ext cx="3200400" cy="726639"/>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65" charset="0"/>
            </a:endParaRPr>
          </a:p>
        </p:txBody>
      </p:sp>
      <p:cxnSp>
        <p:nvCxnSpPr>
          <p:cNvPr id="5" name="Straight Arrow Connector 4"/>
          <p:cNvCxnSpPr>
            <a:stCxn id="10" idx="1"/>
            <a:endCxn id="4" idx="3"/>
          </p:cNvCxnSpPr>
          <p:nvPr/>
        </p:nvCxnSpPr>
        <p:spPr bwMode="auto">
          <a:xfrm flipH="1">
            <a:off x="5410200" y="4105364"/>
            <a:ext cx="1676400" cy="982356"/>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sp>
        <p:nvSpPr>
          <p:cNvPr id="10" name="Rectangle 9"/>
          <p:cNvSpPr/>
          <p:nvPr/>
        </p:nvSpPr>
        <p:spPr>
          <a:xfrm>
            <a:off x="7086600" y="3505199"/>
            <a:ext cx="1905000" cy="1200329"/>
          </a:xfrm>
          <a:prstGeom prst="rect">
            <a:avLst/>
          </a:prstGeom>
        </p:spPr>
        <p:txBody>
          <a:bodyPr wrap="square">
            <a:spAutoFit/>
          </a:bodyPr>
          <a:lstStyle/>
          <a:p>
            <a:r>
              <a:rPr lang="en-US" b="1" dirty="0"/>
              <a:t>0.25 &lt; Beta &lt; </a:t>
            </a:r>
            <a:r>
              <a:rPr lang="en-US" b="1" dirty="0" smtClean="0"/>
              <a:t>3 </a:t>
            </a:r>
            <a:endParaRPr lang="en-US" b="1" dirty="0"/>
          </a:p>
          <a:p>
            <a:r>
              <a:rPr lang="en-US" b="1" dirty="0"/>
              <a:t>Range for reasonable </a:t>
            </a:r>
          </a:p>
          <a:p>
            <a:r>
              <a:rPr lang="en-US" b="1" dirty="0"/>
              <a:t>measurements</a:t>
            </a:r>
          </a:p>
        </p:txBody>
      </p:sp>
    </p:spTree>
    <p:extLst>
      <p:ext uri="{BB962C8B-B14F-4D97-AF65-F5344CB8AC3E}">
        <p14:creationId xmlns:p14="http://schemas.microsoft.com/office/powerpoint/2010/main" val="51732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sz="2400" dirty="0" smtClean="0"/>
              <a:t>CW Errors in </a:t>
            </a:r>
            <a:r>
              <a:rPr lang="en-US" sz="2400" dirty="0" err="1" smtClean="0"/>
              <a:t>Qo</a:t>
            </a:r>
            <a:r>
              <a:rPr lang="en-US" sz="2400" dirty="0" smtClean="0"/>
              <a:t> as a function of CW Beta for Various Values of Decay Beta Values </a:t>
            </a:r>
            <a:endParaRPr lang="en-US" sz="2400" dirty="0"/>
          </a:p>
        </p:txBody>
      </p:sp>
      <p:sp>
        <p:nvSpPr>
          <p:cNvPr id="5" name="TextBox 4"/>
          <p:cNvSpPr txBox="1"/>
          <p:nvPr/>
        </p:nvSpPr>
        <p:spPr>
          <a:xfrm>
            <a:off x="6629400" y="1295400"/>
            <a:ext cx="2438400" cy="2585323"/>
          </a:xfrm>
          <a:prstGeom prst="rect">
            <a:avLst/>
          </a:prstGeom>
          <a:noFill/>
        </p:spPr>
        <p:txBody>
          <a:bodyPr wrap="square" rtlCol="0">
            <a:spAutoFit/>
          </a:bodyPr>
          <a:lstStyle/>
          <a:p>
            <a:r>
              <a:rPr lang="en-US" b="1" dirty="0" smtClean="0"/>
              <a:t>Power measurement calibration error assumed to be 10%</a:t>
            </a:r>
          </a:p>
          <a:p>
            <a:endParaRPr lang="en-US" b="1" dirty="0"/>
          </a:p>
          <a:p>
            <a:endParaRPr lang="en-US" b="1" dirty="0" smtClean="0"/>
          </a:p>
          <a:p>
            <a:r>
              <a:rPr lang="en-US" b="1" dirty="0" smtClean="0"/>
              <a:t>CW power measurement error assumed to be an additional 5%.</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21" y="1295400"/>
            <a:ext cx="62973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92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20" y="1752600"/>
            <a:ext cx="62973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7772400" cy="685800"/>
          </a:xfrm>
        </p:spPr>
        <p:txBody>
          <a:bodyPr/>
          <a:lstStyle/>
          <a:p>
            <a:r>
              <a:rPr lang="en-US" sz="2400" dirty="0" smtClean="0"/>
              <a:t>CW Errors in </a:t>
            </a:r>
            <a:r>
              <a:rPr lang="en-US" sz="2400" dirty="0" err="1" smtClean="0"/>
              <a:t>Qo</a:t>
            </a:r>
            <a:r>
              <a:rPr lang="en-US" sz="2400" dirty="0" smtClean="0"/>
              <a:t> as a function of CW Beta for Various Values of Decay Beta Values </a:t>
            </a:r>
            <a:endParaRPr lang="en-US" sz="2400" dirty="0"/>
          </a:p>
        </p:txBody>
      </p:sp>
      <p:sp>
        <p:nvSpPr>
          <p:cNvPr id="5" name="TextBox 4"/>
          <p:cNvSpPr txBox="1"/>
          <p:nvPr/>
        </p:nvSpPr>
        <p:spPr>
          <a:xfrm>
            <a:off x="6629400" y="1295400"/>
            <a:ext cx="2438400" cy="3693319"/>
          </a:xfrm>
          <a:prstGeom prst="rect">
            <a:avLst/>
          </a:prstGeom>
          <a:noFill/>
        </p:spPr>
        <p:txBody>
          <a:bodyPr wrap="square" rtlCol="0">
            <a:spAutoFit/>
          </a:bodyPr>
          <a:lstStyle/>
          <a:p>
            <a:r>
              <a:rPr lang="en-US" b="1" dirty="0" smtClean="0"/>
              <a:t>Power measurement calibration error assumed to be 10%</a:t>
            </a:r>
          </a:p>
          <a:p>
            <a:endParaRPr lang="en-US" b="1" dirty="0"/>
          </a:p>
          <a:p>
            <a:endParaRPr lang="en-US" b="1" dirty="0" smtClean="0"/>
          </a:p>
          <a:p>
            <a:r>
              <a:rPr lang="en-US" b="1" dirty="0" smtClean="0"/>
              <a:t>CW power measurement error assumed to be an additional 5%.</a:t>
            </a:r>
          </a:p>
          <a:p>
            <a:endParaRPr lang="en-US" b="1" dirty="0"/>
          </a:p>
          <a:p>
            <a:r>
              <a:rPr lang="en-US" b="1" dirty="0" smtClean="0"/>
              <a:t>0.3 &lt; Beta &lt; 3 </a:t>
            </a:r>
          </a:p>
          <a:p>
            <a:r>
              <a:rPr lang="en-US" b="1" dirty="0" smtClean="0"/>
              <a:t>Range for reasonable </a:t>
            </a:r>
          </a:p>
          <a:p>
            <a:r>
              <a:rPr lang="en-US" b="1" dirty="0" smtClean="0"/>
              <a:t>measurements</a:t>
            </a:r>
            <a:endParaRPr lang="en-US" b="1" dirty="0"/>
          </a:p>
        </p:txBody>
      </p:sp>
      <p:sp>
        <p:nvSpPr>
          <p:cNvPr id="3" name="Rectangle 2"/>
          <p:cNvSpPr/>
          <p:nvPr/>
        </p:nvSpPr>
        <p:spPr bwMode="auto">
          <a:xfrm>
            <a:off x="2286000" y="3880723"/>
            <a:ext cx="2590800" cy="53887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65" charset="0"/>
            </a:endParaRPr>
          </a:p>
        </p:txBody>
      </p:sp>
      <p:cxnSp>
        <p:nvCxnSpPr>
          <p:cNvPr id="6" name="Straight Arrow Connector 5"/>
          <p:cNvCxnSpPr/>
          <p:nvPr/>
        </p:nvCxnSpPr>
        <p:spPr bwMode="auto">
          <a:xfrm flipH="1" flipV="1">
            <a:off x="4876800" y="4150162"/>
            <a:ext cx="1752600" cy="269440"/>
          </a:xfrm>
          <a:prstGeom prst="straightConnector1">
            <a:avLst/>
          </a:prstGeom>
          <a:solidFill>
            <a:schemeClr val="accent1"/>
          </a:solidFill>
          <a:ln w="3810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3830209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Instrumentation </a:t>
            </a:r>
            <a:endParaRPr lang="en-US" dirty="0"/>
          </a:p>
        </p:txBody>
      </p:sp>
      <p:sp>
        <p:nvSpPr>
          <p:cNvPr id="3" name="Content Placeholder 2"/>
          <p:cNvSpPr>
            <a:spLocks noGrp="1"/>
          </p:cNvSpPr>
          <p:nvPr>
            <p:ph idx="1"/>
          </p:nvPr>
        </p:nvSpPr>
        <p:spPr>
          <a:xfrm>
            <a:off x="381000" y="762000"/>
            <a:ext cx="8494813" cy="2438400"/>
          </a:xfrm>
        </p:spPr>
        <p:txBody>
          <a:bodyPr/>
          <a:lstStyle/>
          <a:p>
            <a:pPr>
              <a:spcAft>
                <a:spcPts val="1200"/>
              </a:spcAft>
            </a:pPr>
            <a:r>
              <a:rPr lang="en-US" sz="2000" dirty="0" smtClean="0"/>
              <a:t>Current VTA system is a calibrated system used for personnel protection as well as instrumentation.  </a:t>
            </a:r>
            <a:endParaRPr lang="en-US" sz="2000" dirty="0"/>
          </a:p>
          <a:p>
            <a:pPr>
              <a:spcAft>
                <a:spcPts val="1200"/>
              </a:spcAft>
            </a:pPr>
            <a:r>
              <a:rPr lang="en-US" sz="2000" dirty="0" smtClean="0"/>
              <a:t>VTA sensor located about 2m above the cavity with at least 1” of stainless between the sensor and the cavity.</a:t>
            </a:r>
          </a:p>
          <a:p>
            <a:pPr>
              <a:spcAft>
                <a:spcPts val="1200"/>
              </a:spcAft>
            </a:pPr>
            <a:r>
              <a:rPr lang="en-US" sz="2000" dirty="0" smtClean="0"/>
              <a:t>FE onset. . . </a:t>
            </a:r>
            <a:r>
              <a:rPr lang="en-US" sz="2000" dirty="0" smtClean="0">
                <a:solidFill>
                  <a:srgbClr val="FF0000"/>
                </a:solidFill>
              </a:rPr>
              <a:t>Defined as the gradient where there is measurable radiation above background radiation. </a:t>
            </a:r>
          </a:p>
        </p:txBody>
      </p:sp>
      <p:sp>
        <p:nvSpPr>
          <p:cNvPr id="4" name="Content Placeholder 2"/>
          <p:cNvSpPr txBox="1">
            <a:spLocks/>
          </p:cNvSpPr>
          <p:nvPr/>
        </p:nvSpPr>
        <p:spPr bwMode="auto">
          <a:xfrm>
            <a:off x="381000" y="3124200"/>
            <a:ext cx="4953000" cy="320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400" b="1">
                <a:solidFill>
                  <a:schemeClr val="tx1"/>
                </a:solidFill>
                <a:latin typeface="+mn-lt"/>
              </a:defRPr>
            </a:lvl4pPr>
            <a:lvl5pPr marL="2057400" indent="-228600" algn="l" rtl="0" fontAlgn="base">
              <a:spcBef>
                <a:spcPct val="20000"/>
              </a:spcBef>
              <a:spcAft>
                <a:spcPct val="0"/>
              </a:spcAft>
              <a:buChar char="»"/>
              <a:defRPr sz="2400" b="1">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spcAft>
                <a:spcPts val="1200"/>
              </a:spcAft>
            </a:pPr>
            <a:r>
              <a:rPr lang="en-US" sz="2000" kern="0" dirty="0" smtClean="0"/>
              <a:t>Theory states the radiation produced by field emission is directional based on cavity gradient and FE electron source term. This is consistent with studies done in the 1980s and repeated since using better simulation tools.</a:t>
            </a:r>
          </a:p>
          <a:p>
            <a:pPr>
              <a:spcAft>
                <a:spcPts val="1200"/>
              </a:spcAft>
            </a:pPr>
            <a:r>
              <a:rPr lang="en-US" sz="2000" kern="0" dirty="0" smtClean="0"/>
              <a:t>C100 Commissioning data indicates that field emission onset can easily vary by as much as 3 MV/m depending on end to end sensor location.  </a:t>
            </a:r>
          </a:p>
        </p:txBody>
      </p:sp>
      <p:grpSp>
        <p:nvGrpSpPr>
          <p:cNvPr id="7" name="Group 6"/>
          <p:cNvGrpSpPr/>
          <p:nvPr/>
        </p:nvGrpSpPr>
        <p:grpSpPr>
          <a:xfrm>
            <a:off x="5374758" y="3090105"/>
            <a:ext cx="3657600" cy="2767159"/>
            <a:chOff x="5410200" y="3352800"/>
            <a:chExt cx="3657600" cy="2767159"/>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1" t="12986" r="19403" b="12961"/>
            <a:stretch/>
          </p:blipFill>
          <p:spPr bwMode="auto">
            <a:xfrm>
              <a:off x="5410200" y="3632791"/>
              <a:ext cx="3657600" cy="248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3600" y="3352800"/>
              <a:ext cx="2932213" cy="307777"/>
            </a:xfrm>
            <a:prstGeom prst="rect">
              <a:avLst/>
            </a:prstGeom>
            <a:noFill/>
          </p:spPr>
          <p:txBody>
            <a:bodyPr wrap="none" rtlCol="0">
              <a:spAutoFit/>
            </a:bodyPr>
            <a:lstStyle/>
            <a:p>
              <a:r>
                <a:rPr lang="en-US" sz="1400" b="1" dirty="0" smtClean="0"/>
                <a:t>C100 Initial Commissioning Results</a:t>
              </a:r>
              <a:endParaRPr lang="en-US" sz="1400" b="1" dirty="0"/>
            </a:p>
          </p:txBody>
        </p:sp>
      </p:grpSp>
    </p:spTree>
    <p:extLst>
      <p:ext uri="{BB962C8B-B14F-4D97-AF65-F5344CB8AC3E}">
        <p14:creationId xmlns:p14="http://schemas.microsoft.com/office/powerpoint/2010/main" val="1269397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539" y="-56707"/>
            <a:ext cx="6513327" cy="914400"/>
          </a:xfrm>
        </p:spPr>
        <p:txBody>
          <a:bodyPr/>
          <a:lstStyle/>
          <a:p>
            <a:r>
              <a:rPr lang="en-US" dirty="0" smtClean="0"/>
              <a:t>Jefferson Lab Vertical Test Area 2015</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222" b="5105"/>
          <a:stretch/>
        </p:blipFill>
        <p:spPr>
          <a:xfrm>
            <a:off x="4876800" y="838200"/>
            <a:ext cx="4147984" cy="45720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39" t="38137" r="53542" b="25488"/>
          <a:stretch/>
        </p:blipFill>
        <p:spPr>
          <a:xfrm>
            <a:off x="357963" y="1905000"/>
            <a:ext cx="4206240" cy="4572000"/>
          </a:xfrm>
          <a:prstGeom prst="rect">
            <a:avLst/>
          </a:prstGeom>
        </p:spPr>
      </p:pic>
      <p:cxnSp>
        <p:nvCxnSpPr>
          <p:cNvPr id="8" name="Straight Arrow Connector 7"/>
          <p:cNvCxnSpPr/>
          <p:nvPr/>
        </p:nvCxnSpPr>
        <p:spPr bwMode="auto">
          <a:xfrm>
            <a:off x="1295400" y="1524000"/>
            <a:ext cx="2286000" cy="1869558"/>
          </a:xfrm>
          <a:prstGeom prst="straightConnector1">
            <a:avLst/>
          </a:prstGeom>
          <a:solidFill>
            <a:schemeClr val="accent1"/>
          </a:solidFill>
          <a:ln w="31750" cap="flat" cmpd="sng" algn="ctr">
            <a:solidFill>
              <a:srgbClr val="FF0000"/>
            </a:solidFill>
            <a:prstDash val="solid"/>
            <a:round/>
            <a:headEnd type="none" w="med" len="med"/>
            <a:tailEnd type="triangle" w="lg" len="lg"/>
          </a:ln>
          <a:effectLst/>
        </p:spPr>
      </p:cxnSp>
      <p:sp>
        <p:nvSpPr>
          <p:cNvPr id="14" name="TextBox 13"/>
          <p:cNvSpPr txBox="1"/>
          <p:nvPr/>
        </p:nvSpPr>
        <p:spPr>
          <a:xfrm>
            <a:off x="356191" y="1154668"/>
            <a:ext cx="2209800" cy="369332"/>
          </a:xfrm>
          <a:prstGeom prst="rect">
            <a:avLst/>
          </a:prstGeom>
          <a:noFill/>
        </p:spPr>
        <p:txBody>
          <a:bodyPr wrap="square" rtlCol="0">
            <a:spAutoFit/>
          </a:bodyPr>
          <a:lstStyle/>
          <a:p>
            <a:r>
              <a:rPr lang="en-US" b="1" dirty="0" smtClean="0"/>
              <a:t>Radiation detector</a:t>
            </a:r>
            <a:endParaRPr lang="en-US" b="1" dirty="0"/>
          </a:p>
        </p:txBody>
      </p:sp>
      <p:sp>
        <p:nvSpPr>
          <p:cNvPr id="15" name="TextBox 14"/>
          <p:cNvSpPr txBox="1"/>
          <p:nvPr/>
        </p:nvSpPr>
        <p:spPr>
          <a:xfrm>
            <a:off x="5257800" y="5715000"/>
            <a:ext cx="2209800" cy="646331"/>
          </a:xfrm>
          <a:prstGeom prst="rect">
            <a:avLst/>
          </a:prstGeom>
          <a:noFill/>
        </p:spPr>
        <p:txBody>
          <a:bodyPr wrap="square" rtlCol="0">
            <a:spAutoFit/>
          </a:bodyPr>
          <a:lstStyle/>
          <a:p>
            <a:r>
              <a:rPr lang="en-US" b="1" dirty="0" smtClean="0"/>
              <a:t>Moveable lead and steel shielding lid.</a:t>
            </a:r>
            <a:endParaRPr lang="en-US" b="1" dirty="0"/>
          </a:p>
        </p:txBody>
      </p:sp>
      <p:cxnSp>
        <p:nvCxnSpPr>
          <p:cNvPr id="16" name="Straight Arrow Connector 15"/>
          <p:cNvCxnSpPr>
            <a:stCxn id="15" idx="1"/>
          </p:cNvCxnSpPr>
          <p:nvPr/>
        </p:nvCxnSpPr>
        <p:spPr bwMode="auto">
          <a:xfrm flipH="1" flipV="1">
            <a:off x="2303722" y="5016796"/>
            <a:ext cx="2954078" cy="1021370"/>
          </a:xfrm>
          <a:prstGeom prst="straightConnector1">
            <a:avLst/>
          </a:prstGeom>
          <a:solidFill>
            <a:schemeClr val="accent1"/>
          </a:solidFill>
          <a:ln w="31750" cap="flat" cmpd="sng" algn="ctr">
            <a:solidFill>
              <a:srgbClr val="FF0000"/>
            </a:solidFill>
            <a:prstDash val="solid"/>
            <a:round/>
            <a:headEnd type="none" w="med" len="med"/>
            <a:tailEnd type="triangle" w="lg" len="lg"/>
          </a:ln>
          <a:effectLst/>
        </p:spPr>
      </p:cxnSp>
      <p:cxnSp>
        <p:nvCxnSpPr>
          <p:cNvPr id="20" name="Straight Arrow Connector 19"/>
          <p:cNvCxnSpPr/>
          <p:nvPr/>
        </p:nvCxnSpPr>
        <p:spPr bwMode="auto">
          <a:xfrm>
            <a:off x="4191000" y="1154668"/>
            <a:ext cx="1695893" cy="618311"/>
          </a:xfrm>
          <a:prstGeom prst="straightConnector1">
            <a:avLst/>
          </a:prstGeom>
          <a:solidFill>
            <a:schemeClr val="accent1"/>
          </a:solidFill>
          <a:ln w="31750" cap="flat" cmpd="sng" algn="ctr">
            <a:solidFill>
              <a:srgbClr val="FF0000"/>
            </a:solidFill>
            <a:prstDash val="solid"/>
            <a:round/>
            <a:headEnd type="none" w="med" len="med"/>
            <a:tailEnd type="triangle" w="lg" len="lg"/>
          </a:ln>
          <a:effectLst/>
        </p:spPr>
      </p:cxnSp>
      <p:sp>
        <p:nvSpPr>
          <p:cNvPr id="22" name="TextBox 21"/>
          <p:cNvSpPr txBox="1"/>
          <p:nvPr/>
        </p:nvSpPr>
        <p:spPr>
          <a:xfrm>
            <a:off x="2133599" y="838200"/>
            <a:ext cx="2430603" cy="369332"/>
          </a:xfrm>
          <a:prstGeom prst="rect">
            <a:avLst/>
          </a:prstGeom>
          <a:noFill/>
        </p:spPr>
        <p:txBody>
          <a:bodyPr wrap="square" rtlCol="0">
            <a:spAutoFit/>
          </a:bodyPr>
          <a:lstStyle/>
          <a:p>
            <a:r>
              <a:rPr lang="en-US" b="1" dirty="0" smtClean="0"/>
              <a:t>Vertical staging area.</a:t>
            </a:r>
            <a:endParaRPr lang="en-US" b="1" dirty="0"/>
          </a:p>
        </p:txBody>
      </p:sp>
    </p:spTree>
    <p:extLst>
      <p:ext uri="{BB962C8B-B14F-4D97-AF65-F5344CB8AC3E}">
        <p14:creationId xmlns:p14="http://schemas.microsoft.com/office/powerpoint/2010/main" val="1204386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VTA Construction Photos 1988 to 1989</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49" t="5152" r="149" b="304"/>
          <a:stretch/>
        </p:blipFill>
        <p:spPr>
          <a:xfrm>
            <a:off x="1463040" y="2011680"/>
            <a:ext cx="7669530" cy="475488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 t="12332" r="51946" b="21667"/>
          <a:stretch/>
        </p:blipFill>
        <p:spPr>
          <a:xfrm>
            <a:off x="228600" y="912628"/>
            <a:ext cx="3990109" cy="3657600"/>
          </a:xfrm>
          <a:prstGeom prst="rect">
            <a:avLst/>
          </a:prstGeom>
        </p:spPr>
      </p:pic>
      <p:sp>
        <p:nvSpPr>
          <p:cNvPr id="8" name="TextBox 7"/>
          <p:cNvSpPr txBox="1"/>
          <p:nvPr/>
        </p:nvSpPr>
        <p:spPr>
          <a:xfrm>
            <a:off x="4343400" y="762000"/>
            <a:ext cx="4724400" cy="1200329"/>
          </a:xfrm>
          <a:prstGeom prst="rect">
            <a:avLst/>
          </a:prstGeom>
          <a:noFill/>
        </p:spPr>
        <p:txBody>
          <a:bodyPr wrap="square" rtlCol="0">
            <a:spAutoFit/>
          </a:bodyPr>
          <a:lstStyle/>
          <a:p>
            <a:r>
              <a:rPr lang="en-US" b="1" dirty="0" smtClean="0"/>
              <a:t>Sand filler with about 2 feet of reinforced concrete would have to be penetrated if we want to put a room temperature sensor at the bottom of the dewar.</a:t>
            </a:r>
            <a:endParaRPr lang="en-US" b="1" dirty="0"/>
          </a:p>
        </p:txBody>
      </p:sp>
    </p:spTree>
    <p:extLst>
      <p:ext uri="{BB962C8B-B14F-4D97-AF65-F5344CB8AC3E}">
        <p14:creationId xmlns:p14="http://schemas.microsoft.com/office/powerpoint/2010/main" val="4053225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in Liquid Radiation Sensor</a:t>
            </a:r>
            <a:endParaRPr lang="en-US" dirty="0"/>
          </a:p>
        </p:txBody>
      </p:sp>
      <p:sp>
        <p:nvSpPr>
          <p:cNvPr id="3" name="Content Placeholder 2"/>
          <p:cNvSpPr>
            <a:spLocks noGrp="1"/>
          </p:cNvSpPr>
          <p:nvPr>
            <p:ph idx="1"/>
          </p:nvPr>
        </p:nvSpPr>
        <p:spPr>
          <a:xfrm>
            <a:off x="4408487" y="949444"/>
            <a:ext cx="4507302" cy="5334000"/>
          </a:xfrm>
        </p:spPr>
        <p:txBody>
          <a:bodyPr/>
          <a:lstStyle/>
          <a:p>
            <a:r>
              <a:rPr lang="en-US" dirty="0" smtClean="0"/>
              <a:t>Hamamatsu 1223 photodiode sensor </a:t>
            </a:r>
          </a:p>
          <a:p>
            <a:r>
              <a:rPr lang="en-US" dirty="0" smtClean="0"/>
              <a:t>1 </a:t>
            </a:r>
            <a:r>
              <a:rPr lang="en-US" dirty="0"/>
              <a:t>mV noise floor</a:t>
            </a:r>
          </a:p>
          <a:p>
            <a:r>
              <a:rPr lang="en-US" dirty="0"/>
              <a:t>16 channel per </a:t>
            </a:r>
            <a:r>
              <a:rPr lang="en-US" dirty="0" smtClean="0"/>
              <a:t>signal conditioning amplifier</a:t>
            </a:r>
            <a:endParaRPr lang="en-US" dirty="0"/>
          </a:p>
          <a:p>
            <a:r>
              <a:rPr lang="en-US" dirty="0"/>
              <a:t>Low profile for modular use with all thermometry hardware</a:t>
            </a:r>
          </a:p>
          <a:p>
            <a:r>
              <a:rPr lang="en-US" dirty="0"/>
              <a:t>22 </a:t>
            </a:r>
            <a:r>
              <a:rPr lang="en-US" dirty="0" smtClean="0"/>
              <a:t>signal conditioning amplifiers built</a:t>
            </a:r>
            <a:endParaRPr lang="en-US" dirty="0"/>
          </a:p>
          <a:p>
            <a:r>
              <a:rPr lang="en-US" dirty="0"/>
              <a:t>Requires </a:t>
            </a:r>
            <a:r>
              <a:rPr lang="en-US" dirty="0" smtClean="0"/>
              <a:t>16 bit moderate speed DAQ module</a:t>
            </a:r>
            <a:endParaRPr lang="en-US" dirty="0"/>
          </a:p>
          <a:p>
            <a:r>
              <a:rPr lang="en-US" dirty="0"/>
              <a:t>Require 15V +- power supply</a:t>
            </a:r>
          </a:p>
          <a:p>
            <a:endParaRPr lang="en-US" dirty="0"/>
          </a:p>
        </p:txBody>
      </p:sp>
      <p:pic>
        <p:nvPicPr>
          <p:cNvPr id="4" name="Picture 2"/>
          <p:cNvPicPr>
            <a:picLocks noChangeAspect="1" noChangeArrowheads="1"/>
          </p:cNvPicPr>
          <p:nvPr/>
        </p:nvPicPr>
        <p:blipFill rotWithShape="1">
          <a:blip r:embed="rId2" cstate="print"/>
          <a:srcRect l="27546" t="6785" r="15237" b="5012"/>
          <a:stretch/>
        </p:blipFill>
        <p:spPr bwMode="auto">
          <a:xfrm>
            <a:off x="152400" y="699697"/>
            <a:ext cx="4023360" cy="3491303"/>
          </a:xfrm>
          <a:prstGeom prst="rect">
            <a:avLst/>
          </a:prstGeom>
          <a:noFill/>
          <a:ln w="9525">
            <a:noFill/>
            <a:miter lim="800000"/>
            <a:headEnd/>
            <a:tailEnd/>
          </a:ln>
          <a:effectLst/>
        </p:spPr>
      </p:pic>
      <p:pic>
        <p:nvPicPr>
          <p:cNvPr id="6" name="Picture 5" descr="C:\ACE3P5\gamma ray measurement photo\radiation diodie for angular seperation\IMG_0594.JPG"/>
          <p:cNvPicPr>
            <a:picLocks noChangeAspect="1" noChangeArrowheads="1"/>
          </p:cNvPicPr>
          <p:nvPr/>
        </p:nvPicPr>
        <p:blipFill>
          <a:blip r:embed="rId3" cstate="print">
            <a:extLst>
              <a:ext uri="{28A0092B-C50C-407E-A947-70E740481C1C}">
                <a14:useLocalDpi xmlns:a14="http://schemas.microsoft.com/office/drawing/2010/main" val="0"/>
              </a:ext>
            </a:extLst>
          </a:blip>
          <a:srcRect l="8859" r="6743"/>
          <a:stretch>
            <a:fillRect/>
          </a:stretch>
        </p:blipFill>
        <p:spPr bwMode="auto">
          <a:xfrm>
            <a:off x="1752600" y="4267200"/>
            <a:ext cx="26558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 y="4572000"/>
            <a:ext cx="1676400" cy="923330"/>
          </a:xfrm>
          <a:prstGeom prst="rect">
            <a:avLst/>
          </a:prstGeom>
          <a:noFill/>
        </p:spPr>
        <p:txBody>
          <a:bodyPr wrap="square" rtlCol="0">
            <a:spAutoFit/>
          </a:bodyPr>
          <a:lstStyle/>
          <a:p>
            <a:r>
              <a:rPr lang="en-US" b="1" dirty="0" smtClean="0"/>
              <a:t>Example of a 16-diode detector ring.</a:t>
            </a:r>
            <a:endParaRPr lang="en-US" b="1" dirty="0"/>
          </a:p>
        </p:txBody>
      </p:sp>
      <p:sp>
        <p:nvSpPr>
          <p:cNvPr id="8" name="TextBox 7"/>
          <p:cNvSpPr txBox="1"/>
          <p:nvPr/>
        </p:nvSpPr>
        <p:spPr>
          <a:xfrm>
            <a:off x="6858000" y="6158298"/>
            <a:ext cx="2514600" cy="276999"/>
          </a:xfrm>
          <a:prstGeom prst="rect">
            <a:avLst/>
          </a:prstGeom>
          <a:noFill/>
        </p:spPr>
        <p:txBody>
          <a:bodyPr wrap="square" rtlCol="0">
            <a:spAutoFit/>
          </a:bodyPr>
          <a:lstStyle/>
          <a:p>
            <a:r>
              <a:rPr lang="en-US" sz="1200" b="1" dirty="0" smtClean="0"/>
              <a:t>Provided by Ari </a:t>
            </a:r>
            <a:r>
              <a:rPr lang="en-US" sz="1200" b="1" dirty="0" err="1" smtClean="0"/>
              <a:t>Palczewski</a:t>
            </a:r>
            <a:endParaRPr lang="en-US" sz="1200" b="1" dirty="0"/>
          </a:p>
        </p:txBody>
      </p:sp>
    </p:spTree>
    <p:extLst>
      <p:ext uri="{BB962C8B-B14F-4D97-AF65-F5344CB8AC3E}">
        <p14:creationId xmlns:p14="http://schemas.microsoft.com/office/powerpoint/2010/main" val="2271822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819400"/>
            <a:ext cx="7772400" cy="685800"/>
          </a:xfrm>
        </p:spPr>
        <p:txBody>
          <a:bodyPr/>
          <a:lstStyle/>
          <a:p>
            <a:pPr marL="0" indent="0" algn="ctr">
              <a:buNone/>
            </a:pPr>
            <a:r>
              <a:rPr lang="en-US" sz="2800" dirty="0" smtClean="0"/>
              <a:t>ADMINISTRATIVE LIMITS</a:t>
            </a:r>
            <a:endParaRPr lang="en-US" sz="2800" dirty="0"/>
          </a:p>
        </p:txBody>
      </p:sp>
    </p:spTree>
    <p:extLst>
      <p:ext uri="{BB962C8B-B14F-4D97-AF65-F5344CB8AC3E}">
        <p14:creationId xmlns:p14="http://schemas.microsoft.com/office/powerpoint/2010/main" val="367022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05" y="0"/>
            <a:ext cx="8897441" cy="808806"/>
          </a:xfrm>
        </p:spPr>
        <p:txBody>
          <a:bodyPr/>
          <a:lstStyle/>
          <a:p>
            <a:r>
              <a:rPr lang="en-US" sz="2800" dirty="0" smtClean="0"/>
              <a:t>12 GeV Upgrade Cavities</a:t>
            </a:r>
            <a:endParaRPr lang="en-US" sz="2800" dirty="0"/>
          </a:p>
        </p:txBody>
      </p:sp>
      <p:sp>
        <p:nvSpPr>
          <p:cNvPr id="3" name="Content Placeholder 2"/>
          <p:cNvSpPr>
            <a:spLocks noGrp="1"/>
          </p:cNvSpPr>
          <p:nvPr>
            <p:ph idx="1"/>
          </p:nvPr>
        </p:nvSpPr>
        <p:spPr>
          <a:xfrm>
            <a:off x="315687" y="664030"/>
            <a:ext cx="7837714" cy="5423140"/>
          </a:xfrm>
        </p:spPr>
        <p:txBody>
          <a:bodyPr/>
          <a:lstStyle/>
          <a:p>
            <a:r>
              <a:rPr lang="en-US" sz="2000" dirty="0" smtClean="0">
                <a:solidFill>
                  <a:schemeClr val="tx2">
                    <a:lumMod val="75000"/>
                  </a:schemeClr>
                </a:solidFill>
              </a:rPr>
              <a:t>Project specification: </a:t>
            </a:r>
            <a:r>
              <a:rPr lang="en-US" sz="2000" b="1" dirty="0" smtClean="0">
                <a:solidFill>
                  <a:srgbClr val="C00000"/>
                </a:solidFill>
              </a:rPr>
              <a:t>19.2 MV/m </a:t>
            </a:r>
            <a:r>
              <a:rPr lang="en-US" sz="2000" dirty="0" smtClean="0">
                <a:solidFill>
                  <a:srgbClr val="C00000"/>
                </a:solidFill>
              </a:rPr>
              <a:t>average</a:t>
            </a:r>
            <a:r>
              <a:rPr lang="en-US" sz="2000" dirty="0" smtClean="0">
                <a:solidFill>
                  <a:schemeClr val="tx2">
                    <a:lumMod val="75000"/>
                  </a:schemeClr>
                </a:solidFill>
              </a:rPr>
              <a:t>, with </a:t>
            </a:r>
            <a:r>
              <a:rPr lang="en-US" sz="2000" dirty="0" smtClean="0">
                <a:solidFill>
                  <a:srgbClr val="C00000"/>
                </a:solidFill>
              </a:rPr>
              <a:t>29 W avg. heat</a:t>
            </a:r>
          </a:p>
          <a:p>
            <a:r>
              <a:rPr lang="en-US" sz="2000" dirty="0" smtClean="0">
                <a:solidFill>
                  <a:schemeClr val="tx2">
                    <a:lumMod val="75000"/>
                  </a:schemeClr>
                </a:solidFill>
              </a:rPr>
              <a:t>Operational limit in CEBAF, RF power: </a:t>
            </a:r>
            <a:r>
              <a:rPr lang="en-US" sz="2000" b="1" dirty="0" smtClean="0">
                <a:solidFill>
                  <a:srgbClr val="C00000"/>
                </a:solidFill>
              </a:rPr>
              <a:t>25 MV/m</a:t>
            </a:r>
          </a:p>
          <a:p>
            <a:r>
              <a:rPr lang="en-US" sz="2000" dirty="0" smtClean="0">
                <a:solidFill>
                  <a:schemeClr val="tx2">
                    <a:lumMod val="75000"/>
                  </a:schemeClr>
                </a:solidFill>
              </a:rPr>
              <a:t>Project conservatism for first two CMs:</a:t>
            </a:r>
          </a:p>
          <a:p>
            <a:pPr lvl="1"/>
            <a:r>
              <a:rPr lang="en-US" sz="1800" dirty="0" smtClean="0">
                <a:solidFill>
                  <a:schemeClr val="tx2">
                    <a:lumMod val="75000"/>
                  </a:schemeClr>
                </a:solidFill>
              </a:rPr>
              <a:t>To avoid any potential risk of degradation from “pushing,”</a:t>
            </a:r>
          </a:p>
          <a:p>
            <a:pPr lvl="1"/>
            <a:r>
              <a:rPr lang="en-US" sz="1800" b="1" dirty="0" smtClean="0">
                <a:solidFill>
                  <a:srgbClr val="C00000"/>
                </a:solidFill>
              </a:rPr>
              <a:t>Limiting vertical cavity acceptance testing to 27 MV/m</a:t>
            </a:r>
          </a:p>
          <a:p>
            <a:pPr lvl="1"/>
            <a:r>
              <a:rPr lang="en-US" sz="1400" dirty="0" smtClean="0">
                <a:solidFill>
                  <a:schemeClr val="tx2">
                    <a:lumMod val="75000"/>
                  </a:schemeClr>
                </a:solidFill>
              </a:rPr>
              <a:t>(rather frustrating to us cavity people who look into the future)</a:t>
            </a:r>
          </a:p>
          <a:p>
            <a:r>
              <a:rPr lang="en-US" sz="1800" dirty="0" smtClean="0">
                <a:solidFill>
                  <a:schemeClr val="tx2">
                    <a:lumMod val="75000"/>
                  </a:schemeClr>
                </a:solidFill>
              </a:rPr>
              <a:t>Vertical rf test only after HV attached</a:t>
            </a:r>
          </a:p>
          <a:p>
            <a:pPr lvl="1"/>
            <a:r>
              <a:rPr lang="en-US" sz="1600" dirty="0" smtClean="0">
                <a:solidFill>
                  <a:schemeClr val="tx2">
                    <a:lumMod val="75000"/>
                  </a:schemeClr>
                </a:solidFill>
              </a:rPr>
              <a:t>Piping size limits heat load to ~70 watts @ 2.07 K</a:t>
            </a:r>
          </a:p>
          <a:p>
            <a:pPr lvl="2"/>
            <a:endParaRPr lang="en-US" sz="1400" dirty="0" smtClean="0">
              <a:solidFill>
                <a:schemeClr val="tx2">
                  <a:lumMod val="75000"/>
                </a:schemeClr>
              </a:solidFill>
            </a:endParaRPr>
          </a:p>
        </p:txBody>
      </p:sp>
      <p:sp>
        <p:nvSpPr>
          <p:cNvPr id="6" name="Slide Number Placeholder 5"/>
          <p:cNvSpPr>
            <a:spLocks noGrp="1"/>
          </p:cNvSpPr>
          <p:nvPr>
            <p:ph type="sldNum" sz="quarter" idx="4"/>
          </p:nvPr>
        </p:nvSpPr>
        <p:spPr/>
        <p:txBody>
          <a:bodyPr/>
          <a:lstStyle/>
          <a:p>
            <a:pPr algn="ctr"/>
            <a:r>
              <a:rPr lang="en-US" dirty="0" smtClean="0">
                <a:solidFill>
                  <a:prstClr val="black">
                    <a:tint val="75000"/>
                  </a:prstClr>
                </a:solidFill>
              </a:rPr>
              <a:t>Slide </a:t>
            </a:r>
            <a:fld id="{2170E7E5-D759-E44D-99F5-2114FE40D280}" type="slidenum">
              <a:rPr lang="en-US" smtClean="0">
                <a:solidFill>
                  <a:prstClr val="black">
                    <a:tint val="75000"/>
                  </a:prstClr>
                </a:solidFill>
              </a:rPr>
              <a:pPr algn="ctr"/>
              <a:t>18</a:t>
            </a:fld>
            <a:endParaRPr lang="en-US" dirty="0">
              <a:solidFill>
                <a:prstClr val="black">
                  <a:tint val="75000"/>
                </a:prstClr>
              </a:solidFill>
            </a:endParaRPr>
          </a:p>
        </p:txBody>
      </p:sp>
      <p:pic>
        <p:nvPicPr>
          <p:cNvPr id="3074" name="Picture 2" descr="C:\Documents and Settings\reece\My Documents\12GeV\Critical Heat Load.JPG"/>
          <p:cNvPicPr>
            <a:picLocks noChangeAspect="1" noChangeArrowheads="1"/>
          </p:cNvPicPr>
          <p:nvPr/>
        </p:nvPicPr>
        <p:blipFill>
          <a:blip r:embed="rId2"/>
          <a:srcRect l="793" t="1157" r="19818" b="1157"/>
          <a:stretch>
            <a:fillRect/>
          </a:stretch>
        </p:blipFill>
        <p:spPr bwMode="auto">
          <a:xfrm>
            <a:off x="5436454" y="3247186"/>
            <a:ext cx="3595106" cy="3032027"/>
          </a:xfrm>
          <a:prstGeom prst="rect">
            <a:avLst/>
          </a:prstGeom>
          <a:noFill/>
        </p:spPr>
      </p:pic>
      <p:pic>
        <p:nvPicPr>
          <p:cNvPr id="10" name="Picture 9" descr="C100_RI_006A  processed_data pluS HEAT.jpg"/>
          <p:cNvPicPr>
            <a:picLocks noChangeAspect="1"/>
          </p:cNvPicPr>
          <p:nvPr/>
        </p:nvPicPr>
        <p:blipFill>
          <a:blip r:embed="rId3"/>
          <a:stretch>
            <a:fillRect/>
          </a:stretch>
        </p:blipFill>
        <p:spPr>
          <a:xfrm>
            <a:off x="595145" y="3290730"/>
            <a:ext cx="4793294" cy="3109164"/>
          </a:xfrm>
          <a:prstGeom prst="rect">
            <a:avLst/>
          </a:prstGeom>
        </p:spPr>
      </p:pic>
      <p:cxnSp>
        <p:nvCxnSpPr>
          <p:cNvPr id="13" name="Straight Arrow Connector 12"/>
          <p:cNvCxnSpPr/>
          <p:nvPr/>
        </p:nvCxnSpPr>
        <p:spPr bwMode="auto">
          <a:xfrm rot="5400000" flipH="1" flipV="1">
            <a:off x="6149401" y="5247942"/>
            <a:ext cx="1656684" cy="2177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9" name="Footer Placeholder 4"/>
          <p:cNvSpPr txBox="1">
            <a:spLocks/>
          </p:cNvSpPr>
          <p:nvPr/>
        </p:nvSpPr>
        <p:spPr>
          <a:xfrm>
            <a:off x="3102439" y="6399894"/>
            <a:ext cx="2895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pPr defTabSz="457200">
              <a:defRPr/>
            </a:pPr>
            <a:r>
              <a:rPr lang="en-US" dirty="0" smtClean="0">
                <a:solidFill>
                  <a:prstClr val="black">
                    <a:tint val="75000"/>
                  </a:prstClr>
                </a:solidFill>
              </a:rPr>
              <a:t>FNAL AP&amp;T Seminar 052411  </a:t>
            </a:r>
            <a:r>
              <a:rPr lang="en-US" dirty="0" err="1" smtClean="0">
                <a:solidFill>
                  <a:prstClr val="black">
                    <a:tint val="75000"/>
                  </a:prstClr>
                </a:solidFill>
              </a:rPr>
              <a:t>cer</a:t>
            </a:r>
            <a:endParaRPr lang="en-US" dirty="0">
              <a:solidFill>
                <a:prstClr val="black">
                  <a:tint val="75000"/>
                </a:prstClr>
              </a:solidFill>
            </a:endParaRPr>
          </a:p>
        </p:txBody>
      </p:sp>
    </p:spTree>
    <p:extLst>
      <p:ext uri="{BB962C8B-B14F-4D97-AF65-F5344CB8AC3E}">
        <p14:creationId xmlns:p14="http://schemas.microsoft.com/office/powerpoint/2010/main" val="2738704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400" dirty="0" smtClean="0"/>
              <a:t>Reverse-Processing a Cavity AKA Blowing up Field Emitters</a:t>
            </a:r>
            <a:endParaRPr lang="en-US" sz="2400" dirty="0"/>
          </a:p>
        </p:txBody>
      </p:sp>
      <p:sp>
        <p:nvSpPr>
          <p:cNvPr id="3" name="Content Placeholder 2"/>
          <p:cNvSpPr>
            <a:spLocks noGrp="1"/>
          </p:cNvSpPr>
          <p:nvPr>
            <p:ph idx="1"/>
          </p:nvPr>
        </p:nvSpPr>
        <p:spPr>
          <a:xfrm>
            <a:off x="457200" y="990600"/>
            <a:ext cx="8153400" cy="4876800"/>
          </a:xfrm>
        </p:spPr>
        <p:txBody>
          <a:bodyPr/>
          <a:lstStyle/>
          <a:p>
            <a:pPr>
              <a:spcAft>
                <a:spcPts val="1200"/>
              </a:spcAft>
            </a:pPr>
            <a:r>
              <a:rPr lang="en-US" dirty="0" smtClean="0"/>
              <a:t>Pushing a cavity well into field emission can lead to an event occurring that looks like a quench followed by reduced performance, typically reduced FE onset.</a:t>
            </a:r>
          </a:p>
          <a:p>
            <a:pPr>
              <a:spcAft>
                <a:spcPts val="1200"/>
              </a:spcAft>
            </a:pPr>
            <a:r>
              <a:rPr lang="en-US" dirty="0" smtClean="0"/>
              <a:t>This is not a new phenomena . . . We saw it all through the original CEBAF production but with a spec of 5 MV/m it was normally not a big deal.</a:t>
            </a:r>
          </a:p>
          <a:p>
            <a:pPr>
              <a:spcAft>
                <a:spcPts val="1200"/>
              </a:spcAft>
            </a:pPr>
            <a:r>
              <a:rPr lang="en-US" dirty="0" smtClean="0"/>
              <a:t>We experienced it during the initial C100 testing.  Administrative limits were put into place in order to avoid the cost and schedule delays associated with reprocessing cavities because of this type of event.</a:t>
            </a:r>
          </a:p>
        </p:txBody>
      </p:sp>
    </p:spTree>
    <p:extLst>
      <p:ext uri="{BB962C8B-B14F-4D97-AF65-F5344CB8AC3E}">
        <p14:creationId xmlns:p14="http://schemas.microsoft.com/office/powerpoint/2010/main" val="425526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Lab Vertical Testing History</a:t>
            </a:r>
            <a:endParaRPr lang="en-US" dirty="0"/>
          </a:p>
        </p:txBody>
      </p:sp>
      <p:sp>
        <p:nvSpPr>
          <p:cNvPr id="4" name="Content Placeholder 2"/>
          <p:cNvSpPr txBox="1">
            <a:spLocks/>
          </p:cNvSpPr>
          <p:nvPr/>
        </p:nvSpPr>
        <p:spPr bwMode="auto">
          <a:xfrm>
            <a:off x="152400" y="914400"/>
            <a:ext cx="8610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400" b="1">
                <a:solidFill>
                  <a:schemeClr val="tx1"/>
                </a:solidFill>
                <a:latin typeface="+mn-lt"/>
              </a:defRPr>
            </a:lvl4pPr>
            <a:lvl5pPr marL="2057400" indent="-228600" algn="l" rtl="0" fontAlgn="base">
              <a:spcBef>
                <a:spcPct val="20000"/>
              </a:spcBef>
              <a:spcAft>
                <a:spcPct val="0"/>
              </a:spcAft>
              <a:buChar char="»"/>
              <a:defRPr sz="2400" b="1">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r>
              <a:rPr lang="en-US" sz="2200" kern="0" dirty="0" smtClean="0"/>
              <a:t>Jefferson Lab has been testing cavities since 1988.</a:t>
            </a:r>
          </a:p>
          <a:p>
            <a:r>
              <a:rPr lang="en-US" sz="2200" kern="0" dirty="0" smtClean="0"/>
              <a:t>Over the years we have performed more than 6,000 tests on at least 650 different cavities.</a:t>
            </a:r>
          </a:p>
        </p:txBody>
      </p:sp>
      <p:sp>
        <p:nvSpPr>
          <p:cNvPr id="5" name="Rectangle 4"/>
          <p:cNvSpPr/>
          <p:nvPr/>
        </p:nvSpPr>
        <p:spPr>
          <a:xfrm>
            <a:off x="165100" y="2057400"/>
            <a:ext cx="4572000" cy="3385542"/>
          </a:xfrm>
          <a:prstGeom prst="rect">
            <a:avLst/>
          </a:prstGeom>
        </p:spPr>
        <p:txBody>
          <a:bodyPr>
            <a:spAutoFit/>
          </a:bodyPr>
          <a:lstStyle/>
          <a:p>
            <a:pPr marL="342900" indent="-342900">
              <a:buFont typeface="Arial" panose="020B0604020202020204" pitchFamily="34" charset="0"/>
              <a:buChar char="•"/>
            </a:pPr>
            <a:r>
              <a:rPr lang="en-US" sz="2200" b="1" kern="0" dirty="0"/>
              <a:t>Production runs have included</a:t>
            </a:r>
          </a:p>
          <a:p>
            <a:pPr marL="742950" lvl="1" indent="-285750">
              <a:buFont typeface="Arial" panose="020B0604020202020204" pitchFamily="34" charset="0"/>
              <a:buChar char="•"/>
            </a:pPr>
            <a:r>
              <a:rPr lang="en-US" b="1" kern="0" dirty="0"/>
              <a:t>376 cavities for the original CEBAF and FEL production.</a:t>
            </a:r>
          </a:p>
          <a:p>
            <a:pPr marL="742950" lvl="1" indent="-285750">
              <a:buFont typeface="Arial" panose="020B0604020202020204" pitchFamily="34" charset="0"/>
              <a:buChar char="•"/>
            </a:pPr>
            <a:r>
              <a:rPr lang="en-US" b="1" kern="0" dirty="0"/>
              <a:t>84 cavities for SNS</a:t>
            </a:r>
          </a:p>
          <a:p>
            <a:pPr marL="742950" lvl="1" indent="-285750">
              <a:buFont typeface="Arial" panose="020B0604020202020204" pitchFamily="34" charset="0"/>
              <a:buChar char="•"/>
            </a:pPr>
            <a:r>
              <a:rPr lang="en-US" b="1" kern="0" dirty="0"/>
              <a:t>80 cavities for the CEBAF C50 rework program</a:t>
            </a:r>
          </a:p>
          <a:p>
            <a:pPr marL="742950" lvl="1" indent="-285750">
              <a:buFont typeface="Arial" panose="020B0604020202020204" pitchFamily="34" charset="0"/>
              <a:buChar char="•"/>
            </a:pPr>
            <a:r>
              <a:rPr lang="en-US" b="1" kern="0" dirty="0" smtClean="0"/>
              <a:t>104 </a:t>
            </a:r>
            <a:r>
              <a:rPr lang="en-US" b="1" kern="0" dirty="0"/>
              <a:t>cavities for the </a:t>
            </a:r>
            <a:r>
              <a:rPr lang="en-US" b="1" kern="0" dirty="0" smtClean="0"/>
              <a:t>C100/R100/F100 production runs.</a:t>
            </a:r>
            <a:endParaRPr lang="en-US" b="1" kern="0" dirty="0"/>
          </a:p>
          <a:p>
            <a:pPr marL="342900" indent="-342900">
              <a:buFont typeface="Arial" panose="020B0604020202020204" pitchFamily="34" charset="0"/>
              <a:buChar char="•"/>
            </a:pPr>
            <a:r>
              <a:rPr lang="en-US" sz="2200" b="1" kern="0" dirty="0"/>
              <a:t>Extensive R&amp;D testing program.</a:t>
            </a:r>
          </a:p>
          <a:p>
            <a:pPr marL="342900" indent="-342900">
              <a:buFont typeface="Arial" panose="020B0604020202020204" pitchFamily="34" charset="0"/>
              <a:buChar char="•"/>
            </a:pPr>
            <a:r>
              <a:rPr lang="en-US" sz="2200" b="1" kern="0" dirty="0"/>
              <a:t>Typical VTA testing load is 5 to 10 cold RF tests per week.</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0680" t="13705" r="13813" b="1851"/>
          <a:stretch/>
        </p:blipFill>
        <p:spPr>
          <a:xfrm>
            <a:off x="4738872" y="1905000"/>
            <a:ext cx="4114800" cy="4114800"/>
          </a:xfrm>
          <a:prstGeom prst="rect">
            <a:avLst/>
          </a:prstGeom>
        </p:spPr>
      </p:pic>
      <p:sp>
        <p:nvSpPr>
          <p:cNvPr id="6" name="TextBox 5"/>
          <p:cNvSpPr txBox="1"/>
          <p:nvPr/>
        </p:nvSpPr>
        <p:spPr>
          <a:xfrm>
            <a:off x="5692258" y="6019800"/>
            <a:ext cx="3124200" cy="307777"/>
          </a:xfrm>
          <a:prstGeom prst="rect">
            <a:avLst/>
          </a:prstGeom>
          <a:noFill/>
        </p:spPr>
        <p:txBody>
          <a:bodyPr wrap="square" rtlCol="0">
            <a:spAutoFit/>
          </a:bodyPr>
          <a:lstStyle/>
          <a:p>
            <a:r>
              <a:rPr lang="en-US" sz="1400" b="1" dirty="0" smtClean="0"/>
              <a:t>A young John </a:t>
            </a:r>
            <a:r>
              <a:rPr lang="en-US" sz="1400" b="1" dirty="0" err="1" smtClean="0"/>
              <a:t>Mammosser</a:t>
            </a:r>
            <a:r>
              <a:rPr lang="en-US" sz="1400" b="1" dirty="0" smtClean="0"/>
              <a:t> in the VTA</a:t>
            </a:r>
            <a:endParaRPr lang="en-US" sz="1400" b="1" dirty="0"/>
          </a:p>
        </p:txBody>
      </p:sp>
    </p:spTree>
    <p:extLst>
      <p:ext uri="{BB962C8B-B14F-4D97-AF65-F5344CB8AC3E}">
        <p14:creationId xmlns:p14="http://schemas.microsoft.com/office/powerpoint/2010/main" val="25700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7"/>
            <a:ext cx="8229600" cy="914400"/>
          </a:xfrm>
        </p:spPr>
        <p:txBody>
          <a:bodyPr/>
          <a:lstStyle/>
          <a:p>
            <a:r>
              <a:rPr lang="en-US" sz="2400" dirty="0" smtClean="0"/>
              <a:t>Example of Degradation Due to Blowing Up a FE” </a:t>
            </a:r>
            <a:endParaRPr lang="en-US" sz="24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81" t="3441" r="1837" b="1558"/>
          <a:stretch/>
        </p:blipFill>
        <p:spPr bwMode="auto">
          <a:xfrm>
            <a:off x="1188720" y="762000"/>
            <a:ext cx="6492240"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5516880"/>
            <a:ext cx="8915400"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Cavity was stepped up to 27.5 MV/m the next step the gradient degraded.</a:t>
            </a:r>
          </a:p>
          <a:p>
            <a:pPr marL="285750" indent="-285750">
              <a:buFont typeface="Arial" panose="020B0604020202020204" pitchFamily="34" charset="0"/>
              <a:buChar char="•"/>
            </a:pPr>
            <a:r>
              <a:rPr lang="en-US" sz="1600" b="1" dirty="0" smtClean="0"/>
              <a:t>Field emission onset changed from 19 MV/m to 9 MV/m.</a:t>
            </a:r>
          </a:p>
          <a:p>
            <a:pPr marL="285750" indent="-285750">
              <a:buFont typeface="Arial" panose="020B0604020202020204" pitchFamily="34" charset="0"/>
              <a:buChar char="•"/>
            </a:pPr>
            <a:r>
              <a:rPr lang="en-US" sz="1600" b="1" dirty="0" smtClean="0"/>
              <a:t>Cavity was HPR and passed the next test with “flat” </a:t>
            </a:r>
            <a:r>
              <a:rPr lang="en-US" sz="1600" b="1" dirty="0" err="1" smtClean="0"/>
              <a:t>Qo</a:t>
            </a:r>
            <a:r>
              <a:rPr lang="en-US" sz="1600" b="1" dirty="0" smtClean="0"/>
              <a:t> to 27 MV/m and FE onset at 18 MV/m</a:t>
            </a:r>
            <a:endParaRPr lang="en-US" sz="1600" b="1" dirty="0"/>
          </a:p>
        </p:txBody>
      </p:sp>
      <p:sp>
        <p:nvSpPr>
          <p:cNvPr id="5" name="TextBox 4"/>
          <p:cNvSpPr txBox="1"/>
          <p:nvPr/>
        </p:nvSpPr>
        <p:spPr>
          <a:xfrm>
            <a:off x="6934200" y="4800600"/>
            <a:ext cx="1981200" cy="523220"/>
          </a:xfrm>
          <a:prstGeom prst="rect">
            <a:avLst/>
          </a:prstGeom>
          <a:noFill/>
        </p:spPr>
        <p:txBody>
          <a:bodyPr wrap="square" rtlCol="0">
            <a:spAutoFit/>
          </a:bodyPr>
          <a:lstStyle/>
          <a:p>
            <a:pPr algn="ctr"/>
            <a:r>
              <a:rPr lang="en-US" sz="1400" b="1" dirty="0" smtClean="0"/>
              <a:t>Test C100-RI-004A </a:t>
            </a:r>
          </a:p>
          <a:p>
            <a:pPr algn="ctr"/>
            <a:r>
              <a:rPr lang="en-US" sz="1400" b="1" dirty="0" smtClean="0"/>
              <a:t>1 Dec. 2010</a:t>
            </a:r>
            <a:endParaRPr lang="en-US" sz="1400" b="1" dirty="0"/>
          </a:p>
        </p:txBody>
      </p:sp>
    </p:spTree>
    <p:extLst>
      <p:ext uri="{BB962C8B-B14F-4D97-AF65-F5344CB8AC3E}">
        <p14:creationId xmlns:p14="http://schemas.microsoft.com/office/powerpoint/2010/main" val="2135448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C100 VTA Operational Limits</a:t>
            </a:r>
            <a:endParaRPr lang="en-US" dirty="0"/>
          </a:p>
        </p:txBody>
      </p:sp>
      <p:sp>
        <p:nvSpPr>
          <p:cNvPr id="3" name="Content Placeholder 2"/>
          <p:cNvSpPr>
            <a:spLocks noGrp="1"/>
          </p:cNvSpPr>
          <p:nvPr>
            <p:ph idx="1"/>
          </p:nvPr>
        </p:nvSpPr>
        <p:spPr>
          <a:xfrm>
            <a:off x="609600" y="914400"/>
            <a:ext cx="8229600" cy="5334000"/>
          </a:xfrm>
        </p:spPr>
        <p:txBody>
          <a:bodyPr/>
          <a:lstStyle/>
          <a:p>
            <a:pPr>
              <a:spcAft>
                <a:spcPts val="1200"/>
              </a:spcAft>
            </a:pPr>
            <a:r>
              <a:rPr lang="en-US" dirty="0" smtClean="0"/>
              <a:t>If </a:t>
            </a:r>
            <a:r>
              <a:rPr lang="en-US" dirty="0"/>
              <a:t>the radiation reaches 10 R/h (1E+4 </a:t>
            </a:r>
            <a:r>
              <a:rPr lang="en-US" dirty="0" err="1"/>
              <a:t>mR</a:t>
            </a:r>
            <a:r>
              <a:rPr lang="en-US" dirty="0"/>
              <a:t>/h) stop testing </a:t>
            </a:r>
            <a:r>
              <a:rPr lang="en-US" dirty="0" smtClean="0"/>
              <a:t>immediately (Radiation work permit limit). </a:t>
            </a:r>
            <a:endParaRPr lang="en-US" dirty="0"/>
          </a:p>
          <a:p>
            <a:pPr>
              <a:spcAft>
                <a:spcPts val="1200"/>
              </a:spcAft>
            </a:pPr>
            <a:r>
              <a:rPr lang="en-US" dirty="0" smtClean="0"/>
              <a:t>Do </a:t>
            </a:r>
            <a:r>
              <a:rPr lang="en-US" dirty="0"/>
              <a:t>not exceed a gradient of </a:t>
            </a:r>
            <a:r>
              <a:rPr lang="en-US" dirty="0" smtClean="0"/>
              <a:t>27MV/m .  (Project imposed after schedule slips due to reprocessing)</a:t>
            </a:r>
            <a:endParaRPr lang="en-US" dirty="0"/>
          </a:p>
          <a:p>
            <a:pPr>
              <a:spcAft>
                <a:spcPts val="1200"/>
              </a:spcAft>
            </a:pPr>
            <a:r>
              <a:rPr lang="en-US" dirty="0" smtClean="0"/>
              <a:t>If </a:t>
            </a:r>
            <a:r>
              <a:rPr lang="en-US" dirty="0"/>
              <a:t>field emission </a:t>
            </a:r>
            <a:r>
              <a:rPr lang="en-US" dirty="0" smtClean="0"/>
              <a:t>loading (reduction in </a:t>
            </a:r>
            <a:r>
              <a:rPr lang="en-US" dirty="0" err="1" smtClean="0"/>
              <a:t>Qo</a:t>
            </a:r>
            <a:r>
              <a:rPr lang="en-US" dirty="0" smtClean="0"/>
              <a:t>) </a:t>
            </a:r>
            <a:r>
              <a:rPr lang="en-US" dirty="0"/>
              <a:t>occurs at cavity gradients smaller than 15 MV/m, abort test.</a:t>
            </a:r>
          </a:p>
          <a:p>
            <a:pPr>
              <a:spcAft>
                <a:spcPts val="1200"/>
              </a:spcAft>
            </a:pPr>
            <a:r>
              <a:rPr lang="en-US" dirty="0" smtClean="0"/>
              <a:t>If </a:t>
            </a:r>
            <a:r>
              <a:rPr lang="en-US" dirty="0"/>
              <a:t>the radiation is greater than 100 </a:t>
            </a:r>
            <a:r>
              <a:rPr lang="en-US" dirty="0" err="1"/>
              <a:t>mR</a:t>
            </a:r>
            <a:r>
              <a:rPr lang="en-US" dirty="0"/>
              <a:t>/h at a cavity gradient less than 27 MV/m, consider RF processing in the other passband </a:t>
            </a:r>
            <a:r>
              <a:rPr lang="en-US" dirty="0" smtClean="0"/>
              <a:t>modes.</a:t>
            </a:r>
          </a:p>
          <a:p>
            <a:pPr>
              <a:spcAft>
                <a:spcPts val="1200"/>
              </a:spcAft>
            </a:pPr>
            <a:r>
              <a:rPr lang="en-US" dirty="0" smtClean="0"/>
              <a:t>Incident Power &lt;100 W to reduce the risk of cable breakdown in low pressure helium.</a:t>
            </a:r>
            <a:endParaRPr lang="en-US" dirty="0"/>
          </a:p>
        </p:txBody>
      </p:sp>
      <p:sp>
        <p:nvSpPr>
          <p:cNvPr id="4" name="TextBox 3"/>
          <p:cNvSpPr txBox="1"/>
          <p:nvPr/>
        </p:nvSpPr>
        <p:spPr>
          <a:xfrm>
            <a:off x="6553200" y="6019800"/>
            <a:ext cx="2514600" cy="276999"/>
          </a:xfrm>
          <a:prstGeom prst="rect">
            <a:avLst/>
          </a:prstGeom>
          <a:noFill/>
        </p:spPr>
        <p:txBody>
          <a:bodyPr wrap="square" rtlCol="0">
            <a:spAutoFit/>
          </a:bodyPr>
          <a:lstStyle/>
          <a:p>
            <a:r>
              <a:rPr lang="en-US" sz="1200" b="1" dirty="0" smtClean="0"/>
              <a:t>Provided by Kirk Davis</a:t>
            </a:r>
            <a:endParaRPr lang="en-US" sz="1200" b="1" dirty="0"/>
          </a:p>
        </p:txBody>
      </p:sp>
    </p:spTree>
    <p:extLst>
      <p:ext uri="{BB962C8B-B14F-4D97-AF65-F5344CB8AC3E}">
        <p14:creationId xmlns:p14="http://schemas.microsoft.com/office/powerpoint/2010/main" val="3661040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47" r="-29"/>
          <a:stretch/>
        </p:blipFill>
        <p:spPr bwMode="auto">
          <a:xfrm>
            <a:off x="274320" y="845288"/>
            <a:ext cx="713232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78047" y="0"/>
            <a:ext cx="8229600" cy="914400"/>
          </a:xfrm>
        </p:spPr>
        <p:txBody>
          <a:bodyPr/>
          <a:lstStyle/>
          <a:p>
            <a:r>
              <a:rPr lang="en-US" sz="2400" dirty="0" smtClean="0"/>
              <a:t>C100 VTA Test Maximum Delivered Gradient</a:t>
            </a:r>
            <a:endParaRPr lang="en-US" sz="2400" dirty="0"/>
          </a:p>
        </p:txBody>
      </p:sp>
      <p:sp>
        <p:nvSpPr>
          <p:cNvPr id="5" name="TextBox 4"/>
          <p:cNvSpPr txBox="1"/>
          <p:nvPr/>
        </p:nvSpPr>
        <p:spPr>
          <a:xfrm>
            <a:off x="7581900" y="3172989"/>
            <a:ext cx="1447800" cy="830997"/>
          </a:xfrm>
          <a:prstGeom prst="rect">
            <a:avLst/>
          </a:prstGeom>
          <a:solidFill>
            <a:schemeClr val="accent1"/>
          </a:solidFill>
        </p:spPr>
        <p:txBody>
          <a:bodyPr wrap="square" rtlCol="0">
            <a:spAutoFit/>
          </a:bodyPr>
          <a:lstStyle/>
          <a:p>
            <a:r>
              <a:rPr lang="en-US" sz="1600" b="1" dirty="0" smtClean="0"/>
              <a:t>Project Specification 19.2 MV/m</a:t>
            </a:r>
            <a:endParaRPr lang="en-US" sz="1600" b="1" dirty="0"/>
          </a:p>
        </p:txBody>
      </p:sp>
      <p:sp>
        <p:nvSpPr>
          <p:cNvPr id="9" name="TextBox 8"/>
          <p:cNvSpPr txBox="1"/>
          <p:nvPr/>
        </p:nvSpPr>
        <p:spPr>
          <a:xfrm>
            <a:off x="7515314" y="1447800"/>
            <a:ext cx="1600200" cy="584775"/>
          </a:xfrm>
          <a:prstGeom prst="rect">
            <a:avLst/>
          </a:prstGeom>
          <a:solidFill>
            <a:schemeClr val="accent1"/>
          </a:solidFill>
        </p:spPr>
        <p:txBody>
          <a:bodyPr wrap="square" rtlCol="0">
            <a:spAutoFit/>
          </a:bodyPr>
          <a:lstStyle/>
          <a:p>
            <a:r>
              <a:rPr lang="en-US" sz="1600" b="1" dirty="0" smtClean="0"/>
              <a:t>Administrative Limit 27 MV/m</a:t>
            </a:r>
            <a:endParaRPr lang="en-US" sz="1600" b="1" dirty="0"/>
          </a:p>
        </p:txBody>
      </p:sp>
      <p:cxnSp>
        <p:nvCxnSpPr>
          <p:cNvPr id="8" name="Straight Connector 7"/>
          <p:cNvCxnSpPr/>
          <p:nvPr/>
        </p:nvCxnSpPr>
        <p:spPr bwMode="auto">
          <a:xfrm>
            <a:off x="838200" y="2430923"/>
            <a:ext cx="6400800" cy="0"/>
          </a:xfrm>
          <a:prstGeom prst="line">
            <a:avLst/>
          </a:prstGeom>
          <a:solidFill>
            <a:schemeClr val="accent1"/>
          </a:solidFill>
          <a:ln w="34925" cap="flat" cmpd="sng" algn="ctr">
            <a:solidFill>
              <a:srgbClr val="FF0000">
                <a:alpha val="73000"/>
              </a:srgbClr>
            </a:solidFill>
            <a:prstDash val="solid"/>
            <a:round/>
            <a:headEnd type="none" w="med" len="med"/>
            <a:tailEnd type="none" w="med" len="med"/>
          </a:ln>
          <a:effectLst/>
        </p:spPr>
      </p:cxnSp>
      <p:cxnSp>
        <p:nvCxnSpPr>
          <p:cNvPr id="12" name="Straight Connector 11"/>
          <p:cNvCxnSpPr/>
          <p:nvPr/>
        </p:nvCxnSpPr>
        <p:spPr bwMode="auto">
          <a:xfrm>
            <a:off x="838200" y="3297252"/>
            <a:ext cx="6400800" cy="0"/>
          </a:xfrm>
          <a:prstGeom prst="line">
            <a:avLst/>
          </a:prstGeom>
          <a:solidFill>
            <a:schemeClr val="accent1"/>
          </a:solidFill>
          <a:ln w="34925" cap="flat" cmpd="sng" algn="ctr">
            <a:solidFill>
              <a:schemeClr val="tx1"/>
            </a:solidFill>
            <a:prstDash val="solid"/>
            <a:round/>
            <a:headEnd type="none" w="med" len="med"/>
            <a:tailEnd type="none" w="med" len="med"/>
          </a:ln>
          <a:effectLst/>
        </p:spPr>
      </p:cxnSp>
      <p:cxnSp>
        <p:nvCxnSpPr>
          <p:cNvPr id="11" name="Straight Arrow Connector 10"/>
          <p:cNvCxnSpPr>
            <a:stCxn id="9" idx="1"/>
          </p:cNvCxnSpPr>
          <p:nvPr/>
        </p:nvCxnSpPr>
        <p:spPr bwMode="auto">
          <a:xfrm flipH="1">
            <a:off x="7239001" y="1740188"/>
            <a:ext cx="276313" cy="690735"/>
          </a:xfrm>
          <a:prstGeom prst="straightConnector1">
            <a:avLst/>
          </a:prstGeom>
          <a:solidFill>
            <a:schemeClr val="accent1"/>
          </a:solidFill>
          <a:ln w="25400" cap="flat" cmpd="sng" algn="ctr">
            <a:solidFill>
              <a:srgbClr val="FF0000"/>
            </a:solidFill>
            <a:prstDash val="solid"/>
            <a:round/>
            <a:headEnd type="none" w="med" len="med"/>
            <a:tailEnd type="triangle" w="med" len="lg"/>
          </a:ln>
          <a:effectLst/>
        </p:spPr>
      </p:cxnSp>
      <p:cxnSp>
        <p:nvCxnSpPr>
          <p:cNvPr id="16" name="Straight Arrow Connector 15"/>
          <p:cNvCxnSpPr>
            <a:stCxn id="5" idx="1"/>
          </p:cNvCxnSpPr>
          <p:nvPr/>
        </p:nvCxnSpPr>
        <p:spPr bwMode="auto">
          <a:xfrm flipH="1" flipV="1">
            <a:off x="7239000" y="3297252"/>
            <a:ext cx="342900" cy="291236"/>
          </a:xfrm>
          <a:prstGeom prst="straightConnector1">
            <a:avLst/>
          </a:prstGeom>
          <a:solidFill>
            <a:schemeClr val="accent1"/>
          </a:solidFill>
          <a:ln w="25400" cap="flat" cmpd="sng" algn="ctr">
            <a:solidFill>
              <a:srgbClr val="FF0000"/>
            </a:solidFill>
            <a:prstDash val="solid"/>
            <a:round/>
            <a:headEnd type="none" w="med" len="med"/>
            <a:tailEnd type="triangle" w="med" len="lg"/>
          </a:ln>
          <a:effectLst/>
        </p:spPr>
      </p:cxnSp>
      <p:sp>
        <p:nvSpPr>
          <p:cNvPr id="24" name="TextBox 23"/>
          <p:cNvSpPr txBox="1"/>
          <p:nvPr/>
        </p:nvSpPr>
        <p:spPr>
          <a:xfrm>
            <a:off x="4592847" y="1601687"/>
            <a:ext cx="2247900" cy="276999"/>
          </a:xfrm>
          <a:prstGeom prst="rect">
            <a:avLst/>
          </a:prstGeom>
          <a:noFill/>
        </p:spPr>
        <p:txBody>
          <a:bodyPr wrap="square" rtlCol="0">
            <a:spAutoFit/>
          </a:bodyPr>
          <a:lstStyle/>
          <a:p>
            <a:r>
              <a:rPr lang="en-US" sz="1200" b="1" dirty="0" smtClean="0"/>
              <a:t>24 Nov. 2010 to 10 Feb. 2012</a:t>
            </a:r>
            <a:endParaRPr lang="en-US" sz="1200" b="1" dirty="0"/>
          </a:p>
        </p:txBody>
      </p:sp>
    </p:spTree>
    <p:extLst>
      <p:ext uri="{BB962C8B-B14F-4D97-AF65-F5344CB8AC3E}">
        <p14:creationId xmlns:p14="http://schemas.microsoft.com/office/powerpoint/2010/main" val="2640881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C100 Reprocessing by High Pressure Rinsing</a:t>
            </a:r>
            <a:endParaRPr lang="en-US" dirty="0"/>
          </a:p>
        </p:txBody>
      </p:sp>
      <p:pic>
        <p:nvPicPr>
          <p:cNvPr id="4" name="Picture 3"/>
          <p:cNvPicPr>
            <a:picLocks noChangeAspect="1"/>
          </p:cNvPicPr>
          <p:nvPr/>
        </p:nvPicPr>
        <p:blipFill>
          <a:blip r:embed="rId2"/>
          <a:stretch>
            <a:fillRect/>
          </a:stretch>
        </p:blipFill>
        <p:spPr>
          <a:xfrm>
            <a:off x="228600" y="838200"/>
            <a:ext cx="5369668" cy="2743200"/>
          </a:xfrm>
          <a:prstGeom prst="rect">
            <a:avLst/>
          </a:prstGeom>
        </p:spPr>
      </p:pic>
      <p:pic>
        <p:nvPicPr>
          <p:cNvPr id="6" name="Picture 5"/>
          <p:cNvPicPr>
            <a:picLocks noChangeAspect="1"/>
          </p:cNvPicPr>
          <p:nvPr/>
        </p:nvPicPr>
        <p:blipFill>
          <a:blip r:embed="rId3"/>
          <a:stretch>
            <a:fillRect/>
          </a:stretch>
        </p:blipFill>
        <p:spPr>
          <a:xfrm>
            <a:off x="228600" y="3594100"/>
            <a:ext cx="5369668" cy="2743200"/>
          </a:xfrm>
          <a:prstGeom prst="rect">
            <a:avLst/>
          </a:prstGeom>
        </p:spPr>
      </p:pic>
      <p:sp>
        <p:nvSpPr>
          <p:cNvPr id="7" name="TextBox 6"/>
          <p:cNvSpPr txBox="1"/>
          <p:nvPr/>
        </p:nvSpPr>
        <p:spPr>
          <a:xfrm>
            <a:off x="5791200" y="3751977"/>
            <a:ext cx="3200400"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About 10% of the all tests had field emission onset below      10 MV/m</a:t>
            </a:r>
          </a:p>
          <a:p>
            <a:endParaRPr lang="en-US" b="1" dirty="0"/>
          </a:p>
          <a:p>
            <a:r>
              <a:rPr lang="en-US" b="1" dirty="0" smtClean="0">
                <a:solidFill>
                  <a:srgbClr val="FF0000"/>
                </a:solidFill>
              </a:rPr>
              <a:t>NOTE: The SRF production and testing facility was undergoing major construction during the C100 Production run.</a:t>
            </a:r>
            <a:endParaRPr lang="en-US" b="1" dirty="0">
              <a:solidFill>
                <a:srgbClr val="FF0000"/>
              </a:solidFill>
            </a:endParaRPr>
          </a:p>
        </p:txBody>
      </p:sp>
      <p:sp>
        <p:nvSpPr>
          <p:cNvPr id="8" name="TextBox 5"/>
          <p:cNvSpPr txBox="1"/>
          <p:nvPr/>
        </p:nvSpPr>
        <p:spPr>
          <a:xfrm>
            <a:off x="5791200" y="917138"/>
            <a:ext cx="3124200"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No delivered cavities had field emission onset below 10 MV/m.  This is because they were rejected, high pressure rinsed and retested.</a:t>
            </a:r>
          </a:p>
          <a:p>
            <a:endParaRPr lang="en-US" b="1" dirty="0"/>
          </a:p>
          <a:p>
            <a:r>
              <a:rPr lang="en-US" b="1" dirty="0" smtClean="0"/>
              <a:t>Only one cavity out of 82 failed because of a scratch from the HPR wand.</a:t>
            </a:r>
            <a:endParaRPr lang="en-US" b="1" dirty="0"/>
          </a:p>
        </p:txBody>
      </p:sp>
    </p:spTree>
    <p:extLst>
      <p:ext uri="{BB962C8B-B14F-4D97-AF65-F5344CB8AC3E}">
        <p14:creationId xmlns:p14="http://schemas.microsoft.com/office/powerpoint/2010/main" val="2292485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C100 Reprocessing</a:t>
            </a:r>
            <a:endParaRPr lang="en-US" dirty="0"/>
          </a:p>
        </p:txBody>
      </p:sp>
      <p:pic>
        <p:nvPicPr>
          <p:cNvPr id="6" name="Picture 5"/>
          <p:cNvPicPr>
            <a:picLocks noChangeAspect="1"/>
          </p:cNvPicPr>
          <p:nvPr/>
        </p:nvPicPr>
        <p:blipFill>
          <a:blip r:embed="rId2"/>
          <a:stretch>
            <a:fillRect/>
          </a:stretch>
        </p:blipFill>
        <p:spPr>
          <a:xfrm>
            <a:off x="127000" y="936625"/>
            <a:ext cx="5608320" cy="2743200"/>
          </a:xfrm>
          <a:prstGeom prst="rect">
            <a:avLst/>
          </a:prstGeom>
        </p:spPr>
      </p:pic>
      <p:pic>
        <p:nvPicPr>
          <p:cNvPr id="7" name="Picture 6"/>
          <p:cNvPicPr>
            <a:picLocks noChangeAspect="1"/>
          </p:cNvPicPr>
          <p:nvPr/>
        </p:nvPicPr>
        <p:blipFill>
          <a:blip r:embed="rId3"/>
          <a:stretch>
            <a:fillRect/>
          </a:stretch>
        </p:blipFill>
        <p:spPr>
          <a:xfrm>
            <a:off x="152400" y="3705225"/>
            <a:ext cx="5608320" cy="2743200"/>
          </a:xfrm>
          <a:prstGeom prst="rect">
            <a:avLst/>
          </a:prstGeom>
        </p:spPr>
      </p:pic>
      <p:sp>
        <p:nvSpPr>
          <p:cNvPr id="8" name="TextBox 7"/>
          <p:cNvSpPr txBox="1"/>
          <p:nvPr/>
        </p:nvSpPr>
        <p:spPr>
          <a:xfrm>
            <a:off x="5943600" y="1219200"/>
            <a:ext cx="3124200" cy="5078313"/>
          </a:xfrm>
          <a:prstGeom prst="rect">
            <a:avLst/>
          </a:prstGeom>
          <a:noFill/>
        </p:spPr>
        <p:txBody>
          <a:bodyPr wrap="square" rtlCol="0">
            <a:spAutoFit/>
          </a:bodyPr>
          <a:lstStyle/>
          <a:p>
            <a:r>
              <a:rPr lang="en-US" b="1" dirty="0" smtClean="0"/>
              <a:t>In general there was a 10% to 15% FE onset below             10 MV/m after high pressure rinse independent of the number of times the cavity was rinsed.</a:t>
            </a:r>
          </a:p>
          <a:p>
            <a:endParaRPr lang="en-US" b="1" dirty="0"/>
          </a:p>
          <a:p>
            <a:endParaRPr lang="en-US" b="1" dirty="0" smtClean="0"/>
          </a:p>
          <a:p>
            <a:r>
              <a:rPr lang="en-US" b="1" dirty="0" smtClean="0"/>
              <a:t>Multiple HPR is a good method for determining if there is a fundamental defect in the cavity.</a:t>
            </a:r>
          </a:p>
          <a:p>
            <a:endParaRPr lang="en-US" b="1" dirty="0" smtClean="0"/>
          </a:p>
          <a:p>
            <a:endParaRPr lang="en-US" b="1" dirty="0"/>
          </a:p>
          <a:p>
            <a:r>
              <a:rPr lang="en-US" b="1" dirty="0" smtClean="0"/>
              <a:t>However, handling after the VTA qualification test has a finite probability to introduce new field emitters.</a:t>
            </a:r>
            <a:endParaRPr lang="en-US" b="1" dirty="0"/>
          </a:p>
        </p:txBody>
      </p:sp>
    </p:spTree>
    <p:extLst>
      <p:ext uri="{BB962C8B-B14F-4D97-AF65-F5344CB8AC3E}">
        <p14:creationId xmlns:p14="http://schemas.microsoft.com/office/powerpoint/2010/main" val="2016321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381000" y="838200"/>
            <a:ext cx="8382000" cy="5334000"/>
          </a:xfrm>
        </p:spPr>
        <p:txBody>
          <a:bodyPr/>
          <a:lstStyle/>
          <a:p>
            <a:pPr>
              <a:spcBef>
                <a:spcPts val="0"/>
              </a:spcBef>
              <a:spcAft>
                <a:spcPts val="1200"/>
              </a:spcAft>
            </a:pPr>
            <a:r>
              <a:rPr lang="en-US" sz="2000" dirty="0" smtClean="0"/>
              <a:t>Set administrative limits on gradient and radiation</a:t>
            </a:r>
          </a:p>
          <a:p>
            <a:pPr>
              <a:spcBef>
                <a:spcPts val="0"/>
              </a:spcBef>
              <a:spcAft>
                <a:spcPts val="1200"/>
              </a:spcAft>
            </a:pPr>
            <a:r>
              <a:rPr lang="en-US" sz="2000" dirty="0" smtClean="0"/>
              <a:t>Set vertical test abort criteria</a:t>
            </a:r>
          </a:p>
          <a:p>
            <a:pPr>
              <a:spcBef>
                <a:spcPts val="0"/>
              </a:spcBef>
              <a:spcAft>
                <a:spcPts val="1200"/>
              </a:spcAft>
            </a:pPr>
            <a:r>
              <a:rPr lang="en-US" sz="2000" dirty="0" smtClean="0"/>
              <a:t>Use multiple </a:t>
            </a:r>
            <a:r>
              <a:rPr lang="en-US" sz="2000" dirty="0"/>
              <a:t>in dewar sensors for detecting field emission onset, this has the added advantage of allowing both labs to using standard configurations.</a:t>
            </a:r>
          </a:p>
          <a:p>
            <a:pPr>
              <a:spcBef>
                <a:spcPts val="0"/>
              </a:spcBef>
              <a:spcAft>
                <a:spcPts val="1200"/>
              </a:spcAft>
            </a:pPr>
            <a:r>
              <a:rPr lang="en-US" sz="2000" dirty="0" smtClean="0"/>
              <a:t>The </a:t>
            </a:r>
            <a:r>
              <a:rPr lang="en-US" sz="2000" dirty="0"/>
              <a:t>safety radiation detectors </a:t>
            </a:r>
            <a:r>
              <a:rPr lang="en-US" sz="2000" dirty="0" smtClean="0"/>
              <a:t>should be </a:t>
            </a:r>
            <a:r>
              <a:rPr lang="en-US" sz="2000" dirty="0"/>
              <a:t>used as a backup in the event that there is a </a:t>
            </a:r>
            <a:r>
              <a:rPr lang="en-US" sz="2000" dirty="0" smtClean="0"/>
              <a:t>cold sensor system failure </a:t>
            </a:r>
            <a:r>
              <a:rPr lang="en-US" sz="2000" dirty="0"/>
              <a:t>during a given </a:t>
            </a:r>
            <a:r>
              <a:rPr lang="en-US" sz="2000" dirty="0" smtClean="0"/>
              <a:t>test.</a:t>
            </a:r>
          </a:p>
          <a:p>
            <a:pPr>
              <a:spcBef>
                <a:spcPts val="0"/>
              </a:spcBef>
              <a:spcAft>
                <a:spcPts val="1200"/>
              </a:spcAft>
            </a:pPr>
            <a:r>
              <a:rPr lang="en-US" sz="2000" dirty="0" smtClean="0"/>
              <a:t>FE onset is one metric but should not drive reprocessing unless it is below some value between 10 to 14 MV/m to be discussed later.</a:t>
            </a:r>
          </a:p>
          <a:p>
            <a:pPr>
              <a:spcBef>
                <a:spcPts val="0"/>
              </a:spcBef>
              <a:spcAft>
                <a:spcPts val="0"/>
              </a:spcAft>
            </a:pPr>
            <a:r>
              <a:rPr lang="en-US" sz="2000" dirty="0" smtClean="0"/>
              <a:t>Measure</a:t>
            </a:r>
          </a:p>
          <a:p>
            <a:pPr lvl="1">
              <a:spcAft>
                <a:spcPts val="0"/>
              </a:spcAft>
            </a:pPr>
            <a:r>
              <a:rPr lang="en-US" sz="2000" dirty="0" smtClean="0"/>
              <a:t>Q vs E and data that comes parasitically with it.</a:t>
            </a:r>
          </a:p>
          <a:p>
            <a:pPr lvl="1">
              <a:spcAft>
                <a:spcPts val="0"/>
              </a:spcAft>
            </a:pPr>
            <a:r>
              <a:rPr lang="en-US" sz="2000" dirty="0" smtClean="0"/>
              <a:t>HOM survey (at least take the raw data)</a:t>
            </a:r>
          </a:p>
          <a:p>
            <a:pPr lvl="1">
              <a:spcAft>
                <a:spcPts val="0"/>
              </a:spcAft>
            </a:pPr>
            <a:r>
              <a:rPr lang="en-US" sz="2000" dirty="0" smtClean="0"/>
              <a:t>Pass Band modes</a:t>
            </a:r>
          </a:p>
          <a:p>
            <a:pPr lvl="1">
              <a:spcAft>
                <a:spcPts val="0"/>
              </a:spcAft>
            </a:pPr>
            <a:r>
              <a:rPr lang="en-US" sz="2000" dirty="0" smtClean="0"/>
              <a:t>Only measure at 2K if there is a problem with </a:t>
            </a:r>
            <a:r>
              <a:rPr lang="en-US" sz="2000" dirty="0" err="1" smtClean="0"/>
              <a:t>Qo</a:t>
            </a:r>
            <a:endParaRPr lang="en-US" sz="2000" dirty="0" smtClean="0"/>
          </a:p>
          <a:p>
            <a:pPr>
              <a:spcAft>
                <a:spcPts val="0"/>
              </a:spcAft>
            </a:pPr>
            <a:endParaRPr lang="en-US" dirty="0"/>
          </a:p>
        </p:txBody>
      </p:sp>
    </p:spTree>
    <p:extLst>
      <p:ext uri="{BB962C8B-B14F-4D97-AF65-F5344CB8AC3E}">
        <p14:creationId xmlns:p14="http://schemas.microsoft.com/office/powerpoint/2010/main" val="780820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688935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915400" cy="914400"/>
          </a:xfrm>
        </p:spPr>
        <p:txBody>
          <a:bodyPr/>
          <a:lstStyle/>
          <a:p>
            <a:r>
              <a:rPr lang="en-US" sz="2400" dirty="0" smtClean="0"/>
              <a:t>C100 HOM Mode Measurements S21 From FPC to HOM </a:t>
            </a:r>
            <a:endParaRPr lang="en-US" sz="2400" dirty="0"/>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33400" y="762000"/>
            <a:ext cx="8001000" cy="4572000"/>
          </a:xfrm>
          <a:prstGeom prst="rect">
            <a:avLst/>
          </a:prstGeom>
        </p:spPr>
      </p:pic>
      <p:sp>
        <p:nvSpPr>
          <p:cNvPr id="5" name="Rectangle 4"/>
          <p:cNvSpPr/>
          <p:nvPr/>
        </p:nvSpPr>
        <p:spPr>
          <a:xfrm>
            <a:off x="496186" y="5257800"/>
            <a:ext cx="8382000" cy="1200329"/>
          </a:xfrm>
          <a:prstGeom prst="rect">
            <a:avLst/>
          </a:prstGeom>
        </p:spPr>
        <p:txBody>
          <a:bodyPr wrap="square">
            <a:spAutoFit/>
          </a:bodyPr>
          <a:lstStyle/>
          <a:p>
            <a:pPr marL="285750" indent="-285750">
              <a:buFont typeface="Arial" panose="020B0604020202020204" pitchFamily="34" charset="0"/>
              <a:buChar char="•"/>
            </a:pPr>
            <a:r>
              <a:rPr lang="en-US" b="1" dirty="0" smtClean="0"/>
              <a:t>Data can be taken automatically.</a:t>
            </a:r>
          </a:p>
          <a:p>
            <a:pPr marL="285750" indent="-285750">
              <a:buFont typeface="Arial" panose="020B0604020202020204" pitchFamily="34" charset="0"/>
              <a:buChar char="•"/>
            </a:pPr>
            <a:r>
              <a:rPr lang="en-US" b="1" dirty="0" smtClean="0"/>
              <a:t>Manual </a:t>
            </a:r>
            <a:r>
              <a:rPr lang="en-US" b="1" dirty="0"/>
              <a:t>processing needs more than 6 hours. </a:t>
            </a:r>
            <a:endParaRPr lang="en-US" b="1" dirty="0" smtClean="0"/>
          </a:p>
          <a:p>
            <a:pPr marL="285750" indent="-285750">
              <a:buFont typeface="Arial" panose="020B0604020202020204" pitchFamily="34" charset="0"/>
              <a:buChar char="•"/>
            </a:pPr>
            <a:r>
              <a:rPr lang="en-US" b="1" dirty="0" smtClean="0"/>
              <a:t>With </a:t>
            </a:r>
            <a:r>
              <a:rPr lang="en-US" b="1" dirty="0"/>
              <a:t>Mathematica </a:t>
            </a:r>
            <a:r>
              <a:rPr lang="en-US" b="1" dirty="0" err="1" smtClean="0"/>
              <a:t>Polfit</a:t>
            </a:r>
            <a:r>
              <a:rPr lang="en-US" b="1" dirty="0" smtClean="0"/>
              <a:t>, </a:t>
            </a:r>
            <a:r>
              <a:rPr lang="en-US" b="1" dirty="0"/>
              <a:t>data processing is done in about 1 </a:t>
            </a:r>
            <a:r>
              <a:rPr lang="en-US" b="1" dirty="0" smtClean="0"/>
              <a:t>hour and requires operator interaction. </a:t>
            </a:r>
            <a:endParaRPr lang="en-US" b="1" dirty="0"/>
          </a:p>
        </p:txBody>
      </p:sp>
      <p:sp>
        <p:nvSpPr>
          <p:cNvPr id="6" name="TextBox 5"/>
          <p:cNvSpPr txBox="1"/>
          <p:nvPr/>
        </p:nvSpPr>
        <p:spPr>
          <a:xfrm>
            <a:off x="6858000" y="6158298"/>
            <a:ext cx="2514600" cy="276999"/>
          </a:xfrm>
          <a:prstGeom prst="rect">
            <a:avLst/>
          </a:prstGeom>
          <a:noFill/>
        </p:spPr>
        <p:txBody>
          <a:bodyPr wrap="square" rtlCol="0">
            <a:spAutoFit/>
          </a:bodyPr>
          <a:lstStyle/>
          <a:p>
            <a:r>
              <a:rPr lang="en-US" sz="1200" b="1" dirty="0" smtClean="0"/>
              <a:t>Provided by </a:t>
            </a:r>
            <a:r>
              <a:rPr lang="en-US" sz="1200" b="1" dirty="0" err="1" smtClean="0"/>
              <a:t>Mircea</a:t>
            </a:r>
            <a:r>
              <a:rPr lang="en-US" sz="1200" b="1" dirty="0" smtClean="0"/>
              <a:t> </a:t>
            </a:r>
            <a:r>
              <a:rPr lang="en-US" sz="1200" b="1" dirty="0" err="1" smtClean="0"/>
              <a:t>Stirbet</a:t>
            </a:r>
            <a:endParaRPr lang="en-US" sz="1200" b="1" dirty="0"/>
          </a:p>
        </p:txBody>
      </p:sp>
    </p:spTree>
    <p:extLst>
      <p:ext uri="{BB962C8B-B14F-4D97-AF65-F5344CB8AC3E}">
        <p14:creationId xmlns:p14="http://schemas.microsoft.com/office/powerpoint/2010/main" val="4133825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Band Measurements (S21)</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143000"/>
            <a:ext cx="6242304" cy="4498848"/>
          </a:xfrm>
          <a:prstGeom prst="rect">
            <a:avLst/>
          </a:prstGeom>
        </p:spPr>
      </p:pic>
      <p:sp>
        <p:nvSpPr>
          <p:cNvPr id="5" name="TextBox 4"/>
          <p:cNvSpPr txBox="1"/>
          <p:nvPr/>
        </p:nvSpPr>
        <p:spPr>
          <a:xfrm>
            <a:off x="6858000" y="6158298"/>
            <a:ext cx="2514600" cy="276999"/>
          </a:xfrm>
          <a:prstGeom prst="rect">
            <a:avLst/>
          </a:prstGeom>
          <a:noFill/>
        </p:spPr>
        <p:txBody>
          <a:bodyPr wrap="square" rtlCol="0">
            <a:spAutoFit/>
          </a:bodyPr>
          <a:lstStyle/>
          <a:p>
            <a:r>
              <a:rPr lang="en-US" sz="1200" b="1" dirty="0" smtClean="0"/>
              <a:t>Provided by </a:t>
            </a:r>
            <a:r>
              <a:rPr lang="en-US" sz="1200" b="1" dirty="0" err="1" smtClean="0"/>
              <a:t>Mircea</a:t>
            </a:r>
            <a:r>
              <a:rPr lang="en-US" sz="1200" b="1" dirty="0" smtClean="0"/>
              <a:t> </a:t>
            </a:r>
            <a:r>
              <a:rPr lang="en-US" sz="1200" b="1" dirty="0" err="1" smtClean="0"/>
              <a:t>Stirbet</a:t>
            </a:r>
            <a:endParaRPr lang="en-US" sz="1200" b="1" dirty="0"/>
          </a:p>
        </p:txBody>
      </p:sp>
    </p:spTree>
    <p:extLst>
      <p:ext uri="{BB962C8B-B14F-4D97-AF65-F5344CB8AC3E}">
        <p14:creationId xmlns:p14="http://schemas.microsoft.com/office/powerpoint/2010/main" val="2590040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772400" cy="914400"/>
          </a:xfrm>
        </p:spPr>
        <p:txBody>
          <a:bodyPr/>
          <a:lstStyle/>
          <a:p>
            <a:r>
              <a:rPr lang="en-US" dirty="0" smtClean="0"/>
              <a:t>NARDA 20 dB COUPLER</a:t>
            </a:r>
            <a:endParaRPr lang="en-US" dirty="0"/>
          </a:p>
        </p:txBody>
      </p:sp>
      <p:sp>
        <p:nvSpPr>
          <p:cNvPr id="3" name="Content Placeholder 2"/>
          <p:cNvSpPr>
            <a:spLocks noGrp="1"/>
          </p:cNvSpPr>
          <p:nvPr>
            <p:ph idx="4294967295"/>
          </p:nvPr>
        </p:nvSpPr>
        <p:spPr>
          <a:xfrm>
            <a:off x="6586538" y="3781425"/>
            <a:ext cx="2557462" cy="1944688"/>
          </a:xfrm>
        </p:spPr>
        <p:txBody>
          <a:bodyPr/>
          <a:lstStyle/>
          <a:p>
            <a:pPr marL="0" indent="0" eaLnBrk="1" fontAlgn="auto" hangingPunct="1">
              <a:spcBef>
                <a:spcPts val="0"/>
              </a:spcBef>
              <a:spcAft>
                <a:spcPts val="0"/>
              </a:spcAft>
              <a:buSzTx/>
              <a:buNone/>
              <a:defRPr sz="1680" b="1" i="0" u="none" strike="noStrike" kern="1200" baseline="0">
                <a:solidFill>
                  <a:sysClr val="windowText" lastClr="000000"/>
                </a:solidFill>
                <a:latin typeface="+mn-lt"/>
                <a:ea typeface="+mn-ea"/>
                <a:cs typeface="+mn-cs"/>
              </a:defRPr>
            </a:pPr>
            <a:r>
              <a:rPr lang="en-US" dirty="0" smtClean="0"/>
              <a:t>Error in power measurement with different loads on the output of the directional coupler (i.e. different beta*) </a:t>
            </a:r>
            <a:r>
              <a:rPr lang="en-US" dirty="0" err="1" smtClean="0"/>
              <a:t>Narda</a:t>
            </a:r>
            <a:r>
              <a:rPr lang="en-US" dirty="0" smtClean="0"/>
              <a:t> 3320 Serial 73091</a:t>
            </a:r>
            <a:endParaRPr lang="en-US" dirty="0"/>
          </a:p>
        </p:txBody>
      </p:sp>
      <p:pic>
        <p:nvPicPr>
          <p:cNvPr id="98306" name="Picture 2"/>
          <p:cNvPicPr>
            <a:picLocks noChangeAspect="1" noChangeArrowheads="1"/>
          </p:cNvPicPr>
          <p:nvPr/>
        </p:nvPicPr>
        <p:blipFill>
          <a:blip r:embed="rId2" cstate="print"/>
          <a:srcRect t="40694" r="6333"/>
          <a:stretch>
            <a:fillRect/>
          </a:stretch>
        </p:blipFill>
        <p:spPr bwMode="auto">
          <a:xfrm>
            <a:off x="3044931" y="892829"/>
            <a:ext cx="5965904" cy="2743200"/>
          </a:xfrm>
          <a:prstGeom prst="rect">
            <a:avLst/>
          </a:prstGeom>
          <a:noFill/>
          <a:ln w="9525" cap="flat" cmpd="sng">
            <a:noFill/>
            <a:prstDash val="solid"/>
            <a:miter lim="800000"/>
            <a:headEnd/>
            <a:tailEnd/>
          </a:ln>
          <a:effectLst/>
        </p:spPr>
      </p:pic>
      <p:pic>
        <p:nvPicPr>
          <p:cNvPr id="98307" name="Picture 3"/>
          <p:cNvPicPr>
            <a:picLocks noChangeAspect="1" noChangeArrowheads="1"/>
          </p:cNvPicPr>
          <p:nvPr/>
        </p:nvPicPr>
        <p:blipFill>
          <a:blip r:embed="rId3" cstate="print"/>
          <a:srcRect t="43601" r="6329"/>
          <a:stretch>
            <a:fillRect/>
          </a:stretch>
        </p:blipFill>
        <p:spPr bwMode="auto">
          <a:xfrm>
            <a:off x="159798" y="3614689"/>
            <a:ext cx="6068959" cy="2651760"/>
          </a:xfrm>
          <a:prstGeom prst="rect">
            <a:avLst/>
          </a:prstGeom>
          <a:noFill/>
          <a:ln w="9525" cap="flat" cmpd="sng">
            <a:noFill/>
            <a:prstDash val="solid"/>
            <a:miter lim="800000"/>
            <a:headEnd/>
            <a:tailEnd/>
          </a:ln>
          <a:effectLst/>
        </p:spPr>
      </p:pic>
    </p:spTree>
    <p:extLst>
      <p:ext uri="{BB962C8B-B14F-4D97-AF65-F5344CB8AC3E}">
        <p14:creationId xmlns:p14="http://schemas.microsoft.com/office/powerpoint/2010/main" val="161189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JLAB VTA Test Facility</a:t>
            </a:r>
            <a:endParaRPr lang="en-US" sz="2400" dirty="0"/>
          </a:p>
        </p:txBody>
      </p:sp>
      <p:sp>
        <p:nvSpPr>
          <p:cNvPr id="6" name="Rectangle 5"/>
          <p:cNvSpPr/>
          <p:nvPr/>
        </p:nvSpPr>
        <p:spPr>
          <a:xfrm>
            <a:off x="205409" y="762000"/>
            <a:ext cx="8686800" cy="5478423"/>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b="1" dirty="0" smtClean="0"/>
              <a:t>The Jefferson Lab Vertical test area has 6 shielded test dewars for tests that might produce radiation and 2 unshielded dewars which are used for non-radiation producing tests.</a:t>
            </a:r>
          </a:p>
          <a:p>
            <a:pPr marL="285750" indent="-285750">
              <a:spcAft>
                <a:spcPts val="1200"/>
              </a:spcAft>
              <a:buFont typeface="Arial" panose="020B0604020202020204" pitchFamily="34" charset="0"/>
              <a:buChar char="•"/>
            </a:pPr>
            <a:r>
              <a:rPr lang="en-US" sz="2000" b="1" dirty="0" smtClean="0"/>
              <a:t>The facility was established in 1990.</a:t>
            </a:r>
          </a:p>
          <a:p>
            <a:pPr marL="285750" indent="-285750">
              <a:spcAft>
                <a:spcPts val="1200"/>
              </a:spcAft>
              <a:buFont typeface="Arial" panose="020B0604020202020204" pitchFamily="34" charset="0"/>
              <a:buChar char="•"/>
            </a:pPr>
            <a:r>
              <a:rPr lang="en-US" sz="2000" b="1" dirty="0" smtClean="0"/>
              <a:t>The helium distribution system is fed from a cryogenic plant that is shared with the cryomodule test facility (CMTF).</a:t>
            </a:r>
          </a:p>
          <a:p>
            <a:pPr marL="285750" indent="-285750">
              <a:spcAft>
                <a:spcPts val="1200"/>
              </a:spcAft>
              <a:buFont typeface="Arial" panose="020B0604020202020204" pitchFamily="34" charset="0"/>
              <a:buChar char="•"/>
            </a:pPr>
            <a:r>
              <a:rPr lang="en-US" sz="2000" b="1" dirty="0" smtClean="0"/>
              <a:t>In addition to a 2K pumping system, which is also shared with the CMTF, there is a set of dedicated pumps that is capable of further reducing the temperature to </a:t>
            </a:r>
            <a:r>
              <a:rPr lang="en-US" sz="2000" b="1" dirty="0"/>
              <a:t>1.5K </a:t>
            </a:r>
            <a:r>
              <a:rPr lang="en-US" sz="2000" b="1" dirty="0" smtClean="0"/>
              <a:t>(45W </a:t>
            </a:r>
            <a:r>
              <a:rPr lang="en-US" sz="2000" b="1" dirty="0"/>
              <a:t>@ 1.8K and 6W @ 1.5K</a:t>
            </a:r>
            <a:r>
              <a:rPr lang="en-US" sz="2000" b="1" dirty="0" smtClean="0"/>
              <a:t>).</a:t>
            </a:r>
          </a:p>
          <a:p>
            <a:pPr marL="285750" indent="-285750">
              <a:spcAft>
                <a:spcPts val="1200"/>
              </a:spcAft>
              <a:buFont typeface="Arial" panose="020B0604020202020204" pitchFamily="34" charset="0"/>
              <a:buChar char="•"/>
            </a:pPr>
            <a:r>
              <a:rPr lang="en-US" sz="2000" b="1" dirty="0" smtClean="0"/>
              <a:t>The cryogenic plant is limited by both the makeup and recovery capacity.</a:t>
            </a:r>
          </a:p>
          <a:p>
            <a:pPr marL="285750" indent="-285750">
              <a:spcAft>
                <a:spcPts val="1200"/>
              </a:spcAft>
              <a:buFont typeface="Arial" panose="020B0604020202020204" pitchFamily="34" charset="0"/>
              <a:buChar char="•"/>
            </a:pPr>
            <a:r>
              <a:rPr lang="en-US" sz="2000" b="1" dirty="0" smtClean="0"/>
              <a:t>There are plans to upgrade the liquefaction capabilities in the summer of 2016.</a:t>
            </a:r>
          </a:p>
          <a:p>
            <a:pPr marL="285750" indent="-285750">
              <a:spcAft>
                <a:spcPts val="1200"/>
              </a:spcAft>
              <a:buFont typeface="Arial" panose="020B0604020202020204" pitchFamily="34" charset="0"/>
              <a:buChar char="•"/>
            </a:pPr>
            <a:r>
              <a:rPr lang="en-US" sz="2000" b="1" dirty="0" smtClean="0"/>
              <a:t>RF capabilities range from 300 MHz to 7 GHz</a:t>
            </a:r>
          </a:p>
          <a:p>
            <a:pPr marL="285750" indent="-285750">
              <a:spcAft>
                <a:spcPts val="1200"/>
              </a:spcAft>
              <a:buFont typeface="Arial" panose="020B0604020202020204" pitchFamily="34" charset="0"/>
              <a:buChar char="•"/>
            </a:pPr>
            <a:r>
              <a:rPr lang="en-US" sz="2000" b="1" dirty="0" smtClean="0"/>
              <a:t>2 production RF systems and 3 R&amp;D RF systems</a:t>
            </a:r>
            <a:endParaRPr lang="en-US" sz="2000" b="1" dirty="0"/>
          </a:p>
        </p:txBody>
      </p:sp>
    </p:spTree>
    <p:extLst>
      <p:ext uri="{BB962C8B-B14F-4D97-AF65-F5344CB8AC3E}">
        <p14:creationId xmlns:p14="http://schemas.microsoft.com/office/powerpoint/2010/main" val="2402148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1608"/>
            <a:ext cx="7772400" cy="914400"/>
          </a:xfrm>
        </p:spPr>
        <p:txBody>
          <a:bodyPr/>
          <a:lstStyle/>
          <a:p>
            <a:r>
              <a:rPr lang="en-US" dirty="0" smtClean="0"/>
              <a:t>CT MICROWAVE 30 dB COUPLER</a:t>
            </a:r>
            <a:endParaRPr lang="en-US" dirty="0"/>
          </a:p>
        </p:txBody>
      </p:sp>
      <p:sp>
        <p:nvSpPr>
          <p:cNvPr id="3" name="Content Placeholder 2"/>
          <p:cNvSpPr>
            <a:spLocks noGrp="1"/>
          </p:cNvSpPr>
          <p:nvPr>
            <p:ph idx="4294967295"/>
          </p:nvPr>
        </p:nvSpPr>
        <p:spPr>
          <a:xfrm>
            <a:off x="6356350" y="3781425"/>
            <a:ext cx="2787650" cy="1944688"/>
          </a:xfrm>
        </p:spPr>
        <p:txBody>
          <a:bodyPr/>
          <a:lstStyle/>
          <a:p>
            <a:pPr marL="0" indent="0" eaLnBrk="1" fontAlgn="auto" hangingPunct="1">
              <a:spcBef>
                <a:spcPts val="0"/>
              </a:spcBef>
              <a:spcAft>
                <a:spcPts val="0"/>
              </a:spcAft>
              <a:buSzTx/>
              <a:buNone/>
              <a:defRPr sz="1680" b="1" i="0" u="none" strike="noStrike" kern="1200" baseline="0">
                <a:solidFill>
                  <a:sysClr val="windowText" lastClr="000000"/>
                </a:solidFill>
                <a:latin typeface="+mn-lt"/>
                <a:ea typeface="+mn-ea"/>
                <a:cs typeface="+mn-cs"/>
              </a:defRPr>
            </a:pPr>
            <a:r>
              <a:rPr lang="en-US" dirty="0" smtClean="0"/>
              <a:t>Error in power measurement with different loads on the output of the directional coupler (i.e. different beta*) CT Microwave 441433, serial 73091</a:t>
            </a:r>
            <a:endParaRPr lang="en-US" dirty="0"/>
          </a:p>
        </p:txBody>
      </p:sp>
      <p:pic>
        <p:nvPicPr>
          <p:cNvPr id="97283" name="Picture 3"/>
          <p:cNvPicPr>
            <a:picLocks noChangeAspect="1" noChangeArrowheads="1"/>
          </p:cNvPicPr>
          <p:nvPr/>
        </p:nvPicPr>
        <p:blipFill>
          <a:blip r:embed="rId2" cstate="print"/>
          <a:srcRect t="34590" r="3694" b="2907"/>
          <a:stretch>
            <a:fillRect/>
          </a:stretch>
        </p:blipFill>
        <p:spPr bwMode="auto">
          <a:xfrm>
            <a:off x="3178205" y="872792"/>
            <a:ext cx="5820218" cy="2743200"/>
          </a:xfrm>
          <a:prstGeom prst="rect">
            <a:avLst/>
          </a:prstGeom>
          <a:noFill/>
          <a:ln w="9525" cap="flat" cmpd="sng">
            <a:noFill/>
            <a:prstDash val="solid"/>
            <a:miter lim="800000"/>
            <a:headEnd/>
            <a:tailEnd/>
          </a:ln>
          <a:effectLst/>
        </p:spPr>
      </p:pic>
      <p:pic>
        <p:nvPicPr>
          <p:cNvPr id="97285" name="Picture 5"/>
          <p:cNvPicPr>
            <a:picLocks noChangeAspect="1" noChangeArrowheads="1"/>
          </p:cNvPicPr>
          <p:nvPr/>
        </p:nvPicPr>
        <p:blipFill>
          <a:blip r:embed="rId3" cstate="print"/>
          <a:srcRect t="42874" r="6329"/>
          <a:stretch>
            <a:fillRect/>
          </a:stretch>
        </p:blipFill>
        <p:spPr bwMode="auto">
          <a:xfrm>
            <a:off x="146996" y="3584399"/>
            <a:ext cx="6120638" cy="2708766"/>
          </a:xfrm>
          <a:prstGeom prst="rect">
            <a:avLst/>
          </a:prstGeom>
          <a:noFill/>
          <a:ln w="9525" cap="flat" cmpd="sng">
            <a:noFill/>
            <a:prstDash val="solid"/>
            <a:miter lim="800000"/>
            <a:headEnd/>
            <a:tailEnd/>
          </a:ln>
          <a:effectLst/>
        </p:spPr>
      </p:pic>
      <p:sp>
        <p:nvSpPr>
          <p:cNvPr id="4" name="TextBox 3"/>
          <p:cNvSpPr txBox="1"/>
          <p:nvPr/>
        </p:nvSpPr>
        <p:spPr>
          <a:xfrm>
            <a:off x="533400" y="1219200"/>
            <a:ext cx="2514600" cy="1015663"/>
          </a:xfrm>
          <a:prstGeom prst="rect">
            <a:avLst/>
          </a:prstGeom>
          <a:noFill/>
        </p:spPr>
        <p:txBody>
          <a:bodyPr wrap="square" rtlCol="0">
            <a:spAutoFit/>
          </a:bodyPr>
          <a:lstStyle/>
          <a:p>
            <a:r>
              <a:rPr lang="en-US" sz="2000" b="1" dirty="0" smtClean="0">
                <a:solidFill>
                  <a:srgbClr val="FF0000"/>
                </a:solidFill>
              </a:rPr>
              <a:t>Currently used for </a:t>
            </a:r>
          </a:p>
          <a:p>
            <a:r>
              <a:rPr lang="en-US" sz="2000" b="1" dirty="0" smtClean="0">
                <a:solidFill>
                  <a:srgbClr val="FF0000"/>
                </a:solidFill>
              </a:rPr>
              <a:t>1.2 to 1.6 GHz testing.</a:t>
            </a:r>
            <a:endParaRPr lang="en-US" sz="2000" b="1" dirty="0">
              <a:solidFill>
                <a:srgbClr val="FF0000"/>
              </a:solidFill>
            </a:endParaRPr>
          </a:p>
        </p:txBody>
      </p:sp>
    </p:spTree>
    <p:extLst>
      <p:ext uri="{BB962C8B-B14F-4D97-AF65-F5344CB8AC3E}">
        <p14:creationId xmlns:p14="http://schemas.microsoft.com/office/powerpoint/2010/main" val="325787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a:t>
            </a:r>
            <a:r>
              <a:rPr lang="en-US" dirty="0" smtClean="0"/>
              <a:t>, E, Field Probe Q Calculations and errors</a:t>
            </a:r>
            <a:endParaRPr lang="en-US" dirty="0"/>
          </a:p>
        </p:txBody>
      </p:sp>
      <p:sp>
        <p:nvSpPr>
          <p:cNvPr id="3" name="Content Placeholder 2"/>
          <p:cNvSpPr>
            <a:spLocks noGrp="1"/>
          </p:cNvSpPr>
          <p:nvPr>
            <p:ph idx="1"/>
          </p:nvPr>
        </p:nvSpPr>
        <p:spPr>
          <a:xfrm>
            <a:off x="381000" y="838200"/>
            <a:ext cx="8153400" cy="838200"/>
          </a:xfrm>
        </p:spPr>
        <p:txBody>
          <a:bodyPr/>
          <a:lstStyle/>
          <a:p>
            <a:r>
              <a:rPr lang="en-US" sz="1800" dirty="0" smtClean="0"/>
              <a:t>Revisited the error calculations that were originally done in 1991.</a:t>
            </a:r>
          </a:p>
          <a:p>
            <a:r>
              <a:rPr lang="en-US" sz="1800" dirty="0" smtClean="0"/>
              <a:t>The first step was to reduce the math to basic the basic measured parameters.</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607792" y="3929595"/>
                <a:ext cx="3425746" cy="764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GB" i="1">
                              <a:latin typeface="Cambria Math"/>
                            </a:rPr>
                            <m:t>𝑄</m:t>
                          </m:r>
                        </m:e>
                        <m:sub>
                          <m:r>
                            <a:rPr lang="en-GB" i="1">
                              <a:latin typeface="Cambria Math"/>
                            </a:rPr>
                            <m:t>0</m:t>
                          </m:r>
                        </m:sub>
                      </m:sSub>
                      <m:r>
                        <a:rPr lang="en-GB" i="1">
                          <a:latin typeface="Cambria Math"/>
                        </a:rPr>
                        <m:t>=4</m:t>
                      </m:r>
                      <m:r>
                        <a:rPr lang="en-GB" i="1">
                          <a:latin typeface="Cambria Math"/>
                        </a:rPr>
                        <m:t>𝜋</m:t>
                      </m:r>
                      <m:sSub>
                        <m:sSubPr>
                          <m:ctrlPr>
                            <a:rPr lang="en-US" i="1">
                              <a:latin typeface="Cambria Math"/>
                            </a:rPr>
                          </m:ctrlPr>
                        </m:sSubPr>
                        <m:e>
                          <m:r>
                            <a:rPr lang="en-GB" i="1">
                              <a:latin typeface="Cambria Math"/>
                            </a:rPr>
                            <m:t>𝑓</m:t>
                          </m:r>
                        </m:e>
                        <m:sub>
                          <m:r>
                            <a:rPr lang="en-GB" i="1">
                              <a:latin typeface="Cambria Math"/>
                            </a:rPr>
                            <m:t>0</m:t>
                          </m:r>
                        </m:sub>
                      </m:sSub>
                      <m:r>
                        <a:rPr lang="en-GB" i="1">
                          <a:latin typeface="Cambria Math"/>
                        </a:rPr>
                        <m:t>𝜏</m:t>
                      </m:r>
                      <m:f>
                        <m:fPr>
                          <m:ctrlPr>
                            <a:rPr lang="en-US" i="1">
                              <a:latin typeface="Cambria Math"/>
                            </a:rPr>
                          </m:ctrlPr>
                        </m:fPr>
                        <m:num>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sSub>
                                <m:sSubPr>
                                  <m:ctrlPr>
                                    <a:rPr lang="en-US" i="1">
                                      <a:latin typeface="Cambria Math"/>
                                    </a:rPr>
                                  </m:ctrlPr>
                                </m:sSubPr>
                                <m:e>
                                  <m:r>
                                    <a:rPr lang="en-GB" i="1">
                                      <a:latin typeface="Cambria Math"/>
                                    </a:rPr>
                                    <m:t>𝑃</m:t>
                                  </m:r>
                                </m:e>
                                <m:sub>
                                  <m:r>
                                    <a:rPr lang="en-GB" i="1">
                                      <a:latin typeface="Cambria Math"/>
                                    </a:rPr>
                                    <m:t>𝑓</m:t>
                                  </m:r>
                                </m:sub>
                              </m:sSub>
                            </m:e>
                          </m:rad>
                        </m:num>
                        <m:den>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𝑃</m:t>
                              </m:r>
                            </m:e>
                            <m:sub>
                              <m:r>
                                <a:rPr lang="en-GB" i="1">
                                  <a:latin typeface="Cambria Math"/>
                                </a:rPr>
                                <m:t>𝑟</m:t>
                              </m:r>
                            </m:sub>
                          </m:sSub>
                          <m:r>
                            <a:rPr lang="en-GB" i="1">
                              <a:latin typeface="Cambria Math"/>
                            </a:rPr>
                            <m:t>−</m:t>
                          </m:r>
                          <m:sSub>
                            <m:sSubPr>
                              <m:ctrlPr>
                                <a:rPr lang="en-US" i="1">
                                  <a:latin typeface="Cambria Math"/>
                                </a:rPr>
                              </m:ctrlPr>
                            </m:sSubPr>
                            <m:e>
                              <m:r>
                                <a:rPr lang="en-GB" i="1">
                                  <a:latin typeface="Cambria Math"/>
                                </a:rPr>
                                <m:t>𝑃</m:t>
                              </m:r>
                            </m:e>
                            <m:sub>
                              <m:r>
                                <a:rPr lang="en-GB" i="1">
                                  <a:latin typeface="Cambria Math"/>
                                </a:rPr>
                                <m:t>𝑡</m:t>
                              </m:r>
                            </m:sub>
                          </m:sSub>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07792" y="3929595"/>
                <a:ext cx="3425746" cy="76476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a:spLocks noChangeAspect="1"/>
              </p:cNvSpPr>
              <p:nvPr/>
            </p:nvSpPr>
            <p:spPr>
              <a:xfrm>
                <a:off x="638272" y="1969317"/>
                <a:ext cx="366438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a:rPr>
                        <m:t>𝐸</m:t>
                      </m:r>
                      <m:r>
                        <a:rPr lang="en-GB" i="1">
                          <a:latin typeface="Cambria Math"/>
                        </a:rPr>
                        <m:t>=</m:t>
                      </m:r>
                      <m:rad>
                        <m:radPr>
                          <m:degHide m:val="on"/>
                          <m:ctrlPr>
                            <a:rPr lang="en-US" i="1">
                              <a:latin typeface="Cambria Math"/>
                            </a:rPr>
                          </m:ctrlPr>
                        </m:radPr>
                        <m:deg/>
                        <m:e>
                          <m:r>
                            <a:rPr lang="en-GB" i="1">
                              <a:latin typeface="Cambria Math"/>
                            </a:rPr>
                            <m:t>4</m:t>
                          </m:r>
                          <m:r>
                            <a:rPr lang="en-GB" i="1">
                              <a:latin typeface="Cambria Math"/>
                            </a:rPr>
                            <m:t>𝜋</m:t>
                          </m:r>
                          <m:sSub>
                            <m:sSubPr>
                              <m:ctrlPr>
                                <a:rPr lang="en-US" i="1">
                                  <a:latin typeface="Cambria Math"/>
                                </a:rPr>
                              </m:ctrlPr>
                            </m:sSubPr>
                            <m:e>
                              <m:r>
                                <a:rPr lang="en-GB" i="1">
                                  <a:latin typeface="Cambria Math"/>
                                </a:rPr>
                                <m:t>𝑓</m:t>
                              </m:r>
                            </m:e>
                            <m:sub>
                              <m:r>
                                <a:rPr lang="en-GB" i="1">
                                  <a:latin typeface="Cambria Math"/>
                                </a:rPr>
                                <m:t>𝑜</m:t>
                              </m:r>
                            </m:sub>
                          </m:sSub>
                          <m:r>
                            <a:rPr lang="en-GB" i="1">
                              <a:latin typeface="Cambria Math"/>
                            </a:rPr>
                            <m:t>𝜏</m:t>
                          </m:r>
                          <m:d>
                            <m:dPr>
                              <m:ctrlPr>
                                <a:rPr lang="en-US" i="1">
                                  <a:latin typeface="Cambria Math"/>
                                </a:rPr>
                              </m:ctrlPr>
                            </m:dPr>
                            <m:e>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sSub>
                                    <m:sSubPr>
                                      <m:ctrlPr>
                                        <a:rPr lang="en-US" i="1">
                                          <a:latin typeface="Cambria Math"/>
                                        </a:rPr>
                                      </m:ctrlPr>
                                    </m:sSubPr>
                                    <m:e>
                                      <m:r>
                                        <a:rPr lang="en-GB" i="1">
                                          <a:latin typeface="Cambria Math"/>
                                        </a:rPr>
                                        <m:t>𝑃</m:t>
                                      </m:r>
                                    </m:e>
                                    <m:sub>
                                      <m:r>
                                        <a:rPr lang="en-GB" i="1">
                                          <a:latin typeface="Cambria Math"/>
                                        </a:rPr>
                                        <m:t>𝑓</m:t>
                                      </m:r>
                                    </m:sub>
                                  </m:sSub>
                                </m:e>
                              </m:rad>
                            </m:e>
                          </m:d>
                          <m:f>
                            <m:fPr>
                              <m:ctrlPr>
                                <a:rPr lang="en-US" i="1">
                                  <a:latin typeface="Cambria Math"/>
                                </a:rPr>
                              </m:ctrlPr>
                            </m:fPr>
                            <m:num>
                              <m:d>
                                <m:dPr>
                                  <m:ctrlPr>
                                    <a:rPr lang="en-US" i="1">
                                      <a:latin typeface="Cambria Math"/>
                                    </a:rPr>
                                  </m:ctrlPr>
                                </m:dPr>
                                <m:e>
                                  <m:f>
                                    <m:fPr>
                                      <m:type m:val="lin"/>
                                      <m:ctrlPr>
                                        <a:rPr lang="en-US" i="1">
                                          <a:latin typeface="Cambria Math"/>
                                        </a:rPr>
                                      </m:ctrlPr>
                                    </m:fPr>
                                    <m:num>
                                      <m:r>
                                        <a:rPr lang="en-GB" i="1">
                                          <a:latin typeface="Cambria Math"/>
                                        </a:rPr>
                                        <m:t>𝑟</m:t>
                                      </m:r>
                                    </m:num>
                                    <m:den>
                                      <m:r>
                                        <a:rPr lang="en-GB" i="1">
                                          <a:latin typeface="Cambria Math"/>
                                        </a:rPr>
                                        <m:t>𝑄</m:t>
                                      </m:r>
                                    </m:den>
                                  </m:f>
                                </m:e>
                              </m:d>
                            </m:num>
                            <m:den>
                              <m:r>
                                <a:rPr lang="en-GB" i="1">
                                  <a:latin typeface="Cambria Math"/>
                                </a:rPr>
                                <m:t>𝐿</m:t>
                              </m:r>
                            </m:den>
                          </m:f>
                        </m:e>
                      </m:ra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38272" y="1969317"/>
                <a:ext cx="3664380" cy="9106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49851" y="2941886"/>
                <a:ext cx="2841886" cy="7334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GB" i="1">
                              <a:latin typeface="Cambria Math"/>
                            </a:rPr>
                            <m:t>𝑄</m:t>
                          </m:r>
                        </m:e>
                        <m:sub>
                          <m:r>
                            <a:rPr lang="en-GB" i="1">
                              <a:latin typeface="Cambria Math"/>
                            </a:rPr>
                            <m:t>2</m:t>
                          </m:r>
                        </m:sub>
                      </m:sSub>
                      <m:r>
                        <a:rPr lang="en-GB" i="1">
                          <a:latin typeface="Cambria Math"/>
                        </a:rPr>
                        <m:t>=4</m:t>
                      </m:r>
                      <m:r>
                        <a:rPr lang="en-GB" i="1">
                          <a:latin typeface="Cambria Math"/>
                        </a:rPr>
                        <m:t>𝜋</m:t>
                      </m:r>
                      <m:sSub>
                        <m:sSubPr>
                          <m:ctrlPr>
                            <a:rPr lang="en-US" i="1">
                              <a:latin typeface="Cambria Math"/>
                            </a:rPr>
                          </m:ctrlPr>
                        </m:sSubPr>
                        <m:e>
                          <m:r>
                            <a:rPr lang="en-GB" i="1">
                              <a:latin typeface="Cambria Math"/>
                            </a:rPr>
                            <m:t>𝑓</m:t>
                          </m:r>
                        </m:e>
                        <m:sub>
                          <m:r>
                            <a:rPr lang="en-GB" i="1">
                              <a:latin typeface="Cambria Math"/>
                            </a:rPr>
                            <m:t>0</m:t>
                          </m:r>
                        </m:sub>
                      </m:sSub>
                      <m:r>
                        <a:rPr lang="en-GB" i="1">
                          <a:latin typeface="Cambria Math"/>
                        </a:rPr>
                        <m:t>𝜏</m:t>
                      </m:r>
                      <m:f>
                        <m:fPr>
                          <m:ctrlPr>
                            <a:rPr lang="en-US" i="1">
                              <a:latin typeface="Cambria Math"/>
                            </a:rPr>
                          </m:ctrlPr>
                        </m:fPr>
                        <m:num>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sSub>
                                <m:sSubPr>
                                  <m:ctrlPr>
                                    <a:rPr lang="en-US" i="1">
                                      <a:latin typeface="Cambria Math"/>
                                    </a:rPr>
                                  </m:ctrlPr>
                                </m:sSubPr>
                                <m:e>
                                  <m:r>
                                    <a:rPr lang="en-GB" i="1">
                                      <a:latin typeface="Cambria Math"/>
                                    </a:rPr>
                                    <m:t>𝑃</m:t>
                                  </m:r>
                                </m:e>
                                <m:sub>
                                  <m:r>
                                    <a:rPr lang="en-GB" i="1">
                                      <a:latin typeface="Cambria Math"/>
                                    </a:rPr>
                                    <m:t>𝑓</m:t>
                                  </m:r>
                                </m:sub>
                              </m:sSub>
                            </m:e>
                          </m:rad>
                        </m:num>
                        <m:den>
                          <m:sSub>
                            <m:sSubPr>
                              <m:ctrlPr>
                                <a:rPr lang="en-US" i="1">
                                  <a:latin typeface="Cambria Math"/>
                                </a:rPr>
                              </m:ctrlPr>
                            </m:sSubPr>
                            <m:e>
                              <m:r>
                                <a:rPr lang="en-GB" i="1">
                                  <a:latin typeface="Cambria Math"/>
                                </a:rPr>
                                <m:t>𝑃</m:t>
                              </m:r>
                            </m:e>
                            <m:sub>
                              <m:r>
                                <a:rPr lang="en-GB" i="1">
                                  <a:latin typeface="Cambria Math"/>
                                </a:rPr>
                                <m:t>𝑡</m:t>
                              </m:r>
                            </m:sub>
                          </m:sSub>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49851" y="2941886"/>
                <a:ext cx="2841886" cy="73347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17792" y="3625716"/>
                <a:ext cx="4703348" cy="1073499"/>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GB" i="1">
                              <a:latin typeface="Cambria Math"/>
                            </a:rPr>
                            <m:t>𝑄</m:t>
                          </m:r>
                        </m:e>
                        <m:sub>
                          <m:r>
                            <a:rPr lang="en-GB" i="1">
                              <a:latin typeface="Cambria Math"/>
                            </a:rPr>
                            <m:t>0</m:t>
                          </m:r>
                        </m:sub>
                      </m:sSub>
                      <m:r>
                        <a:rPr lang="en-GB" i="1">
                          <a:latin typeface="Cambria Math"/>
                        </a:rPr>
                        <m:t>=</m:t>
                      </m:r>
                      <m:f>
                        <m:fPr>
                          <m:ctrlPr>
                            <a:rPr lang="en-US" i="1">
                              <a:latin typeface="Cambria Math"/>
                            </a:rPr>
                          </m:ctrlPr>
                        </m:fPr>
                        <m:num>
                          <m:r>
                            <a:rPr lang="en-GB" i="1">
                              <a:latin typeface="Cambria Math"/>
                            </a:rPr>
                            <m:t>4</m:t>
                          </m:r>
                          <m:r>
                            <a:rPr lang="en-GB" i="1">
                              <a:latin typeface="Cambria Math"/>
                            </a:rPr>
                            <m:t>𝜋</m:t>
                          </m:r>
                          <m:sSub>
                            <m:sSubPr>
                              <m:ctrlPr>
                                <a:rPr lang="en-US" i="1">
                                  <a:latin typeface="Cambria Math"/>
                                </a:rPr>
                              </m:ctrlPr>
                            </m:sSubPr>
                            <m:e>
                              <m:r>
                                <a:rPr lang="en-GB" i="1">
                                  <a:latin typeface="Cambria Math"/>
                                </a:rPr>
                                <m:t>𝑓</m:t>
                              </m:r>
                            </m:e>
                            <m:sub>
                              <m:r>
                                <a:rPr lang="en-GB" i="1">
                                  <a:latin typeface="Cambria Math"/>
                                </a:rPr>
                                <m:t>0</m:t>
                              </m:r>
                            </m:sub>
                          </m:sSub>
                          <m:r>
                            <a:rPr lang="en-GB" i="1">
                              <a:latin typeface="Cambria Math"/>
                            </a:rPr>
                            <m:t>𝜏</m:t>
                          </m:r>
                          <m:r>
                            <a:rPr lang="en-US" b="0" i="1" smtClean="0">
                              <a:latin typeface="Cambria Math"/>
                            </a:rPr>
                            <m:t>′</m:t>
                          </m:r>
                          <m:sSub>
                            <m:sSubPr>
                              <m:ctrlPr>
                                <a:rPr lang="en-US" i="1">
                                  <a:latin typeface="Cambria Math"/>
                                </a:rPr>
                              </m:ctrlPr>
                            </m:sSubPr>
                            <m:e>
                              <m:r>
                                <a:rPr lang="en-GB" i="1">
                                  <a:latin typeface="Cambria Math"/>
                                </a:rPr>
                                <m:t>𝑃</m:t>
                              </m:r>
                            </m:e>
                            <m:sub>
                              <m:r>
                                <a:rPr lang="en-GB" i="1">
                                  <a:latin typeface="Cambria Math"/>
                                </a:rPr>
                                <m:t>𝑡𝑚</m:t>
                              </m:r>
                            </m:sub>
                          </m:sSub>
                          <m:d>
                            <m:dPr>
                              <m:ctrlPr>
                                <a:rPr lang="en-US" i="1">
                                  <a:latin typeface="Cambria Math"/>
                                </a:rPr>
                              </m:ctrlPr>
                            </m:dPr>
                            <m:e>
                              <m:sSub>
                                <m:sSubPr>
                                  <m:ctrlPr>
                                    <a:rPr lang="en-US" i="1">
                                      <a:latin typeface="Cambria Math"/>
                                    </a:rPr>
                                  </m:ctrlPr>
                                </m:sSubPr>
                                <m:e>
                                  <m:r>
                                    <a:rPr lang="en-GB" i="1">
                                      <a:latin typeface="Cambria Math"/>
                                    </a:rPr>
                                    <m:t>𝐶</m:t>
                                  </m:r>
                                </m:e>
                                <m:sub>
                                  <m:r>
                                    <a:rPr lang="en-GB" i="1">
                                      <a:latin typeface="Cambria Math"/>
                                    </a:rPr>
                                    <m:t>𝑓</m:t>
                                  </m:r>
                                </m:sub>
                              </m:sSub>
                              <m:sSubSup>
                                <m:sSubSupPr>
                                  <m:ctrlPr>
                                    <a:rPr lang="en-US" i="1">
                                      <a:latin typeface="Cambria Math"/>
                                    </a:rPr>
                                  </m:ctrlPr>
                                </m:sSubSupPr>
                                <m:e>
                                  <m:r>
                                    <a:rPr lang="en-GB" i="1">
                                      <a:latin typeface="Cambria Math"/>
                                    </a:rPr>
                                    <m:t>𝑃</m:t>
                                  </m:r>
                                </m:e>
                                <m:sub>
                                  <m:r>
                                    <a:rPr lang="en-GB" i="1">
                                      <a:latin typeface="Cambria Math"/>
                                    </a:rPr>
                                    <m:t>𝑓𝑚</m:t>
                                  </m:r>
                                </m:sub>
                                <m:sup>
                                  <m:r>
                                    <a:rPr lang="en-GB" i="1">
                                      <a:latin typeface="Cambria Math"/>
                                    </a:rPr>
                                    <m:t>′</m:t>
                                  </m:r>
                                </m:sup>
                              </m:sSubSup>
                              <m:r>
                                <a:rPr lang="en-GB" i="1">
                                  <a:latin typeface="Cambria Math"/>
                                </a:rPr>
                                <m:t>+</m:t>
                              </m:r>
                              <m:sSubSup>
                                <m:sSubSupPr>
                                  <m:ctrlPr>
                                    <a:rPr lang="en-US" i="1">
                                      <a:latin typeface="Cambria Math"/>
                                    </a:rPr>
                                  </m:ctrlPr>
                                </m:sSubSupPr>
                                <m:e>
                                  <m:r>
                                    <a:rPr lang="en-GB" i="1">
                                      <a:latin typeface="Cambria Math"/>
                                    </a:rPr>
                                    <m:t>𝐶</m:t>
                                  </m:r>
                                </m:e>
                                <m:sub>
                                  <m:r>
                                    <a:rPr lang="en-GB" i="1">
                                      <a:latin typeface="Cambria Math"/>
                                    </a:rPr>
                                    <m:t>𝛽</m:t>
                                  </m:r>
                                </m:sub>
                                <m:sup>
                                  <m:r>
                                    <a:rPr lang="en-GB" i="1">
                                      <a:latin typeface="Cambria Math"/>
                                    </a:rPr>
                                    <m:t>′</m:t>
                                  </m:r>
                                </m:sup>
                              </m:sSubSup>
                              <m:rad>
                                <m:radPr>
                                  <m:degHide m:val="on"/>
                                  <m:ctrlPr>
                                    <a:rPr lang="en-US" i="1">
                                      <a:latin typeface="Cambria Math"/>
                                    </a:rPr>
                                  </m:ctrlPr>
                                </m:radPr>
                                <m:deg/>
                                <m:e>
                                  <m:sSubSup>
                                    <m:sSubSupPr>
                                      <m:ctrlPr>
                                        <a:rPr lang="en-US" i="1">
                                          <a:latin typeface="Cambria Math"/>
                                        </a:rPr>
                                      </m:ctrlPr>
                                    </m:sSubSupPr>
                                    <m:e>
                                      <m:sSub>
                                        <m:sSubPr>
                                          <m:ctrlPr>
                                            <a:rPr lang="en-US" i="1">
                                              <a:latin typeface="Cambria Math"/>
                                            </a:rPr>
                                          </m:ctrlPr>
                                        </m:sSubPr>
                                        <m:e>
                                          <m:r>
                                            <a:rPr lang="en-GB" i="1">
                                              <a:latin typeface="Cambria Math"/>
                                            </a:rPr>
                                            <m:t>𝐶</m:t>
                                          </m:r>
                                        </m:e>
                                        <m:sub>
                                          <m:r>
                                            <a:rPr lang="en-GB" i="1">
                                              <a:latin typeface="Cambria Math"/>
                                            </a:rPr>
                                            <m:t>𝑓</m:t>
                                          </m:r>
                                        </m:sub>
                                      </m:sSub>
                                      <m:sSub>
                                        <m:sSubPr>
                                          <m:ctrlPr>
                                            <a:rPr lang="en-US" i="1">
                                              <a:latin typeface="Cambria Math"/>
                                            </a:rPr>
                                          </m:ctrlPr>
                                        </m:sSubPr>
                                        <m:e>
                                          <m:r>
                                            <a:rPr lang="en-GB" i="1">
                                              <a:latin typeface="Cambria Math"/>
                                            </a:rPr>
                                            <m:t>𝐶</m:t>
                                          </m:r>
                                        </m:e>
                                        <m:sub>
                                          <m:r>
                                            <a:rPr lang="en-GB" i="1">
                                              <a:latin typeface="Cambria Math"/>
                                            </a:rPr>
                                            <m:t>𝑟</m:t>
                                          </m:r>
                                        </m:sub>
                                      </m:sSub>
                                      <m:r>
                                        <a:rPr lang="en-GB" i="1">
                                          <a:latin typeface="Cambria Math"/>
                                        </a:rPr>
                                        <m:t>𝑃</m:t>
                                      </m:r>
                                    </m:e>
                                    <m:sub>
                                      <m:r>
                                        <a:rPr lang="en-GB" i="1">
                                          <a:latin typeface="Cambria Math"/>
                                        </a:rPr>
                                        <m:t>𝑓𝑚</m:t>
                                      </m:r>
                                    </m:sub>
                                    <m:sup>
                                      <m:r>
                                        <a:rPr lang="en-GB" i="1">
                                          <a:latin typeface="Cambria Math"/>
                                        </a:rPr>
                                        <m:t>′</m:t>
                                      </m:r>
                                    </m:sup>
                                  </m:sSubSup>
                                  <m:sSubSup>
                                    <m:sSubSupPr>
                                      <m:ctrlPr>
                                        <a:rPr lang="en-US" i="1">
                                          <a:latin typeface="Cambria Math"/>
                                        </a:rPr>
                                      </m:ctrlPr>
                                    </m:sSubSupPr>
                                    <m:e>
                                      <m:r>
                                        <a:rPr lang="en-GB" i="1">
                                          <a:latin typeface="Cambria Math"/>
                                        </a:rPr>
                                        <m:t>𝑃</m:t>
                                      </m:r>
                                    </m:e>
                                    <m:sub>
                                      <m:r>
                                        <a:rPr lang="en-GB" i="1">
                                          <a:latin typeface="Cambria Math"/>
                                        </a:rPr>
                                        <m:t>𝑟𝑚</m:t>
                                      </m:r>
                                    </m:sub>
                                    <m:sup>
                                      <m:r>
                                        <a:rPr lang="en-GB" i="1">
                                          <a:latin typeface="Cambria Math"/>
                                        </a:rPr>
                                        <m:t>′</m:t>
                                      </m:r>
                                    </m:sup>
                                  </m:sSubSup>
                                </m:e>
                              </m:rad>
                            </m:e>
                          </m:d>
                        </m:num>
                        <m:den>
                          <m:d>
                            <m:dPr>
                              <m:ctrlPr>
                                <a:rPr lang="en-US" i="1">
                                  <a:latin typeface="Cambria Math"/>
                                </a:rPr>
                              </m:ctrlPr>
                            </m:dPr>
                            <m:e>
                              <m:sSub>
                                <m:sSubPr>
                                  <m:ctrlPr>
                                    <a:rPr lang="en-US" i="1">
                                      <a:latin typeface="Cambria Math"/>
                                    </a:rPr>
                                  </m:ctrlPr>
                                </m:sSubPr>
                                <m:e>
                                  <m:r>
                                    <a:rPr lang="en-GB" i="1">
                                      <a:latin typeface="Cambria Math"/>
                                    </a:rPr>
                                    <m:t>𝐶</m:t>
                                  </m:r>
                                </m:e>
                                <m:sub>
                                  <m:r>
                                    <a:rPr lang="en-GB" i="1">
                                      <a:latin typeface="Cambria Math"/>
                                    </a:rPr>
                                    <m:t>𝑓</m:t>
                                  </m:r>
                                </m:sub>
                              </m:sSub>
                              <m:sSub>
                                <m:sSubPr>
                                  <m:ctrlPr>
                                    <a:rPr lang="en-US" i="1">
                                      <a:latin typeface="Cambria Math"/>
                                    </a:rPr>
                                  </m:ctrlPr>
                                </m:sSubPr>
                                <m:e>
                                  <m:r>
                                    <a:rPr lang="en-GB" i="1">
                                      <a:latin typeface="Cambria Math"/>
                                    </a:rPr>
                                    <m:t>𝑃</m:t>
                                  </m:r>
                                </m:e>
                                <m:sub>
                                  <m:r>
                                    <a:rPr lang="en-GB" i="1">
                                      <a:latin typeface="Cambria Math"/>
                                    </a:rPr>
                                    <m:t>𝑓𝑚</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𝑟</m:t>
                                  </m:r>
                                </m:sub>
                              </m:sSub>
                              <m:sSub>
                                <m:sSubPr>
                                  <m:ctrlPr>
                                    <a:rPr lang="en-US" i="1">
                                      <a:latin typeface="Cambria Math"/>
                                    </a:rPr>
                                  </m:ctrlPr>
                                </m:sSubPr>
                                <m:e>
                                  <m:r>
                                    <a:rPr lang="en-GB" i="1">
                                      <a:latin typeface="Cambria Math"/>
                                    </a:rPr>
                                    <m:t>𝑃</m:t>
                                  </m:r>
                                </m:e>
                                <m:sub>
                                  <m:r>
                                    <a:rPr lang="en-GB" i="1">
                                      <a:latin typeface="Cambria Math"/>
                                    </a:rPr>
                                    <m:t>𝑟𝑚</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𝑡</m:t>
                                  </m:r>
                                </m:sub>
                              </m:sSub>
                              <m:sSub>
                                <m:sSubPr>
                                  <m:ctrlPr>
                                    <a:rPr lang="en-US" i="1">
                                      <a:latin typeface="Cambria Math"/>
                                    </a:rPr>
                                  </m:ctrlPr>
                                </m:sSubPr>
                                <m:e>
                                  <m:r>
                                    <a:rPr lang="en-GB" i="1">
                                      <a:latin typeface="Cambria Math"/>
                                    </a:rPr>
                                    <m:t>𝑃</m:t>
                                  </m:r>
                                </m:e>
                                <m:sub>
                                  <m:r>
                                    <a:rPr lang="en-GB" i="1">
                                      <a:latin typeface="Cambria Math"/>
                                    </a:rPr>
                                    <m:t>𝑡𝑚</m:t>
                                  </m:r>
                                </m:sub>
                              </m:sSub>
                            </m:e>
                          </m:d>
                          <m:sSubSup>
                            <m:sSubSupPr>
                              <m:ctrlPr>
                                <a:rPr lang="en-US" i="1">
                                  <a:latin typeface="Cambria Math"/>
                                </a:rPr>
                              </m:ctrlPr>
                            </m:sSubSupPr>
                            <m:e>
                              <m:r>
                                <a:rPr lang="en-GB" i="1">
                                  <a:latin typeface="Cambria Math"/>
                                </a:rPr>
                                <m:t>𝑃</m:t>
                              </m:r>
                            </m:e>
                            <m:sub>
                              <m:r>
                                <a:rPr lang="en-GB" i="1">
                                  <a:latin typeface="Cambria Math"/>
                                </a:rPr>
                                <m:t>𝑡𝑚</m:t>
                              </m:r>
                            </m:sub>
                            <m:sup>
                              <m:r>
                                <a:rPr lang="en-GB" i="1">
                                  <a:latin typeface="Cambria Math"/>
                                </a:rPr>
                                <m:t>′</m:t>
                              </m:r>
                            </m:sup>
                          </m:sSubSup>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417792" y="3625716"/>
                <a:ext cx="4703348" cy="107349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88366" y="1908701"/>
                <a:ext cx="1968872"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a:rPr>
                        <m:t>𝐸</m:t>
                      </m:r>
                      <m:r>
                        <a:rPr lang="en-GB" i="1">
                          <a:latin typeface="Cambria Math"/>
                        </a:rPr>
                        <m:t>=</m:t>
                      </m:r>
                      <m:rad>
                        <m:radPr>
                          <m:degHide m:val="on"/>
                          <m:ctrlPr>
                            <a:rPr lang="en-US" i="1">
                              <a:latin typeface="Cambria Math"/>
                            </a:rPr>
                          </m:ctrlPr>
                        </m:radPr>
                        <m:deg/>
                        <m:e>
                          <m:sSub>
                            <m:sSubPr>
                              <m:ctrlPr>
                                <a:rPr lang="en-US" i="1">
                                  <a:latin typeface="Cambria Math"/>
                                </a:rPr>
                              </m:ctrlPr>
                            </m:sSubPr>
                            <m:e>
                              <m:r>
                                <a:rPr lang="en-GB" i="1">
                                  <a:latin typeface="Cambria Math"/>
                                </a:rPr>
                                <m:t>𝑄</m:t>
                              </m:r>
                            </m:e>
                            <m:sub>
                              <m:r>
                                <a:rPr lang="en-GB" i="1">
                                  <a:latin typeface="Cambria Math"/>
                                </a:rPr>
                                <m:t>2</m:t>
                              </m:r>
                            </m:sub>
                          </m:sSub>
                          <m:sSub>
                            <m:sSubPr>
                              <m:ctrlPr>
                                <a:rPr lang="en-US" i="1">
                                  <a:latin typeface="Cambria Math"/>
                                </a:rPr>
                              </m:ctrlPr>
                            </m:sSubPr>
                            <m:e>
                              <m:r>
                                <a:rPr lang="en-GB" i="1">
                                  <a:latin typeface="Cambria Math"/>
                                </a:rPr>
                                <m:t>𝑃</m:t>
                              </m:r>
                            </m:e>
                            <m:sub>
                              <m:r>
                                <a:rPr lang="en-GB" i="1">
                                  <a:latin typeface="Cambria Math"/>
                                </a:rPr>
                                <m:t>𝑡</m:t>
                              </m:r>
                            </m:sub>
                          </m:sSub>
                          <m:f>
                            <m:fPr>
                              <m:ctrlPr>
                                <a:rPr lang="en-US" i="1">
                                  <a:latin typeface="Cambria Math"/>
                                </a:rPr>
                              </m:ctrlPr>
                            </m:fPr>
                            <m:num>
                              <m:d>
                                <m:dPr>
                                  <m:ctrlPr>
                                    <a:rPr lang="en-US" i="1">
                                      <a:latin typeface="Cambria Math"/>
                                    </a:rPr>
                                  </m:ctrlPr>
                                </m:dPr>
                                <m:e>
                                  <m:f>
                                    <m:fPr>
                                      <m:type m:val="lin"/>
                                      <m:ctrlPr>
                                        <a:rPr lang="en-US" i="1">
                                          <a:latin typeface="Cambria Math"/>
                                        </a:rPr>
                                      </m:ctrlPr>
                                    </m:fPr>
                                    <m:num>
                                      <m:r>
                                        <a:rPr lang="en-GB" i="1">
                                          <a:latin typeface="Cambria Math"/>
                                        </a:rPr>
                                        <m:t>𝑟</m:t>
                                      </m:r>
                                    </m:num>
                                    <m:den>
                                      <m:r>
                                        <a:rPr lang="en-GB" i="1">
                                          <a:latin typeface="Cambria Math"/>
                                        </a:rPr>
                                        <m:t>𝑄</m:t>
                                      </m:r>
                                    </m:den>
                                  </m:f>
                                </m:e>
                              </m:d>
                            </m:num>
                            <m:den>
                              <m:r>
                                <a:rPr lang="en-GB" i="1">
                                  <a:latin typeface="Cambria Math"/>
                                </a:rPr>
                                <m:t>𝐿</m:t>
                              </m:r>
                            </m:den>
                          </m:f>
                        </m:e>
                      </m:ra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588366" y="1908701"/>
                <a:ext cx="1968872" cy="9106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80701" y="2880016"/>
                <a:ext cx="1977529" cy="690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GB" i="1">
                              <a:latin typeface="Cambria Math"/>
                            </a:rPr>
                            <m:t>𝑄</m:t>
                          </m:r>
                        </m:e>
                        <m:sub>
                          <m:r>
                            <a:rPr lang="en-GB" i="1">
                              <a:latin typeface="Cambria Math"/>
                            </a:rPr>
                            <m:t>0</m:t>
                          </m:r>
                        </m:sub>
                      </m:sSub>
                      <m:r>
                        <a:rPr lang="en-GB" i="1">
                          <a:latin typeface="Cambria Math"/>
                        </a:rPr>
                        <m:t>=</m:t>
                      </m:r>
                      <m:f>
                        <m:fPr>
                          <m:ctrlPr>
                            <a:rPr lang="en-GB" i="1" smtClean="0">
                              <a:latin typeface="Cambria Math"/>
                            </a:rPr>
                          </m:ctrlPr>
                        </m:fPr>
                        <m:num>
                          <m:sSub>
                            <m:sSubPr>
                              <m:ctrlPr>
                                <a:rPr lang="en-GB" i="1" smtClean="0">
                                  <a:latin typeface="Cambria Math"/>
                                </a:rPr>
                              </m:ctrlPr>
                            </m:sSubPr>
                            <m:e>
                              <m:r>
                                <a:rPr lang="en-US" b="0" i="1" smtClean="0">
                                  <a:latin typeface="Cambria Math"/>
                                </a:rPr>
                                <m:t>𝑄</m:t>
                              </m:r>
                            </m:e>
                            <m:sub>
                              <m:r>
                                <a:rPr lang="en-US" b="0" i="1" smtClean="0">
                                  <a:latin typeface="Cambria Math"/>
                                </a:rPr>
                                <m:t>2</m:t>
                              </m:r>
                            </m:sub>
                          </m:sSub>
                          <m:sSub>
                            <m:sSubPr>
                              <m:ctrlPr>
                                <a:rPr lang="en-GB" i="1" smtClean="0">
                                  <a:latin typeface="Cambria Math"/>
                                </a:rPr>
                              </m:ctrlPr>
                            </m:sSubPr>
                            <m:e>
                              <m:r>
                                <a:rPr lang="en-US" b="0" i="1" smtClean="0">
                                  <a:latin typeface="Cambria Math"/>
                                </a:rPr>
                                <m:t>𝑃</m:t>
                              </m:r>
                            </m:e>
                            <m:sub>
                              <m:r>
                                <a:rPr lang="en-US" b="0" i="1" smtClean="0">
                                  <a:latin typeface="Cambria Math"/>
                                </a:rPr>
                                <m:t>𝑡</m:t>
                              </m:r>
                            </m:sub>
                          </m:sSub>
                        </m:num>
                        <m:den>
                          <m:sSub>
                            <m:sSubPr>
                              <m:ctrlPr>
                                <a:rPr lang="en-GB" i="1" smtClean="0">
                                  <a:latin typeface="Cambria Math"/>
                                </a:rPr>
                              </m:ctrlPr>
                            </m:sSubPr>
                            <m:e>
                              <m:r>
                                <a:rPr lang="en-US" b="0" i="1" smtClean="0">
                                  <a:latin typeface="Cambria Math"/>
                                </a:rPr>
                                <m:t>𝑃</m:t>
                              </m:r>
                            </m:e>
                            <m:sub>
                              <m:r>
                                <a:rPr lang="en-US" b="0" i="1" smtClean="0">
                                  <a:latin typeface="Cambria Math"/>
                                </a:rPr>
                                <m:t>𝑓</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𝑟</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𝑡</m:t>
                              </m:r>
                            </m:sub>
                          </m:sSub>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780701" y="2880016"/>
                <a:ext cx="1977529" cy="690830"/>
              </a:xfrm>
              <a:prstGeom prst="rect">
                <a:avLst/>
              </a:prstGeom>
              <a:blipFill rotWithShape="1">
                <a:blip r:embed="rId7"/>
                <a:stretch>
                  <a:fillRect/>
                </a:stretch>
              </a:blipFill>
            </p:spPr>
            <p:txBody>
              <a:bodyPr/>
              <a:lstStyle/>
              <a:p>
                <a:r>
                  <a:rPr lang="en-US">
                    <a:noFill/>
                  </a:rPr>
                  <a:t> </a:t>
                </a:r>
              </a:p>
            </p:txBody>
          </p:sp>
        </mc:Fallback>
      </mc:AlternateContent>
      <p:sp>
        <p:nvSpPr>
          <p:cNvPr id="10" name="TextBox 9"/>
          <p:cNvSpPr txBox="1"/>
          <p:nvPr/>
        </p:nvSpPr>
        <p:spPr>
          <a:xfrm>
            <a:off x="1296470" y="1628550"/>
            <a:ext cx="7085530" cy="369332"/>
          </a:xfrm>
          <a:prstGeom prst="rect">
            <a:avLst/>
          </a:prstGeom>
          <a:noFill/>
        </p:spPr>
        <p:txBody>
          <a:bodyPr wrap="square" rtlCol="0">
            <a:spAutoFit/>
          </a:bodyPr>
          <a:lstStyle/>
          <a:p>
            <a:r>
              <a:rPr lang="en-US" b="1" dirty="0" smtClean="0"/>
              <a:t>Decay Measurements                                          CW Measurements</a:t>
            </a:r>
            <a:endParaRPr lang="en-US" b="1" dirty="0"/>
          </a:p>
        </p:txBody>
      </p:sp>
      <p:sp>
        <p:nvSpPr>
          <p:cNvPr id="11" name="Rectangle 10"/>
          <p:cNvSpPr/>
          <p:nvPr/>
        </p:nvSpPr>
        <p:spPr>
          <a:xfrm>
            <a:off x="289560" y="4699215"/>
            <a:ext cx="8382000" cy="1569660"/>
          </a:xfrm>
          <a:prstGeom prst="rect">
            <a:avLst/>
          </a:prstGeom>
        </p:spPr>
        <p:txBody>
          <a:bodyPr wrap="square">
            <a:spAutoFit/>
          </a:bodyPr>
          <a:lstStyle/>
          <a:p>
            <a:pPr marL="285750" indent="-285750">
              <a:buFont typeface="Arial" panose="020B0604020202020204" pitchFamily="34" charset="0"/>
              <a:buChar char="•"/>
            </a:pPr>
            <a:r>
              <a:rPr lang="en-US" sz="1600" b="1" i="1" dirty="0" smtClean="0"/>
              <a:t>C</a:t>
            </a:r>
            <a:r>
              <a:rPr lang="el-GR" sz="1600" b="1" baseline="-25000" dirty="0" smtClean="0"/>
              <a:t>β</a:t>
            </a:r>
            <a:r>
              <a:rPr lang="en-US" sz="1600" b="1" dirty="0"/>
              <a:t> </a:t>
            </a:r>
            <a:r>
              <a:rPr lang="en-US" sz="1600" b="1" dirty="0" smtClean="0"/>
              <a:t>is +1 for over coupled and -1 for undercoupled case.</a:t>
            </a:r>
          </a:p>
          <a:p>
            <a:pPr marL="285750" indent="-285750">
              <a:buFont typeface="Arial" panose="020B0604020202020204" pitchFamily="34" charset="0"/>
              <a:buChar char="•"/>
            </a:pPr>
            <a:r>
              <a:rPr lang="en-US" sz="1600" b="1" i="1" dirty="0" smtClean="0"/>
              <a:t>P</a:t>
            </a:r>
            <a:r>
              <a:rPr lang="en-US" sz="1600" b="1" i="1" baseline="-25000" dirty="0" smtClean="0"/>
              <a:t>f</a:t>
            </a:r>
            <a:r>
              <a:rPr lang="en-US" sz="1600" b="1" dirty="0" smtClean="0"/>
              <a:t>, </a:t>
            </a:r>
            <a:r>
              <a:rPr lang="en-US" sz="1600" b="1" i="1" dirty="0" err="1" smtClean="0"/>
              <a:t>P</a:t>
            </a:r>
            <a:r>
              <a:rPr lang="en-US" sz="1600" b="1" i="1" baseline="-25000" dirty="0" err="1" smtClean="0"/>
              <a:t>r</a:t>
            </a:r>
            <a:r>
              <a:rPr lang="en-US" sz="1600" b="1" dirty="0" smtClean="0"/>
              <a:t> and </a:t>
            </a:r>
            <a:r>
              <a:rPr lang="en-US" sz="1600" b="1" i="1" dirty="0" smtClean="0"/>
              <a:t>P</a:t>
            </a:r>
            <a:r>
              <a:rPr lang="en-US" sz="1600" b="1" i="1" baseline="-25000" dirty="0" smtClean="0"/>
              <a:t>t</a:t>
            </a:r>
            <a:r>
              <a:rPr lang="en-US" sz="1600" b="1" dirty="0" smtClean="0"/>
              <a:t> are the RF power readings at the fundamental power coupler and field probe respectively.  </a:t>
            </a:r>
          </a:p>
          <a:p>
            <a:pPr marL="285750" indent="-285750">
              <a:buFont typeface="Arial" panose="020B0604020202020204" pitchFamily="34" charset="0"/>
              <a:buChar char="•"/>
            </a:pPr>
            <a:r>
              <a:rPr lang="en-US" sz="1600" b="1" dirty="0" smtClean="0"/>
              <a:t>In the last equation the prime marks indicate that the values were those used to determine </a:t>
            </a:r>
            <a:r>
              <a:rPr lang="en-US" sz="1600" b="1" i="1" dirty="0" smtClean="0"/>
              <a:t>Q</a:t>
            </a:r>
            <a:r>
              <a:rPr lang="en-US" sz="1600" b="1" i="1" baseline="-25000" dirty="0" smtClean="0"/>
              <a:t>2</a:t>
            </a:r>
            <a:r>
              <a:rPr lang="en-US" sz="1600" b="1" dirty="0" smtClean="0"/>
              <a:t> during the decay measurement process; </a:t>
            </a:r>
            <a:r>
              <a:rPr lang="en-US" sz="1600" b="1" i="1" dirty="0" err="1" smtClean="0"/>
              <a:t>P</a:t>
            </a:r>
            <a:r>
              <a:rPr lang="en-US" sz="1600" b="1" i="1" baseline="-25000" dirty="0" err="1" smtClean="0"/>
              <a:t>tm</a:t>
            </a:r>
            <a:r>
              <a:rPr lang="en-US" sz="1600" b="1" dirty="0" smtClean="0"/>
              <a:t>, </a:t>
            </a:r>
            <a:r>
              <a:rPr lang="en-US" sz="1600" b="1" i="1" dirty="0" err="1" smtClean="0"/>
              <a:t>P</a:t>
            </a:r>
            <a:r>
              <a:rPr lang="en-US" sz="1600" b="1" i="1" baseline="-25000" dirty="0" err="1" smtClean="0"/>
              <a:t>fm</a:t>
            </a:r>
            <a:r>
              <a:rPr lang="en-US" sz="1600" b="1" dirty="0" smtClean="0"/>
              <a:t> and </a:t>
            </a:r>
            <a:r>
              <a:rPr lang="en-US" sz="1600" b="1" i="1" dirty="0" err="1" smtClean="0"/>
              <a:t>P</a:t>
            </a:r>
            <a:r>
              <a:rPr lang="en-US" sz="1600" b="1" i="1" baseline="-25000" dirty="0" err="1" smtClean="0"/>
              <a:t>rm</a:t>
            </a:r>
            <a:r>
              <a:rPr lang="en-US" sz="1600" b="1" dirty="0" smtClean="0"/>
              <a:t> are the power meter readings; and </a:t>
            </a:r>
            <a:r>
              <a:rPr lang="en-US" sz="1600" b="1" i="1" dirty="0" err="1" smtClean="0"/>
              <a:t>C</a:t>
            </a:r>
            <a:r>
              <a:rPr lang="en-US" sz="1600" b="1" i="1" baseline="-25000" dirty="0" err="1" smtClean="0"/>
              <a:t>f</a:t>
            </a:r>
            <a:r>
              <a:rPr lang="en-US" sz="1600" b="1" dirty="0" smtClean="0"/>
              <a:t>, </a:t>
            </a:r>
            <a:r>
              <a:rPr lang="en-US" sz="1600" b="1" i="1" dirty="0" smtClean="0"/>
              <a:t>C</a:t>
            </a:r>
            <a:r>
              <a:rPr lang="en-US" sz="1600" b="1" i="1" baseline="-25000" dirty="0" smtClean="0"/>
              <a:t>r</a:t>
            </a:r>
            <a:r>
              <a:rPr lang="en-US" sz="1600" b="1" dirty="0" smtClean="0"/>
              <a:t>, and </a:t>
            </a:r>
            <a:r>
              <a:rPr lang="en-US" sz="1600" b="1" i="1" dirty="0" smtClean="0"/>
              <a:t>C</a:t>
            </a:r>
            <a:r>
              <a:rPr lang="en-US" sz="1600" b="1" i="1" baseline="-25000" dirty="0" smtClean="0"/>
              <a:t>t</a:t>
            </a:r>
            <a:r>
              <a:rPr lang="en-US" sz="1600" b="1" i="1" dirty="0" smtClean="0"/>
              <a:t> </a:t>
            </a:r>
            <a:r>
              <a:rPr lang="en-US" sz="1600" b="1" dirty="0" smtClean="0"/>
              <a:t>are the calibration coefficients for said power meter readings.</a:t>
            </a:r>
            <a:endParaRPr lang="en-US" sz="1600" b="1" dirty="0"/>
          </a:p>
        </p:txBody>
      </p:sp>
    </p:spTree>
    <p:extLst>
      <p:ext uri="{BB962C8B-B14F-4D97-AF65-F5344CB8AC3E}">
        <p14:creationId xmlns:p14="http://schemas.microsoft.com/office/powerpoint/2010/main" val="3786191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calculations</a:t>
            </a:r>
            <a:endParaRPr lang="en-US" dirty="0"/>
          </a:p>
        </p:txBody>
      </p:sp>
      <p:sp>
        <p:nvSpPr>
          <p:cNvPr id="3" name="Content Placeholder 2"/>
          <p:cNvSpPr>
            <a:spLocks noGrp="1"/>
          </p:cNvSpPr>
          <p:nvPr>
            <p:ph idx="1"/>
          </p:nvPr>
        </p:nvSpPr>
        <p:spPr>
          <a:xfrm>
            <a:off x="228600" y="914399"/>
            <a:ext cx="8763000" cy="685801"/>
          </a:xfrm>
        </p:spPr>
        <p:txBody>
          <a:bodyPr/>
          <a:lstStyle/>
          <a:p>
            <a:pPr marL="0" indent="0">
              <a:buNone/>
            </a:pPr>
            <a:r>
              <a:rPr lang="en-US" sz="1800" dirty="0" smtClean="0"/>
              <a:t>For decay measurements the calculation is straightforward but can be tedious.  Using the general form:</a:t>
            </a:r>
          </a:p>
          <a:p>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2667000" y="1295400"/>
                <a:ext cx="3833806"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ea typeface="Cambria Math"/>
                            </a:rPr>
                          </m:ctrlPr>
                        </m:fPr>
                        <m:num>
                          <m:r>
                            <a:rPr lang="en-US" b="0" i="1">
                              <a:latin typeface="Cambria Math"/>
                              <a:ea typeface="Cambria Math"/>
                            </a:rPr>
                            <m:t>∆</m:t>
                          </m:r>
                          <m:r>
                            <a:rPr lang="en-US" b="0" i="1">
                              <a:latin typeface="Cambria Math"/>
                              <a:ea typeface="Cambria Math"/>
                            </a:rPr>
                            <m:t>𝑋</m:t>
                          </m:r>
                          <m:d>
                            <m:dPr>
                              <m:ctrlPr>
                                <a:rPr lang="en-US" i="1">
                                  <a:latin typeface="Cambria Math"/>
                                  <a:ea typeface="Cambria Math"/>
                                </a:rPr>
                              </m:ctrlPr>
                            </m:dPr>
                            <m:e>
                              <m:r>
                                <a:rPr lang="en-US" b="0" i="1">
                                  <a:latin typeface="Cambria Math"/>
                                  <a:ea typeface="Cambria Math"/>
                                </a:rPr>
                                <m:t>𝑦</m:t>
                              </m:r>
                              <m:r>
                                <a:rPr lang="en-US" b="0" i="1">
                                  <a:latin typeface="Cambria Math"/>
                                  <a:ea typeface="Cambria Math"/>
                                </a:rPr>
                                <m:t>,</m:t>
                              </m:r>
                              <m:r>
                                <a:rPr lang="en-US" b="0" i="1">
                                  <a:latin typeface="Cambria Math"/>
                                  <a:ea typeface="Cambria Math"/>
                                </a:rPr>
                                <m:t>𝑧</m:t>
                              </m:r>
                            </m:e>
                          </m:d>
                        </m:num>
                        <m:den>
                          <m:r>
                            <a:rPr lang="en-US" b="0" i="1" smtClean="0">
                              <a:latin typeface="Cambria Math"/>
                              <a:ea typeface="Cambria Math"/>
                            </a:rPr>
                            <m:t>𝑋</m:t>
                          </m:r>
                        </m:den>
                      </m:f>
                      <m:r>
                        <a:rPr lang="en-US" b="0" i="1" smtClean="0">
                          <a:latin typeface="Cambria Math"/>
                          <a:ea typeface="Cambria Math"/>
                        </a:rPr>
                        <m:t>=</m:t>
                      </m:r>
                      <m:rad>
                        <m:radPr>
                          <m:degHide m:val="on"/>
                          <m:ctrlPr>
                            <a:rPr lang="en-US" i="1" smtClean="0">
                              <a:latin typeface="Cambria Math"/>
                              <a:ea typeface="Cambria Math"/>
                            </a:rPr>
                          </m:ctrlPr>
                        </m:radPr>
                        <m:deg/>
                        <m:e>
                          <m:sSup>
                            <m:sSupPr>
                              <m:ctrlPr>
                                <a:rPr lang="en-US" i="1" smtClean="0">
                                  <a:latin typeface="Cambria Math"/>
                                  <a:ea typeface="Cambria Math"/>
                                </a:rPr>
                              </m:ctrlPr>
                            </m:sSupPr>
                            <m:e>
                              <m:d>
                                <m:dPr>
                                  <m:ctrlPr>
                                    <a:rPr lang="en-US" i="1">
                                      <a:latin typeface="Cambria Math"/>
                                      <a:ea typeface="Cambria Math"/>
                                    </a:rPr>
                                  </m:ctrlPr>
                                </m:dPr>
                                <m:e>
                                  <m:f>
                                    <m:fPr>
                                      <m:ctrlPr>
                                        <a:rPr lang="en-US" i="1">
                                          <a:latin typeface="Cambria Math"/>
                                          <a:ea typeface="Cambria Math"/>
                                        </a:rPr>
                                      </m:ctrlPr>
                                    </m:fPr>
                                    <m:num>
                                      <m:r>
                                        <a:rPr lang="en-US" b="0" i="1" smtClean="0">
                                          <a:latin typeface="Cambria Math"/>
                                          <a:ea typeface="Cambria Math"/>
                                        </a:rPr>
                                        <m:t>𝜕</m:t>
                                      </m:r>
                                      <m:r>
                                        <a:rPr lang="en-US" b="0" i="1" smtClean="0">
                                          <a:latin typeface="Cambria Math"/>
                                          <a:ea typeface="Cambria Math"/>
                                        </a:rPr>
                                        <m:t>𝑋</m:t>
                                      </m:r>
                                    </m:num>
                                    <m:den>
                                      <m:r>
                                        <a:rPr lang="en-US" b="0" i="1" smtClean="0">
                                          <a:latin typeface="Cambria Math"/>
                                          <a:ea typeface="Cambria Math"/>
                                        </a:rPr>
                                        <m:t>𝜕</m:t>
                                      </m:r>
                                      <m:r>
                                        <a:rPr lang="en-US" b="0" i="1" smtClean="0">
                                          <a:latin typeface="Cambria Math"/>
                                          <a:ea typeface="Cambria Math"/>
                                        </a:rPr>
                                        <m:t>𝑦</m:t>
                                      </m:r>
                                    </m:den>
                                  </m:f>
                                  <m:r>
                                    <a:rPr lang="en-US" b="0" i="1" smtClean="0">
                                      <a:latin typeface="Cambria Math"/>
                                      <a:ea typeface="Cambria Math"/>
                                    </a:rPr>
                                    <m:t>∆</m:t>
                                  </m:r>
                                  <m:r>
                                    <a:rPr lang="en-US" b="0" i="1" smtClean="0">
                                      <a:latin typeface="Cambria Math"/>
                                      <a:ea typeface="Cambria Math"/>
                                    </a:rPr>
                                    <m:t>𝑦</m:t>
                                  </m:r>
                                </m:e>
                              </m:d>
                            </m:e>
                            <m:sup>
                              <m:r>
                                <a:rPr lang="en-US" b="0" i="1" smtClean="0">
                                  <a:latin typeface="Cambria Math"/>
                                  <a:ea typeface="Cambria Math"/>
                                </a:rPr>
                                <m:t>2</m:t>
                              </m:r>
                            </m:sup>
                          </m:sSup>
                          <m:r>
                            <a:rPr lang="en-US" b="0" i="1" smtClean="0">
                              <a:latin typeface="Cambria Math"/>
                              <a:ea typeface="Cambria Math"/>
                            </a:rPr>
                            <m:t>+</m:t>
                          </m:r>
                          <m:sSup>
                            <m:sSupPr>
                              <m:ctrlPr>
                                <a:rPr lang="en-US" i="1">
                                  <a:latin typeface="Cambria Math"/>
                                  <a:ea typeface="Cambria Math"/>
                                </a:rPr>
                              </m:ctrlPr>
                            </m:sSupPr>
                            <m:e>
                              <m:d>
                                <m:dPr>
                                  <m:ctrlPr>
                                    <a:rPr lang="en-US" i="1">
                                      <a:latin typeface="Cambria Math"/>
                                      <a:ea typeface="Cambria Math"/>
                                    </a:rPr>
                                  </m:ctrlPr>
                                </m:dPr>
                                <m:e>
                                  <m:f>
                                    <m:fPr>
                                      <m:ctrlPr>
                                        <a:rPr lang="en-US" i="1">
                                          <a:latin typeface="Cambria Math"/>
                                          <a:ea typeface="Cambria Math"/>
                                        </a:rPr>
                                      </m:ctrlPr>
                                    </m:fPr>
                                    <m:num>
                                      <m:r>
                                        <a:rPr lang="en-US" b="0" i="1" smtClean="0">
                                          <a:latin typeface="Cambria Math"/>
                                          <a:ea typeface="Cambria Math"/>
                                        </a:rPr>
                                        <m:t>𝜕</m:t>
                                      </m:r>
                                      <m:r>
                                        <a:rPr lang="en-US" b="0" i="1" smtClean="0">
                                          <a:latin typeface="Cambria Math"/>
                                          <a:ea typeface="Cambria Math"/>
                                        </a:rPr>
                                        <m:t>𝑋</m:t>
                                      </m:r>
                                    </m:num>
                                    <m:den>
                                      <m:r>
                                        <a:rPr lang="en-US" b="0" i="1" smtClean="0">
                                          <a:latin typeface="Cambria Math"/>
                                          <a:ea typeface="Cambria Math"/>
                                        </a:rPr>
                                        <m:t>𝜕</m:t>
                                      </m:r>
                                      <m:r>
                                        <a:rPr lang="en-US" b="0" i="1" smtClean="0">
                                          <a:latin typeface="Cambria Math"/>
                                          <a:ea typeface="Cambria Math"/>
                                        </a:rPr>
                                        <m:t>𝑧</m:t>
                                      </m:r>
                                    </m:den>
                                  </m:f>
                                  <m:r>
                                    <a:rPr lang="en-US" b="0" i="1" smtClean="0">
                                      <a:latin typeface="Cambria Math"/>
                                      <a:ea typeface="Cambria Math"/>
                                    </a:rPr>
                                    <m:t>∆</m:t>
                                  </m:r>
                                  <m:r>
                                    <a:rPr lang="en-US" b="0" i="1" smtClean="0">
                                      <a:latin typeface="Cambria Math"/>
                                      <a:ea typeface="Cambria Math"/>
                                    </a:rPr>
                                    <m:t>𝑧</m:t>
                                  </m:r>
                                </m:e>
                              </m:d>
                            </m:e>
                            <m:sup>
                              <m:r>
                                <a:rPr lang="en-US" b="0" i="1" smtClean="0">
                                  <a:latin typeface="Cambria Math"/>
                                  <a:ea typeface="Cambria Math"/>
                                </a:rPr>
                                <m:t>2</m:t>
                              </m:r>
                            </m:sup>
                          </m:sSup>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667000" y="1295400"/>
                <a:ext cx="3833806" cy="910699"/>
              </a:xfrm>
              <a:prstGeom prst="rect">
                <a:avLst/>
              </a:prstGeom>
              <a:blipFill rotWithShape="1">
                <a:blip r:embed="rId2"/>
                <a:stretch>
                  <a:fillRect/>
                </a:stretch>
              </a:blipFill>
            </p:spPr>
            <p:txBody>
              <a:bodyPr/>
              <a:lstStyle/>
              <a:p>
                <a:r>
                  <a:rPr lang="en-US">
                    <a:noFill/>
                  </a:rPr>
                  <a:t> </a:t>
                </a:r>
              </a:p>
            </p:txBody>
          </p:sp>
        </mc:Fallback>
      </mc:AlternateContent>
      <p:sp>
        <p:nvSpPr>
          <p:cNvPr id="8" name="Content Placeholder 2"/>
          <p:cNvSpPr txBox="1">
            <a:spLocks/>
          </p:cNvSpPr>
          <p:nvPr/>
        </p:nvSpPr>
        <p:spPr bwMode="auto">
          <a:xfrm>
            <a:off x="266700" y="2129679"/>
            <a:ext cx="8382000" cy="529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400" b="1">
                <a:solidFill>
                  <a:schemeClr val="tx1"/>
                </a:solidFill>
                <a:latin typeface="+mn-lt"/>
              </a:defRPr>
            </a:lvl4pPr>
            <a:lvl5pPr marL="2057400" indent="-228600" algn="l" rtl="0" fontAlgn="base">
              <a:spcBef>
                <a:spcPct val="20000"/>
              </a:spcBef>
              <a:spcAft>
                <a:spcPct val="0"/>
              </a:spcAft>
              <a:buChar char="»"/>
              <a:defRPr sz="2400" b="1">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US" sz="1800" kern="0" dirty="0" smtClean="0"/>
              <a:t>And several pages of math.  One can show that:</a:t>
            </a:r>
          </a:p>
          <a:p>
            <a:endParaRPr lang="en-US" sz="1800" kern="0" dirty="0"/>
          </a:p>
        </p:txBody>
      </p:sp>
      <mc:AlternateContent xmlns:mc="http://schemas.openxmlformats.org/markup-compatibility/2006" xmlns:a14="http://schemas.microsoft.com/office/drawing/2010/main">
        <mc:Choice Requires="a14">
          <p:sp>
            <p:nvSpPr>
              <p:cNvPr id="9" name="Rectangle 8"/>
              <p:cNvSpPr/>
              <p:nvPr/>
            </p:nvSpPr>
            <p:spPr>
              <a:xfrm>
                <a:off x="533400" y="2514600"/>
                <a:ext cx="7848600" cy="1169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GB" i="1">
                              <a:latin typeface="Cambria Math"/>
                            </a:rPr>
                            <m:t>∆</m:t>
                          </m:r>
                          <m:r>
                            <a:rPr lang="en-GB" i="1">
                              <a:latin typeface="Cambria Math"/>
                            </a:rPr>
                            <m:t>𝐸</m:t>
                          </m:r>
                        </m:num>
                        <m:den>
                          <m:r>
                            <a:rPr lang="en-GB" i="1">
                              <a:latin typeface="Cambria Math"/>
                            </a:rPr>
                            <m:t>𝐸</m:t>
                          </m:r>
                        </m:den>
                      </m:f>
                      <m:r>
                        <a:rPr lang="en-GB" i="1">
                          <a:latin typeface="Cambria Math"/>
                        </a:rPr>
                        <m:t>=</m:t>
                      </m:r>
                      <m:f>
                        <m:fPr>
                          <m:ctrlPr>
                            <a:rPr lang="en-US" i="1">
                              <a:latin typeface="Cambria Math"/>
                            </a:rPr>
                          </m:ctrlPr>
                        </m:fPr>
                        <m:num>
                          <m:r>
                            <a:rPr lang="en-GB" i="1">
                              <a:latin typeface="Cambria Math"/>
                            </a:rPr>
                            <m:t>1</m:t>
                          </m:r>
                        </m:num>
                        <m:den>
                          <m:r>
                            <a:rPr lang="en-GB" i="1">
                              <a:latin typeface="Cambria Math"/>
                            </a:rPr>
                            <m:t>2</m:t>
                          </m:r>
                        </m:den>
                      </m:f>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f>
                                    <m:fPr>
                                      <m:ctrlPr>
                                        <a:rPr lang="en-US" i="1">
                                          <a:latin typeface="Cambria Math"/>
                                        </a:rPr>
                                      </m:ctrlPr>
                                    </m:fPr>
                                    <m:num>
                                      <m:d>
                                        <m:dPr>
                                          <m:ctrlPr>
                                            <a:rPr lang="en-US" i="1">
                                              <a:latin typeface="Cambria Math"/>
                                            </a:rPr>
                                          </m:ctrlPr>
                                        </m:dPr>
                                        <m:e>
                                          <m:r>
                                            <a:rPr lang="en-GB" i="1">
                                              <a:latin typeface="Cambria Math"/>
                                            </a:rPr>
                                            <m:t>2</m:t>
                                          </m:r>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𝑃</m:t>
                                                  </m:r>
                                                </m:e>
                                                <m:sub>
                                                  <m:r>
                                                    <a:rPr lang="en-GB" i="1">
                                                      <a:latin typeface="Cambria Math"/>
                                                    </a:rPr>
                                                    <m:t>𝑟</m:t>
                                                  </m:r>
                                                </m:sub>
                                              </m:sSub>
                                            </m:e>
                                          </m:rad>
                                        </m:e>
                                      </m:d>
                                    </m:num>
                                    <m:den>
                                      <m:r>
                                        <a:rPr lang="en-GB" i="1">
                                          <a:latin typeface="Cambria Math"/>
                                        </a:rPr>
                                        <m:t>2</m:t>
                                      </m:r>
                                      <m:d>
                                        <m:dPr>
                                          <m:ctrlPr>
                                            <a:rPr lang="en-US" i="1">
                                              <a:latin typeface="Cambria Math"/>
                                            </a:rPr>
                                          </m:ctrlPr>
                                        </m:dPr>
                                        <m:e>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sSub>
                                                <m:sSubPr>
                                                  <m:ctrlPr>
                                                    <a:rPr lang="en-US" i="1">
                                                      <a:latin typeface="Cambria Math"/>
                                                    </a:rPr>
                                                  </m:ctrlPr>
                                                </m:sSubPr>
                                                <m:e>
                                                  <m:r>
                                                    <a:rPr lang="en-GB" i="1">
                                                      <a:latin typeface="Cambria Math"/>
                                                    </a:rPr>
                                                    <m:t>𝑃</m:t>
                                                  </m:r>
                                                </m:e>
                                                <m:sub>
                                                  <m:r>
                                                    <a:rPr lang="en-GB" i="1">
                                                      <a:latin typeface="Cambria Math"/>
                                                    </a:rPr>
                                                    <m:t>𝑓</m:t>
                                                  </m:r>
                                                </m:sub>
                                              </m:sSub>
                                            </m:e>
                                          </m:rad>
                                        </m:e>
                                      </m:d>
                                    </m:den>
                                  </m:f>
                                  <m:f>
                                    <m:fPr>
                                      <m:ctrlPr>
                                        <a:rPr lang="en-US" i="1">
                                          <a:latin typeface="Cambria Math"/>
                                        </a:rPr>
                                      </m:ctrlPr>
                                    </m:fPr>
                                    <m:num>
                                      <m:r>
                                        <a:rPr lang="en-GB" i="1">
                                          <a:latin typeface="Cambria Math"/>
                                        </a:rPr>
                                        <m:t>∆</m:t>
                                      </m:r>
                                      <m:sSub>
                                        <m:sSubPr>
                                          <m:ctrlPr>
                                            <a:rPr lang="en-US" i="1">
                                              <a:latin typeface="Cambria Math"/>
                                            </a:rPr>
                                          </m:ctrlPr>
                                        </m:sSubPr>
                                        <m:e>
                                          <m:r>
                                            <a:rPr lang="en-GB" i="1">
                                              <a:latin typeface="Cambria Math"/>
                                            </a:rPr>
                                            <m:t>𝑃</m:t>
                                          </m:r>
                                        </m:e>
                                        <m:sub>
                                          <m:r>
                                            <a:rPr lang="en-GB" i="1">
                                              <a:latin typeface="Cambria Math"/>
                                            </a:rPr>
                                            <m:t>𝑓</m:t>
                                          </m:r>
                                        </m:sub>
                                      </m:sSub>
                                    </m:num>
                                    <m:den>
                                      <m:sSub>
                                        <m:sSubPr>
                                          <m:ctrlPr>
                                            <a:rPr lang="en-US" i="1">
                                              <a:latin typeface="Cambria Math"/>
                                            </a:rPr>
                                          </m:ctrlPr>
                                        </m:sSubPr>
                                        <m:e>
                                          <m:r>
                                            <a:rPr lang="en-GB" i="1">
                                              <a:latin typeface="Cambria Math"/>
                                            </a:rPr>
                                            <m:t>𝑃</m:t>
                                          </m:r>
                                        </m:e>
                                        <m:sub>
                                          <m:r>
                                            <a:rPr lang="en-GB" i="1">
                                              <a:latin typeface="Cambria Math"/>
                                            </a:rPr>
                                            <m:t>𝑓</m:t>
                                          </m:r>
                                        </m:sub>
                                      </m:sSub>
                                    </m:den>
                                  </m:f>
                                </m:e>
                              </m:d>
                            </m:e>
                            <m:sup>
                              <m:r>
                                <a:rPr lang="en-GB" i="1">
                                  <a:latin typeface="Cambria Math"/>
                                </a:rPr>
                                <m:t>2</m:t>
                              </m:r>
                            </m:sup>
                          </m:sSup>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e>
                                      </m:rad>
                                    </m:num>
                                    <m:den>
                                      <m:r>
                                        <a:rPr lang="en-GB" i="1">
                                          <a:latin typeface="Cambria Math"/>
                                        </a:rPr>
                                        <m:t>2</m:t>
                                      </m:r>
                                      <m:d>
                                        <m:dPr>
                                          <m:ctrlPr>
                                            <a:rPr lang="en-US" i="1">
                                              <a:latin typeface="Cambria Math"/>
                                            </a:rPr>
                                          </m:ctrlPr>
                                        </m:dPr>
                                        <m:e>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𝑓</m:t>
                                                  </m:r>
                                                </m:sub>
                                              </m:sSub>
                                            </m:e>
                                          </m:rad>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e>
                                          </m:rad>
                                        </m:e>
                                      </m:d>
                                    </m:den>
                                  </m:f>
                                  <m:f>
                                    <m:fPr>
                                      <m:ctrlPr>
                                        <a:rPr lang="en-US" i="1">
                                          <a:latin typeface="Cambria Math"/>
                                        </a:rPr>
                                      </m:ctrlPr>
                                    </m:fPr>
                                    <m:num>
                                      <m:r>
                                        <a:rPr lang="en-GB" i="1">
                                          <a:latin typeface="Cambria Math"/>
                                        </a:rPr>
                                        <m:t>∆</m:t>
                                      </m:r>
                                      <m:sSub>
                                        <m:sSubPr>
                                          <m:ctrlPr>
                                            <a:rPr lang="en-US" i="1">
                                              <a:latin typeface="Cambria Math"/>
                                            </a:rPr>
                                          </m:ctrlPr>
                                        </m:sSubPr>
                                        <m:e>
                                          <m:r>
                                            <a:rPr lang="en-GB" i="1">
                                              <a:latin typeface="Cambria Math"/>
                                            </a:rPr>
                                            <m:t>𝑃</m:t>
                                          </m:r>
                                        </m:e>
                                        <m:sub>
                                          <m:r>
                                            <a:rPr lang="en-GB" i="1">
                                              <a:latin typeface="Cambria Math"/>
                                            </a:rPr>
                                            <m:t>𝑟</m:t>
                                          </m:r>
                                        </m:sub>
                                      </m:sSub>
                                    </m:num>
                                    <m:den>
                                      <m:sSub>
                                        <m:sSubPr>
                                          <m:ctrlPr>
                                            <a:rPr lang="en-US" i="1">
                                              <a:latin typeface="Cambria Math"/>
                                            </a:rPr>
                                          </m:ctrlPr>
                                        </m:sSubPr>
                                        <m:e>
                                          <m:r>
                                            <a:rPr lang="en-GB" i="1">
                                              <a:latin typeface="Cambria Math"/>
                                            </a:rPr>
                                            <m:t>𝑃</m:t>
                                          </m:r>
                                        </m:e>
                                        <m:sub>
                                          <m:r>
                                            <a:rPr lang="en-GB" i="1">
                                              <a:latin typeface="Cambria Math"/>
                                            </a:rPr>
                                            <m:t>𝑟</m:t>
                                          </m:r>
                                        </m:sub>
                                      </m:sSub>
                                    </m:den>
                                  </m:f>
                                </m:e>
                              </m:d>
                            </m:e>
                            <m:sup>
                              <m:r>
                                <a:rPr lang="en-GB" i="1">
                                  <a:latin typeface="Cambria Math"/>
                                </a:rPr>
                                <m:t>2</m:t>
                              </m:r>
                            </m:sup>
                          </m:sSup>
                          <m:r>
                            <a:rPr lang="en-GB"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GB" i="1">
                                          <a:latin typeface="Cambria Math"/>
                                        </a:rPr>
                                        <m:t>∆</m:t>
                                      </m:r>
                                      <m:r>
                                        <a:rPr lang="en-GB" i="1">
                                          <a:latin typeface="Cambria Math"/>
                                        </a:rPr>
                                        <m:t>𝜏</m:t>
                                      </m:r>
                                    </m:num>
                                    <m:den>
                                      <m:r>
                                        <a:rPr lang="en-GB" i="1">
                                          <a:latin typeface="Cambria Math"/>
                                        </a:rPr>
                                        <m:t>𝜏</m:t>
                                      </m:r>
                                    </m:den>
                                  </m:f>
                                </m:e>
                              </m:d>
                            </m:e>
                            <m:sup>
                              <m:r>
                                <a:rPr lang="en-GB" i="1">
                                  <a:latin typeface="Cambria Math"/>
                                </a:rPr>
                                <m:t>2</m:t>
                              </m:r>
                            </m:sup>
                          </m:sSup>
                        </m:e>
                      </m:ra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33400" y="2514600"/>
                <a:ext cx="7848600" cy="116993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79653" y="3684536"/>
                <a:ext cx="8269047" cy="1169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GB" i="1">
                              <a:latin typeface="Cambria Math"/>
                            </a:rPr>
                            <m:t>∆</m:t>
                          </m:r>
                          <m:sSub>
                            <m:sSubPr>
                              <m:ctrlPr>
                                <a:rPr lang="en-US" i="1">
                                  <a:latin typeface="Cambria Math"/>
                                </a:rPr>
                              </m:ctrlPr>
                            </m:sSubPr>
                            <m:e>
                              <m:r>
                                <a:rPr lang="en-GB" i="1">
                                  <a:latin typeface="Cambria Math"/>
                                </a:rPr>
                                <m:t>𝑄</m:t>
                              </m:r>
                            </m:e>
                            <m:sub>
                              <m:r>
                                <a:rPr lang="en-GB" i="1">
                                  <a:latin typeface="Cambria Math"/>
                                </a:rPr>
                                <m:t>2</m:t>
                              </m:r>
                            </m:sub>
                          </m:sSub>
                        </m:num>
                        <m:den>
                          <m:sSub>
                            <m:sSubPr>
                              <m:ctrlPr>
                                <a:rPr lang="en-US" i="1">
                                  <a:latin typeface="Cambria Math"/>
                                </a:rPr>
                              </m:ctrlPr>
                            </m:sSubPr>
                            <m:e>
                              <m:r>
                                <a:rPr lang="en-GB" i="1">
                                  <a:latin typeface="Cambria Math"/>
                                </a:rPr>
                                <m:t>𝑄</m:t>
                              </m:r>
                            </m:e>
                            <m:sub>
                              <m:r>
                                <a:rPr lang="en-GB" i="1">
                                  <a:latin typeface="Cambria Math"/>
                                </a:rPr>
                                <m:t>2</m:t>
                              </m:r>
                            </m:sub>
                          </m:sSub>
                        </m:den>
                      </m:f>
                      <m:r>
                        <a:rPr lang="en-GB" i="1">
                          <a:latin typeface="Cambria Math"/>
                        </a:rPr>
                        <m:t>=</m:t>
                      </m:r>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f>
                                    <m:fPr>
                                      <m:ctrlPr>
                                        <a:rPr lang="en-US" i="1">
                                          <a:latin typeface="Cambria Math"/>
                                        </a:rPr>
                                      </m:ctrlPr>
                                    </m:fPr>
                                    <m:num>
                                      <m:d>
                                        <m:dPr>
                                          <m:ctrlPr>
                                            <a:rPr lang="en-US" i="1">
                                              <a:latin typeface="Cambria Math"/>
                                            </a:rPr>
                                          </m:ctrlPr>
                                        </m:dPr>
                                        <m:e>
                                          <m:r>
                                            <a:rPr lang="en-GB" i="1">
                                              <a:latin typeface="Cambria Math"/>
                                            </a:rPr>
                                            <m:t>2</m:t>
                                          </m:r>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𝑓</m:t>
                                                  </m:r>
                                                </m:sub>
                                              </m:sSub>
                                            </m:e>
                                          </m:rad>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e>
                                          </m:rad>
                                        </m:e>
                                      </m:d>
                                    </m:num>
                                    <m:den>
                                      <m:r>
                                        <a:rPr lang="en-GB" i="1">
                                          <a:latin typeface="Cambria Math"/>
                                        </a:rPr>
                                        <m:t>2</m:t>
                                      </m:r>
                                      <m:d>
                                        <m:dPr>
                                          <m:ctrlPr>
                                            <a:rPr lang="en-US" i="1">
                                              <a:latin typeface="Cambria Math"/>
                                            </a:rPr>
                                          </m:ctrlPr>
                                        </m:dPr>
                                        <m:e>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𝑓</m:t>
                                                  </m:r>
                                                </m:sub>
                                              </m:sSub>
                                            </m:e>
                                          </m:rad>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e>
                                          </m:rad>
                                        </m:e>
                                      </m:d>
                                    </m:den>
                                  </m:f>
                                  <m:f>
                                    <m:fPr>
                                      <m:ctrlPr>
                                        <a:rPr lang="en-US" i="1">
                                          <a:latin typeface="Cambria Math"/>
                                        </a:rPr>
                                      </m:ctrlPr>
                                    </m:fPr>
                                    <m:num>
                                      <m:r>
                                        <a:rPr lang="en-GB" i="1">
                                          <a:latin typeface="Cambria Math"/>
                                        </a:rPr>
                                        <m:t>∆</m:t>
                                      </m:r>
                                      <m:sSub>
                                        <m:sSubPr>
                                          <m:ctrlPr>
                                            <a:rPr lang="en-US" i="1">
                                              <a:latin typeface="Cambria Math"/>
                                            </a:rPr>
                                          </m:ctrlPr>
                                        </m:sSubPr>
                                        <m:e>
                                          <m:r>
                                            <a:rPr lang="en-GB" i="1">
                                              <a:latin typeface="Cambria Math"/>
                                            </a:rPr>
                                            <m:t>𝑃</m:t>
                                          </m:r>
                                        </m:e>
                                        <m:sub>
                                          <m:r>
                                            <a:rPr lang="en-GB" i="1">
                                              <a:latin typeface="Cambria Math"/>
                                            </a:rPr>
                                            <m:t>𝑓</m:t>
                                          </m:r>
                                        </m:sub>
                                      </m:sSub>
                                    </m:num>
                                    <m:den>
                                      <m:sSub>
                                        <m:sSubPr>
                                          <m:ctrlPr>
                                            <a:rPr lang="en-US" i="1">
                                              <a:latin typeface="Cambria Math"/>
                                            </a:rPr>
                                          </m:ctrlPr>
                                        </m:sSubPr>
                                        <m:e>
                                          <m:r>
                                            <a:rPr lang="en-GB" i="1">
                                              <a:latin typeface="Cambria Math"/>
                                            </a:rPr>
                                            <m:t>𝑃</m:t>
                                          </m:r>
                                        </m:e>
                                        <m:sub>
                                          <m:r>
                                            <a:rPr lang="en-GB" i="1">
                                              <a:latin typeface="Cambria Math"/>
                                            </a:rPr>
                                            <m:t>𝑓</m:t>
                                          </m:r>
                                        </m:sub>
                                      </m:sSub>
                                    </m:den>
                                  </m:f>
                                </m:e>
                              </m:d>
                            </m:e>
                            <m:sup>
                              <m:r>
                                <a:rPr lang="en-GB" i="1">
                                  <a:latin typeface="Cambria Math"/>
                                </a:rPr>
                                <m:t>2</m:t>
                              </m:r>
                            </m:sup>
                          </m:sSup>
                          <m:r>
                            <a:rPr lang="en-GB"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e>
                                      </m:rad>
                                    </m:num>
                                    <m:den>
                                      <m:r>
                                        <a:rPr lang="en-GB" i="1">
                                          <a:latin typeface="Cambria Math"/>
                                        </a:rPr>
                                        <m:t>2</m:t>
                                      </m:r>
                                      <m:d>
                                        <m:dPr>
                                          <m:ctrlPr>
                                            <a:rPr lang="en-US" i="1">
                                              <a:latin typeface="Cambria Math"/>
                                            </a:rPr>
                                          </m:ctrlPr>
                                        </m:dPr>
                                        <m:e>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𝑓</m:t>
                                                  </m:r>
                                                </m:sub>
                                              </m:sSub>
                                            </m:e>
                                          </m:rad>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e>
                                          </m:rad>
                                        </m:e>
                                      </m:d>
                                    </m:den>
                                  </m:f>
                                  <m:f>
                                    <m:fPr>
                                      <m:ctrlPr>
                                        <a:rPr lang="en-US" i="1">
                                          <a:latin typeface="Cambria Math"/>
                                        </a:rPr>
                                      </m:ctrlPr>
                                    </m:fPr>
                                    <m:num>
                                      <m:sSub>
                                        <m:sSubPr>
                                          <m:ctrlPr>
                                            <a:rPr lang="en-US" i="1">
                                              <a:latin typeface="Cambria Math"/>
                                            </a:rPr>
                                          </m:ctrlPr>
                                        </m:sSubPr>
                                        <m:e>
                                          <m:r>
                                            <a:rPr lang="en-GB" i="1">
                                              <a:latin typeface="Cambria Math"/>
                                            </a:rPr>
                                            <m:t>∆</m:t>
                                          </m:r>
                                          <m:r>
                                            <a:rPr lang="en-GB" i="1">
                                              <a:latin typeface="Cambria Math"/>
                                            </a:rPr>
                                            <m:t>𝑃</m:t>
                                          </m:r>
                                        </m:e>
                                        <m:sub>
                                          <m:r>
                                            <a:rPr lang="en-GB" i="1">
                                              <a:latin typeface="Cambria Math"/>
                                            </a:rPr>
                                            <m:t>𝑟</m:t>
                                          </m:r>
                                        </m:sub>
                                      </m:sSub>
                                    </m:num>
                                    <m:den>
                                      <m:sSub>
                                        <m:sSubPr>
                                          <m:ctrlPr>
                                            <a:rPr lang="en-US" i="1">
                                              <a:latin typeface="Cambria Math"/>
                                            </a:rPr>
                                          </m:ctrlPr>
                                        </m:sSubPr>
                                        <m:e>
                                          <m:r>
                                            <a:rPr lang="en-GB" i="1">
                                              <a:latin typeface="Cambria Math"/>
                                            </a:rPr>
                                            <m:t>𝑃</m:t>
                                          </m:r>
                                        </m:e>
                                        <m:sub>
                                          <m:r>
                                            <a:rPr lang="en-GB" i="1">
                                              <a:latin typeface="Cambria Math"/>
                                            </a:rPr>
                                            <m:t>𝑟</m:t>
                                          </m:r>
                                        </m:sub>
                                      </m:sSub>
                                    </m:den>
                                  </m:f>
                                </m:e>
                              </m:d>
                            </m:e>
                            <m:sup>
                              <m:r>
                                <a:rPr lang="en-GB" i="1">
                                  <a:latin typeface="Cambria Math"/>
                                </a:rPr>
                                <m:t>2</m:t>
                              </m:r>
                            </m:sup>
                          </m:sSup>
                          <m:r>
                            <a:rPr lang="en-GB"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sSub>
                                        <m:sSubPr>
                                          <m:ctrlPr>
                                            <a:rPr lang="en-US" i="1">
                                              <a:latin typeface="Cambria Math"/>
                                            </a:rPr>
                                          </m:ctrlPr>
                                        </m:sSubPr>
                                        <m:e>
                                          <m:r>
                                            <a:rPr lang="en-GB" i="1">
                                              <a:latin typeface="Cambria Math"/>
                                            </a:rPr>
                                            <m:t>∆</m:t>
                                          </m:r>
                                          <m:r>
                                            <a:rPr lang="en-GB" i="1">
                                              <a:latin typeface="Cambria Math"/>
                                            </a:rPr>
                                            <m:t>𝑃</m:t>
                                          </m:r>
                                        </m:e>
                                        <m:sub>
                                          <m:r>
                                            <a:rPr lang="en-GB" i="1">
                                              <a:latin typeface="Cambria Math"/>
                                            </a:rPr>
                                            <m:t>𝑡</m:t>
                                          </m:r>
                                        </m:sub>
                                      </m:sSub>
                                    </m:num>
                                    <m:den>
                                      <m:sSub>
                                        <m:sSubPr>
                                          <m:ctrlPr>
                                            <a:rPr lang="en-US" i="1">
                                              <a:latin typeface="Cambria Math"/>
                                            </a:rPr>
                                          </m:ctrlPr>
                                        </m:sSubPr>
                                        <m:e>
                                          <m:r>
                                            <a:rPr lang="en-GB" i="1">
                                              <a:latin typeface="Cambria Math"/>
                                            </a:rPr>
                                            <m:t>𝑃</m:t>
                                          </m:r>
                                        </m:e>
                                        <m:sub>
                                          <m:r>
                                            <a:rPr lang="en-GB" i="1">
                                              <a:latin typeface="Cambria Math"/>
                                            </a:rPr>
                                            <m:t>𝑡</m:t>
                                          </m:r>
                                        </m:sub>
                                      </m:sSub>
                                    </m:den>
                                  </m:f>
                                </m:e>
                              </m:d>
                            </m:e>
                            <m:sup>
                              <m:r>
                                <a:rPr lang="en-GB" i="1">
                                  <a:latin typeface="Cambria Math"/>
                                </a:rPr>
                                <m:t>2</m:t>
                              </m:r>
                            </m:sup>
                          </m:sSup>
                          <m:r>
                            <a:rPr lang="en-GB"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GB" i="1">
                                          <a:latin typeface="Cambria Math"/>
                                        </a:rPr>
                                        <m:t>∆</m:t>
                                      </m:r>
                                      <m:r>
                                        <a:rPr lang="en-GB" i="1">
                                          <a:latin typeface="Cambria Math"/>
                                        </a:rPr>
                                        <m:t>𝜏</m:t>
                                      </m:r>
                                    </m:num>
                                    <m:den>
                                      <m:r>
                                        <a:rPr lang="en-GB" i="1">
                                          <a:latin typeface="Cambria Math"/>
                                        </a:rPr>
                                        <m:t>𝜏</m:t>
                                      </m:r>
                                    </m:den>
                                  </m:f>
                                </m:e>
                              </m:d>
                            </m:e>
                            <m:sup>
                              <m:r>
                                <a:rPr lang="en-GB" i="1">
                                  <a:latin typeface="Cambria Math"/>
                                </a:rPr>
                                <m:t>2</m:t>
                              </m:r>
                            </m:sup>
                          </m:sSup>
                        </m:e>
                      </m:ra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79653" y="3684536"/>
                <a:ext cx="8269047" cy="116993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8100" y="4854472"/>
                <a:ext cx="9220200" cy="11699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GB" i="1">
                              <a:latin typeface="Cambria Math"/>
                            </a:rPr>
                            <m:t>∆</m:t>
                          </m:r>
                          <m:sSub>
                            <m:sSubPr>
                              <m:ctrlPr>
                                <a:rPr lang="en-US" i="1">
                                  <a:latin typeface="Cambria Math"/>
                                </a:rPr>
                              </m:ctrlPr>
                            </m:sSubPr>
                            <m:e>
                              <m:r>
                                <a:rPr lang="en-GB" i="1">
                                  <a:latin typeface="Cambria Math"/>
                                </a:rPr>
                                <m:t>𝑄</m:t>
                              </m:r>
                            </m:e>
                            <m:sub>
                              <m:r>
                                <a:rPr lang="en-GB" i="1">
                                  <a:latin typeface="Cambria Math"/>
                                </a:rPr>
                                <m:t>0</m:t>
                              </m:r>
                            </m:sub>
                          </m:sSub>
                        </m:num>
                        <m:den>
                          <m:sSub>
                            <m:sSubPr>
                              <m:ctrlPr>
                                <a:rPr lang="en-US" i="1">
                                  <a:latin typeface="Cambria Math"/>
                                </a:rPr>
                              </m:ctrlPr>
                            </m:sSubPr>
                            <m:e>
                              <m:r>
                                <a:rPr lang="en-GB" i="1">
                                  <a:latin typeface="Cambria Math"/>
                                </a:rPr>
                                <m:t>𝑄</m:t>
                              </m:r>
                            </m:e>
                            <m:sub>
                              <m:r>
                                <a:rPr lang="en-GB" i="1">
                                  <a:latin typeface="Cambria Math"/>
                                </a:rPr>
                                <m:t>0</m:t>
                              </m:r>
                            </m:sub>
                          </m:sSub>
                        </m:den>
                      </m:f>
                      <m:r>
                        <a:rPr lang="en-GB" i="1">
                          <a:latin typeface="Cambria Math"/>
                        </a:rPr>
                        <m:t>=</m:t>
                      </m:r>
                      <m:rad>
                        <m:radPr>
                          <m:degHide m:val="on"/>
                          <m:ctrlPr>
                            <a:rPr lang="en-US" i="1">
                              <a:latin typeface="Cambria Math"/>
                            </a:rPr>
                          </m:ctrlPr>
                        </m:radPr>
                        <m:deg/>
                        <m:e>
                          <m:sSup>
                            <m:sSupPr>
                              <m:ctrlPr>
                                <a:rPr lang="en-US" i="1">
                                  <a:latin typeface="Cambria Math"/>
                                </a:rPr>
                              </m:ctrlPr>
                            </m:sSupPr>
                            <m:e>
                              <m:d>
                                <m:dPr>
                                  <m:ctrlPr>
                                    <a:rPr lang="en-US" i="1">
                                      <a:latin typeface="Cambria Math"/>
                                    </a:rPr>
                                  </m:ctrlPr>
                                </m:dPr>
                                <m:e>
                                  <m:d>
                                    <m:dPr>
                                      <m:ctrlPr>
                                        <a:rPr lang="en-US" i="1">
                                          <a:latin typeface="Cambria Math"/>
                                        </a:rPr>
                                      </m:ctrlPr>
                                    </m:dPr>
                                    <m:e>
                                      <m:f>
                                        <m:fPr>
                                          <m:ctrlPr>
                                            <a:rPr lang="en-US" i="1">
                                              <a:latin typeface="Cambria Math"/>
                                            </a:rPr>
                                          </m:ctrlPr>
                                        </m:fPr>
                                        <m:num>
                                          <m:d>
                                            <m:dPr>
                                              <m:ctrlPr>
                                                <a:rPr lang="en-US" i="1">
                                                  <a:latin typeface="Cambria Math"/>
                                                </a:rPr>
                                              </m:ctrlPr>
                                            </m:dPr>
                                            <m:e>
                                              <m:sSub>
                                                <m:sSubPr>
                                                  <m:ctrlPr>
                                                    <a:rPr lang="en-US" i="1">
                                                      <a:latin typeface="Cambria Math"/>
                                                    </a:rPr>
                                                  </m:ctrlPr>
                                                </m:sSubPr>
                                                <m:e>
                                                  <m:r>
                                                    <a:rPr lang="en-GB" i="1">
                                                      <a:latin typeface="Cambria Math"/>
                                                    </a:rPr>
                                                    <m:t>2</m:t>
                                                  </m:r>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𝑃</m:t>
                                                      </m:r>
                                                    </m:e>
                                                    <m:sub>
                                                      <m:r>
                                                        <a:rPr lang="en-GB" i="1">
                                                          <a:latin typeface="Cambria Math"/>
                                                        </a:rPr>
                                                        <m:t>𝑟</m:t>
                                                      </m:r>
                                                    </m:sub>
                                                  </m:sSub>
                                                </m:e>
                                              </m:rad>
                                            </m:e>
                                          </m:d>
                                        </m:num>
                                        <m:den>
                                          <m:r>
                                            <a:rPr lang="en-GB" i="1">
                                              <a:latin typeface="Cambria Math"/>
                                            </a:rPr>
                                            <m:t>2</m:t>
                                          </m:r>
                                          <m:d>
                                            <m:dPr>
                                              <m:ctrlPr>
                                                <a:rPr lang="en-US" i="1">
                                                  <a:latin typeface="Cambria Math"/>
                                                </a:rPr>
                                              </m:ctrlPr>
                                            </m:dPr>
                                            <m:e>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sSub>
                                                    <m:sSubPr>
                                                      <m:ctrlPr>
                                                        <a:rPr lang="en-US" i="1">
                                                          <a:latin typeface="Cambria Math"/>
                                                        </a:rPr>
                                                      </m:ctrlPr>
                                                    </m:sSubPr>
                                                    <m:e>
                                                      <m:r>
                                                        <a:rPr lang="en-GB" i="1">
                                                          <a:latin typeface="Cambria Math"/>
                                                        </a:rPr>
                                                        <m:t>𝑃</m:t>
                                                      </m:r>
                                                    </m:e>
                                                    <m:sub>
                                                      <m:r>
                                                        <a:rPr lang="en-GB" i="1">
                                                          <a:latin typeface="Cambria Math"/>
                                                        </a:rPr>
                                                        <m:t>𝑓</m:t>
                                                      </m:r>
                                                    </m:sub>
                                                  </m:sSub>
                                                </m:e>
                                              </m:rad>
                                            </m:e>
                                          </m:d>
                                        </m:den>
                                      </m:f>
                                      <m:r>
                                        <a:rPr lang="en-GB" i="1">
                                          <a:latin typeface="Cambria Math"/>
                                        </a:rPr>
                                        <m:t>−</m:t>
                                      </m:r>
                                      <m:f>
                                        <m:fPr>
                                          <m:ctrlPr>
                                            <a:rPr lang="en-US" i="1">
                                              <a:latin typeface="Cambria Math"/>
                                            </a:rPr>
                                          </m:ctrlPr>
                                        </m:fPr>
                                        <m:num>
                                          <m:sSub>
                                            <m:sSubPr>
                                              <m:ctrlPr>
                                                <a:rPr lang="en-US" i="1">
                                                  <a:latin typeface="Cambria Math"/>
                                                </a:rPr>
                                              </m:ctrlPr>
                                            </m:sSubPr>
                                            <m:e>
                                              <m:r>
                                                <a:rPr lang="en-GB" i="1">
                                                  <a:latin typeface="Cambria Math"/>
                                                </a:rPr>
                                                <m:t>𝑃</m:t>
                                              </m:r>
                                            </m:e>
                                            <m:sub>
                                              <m:r>
                                                <a:rPr lang="en-GB" i="1">
                                                  <a:latin typeface="Cambria Math"/>
                                                </a:rPr>
                                                <m:t>𝑓</m:t>
                                              </m:r>
                                            </m:sub>
                                          </m:sSub>
                                        </m:num>
                                        <m:den>
                                          <m:sSub>
                                            <m:sSubPr>
                                              <m:ctrlPr>
                                                <a:rPr lang="en-US" i="1">
                                                  <a:latin typeface="Cambria Math"/>
                                                </a:rPr>
                                              </m:ctrlPr>
                                            </m:sSubPr>
                                            <m:e>
                                              <m:r>
                                                <a:rPr lang="en-GB" i="1">
                                                  <a:latin typeface="Cambria Math"/>
                                                </a:rPr>
                                                <m:t>𝑃</m:t>
                                              </m:r>
                                            </m:e>
                                            <m:sub>
                                              <m:r>
                                                <a:rPr lang="en-GB" i="1">
                                                  <a:latin typeface="Cambria Math"/>
                                                </a:rPr>
                                                <m:t>𝐷𝑖𝑠𝑝</m:t>
                                              </m:r>
                                            </m:sub>
                                          </m:sSub>
                                        </m:den>
                                      </m:f>
                                    </m:e>
                                  </m:d>
                                  <m:f>
                                    <m:fPr>
                                      <m:ctrlPr>
                                        <a:rPr lang="en-US" i="1">
                                          <a:latin typeface="Cambria Math"/>
                                        </a:rPr>
                                      </m:ctrlPr>
                                    </m:fPr>
                                    <m:num>
                                      <m:r>
                                        <a:rPr lang="en-GB" i="1">
                                          <a:latin typeface="Cambria Math"/>
                                        </a:rPr>
                                        <m:t>∆</m:t>
                                      </m:r>
                                      <m:sSub>
                                        <m:sSubPr>
                                          <m:ctrlPr>
                                            <a:rPr lang="en-US" i="1">
                                              <a:latin typeface="Cambria Math"/>
                                            </a:rPr>
                                          </m:ctrlPr>
                                        </m:sSubPr>
                                        <m:e>
                                          <m:r>
                                            <a:rPr lang="en-GB" i="1">
                                              <a:latin typeface="Cambria Math"/>
                                            </a:rPr>
                                            <m:t>𝑃</m:t>
                                          </m:r>
                                        </m:e>
                                        <m:sub>
                                          <m:r>
                                            <a:rPr lang="en-GB" i="1">
                                              <a:latin typeface="Cambria Math"/>
                                            </a:rPr>
                                            <m:t>𝑓</m:t>
                                          </m:r>
                                        </m:sub>
                                      </m:sSub>
                                    </m:num>
                                    <m:den>
                                      <m:sSub>
                                        <m:sSubPr>
                                          <m:ctrlPr>
                                            <a:rPr lang="en-US" i="1">
                                              <a:latin typeface="Cambria Math"/>
                                            </a:rPr>
                                          </m:ctrlPr>
                                        </m:sSubPr>
                                        <m:e>
                                          <m:r>
                                            <a:rPr lang="en-GB" i="1">
                                              <a:latin typeface="Cambria Math"/>
                                            </a:rPr>
                                            <m:t>𝑃</m:t>
                                          </m:r>
                                        </m:e>
                                        <m:sub>
                                          <m:r>
                                            <a:rPr lang="en-GB" i="1">
                                              <a:latin typeface="Cambria Math"/>
                                            </a:rPr>
                                            <m:t>𝑓</m:t>
                                          </m:r>
                                        </m:sub>
                                      </m:sSub>
                                    </m:den>
                                  </m:f>
                                </m:e>
                              </m:d>
                            </m:e>
                            <m:sup>
                              <m:r>
                                <a:rPr lang="en-GB" i="1">
                                  <a:latin typeface="Cambria Math"/>
                                </a:rPr>
                                <m:t>2</m:t>
                              </m:r>
                            </m:sup>
                          </m:sSup>
                          <m:sSup>
                            <m:sSupPr>
                              <m:ctrlPr>
                                <a:rPr lang="en-US" i="1">
                                  <a:latin typeface="Cambria Math"/>
                                </a:rPr>
                              </m:ctrlPr>
                            </m:sSupPr>
                            <m:e>
                              <m:r>
                                <a:rPr lang="en-GB" i="1">
                                  <a:latin typeface="Cambria Math"/>
                                </a:rPr>
                                <m:t>+</m:t>
                              </m:r>
                              <m:d>
                                <m:dPr>
                                  <m:ctrlPr>
                                    <a:rPr lang="en-US" i="1">
                                      <a:latin typeface="Cambria Math"/>
                                    </a:rPr>
                                  </m:ctrlPr>
                                </m:dPr>
                                <m:e>
                                  <m:d>
                                    <m:dPr>
                                      <m:ctrlPr>
                                        <a:rPr lang="en-US" i="1">
                                          <a:latin typeface="Cambria Math"/>
                                        </a:rPr>
                                      </m:ctrlPr>
                                    </m:dPr>
                                    <m:e>
                                      <m:f>
                                        <m:fPr>
                                          <m:ctrlPr>
                                            <a:rPr lang="en-US" i="1">
                                              <a:latin typeface="Cambria Math"/>
                                            </a:rPr>
                                          </m:ctrlPr>
                                        </m:fPr>
                                        <m:num>
                                          <m:d>
                                            <m:dPr>
                                              <m:ctrlPr>
                                                <a:rPr lang="en-US" i="1">
                                                  <a:latin typeface="Cambria Math"/>
                                                </a:rPr>
                                              </m:ctrlPr>
                                            </m:dPr>
                                            <m:e>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sSub>
                                                        <m:sSubPr>
                                                          <m:ctrlPr>
                                                            <a:rPr lang="en-US" i="1">
                                                              <a:latin typeface="Cambria Math"/>
                                                            </a:rPr>
                                                          </m:ctrlPr>
                                                        </m:sSubPr>
                                                        <m:e>
                                                          <m:r>
                                                            <a:rPr lang="en-GB" i="1">
                                                              <a:latin typeface="Cambria Math"/>
                                                            </a:rPr>
                                                            <m:t>𝑃</m:t>
                                                          </m:r>
                                                        </m:e>
                                                        <m:sub>
                                                          <m:r>
                                                            <a:rPr lang="en-GB" i="1">
                                                              <a:latin typeface="Cambria Math"/>
                                                            </a:rPr>
                                                            <m:t>𝑟</m:t>
                                                          </m:r>
                                                        </m:sub>
                                                      </m:sSub>
                                                      <m:r>
                                                        <a:rPr lang="en-GB" i="1">
                                                          <a:latin typeface="Cambria Math"/>
                                                        </a:rPr>
                                                        <m:t>𝑃</m:t>
                                                      </m:r>
                                                    </m:e>
                                                    <m:sub>
                                                      <m:r>
                                                        <a:rPr lang="en-GB" i="1">
                                                          <a:latin typeface="Cambria Math"/>
                                                        </a:rPr>
                                                        <m:t>𝑓</m:t>
                                                      </m:r>
                                                    </m:sub>
                                                  </m:sSub>
                                                </m:e>
                                              </m:rad>
                                            </m:e>
                                          </m:d>
                                        </m:num>
                                        <m:den>
                                          <m:r>
                                            <a:rPr lang="en-GB" i="1">
                                              <a:latin typeface="Cambria Math"/>
                                            </a:rPr>
                                            <m:t>2</m:t>
                                          </m:r>
                                          <m:d>
                                            <m:dPr>
                                              <m:ctrlPr>
                                                <a:rPr lang="en-US" i="1">
                                                  <a:latin typeface="Cambria Math"/>
                                                </a:rPr>
                                              </m:ctrlPr>
                                            </m:dPr>
                                            <m:e>
                                              <m:sSub>
                                                <m:sSubPr>
                                                  <m:ctrlPr>
                                                    <a:rPr lang="en-US" i="1">
                                                      <a:latin typeface="Cambria Math"/>
                                                    </a:rPr>
                                                  </m:ctrlPr>
                                                </m:sSubPr>
                                                <m:e>
                                                  <m:r>
                                                    <a:rPr lang="en-GB" i="1">
                                                      <a:latin typeface="Cambria Math"/>
                                                    </a:rPr>
                                                    <m:t>𝑃</m:t>
                                                  </m:r>
                                                </m:e>
                                                <m:sub>
                                                  <m:r>
                                                    <a:rPr lang="en-GB" i="1">
                                                      <a:latin typeface="Cambria Math"/>
                                                    </a:rPr>
                                                    <m:t>𝑓</m:t>
                                                  </m:r>
                                                </m:sub>
                                              </m:sSub>
                                              <m:r>
                                                <a:rPr lang="en-GB" i="1">
                                                  <a:latin typeface="Cambria Math"/>
                                                </a:rPr>
                                                <m:t>+</m:t>
                                              </m:r>
                                              <m:sSub>
                                                <m:sSubPr>
                                                  <m:ctrlPr>
                                                    <a:rPr lang="en-US" i="1">
                                                      <a:latin typeface="Cambria Math"/>
                                                    </a:rPr>
                                                  </m:ctrlPr>
                                                </m:sSubPr>
                                                <m:e>
                                                  <m:r>
                                                    <a:rPr lang="en-GB" i="1">
                                                      <a:latin typeface="Cambria Math"/>
                                                    </a:rPr>
                                                    <m:t>𝐶</m:t>
                                                  </m:r>
                                                </m:e>
                                                <m:sub>
                                                  <m:r>
                                                    <a:rPr lang="en-GB" i="1">
                                                      <a:latin typeface="Cambria Math"/>
                                                    </a:rPr>
                                                    <m:t>𝛽</m:t>
                                                  </m:r>
                                                </m:sub>
                                              </m:sSub>
                                              <m:rad>
                                                <m:radPr>
                                                  <m:degHide m:val="on"/>
                                                  <m:ctrlPr>
                                                    <a:rPr lang="en-US" i="1">
                                                      <a:latin typeface="Cambria Math"/>
                                                    </a:rPr>
                                                  </m:ctrlPr>
                                                </m:radPr>
                                                <m:deg/>
                                                <m:e>
                                                  <m:sSub>
                                                    <m:sSubPr>
                                                      <m:ctrlPr>
                                                        <a:rPr lang="en-US" i="1">
                                                          <a:latin typeface="Cambria Math"/>
                                                        </a:rPr>
                                                      </m:ctrlPr>
                                                    </m:sSubPr>
                                                    <m:e>
                                                      <m:r>
                                                        <a:rPr lang="en-GB" i="1">
                                                          <a:latin typeface="Cambria Math"/>
                                                        </a:rPr>
                                                        <m:t>𝑃</m:t>
                                                      </m:r>
                                                    </m:e>
                                                    <m:sub>
                                                      <m:r>
                                                        <a:rPr lang="en-GB" i="1">
                                                          <a:latin typeface="Cambria Math"/>
                                                        </a:rPr>
                                                        <m:t>𝑟</m:t>
                                                      </m:r>
                                                    </m:sub>
                                                  </m:sSub>
                                                  <m:sSub>
                                                    <m:sSubPr>
                                                      <m:ctrlPr>
                                                        <a:rPr lang="en-US" i="1">
                                                          <a:latin typeface="Cambria Math"/>
                                                        </a:rPr>
                                                      </m:ctrlPr>
                                                    </m:sSubPr>
                                                    <m:e>
                                                      <m:r>
                                                        <a:rPr lang="en-GB" i="1">
                                                          <a:latin typeface="Cambria Math"/>
                                                        </a:rPr>
                                                        <m:t>𝑃</m:t>
                                                      </m:r>
                                                    </m:e>
                                                    <m:sub>
                                                      <m:r>
                                                        <a:rPr lang="en-GB" i="1">
                                                          <a:latin typeface="Cambria Math"/>
                                                        </a:rPr>
                                                        <m:t>𝑓</m:t>
                                                      </m:r>
                                                    </m:sub>
                                                  </m:sSub>
                                                </m:e>
                                              </m:rad>
                                            </m:e>
                                          </m:d>
                                        </m:den>
                                      </m:f>
                                      <m:r>
                                        <a:rPr lang="en-GB" i="1">
                                          <a:latin typeface="Cambria Math"/>
                                        </a:rPr>
                                        <m:t>+</m:t>
                                      </m:r>
                                      <m:f>
                                        <m:fPr>
                                          <m:ctrlPr>
                                            <a:rPr lang="en-US" i="1">
                                              <a:latin typeface="Cambria Math"/>
                                            </a:rPr>
                                          </m:ctrlPr>
                                        </m:fPr>
                                        <m:num>
                                          <m:sSub>
                                            <m:sSubPr>
                                              <m:ctrlPr>
                                                <a:rPr lang="en-US" i="1">
                                                  <a:latin typeface="Cambria Math"/>
                                                </a:rPr>
                                              </m:ctrlPr>
                                            </m:sSubPr>
                                            <m:e>
                                              <m:r>
                                                <a:rPr lang="en-GB" i="1">
                                                  <a:latin typeface="Cambria Math"/>
                                                </a:rPr>
                                                <m:t>𝑃</m:t>
                                              </m:r>
                                            </m:e>
                                            <m:sub>
                                              <m:r>
                                                <a:rPr lang="en-GB" i="1">
                                                  <a:latin typeface="Cambria Math"/>
                                                </a:rPr>
                                                <m:t>𝑟</m:t>
                                              </m:r>
                                            </m:sub>
                                          </m:sSub>
                                        </m:num>
                                        <m:den>
                                          <m:sSub>
                                            <m:sSubPr>
                                              <m:ctrlPr>
                                                <a:rPr lang="en-US" i="1">
                                                  <a:latin typeface="Cambria Math"/>
                                                </a:rPr>
                                              </m:ctrlPr>
                                            </m:sSubPr>
                                            <m:e>
                                              <m:r>
                                                <a:rPr lang="en-GB" i="1">
                                                  <a:latin typeface="Cambria Math"/>
                                                </a:rPr>
                                                <m:t>𝑃</m:t>
                                              </m:r>
                                            </m:e>
                                            <m:sub>
                                              <m:r>
                                                <a:rPr lang="en-GB" i="1">
                                                  <a:latin typeface="Cambria Math"/>
                                                </a:rPr>
                                                <m:t>𝐷𝑖𝑠𝑝</m:t>
                                              </m:r>
                                            </m:sub>
                                          </m:sSub>
                                        </m:den>
                                      </m:f>
                                    </m:e>
                                  </m:d>
                                  <m:f>
                                    <m:fPr>
                                      <m:ctrlPr>
                                        <a:rPr lang="en-US" i="1">
                                          <a:latin typeface="Cambria Math"/>
                                        </a:rPr>
                                      </m:ctrlPr>
                                    </m:fPr>
                                    <m:num>
                                      <m:r>
                                        <a:rPr lang="en-GB" i="1">
                                          <a:latin typeface="Cambria Math"/>
                                        </a:rPr>
                                        <m:t>∆</m:t>
                                      </m:r>
                                      <m:sSub>
                                        <m:sSubPr>
                                          <m:ctrlPr>
                                            <a:rPr lang="en-US" i="1">
                                              <a:latin typeface="Cambria Math"/>
                                            </a:rPr>
                                          </m:ctrlPr>
                                        </m:sSubPr>
                                        <m:e>
                                          <m:r>
                                            <a:rPr lang="en-GB" i="1">
                                              <a:latin typeface="Cambria Math"/>
                                            </a:rPr>
                                            <m:t>𝑃</m:t>
                                          </m:r>
                                        </m:e>
                                        <m:sub>
                                          <m:r>
                                            <a:rPr lang="en-GB" i="1">
                                              <a:latin typeface="Cambria Math"/>
                                            </a:rPr>
                                            <m:t>𝑟</m:t>
                                          </m:r>
                                        </m:sub>
                                      </m:sSub>
                                    </m:num>
                                    <m:den>
                                      <m:sSub>
                                        <m:sSubPr>
                                          <m:ctrlPr>
                                            <a:rPr lang="en-US" i="1">
                                              <a:latin typeface="Cambria Math"/>
                                            </a:rPr>
                                          </m:ctrlPr>
                                        </m:sSubPr>
                                        <m:e>
                                          <m:r>
                                            <a:rPr lang="en-GB" i="1">
                                              <a:latin typeface="Cambria Math"/>
                                            </a:rPr>
                                            <m:t>𝑃</m:t>
                                          </m:r>
                                        </m:e>
                                        <m:sub>
                                          <m:r>
                                            <a:rPr lang="en-GB" i="1">
                                              <a:latin typeface="Cambria Math"/>
                                            </a:rPr>
                                            <m:t>𝑟</m:t>
                                          </m:r>
                                        </m:sub>
                                      </m:sSub>
                                    </m:den>
                                  </m:f>
                                </m:e>
                              </m:d>
                            </m:e>
                            <m:sup>
                              <m:r>
                                <a:rPr lang="en-GB" i="1">
                                  <a:latin typeface="Cambria Math"/>
                                </a:rPr>
                                <m:t>2</m:t>
                              </m:r>
                            </m:sup>
                          </m:sSup>
                          <m:r>
                            <a:rPr lang="en-GB"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GB" i="1">
                                          <a:latin typeface="Cambria Math"/>
                                        </a:rPr>
                                        <m:t>∆</m:t>
                                      </m:r>
                                      <m:r>
                                        <a:rPr lang="en-GB" i="1">
                                          <a:latin typeface="Cambria Math"/>
                                        </a:rPr>
                                        <m:t>𝜏</m:t>
                                      </m:r>
                                    </m:num>
                                    <m:den>
                                      <m:r>
                                        <a:rPr lang="en-GB" i="1">
                                          <a:latin typeface="Cambria Math"/>
                                        </a:rPr>
                                        <m:t>𝜏</m:t>
                                      </m:r>
                                    </m:den>
                                  </m:f>
                                </m:e>
                              </m:d>
                            </m:e>
                            <m:sup>
                              <m:r>
                                <a:rPr lang="en-GB" i="1">
                                  <a:latin typeface="Cambria Math"/>
                                </a:rPr>
                                <m:t>2</m:t>
                              </m:r>
                            </m:sup>
                          </m:sSup>
                        </m:e>
                      </m:ra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8100" y="4854472"/>
                <a:ext cx="9220200" cy="116993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0795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 Errors</a:t>
            </a:r>
            <a:endParaRPr lang="en-US" dirty="0"/>
          </a:p>
        </p:txBody>
      </p:sp>
      <p:sp>
        <p:nvSpPr>
          <p:cNvPr id="3" name="Content Placeholder 2"/>
          <p:cNvSpPr>
            <a:spLocks noGrp="1"/>
          </p:cNvSpPr>
          <p:nvPr>
            <p:ph idx="1"/>
          </p:nvPr>
        </p:nvSpPr>
        <p:spPr>
          <a:xfrm>
            <a:off x="762000" y="914400"/>
            <a:ext cx="7772400" cy="1371600"/>
          </a:xfrm>
        </p:spPr>
        <p:txBody>
          <a:bodyPr/>
          <a:lstStyle/>
          <a:p>
            <a:pPr marL="0" indent="0">
              <a:buNone/>
            </a:pPr>
            <a:r>
              <a:rPr lang="en-US" sz="1800" dirty="0" smtClean="0"/>
              <a:t>When you do the math you find that the only thing that matters with the CW gradient measurement is the linearity for the transmitted power meter and the error in the field probe-Q when it was determined during a decay measurement.  </a:t>
            </a:r>
            <a:endParaRPr lang="en-US" sz="1800" dirty="0"/>
          </a:p>
        </p:txBody>
      </p:sp>
      <mc:AlternateContent xmlns:mc="http://schemas.openxmlformats.org/markup-compatibility/2006" xmlns:a14="http://schemas.microsoft.com/office/drawing/2010/main">
        <mc:Choice Requires="a14">
          <p:sp>
            <p:nvSpPr>
              <p:cNvPr id="4" name="Rectangle 3"/>
              <p:cNvSpPr/>
              <p:nvPr/>
            </p:nvSpPr>
            <p:spPr>
              <a:xfrm>
                <a:off x="1752600" y="2133600"/>
                <a:ext cx="5249357" cy="118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a:rPr>
                          </m:ctrlPr>
                        </m:fPr>
                        <m:num>
                          <m:r>
                            <a:rPr lang="en-GB" sz="2400" i="1">
                              <a:latin typeface="Cambria Math"/>
                            </a:rPr>
                            <m:t>∆</m:t>
                          </m:r>
                          <m:r>
                            <a:rPr lang="en-GB" sz="2400" i="1">
                              <a:latin typeface="Cambria Math"/>
                            </a:rPr>
                            <m:t>𝐸</m:t>
                          </m:r>
                        </m:num>
                        <m:den>
                          <m:r>
                            <a:rPr lang="en-US" sz="2400" b="0" i="1" smtClean="0">
                              <a:latin typeface="Cambria Math"/>
                            </a:rPr>
                            <m:t>𝐸</m:t>
                          </m:r>
                        </m:den>
                      </m:f>
                      <m:r>
                        <a:rPr lang="en-GB" sz="2400" i="1">
                          <a:latin typeface="Cambria Math"/>
                        </a:rPr>
                        <m:t>=</m:t>
                      </m:r>
                      <m:f>
                        <m:fPr>
                          <m:ctrlPr>
                            <a:rPr lang="en-US" sz="2400" i="1">
                              <a:latin typeface="Cambria Math"/>
                            </a:rPr>
                          </m:ctrlPr>
                        </m:fPr>
                        <m:num>
                          <m:r>
                            <a:rPr lang="en-US" sz="2400" b="0" i="1" smtClean="0">
                              <a:latin typeface="Cambria Math"/>
                            </a:rPr>
                            <m:t>1</m:t>
                          </m:r>
                        </m:num>
                        <m:den>
                          <m:r>
                            <a:rPr lang="en-GB" sz="2400" i="1">
                              <a:latin typeface="Cambria Math"/>
                            </a:rPr>
                            <m:t>2</m:t>
                          </m:r>
                        </m:den>
                      </m:f>
                      <m:rad>
                        <m:radPr>
                          <m:degHide m:val="on"/>
                          <m:ctrlPr>
                            <a:rPr lang="en-US" sz="2400" i="1">
                              <a:latin typeface="Cambria Math"/>
                            </a:rPr>
                          </m:ctrlPr>
                        </m:radPr>
                        <m:deg/>
                        <m:e>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sSub>
                                        <m:sSubPr>
                                          <m:ctrlPr>
                                            <a:rPr lang="en-US" sz="2400" i="1">
                                              <a:latin typeface="Cambria Math"/>
                                            </a:rPr>
                                          </m:ctrlPr>
                                        </m:sSubPr>
                                        <m:e>
                                          <m:r>
                                            <a:rPr lang="en-GB" sz="2400" i="1">
                                              <a:latin typeface="Cambria Math"/>
                                            </a:rPr>
                                            <m:t>∆</m:t>
                                          </m:r>
                                          <m:r>
                                            <a:rPr lang="en-GB" sz="2400" i="1">
                                              <a:latin typeface="Cambria Math"/>
                                            </a:rPr>
                                            <m:t>𝑄</m:t>
                                          </m:r>
                                        </m:e>
                                        <m:sub>
                                          <m:r>
                                            <a:rPr lang="en-GB" sz="2400" i="1">
                                              <a:latin typeface="Cambria Math"/>
                                            </a:rPr>
                                            <m:t>2</m:t>
                                          </m:r>
                                        </m:sub>
                                      </m:sSub>
                                    </m:num>
                                    <m:den>
                                      <m:sSub>
                                        <m:sSubPr>
                                          <m:ctrlPr>
                                            <a:rPr lang="en-US" sz="2400" i="1">
                                              <a:latin typeface="Cambria Math"/>
                                            </a:rPr>
                                          </m:ctrlPr>
                                        </m:sSubPr>
                                        <m:e>
                                          <m:r>
                                            <a:rPr lang="en-GB" sz="2400" i="1">
                                              <a:latin typeface="Cambria Math"/>
                                            </a:rPr>
                                            <m:t>𝑄</m:t>
                                          </m:r>
                                        </m:e>
                                        <m:sub>
                                          <m:r>
                                            <a:rPr lang="en-GB" sz="2400" i="1">
                                              <a:latin typeface="Cambria Math"/>
                                            </a:rPr>
                                            <m:t>2</m:t>
                                          </m:r>
                                        </m:sub>
                                      </m:sSub>
                                    </m:den>
                                  </m:f>
                                </m:e>
                              </m:d>
                            </m:e>
                            <m:sup>
                              <m:r>
                                <a:rPr lang="en-GB" sz="2400" i="1">
                                  <a:latin typeface="Cambria Math"/>
                                </a:rPr>
                                <m:t>2</m:t>
                              </m:r>
                            </m:sup>
                          </m:sSup>
                          <m:sSup>
                            <m:sSupPr>
                              <m:ctrlPr>
                                <a:rPr lang="en-US" sz="2400" i="1">
                                  <a:latin typeface="Cambria Math"/>
                                </a:rPr>
                              </m:ctrlPr>
                            </m:sSupPr>
                            <m:e>
                              <m:r>
                                <a:rPr lang="en-GB" sz="2400" i="1">
                                  <a:latin typeface="Cambria Math"/>
                                </a:rPr>
                                <m:t>+</m:t>
                              </m:r>
                              <m:d>
                                <m:dPr>
                                  <m:ctrlPr>
                                    <a:rPr lang="en-US" sz="2400" i="1">
                                      <a:latin typeface="Cambria Math"/>
                                    </a:rPr>
                                  </m:ctrlPr>
                                </m:dPr>
                                <m:e>
                                  <m:f>
                                    <m:fPr>
                                      <m:ctrlPr>
                                        <a:rPr lang="en-US" sz="2400" i="1">
                                          <a:latin typeface="Cambria Math"/>
                                        </a:rPr>
                                      </m:ctrlPr>
                                    </m:fPr>
                                    <m:num>
                                      <m:r>
                                        <a:rPr lang="en-GB" sz="2400" i="1">
                                          <a:latin typeface="Cambria Math"/>
                                        </a:rPr>
                                        <m:t>∆</m:t>
                                      </m:r>
                                      <m:sSub>
                                        <m:sSubPr>
                                          <m:ctrlPr>
                                            <a:rPr lang="en-US" sz="2400" i="1">
                                              <a:latin typeface="Cambria Math"/>
                                            </a:rPr>
                                          </m:ctrlPr>
                                        </m:sSubPr>
                                        <m:e>
                                          <m:r>
                                            <a:rPr lang="en-GB" sz="2400" i="1">
                                              <a:latin typeface="Cambria Math"/>
                                            </a:rPr>
                                            <m:t>𝑃</m:t>
                                          </m:r>
                                        </m:e>
                                        <m:sub>
                                          <m:r>
                                            <a:rPr lang="en-GB" sz="2400" i="1">
                                              <a:latin typeface="Cambria Math"/>
                                            </a:rPr>
                                            <m:t>𝑡</m:t>
                                          </m:r>
                                          <m:r>
                                            <a:rPr lang="en-US" sz="2400" b="0" i="1" smtClean="0">
                                              <a:latin typeface="Cambria Math"/>
                                            </a:rPr>
                                            <m:t>𝑚</m:t>
                                          </m:r>
                                        </m:sub>
                                      </m:sSub>
                                    </m:num>
                                    <m:den>
                                      <m:sSub>
                                        <m:sSubPr>
                                          <m:ctrlPr>
                                            <a:rPr lang="en-US" sz="2400" i="1">
                                              <a:latin typeface="Cambria Math"/>
                                            </a:rPr>
                                          </m:ctrlPr>
                                        </m:sSubPr>
                                        <m:e>
                                          <m:r>
                                            <a:rPr lang="en-GB" sz="2400" i="1">
                                              <a:latin typeface="Cambria Math"/>
                                            </a:rPr>
                                            <m:t>𝑃</m:t>
                                          </m:r>
                                        </m:e>
                                        <m:sub>
                                          <m:r>
                                            <a:rPr lang="en-GB" sz="2400" i="1">
                                              <a:latin typeface="Cambria Math"/>
                                            </a:rPr>
                                            <m:t>𝑡</m:t>
                                          </m:r>
                                          <m:r>
                                            <a:rPr lang="en-US" sz="2400" b="0" i="1" smtClean="0">
                                              <a:latin typeface="Cambria Math"/>
                                            </a:rPr>
                                            <m:t>𝑚</m:t>
                                          </m:r>
                                        </m:sub>
                                      </m:sSub>
                                    </m:den>
                                  </m:f>
                                </m:e>
                              </m:d>
                            </m:e>
                            <m:sup>
                              <m:r>
                                <a:rPr lang="en-GB" sz="2400" i="1">
                                  <a:latin typeface="Cambria Math"/>
                                </a:rPr>
                                <m:t>2</m:t>
                              </m:r>
                            </m:sup>
                          </m:sSup>
                        </m:e>
                      </m:ra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752600" y="2133600"/>
                <a:ext cx="5249357" cy="1183529"/>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685800" y="3505200"/>
            <a:ext cx="8305800" cy="2816156"/>
          </a:xfrm>
          <a:prstGeom prst="rect">
            <a:avLst/>
          </a:prstGeom>
        </p:spPr>
        <p:txBody>
          <a:bodyPr wrap="square">
            <a:spAutoFit/>
          </a:bodyPr>
          <a:lstStyle/>
          <a:p>
            <a:pPr>
              <a:spcAft>
                <a:spcPts val="600"/>
              </a:spcAft>
            </a:pPr>
            <a:r>
              <a:rPr lang="en-US" b="1" dirty="0"/>
              <a:t>CW </a:t>
            </a:r>
            <a:r>
              <a:rPr lang="en-US" b="1" dirty="0" err="1"/>
              <a:t>Qo</a:t>
            </a:r>
            <a:r>
              <a:rPr lang="en-US" b="1" dirty="0"/>
              <a:t> errors are more complicated.  </a:t>
            </a:r>
          </a:p>
          <a:p>
            <a:pPr marL="285750" indent="-285750">
              <a:spcAft>
                <a:spcPts val="600"/>
              </a:spcAft>
              <a:buFont typeface="Arial" panose="020B0604020202020204" pitchFamily="34" charset="0"/>
              <a:buChar char="•"/>
            </a:pPr>
            <a:r>
              <a:rPr lang="en-US" b="1" dirty="0"/>
              <a:t>The calibration for the forward and reflected power can change if you repeat the forward power to a detuned cavity calibration and obtain an new value for the in-dewar incident cable losses.</a:t>
            </a:r>
          </a:p>
          <a:p>
            <a:pPr marL="285750" indent="-285750">
              <a:spcAft>
                <a:spcPts val="600"/>
              </a:spcAft>
              <a:buFont typeface="Arial" panose="020B0604020202020204" pitchFamily="34" charset="0"/>
              <a:buChar char="•"/>
            </a:pPr>
            <a:r>
              <a:rPr lang="en-US" b="1" dirty="0"/>
              <a:t>There are errors associated with the directional couplers that are a function of the ratio of forward and reflected power (related to beta) which occurs when </a:t>
            </a:r>
            <a:r>
              <a:rPr lang="en-US" b="1" i="1" dirty="0"/>
              <a:t>Q</a:t>
            </a:r>
            <a:r>
              <a:rPr lang="en-US" b="1" i="1" baseline="-25000" dirty="0"/>
              <a:t>0</a:t>
            </a:r>
            <a:r>
              <a:rPr lang="en-US" b="1" dirty="0"/>
              <a:t> changes.</a:t>
            </a:r>
          </a:p>
          <a:p>
            <a:pPr marL="285750" indent="-285750">
              <a:spcAft>
                <a:spcPts val="600"/>
              </a:spcAft>
              <a:buFont typeface="Arial" panose="020B0604020202020204" pitchFamily="34" charset="0"/>
              <a:buChar char="•"/>
            </a:pPr>
            <a:r>
              <a:rPr lang="en-US" b="1" dirty="0"/>
              <a:t>There is the error that is carried through with the value of </a:t>
            </a:r>
            <a:r>
              <a:rPr lang="en-US" b="1" i="1" dirty="0"/>
              <a:t>Q</a:t>
            </a:r>
            <a:r>
              <a:rPr lang="en-US" b="1" i="1" baseline="-25000" dirty="0"/>
              <a:t>2</a:t>
            </a:r>
            <a:r>
              <a:rPr lang="en-US" b="1" dirty="0"/>
              <a:t> that was measured during the decay measurement.</a:t>
            </a:r>
          </a:p>
        </p:txBody>
      </p:sp>
    </p:spTree>
    <p:extLst>
      <p:ext uri="{BB962C8B-B14F-4D97-AF65-F5344CB8AC3E}">
        <p14:creationId xmlns:p14="http://schemas.microsoft.com/office/powerpoint/2010/main" val="3977897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 Errors in Q</a:t>
            </a:r>
            <a:r>
              <a:rPr lang="en-US" baseline="-25000" dirty="0" smtClean="0"/>
              <a:t>0</a:t>
            </a:r>
            <a:endParaRPr lang="en-US" baseline="-25000" dirty="0"/>
          </a:p>
        </p:txBody>
      </p:sp>
      <p:sp>
        <p:nvSpPr>
          <p:cNvPr id="3" name="Content Placeholder 2"/>
          <p:cNvSpPr>
            <a:spLocks noGrp="1"/>
          </p:cNvSpPr>
          <p:nvPr>
            <p:ph idx="1"/>
          </p:nvPr>
        </p:nvSpPr>
        <p:spPr>
          <a:xfrm>
            <a:off x="457200" y="3810000"/>
            <a:ext cx="7772400" cy="2743200"/>
          </a:xfrm>
        </p:spPr>
        <p:txBody>
          <a:bodyPr/>
          <a:lstStyle/>
          <a:p>
            <a:r>
              <a:rPr lang="en-US" sz="1800" dirty="0" smtClean="0"/>
              <a:t>Here the primed RF power, </a:t>
            </a:r>
            <a:r>
              <a:rPr lang="el-GR" sz="1800" dirty="0" smtClean="0"/>
              <a:t>τ</a:t>
            </a:r>
            <a:r>
              <a:rPr lang="en-US" sz="1800" dirty="0" smtClean="0"/>
              <a:t> and </a:t>
            </a:r>
            <a:r>
              <a:rPr lang="en-US" sz="1800" i="1" dirty="0" smtClean="0"/>
              <a:t>C</a:t>
            </a:r>
            <a:r>
              <a:rPr lang="el-GR" sz="1800" i="1" baseline="-25000" dirty="0"/>
              <a:t>β</a:t>
            </a:r>
            <a:r>
              <a:rPr lang="en-US" sz="1800" dirty="0" smtClean="0"/>
              <a:t> readings are the values when </a:t>
            </a:r>
            <a:r>
              <a:rPr lang="en-US" sz="1800" i="1" dirty="0" smtClean="0"/>
              <a:t>Q</a:t>
            </a:r>
            <a:r>
              <a:rPr lang="en-US" sz="1800" i="1" baseline="-25000" dirty="0" smtClean="0"/>
              <a:t>2</a:t>
            </a:r>
            <a:r>
              <a:rPr lang="en-US" sz="1800" dirty="0" smtClean="0"/>
              <a:t> was calculated using the decay technique.</a:t>
            </a:r>
          </a:p>
          <a:p>
            <a:r>
              <a:rPr lang="el-GR" sz="1800" i="1" dirty="0" smtClean="0"/>
              <a:t>Δ</a:t>
            </a:r>
            <a:r>
              <a:rPr lang="en-US" sz="1800" i="1" dirty="0" err="1" smtClean="0"/>
              <a:t>C</a:t>
            </a:r>
            <a:r>
              <a:rPr lang="en-US" sz="1800" i="1" baseline="-25000" dirty="0" err="1" smtClean="0"/>
              <a:t>x</a:t>
            </a:r>
            <a:r>
              <a:rPr lang="en-US" sz="1800" i="1" dirty="0" smtClean="0"/>
              <a:t>/</a:t>
            </a:r>
            <a:r>
              <a:rPr lang="en-US" sz="1800" i="1" dirty="0" err="1" smtClean="0"/>
              <a:t>C</a:t>
            </a:r>
            <a:r>
              <a:rPr lang="en-US" sz="1800" i="1" baseline="-25000" dirty="0" err="1" smtClean="0"/>
              <a:t>x</a:t>
            </a:r>
            <a:r>
              <a:rPr lang="en-US" sz="1800" i="1" dirty="0" smtClean="0"/>
              <a:t> </a:t>
            </a:r>
            <a:r>
              <a:rPr lang="en-US" sz="1800" dirty="0" smtClean="0"/>
              <a:t>are the errors in the calibrations for both the CW and decay measurements and </a:t>
            </a:r>
          </a:p>
          <a:p>
            <a:r>
              <a:rPr lang="en-US" sz="1800" i="1" dirty="0" err="1" smtClean="0"/>
              <a:t>ΔP</a:t>
            </a:r>
            <a:r>
              <a:rPr lang="en-US" sz="1800" i="1" baseline="-25000" dirty="0" err="1" smtClean="0"/>
              <a:t>xm</a:t>
            </a:r>
            <a:r>
              <a:rPr lang="en-US" sz="1800" i="1" dirty="0" smtClean="0"/>
              <a:t>/</a:t>
            </a:r>
            <a:r>
              <a:rPr lang="en-US" sz="1800" i="1" dirty="0" err="1" smtClean="0"/>
              <a:t>P</a:t>
            </a:r>
            <a:r>
              <a:rPr lang="en-US" sz="1800" i="1" baseline="-25000" dirty="0" err="1" smtClean="0"/>
              <a:t>xm</a:t>
            </a:r>
            <a:r>
              <a:rPr lang="en-US" sz="1800" dirty="0" smtClean="0"/>
              <a:t> are the non linarites associated with the power meter measurements.  </a:t>
            </a:r>
            <a:endParaRPr lang="en-US" sz="1800" baseline="-25000" dirty="0"/>
          </a:p>
        </p:txBody>
      </p:sp>
      <mc:AlternateContent xmlns:mc="http://schemas.openxmlformats.org/markup-compatibility/2006" xmlns:a14="http://schemas.microsoft.com/office/drawing/2010/main">
        <mc:Choice Requires="a14">
          <p:sp>
            <p:nvSpPr>
              <p:cNvPr id="4" name="Rectangle 3"/>
              <p:cNvSpPr/>
              <p:nvPr/>
            </p:nvSpPr>
            <p:spPr>
              <a:xfrm>
                <a:off x="-76201" y="914400"/>
                <a:ext cx="9129823" cy="28163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a:rPr>
                          </m:ctrlPr>
                        </m:fPr>
                        <m:num>
                          <m:r>
                            <a:rPr lang="en-US" sz="1600" i="1">
                              <a:latin typeface="Cambria Math"/>
                            </a:rPr>
                            <m:t>∆</m:t>
                          </m:r>
                          <m:sSub>
                            <m:sSubPr>
                              <m:ctrlPr>
                                <a:rPr lang="en-US" sz="1600" i="1">
                                  <a:latin typeface="Cambria Math"/>
                                </a:rPr>
                              </m:ctrlPr>
                            </m:sSubPr>
                            <m:e>
                              <m:r>
                                <a:rPr lang="en-US" sz="1600" i="1">
                                  <a:latin typeface="Cambria Math"/>
                                </a:rPr>
                                <m:t>𝑄</m:t>
                              </m:r>
                            </m:e>
                            <m:sub>
                              <m:r>
                                <a:rPr lang="en-US" sz="1600" i="1">
                                  <a:latin typeface="Cambria Math"/>
                                </a:rPr>
                                <m:t>0</m:t>
                              </m:r>
                            </m:sub>
                          </m:sSub>
                        </m:num>
                        <m:den>
                          <m:sSub>
                            <m:sSubPr>
                              <m:ctrlPr>
                                <a:rPr lang="en-US" sz="1600" i="1">
                                  <a:latin typeface="Cambria Math"/>
                                </a:rPr>
                              </m:ctrlPr>
                            </m:sSubPr>
                            <m:e>
                              <m:r>
                                <a:rPr lang="en-US" sz="1600" i="1">
                                  <a:latin typeface="Cambria Math"/>
                                </a:rPr>
                                <m:t>𝑄</m:t>
                              </m:r>
                            </m:e>
                            <m:sub>
                              <m:r>
                                <a:rPr lang="en-US" sz="1600" i="1">
                                  <a:latin typeface="Cambria Math"/>
                                </a:rPr>
                                <m:t>0</m:t>
                              </m:r>
                            </m:sub>
                          </m:sSub>
                        </m:den>
                      </m:f>
                      <m:r>
                        <a:rPr lang="en-US" sz="1600" i="1">
                          <a:latin typeface="Cambria Math"/>
                        </a:rPr>
                        <m:t>=</m:t>
                      </m:r>
                      <m:rad>
                        <m:radPr>
                          <m:degHide m:val="on"/>
                          <m:ctrlPr>
                            <a:rPr lang="en-US" sz="1600" i="1">
                              <a:latin typeface="Cambria Math"/>
                            </a:rPr>
                          </m:ctrlPr>
                        </m:radPr>
                        <m:deg/>
                        <m:e>
                          <m:eqArr>
                            <m:eqArrPr>
                              <m:ctrlPr>
                                <a:rPr lang="en-US" sz="1600" i="1" smtClean="0">
                                  <a:latin typeface="Cambria Math"/>
                                </a:rPr>
                              </m:ctrlPr>
                            </m:eqArrPr>
                            <m:e>
                              <m:eqArr>
                                <m:eqArrPr>
                                  <m:ctrlPr>
                                    <a:rPr lang="en-US" sz="1600" i="1">
                                      <a:latin typeface="Cambria Math"/>
                                    </a:rPr>
                                  </m:ctrlPr>
                                </m:eqArrPr>
                                <m:e>
                                  <m:sSup>
                                    <m:sSupPr>
                                      <m:ctrlPr>
                                        <a:rPr lang="en-US" sz="1600" i="1">
                                          <a:latin typeface="Cambria Math"/>
                                        </a:rPr>
                                      </m:ctrlPr>
                                    </m:sSupPr>
                                    <m:e>
                                      <m:d>
                                        <m:dPr>
                                          <m:ctrlPr>
                                            <a:rPr lang="en-US" sz="1600" i="1">
                                              <a:latin typeface="Cambria Math"/>
                                            </a:rPr>
                                          </m:ctrlPr>
                                        </m:dPr>
                                        <m:e>
                                          <m:d>
                                            <m:dPr>
                                              <m:begChr m:val="["/>
                                              <m:endChr m:val="]"/>
                                              <m:ctrlPr>
                                                <a:rPr lang="en-US" sz="1600" i="1">
                                                  <a:latin typeface="Cambria Math"/>
                                                </a:rPr>
                                              </m:ctrlPr>
                                            </m:dPr>
                                            <m:e>
                                              <m:f>
                                                <m:fPr>
                                                  <m:ctrlPr>
                                                    <a:rPr lang="en-US" sz="1600" i="1">
                                                      <a:latin typeface="Cambria Math"/>
                                                    </a:rPr>
                                                  </m:ctrlPr>
                                                </m:fPr>
                                                <m:num>
                                                  <m:r>
                                                    <a:rPr lang="en-US" sz="1600" i="1">
                                                      <a:latin typeface="Cambria Math"/>
                                                    </a:rPr>
                                                    <m:t>2</m:t>
                                                  </m:r>
                                                  <m:sSubSup>
                                                    <m:sSubSupPr>
                                                      <m:ctrlPr>
                                                        <a:rPr lang="en-US" sz="1600" i="1">
                                                          <a:latin typeface="Cambria Math"/>
                                                        </a:rPr>
                                                      </m:ctrlPr>
                                                    </m:sSubSupPr>
                                                    <m:e>
                                                      <m:r>
                                                        <a:rPr lang="en-US" sz="1600" i="1">
                                                          <a:latin typeface="Cambria Math"/>
                                                        </a:rPr>
                                                        <m:t>𝑃</m:t>
                                                      </m:r>
                                                    </m:e>
                                                    <m:sub>
                                                      <m:r>
                                                        <a:rPr lang="en-US" sz="1600" i="1">
                                                          <a:latin typeface="Cambria Math"/>
                                                        </a:rPr>
                                                        <m:t>𝑓</m:t>
                                                      </m:r>
                                                    </m:sub>
                                                    <m:sup>
                                                      <m:r>
                                                        <a:rPr lang="en-US" sz="1600" i="1">
                                                          <a:latin typeface="Cambria Math"/>
                                                        </a:rPr>
                                                        <m:t>′</m:t>
                                                      </m:r>
                                                    </m:sup>
                                                  </m:sSubSup>
                                                  <m:r>
                                                    <a:rPr lang="en-US" sz="1600" i="1">
                                                      <a:latin typeface="Cambria Math"/>
                                                    </a:rPr>
                                                    <m:t>+</m:t>
                                                  </m:r>
                                                  <m:sSubSup>
                                                    <m:sSubSupPr>
                                                      <m:ctrlPr>
                                                        <a:rPr lang="en-US" sz="1600" i="1">
                                                          <a:latin typeface="Cambria Math"/>
                                                        </a:rPr>
                                                      </m:ctrlPr>
                                                    </m:sSubSupPr>
                                                    <m:e>
                                                      <m:r>
                                                        <a:rPr lang="en-US" sz="1600" i="1">
                                                          <a:latin typeface="Cambria Math"/>
                                                        </a:rPr>
                                                        <m:t>𝐶</m:t>
                                                      </m:r>
                                                    </m:e>
                                                    <m:sub>
                                                      <m:r>
                                                        <a:rPr lang="en-US" sz="1600" i="1">
                                                          <a:latin typeface="Cambria Math"/>
                                                        </a:rPr>
                                                        <m:t>𝛽</m:t>
                                                      </m:r>
                                                    </m:sub>
                                                    <m:sup>
                                                      <m:r>
                                                        <a:rPr lang="en-US" sz="1600" i="1">
                                                          <a:latin typeface="Cambria Math"/>
                                                        </a:rPr>
                                                        <m:t>′</m:t>
                                                      </m:r>
                                                    </m:sup>
                                                  </m:sSubSup>
                                                  <m:rad>
                                                    <m:radPr>
                                                      <m:degHide m:val="on"/>
                                                      <m:ctrlPr>
                                                        <a:rPr lang="en-US" sz="1600" i="1">
                                                          <a:latin typeface="Cambria Math"/>
                                                        </a:rPr>
                                                      </m:ctrlPr>
                                                    </m:radPr>
                                                    <m:deg/>
                                                    <m:e>
                                                      <m:sSubSup>
                                                        <m:sSubSupPr>
                                                          <m:ctrlPr>
                                                            <a:rPr lang="en-US" sz="1600" i="1">
                                                              <a:latin typeface="Cambria Math"/>
                                                            </a:rPr>
                                                          </m:ctrlPr>
                                                        </m:sSubSupPr>
                                                        <m:e>
                                                          <m:r>
                                                            <a:rPr lang="en-US" sz="1600" i="1">
                                                              <a:latin typeface="Cambria Math"/>
                                                            </a:rPr>
                                                            <m:t>𝑃</m:t>
                                                          </m:r>
                                                        </m:e>
                                                        <m:sub>
                                                          <m:r>
                                                            <a:rPr lang="en-US" sz="1600" i="1">
                                                              <a:latin typeface="Cambria Math"/>
                                                            </a:rPr>
                                                            <m:t>𝑓</m:t>
                                                          </m:r>
                                                        </m:sub>
                                                        <m:sup>
                                                          <m:r>
                                                            <a:rPr lang="en-US" sz="1600" i="1">
                                                              <a:latin typeface="Cambria Math"/>
                                                            </a:rPr>
                                                            <m:t>′</m:t>
                                                          </m:r>
                                                        </m:sup>
                                                      </m:sSubSup>
                                                      <m:sSubSup>
                                                        <m:sSubSupPr>
                                                          <m:ctrlPr>
                                                            <a:rPr lang="en-US" sz="1600" i="1">
                                                              <a:latin typeface="Cambria Math"/>
                                                            </a:rPr>
                                                          </m:ctrlPr>
                                                        </m:sSubSupPr>
                                                        <m:e>
                                                          <m:r>
                                                            <a:rPr lang="en-US" sz="1600" i="1">
                                                              <a:latin typeface="Cambria Math"/>
                                                            </a:rPr>
                                                            <m:t>𝑃</m:t>
                                                          </m:r>
                                                        </m:e>
                                                        <m:sub>
                                                          <m:r>
                                                            <a:rPr lang="en-US" sz="1600" i="1">
                                                              <a:latin typeface="Cambria Math"/>
                                                            </a:rPr>
                                                            <m:t>𝑟</m:t>
                                                          </m:r>
                                                        </m:sub>
                                                        <m:sup>
                                                          <m:r>
                                                            <a:rPr lang="en-US" sz="1600" i="1">
                                                              <a:latin typeface="Cambria Math"/>
                                                            </a:rPr>
                                                            <m:t>′</m:t>
                                                          </m:r>
                                                        </m:sup>
                                                      </m:sSubSup>
                                                    </m:e>
                                                  </m:rad>
                                                </m:num>
                                                <m:den>
                                                  <m:r>
                                                    <a:rPr lang="en-US" sz="1600" i="1">
                                                      <a:latin typeface="Cambria Math"/>
                                                    </a:rPr>
                                                    <m:t>2</m:t>
                                                  </m:r>
                                                  <m:d>
                                                    <m:dPr>
                                                      <m:ctrlPr>
                                                        <a:rPr lang="en-US" sz="1600" i="1">
                                                          <a:latin typeface="Cambria Math"/>
                                                        </a:rPr>
                                                      </m:ctrlPr>
                                                    </m:dPr>
                                                    <m:e>
                                                      <m:sSubSup>
                                                        <m:sSubSupPr>
                                                          <m:ctrlPr>
                                                            <a:rPr lang="en-US" sz="1600" i="1">
                                                              <a:latin typeface="Cambria Math"/>
                                                            </a:rPr>
                                                          </m:ctrlPr>
                                                        </m:sSubSupPr>
                                                        <m:e>
                                                          <m:r>
                                                            <a:rPr lang="en-US" sz="1600" i="1">
                                                              <a:latin typeface="Cambria Math"/>
                                                            </a:rPr>
                                                            <m:t>𝑃</m:t>
                                                          </m:r>
                                                        </m:e>
                                                        <m:sub>
                                                          <m:r>
                                                            <a:rPr lang="en-US" sz="1600" i="1">
                                                              <a:latin typeface="Cambria Math"/>
                                                            </a:rPr>
                                                            <m:t>𝑓</m:t>
                                                          </m:r>
                                                        </m:sub>
                                                        <m:sup>
                                                          <m:r>
                                                            <a:rPr lang="en-US" sz="1600" i="1">
                                                              <a:latin typeface="Cambria Math"/>
                                                            </a:rPr>
                                                            <m:t>′</m:t>
                                                          </m:r>
                                                        </m:sup>
                                                      </m:sSubSup>
                                                      <m:r>
                                                        <a:rPr lang="en-US" sz="1600" i="1">
                                                          <a:latin typeface="Cambria Math"/>
                                                        </a:rPr>
                                                        <m:t>+</m:t>
                                                      </m:r>
                                                      <m:sSubSup>
                                                        <m:sSubSupPr>
                                                          <m:ctrlPr>
                                                            <a:rPr lang="en-US" sz="1600" i="1">
                                                              <a:latin typeface="Cambria Math"/>
                                                            </a:rPr>
                                                          </m:ctrlPr>
                                                        </m:sSubSupPr>
                                                        <m:e>
                                                          <m:r>
                                                            <a:rPr lang="en-US" sz="1600" i="1">
                                                              <a:latin typeface="Cambria Math"/>
                                                            </a:rPr>
                                                            <m:t>𝐶</m:t>
                                                          </m:r>
                                                        </m:e>
                                                        <m:sub>
                                                          <m:r>
                                                            <a:rPr lang="en-US" sz="1600" i="1">
                                                              <a:latin typeface="Cambria Math"/>
                                                            </a:rPr>
                                                            <m:t>𝛽</m:t>
                                                          </m:r>
                                                        </m:sub>
                                                        <m:sup>
                                                          <m:r>
                                                            <a:rPr lang="en-US" sz="1600" i="1">
                                                              <a:latin typeface="Cambria Math"/>
                                                            </a:rPr>
                                                            <m:t>′</m:t>
                                                          </m:r>
                                                        </m:sup>
                                                      </m:sSubSup>
                                                      <m:rad>
                                                        <m:radPr>
                                                          <m:degHide m:val="on"/>
                                                          <m:ctrlPr>
                                                            <a:rPr lang="en-US" sz="1600" i="1">
                                                              <a:latin typeface="Cambria Math"/>
                                                            </a:rPr>
                                                          </m:ctrlPr>
                                                        </m:radPr>
                                                        <m:deg/>
                                                        <m:e>
                                                          <m:sSubSup>
                                                            <m:sSubSupPr>
                                                              <m:ctrlPr>
                                                                <a:rPr lang="en-US" sz="1600" i="1">
                                                                  <a:latin typeface="Cambria Math"/>
                                                                </a:rPr>
                                                              </m:ctrlPr>
                                                            </m:sSubSupPr>
                                                            <m:e>
                                                              <m:r>
                                                                <a:rPr lang="en-US" sz="1600" i="1">
                                                                  <a:latin typeface="Cambria Math"/>
                                                                </a:rPr>
                                                                <m:t>𝑃</m:t>
                                                              </m:r>
                                                            </m:e>
                                                            <m:sub>
                                                              <m:r>
                                                                <a:rPr lang="en-US" sz="1600" i="1">
                                                                  <a:latin typeface="Cambria Math"/>
                                                                </a:rPr>
                                                                <m:t>𝑓</m:t>
                                                              </m:r>
                                                            </m:sub>
                                                            <m:sup>
                                                              <m:r>
                                                                <a:rPr lang="en-US" sz="1600" i="1">
                                                                  <a:latin typeface="Cambria Math"/>
                                                                </a:rPr>
                                                                <m:t>′</m:t>
                                                              </m:r>
                                                            </m:sup>
                                                          </m:sSubSup>
                                                          <m:sSubSup>
                                                            <m:sSubSupPr>
                                                              <m:ctrlPr>
                                                                <a:rPr lang="en-US" sz="1600" i="1">
                                                                  <a:latin typeface="Cambria Math"/>
                                                                </a:rPr>
                                                              </m:ctrlPr>
                                                            </m:sSubSupPr>
                                                            <m:e>
                                                              <m:r>
                                                                <a:rPr lang="en-US" sz="1600" i="1">
                                                                  <a:latin typeface="Cambria Math"/>
                                                                </a:rPr>
                                                                <m:t>𝑃</m:t>
                                                              </m:r>
                                                            </m:e>
                                                            <m:sub>
                                                              <m:r>
                                                                <a:rPr lang="en-US" sz="1600" i="1">
                                                                  <a:latin typeface="Cambria Math"/>
                                                                </a:rPr>
                                                                <m:t>𝑟</m:t>
                                                              </m:r>
                                                            </m:sub>
                                                            <m:sup>
                                                              <m:r>
                                                                <a:rPr lang="en-US" sz="1600" i="1">
                                                                  <a:latin typeface="Cambria Math"/>
                                                                </a:rPr>
                                                                <m:t>′</m:t>
                                                              </m:r>
                                                            </m:sup>
                                                          </m:sSubSup>
                                                        </m:e>
                                                      </m:rad>
                                                    </m:e>
                                                  </m:d>
                                                </m:den>
                                              </m:f>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𝑓</m:t>
                                                      </m:r>
                                                    </m:sub>
                                                  </m:sSub>
                                                </m:num>
                                                <m:den>
                                                  <m:sSub>
                                                    <m:sSubPr>
                                                      <m:ctrlPr>
                                                        <a:rPr lang="en-US" sz="1600" i="1">
                                                          <a:latin typeface="Cambria Math"/>
                                                        </a:rPr>
                                                      </m:ctrlPr>
                                                    </m:sSubPr>
                                                    <m:e>
                                                      <m:r>
                                                        <a:rPr lang="en-US" sz="1600" i="1">
                                                          <a:latin typeface="Cambria Math"/>
                                                        </a:rPr>
                                                        <m:t>𝑃</m:t>
                                                      </m:r>
                                                    </m:e>
                                                    <m:sub>
                                                      <m:r>
                                                        <a:rPr lang="en-US" sz="1600" i="1">
                                                          <a:latin typeface="Cambria Math"/>
                                                        </a:rPr>
                                                        <m:t>𝑓</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𝑟</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𝑡</m:t>
                                                      </m:r>
                                                    </m:sub>
                                                  </m:sSub>
                                                </m:den>
                                              </m:f>
                                            </m:e>
                                          </m:d>
                                          <m:f>
                                            <m:fPr>
                                              <m:ctrlPr>
                                                <a:rPr lang="en-US" sz="1600" i="1">
                                                  <a:latin typeface="Cambria Math"/>
                                                </a:rPr>
                                              </m:ctrlPr>
                                            </m:fPr>
                                            <m:num>
                                              <m:r>
                                                <a:rPr lang="en-US" sz="1600" i="1">
                                                  <a:latin typeface="Cambria Math"/>
                                                </a:rPr>
                                                <m:t>∆</m:t>
                                              </m:r>
                                              <m:sSub>
                                                <m:sSubPr>
                                                  <m:ctrlPr>
                                                    <a:rPr lang="en-US" sz="1600" i="1">
                                                      <a:latin typeface="Cambria Math"/>
                                                    </a:rPr>
                                                  </m:ctrlPr>
                                                </m:sSubPr>
                                                <m:e>
                                                  <m:r>
                                                    <a:rPr lang="en-US" sz="1600" i="1">
                                                      <a:latin typeface="Cambria Math"/>
                                                    </a:rPr>
                                                    <m:t>𝐶</m:t>
                                                  </m:r>
                                                </m:e>
                                                <m:sub>
                                                  <m:r>
                                                    <a:rPr lang="en-US" sz="1600" i="1">
                                                      <a:latin typeface="Cambria Math"/>
                                                    </a:rPr>
                                                    <m:t>𝑓</m:t>
                                                  </m:r>
                                                </m:sub>
                                              </m:sSub>
                                            </m:num>
                                            <m:den>
                                              <m:sSub>
                                                <m:sSubPr>
                                                  <m:ctrlPr>
                                                    <a:rPr lang="en-US" sz="1600" i="1">
                                                      <a:latin typeface="Cambria Math"/>
                                                    </a:rPr>
                                                  </m:ctrlPr>
                                                </m:sSubPr>
                                                <m:e>
                                                  <m:r>
                                                    <a:rPr lang="en-US" sz="1600" i="1">
                                                      <a:latin typeface="Cambria Math"/>
                                                    </a:rPr>
                                                    <m:t>𝐶</m:t>
                                                  </m:r>
                                                </m:e>
                                                <m:sub>
                                                  <m:r>
                                                    <a:rPr lang="en-US" sz="1600" i="1">
                                                      <a:latin typeface="Cambria Math"/>
                                                    </a:rPr>
                                                    <m:t>𝑓</m:t>
                                                  </m:r>
                                                </m:sub>
                                              </m:sSub>
                                            </m:den>
                                          </m:f>
                                        </m:e>
                                      </m:d>
                                    </m:e>
                                    <m:sup>
                                      <m:r>
                                        <a:rPr lang="en-US" sz="1600" i="1">
                                          <a:latin typeface="Cambria Math"/>
                                        </a:rPr>
                                        <m:t>2</m:t>
                                      </m:r>
                                    </m:sup>
                                  </m:sSup>
                                  <m:r>
                                    <a:rPr lang="en-US" sz="1600" i="1">
                                      <a:latin typeface="Cambria Math"/>
                                    </a:rPr>
                                    <m:t>+</m:t>
                                  </m:r>
                                  <m:sSup>
                                    <m:sSupPr>
                                      <m:ctrlPr>
                                        <a:rPr lang="en-US" sz="1600" i="1">
                                          <a:latin typeface="Cambria Math"/>
                                        </a:rPr>
                                      </m:ctrlPr>
                                    </m:sSupPr>
                                    <m:e>
                                      <m:d>
                                        <m:dPr>
                                          <m:ctrlPr>
                                            <a:rPr lang="en-US" sz="1600" i="1">
                                              <a:latin typeface="Cambria Math"/>
                                            </a:rPr>
                                          </m:ctrlPr>
                                        </m:dPr>
                                        <m:e>
                                          <m:d>
                                            <m:dPr>
                                              <m:begChr m:val="["/>
                                              <m:endChr m:val="]"/>
                                              <m:ctrlPr>
                                                <a:rPr lang="en-US" sz="1600" i="1">
                                                  <a:latin typeface="Cambria Math"/>
                                                </a:rPr>
                                              </m:ctrlPr>
                                            </m:dPr>
                                            <m:e>
                                              <m:f>
                                                <m:fPr>
                                                  <m:ctrlPr>
                                                    <a:rPr lang="en-US" sz="1600" i="1">
                                                      <a:latin typeface="Cambria Math"/>
                                                    </a:rPr>
                                                  </m:ctrlPr>
                                                </m:fPr>
                                                <m:num>
                                                  <m:sSubSup>
                                                    <m:sSubSupPr>
                                                      <m:ctrlPr>
                                                        <a:rPr lang="en-US" sz="1600" i="1">
                                                          <a:latin typeface="Cambria Math"/>
                                                        </a:rPr>
                                                      </m:ctrlPr>
                                                    </m:sSubSupPr>
                                                    <m:e>
                                                      <m:r>
                                                        <a:rPr lang="en-US" sz="1600" i="1">
                                                          <a:latin typeface="Cambria Math"/>
                                                        </a:rPr>
                                                        <m:t>𝐶</m:t>
                                                      </m:r>
                                                    </m:e>
                                                    <m:sub>
                                                      <m:r>
                                                        <a:rPr lang="en-US" sz="1600" i="1">
                                                          <a:latin typeface="Cambria Math"/>
                                                        </a:rPr>
                                                        <m:t>𝛽</m:t>
                                                      </m:r>
                                                    </m:sub>
                                                    <m:sup>
                                                      <m:r>
                                                        <a:rPr lang="en-US" sz="1600" i="1">
                                                          <a:latin typeface="Cambria Math"/>
                                                        </a:rPr>
                                                        <m:t>′</m:t>
                                                      </m:r>
                                                    </m:sup>
                                                  </m:sSubSup>
                                                  <m:rad>
                                                    <m:radPr>
                                                      <m:degHide m:val="on"/>
                                                      <m:ctrlPr>
                                                        <a:rPr lang="en-US" sz="1600" i="1">
                                                          <a:latin typeface="Cambria Math"/>
                                                        </a:rPr>
                                                      </m:ctrlPr>
                                                    </m:radPr>
                                                    <m:deg/>
                                                    <m:e>
                                                      <m:sSubSup>
                                                        <m:sSubSupPr>
                                                          <m:ctrlPr>
                                                            <a:rPr lang="en-US" sz="1600" i="1">
                                                              <a:latin typeface="Cambria Math"/>
                                                            </a:rPr>
                                                          </m:ctrlPr>
                                                        </m:sSubSupPr>
                                                        <m:e>
                                                          <m:r>
                                                            <a:rPr lang="en-US" sz="1600" i="1">
                                                              <a:latin typeface="Cambria Math"/>
                                                            </a:rPr>
                                                            <m:t>𝑃</m:t>
                                                          </m:r>
                                                        </m:e>
                                                        <m:sub>
                                                          <m:r>
                                                            <a:rPr lang="en-US" sz="1600" i="1">
                                                              <a:latin typeface="Cambria Math"/>
                                                            </a:rPr>
                                                            <m:t>𝑓</m:t>
                                                          </m:r>
                                                        </m:sub>
                                                        <m:sup>
                                                          <m:r>
                                                            <a:rPr lang="en-US" sz="1600" i="1">
                                                              <a:latin typeface="Cambria Math"/>
                                                            </a:rPr>
                                                            <m:t>′</m:t>
                                                          </m:r>
                                                        </m:sup>
                                                      </m:sSubSup>
                                                      <m:sSubSup>
                                                        <m:sSubSupPr>
                                                          <m:ctrlPr>
                                                            <a:rPr lang="en-US" sz="1600" i="1">
                                                              <a:latin typeface="Cambria Math"/>
                                                            </a:rPr>
                                                          </m:ctrlPr>
                                                        </m:sSubSupPr>
                                                        <m:e>
                                                          <m:r>
                                                            <a:rPr lang="en-US" sz="1600" i="1">
                                                              <a:latin typeface="Cambria Math"/>
                                                            </a:rPr>
                                                            <m:t>𝑃</m:t>
                                                          </m:r>
                                                        </m:e>
                                                        <m:sub>
                                                          <m:r>
                                                            <a:rPr lang="en-US" sz="1600" i="1">
                                                              <a:latin typeface="Cambria Math"/>
                                                            </a:rPr>
                                                            <m:t>𝑟</m:t>
                                                          </m:r>
                                                        </m:sub>
                                                        <m:sup>
                                                          <m:r>
                                                            <a:rPr lang="en-US" sz="1600" i="1">
                                                              <a:latin typeface="Cambria Math"/>
                                                            </a:rPr>
                                                            <m:t>′</m:t>
                                                          </m:r>
                                                        </m:sup>
                                                      </m:sSubSup>
                                                    </m:e>
                                                  </m:rad>
                                                </m:num>
                                                <m:den>
                                                  <m:r>
                                                    <a:rPr lang="en-US" sz="1600" i="1">
                                                      <a:latin typeface="Cambria Math"/>
                                                    </a:rPr>
                                                    <m:t>2</m:t>
                                                  </m:r>
                                                  <m:d>
                                                    <m:dPr>
                                                      <m:ctrlPr>
                                                        <a:rPr lang="en-US" sz="1600" i="1">
                                                          <a:latin typeface="Cambria Math"/>
                                                        </a:rPr>
                                                      </m:ctrlPr>
                                                    </m:dPr>
                                                    <m:e>
                                                      <m:sSubSup>
                                                        <m:sSubSupPr>
                                                          <m:ctrlPr>
                                                            <a:rPr lang="en-US" sz="1600" i="1">
                                                              <a:latin typeface="Cambria Math"/>
                                                            </a:rPr>
                                                          </m:ctrlPr>
                                                        </m:sSubSupPr>
                                                        <m:e>
                                                          <m:r>
                                                            <a:rPr lang="en-US" sz="1600" i="1">
                                                              <a:latin typeface="Cambria Math"/>
                                                            </a:rPr>
                                                            <m:t>𝑃</m:t>
                                                          </m:r>
                                                        </m:e>
                                                        <m:sub>
                                                          <m:r>
                                                            <a:rPr lang="en-US" sz="1600" i="1">
                                                              <a:latin typeface="Cambria Math"/>
                                                            </a:rPr>
                                                            <m:t>𝑓</m:t>
                                                          </m:r>
                                                        </m:sub>
                                                        <m:sup>
                                                          <m:r>
                                                            <a:rPr lang="en-US" sz="1600" i="1">
                                                              <a:latin typeface="Cambria Math"/>
                                                            </a:rPr>
                                                            <m:t>′</m:t>
                                                          </m:r>
                                                        </m:sup>
                                                      </m:sSubSup>
                                                      <m:r>
                                                        <a:rPr lang="en-US" sz="1600" i="1">
                                                          <a:latin typeface="Cambria Math"/>
                                                        </a:rPr>
                                                        <m:t>+</m:t>
                                                      </m:r>
                                                      <m:sSubSup>
                                                        <m:sSubSupPr>
                                                          <m:ctrlPr>
                                                            <a:rPr lang="en-US" sz="1600" i="1">
                                                              <a:latin typeface="Cambria Math"/>
                                                            </a:rPr>
                                                          </m:ctrlPr>
                                                        </m:sSubSupPr>
                                                        <m:e>
                                                          <m:r>
                                                            <a:rPr lang="en-US" sz="1600" i="1">
                                                              <a:latin typeface="Cambria Math"/>
                                                            </a:rPr>
                                                            <m:t>𝐶</m:t>
                                                          </m:r>
                                                        </m:e>
                                                        <m:sub>
                                                          <m:r>
                                                            <a:rPr lang="en-US" sz="1600" i="1">
                                                              <a:latin typeface="Cambria Math"/>
                                                            </a:rPr>
                                                            <m:t>𝛽</m:t>
                                                          </m:r>
                                                        </m:sub>
                                                        <m:sup>
                                                          <m:r>
                                                            <a:rPr lang="en-US" sz="1600" i="1">
                                                              <a:latin typeface="Cambria Math"/>
                                                            </a:rPr>
                                                            <m:t>′</m:t>
                                                          </m:r>
                                                        </m:sup>
                                                      </m:sSubSup>
                                                      <m:rad>
                                                        <m:radPr>
                                                          <m:degHide m:val="on"/>
                                                          <m:ctrlPr>
                                                            <a:rPr lang="en-US" sz="1600" i="1">
                                                              <a:latin typeface="Cambria Math"/>
                                                            </a:rPr>
                                                          </m:ctrlPr>
                                                        </m:radPr>
                                                        <m:deg/>
                                                        <m:e>
                                                          <m:sSubSup>
                                                            <m:sSubSupPr>
                                                              <m:ctrlPr>
                                                                <a:rPr lang="en-US" sz="1600" i="1">
                                                                  <a:latin typeface="Cambria Math"/>
                                                                </a:rPr>
                                                              </m:ctrlPr>
                                                            </m:sSubSupPr>
                                                            <m:e>
                                                              <m:r>
                                                                <a:rPr lang="en-US" sz="1600" i="1">
                                                                  <a:latin typeface="Cambria Math"/>
                                                                </a:rPr>
                                                                <m:t>𝑃</m:t>
                                                              </m:r>
                                                            </m:e>
                                                            <m:sub>
                                                              <m:r>
                                                                <a:rPr lang="en-US" sz="1600" i="1">
                                                                  <a:latin typeface="Cambria Math"/>
                                                                </a:rPr>
                                                                <m:t>𝑓</m:t>
                                                              </m:r>
                                                            </m:sub>
                                                            <m:sup>
                                                              <m:r>
                                                                <a:rPr lang="en-US" sz="1600" i="1">
                                                                  <a:latin typeface="Cambria Math"/>
                                                                </a:rPr>
                                                                <m:t>′</m:t>
                                                              </m:r>
                                                            </m:sup>
                                                          </m:sSubSup>
                                                          <m:sSubSup>
                                                            <m:sSubSupPr>
                                                              <m:ctrlPr>
                                                                <a:rPr lang="en-US" sz="1600" i="1">
                                                                  <a:latin typeface="Cambria Math"/>
                                                                </a:rPr>
                                                              </m:ctrlPr>
                                                            </m:sSubSupPr>
                                                            <m:e>
                                                              <m:r>
                                                                <a:rPr lang="en-US" sz="1600" i="1">
                                                                  <a:latin typeface="Cambria Math"/>
                                                                </a:rPr>
                                                                <m:t>𝑃</m:t>
                                                              </m:r>
                                                            </m:e>
                                                            <m:sub>
                                                              <m:r>
                                                                <a:rPr lang="en-US" sz="1600" i="1">
                                                                  <a:latin typeface="Cambria Math"/>
                                                                </a:rPr>
                                                                <m:t>𝑟</m:t>
                                                              </m:r>
                                                            </m:sub>
                                                            <m:sup>
                                                              <m:r>
                                                                <a:rPr lang="en-US" sz="1600" i="1">
                                                                  <a:latin typeface="Cambria Math"/>
                                                                </a:rPr>
                                                                <m:t>′</m:t>
                                                              </m:r>
                                                            </m:sup>
                                                          </m:sSubSup>
                                                        </m:e>
                                                      </m:rad>
                                                    </m:e>
                                                  </m:d>
                                                </m:den>
                                              </m:f>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𝑟</m:t>
                                                      </m:r>
                                                    </m:sub>
                                                  </m:sSub>
                                                </m:num>
                                                <m:den>
                                                  <m:sSub>
                                                    <m:sSubPr>
                                                      <m:ctrlPr>
                                                        <a:rPr lang="en-US" sz="1600" i="1">
                                                          <a:latin typeface="Cambria Math"/>
                                                        </a:rPr>
                                                      </m:ctrlPr>
                                                    </m:sSubPr>
                                                    <m:e>
                                                      <m:r>
                                                        <a:rPr lang="en-US" sz="1600" i="1">
                                                          <a:latin typeface="Cambria Math"/>
                                                        </a:rPr>
                                                        <m:t>𝑃</m:t>
                                                      </m:r>
                                                    </m:e>
                                                    <m:sub>
                                                      <m:r>
                                                        <a:rPr lang="en-US" sz="1600" i="1">
                                                          <a:latin typeface="Cambria Math"/>
                                                        </a:rPr>
                                                        <m:t>𝑓</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𝑟</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𝑡</m:t>
                                                      </m:r>
                                                    </m:sub>
                                                  </m:sSub>
                                                </m:den>
                                              </m:f>
                                            </m:e>
                                          </m:d>
                                          <m:f>
                                            <m:fPr>
                                              <m:ctrlPr>
                                                <a:rPr lang="en-US" sz="1600" i="1">
                                                  <a:latin typeface="Cambria Math"/>
                                                </a:rPr>
                                              </m:ctrlPr>
                                            </m:fPr>
                                            <m:num>
                                              <m:r>
                                                <a:rPr lang="en-US" sz="1600" i="1">
                                                  <a:latin typeface="Cambria Math"/>
                                                </a:rPr>
                                                <m:t>∆</m:t>
                                              </m:r>
                                              <m:sSub>
                                                <m:sSubPr>
                                                  <m:ctrlPr>
                                                    <a:rPr lang="en-US" sz="1600" i="1">
                                                      <a:latin typeface="Cambria Math"/>
                                                    </a:rPr>
                                                  </m:ctrlPr>
                                                </m:sSubPr>
                                                <m:e>
                                                  <m:r>
                                                    <a:rPr lang="en-US" sz="1600" i="1">
                                                      <a:latin typeface="Cambria Math"/>
                                                    </a:rPr>
                                                    <m:t>𝐶</m:t>
                                                  </m:r>
                                                </m:e>
                                                <m:sub>
                                                  <m:r>
                                                    <a:rPr lang="en-US" sz="1600" i="1">
                                                      <a:latin typeface="Cambria Math"/>
                                                    </a:rPr>
                                                    <m:t>𝑟</m:t>
                                                  </m:r>
                                                </m:sub>
                                              </m:sSub>
                                            </m:num>
                                            <m:den>
                                              <m:sSub>
                                                <m:sSubPr>
                                                  <m:ctrlPr>
                                                    <a:rPr lang="en-US" sz="1600" i="1">
                                                      <a:latin typeface="Cambria Math"/>
                                                    </a:rPr>
                                                  </m:ctrlPr>
                                                </m:sSubPr>
                                                <m:e>
                                                  <m:r>
                                                    <a:rPr lang="en-US" sz="1600" i="1">
                                                      <a:latin typeface="Cambria Math"/>
                                                    </a:rPr>
                                                    <m:t>𝐶</m:t>
                                                  </m:r>
                                                </m:e>
                                                <m:sub>
                                                  <m:r>
                                                    <a:rPr lang="en-US" sz="1600" i="1">
                                                      <a:latin typeface="Cambria Math"/>
                                                    </a:rPr>
                                                    <m:t>𝑟</m:t>
                                                  </m:r>
                                                </m:sub>
                                              </m:sSub>
                                            </m:den>
                                          </m:f>
                                        </m:e>
                                      </m:d>
                                    </m:e>
                                    <m:sup>
                                      <m:r>
                                        <a:rPr lang="en-US" sz="1600" i="1">
                                          <a:latin typeface="Cambria Math"/>
                                        </a:rPr>
                                        <m:t>2</m:t>
                                      </m:r>
                                    </m:sup>
                                  </m:sSup>
                                </m:e>
                                <m:e>
                                  <m:sSup>
                                    <m:sSupPr>
                                      <m:ctrlPr>
                                        <a:rPr lang="en-US" sz="1600" i="1">
                                          <a:latin typeface="Cambria Math"/>
                                        </a:rPr>
                                      </m:ctrlPr>
                                    </m:sSupPr>
                                    <m:e>
                                      <m:r>
                                        <a:rPr lang="en-US" sz="1600" i="1">
                                          <a:latin typeface="Cambria Math"/>
                                        </a:rPr>
                                        <m:t>+</m:t>
                                      </m:r>
                                      <m:d>
                                        <m:dPr>
                                          <m:ctrlPr>
                                            <a:rPr lang="en-US" sz="1600" i="1">
                                              <a:latin typeface="Cambria Math"/>
                                            </a:rPr>
                                          </m:ctrlPr>
                                        </m:dPr>
                                        <m:e>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𝑡</m:t>
                                                  </m:r>
                                                </m:sub>
                                              </m:sSub>
                                            </m:num>
                                            <m:den>
                                              <m:sSub>
                                                <m:sSubPr>
                                                  <m:ctrlPr>
                                                    <a:rPr lang="en-US" sz="1600" i="1">
                                                      <a:latin typeface="Cambria Math"/>
                                                    </a:rPr>
                                                  </m:ctrlPr>
                                                </m:sSubPr>
                                                <m:e>
                                                  <m:r>
                                                    <a:rPr lang="en-US" sz="1600" i="1">
                                                      <a:latin typeface="Cambria Math"/>
                                                    </a:rPr>
                                                    <m:t>𝑃</m:t>
                                                  </m:r>
                                                </m:e>
                                                <m:sub>
                                                  <m:r>
                                                    <a:rPr lang="en-US" sz="1600" i="1">
                                                      <a:latin typeface="Cambria Math"/>
                                                    </a:rPr>
                                                    <m:t>𝑓</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𝑟</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𝑡</m:t>
                                                  </m:r>
                                                </m:sub>
                                              </m:sSub>
                                            </m:den>
                                          </m:f>
                                          <m:f>
                                            <m:fPr>
                                              <m:ctrlPr>
                                                <a:rPr lang="en-US" sz="1600" i="1">
                                                  <a:latin typeface="Cambria Math"/>
                                                </a:rPr>
                                              </m:ctrlPr>
                                            </m:fPr>
                                            <m:num>
                                              <m:r>
                                                <a:rPr lang="en-US" sz="1600" i="1">
                                                  <a:latin typeface="Cambria Math"/>
                                                </a:rPr>
                                                <m:t>∆</m:t>
                                              </m:r>
                                              <m:sSub>
                                                <m:sSubPr>
                                                  <m:ctrlPr>
                                                    <a:rPr lang="en-US" sz="1600" i="1">
                                                      <a:latin typeface="Cambria Math"/>
                                                    </a:rPr>
                                                  </m:ctrlPr>
                                                </m:sSubPr>
                                                <m:e>
                                                  <m:r>
                                                    <a:rPr lang="en-US" sz="1600" i="1">
                                                      <a:latin typeface="Cambria Math"/>
                                                    </a:rPr>
                                                    <m:t>𝐶</m:t>
                                                  </m:r>
                                                </m:e>
                                                <m:sub>
                                                  <m:r>
                                                    <a:rPr lang="en-US" sz="1600" i="1">
                                                      <a:latin typeface="Cambria Math"/>
                                                    </a:rPr>
                                                    <m:t>𝑡</m:t>
                                                  </m:r>
                                                </m:sub>
                                              </m:sSub>
                                            </m:num>
                                            <m:den>
                                              <m:sSub>
                                                <m:sSubPr>
                                                  <m:ctrlPr>
                                                    <a:rPr lang="en-US" sz="1600" i="1">
                                                      <a:latin typeface="Cambria Math"/>
                                                    </a:rPr>
                                                  </m:ctrlPr>
                                                </m:sSubPr>
                                                <m:e>
                                                  <m:r>
                                                    <a:rPr lang="en-US" sz="1600" i="1">
                                                      <a:latin typeface="Cambria Math"/>
                                                    </a:rPr>
                                                    <m:t>𝐶</m:t>
                                                  </m:r>
                                                </m:e>
                                                <m:sub>
                                                  <m:r>
                                                    <a:rPr lang="en-US" sz="1600" i="1">
                                                      <a:latin typeface="Cambria Math"/>
                                                    </a:rPr>
                                                    <m:t>𝑡</m:t>
                                                  </m:r>
                                                </m:sub>
                                              </m:sSub>
                                            </m:den>
                                          </m:f>
                                        </m:e>
                                      </m:d>
                                    </m:e>
                                    <m:sup>
                                      <m:r>
                                        <a:rPr lang="en-US" sz="1600" i="1">
                                          <a:latin typeface="Cambria Math"/>
                                        </a:rPr>
                                        <m:t>2</m:t>
                                      </m:r>
                                    </m:sup>
                                  </m:sSup>
                                  <m:r>
                                    <a:rPr lang="en-US" sz="1600" b="0" i="1" smtClean="0">
                                      <a:latin typeface="Cambria Math"/>
                                    </a:rPr>
                                    <m:t>+</m:t>
                                  </m:r>
                                  <m:sSup>
                                    <m:sSupPr>
                                      <m:ctrlPr>
                                        <a:rPr lang="en-US" sz="1600" i="1">
                                          <a:latin typeface="Cambria Math"/>
                                        </a:rPr>
                                      </m:ctrlPr>
                                    </m:sSupPr>
                                    <m:e>
                                      <m:d>
                                        <m:dPr>
                                          <m:ctrlPr>
                                            <a:rPr lang="en-US" sz="1600" i="1">
                                              <a:latin typeface="Cambria Math"/>
                                            </a:rPr>
                                          </m:ctrlPr>
                                        </m:dPr>
                                        <m:e>
                                          <m:d>
                                            <m:dPr>
                                              <m:begChr m:val="["/>
                                              <m:endChr m:val="]"/>
                                              <m:ctrlPr>
                                                <a:rPr lang="en-US" sz="1600" i="1">
                                                  <a:latin typeface="Cambria Math"/>
                                                </a:rPr>
                                              </m:ctrlPr>
                                            </m:dPr>
                                            <m:e>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𝑓</m:t>
                                                      </m:r>
                                                    </m:sub>
                                                  </m:sSub>
                                                </m:num>
                                                <m:den>
                                                  <m:d>
                                                    <m:dPr>
                                                      <m:ctrlPr>
                                                        <a:rPr lang="en-US" sz="1600" i="1">
                                                          <a:latin typeface="Cambria Math"/>
                                                        </a:rPr>
                                                      </m:ctrlPr>
                                                    </m:dPr>
                                                    <m:e>
                                                      <m:sSub>
                                                        <m:sSubPr>
                                                          <m:ctrlPr>
                                                            <a:rPr lang="en-US" sz="1600" i="1">
                                                              <a:latin typeface="Cambria Math"/>
                                                            </a:rPr>
                                                          </m:ctrlPr>
                                                        </m:sSubPr>
                                                        <m:e>
                                                          <m:r>
                                                            <a:rPr lang="en-US" sz="1600" i="1">
                                                              <a:latin typeface="Cambria Math"/>
                                                            </a:rPr>
                                                            <m:t>𝑃</m:t>
                                                          </m:r>
                                                        </m:e>
                                                        <m:sub>
                                                          <m:r>
                                                            <a:rPr lang="en-US" sz="1600" i="1">
                                                              <a:latin typeface="Cambria Math"/>
                                                            </a:rPr>
                                                            <m:t>𝑓</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𝑟</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𝑡</m:t>
                                                          </m:r>
                                                        </m:sub>
                                                      </m:sSub>
                                                    </m:e>
                                                  </m:d>
                                                </m:den>
                                              </m:f>
                                            </m:e>
                                          </m:d>
                                          <m:f>
                                            <m:fPr>
                                              <m:ctrlPr>
                                                <a:rPr lang="en-US" sz="1600" i="1">
                                                  <a:latin typeface="Cambria Math"/>
                                                </a:rPr>
                                              </m:ctrlPr>
                                            </m:fPr>
                                            <m:num>
                                              <m:sSub>
                                                <m:sSubPr>
                                                  <m:ctrlPr>
                                                    <a:rPr lang="en-US" sz="1600" i="1">
                                                      <a:latin typeface="Cambria Math"/>
                                                    </a:rPr>
                                                  </m:ctrlPr>
                                                </m:sSubPr>
                                                <m:e>
                                                  <m:r>
                                                    <a:rPr lang="en-US" sz="1600" i="1">
                                                      <a:latin typeface="Cambria Math"/>
                                                    </a:rPr>
                                                    <m:t>∆</m:t>
                                                  </m:r>
                                                  <m:r>
                                                    <a:rPr lang="en-US" sz="1600" i="1">
                                                      <a:latin typeface="Cambria Math"/>
                                                    </a:rPr>
                                                    <m:t>𝑃</m:t>
                                                  </m:r>
                                                </m:e>
                                                <m:sub>
                                                  <m:r>
                                                    <a:rPr lang="en-US" sz="1600" i="1">
                                                      <a:latin typeface="Cambria Math"/>
                                                    </a:rPr>
                                                    <m:t>𝑓𝑚</m:t>
                                                  </m:r>
                                                </m:sub>
                                              </m:sSub>
                                            </m:num>
                                            <m:den>
                                              <m:sSub>
                                                <m:sSubPr>
                                                  <m:ctrlPr>
                                                    <a:rPr lang="en-US" sz="1600" i="1">
                                                      <a:latin typeface="Cambria Math"/>
                                                    </a:rPr>
                                                  </m:ctrlPr>
                                                </m:sSubPr>
                                                <m:e>
                                                  <m:r>
                                                    <a:rPr lang="en-US" sz="1600" i="1">
                                                      <a:latin typeface="Cambria Math"/>
                                                    </a:rPr>
                                                    <m:t>𝑃</m:t>
                                                  </m:r>
                                                </m:e>
                                                <m:sub>
                                                  <m:r>
                                                    <a:rPr lang="en-US" sz="1600" i="1">
                                                      <a:latin typeface="Cambria Math"/>
                                                    </a:rPr>
                                                    <m:t>𝑓𝑚</m:t>
                                                  </m:r>
                                                </m:sub>
                                              </m:sSub>
                                            </m:den>
                                          </m:f>
                                        </m:e>
                                      </m:d>
                                    </m:e>
                                    <m:sup>
                                      <m:r>
                                        <a:rPr lang="en-US" sz="1600" i="1">
                                          <a:latin typeface="Cambria Math"/>
                                        </a:rPr>
                                        <m:t>2</m:t>
                                      </m:r>
                                    </m:sup>
                                  </m:sSup>
                                </m:e>
                              </m:eqArr>
                            </m:e>
                            <m:e>
                              <m:r>
                                <a:rPr lang="en-US" sz="1600" i="1">
                                  <a:latin typeface="Cambria Math"/>
                                </a:rPr>
                                <m:t>+</m:t>
                              </m:r>
                              <m:sSup>
                                <m:sSupPr>
                                  <m:ctrlPr>
                                    <a:rPr lang="en-US" sz="1600" i="1">
                                      <a:latin typeface="Cambria Math"/>
                                    </a:rPr>
                                  </m:ctrlPr>
                                </m:sSupPr>
                                <m:e>
                                  <m:d>
                                    <m:dPr>
                                      <m:ctrlPr>
                                        <a:rPr lang="en-US" sz="1600" i="1">
                                          <a:latin typeface="Cambria Math"/>
                                        </a:rPr>
                                      </m:ctrlPr>
                                    </m:dPr>
                                    <m:e>
                                      <m:d>
                                        <m:dPr>
                                          <m:begChr m:val="["/>
                                          <m:endChr m:val="]"/>
                                          <m:ctrlPr>
                                            <a:rPr lang="en-US" sz="1600" i="1">
                                              <a:latin typeface="Cambria Math"/>
                                            </a:rPr>
                                          </m:ctrlPr>
                                        </m:dPr>
                                        <m:e>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𝑟</m:t>
                                                  </m:r>
                                                </m:sub>
                                              </m:sSub>
                                            </m:num>
                                            <m:den>
                                              <m:d>
                                                <m:dPr>
                                                  <m:ctrlPr>
                                                    <a:rPr lang="en-US" sz="1600" i="1">
                                                      <a:latin typeface="Cambria Math"/>
                                                    </a:rPr>
                                                  </m:ctrlPr>
                                                </m:dPr>
                                                <m:e>
                                                  <m:sSub>
                                                    <m:sSubPr>
                                                      <m:ctrlPr>
                                                        <a:rPr lang="en-US" sz="1600" i="1">
                                                          <a:latin typeface="Cambria Math"/>
                                                        </a:rPr>
                                                      </m:ctrlPr>
                                                    </m:sSubPr>
                                                    <m:e>
                                                      <m:r>
                                                        <a:rPr lang="en-US" sz="1600" i="1">
                                                          <a:latin typeface="Cambria Math"/>
                                                        </a:rPr>
                                                        <m:t>𝑃</m:t>
                                                      </m:r>
                                                    </m:e>
                                                    <m:sub>
                                                      <m:r>
                                                        <a:rPr lang="en-US" sz="1600" i="1">
                                                          <a:latin typeface="Cambria Math"/>
                                                        </a:rPr>
                                                        <m:t>𝑓</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𝑟</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𝑡</m:t>
                                                      </m:r>
                                                    </m:sub>
                                                  </m:sSub>
                                                </m:e>
                                              </m:d>
                                            </m:den>
                                          </m:f>
                                        </m:e>
                                      </m:d>
                                      <m:f>
                                        <m:fPr>
                                          <m:ctrlPr>
                                            <a:rPr lang="en-US" sz="1600" i="1">
                                              <a:latin typeface="Cambria Math"/>
                                            </a:rPr>
                                          </m:ctrlPr>
                                        </m:fPr>
                                        <m:num>
                                          <m:sSub>
                                            <m:sSubPr>
                                              <m:ctrlPr>
                                                <a:rPr lang="en-US" sz="1600" i="1">
                                                  <a:latin typeface="Cambria Math"/>
                                                </a:rPr>
                                              </m:ctrlPr>
                                            </m:sSubPr>
                                            <m:e>
                                              <m:r>
                                                <a:rPr lang="en-US" sz="1600" i="1">
                                                  <a:latin typeface="Cambria Math"/>
                                                </a:rPr>
                                                <m:t>∆</m:t>
                                              </m:r>
                                              <m:r>
                                                <a:rPr lang="en-US" sz="1600" i="1">
                                                  <a:latin typeface="Cambria Math"/>
                                                </a:rPr>
                                                <m:t>𝑃</m:t>
                                              </m:r>
                                            </m:e>
                                            <m:sub>
                                              <m:r>
                                                <a:rPr lang="en-US" sz="1600" i="1">
                                                  <a:latin typeface="Cambria Math"/>
                                                </a:rPr>
                                                <m:t>𝑟𝑚</m:t>
                                              </m:r>
                                            </m:sub>
                                          </m:sSub>
                                        </m:num>
                                        <m:den>
                                          <m:sSub>
                                            <m:sSubPr>
                                              <m:ctrlPr>
                                                <a:rPr lang="en-US" sz="1600" i="1">
                                                  <a:latin typeface="Cambria Math"/>
                                                </a:rPr>
                                              </m:ctrlPr>
                                            </m:sSubPr>
                                            <m:e>
                                              <m:r>
                                                <a:rPr lang="en-US" sz="1600" i="1">
                                                  <a:latin typeface="Cambria Math"/>
                                                </a:rPr>
                                                <m:t>𝑃</m:t>
                                              </m:r>
                                            </m:e>
                                            <m:sub>
                                              <m:r>
                                                <a:rPr lang="en-US" sz="1600" i="1">
                                                  <a:latin typeface="Cambria Math"/>
                                                </a:rPr>
                                                <m:t>𝑟𝑚</m:t>
                                              </m:r>
                                            </m:sub>
                                          </m:sSub>
                                        </m:den>
                                      </m:f>
                                    </m:e>
                                  </m:d>
                                </m:e>
                                <m:sup>
                                  <m:r>
                                    <a:rPr lang="en-US" sz="1600" i="1">
                                      <a:latin typeface="Cambria Math"/>
                                    </a:rPr>
                                    <m:t>2</m:t>
                                  </m:r>
                                </m:sup>
                              </m:sSup>
                              <m:r>
                                <a:rPr lang="en-US" sz="1600" i="1">
                                  <a:latin typeface="Cambria Math"/>
                                </a:rPr>
                                <m:t>+</m:t>
                              </m:r>
                              <m:sSup>
                                <m:sSupPr>
                                  <m:ctrlPr>
                                    <a:rPr lang="en-US" sz="1600" i="1">
                                      <a:latin typeface="Cambria Math"/>
                                    </a:rPr>
                                  </m:ctrlPr>
                                </m:sSupPr>
                                <m:e>
                                  <m:d>
                                    <m:dPr>
                                      <m:ctrlPr>
                                        <a:rPr lang="en-US" sz="1600" i="1">
                                          <a:latin typeface="Cambria Math"/>
                                        </a:rPr>
                                      </m:ctrlPr>
                                    </m:dPr>
                                    <m:e>
                                      <m:d>
                                        <m:dPr>
                                          <m:begChr m:val="["/>
                                          <m:endChr m:val="]"/>
                                          <m:ctrlPr>
                                            <a:rPr lang="en-US" sz="1600" i="1">
                                              <a:latin typeface="Cambria Math"/>
                                            </a:rPr>
                                          </m:ctrlPr>
                                        </m:dPr>
                                        <m:e>
                                          <m:r>
                                            <a:rPr lang="en-US" sz="1600" i="1">
                                              <a:latin typeface="Cambria Math"/>
                                            </a:rPr>
                                            <m:t>1+</m:t>
                                          </m:r>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𝑡</m:t>
                                                  </m:r>
                                                </m:sub>
                                              </m:sSub>
                                            </m:num>
                                            <m:den>
                                              <m:d>
                                                <m:dPr>
                                                  <m:ctrlPr>
                                                    <a:rPr lang="en-US" sz="1600" i="1">
                                                      <a:latin typeface="Cambria Math"/>
                                                    </a:rPr>
                                                  </m:ctrlPr>
                                                </m:dPr>
                                                <m:e>
                                                  <m:sSub>
                                                    <m:sSubPr>
                                                      <m:ctrlPr>
                                                        <a:rPr lang="en-US" sz="1600" i="1">
                                                          <a:latin typeface="Cambria Math"/>
                                                        </a:rPr>
                                                      </m:ctrlPr>
                                                    </m:sSubPr>
                                                    <m:e>
                                                      <m:r>
                                                        <a:rPr lang="en-US" sz="1600" i="1">
                                                          <a:latin typeface="Cambria Math"/>
                                                        </a:rPr>
                                                        <m:t>𝑃</m:t>
                                                      </m:r>
                                                    </m:e>
                                                    <m:sub>
                                                      <m:r>
                                                        <a:rPr lang="en-US" sz="1600" i="1">
                                                          <a:latin typeface="Cambria Math"/>
                                                        </a:rPr>
                                                        <m:t>𝑓</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𝑟</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𝑡</m:t>
                                                      </m:r>
                                                    </m:sub>
                                                  </m:sSub>
                                                </m:e>
                                              </m:d>
                                            </m:den>
                                          </m:f>
                                        </m:e>
                                      </m:d>
                                      <m:f>
                                        <m:fPr>
                                          <m:ctrlPr>
                                            <a:rPr lang="en-US" sz="1600" i="1">
                                              <a:latin typeface="Cambria Math"/>
                                            </a:rPr>
                                          </m:ctrlPr>
                                        </m:fPr>
                                        <m:num>
                                          <m:sSub>
                                            <m:sSubPr>
                                              <m:ctrlPr>
                                                <a:rPr lang="en-US" sz="1600" i="1">
                                                  <a:latin typeface="Cambria Math"/>
                                                </a:rPr>
                                              </m:ctrlPr>
                                            </m:sSubPr>
                                            <m:e>
                                              <m:r>
                                                <a:rPr lang="en-US" sz="1600" i="1">
                                                  <a:latin typeface="Cambria Math"/>
                                                </a:rPr>
                                                <m:t>∆</m:t>
                                              </m:r>
                                              <m:r>
                                                <a:rPr lang="en-US" sz="1600" i="1">
                                                  <a:latin typeface="Cambria Math"/>
                                                </a:rPr>
                                                <m:t>𝑃</m:t>
                                              </m:r>
                                            </m:e>
                                            <m:sub>
                                              <m:r>
                                                <a:rPr lang="en-US" sz="1600" i="1">
                                                  <a:latin typeface="Cambria Math"/>
                                                </a:rPr>
                                                <m:t>𝑡𝑚</m:t>
                                              </m:r>
                                            </m:sub>
                                          </m:sSub>
                                        </m:num>
                                        <m:den>
                                          <m:sSub>
                                            <m:sSubPr>
                                              <m:ctrlPr>
                                                <a:rPr lang="en-US" sz="1600" i="1">
                                                  <a:latin typeface="Cambria Math"/>
                                                </a:rPr>
                                              </m:ctrlPr>
                                            </m:sSubPr>
                                            <m:e>
                                              <m:r>
                                                <a:rPr lang="en-US" sz="1600" i="1">
                                                  <a:latin typeface="Cambria Math"/>
                                                </a:rPr>
                                                <m:t>𝑃</m:t>
                                              </m:r>
                                            </m:e>
                                            <m:sub>
                                              <m:r>
                                                <a:rPr lang="en-US" sz="1600" i="1">
                                                  <a:latin typeface="Cambria Math"/>
                                                </a:rPr>
                                                <m:t>𝑡𝑚</m:t>
                                              </m:r>
                                            </m:sub>
                                          </m:sSub>
                                        </m:den>
                                      </m:f>
                                    </m:e>
                                  </m:d>
                                </m:e>
                                <m:sup>
                                  <m:r>
                                    <a:rPr lang="en-US" sz="1600" i="1">
                                      <a:latin typeface="Cambria Math"/>
                                    </a:rPr>
                                    <m:t>2</m:t>
                                  </m:r>
                                </m:sup>
                              </m:sSup>
                              <m:r>
                                <a:rPr lang="en-US" sz="1600" i="1">
                                  <a:latin typeface="Cambria Math"/>
                                </a:rPr>
                                <m:t>+</m:t>
                              </m:r>
                              <m:sSup>
                                <m:sSupPr>
                                  <m:ctrlPr>
                                    <a:rPr lang="en-US" sz="1600" i="1" smtClean="0">
                                      <a:latin typeface="Cambria Math"/>
                                    </a:rPr>
                                  </m:ctrlPr>
                                </m:sSupPr>
                                <m:e>
                                  <m:d>
                                    <m:dPr>
                                      <m:ctrlPr>
                                        <a:rPr lang="en-US" sz="1600" i="1">
                                          <a:latin typeface="Cambria Math"/>
                                        </a:rPr>
                                      </m:ctrlPr>
                                    </m:dPr>
                                    <m:e>
                                      <m:f>
                                        <m:fPr>
                                          <m:ctrlPr>
                                            <a:rPr lang="en-US" sz="1600" i="1">
                                              <a:latin typeface="Cambria Math"/>
                                            </a:rPr>
                                          </m:ctrlPr>
                                        </m:fPr>
                                        <m:num>
                                          <m:r>
                                            <a:rPr lang="en-US" sz="1600" i="1">
                                              <a:latin typeface="Cambria Math"/>
                                            </a:rPr>
                                            <m:t>∆</m:t>
                                          </m:r>
                                          <m:r>
                                            <a:rPr lang="en-US" sz="1600" i="1">
                                              <a:latin typeface="Cambria Math"/>
                                            </a:rPr>
                                            <m:t>𝜏</m:t>
                                          </m:r>
                                          <m:r>
                                            <a:rPr lang="en-US" sz="1600" i="1">
                                              <a:latin typeface="Cambria Math"/>
                                            </a:rPr>
                                            <m:t>′</m:t>
                                          </m:r>
                                        </m:num>
                                        <m:den>
                                          <m:r>
                                            <a:rPr lang="en-US" sz="1600" i="1">
                                              <a:latin typeface="Cambria Math"/>
                                            </a:rPr>
                                            <m:t>𝜏</m:t>
                                          </m:r>
                                          <m:r>
                                            <a:rPr lang="en-US" sz="1600" i="1">
                                              <a:latin typeface="Cambria Math"/>
                                            </a:rPr>
                                            <m:t>′</m:t>
                                          </m:r>
                                        </m:den>
                                      </m:f>
                                    </m:e>
                                  </m:d>
                                </m:e>
                                <m:sup>
                                  <m:r>
                                    <a:rPr lang="en-US" sz="1600" b="0" i="1" smtClean="0">
                                      <a:latin typeface="Cambria Math"/>
                                    </a:rPr>
                                    <m:t>2</m:t>
                                  </m:r>
                                </m:sup>
                              </m:sSup>
                            </m:e>
                          </m:eqArr>
                        </m:e>
                      </m:rad>
                    </m:oMath>
                  </m:oMathPara>
                </a14:m>
                <a:endParaRPr 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76201" y="914400"/>
                <a:ext cx="9129823" cy="2816348"/>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980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With a Variable Error in Tau</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35366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95400" y="6096000"/>
            <a:ext cx="7162800" cy="369332"/>
          </a:xfrm>
          <a:prstGeom prst="rect">
            <a:avLst/>
          </a:prstGeom>
          <a:noFill/>
        </p:spPr>
        <p:txBody>
          <a:bodyPr wrap="square" rtlCol="0">
            <a:spAutoFit/>
          </a:bodyPr>
          <a:lstStyle/>
          <a:p>
            <a:r>
              <a:rPr lang="en-US" b="1" dirty="0" smtClean="0"/>
              <a:t>For beta = 0.1 d</a:t>
            </a:r>
            <a:r>
              <a:rPr lang="el-GR" b="1" dirty="0" smtClean="0"/>
              <a:t>τ</a:t>
            </a:r>
            <a:r>
              <a:rPr lang="en-US" b="1" dirty="0" smtClean="0"/>
              <a:t>/</a:t>
            </a:r>
            <a:r>
              <a:rPr lang="el-GR" b="1" dirty="0" smtClean="0"/>
              <a:t>τ</a:t>
            </a:r>
            <a:r>
              <a:rPr lang="en-US" b="1" dirty="0" smtClean="0"/>
              <a:t>=3% for Beta=10 </a:t>
            </a:r>
            <a:r>
              <a:rPr lang="en-US" b="1" dirty="0"/>
              <a:t>d</a:t>
            </a:r>
            <a:r>
              <a:rPr lang="el-GR" b="1" dirty="0"/>
              <a:t>τ</a:t>
            </a:r>
            <a:r>
              <a:rPr lang="en-US" b="1" dirty="0"/>
              <a:t>/</a:t>
            </a:r>
            <a:r>
              <a:rPr lang="el-GR" b="1" dirty="0"/>
              <a:t>τ</a:t>
            </a:r>
            <a:r>
              <a:rPr lang="en-US" b="1" dirty="0" smtClean="0"/>
              <a:t>=12% </a:t>
            </a:r>
            <a:endParaRPr lang="en-US" b="1" dirty="0"/>
          </a:p>
        </p:txBody>
      </p:sp>
    </p:spTree>
    <p:extLst>
      <p:ext uri="{BB962C8B-B14F-4D97-AF65-F5344CB8AC3E}">
        <p14:creationId xmlns:p14="http://schemas.microsoft.com/office/powerpoint/2010/main" val="417741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Upgrades</a:t>
            </a:r>
            <a:endParaRPr lang="en-US" dirty="0"/>
          </a:p>
        </p:txBody>
      </p:sp>
      <p:sp>
        <p:nvSpPr>
          <p:cNvPr id="4" name="Content Placeholder 3"/>
          <p:cNvSpPr>
            <a:spLocks noGrp="1"/>
          </p:cNvSpPr>
          <p:nvPr>
            <p:ph idx="1"/>
          </p:nvPr>
        </p:nvSpPr>
        <p:spPr>
          <a:xfrm>
            <a:off x="304800" y="914400"/>
            <a:ext cx="8458200" cy="5334000"/>
          </a:xfrm>
        </p:spPr>
        <p:txBody>
          <a:bodyPr/>
          <a:lstStyle/>
          <a:p>
            <a:pPr>
              <a:spcAft>
                <a:spcPts val="1200"/>
              </a:spcAft>
            </a:pPr>
            <a:r>
              <a:rPr lang="en-US" dirty="0" smtClean="0"/>
              <a:t>Conversion of 1990 vintage cryogenic controls to PLC based system. In progress to be completed in the spring of 2016.</a:t>
            </a:r>
          </a:p>
          <a:p>
            <a:pPr>
              <a:spcAft>
                <a:spcPts val="1200"/>
              </a:spcAft>
            </a:pPr>
            <a:r>
              <a:rPr lang="en-US" dirty="0" smtClean="0"/>
              <a:t>Conversion of VCO-PLL based systems to digital LLRF based systems.</a:t>
            </a:r>
          </a:p>
          <a:p>
            <a:pPr>
              <a:spcAft>
                <a:spcPts val="1200"/>
              </a:spcAft>
            </a:pPr>
            <a:r>
              <a:rPr lang="en-US" dirty="0" smtClean="0"/>
              <a:t>Conversion from one dedicated system at 1300 MHz and one at 1497 MHz to two systems capable of operating between 1.2 GHz and 1.6 GHz.  In progress to be completed in the winter of 2016.</a:t>
            </a:r>
          </a:p>
          <a:p>
            <a:pPr>
              <a:spcAft>
                <a:spcPts val="1200"/>
              </a:spcAft>
            </a:pPr>
            <a:r>
              <a:rPr lang="en-US" dirty="0" smtClean="0"/>
              <a:t>Addition of RF switching network for the two production systems so that either system can be automatically routed to any of the 6 production dewars.  This system will be integrated into the personnel protection system.</a:t>
            </a:r>
            <a:endParaRPr lang="en-US" dirty="0"/>
          </a:p>
        </p:txBody>
      </p:sp>
    </p:spTree>
    <p:extLst>
      <p:ext uri="{BB962C8B-B14F-4D97-AF65-F5344CB8AC3E}">
        <p14:creationId xmlns:p14="http://schemas.microsoft.com/office/powerpoint/2010/main" val="3066556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VTA 1.2 GHz to 1.6 GHz System Level Block Diagram</a:t>
            </a:r>
            <a:endParaRPr lang="en-US" sz="2400" dirty="0"/>
          </a:p>
        </p:txBody>
      </p:sp>
      <p:pic>
        <p:nvPicPr>
          <p:cNvPr id="4" name="Content Placeholder 3"/>
          <p:cNvPicPr>
            <a:picLocks noGrp="1" noChangeAspect="1"/>
          </p:cNvPicPr>
          <p:nvPr>
            <p:ph idx="1"/>
          </p:nvPr>
        </p:nvPicPr>
        <p:blipFill rotWithShape="1">
          <a:blip r:embed="rId2" cstate="print"/>
          <a:srcRect l="18491" t="18126" r="19508" b="15206"/>
          <a:stretch/>
        </p:blipFill>
        <p:spPr bwMode="auto">
          <a:xfrm>
            <a:off x="990600" y="1066800"/>
            <a:ext cx="7315200" cy="49828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38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9013" b="10624"/>
          <a:stretch/>
        </p:blipFill>
        <p:spPr>
          <a:xfrm>
            <a:off x="0" y="838200"/>
            <a:ext cx="9144000" cy="4754880"/>
          </a:xfrm>
          <a:prstGeom prst="rect">
            <a:avLst/>
          </a:prstGeom>
        </p:spPr>
      </p:pic>
      <p:sp>
        <p:nvSpPr>
          <p:cNvPr id="2" name="Title 1"/>
          <p:cNvSpPr>
            <a:spLocks noGrp="1"/>
          </p:cNvSpPr>
          <p:nvPr>
            <p:ph type="title"/>
          </p:nvPr>
        </p:nvSpPr>
        <p:spPr/>
        <p:txBody>
          <a:bodyPr/>
          <a:lstStyle/>
          <a:p>
            <a:r>
              <a:rPr lang="en-US" dirty="0" smtClean="0"/>
              <a:t>Low Level RF Block Diagram</a:t>
            </a:r>
            <a:endParaRPr lang="en-US" dirty="0"/>
          </a:p>
        </p:txBody>
      </p:sp>
      <p:sp>
        <p:nvSpPr>
          <p:cNvPr id="6" name="TextBox 5"/>
          <p:cNvSpPr txBox="1"/>
          <p:nvPr/>
        </p:nvSpPr>
        <p:spPr>
          <a:xfrm>
            <a:off x="3886200" y="6019800"/>
            <a:ext cx="5105400" cy="307777"/>
          </a:xfrm>
          <a:prstGeom prst="rect">
            <a:avLst/>
          </a:prstGeom>
          <a:noFill/>
        </p:spPr>
        <p:txBody>
          <a:bodyPr wrap="square" rtlCol="0">
            <a:spAutoFit/>
          </a:bodyPr>
          <a:lstStyle/>
          <a:p>
            <a:r>
              <a:rPr lang="en-US" sz="1400" dirty="0" smtClean="0"/>
              <a:t>For Details http</a:t>
            </a:r>
            <a:r>
              <a:rPr lang="en-US" sz="1400" dirty="0"/>
              <a:t>://srf2015proc.triumf.ca/prepress/papers/tupb094.pdf</a:t>
            </a:r>
          </a:p>
        </p:txBody>
      </p:sp>
    </p:spTree>
    <p:extLst>
      <p:ext uri="{BB962C8B-B14F-4D97-AF65-F5344CB8AC3E}">
        <p14:creationId xmlns:p14="http://schemas.microsoft.com/office/powerpoint/2010/main" val="4127653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 of </a:t>
            </a:r>
            <a:r>
              <a:rPr lang="en-US" dirty="0" err="1" smtClean="0"/>
              <a:t>Labview</a:t>
            </a:r>
            <a:r>
              <a:rPr lang="en-US" dirty="0" smtClean="0"/>
              <a:t> Test Software</a:t>
            </a:r>
            <a:endParaRPr lang="en-US" dirty="0"/>
          </a:p>
        </p:txBody>
      </p:sp>
      <p:grpSp>
        <p:nvGrpSpPr>
          <p:cNvPr id="13" name="Group 12"/>
          <p:cNvGrpSpPr/>
          <p:nvPr/>
        </p:nvGrpSpPr>
        <p:grpSpPr>
          <a:xfrm>
            <a:off x="-4240" y="716280"/>
            <a:ext cx="9144000" cy="5729468"/>
            <a:chOff x="-110920" y="838200"/>
            <a:chExt cx="9144000" cy="5729468"/>
          </a:xfrm>
        </p:grpSpPr>
        <p:pic>
          <p:nvPicPr>
            <p:cNvPr id="5" name="Picture 51"/>
            <p:cNvPicPr>
              <a:picLocks noChangeAspect="1" noChangeArrowheads="1"/>
            </p:cNvPicPr>
            <p:nvPr/>
          </p:nvPicPr>
          <p:blipFill rotWithShape="1">
            <a:blip r:embed="rId2">
              <a:extLst>
                <a:ext uri="{28A0092B-C50C-407E-A947-70E740481C1C}">
                  <a14:useLocalDpi xmlns:a14="http://schemas.microsoft.com/office/drawing/2010/main" val="0"/>
                </a:ext>
              </a:extLst>
            </a:blip>
            <a:srcRect l="1170" t="7076" r="4644" b="5005"/>
            <a:stretch/>
          </p:blipFill>
          <p:spPr bwMode="auto">
            <a:xfrm>
              <a:off x="-110920" y="838200"/>
              <a:ext cx="9144000" cy="572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a:cxnSpLocks noChangeAspect="1"/>
            </p:cNvCxnSpPr>
            <p:nvPr/>
          </p:nvCxnSpPr>
          <p:spPr bwMode="auto">
            <a:xfrm>
              <a:off x="1348828" y="4475096"/>
              <a:ext cx="6247453" cy="468094"/>
            </a:xfrm>
            <a:prstGeom prst="line">
              <a:avLst/>
            </a:prstGeom>
            <a:solidFill>
              <a:schemeClr val="accent1"/>
            </a:solidFill>
            <a:ln w="15875" cap="flat" cmpd="sng" algn="ctr">
              <a:solidFill>
                <a:srgbClr val="00B0F0"/>
              </a:solidFill>
              <a:prstDash val="solid"/>
              <a:round/>
              <a:headEnd type="none" w="med" len="med"/>
              <a:tailEnd type="none" w="med" len="med"/>
            </a:ln>
            <a:effectLst/>
          </p:spPr>
        </p:cxnSp>
        <p:cxnSp>
          <p:nvCxnSpPr>
            <p:cNvPr id="7" name="Straight Connector 6"/>
            <p:cNvCxnSpPr>
              <a:cxnSpLocks noChangeAspect="1"/>
            </p:cNvCxnSpPr>
            <p:nvPr/>
          </p:nvCxnSpPr>
          <p:spPr bwMode="auto">
            <a:xfrm>
              <a:off x="1285753" y="4530829"/>
              <a:ext cx="6529013" cy="489190"/>
            </a:xfrm>
            <a:prstGeom prst="line">
              <a:avLst/>
            </a:prstGeom>
            <a:solidFill>
              <a:schemeClr val="accent1"/>
            </a:solidFill>
            <a:ln w="15875" cap="flat" cmpd="sng" algn="ctr">
              <a:solidFill>
                <a:srgbClr val="00B050"/>
              </a:solidFill>
              <a:prstDash val="solid"/>
              <a:round/>
              <a:headEnd type="none" w="med" len="med"/>
              <a:tailEnd type="none" w="med" len="med"/>
            </a:ln>
            <a:effectLst/>
          </p:spPr>
        </p:cxnSp>
        <p:cxnSp>
          <p:nvCxnSpPr>
            <p:cNvPr id="8" name="Straight Connector 7"/>
            <p:cNvCxnSpPr>
              <a:cxnSpLocks noChangeAspect="1"/>
            </p:cNvCxnSpPr>
            <p:nvPr/>
          </p:nvCxnSpPr>
          <p:spPr bwMode="auto">
            <a:xfrm>
              <a:off x="1072948" y="4623789"/>
              <a:ext cx="6706824" cy="468094"/>
            </a:xfrm>
            <a:prstGeom prst="line">
              <a:avLst/>
            </a:prstGeom>
            <a:solidFill>
              <a:schemeClr val="accent1"/>
            </a:solidFill>
            <a:ln w="15875" cap="flat" cmpd="sng" algn="ctr">
              <a:solidFill>
                <a:srgbClr val="FF0000"/>
              </a:solidFill>
              <a:prstDash val="solid"/>
              <a:round/>
              <a:headEnd type="none" w="med" len="med"/>
              <a:tailEnd type="none" w="med" len="med"/>
            </a:ln>
            <a:effectLst/>
          </p:spPr>
        </p:cxnSp>
        <p:sp>
          <p:nvSpPr>
            <p:cNvPr id="9" name="TextBox 8"/>
            <p:cNvSpPr txBox="1">
              <a:spLocks noChangeAspect="1"/>
            </p:cNvSpPr>
            <p:nvPr/>
          </p:nvSpPr>
          <p:spPr>
            <a:xfrm>
              <a:off x="7861173" y="4791206"/>
              <a:ext cx="664067" cy="276999"/>
            </a:xfrm>
            <a:prstGeom prst="rect">
              <a:avLst/>
            </a:prstGeom>
            <a:noFill/>
          </p:spPr>
          <p:txBody>
            <a:bodyPr wrap="square" rtlCol="0">
              <a:spAutoFit/>
            </a:bodyPr>
            <a:lstStyle/>
            <a:p>
              <a:r>
                <a:rPr lang="en-US" sz="1200" b="1" dirty="0" smtClean="0">
                  <a:solidFill>
                    <a:srgbClr val="00B0F0"/>
                  </a:solidFill>
                </a:rPr>
                <a:t>1.6 K</a:t>
              </a:r>
              <a:endParaRPr lang="en-US" sz="1200" b="1" dirty="0">
                <a:solidFill>
                  <a:srgbClr val="00B0F0"/>
                </a:solidFill>
              </a:endParaRPr>
            </a:p>
          </p:txBody>
        </p:sp>
        <p:sp>
          <p:nvSpPr>
            <p:cNvPr id="10" name="TextBox 9"/>
            <p:cNvSpPr txBox="1">
              <a:spLocks noChangeAspect="1"/>
            </p:cNvSpPr>
            <p:nvPr/>
          </p:nvSpPr>
          <p:spPr>
            <a:xfrm>
              <a:off x="7885875" y="4943190"/>
              <a:ext cx="664067" cy="276999"/>
            </a:xfrm>
            <a:prstGeom prst="rect">
              <a:avLst/>
            </a:prstGeom>
            <a:noFill/>
          </p:spPr>
          <p:txBody>
            <a:bodyPr wrap="square" rtlCol="0">
              <a:spAutoFit/>
            </a:bodyPr>
            <a:lstStyle/>
            <a:p>
              <a:r>
                <a:rPr lang="en-US" sz="1200" b="1" dirty="0" smtClean="0">
                  <a:solidFill>
                    <a:srgbClr val="00B050"/>
                  </a:solidFill>
                </a:rPr>
                <a:t>1.8 K</a:t>
              </a:r>
              <a:endParaRPr lang="en-US" sz="1200" b="1" dirty="0">
                <a:solidFill>
                  <a:srgbClr val="00B050"/>
                </a:solidFill>
              </a:endParaRPr>
            </a:p>
          </p:txBody>
        </p:sp>
        <p:sp>
          <p:nvSpPr>
            <p:cNvPr id="11" name="TextBox 10"/>
            <p:cNvSpPr txBox="1">
              <a:spLocks noChangeAspect="1"/>
            </p:cNvSpPr>
            <p:nvPr/>
          </p:nvSpPr>
          <p:spPr>
            <a:xfrm>
              <a:off x="7885875" y="5091883"/>
              <a:ext cx="664067" cy="276999"/>
            </a:xfrm>
            <a:prstGeom prst="rect">
              <a:avLst/>
            </a:prstGeom>
            <a:noFill/>
          </p:spPr>
          <p:txBody>
            <a:bodyPr wrap="square" rtlCol="0">
              <a:spAutoFit/>
            </a:bodyPr>
            <a:lstStyle/>
            <a:p>
              <a:r>
                <a:rPr lang="en-US" sz="1200" b="1" dirty="0" smtClean="0">
                  <a:solidFill>
                    <a:srgbClr val="FF0000"/>
                  </a:solidFill>
                </a:rPr>
                <a:t>2.0 K</a:t>
              </a:r>
              <a:endParaRPr lang="en-US" sz="1200" b="1" dirty="0">
                <a:solidFill>
                  <a:srgbClr val="FF0000"/>
                </a:solidFill>
              </a:endParaRPr>
            </a:p>
          </p:txBody>
        </p:sp>
      </p:grpSp>
    </p:spTree>
    <p:extLst>
      <p:ext uri="{BB962C8B-B14F-4D97-AF65-F5344CB8AC3E}">
        <p14:creationId xmlns:p14="http://schemas.microsoft.com/office/powerpoint/2010/main" val="3065217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914400"/>
          </a:xfrm>
        </p:spPr>
        <p:txBody>
          <a:bodyPr/>
          <a:lstStyle/>
          <a:p>
            <a:r>
              <a:rPr lang="en-US" sz="2400" dirty="0" smtClean="0"/>
              <a:t>VTA 1300/1500 MHz RF Production System Overview</a:t>
            </a:r>
            <a:endParaRPr lang="en-US" sz="2400" dirty="0"/>
          </a:p>
        </p:txBody>
      </p:sp>
      <p:sp>
        <p:nvSpPr>
          <p:cNvPr id="3" name="Content Placeholder 2"/>
          <p:cNvSpPr>
            <a:spLocks noGrp="1"/>
          </p:cNvSpPr>
          <p:nvPr>
            <p:ph idx="1"/>
          </p:nvPr>
        </p:nvSpPr>
        <p:spPr>
          <a:xfrm>
            <a:off x="381000" y="914400"/>
            <a:ext cx="8153400" cy="5562600"/>
          </a:xfrm>
        </p:spPr>
        <p:txBody>
          <a:bodyPr/>
          <a:lstStyle/>
          <a:p>
            <a:pPr>
              <a:spcAft>
                <a:spcPts val="600"/>
              </a:spcAft>
            </a:pPr>
            <a:r>
              <a:rPr lang="en-US" sz="1800" dirty="0" smtClean="0"/>
              <a:t>Two independent systems each capable of 1200 MHz to 1600 MHz operation.</a:t>
            </a:r>
          </a:p>
          <a:p>
            <a:pPr>
              <a:spcAft>
                <a:spcPts val="600"/>
              </a:spcAft>
            </a:pPr>
            <a:r>
              <a:rPr lang="en-US" sz="1800" dirty="0" smtClean="0"/>
              <a:t>RF switching system allows operators to quickly make connections to selected dewar.</a:t>
            </a:r>
          </a:p>
          <a:p>
            <a:pPr>
              <a:spcAft>
                <a:spcPts val="600"/>
              </a:spcAft>
            </a:pPr>
            <a:r>
              <a:rPr lang="en-US" sz="1800" dirty="0" smtClean="0"/>
              <a:t>Comparison to last calibration at the end of the calibration process allows the operator to validate that the calibration is valid.</a:t>
            </a:r>
          </a:p>
          <a:p>
            <a:pPr>
              <a:spcAft>
                <a:spcPts val="600"/>
              </a:spcAft>
            </a:pPr>
            <a:r>
              <a:rPr lang="en-US" sz="1800" dirty="0" smtClean="0"/>
              <a:t>Digital LLRF improves speed to lock to the cavity frequency.</a:t>
            </a:r>
          </a:p>
          <a:p>
            <a:pPr>
              <a:spcAft>
                <a:spcPts val="600"/>
              </a:spcAft>
            </a:pPr>
            <a:r>
              <a:rPr lang="en-US" sz="1800" dirty="0" smtClean="0"/>
              <a:t>Software has provisions for auto stepping and auto phasing the cavities to quickly get complete repeatable data sets.</a:t>
            </a:r>
          </a:p>
          <a:p>
            <a:pPr>
              <a:spcAft>
                <a:spcPts val="600"/>
              </a:spcAft>
            </a:pPr>
            <a:r>
              <a:rPr lang="en-US" sz="1800" dirty="0" smtClean="0"/>
              <a:t>All data for each data point is recorded into a text file for future review/processing.</a:t>
            </a:r>
          </a:p>
          <a:p>
            <a:pPr>
              <a:spcAft>
                <a:spcPts val="600"/>
              </a:spcAft>
            </a:pPr>
            <a:r>
              <a:rPr lang="en-US" sz="1800" dirty="0" smtClean="0"/>
              <a:t>The JLAB software/hardware was used as a basis for the Fermi VTA hardware software when it was implemented in </a:t>
            </a:r>
            <a:r>
              <a:rPr lang="en-US" sz="1800" dirty="0" smtClean="0"/>
              <a:t>2006.</a:t>
            </a:r>
            <a:endParaRPr lang="en-US" sz="1800" dirty="0" smtClean="0"/>
          </a:p>
          <a:p>
            <a:pPr>
              <a:spcAft>
                <a:spcPts val="600"/>
              </a:spcAft>
            </a:pPr>
            <a:r>
              <a:rPr lang="en-US" sz="1800" dirty="0" smtClean="0"/>
              <a:t>Math for error calculations updated as part of conversion to digital  LLRF.  </a:t>
            </a:r>
          </a:p>
          <a:p>
            <a:pPr>
              <a:spcAft>
                <a:spcPts val="600"/>
              </a:spcAft>
            </a:pPr>
            <a:r>
              <a:rPr lang="en-US" sz="1800" dirty="0" smtClean="0"/>
              <a:t>Where appropriate new software drivers will be provided to Fermi and assistance will be provided to integrate them into their system to assure continued standardization of calculations.</a:t>
            </a:r>
          </a:p>
          <a:p>
            <a:pPr marL="0" indent="0">
              <a:buNone/>
            </a:pPr>
            <a:endParaRPr lang="en-US" dirty="0"/>
          </a:p>
        </p:txBody>
      </p:sp>
    </p:spTree>
    <p:extLst>
      <p:ext uri="{BB962C8B-B14F-4D97-AF65-F5344CB8AC3E}">
        <p14:creationId xmlns:p14="http://schemas.microsoft.com/office/powerpoint/2010/main" val="110190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762000"/>
          </a:xfrm>
        </p:spPr>
        <p:txBody>
          <a:bodyPr/>
          <a:lstStyle/>
          <a:p>
            <a:r>
              <a:rPr lang="en-US" sz="2400" dirty="0" smtClean="0"/>
              <a:t>Calculated Decay Errors as a Function of Beta for a 10% and 20% RF Power Measurement Error</a:t>
            </a:r>
            <a:endParaRPr lang="en-US"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55679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7065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32&quot;&gt;&lt;/object&gt;&lt;object type=&quot;2&quot; unique_id=&quot;10033&quot;&gt;&lt;object type=&quot;3&quot; unique_id=&quot;10034&quot;&gt;&lt;property id=&quot;20148&quot; value=&quot;5&quot;/&gt;&lt;property id=&quot;20300&quot; value=&quot;Slide 1 - &amp;quot;JLAB Vertical Testing Experience&amp;quot;&quot;/&gt;&lt;property id=&quot;20307&quot; value=&quot;256&quot;/&gt;&lt;/object&gt;&lt;object type=&quot;3&quot; unique_id=&quot;23966&quot;&gt;&lt;property id=&quot;20148&quot; value=&quot;5&quot;/&gt;&lt;property id=&quot;20300&quot; value=&quot;Slide 3 - &amp;quot;JLAB VTA Test Facility&amp;quot;&quot;/&gt;&lt;property id=&quot;20307&quot; value=&quot;332&quot;/&gt;&lt;/object&gt;&lt;object type=&quot;3&quot; unique_id=&quot;24566&quot;&gt;&lt;property id=&quot;20148&quot; value=&quot;5&quot;/&gt;&lt;property id=&quot;20300&quot; value=&quot;Slide 2 - &amp;quot;Jefferson Lab Vertical Testing History&amp;quot;&quot;/&gt;&lt;property id=&quot;20307&quot; value=&quot;334&quot;/&gt;&lt;/object&gt;&lt;object type=&quot;3&quot; unique_id=&quot;24567&quot;&gt;&lt;property id=&quot;20148&quot; value=&quot;5&quot;/&gt;&lt;property id=&quot;20300&quot; value=&quot;Slide 4 - &amp;quot;Current Upgrades&amp;quot;&quot;/&gt;&lt;property id=&quot;20307&quot; value=&quot;333&quot;/&gt;&lt;/object&gt;&lt;object type=&quot;3&quot; unique_id=&quot;24568&quot;&gt;&lt;property id=&quot;20148&quot; value=&quot;5&quot;/&gt;&lt;property id=&quot;20300&quot; value=&quot;Slide 5 - &amp;quot;VTA 1.2 GHz to 1.6 GHz System Level Block Diagram&amp;quot;&quot;/&gt;&lt;property id=&quot;20307&quot; value=&quot;343&quot;/&gt;&lt;/object&gt;&lt;object type=&quot;3&quot; unique_id=&quot;24569&quot;&gt;&lt;property id=&quot;20148&quot; value=&quot;5&quot;/&gt;&lt;property id=&quot;20300&quot; value=&quot;Slide 6 - &amp;quot;Low Level RF Block Diagram&amp;quot;&quot;/&gt;&lt;property id=&quot;20307&quot; value=&quot;342&quot;/&gt;&lt;/object&gt;&lt;object type=&quot;3&quot; unique_id=&quot;24570&quot;&gt;&lt;property id=&quot;20148&quot; value=&quot;5&quot;/&gt;&lt;property id=&quot;20300&quot; value=&quot;Slide 7 - &amp;quot;Screen Shot of Labview Test Software&amp;quot;&quot;/&gt;&lt;property id=&quot;20307&quot; value=&quot;346&quot;/&gt;&lt;/object&gt;&lt;object type=&quot;3&quot; unique_id=&quot;24571&quot;&gt;&lt;property id=&quot;20148&quot; value=&quot;5&quot;/&gt;&lt;property id=&quot;20300&quot; value=&quot;Slide 8 - &amp;quot;VTA 1300/1500 MHz RF Production System Overview&amp;quot;&quot;/&gt;&lt;property id=&quot;20307&quot; value=&quot;344&quot;/&gt;&lt;/object&gt;&lt;object type=&quot;3&quot; unique_id=&quot;24574&quot;&gt;&lt;property id=&quot;20148&quot; value=&quot;5&quot;/&gt;&lt;property id=&quot;20300&quot; value=&quot;Slide 13 - &amp;quot;Radiation Instrumentation &amp;quot;&quot;/&gt;&lt;property id=&quot;20307&quot; value=&quot;335&quot;/&gt;&lt;/object&gt;&lt;object type=&quot;3&quot; unique_id=&quot;24576&quot;&gt;&lt;property id=&quot;20148&quot; value=&quot;5&quot;/&gt;&lt;property id=&quot;20300&quot; value=&quot;Slide 23 - &amp;quot;C100 Reprocessing by High Pressure Rinsing&amp;quot;&quot;/&gt;&lt;property id=&quot;20307&quot; value=&quot;340&quot;/&gt;&lt;/object&gt;&lt;object type=&quot;3&quot; unique_id=&quot;24577&quot;&gt;&lt;property id=&quot;20148&quot; value=&quot;5&quot;/&gt;&lt;property id=&quot;20300&quot; value=&quot;Slide 24 - &amp;quot;C100 Reprocessing&amp;quot;&quot;/&gt;&lt;property id=&quot;20307&quot; value=&quot;339&quot;/&gt;&lt;/object&gt;&lt;object type=&quot;3&quot; unique_id=&quot;24578&quot;&gt;&lt;property id=&quot;20148&quot; value=&quot;5&quot;/&gt;&lt;property id=&quot;20300&quot; value=&quot;Slide 25 - &amp;quot;Recommendations&amp;quot;&quot;/&gt;&lt;property id=&quot;20307&quot; value=&quot;341&quot;/&gt;&lt;/object&gt;&lt;object type=&quot;3&quot; unique_id=&quot;24579&quot;&gt;&lt;property id=&quot;20148&quot; value=&quot;5&quot;/&gt;&lt;property id=&quot;20300&quot; value=&quot;Slide 26 - &amp;quot;Backup Slides&amp;quot;&quot;/&gt;&lt;property id=&quot;20307&quot; value=&quot;338&quot;/&gt;&lt;/object&gt;&lt;object type=&quot;3&quot; unique_id=&quot;25029&quot;&gt;&lt;property id=&quot;20148&quot; value=&quot;5&quot;/&gt;&lt;property id=&quot;20300&quot; value=&quot;Slide 9 - &amp;quot;Calculated Decay Errors as a Function of Beta for a 10% and 20% RF Power Measurement Error&amp;quot;&quot;/&gt;&lt;property id=&quot;20307&quot; value=&quot;351&quot;/&gt;&lt;/object&gt;&lt;object type=&quot;3&quot; unique_id=&quot;25031&quot;&gt;&lt;property id=&quot;20148&quot; value=&quot;5&quot;/&gt;&lt;property id=&quot;20300&quot; value=&quot;Slide 19 - &amp;quot;Reverse-Processing a Cavity AKA Blowing up Field Emitters&amp;quot;&quot;/&gt;&lt;property id=&quot;20307&quot; value=&quot;355&quot;/&gt;&lt;/object&gt;&lt;object type=&quot;3&quot; unique_id=&quot;25033&quot;&gt;&lt;property id=&quot;20148&quot; value=&quot;5&quot;/&gt;&lt;property id=&quot;20300&quot; value=&quot;Slide 21 - &amp;quot;C100 VTA Operational Limits&amp;quot;&quot;/&gt;&lt;property id=&quot;20307&quot; value=&quot;353&quot;/&gt;&lt;/object&gt;&lt;object type=&quot;3&quot; unique_id=&quot;25034&quot;&gt;&lt;property id=&quot;20148&quot; value=&quot;5&quot;/&gt;&lt;property id=&quot;20300&quot; value=&quot;Slide 31 - &amp;quot;Qo, E, Field Probe Q Calculations and errors&amp;quot;&quot;/&gt;&lt;property id=&quot;20307&quot; value=&quot;347&quot;/&gt;&lt;/object&gt;&lt;object type=&quot;3&quot; unique_id=&quot;25035&quot;&gt;&lt;property id=&quot;20148&quot; value=&quot;5&quot;/&gt;&lt;property id=&quot;20300&quot; value=&quot;Slide 32 - &amp;quot;Error calculations&amp;quot;&quot;/&gt;&lt;property id=&quot;20307&quot; value=&quot;348&quot;/&gt;&lt;/object&gt;&lt;object type=&quot;3&quot; unique_id=&quot;25036&quot;&gt;&lt;property id=&quot;20148&quot; value=&quot;5&quot;/&gt;&lt;property id=&quot;20300&quot; value=&quot;Slide 33 - &amp;quot;CW Errors&amp;quot;&quot;/&gt;&lt;property id=&quot;20307&quot; value=&quot;349&quot;/&gt;&lt;/object&gt;&lt;object type=&quot;3&quot; unique_id=&quot;25037&quot;&gt;&lt;property id=&quot;20148&quot; value=&quot;5&quot;/&gt;&lt;property id=&quot;20300&quot; value=&quot;Slide 34 - &amp;quot;CW Errors in Q0&amp;quot;&quot;/&gt;&lt;property id=&quot;20307&quot; value=&quot;350&quot;/&gt;&lt;/object&gt;&lt;object type=&quot;3&quot; unique_id=&quot;25169&quot;&gt;&lt;property id=&quot;20148&quot; value=&quot;5&quot;/&gt;&lt;property id=&quot;20300&quot; value=&quot;Slide 20 - &amp;quot;Example of Degradation Due to Blowing Up a FE” &amp;quot;&quot;/&gt;&lt;property id=&quot;20307&quot; value=&quot;356&quot;/&gt;&lt;/object&gt;&lt;object type=&quot;3&quot; unique_id=&quot;25224&quot;&gt;&lt;property id=&quot;20148&quot; value=&quot;5&quot;/&gt;&lt;property id=&quot;20300&quot; value=&quot;Slide 15 - &amp;quot;VTA Construction Photos 1988 to 1989&amp;quot;&quot;/&gt;&lt;property id=&quot;20307&quot; value=&quot;357&quot;/&gt;&lt;/object&gt;&lt;object type=&quot;3&quot; unique_id=&quot;25393&quot;&gt;&lt;property id=&quot;20148&quot; value=&quot;5&quot;/&gt;&lt;property id=&quot;20300&quot; value=&quot;Slide 14 - &amp;quot;Jefferson Lab Vertical Test Area 2015&amp;quot;&quot;/&gt;&lt;property id=&quot;20307&quot; value=&quot;358&quot;/&gt;&lt;/object&gt;&lt;object type=&quot;3&quot; unique_id=&quot;25481&quot;&gt;&lt;property id=&quot;20148&quot; value=&quot;5&quot;/&gt;&lt;property id=&quot;20300&quot; value=&quot;Slide 16 - &amp;quot;Recommended in Liquid Radiation Sensor&amp;quot;&quot;/&gt;&lt;property id=&quot;20307&quot; value=&quot;359&quot;/&gt;&lt;/object&gt;&lt;object type=&quot;3&quot; unique_id=&quot;25542&quot;&gt;&lt;property id=&quot;20148&quot; value=&quot;5&quot;/&gt;&lt;property id=&quot;20300&quot; value=&quot;Slide 28 - &amp;quot;Pass Band Measurements (S21)&amp;quot;&quot;/&gt;&lt;property id=&quot;20307&quot; value=&quot;360&quot;/&gt;&lt;/object&gt;&lt;object type=&quot;3&quot; unique_id=&quot;25543&quot;&gt;&lt;property id=&quot;20148&quot; value=&quot;5&quot;/&gt;&lt;property id=&quot;20300&quot; value=&quot;Slide 27 - &amp;quot;C100 HOM Mode Measurements S21 From FPC to HOM &amp;quot;&quot;/&gt;&lt;property id=&quot;20307&quot; value=&quot;361&quot;/&gt;&lt;/object&gt;&lt;object type=&quot;3&quot; unique_id=&quot;25729&quot;&gt;&lt;property id=&quot;20148&quot; value=&quot;5&quot;/&gt;&lt;property id=&quot;20300&quot; value=&quot;Slide 29 - &amp;quot;NARDA 20 dB COUPLER&amp;quot;&quot;/&gt;&lt;property id=&quot;20307&quot; value=&quot;363&quot;/&gt;&lt;/object&gt;&lt;object type=&quot;3&quot; unique_id=&quot;25730&quot;&gt;&lt;property id=&quot;20148&quot; value=&quot;5&quot;/&gt;&lt;property id=&quot;20300&quot; value=&quot;Slide 30 - &amp;quot;CT MICROWAVE 30 dB COUPLER&amp;quot;&quot;/&gt;&lt;property id=&quot;20307&quot; value=&quot;364&quot;/&gt;&lt;/object&gt;&lt;object type=&quot;3&quot; unique_id=&quot;25830&quot;&gt;&lt;property id=&quot;20148&quot; value=&quot;5&quot;/&gt;&lt;property id=&quot;20300&quot; value=&quot;Slide 10 - &amp;quot;Calculated Decay Errors as a Function of Beta for a 10% and 20% RF Power Measurement Error&amp;quot;&quot;/&gt;&lt;property id=&quot;20307&quot; value=&quot;365&quot;/&gt;&lt;/object&gt;&lt;object type=&quot;3&quot; unique_id=&quot;25832&quot;&gt;&lt;property id=&quot;20148&quot; value=&quot;5&quot;/&gt;&lt;property id=&quot;20300&quot; value=&quot;Slide 18 - &amp;quot;12 GeV Upgrade Cavities&amp;quot;&quot;/&gt;&lt;property id=&quot;20307&quot; value=&quot;367&quot;/&gt;&lt;/object&gt;&lt;object type=&quot;3&quot; unique_id=&quot;26225&quot;&gt;&lt;property id=&quot;20148&quot; value=&quot;5&quot;/&gt;&lt;property id=&quot;20300&quot; value=&quot;Slide 17&quot;/&gt;&lt;property id=&quot;20307&quot; value=&quot;369&quot;/&gt;&lt;/object&gt;&lt;object type=&quot;3&quot; unique_id=&quot;26334&quot;&gt;&lt;property id=&quot;20148&quot; value=&quot;5&quot;/&gt;&lt;property id=&quot;20300&quot; value=&quot;Slide 22 - &amp;quot;C100 VTA Test Maximum Delivered Gradient&amp;quot;&quot;/&gt;&lt;property id=&quot;20307&quot; value=&quot;370&quot;/&gt;&lt;/object&gt;&lt;object type=&quot;3&quot; unique_id=&quot;26705&quot;&gt;&lt;property id=&quot;20148&quot; value=&quot;5&quot;/&gt;&lt;property id=&quot;20300&quot; value=&quot;Slide 11 - &amp;quot;CW Errors in Qo as a function of CW Beta for Various Values of Decay Beta Values &amp;quot;&quot;/&gt;&lt;property id=&quot;20307&quot; value=&quot;371&quot;/&gt;&lt;/object&gt;&lt;object type=&quot;3&quot; unique_id=&quot;26706&quot;&gt;&lt;property id=&quot;20148&quot; value=&quot;5&quot;/&gt;&lt;property id=&quot;20300&quot; value=&quot;Slide 12 - &amp;quot;CW Errors in Qo as a function of CW Beta for Various Values of Decay Beta Values &amp;quot;&quot;/&gt;&lt;property id=&quot;20307&quot; value=&quot;372&quot;/&gt;&lt;/object&gt;&lt;object type=&quot;3&quot; unique_id=&quot;27179&quot;&gt;&lt;property id=&quot;20148&quot; value=&quot;5&quot;/&gt;&lt;property id=&quot;20300&quot; value=&quot;Slide 35 - &amp;quot;Decay With a Variable Error in Tau&amp;quot;&quot;/&gt;&lt;property id=&quot;20307&quot; value=&quot;373&quot;/&gt;&lt;/object&gt;&lt;/object&gt;&lt;/object&gt;&lt;/database&gt;"/>
  <p:tag name="SECTOMILLISECCONVERTED" val="1"/>
</p:tagLst>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5"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ps Review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5606</TotalTime>
  <Words>3070</Words>
  <Application>Microsoft Office PowerPoint</Application>
  <PresentationFormat>On-screen Show (4:3)</PresentationFormat>
  <Paragraphs>195</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1_Office Theme</vt:lpstr>
      <vt:lpstr>JLab_PowerPoint1</vt:lpstr>
      <vt:lpstr>1_JLab_PowerPoint1</vt:lpstr>
      <vt:lpstr>Ops Review 2010</vt:lpstr>
      <vt:lpstr>JLAB Vertical Testing Experience</vt:lpstr>
      <vt:lpstr>Jefferson Lab Vertical Testing History</vt:lpstr>
      <vt:lpstr>JLAB VTA Test Facility</vt:lpstr>
      <vt:lpstr>Current Upgrades</vt:lpstr>
      <vt:lpstr>VTA 1.2 GHz to 1.6 GHz System Level Block Diagram</vt:lpstr>
      <vt:lpstr>Low Level RF Block Diagram</vt:lpstr>
      <vt:lpstr>Screen Shot of Labview Test Software</vt:lpstr>
      <vt:lpstr>VTA 1300/1500 MHz RF Production System Overview</vt:lpstr>
      <vt:lpstr>Calculated Decay Errors as a Function of Beta for a 10% and 20% RF Power Measurement Error</vt:lpstr>
      <vt:lpstr>Calculated Decay Errors as a Function of Beta for a 10% and 20% RF Power Measurement Error</vt:lpstr>
      <vt:lpstr>CW Errors in Qo as a function of CW Beta for Various Values of Decay Beta Values </vt:lpstr>
      <vt:lpstr>CW Errors in Qo as a function of CW Beta for Various Values of Decay Beta Values </vt:lpstr>
      <vt:lpstr>Radiation Instrumentation </vt:lpstr>
      <vt:lpstr>Jefferson Lab Vertical Test Area 2015</vt:lpstr>
      <vt:lpstr>VTA Construction Photos 1988 to 1989</vt:lpstr>
      <vt:lpstr>Recommended in Liquid Radiation Sensor</vt:lpstr>
      <vt:lpstr>PowerPoint Presentation</vt:lpstr>
      <vt:lpstr>12 GeV Upgrade Cavities</vt:lpstr>
      <vt:lpstr>Reverse-Processing a Cavity AKA Blowing up Field Emitters</vt:lpstr>
      <vt:lpstr>Example of Degradation Due to Blowing Up a FE” </vt:lpstr>
      <vt:lpstr>C100 VTA Operational Limits</vt:lpstr>
      <vt:lpstr>C100 VTA Test Maximum Delivered Gradient</vt:lpstr>
      <vt:lpstr>C100 Reprocessing by High Pressure Rinsing</vt:lpstr>
      <vt:lpstr>C100 Reprocessing</vt:lpstr>
      <vt:lpstr>Recommendations</vt:lpstr>
      <vt:lpstr>Backup Slides</vt:lpstr>
      <vt:lpstr>C100 HOM Mode Measurements S21 From FPC to HOM </vt:lpstr>
      <vt:lpstr>Pass Band Measurements (S21)</vt:lpstr>
      <vt:lpstr>NARDA 20 dB COUPLER</vt:lpstr>
      <vt:lpstr>CT MICROWAVE 30 dB COUPLER</vt:lpstr>
      <vt:lpstr>Qo, E, Field Probe Q Calculations and errors</vt:lpstr>
      <vt:lpstr>Error calculations</vt:lpstr>
      <vt:lpstr>CW Errors</vt:lpstr>
      <vt:lpstr>CW Errors in Q0</vt:lpstr>
      <vt:lpstr>Decay With a Variable Error in Tau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Efforts to Understand Microphonics</dc:title>
  <dc:creator>Tom Powers</dc:creator>
  <cp:lastModifiedBy>Tom Powers</cp:lastModifiedBy>
  <cp:revision>118</cp:revision>
  <dcterms:created xsi:type="dcterms:W3CDTF">2014-01-15T04:15:46Z</dcterms:created>
  <dcterms:modified xsi:type="dcterms:W3CDTF">2015-10-29T12:58:04Z</dcterms:modified>
</cp:coreProperties>
</file>