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2" r:id="rId3"/>
    <p:sldId id="303" r:id="rId4"/>
    <p:sldId id="263" r:id="rId5"/>
    <p:sldId id="285" r:id="rId6"/>
    <p:sldId id="266" r:id="rId7"/>
    <p:sldId id="264" r:id="rId8"/>
    <p:sldId id="301" r:id="rId9"/>
    <p:sldId id="268" r:id="rId10"/>
    <p:sldId id="265" r:id="rId11"/>
    <p:sldId id="270" r:id="rId12"/>
    <p:sldId id="290" r:id="rId13"/>
    <p:sldId id="291" r:id="rId14"/>
    <p:sldId id="292" r:id="rId15"/>
    <p:sldId id="293" r:id="rId16"/>
    <p:sldId id="294" r:id="rId17"/>
    <p:sldId id="302" r:id="rId18"/>
    <p:sldId id="295" r:id="rId19"/>
    <p:sldId id="298" r:id="rId20"/>
    <p:sldId id="267" r:id="rId21"/>
    <p:sldId id="269" r:id="rId22"/>
    <p:sldId id="272" r:id="rId23"/>
    <p:sldId id="281" r:id="rId24"/>
    <p:sldId id="297" r:id="rId25"/>
    <p:sldId id="299" r:id="rId26"/>
    <p:sldId id="286" r:id="rId27"/>
    <p:sldId id="289" r:id="rId28"/>
    <p:sldId id="288" r:id="rId29"/>
    <p:sldId id="274" r:id="rId30"/>
    <p:sldId id="296" r:id="rId31"/>
    <p:sldId id="300" r:id="rId32"/>
    <p:sldId id="304" r:id="rId33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513" autoAdjust="0"/>
    <p:restoredTop sz="89973" autoAdjust="0"/>
  </p:normalViewPr>
  <p:slideViewPr>
    <p:cSldViewPr snapToGrid="0" showGuides="1">
      <p:cViewPr varScale="1">
        <p:scale>
          <a:sx n="129" d="100"/>
          <a:sy n="129" d="100"/>
        </p:scale>
        <p:origin x="-1356" y="-78"/>
      </p:cViewPr>
      <p:guideLst>
        <p:guide orient="horz" pos="3956"/>
        <p:guide orient="horz" pos="900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540" y="-120"/>
      </p:cViewPr>
      <p:guideLst>
        <p:guide orient="horz" pos="3224"/>
        <p:guide pos="22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203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300"/>
            </a:lvl1pPr>
          </a:lstStyle>
          <a:p>
            <a:fld id="{70F96095-A911-4B8A-9974-6A40BAAD5501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1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08DDF-290B-49BC-9F94-6BC547E80180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47620" indent="-247620">
              <a:spcBef>
                <a:spcPct val="0"/>
              </a:spcBef>
              <a:spcAft>
                <a:spcPct val="20000"/>
              </a:spcAft>
            </a:pPr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10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11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12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13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14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15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16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17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18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19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61481-C0BD-4AA6-B292-E84C2F66DD35}" type="slidenum">
              <a:rPr lang="de-DE" altLang="en-US"/>
              <a:pPr/>
              <a:t>2</a:t>
            </a:fld>
            <a:endParaRPr lang="de-DE" altLang="en-US" dirty="0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20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21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22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23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24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25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/>
              <a:t>Before you start</a:t>
            </a:r>
            <a:r>
              <a:rPr lang="en-GB" sz="1300" dirty="0"/>
              <a:t> editing the slides of your talk change to the </a:t>
            </a:r>
            <a:r>
              <a:rPr lang="en-GB" sz="1300" b="1" dirty="0"/>
              <a:t>Master Slide view</a:t>
            </a:r>
            <a:r>
              <a:rPr lang="en-GB" sz="1300" dirty="0"/>
              <a:t>:</a:t>
            </a: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dirty="0"/>
              <a:t>Menu button “View” &gt; </a:t>
            </a:r>
            <a:r>
              <a:rPr lang="en-GB" sz="1300" dirty="0">
                <a:sym typeface="Wingdings" pitchFamily="2" charset="2"/>
              </a:rPr>
              <a:t>Slide Master:</a:t>
            </a: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300" dirty="0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>
                <a:sym typeface="Wingdings" pitchFamily="2" charset="2"/>
              </a:rPr>
              <a:t>Edit the following items: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1300" b="1" dirty="0">
                <a:sym typeface="Wingdings" pitchFamily="2" charset="2"/>
              </a:rPr>
              <a:t>1. O</a:t>
            </a:r>
            <a:r>
              <a:rPr lang="en-GB" sz="1300" b="1" dirty="0">
                <a:sym typeface="Wingdings" pitchFamily="2" charset="2"/>
              </a:rPr>
              <a:t>n the Title slide (second master slide)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>
                <a:sym typeface="Wingdings" pitchFamily="2" charset="2"/>
              </a:rPr>
              <a:t>     </a:t>
            </a:r>
            <a:r>
              <a:rPr lang="en-GB" sz="1300" dirty="0">
                <a:sym typeface="Wingdings" pitchFamily="2" charset="2"/>
              </a:rPr>
              <a:t> a) Click to add title of your talk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dirty="0">
                <a:sym typeface="Wingdings" pitchFamily="2" charset="2"/>
              </a:rPr>
              <a:t>      b) Click to add subtitle </a:t>
            </a:r>
            <a:r>
              <a:rPr lang="en-GB" noProof="0" dirty="0" smtClean="0"/>
              <a:t>(conference, location, name of the speaker, date)</a:t>
            </a:r>
          </a:p>
          <a:p>
            <a:pPr defTabSz="990478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de-DE" sz="1300" b="1" dirty="0">
                <a:sym typeface="Wingdings" pitchFamily="2" charset="2"/>
              </a:rPr>
              <a:t>2. O</a:t>
            </a:r>
            <a:r>
              <a:rPr lang="en-GB" sz="1300" b="1" dirty="0">
                <a:sym typeface="Wingdings" pitchFamily="2" charset="2"/>
              </a:rPr>
              <a:t>n the Slide Master (first master slide)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1300" dirty="0">
                <a:sym typeface="Wingdings" pitchFamily="2" charset="2"/>
              </a:rPr>
              <a:t>      a) The </a:t>
            </a:r>
            <a:r>
              <a:rPr lang="en-GB" sz="1300" dirty="0">
                <a:sym typeface="Wingdings" pitchFamily="2" charset="2"/>
              </a:rPr>
              <a:t>1st row in the violet header: </a:t>
            </a:r>
            <a:r>
              <a:rPr lang="de-DE" sz="1300" dirty="0">
                <a:sym typeface="Wingdings" pitchFamily="2" charset="2"/>
              </a:rPr>
              <a:t>D</a:t>
            </a:r>
            <a:r>
              <a:rPr lang="en-GB" sz="1300" dirty="0">
                <a:sym typeface="Wingdings" pitchFamily="2" charset="2"/>
              </a:rPr>
              <a:t>elete the existent text and write the title of your talk into this text field</a:t>
            </a:r>
            <a:br>
              <a:rPr lang="en-GB" sz="1300" dirty="0">
                <a:sym typeface="Wingdings" pitchFamily="2" charset="2"/>
              </a:rPr>
            </a:br>
            <a:r>
              <a:rPr lang="en-GB" sz="1300" dirty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300" dirty="0">
                <a:sym typeface="Wingdings" pitchFamily="2" charset="2"/>
              </a:rPr>
            </a:br>
            <a:endParaRPr lang="en-GB" sz="1300" dirty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dirty="0">
                <a:sym typeface="Wingdings" pitchFamily="2" charset="2"/>
              </a:rPr>
              <a:t>If you want to use more </a:t>
            </a:r>
            <a:r>
              <a:rPr lang="en-GB" sz="1300" b="1" dirty="0">
                <a:sym typeface="Wingdings" pitchFamily="2" charset="2"/>
              </a:rPr>
              <a:t>partner logos</a:t>
            </a:r>
            <a:r>
              <a:rPr lang="en-GB" sz="1300" dirty="0">
                <a:sym typeface="Wingdings" pitchFamily="2" charset="2"/>
              </a:rPr>
              <a:t> position them left beside the DESY logo in the footer area.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300" b="1" dirty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>
                <a:sym typeface="Wingdings" pitchFamily="2" charset="2"/>
              </a:rPr>
              <a:t>Close Master View</a:t>
            </a:r>
            <a:endParaRPr lang="en-GB" sz="13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376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/>
              <a:t>Before you start</a:t>
            </a:r>
            <a:r>
              <a:rPr lang="en-GB" sz="1300" dirty="0"/>
              <a:t> editing the slides of your talk change to the </a:t>
            </a:r>
            <a:r>
              <a:rPr lang="en-GB" sz="1300" b="1" dirty="0"/>
              <a:t>Master Slide view</a:t>
            </a:r>
            <a:r>
              <a:rPr lang="en-GB" sz="1300" dirty="0"/>
              <a:t>:</a:t>
            </a: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dirty="0"/>
              <a:t>Menu button “View” &gt; </a:t>
            </a:r>
            <a:r>
              <a:rPr lang="en-GB" sz="1300" dirty="0">
                <a:sym typeface="Wingdings" pitchFamily="2" charset="2"/>
              </a:rPr>
              <a:t>Slide Master:</a:t>
            </a: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300" dirty="0">
              <a:sym typeface="Wingdings" pitchFamily="2" charset="2"/>
            </a:endParaRPr>
          </a:p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>
                <a:sym typeface="Wingdings" pitchFamily="2" charset="2"/>
              </a:rPr>
              <a:t>Edit the following items: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1300" b="1" dirty="0">
                <a:sym typeface="Wingdings" pitchFamily="2" charset="2"/>
              </a:rPr>
              <a:t>1. O</a:t>
            </a:r>
            <a:r>
              <a:rPr lang="en-GB" sz="1300" b="1" dirty="0">
                <a:sym typeface="Wingdings" pitchFamily="2" charset="2"/>
              </a:rPr>
              <a:t>n the Title slide (second master slide)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>
                <a:sym typeface="Wingdings" pitchFamily="2" charset="2"/>
              </a:rPr>
              <a:t>     </a:t>
            </a:r>
            <a:r>
              <a:rPr lang="en-GB" sz="1300" dirty="0">
                <a:sym typeface="Wingdings" pitchFamily="2" charset="2"/>
              </a:rPr>
              <a:t> a) Click to add title of your talk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dirty="0">
                <a:sym typeface="Wingdings" pitchFamily="2" charset="2"/>
              </a:rPr>
              <a:t>      b) Click to add subtitle </a:t>
            </a:r>
            <a:r>
              <a:rPr lang="en-GB" noProof="0" dirty="0" smtClean="0"/>
              <a:t>(conference, location, name of the speaker, date)</a:t>
            </a:r>
          </a:p>
          <a:p>
            <a:pPr defTabSz="990478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de-DE" sz="1300" b="1" dirty="0">
                <a:sym typeface="Wingdings" pitchFamily="2" charset="2"/>
              </a:rPr>
              <a:t>2. O</a:t>
            </a:r>
            <a:r>
              <a:rPr lang="en-GB" sz="1300" b="1" dirty="0">
                <a:sym typeface="Wingdings" pitchFamily="2" charset="2"/>
              </a:rPr>
              <a:t>n the Slide Master (first master slide)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de-DE" sz="1300" dirty="0">
                <a:sym typeface="Wingdings" pitchFamily="2" charset="2"/>
              </a:rPr>
              <a:t>      a) The </a:t>
            </a:r>
            <a:r>
              <a:rPr lang="en-GB" sz="1300" dirty="0">
                <a:sym typeface="Wingdings" pitchFamily="2" charset="2"/>
              </a:rPr>
              <a:t>1st row in the violet header: </a:t>
            </a:r>
            <a:r>
              <a:rPr lang="de-DE" sz="1300" dirty="0">
                <a:sym typeface="Wingdings" pitchFamily="2" charset="2"/>
              </a:rPr>
              <a:t>D</a:t>
            </a:r>
            <a:r>
              <a:rPr lang="en-GB" sz="1300" dirty="0">
                <a:sym typeface="Wingdings" pitchFamily="2" charset="2"/>
              </a:rPr>
              <a:t>elete the existent text and write the title of your talk into this text field</a:t>
            </a:r>
            <a:br>
              <a:rPr lang="en-GB" sz="1300" dirty="0">
                <a:sym typeface="Wingdings" pitchFamily="2" charset="2"/>
              </a:rPr>
            </a:br>
            <a:r>
              <a:rPr lang="en-GB" sz="1300" dirty="0">
                <a:sym typeface="Wingdings" pitchFamily="2" charset="2"/>
              </a:rPr>
              <a:t>      b) The 2 rows in the footer area: Delete the text and write the information regarding your talk (same as on the Title Slide) into this text field.  </a:t>
            </a:r>
            <a:br>
              <a:rPr lang="en-GB" sz="1300" dirty="0">
                <a:sym typeface="Wingdings" pitchFamily="2" charset="2"/>
              </a:rPr>
            </a:br>
            <a:endParaRPr lang="en-GB" sz="1300" dirty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dirty="0">
                <a:sym typeface="Wingdings" pitchFamily="2" charset="2"/>
              </a:rPr>
              <a:t>If you want to use more </a:t>
            </a:r>
            <a:r>
              <a:rPr lang="en-GB" sz="1300" b="1" dirty="0">
                <a:sym typeface="Wingdings" pitchFamily="2" charset="2"/>
              </a:rPr>
              <a:t>partner logos</a:t>
            </a:r>
            <a:r>
              <a:rPr lang="en-GB" sz="1300" dirty="0">
                <a:sym typeface="Wingdings" pitchFamily="2" charset="2"/>
              </a:rPr>
              <a:t> position them left beside the DESY logo in the footer area.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sz="1300" b="1" dirty="0"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sz="1300" b="1" dirty="0">
                <a:sym typeface="Wingdings" pitchFamily="2" charset="2"/>
              </a:rPr>
              <a:t>Close Master View</a:t>
            </a:r>
            <a:endParaRPr lang="en-GB" sz="13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37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0280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29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61481-C0BD-4AA6-B292-E84C2F66DD35}" type="slidenum">
              <a:rPr lang="de-DE" altLang="en-US"/>
              <a:pPr/>
              <a:t>3</a:t>
            </a:fld>
            <a:endParaRPr lang="de-DE" altLang="en-US" dirty="0"/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30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31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32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4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5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6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7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8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29204-1FF0-4BD9-B5A0-F38047522673}" type="slidenum">
              <a:rPr lang="de-DE" altLang="en-US"/>
              <a:pPr/>
              <a:t>9</a:t>
            </a:fld>
            <a:endParaRPr lang="de-DE" altLang="en-US" dirty="0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b="1" dirty="0"/>
              <a:t>   </a:t>
            </a:r>
            <a:r>
              <a:rPr lang="en-GB" altLang="en-US" sz="1100" b="1" dirty="0"/>
              <a:t>Before you start</a:t>
            </a:r>
            <a:r>
              <a:rPr lang="en-GB" altLang="en-US" sz="1100" dirty="0"/>
              <a:t> editing the slides of your talk change to the </a:t>
            </a:r>
            <a:r>
              <a:rPr lang="en-GB" altLang="en-US" sz="1100" b="1" dirty="0"/>
              <a:t>Master Slide view</a:t>
            </a:r>
            <a:r>
              <a:rPr lang="en-GB" altLang="en-US" sz="1100" dirty="0"/>
              <a:t>:   </a:t>
            </a:r>
            <a:br>
              <a:rPr lang="en-GB" altLang="en-US" sz="1100" dirty="0"/>
            </a:br>
            <a:r>
              <a:rPr lang="en-GB" altLang="en-US" sz="1100" dirty="0"/>
              <a:t>   Menu button “View”,</a:t>
            </a:r>
            <a:r>
              <a:rPr lang="en-GB" altLang="en-US" sz="1100" dirty="0">
                <a:sym typeface="Wingdings" pitchFamily="2" charset="2"/>
              </a:rPr>
              <a:t> Master, Slide Master: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Edit the following 2 items in the 1st slide:</a:t>
            </a:r>
            <a:r>
              <a:rPr lang="en-GB" altLang="en-US" sz="1100" dirty="0">
                <a:sym typeface="Wingdings" pitchFamily="2" charset="2"/>
              </a:rPr>
              <a:t/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1)  1st row in the violet header: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en-US" sz="1100" dirty="0">
                <a:sym typeface="Wingdings" pitchFamily="2" charset="2"/>
              </a:rPr>
            </a:br>
            <a:endParaRPr lang="en-GB" altLang="en-US" sz="1100" dirty="0">
              <a:sym typeface="Wingdings" pitchFamily="2" charset="2"/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en-US" sz="1100" dirty="0">
                <a:sym typeface="Wingdings" pitchFamily="2" charset="2"/>
              </a:rPr>
              <a:t>   If you want to use more </a:t>
            </a:r>
            <a:r>
              <a:rPr lang="en-GB" altLang="en-US" sz="1100" b="1" dirty="0">
                <a:sym typeface="Wingdings" pitchFamily="2" charset="2"/>
              </a:rPr>
              <a:t>partner logos</a:t>
            </a:r>
            <a:r>
              <a:rPr lang="en-GB" altLang="en-US" sz="1100" dirty="0">
                <a:sym typeface="Wingdings" pitchFamily="2" charset="2"/>
              </a:rPr>
              <a:t> position them left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beside the DESY logo in the footer area </a:t>
            </a:r>
            <a:br>
              <a:rPr lang="en-GB" altLang="en-US" sz="1100" dirty="0">
                <a:sym typeface="Wingdings" pitchFamily="2" charset="2"/>
              </a:rPr>
            </a:br>
            <a:r>
              <a:rPr lang="en-GB" altLang="en-US" sz="1100" dirty="0">
                <a:sym typeface="Wingdings" pitchFamily="2" charset="2"/>
              </a:rPr>
              <a:t>   </a:t>
            </a:r>
            <a:r>
              <a:rPr lang="en-GB" altLang="en-US" sz="1100" b="1" dirty="0">
                <a:sym typeface="Wingdings" pitchFamily="2" charset="2"/>
              </a:rPr>
              <a:t>Close Master View</a:t>
            </a:r>
            <a:endParaRPr lang="en-GB" altLang="en-US" sz="1100" b="1" dirty="0"/>
          </a:p>
          <a:p>
            <a:pPr marL="228600" indent="-2286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en-US" sz="1100" dirty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2325" y="114300"/>
            <a:ext cx="576264" cy="907200"/>
          </a:xfrm>
          <a:prstGeom prst="rect">
            <a:avLst/>
          </a:prstGeom>
          <a:solidFill>
            <a:schemeClr val="tx1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 dirty="0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 dirty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404813" y="1314450"/>
            <a:ext cx="83312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algn="ctr">
              <a:defRPr sz="5500" b="0">
                <a:solidFill>
                  <a:schemeClr val="tx1"/>
                </a:solidFill>
              </a:defRPr>
            </a:lvl1pPr>
          </a:lstStyle>
          <a:p>
            <a:pPr lvl="0"/>
            <a:endParaRPr lang="en-GB" noProof="0" dirty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32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391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32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4" descr="Undulator_final_nurh#50DE97_rech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14300"/>
            <a:ext cx="58261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noProof="0" dirty="0"/>
          </a:p>
        </p:txBody>
      </p:sp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307975"/>
            <a:ext cx="7283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Slide title: Don’t edit here!</a:t>
            </a: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 dirty="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000" noProof="0" dirty="0" smtClean="0">
                <a:solidFill>
                  <a:schemeClr val="bg1"/>
                </a:solidFill>
              </a:rPr>
              <a:t>CM test experience at DESY for the European XFEL</a:t>
            </a:r>
            <a:endParaRPr lang="en-GB" sz="1000" noProof="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04813" y="1347788"/>
            <a:ext cx="79724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text format – don’t edit!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8448938" y="784800"/>
            <a:ext cx="576000" cy="24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  <a:buClrTx/>
              <a:buFontTx/>
              <a:buNone/>
            </a:pPr>
            <a:fld id="{7BD41925-BADA-44CD-9D29-92AC82CF061D}" type="slidenum">
              <a:rPr lang="en-GB" sz="1000" b="1" noProof="0" smtClean="0">
                <a:solidFill>
                  <a:schemeClr val="bg1"/>
                </a:solidFill>
                <a:ea typeface="Geneva" pitchFamily="1" charset="-128"/>
              </a:rPr>
              <a:t>‹#›</a:t>
            </a:fld>
            <a:endParaRPr lang="en-GB" sz="1000" b="1" noProof="0" dirty="0" smtClean="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7475" y="6477000"/>
            <a:ext cx="8902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sz="1200" noProof="0" dirty="0" smtClean="0"/>
              <a:t>Denis Kostin, MHF-sl, DESY.                     </a:t>
            </a:r>
            <a:r>
              <a:rPr lang="en-US" sz="1200" noProof="0" dirty="0" smtClean="0"/>
              <a:t>LCLS-2 Cavity and Cryomodule Test Workshop.                      </a:t>
            </a:r>
            <a:r>
              <a:rPr lang="en-GB" sz="1200" noProof="0" dirty="0" smtClean="0"/>
              <a:t>29.10.2015</a:t>
            </a:r>
          </a:p>
        </p:txBody>
      </p:sp>
      <p:pic>
        <p:nvPicPr>
          <p:cNvPr id="11" name="Picture 37" descr="Helmholtz_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1" descr="DESY-Logo-cyan-RGB_Hintergrund wei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ts val="6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36.emf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TESLA\XFEL\Modules\XM5\XM5_XATB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3" y="2175580"/>
            <a:ext cx="8875297" cy="4179459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/>
          <p:cNvSpPr>
            <a:spLocks noGrp="1"/>
          </p:cNvSpPr>
          <p:nvPr>
            <p:ph type="ctrTitle" sz="quarter"/>
          </p:nvPr>
        </p:nvSpPr>
        <p:spPr>
          <a:xfrm>
            <a:off x="139102" y="1064712"/>
            <a:ext cx="8875297" cy="1052187"/>
          </a:xfrm>
        </p:spPr>
        <p:txBody>
          <a:bodyPr/>
          <a:lstStyle/>
          <a:p>
            <a:r>
              <a:rPr lang="en-US" sz="3200" dirty="0" smtClean="0"/>
              <a:t>Cryo-Module </a:t>
            </a:r>
            <a:r>
              <a:rPr lang="en-US" sz="3200" dirty="0"/>
              <a:t>test experience at </a:t>
            </a:r>
            <a:r>
              <a:rPr lang="en-US" sz="3200" dirty="0" smtClean="0"/>
              <a:t>DESY</a:t>
            </a:r>
            <a:br>
              <a:rPr lang="en-US" sz="3200" dirty="0" smtClean="0"/>
            </a:br>
            <a:r>
              <a:rPr lang="en-US" sz="3200" dirty="0" smtClean="0"/>
              <a:t>for </a:t>
            </a:r>
            <a:r>
              <a:rPr lang="en-US" sz="3200" dirty="0"/>
              <a:t>the European XFEL</a:t>
            </a:r>
            <a:endParaRPr lang="en-GB" sz="3200" dirty="0"/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165225" y="682625"/>
            <a:ext cx="35182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Denis Kostin, MHF-SL, DESY. </a:t>
            </a:r>
            <a:r>
              <a:rPr lang="en-US" altLang="en-US" sz="1400" dirty="0" smtClean="0">
                <a:solidFill>
                  <a:schemeClr val="bg1"/>
                </a:solidFill>
              </a:rPr>
              <a:t>29.10.2015</a:t>
            </a:r>
            <a:endParaRPr lang="en-US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26" descr="DESY-Logo-cyan-RGB_t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63" y="4738688"/>
            <a:ext cx="15494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7124" y="164806"/>
            <a:ext cx="4987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accent3"/>
                </a:solidFill>
              </a:rPr>
              <a:t>LCLS-2 Cavity and Cryomodule Test Workshop 2015</a:t>
            </a:r>
            <a:endParaRPr lang="de-DE" sz="1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2.6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RF Conditioning / Data / Controls</a:t>
            </a:r>
            <a:endParaRPr lang="en-GB" altLang="en-US" dirty="0"/>
          </a:p>
        </p:txBody>
      </p:sp>
      <p:pic>
        <p:nvPicPr>
          <p:cNvPr id="3" name="Picture 7" descr="conditionin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047750"/>
            <a:ext cx="85153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35" y="6206833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A.Goessel / DESY</a:t>
            </a:r>
          </a:p>
        </p:txBody>
      </p:sp>
    </p:spTree>
    <p:extLst>
      <p:ext uri="{BB962C8B-B14F-4D97-AF65-F5344CB8AC3E}">
        <p14:creationId xmlns:p14="http://schemas.microsoft.com/office/powerpoint/2010/main" val="21898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3.1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Steps (1)</a:t>
            </a:r>
            <a:endParaRPr lang="en-GB" alt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4" y="1163048"/>
            <a:ext cx="7958204" cy="510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3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3.1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Steps (2)</a:t>
            </a:r>
            <a:endParaRPr lang="en-GB" alt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7" y="1906609"/>
            <a:ext cx="7958204" cy="305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7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3.1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Steps (3)</a:t>
            </a:r>
            <a:endParaRPr lang="en-GB" alt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6" y="1412288"/>
            <a:ext cx="7452764" cy="445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15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3.1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Steps (4)</a:t>
            </a:r>
            <a:endParaRPr lang="en-GB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5" y="1331543"/>
            <a:ext cx="7958204" cy="284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74297" y="4415425"/>
            <a:ext cx="32070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2"/>
                </a:solidFill>
              </a:rPr>
              <a:t>CM Test Documents (EDMS):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800" dirty="0" smtClean="0">
                <a:solidFill>
                  <a:schemeClr val="accent4"/>
                </a:solidFill>
              </a:rPr>
              <a:t>CM Incoming Inspection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800" dirty="0" smtClean="0">
                <a:solidFill>
                  <a:schemeClr val="accent4"/>
                </a:solidFill>
              </a:rPr>
              <a:t>CM Final Test Report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800" dirty="0" smtClean="0">
                <a:solidFill>
                  <a:schemeClr val="accent4"/>
                </a:solidFill>
              </a:rPr>
              <a:t>CM Outgoing Inspection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800" dirty="0" smtClean="0">
                <a:solidFill>
                  <a:schemeClr val="accent4"/>
                </a:solidFill>
              </a:rPr>
              <a:t>Non-Conformity Reports</a:t>
            </a:r>
          </a:p>
        </p:txBody>
      </p:sp>
    </p:spTree>
    <p:extLst>
      <p:ext uri="{BB962C8B-B14F-4D97-AF65-F5344CB8AC3E}">
        <p14:creationId xmlns:p14="http://schemas.microsoft.com/office/powerpoint/2010/main" val="23942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3.2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Data</a:t>
            </a:r>
            <a:endParaRPr lang="en-GB" altLang="en-US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37" y="1296182"/>
            <a:ext cx="7346034" cy="497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1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3.3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Flow (remarks)</a:t>
            </a:r>
            <a:endParaRPr lang="en-GB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5" y="1272874"/>
            <a:ext cx="7652119" cy="372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0530" y="5154198"/>
            <a:ext cx="7757995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Optimized test procedure takes 13..15 days.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Delays are caused by non-conformities:</a:t>
            </a:r>
          </a:p>
          <a:p>
            <a:pPr marL="285750" indent="-285750">
              <a:buSzPct val="80000"/>
            </a:pPr>
            <a:r>
              <a:rPr lang="en-US" sz="1600" dirty="0" smtClean="0">
                <a:solidFill>
                  <a:schemeClr val="accent2"/>
                </a:solidFill>
              </a:rPr>
              <a:t>  (</a:t>
            </a:r>
            <a:r>
              <a:rPr lang="en-US" sz="1600" dirty="0">
                <a:solidFill>
                  <a:schemeClr val="accent2"/>
                </a:solidFill>
              </a:rPr>
              <a:t>cryogenic + vacuum) leaks (mainly at temporary connections to test stand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</a:p>
          <a:p>
            <a:pPr marL="285750" indent="-285750">
              <a:buSzPct val="80000"/>
            </a:pPr>
            <a:r>
              <a:rPr lang="en-US" sz="1600" dirty="0" smtClean="0">
                <a:solidFill>
                  <a:schemeClr val="accent2"/>
                </a:solidFill>
              </a:rPr>
              <a:t>  warm </a:t>
            </a:r>
            <a:r>
              <a:rPr lang="en-US" sz="1600" dirty="0">
                <a:solidFill>
                  <a:schemeClr val="accent2"/>
                </a:solidFill>
              </a:rPr>
              <a:t>coupler </a:t>
            </a:r>
            <a:r>
              <a:rPr lang="en-US" sz="1600" dirty="0" smtClean="0">
                <a:solidFill>
                  <a:schemeClr val="accent2"/>
                </a:solidFill>
              </a:rPr>
              <a:t>part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3.4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Procedures</a:t>
            </a:r>
            <a:endParaRPr lang="en-GB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36828"/>
              </p:ext>
            </p:extLst>
          </p:nvPr>
        </p:nvGraphicFramePr>
        <p:xfrm>
          <a:off x="1100341" y="1554678"/>
          <a:ext cx="7254619" cy="4772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299"/>
                <a:gridCol w="6755320"/>
              </a:tblGrid>
              <a:tr h="2616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Procedure name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</a:rPr>
                        <a:t>Enabling of the Personal Interlock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Disabling of the personal interlock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Switching ON/OFF modulator and klystron. Locking modulator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3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4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Check the hardware interlock thresholds, set technical interlock to warm mode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5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Set technical interlock to cold mode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6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Vacuum level check before start of coupler conditioning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7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Warm input RF Coupler conditioning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8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Coupler conditioning during cooldown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9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Cavities fine tuning to 1.3 GHz using LLRF system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10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Set the cavity input power limitation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11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Q</a:t>
                      </a:r>
                      <a:r>
                        <a:rPr lang="en-US" sz="1400" baseline="-25000" dirty="0" smtClean="0">
                          <a:effectLst/>
                        </a:rPr>
                        <a:t>load</a:t>
                      </a:r>
                      <a:r>
                        <a:rPr lang="en-US" sz="1400" dirty="0" smtClean="0">
                          <a:effectLst/>
                        </a:rPr>
                        <a:t>, K</a:t>
                      </a:r>
                      <a:r>
                        <a:rPr lang="en-US" sz="1400" baseline="-25000" dirty="0" smtClean="0">
                          <a:effectLst/>
                        </a:rPr>
                        <a:t>t</a:t>
                      </a:r>
                      <a:r>
                        <a:rPr lang="en-US" sz="1400" dirty="0" smtClean="0">
                          <a:effectLst/>
                        </a:rPr>
                        <a:t> calibration, Q</a:t>
                      </a:r>
                      <a:r>
                        <a:rPr lang="en-US" sz="1400" baseline="-25000" dirty="0" smtClean="0">
                          <a:effectLst/>
                        </a:rPr>
                        <a:t>load</a:t>
                      </a:r>
                      <a:r>
                        <a:rPr lang="en-US" sz="1400" baseline="0" dirty="0" smtClean="0">
                          <a:effectLst/>
                        </a:rPr>
                        <a:t>.</a:t>
                      </a:r>
                      <a:r>
                        <a:rPr lang="en-US" sz="1400" baseline="-25000" dirty="0" smtClean="0">
                          <a:effectLst/>
                        </a:rPr>
                        <a:t>HOM</a:t>
                      </a:r>
                      <a:r>
                        <a:rPr lang="en-US" sz="1400" dirty="0" smtClean="0">
                          <a:effectLst/>
                        </a:rPr>
                        <a:t> at 1.3Ghz with low RF Power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12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Flat - top cavity measurement at 10 Hz repetition rate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13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Cryomodule High RF Power and Heat Loads measurements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14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Detune cavities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15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LLRF check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  <a:tr h="281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16</a:t>
                      </a:r>
                      <a:endParaRPr lang="de-D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LLRF test</a:t>
                      </a:r>
                      <a:endParaRPr lang="de-DE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064" marR="44064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0570" y="1154568"/>
            <a:ext cx="5507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Defined and documented CM Test Procedures:</a:t>
            </a:r>
          </a:p>
        </p:txBody>
      </p:sp>
    </p:spTree>
    <p:extLst>
      <p:ext uri="{BB962C8B-B14F-4D97-AF65-F5344CB8AC3E}">
        <p14:creationId xmlns:p14="http://schemas.microsoft.com/office/powerpoint/2010/main" val="38899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33" y="2862198"/>
            <a:ext cx="6848115" cy="356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3.5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Flow (improvements)</a:t>
            </a:r>
            <a:endParaRPr lang="en-GB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8" y="1077238"/>
            <a:ext cx="2035657" cy="535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83" y="1075099"/>
            <a:ext cx="2046311" cy="322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2292263" y="1624429"/>
            <a:ext cx="939452" cy="754198"/>
          </a:xfrm>
          <a:prstGeom prst="rightArrow">
            <a:avLst>
              <a:gd name="adj1" fmla="val 64911"/>
              <a:gd name="adj2" fmla="val 70036"/>
            </a:avLst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61266" y="6207818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M. Wiencek / SRF2015</a:t>
            </a:r>
          </a:p>
        </p:txBody>
      </p:sp>
      <p:sp>
        <p:nvSpPr>
          <p:cNvPr id="3" name="Rectangle 2"/>
          <p:cNvSpPr/>
          <p:nvPr/>
        </p:nvSpPr>
        <p:spPr>
          <a:xfrm>
            <a:off x="5493513" y="1315107"/>
            <a:ext cx="3539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200" dirty="0">
                <a:solidFill>
                  <a:schemeClr val="accent1"/>
                </a:solidFill>
              </a:rPr>
              <a:t>The most time consuming steps </a:t>
            </a:r>
            <a:r>
              <a:rPr lang="en-US" sz="1200" dirty="0" smtClean="0">
                <a:solidFill>
                  <a:schemeClr val="accent1"/>
                </a:solidFill>
              </a:rPr>
              <a:t>of </a:t>
            </a:r>
            <a:r>
              <a:rPr lang="en-US" sz="1200" dirty="0">
                <a:solidFill>
                  <a:schemeClr val="accent1"/>
                </a:solidFill>
              </a:rPr>
              <a:t>the </a:t>
            </a:r>
            <a:r>
              <a:rPr lang="en-US" sz="1200" dirty="0" smtClean="0">
                <a:solidFill>
                  <a:schemeClr val="accent1"/>
                </a:solidFill>
              </a:rPr>
              <a:t>original CM test procedure: </a:t>
            </a:r>
            <a:r>
              <a:rPr lang="en-US" sz="1200" dirty="0">
                <a:solidFill>
                  <a:schemeClr val="accent1"/>
                </a:solidFill>
              </a:rPr>
              <a:t>HOM spectra, reaching thermal </a:t>
            </a:r>
            <a:r>
              <a:rPr lang="en-US" sz="1200" dirty="0" smtClean="0">
                <a:solidFill>
                  <a:schemeClr val="accent1"/>
                </a:solidFill>
              </a:rPr>
              <a:t>equilibrium of </a:t>
            </a:r>
            <a:r>
              <a:rPr lang="en-US" sz="1200" dirty="0">
                <a:solidFill>
                  <a:schemeClr val="accent1"/>
                </a:solidFill>
              </a:rPr>
              <a:t>“cold cables” </a:t>
            </a:r>
            <a:r>
              <a:rPr lang="en-US" sz="1200" dirty="0" smtClean="0">
                <a:solidFill>
                  <a:schemeClr val="accent1"/>
                </a:solidFill>
              </a:rPr>
              <a:t>for calibration and a long </a:t>
            </a:r>
            <a:r>
              <a:rPr lang="en-US" sz="1200" dirty="0">
                <a:solidFill>
                  <a:schemeClr val="accent1"/>
                </a:solidFill>
              </a:rPr>
              <a:t>heat loads </a:t>
            </a:r>
            <a:r>
              <a:rPr lang="en-US" sz="1200" dirty="0" smtClean="0">
                <a:solidFill>
                  <a:schemeClr val="accent1"/>
                </a:solidFill>
              </a:rPr>
              <a:t>measurement on </a:t>
            </a:r>
            <a:r>
              <a:rPr lang="en-US" sz="1200" dirty="0">
                <a:solidFill>
                  <a:schemeClr val="accent1"/>
                </a:solidFill>
              </a:rPr>
              <a:t>shields. </a:t>
            </a:r>
            <a:r>
              <a:rPr lang="en-US" sz="1200" dirty="0" smtClean="0">
                <a:solidFill>
                  <a:schemeClr val="accent1"/>
                </a:solidFill>
              </a:rPr>
              <a:t>Improved CM test procedure </a:t>
            </a:r>
            <a:r>
              <a:rPr lang="en-US" sz="1200" dirty="0">
                <a:solidFill>
                  <a:schemeClr val="accent1"/>
                </a:solidFill>
              </a:rPr>
              <a:t>shortens </a:t>
            </a:r>
            <a:r>
              <a:rPr lang="en-US" sz="1200" dirty="0" smtClean="0">
                <a:solidFill>
                  <a:schemeClr val="accent1"/>
                </a:solidFill>
              </a:rPr>
              <a:t>the test time at 2K almost by </a:t>
            </a:r>
            <a:r>
              <a:rPr lang="en-US" sz="1200" dirty="0">
                <a:solidFill>
                  <a:schemeClr val="accent1"/>
                </a:solidFill>
              </a:rPr>
              <a:t>a factor of </a:t>
            </a:r>
            <a:r>
              <a:rPr lang="en-US" sz="1200" dirty="0" smtClean="0">
                <a:solidFill>
                  <a:schemeClr val="accent1"/>
                </a:solidFill>
              </a:rPr>
              <a:t>two.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9737" y="181346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change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0887" y="6195291"/>
            <a:ext cx="2470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CM test time at 2K (cold test) [hr.]</a:t>
            </a:r>
          </a:p>
        </p:txBody>
      </p:sp>
    </p:spTree>
    <p:extLst>
      <p:ext uri="{BB962C8B-B14F-4D97-AF65-F5344CB8AC3E}">
        <p14:creationId xmlns:p14="http://schemas.microsoft.com/office/powerpoint/2010/main" val="1025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3.6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LLRF Test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390388" y="1273530"/>
            <a:ext cx="68646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en-US" sz="1600" b="1" dirty="0"/>
              <a:t>LLRF relevant parameters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Lorentz force detuning constant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Microphonics behavior (resonances)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Loaded Q variations with gradients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Model: piezo diag -&gt; detuning parameter (microphonics cancelation)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8/9 </a:t>
            </a:r>
            <a:r>
              <a:rPr lang="en-US" sz="1600" dirty="0">
                <a:sym typeface="Symbol"/>
              </a:rPr>
              <a:t> &amp; 7/9</a:t>
            </a:r>
            <a:r>
              <a:rPr lang="en-US" sz="1600" dirty="0"/>
              <a:t> </a:t>
            </a:r>
            <a:r>
              <a:rPr lang="en-US" sz="1600" dirty="0">
                <a:sym typeface="Symbol"/>
              </a:rPr>
              <a:t> </a:t>
            </a:r>
            <a:r>
              <a:rPr lang="en-US" sz="1600" dirty="0"/>
              <a:t>mode of each cavity (-&gt; controller!)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Changes of Q</a:t>
            </a:r>
            <a:r>
              <a:rPr lang="en-US" sz="1600" baseline="-25000" dirty="0"/>
              <a:t>L</a:t>
            </a:r>
            <a:r>
              <a:rPr lang="en-US" sz="1600" dirty="0"/>
              <a:t> with gradient (thermal coefficients)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Calibration for piezo DC/AC (actuator &amp; diag, switching)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Calibration stepper motor &amp; hysteresis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en-US" sz="1600" dirty="0"/>
              <a:t>Q</a:t>
            </a:r>
            <a:r>
              <a:rPr lang="en-US" sz="1600" baseline="-25000" dirty="0"/>
              <a:t>L</a:t>
            </a:r>
            <a:r>
              <a:rPr lang="en-US" sz="1600" dirty="0"/>
              <a:t> range and opportunistic effects on cavity </a:t>
            </a:r>
          </a:p>
          <a:p>
            <a:pPr marL="285750" indent="-285750">
              <a:defRPr/>
            </a:pPr>
            <a:r>
              <a:rPr lang="en-US" sz="1600" dirty="0"/>
              <a:t> </a:t>
            </a:r>
            <a:r>
              <a:rPr lang="en-US" sz="1600" b="1" dirty="0"/>
              <a:t>Accept / reject accelerator module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600" dirty="0"/>
              <a:t>Lorentz force detuning exceeds normal value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600" dirty="0"/>
              <a:t>Extreme sensitivity to microphonics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600" dirty="0"/>
              <a:t>Abnormal behavior during fill/decay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600" dirty="0"/>
              <a:t>Sudden QL variation (multipacting in couplers)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sz="1600" dirty="0"/>
              <a:t>piezo / tuners not operable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3721" y="6201554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J. Branlard</a:t>
            </a:r>
          </a:p>
        </p:txBody>
      </p:sp>
    </p:spTree>
    <p:extLst>
      <p:ext uri="{BB962C8B-B14F-4D97-AF65-F5344CB8AC3E}">
        <p14:creationId xmlns:p14="http://schemas.microsoft.com/office/powerpoint/2010/main" val="32481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dirty="0" smtClean="0"/>
              <a:t>Outline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22360" y="2234386"/>
            <a:ext cx="68323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3200" dirty="0" smtClean="0"/>
              <a:t>E-XFEL CryoModule Layout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3200" dirty="0" smtClean="0"/>
              <a:t>CM Test Stand AMTF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3200" dirty="0" smtClean="0"/>
              <a:t>CM Test Program and Procedures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3200" dirty="0" smtClean="0"/>
              <a:t>CM Test Results and Data</a:t>
            </a:r>
          </a:p>
          <a:p>
            <a:pPr marL="457200" indent="-457200">
              <a:spcBef>
                <a:spcPts val="600"/>
              </a:spcBef>
              <a:buClr>
                <a:schemeClr val="accent2"/>
              </a:buClr>
              <a:buSzPct val="100000"/>
              <a:buFont typeface="+mj-lt"/>
              <a:buAutoNum type="arabicPeriod"/>
            </a:pPr>
            <a:r>
              <a:rPr lang="en-GB" sz="3200" dirty="0" smtClean="0"/>
              <a:t>Summary</a:t>
            </a:r>
            <a:endParaRPr lang="de-DE" sz="3200" dirty="0" smtClean="0"/>
          </a:p>
        </p:txBody>
      </p:sp>
    </p:spTree>
    <p:extLst>
      <p:ext uri="{BB962C8B-B14F-4D97-AF65-F5344CB8AC3E}">
        <p14:creationId xmlns:p14="http://schemas.microsoft.com/office/powerpoint/2010/main" val="16318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7194806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3.7</a:t>
            </a:r>
            <a:r>
              <a:rPr lang="en-GB" altLang="en-US" dirty="0" smtClean="0"/>
              <a:t> RF </a:t>
            </a:r>
            <a:r>
              <a:rPr lang="en-GB" altLang="en-US" dirty="0" smtClean="0"/>
              <a:t>Power Coupler Warm Conditioning Steps</a:t>
            </a:r>
            <a:endParaRPr lang="en-GB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235877"/>
              </p:ext>
            </p:extLst>
          </p:nvPr>
        </p:nvGraphicFramePr>
        <p:xfrm>
          <a:off x="1077952" y="1119836"/>
          <a:ext cx="7303082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286"/>
                <a:gridCol w="1796790"/>
                <a:gridCol w="1311367"/>
                <a:gridCol w="1267896"/>
                <a:gridCol w="22387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step N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pulse length</a:t>
                      </a:r>
                      <a:r>
                        <a:rPr lang="en-GB" baseline="0" dirty="0" smtClean="0"/>
                        <a:t> [µs]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RF power [kW]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</a:t>
                      </a:r>
                    </a:p>
                    <a:p>
                      <a:pPr algn="ctr"/>
                      <a:r>
                        <a:rPr lang="en-GB" dirty="0" smtClean="0"/>
                        <a:t>[hr]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comments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5..50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activity onset 50kW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2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2..20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3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2..20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4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2..20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5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2..20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6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2..20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7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10..100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8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100..700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RF power sweep</a:t>
                      </a:r>
                      <a:endParaRPr lang="en-US" dirty="0"/>
                    </a:p>
                  </a:txBody>
                  <a:tcPr anchor="ctr"/>
                </a:tc>
              </a:tr>
              <a:tr h="158600">
                <a:tc>
                  <a:txBody>
                    <a:bodyPr/>
                    <a:lstStyle/>
                    <a:p>
                      <a:pPr algn="ctr"/>
                      <a:endParaRPr lang="en-US" sz="8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total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50..200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normally 2..5 days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6177" y="5334741"/>
            <a:ext cx="7637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4"/>
                </a:solidFill>
              </a:rPr>
              <a:t>Warm coupler conditioning at AMTF is done in 3 steps (with 5MW total RF power):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600" dirty="0" smtClean="0">
                <a:solidFill>
                  <a:schemeClr val="accent4"/>
                </a:solidFill>
              </a:rPr>
              <a:t>all 8 couplers are conditioned up to 450 kW;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600" dirty="0" smtClean="0">
                <a:solidFill>
                  <a:schemeClr val="accent4"/>
                </a:solidFill>
              </a:rPr>
              <a:t>couplers 1,2,3,4 are conditioned up to 750 kW;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en-US" sz="1600" dirty="0" smtClean="0">
                <a:solidFill>
                  <a:schemeClr val="accent4"/>
                </a:solidFill>
              </a:rPr>
              <a:t>couplers 5,6,7,8 are conditioned up to 750 kW.</a:t>
            </a:r>
            <a:endParaRPr lang="en-US" sz="1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4.1</a:t>
            </a:r>
            <a:r>
              <a:rPr lang="en-GB" altLang="en-US" dirty="0" smtClean="0"/>
              <a:t> Warm </a:t>
            </a:r>
            <a:r>
              <a:rPr lang="en-GB" altLang="en-US" dirty="0" smtClean="0"/>
              <a:t>Coupler Conditioning History</a:t>
            </a:r>
            <a:endParaRPr lang="en-GB" altLang="en-US" dirty="0"/>
          </a:p>
        </p:txBody>
      </p:sp>
      <p:pic>
        <p:nvPicPr>
          <p:cNvPr id="2050" name="Picture 2" descr="D:\TESLA\XFEL\Modules\XM14\coupler\warm_cond_hist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5" y="1531433"/>
            <a:ext cx="7302050" cy="44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93313" y="1150226"/>
            <a:ext cx="73986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accent1"/>
                </a:solidFill>
                <a:cs typeface="Arial" charset="0"/>
              </a:rPr>
              <a:t>Module </a:t>
            </a:r>
            <a:r>
              <a:rPr lang="en-US" altLang="en-US" sz="2000" dirty="0" smtClean="0">
                <a:solidFill>
                  <a:schemeClr val="accent1"/>
                </a:solidFill>
                <a:cs typeface="Arial" charset="0"/>
              </a:rPr>
              <a:t>XM14 </a:t>
            </a:r>
            <a:r>
              <a:rPr lang="en-US" altLang="en-US" sz="2000" dirty="0">
                <a:solidFill>
                  <a:schemeClr val="accent1"/>
                </a:solidFill>
                <a:cs typeface="Arial" charset="0"/>
              </a:rPr>
              <a:t>warm </a:t>
            </a:r>
            <a:r>
              <a:rPr lang="en-US" altLang="en-US" sz="2000" dirty="0" smtClean="0">
                <a:solidFill>
                  <a:schemeClr val="accent1"/>
                </a:solidFill>
                <a:cs typeface="Arial" charset="0"/>
              </a:rPr>
              <a:t>couplers </a:t>
            </a:r>
            <a:r>
              <a:rPr lang="en-US" altLang="en-US" sz="2000" dirty="0">
                <a:solidFill>
                  <a:schemeClr val="accent1"/>
                </a:solidFill>
                <a:cs typeface="Arial" charset="0"/>
              </a:rPr>
              <a:t>conditioning at AMTF </a:t>
            </a:r>
            <a:r>
              <a:rPr lang="en-US" altLang="en-US" sz="2000" dirty="0" smtClean="0">
                <a:solidFill>
                  <a:schemeClr val="accent1"/>
                </a:solidFill>
                <a:cs typeface="Arial" charset="0"/>
              </a:rPr>
              <a:t>(XATB2):</a:t>
            </a:r>
            <a:endParaRPr lang="en-US" altLang="en-US" sz="2000" dirty="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427064" y="5934102"/>
            <a:ext cx="64754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dirty="0" smtClean="0">
                <a:solidFill>
                  <a:schemeClr val="accent6">
                    <a:lumMod val="10000"/>
                  </a:schemeClr>
                </a:solidFill>
                <a:cs typeface="Arial" charset="0"/>
              </a:rPr>
              <a:t>0  2       7       12      17     22     27      32     37     42     47      52      57   hours</a:t>
            </a:r>
            <a:endParaRPr lang="en-US" altLang="en-US" sz="1400" dirty="0">
              <a:solidFill>
                <a:schemeClr val="accent6">
                  <a:lumMod val="1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4.2</a:t>
            </a:r>
            <a:r>
              <a:rPr lang="en-GB" altLang="en-US" dirty="0" smtClean="0"/>
              <a:t> Warm </a:t>
            </a:r>
            <a:r>
              <a:rPr lang="en-GB" altLang="en-US" dirty="0" smtClean="0"/>
              <a:t>Coupler Conditioning Time</a:t>
            </a:r>
            <a:endParaRPr lang="en-GB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1" y="1093593"/>
            <a:ext cx="8099785" cy="536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53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4.3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Cold Test / Software Tools</a:t>
            </a:r>
            <a:endParaRPr lang="en-GB" alt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93" y="3711368"/>
            <a:ext cx="3739616" cy="27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9" y="1090825"/>
            <a:ext cx="3499390" cy="321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93" y="1090825"/>
            <a:ext cx="4600185" cy="25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724" y="4265465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4"/>
                </a:solidFill>
              </a:rPr>
              <a:t>c</a:t>
            </a:r>
            <a:r>
              <a:rPr lang="en-US" sz="1600" dirty="0" smtClean="0">
                <a:solidFill>
                  <a:schemeClr val="accent4"/>
                </a:solidFill>
              </a:rPr>
              <a:t>avity frequency tuning</a:t>
            </a:r>
          </a:p>
        </p:txBody>
      </p:sp>
      <p:sp>
        <p:nvSpPr>
          <p:cNvPr id="12" name="TextBox 11"/>
          <p:cNvSpPr txBox="1"/>
          <p:nvPr/>
        </p:nvSpPr>
        <p:spPr>
          <a:xfrm rot="-5400000">
            <a:off x="6393023" y="4950344"/>
            <a:ext cx="2286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4"/>
                </a:solidFill>
              </a:rPr>
              <a:t>f</a:t>
            </a:r>
            <a:r>
              <a:rPr lang="en-US" sz="1600" dirty="0" smtClean="0">
                <a:solidFill>
                  <a:schemeClr val="accent4"/>
                </a:solidFill>
              </a:rPr>
              <a:t>lat-top pulse test at 2K</a:t>
            </a:r>
          </a:p>
        </p:txBody>
      </p:sp>
      <p:sp>
        <p:nvSpPr>
          <p:cNvPr id="13" name="TextBox 12"/>
          <p:cNvSpPr txBox="1"/>
          <p:nvPr/>
        </p:nvSpPr>
        <p:spPr>
          <a:xfrm rot="-5400000">
            <a:off x="7221758" y="2181164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4"/>
                </a:solidFill>
              </a:rPr>
              <a:t>piezo tuning / operation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76" y="6207817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M. Wiencek / SRF2015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6940" y="5063255"/>
            <a:ext cx="298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custom software tools for the optimized test flow </a:t>
            </a:r>
          </a:p>
        </p:txBody>
      </p:sp>
    </p:spTree>
    <p:extLst>
      <p:ext uri="{BB962C8B-B14F-4D97-AF65-F5344CB8AC3E}">
        <p14:creationId xmlns:p14="http://schemas.microsoft.com/office/powerpoint/2010/main" val="40690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4.4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Cold Test / Calibration</a:t>
            </a:r>
            <a:endParaRPr lang="en-GB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08345" y="4276417"/>
            <a:ext cx="750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Module RF calibration measurement is done with LabVIEW test software at 1.3 GHz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480145"/>
              </p:ext>
            </p:extLst>
          </p:nvPr>
        </p:nvGraphicFramePr>
        <p:xfrm>
          <a:off x="1090365" y="1555917"/>
          <a:ext cx="7277805" cy="2720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645"/>
                <a:gridCol w="808645"/>
                <a:gridCol w="808645"/>
                <a:gridCol w="808645"/>
                <a:gridCol w="808645"/>
                <a:gridCol w="808645"/>
                <a:gridCol w="808645"/>
                <a:gridCol w="808645"/>
                <a:gridCol w="808645"/>
              </a:tblGrid>
              <a:tr h="4447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 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1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2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3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4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5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6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7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Cav 8</a:t>
                      </a:r>
                    </a:p>
                  </a:txBody>
                  <a:tcPr marL="29000" marR="29000" marT="0" marB="0" anchor="ctr"/>
                </a:tc>
              </a:tr>
              <a:tr h="4447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Q</a:t>
                      </a:r>
                      <a:r>
                        <a:rPr lang="en-GB" sz="1400" u="none" strike="noStrike" cap="none" baseline="-25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ext</a:t>
                      </a: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 [10</a:t>
                      </a:r>
                      <a:r>
                        <a:rPr lang="en-GB" sz="1400" u="none" strike="noStrike" cap="none" baseline="30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6</a:t>
                      </a: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]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4.61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4.60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4.58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4.62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4.68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4.62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4.62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4.59</a:t>
                      </a:r>
                    </a:p>
                  </a:txBody>
                  <a:tcPr marL="28575" marR="28575" marT="19050" marB="19050" anchor="ctr"/>
                </a:tc>
              </a:tr>
              <a:tr h="4152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K</a:t>
                      </a:r>
                      <a:r>
                        <a:rPr lang="en-GB" sz="1400" u="none" strike="noStrike" cap="none" baseline="-25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t</a:t>
                      </a: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 [10</a:t>
                      </a:r>
                      <a:r>
                        <a:rPr lang="en-GB" sz="1400" u="none" strike="noStrike" cap="none" baseline="30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7</a:t>
                      </a:r>
                      <a:r>
                        <a:rPr lang="en-GB" sz="1400" u="none" strike="noStrike" cap="none" baseline="0" dirty="0" smtClean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]</a:t>
                      </a:r>
                      <a:endParaRPr lang="en-GB" sz="1400" u="none" strike="noStrike" cap="none" baseline="30000" dirty="0">
                        <a:latin typeface="+mj-lt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1.55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1.72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1.87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1.96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1.81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1.93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1.67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1.83</a:t>
                      </a:r>
                    </a:p>
                  </a:txBody>
                  <a:tcPr marL="28575" marR="28575" marT="19050" marB="19050" anchor="ctr"/>
                </a:tc>
              </a:tr>
              <a:tr h="5456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Q</a:t>
                      </a:r>
                      <a:r>
                        <a:rPr lang="en-GB" sz="1400" u="none" strike="noStrike" cap="none" baseline="-25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trans</a:t>
                      </a: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 [10</a:t>
                      </a:r>
                      <a:r>
                        <a:rPr lang="en-GB" sz="1400" u="none" strike="noStrike" cap="none" baseline="30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11</a:t>
                      </a: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]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2.51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3.07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3.64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3.98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3.42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3.88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2.92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3.49</a:t>
                      </a:r>
                    </a:p>
                  </a:txBody>
                  <a:tcPr marL="28575" marR="28575" marT="19050" marB="19050" anchor="ctr"/>
                </a:tc>
              </a:tr>
              <a:tr h="42531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Q</a:t>
                      </a:r>
                      <a:r>
                        <a:rPr lang="en-GB" sz="1400" u="none" strike="noStrike" cap="none" baseline="-25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HOM1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6.3E+12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4.5E+12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2.8E+13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6.0E+12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4.3E+12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2.9E+12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2.0E+12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1.4E+12</a:t>
                      </a:r>
                    </a:p>
                  </a:txBody>
                  <a:tcPr marL="28575" marR="28575" marT="19050" marB="19050" anchor="ctr"/>
                </a:tc>
              </a:tr>
              <a:tr h="4447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GB" sz="1400" u="none" strike="noStrike" cap="none" baseline="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Q</a:t>
                      </a:r>
                      <a:r>
                        <a:rPr lang="en-GB" sz="1400" u="none" strike="noStrike" cap="none" baseline="-25000" dirty="0">
                          <a:latin typeface="+mj-lt"/>
                          <a:ea typeface="Cambria"/>
                          <a:cs typeface="Cambria"/>
                          <a:sym typeface="Cambria"/>
                        </a:rPr>
                        <a:t>HOM2</a:t>
                      </a:r>
                    </a:p>
                  </a:txBody>
                  <a:tcPr marL="29000" marR="29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6.2E+12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6.5E+13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4.3E+14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1.2E+12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2.5E+12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1.6E+13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6.8E+12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dirty="0">
                          <a:effectLst/>
                          <a:latin typeface="+mj-lt"/>
                        </a:rPr>
                        <a:t>3.6E+14</a:t>
                      </a:r>
                    </a:p>
                  </a:txBody>
                  <a:tcPr marL="28575" marR="28575" marT="19050" marB="19050"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52187" y="1183711"/>
            <a:ext cx="508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4"/>
                </a:solidFill>
              </a:rPr>
              <a:t>Typical CM calibration data (module XM64)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9968" y="5391222"/>
            <a:ext cx="2718147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80000"/>
              <a:buNone/>
            </a:pPr>
            <a:r>
              <a:rPr lang="pt-BR" sz="1600" dirty="0" smtClean="0"/>
              <a:t>Acceptance criteria:</a:t>
            </a:r>
          </a:p>
          <a:p>
            <a:pPr marL="171450" indent="-171450">
              <a:buSzPct val="80000"/>
            </a:pPr>
            <a:r>
              <a:rPr lang="pt-BR" sz="1600" dirty="0" smtClean="0"/>
              <a:t>Q</a:t>
            </a:r>
            <a:r>
              <a:rPr lang="pt-BR" sz="1600" baseline="-25000" dirty="0" smtClean="0"/>
              <a:t>HOM1</a:t>
            </a:r>
            <a:r>
              <a:rPr lang="pt-BR" sz="1600" dirty="0"/>
              <a:t>, Q</a:t>
            </a:r>
            <a:r>
              <a:rPr lang="pt-BR" sz="1600" baseline="-25000" dirty="0"/>
              <a:t>HOM2</a:t>
            </a:r>
            <a:r>
              <a:rPr lang="pt-BR" sz="1600" dirty="0"/>
              <a:t> &gt; </a:t>
            </a:r>
            <a:r>
              <a:rPr lang="pt-BR" sz="1600" dirty="0" smtClean="0"/>
              <a:t>1×10</a:t>
            </a:r>
            <a:r>
              <a:rPr lang="pt-BR" sz="1600" baseline="30000" dirty="0" smtClean="0"/>
              <a:t>11</a:t>
            </a:r>
            <a:endParaRPr lang="pt-BR" sz="1600" baseline="30000" dirty="0"/>
          </a:p>
          <a:p>
            <a:pPr marL="171450" indent="-171450">
              <a:buSzPct val="80000"/>
            </a:pPr>
            <a:r>
              <a:rPr lang="pt-BR" sz="1600" dirty="0"/>
              <a:t>Q</a:t>
            </a:r>
            <a:r>
              <a:rPr lang="pt-BR" sz="1600" baseline="-25000" dirty="0"/>
              <a:t>HOM1</a:t>
            </a:r>
            <a:r>
              <a:rPr lang="pt-BR" sz="1600" dirty="0"/>
              <a:t>, Q</a:t>
            </a:r>
            <a:r>
              <a:rPr lang="pt-BR" sz="1600" baseline="-25000" dirty="0"/>
              <a:t>HOM2</a:t>
            </a:r>
            <a:r>
              <a:rPr lang="pt-BR" sz="1600" dirty="0"/>
              <a:t> &gt; Q</a:t>
            </a:r>
            <a:r>
              <a:rPr lang="pt-BR" sz="1600" baseline="-25000" dirty="0"/>
              <a:t>trans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6" y="4597623"/>
            <a:ext cx="4352794" cy="87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86" y="5491727"/>
            <a:ext cx="2323056" cy="50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7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4.5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Cold Test Results</a:t>
            </a:r>
            <a:endParaRPr lang="en-GB" alt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147949"/>
              </p:ext>
            </p:extLst>
          </p:nvPr>
        </p:nvGraphicFramePr>
        <p:xfrm>
          <a:off x="945714" y="1665116"/>
          <a:ext cx="7622090" cy="3836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Document" r:id="rId4" imgW="6273334" imgH="3166774" progId="Word.Document.12">
                  <p:embed/>
                </p:oleObj>
              </mc:Choice>
              <mc:Fallback>
                <p:oleObj name="Document" r:id="rId4" imgW="6273334" imgH="316677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5714" y="1665116"/>
                        <a:ext cx="7622090" cy="3836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8345" y="1248601"/>
            <a:ext cx="686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4"/>
                </a:solidFill>
              </a:rPr>
              <a:t>Typical module cold test data in final report (module XM61)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37392"/>
              </p:ext>
            </p:extLst>
          </p:nvPr>
        </p:nvGraphicFramePr>
        <p:xfrm>
          <a:off x="-99339" y="5183965"/>
          <a:ext cx="62738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Document" r:id="rId6" imgW="6273334" imgH="1280193" progId="Word.Document.12">
                  <p:embed/>
                </p:oleObj>
              </mc:Choice>
              <mc:Fallback>
                <p:oleObj name="Document" r:id="rId6" imgW="6273334" imgH="12801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99339" y="5183965"/>
                        <a:ext cx="6273800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280079"/>
              </p:ext>
            </p:extLst>
          </p:nvPr>
        </p:nvGraphicFramePr>
        <p:xfrm>
          <a:off x="3575050" y="5181600"/>
          <a:ext cx="62738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Document" r:id="rId8" imgW="6273334" imgH="902011" progId="Word.Document.12">
                  <p:embed/>
                </p:oleObj>
              </mc:Choice>
              <mc:Fallback>
                <p:oleObj name="Document" r:id="rId8" imgW="6273334" imgH="9020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5050" y="5181600"/>
                        <a:ext cx="62738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29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>
                <a:solidFill>
                  <a:schemeClr val="accent6"/>
                </a:solidFill>
              </a:rPr>
              <a:t>4.6</a:t>
            </a:r>
            <a:r>
              <a:rPr lang="en-GB" dirty="0" smtClean="0"/>
              <a:t> CM </a:t>
            </a:r>
            <a:r>
              <a:rPr lang="en-GB" dirty="0" smtClean="0"/>
              <a:t>Performance / Gradient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75793" y="6201555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M. Wiencek / SRF2015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" y="1303288"/>
            <a:ext cx="8906021" cy="46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5019" y="1455786"/>
            <a:ext cx="1820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400" dirty="0" smtClean="0">
                <a:solidFill>
                  <a:schemeClr val="accent3"/>
                </a:solidFill>
              </a:rPr>
              <a:t>31 MV/m power limit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718" y="1966586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4"/>
                </a:solidFill>
              </a:rPr>
              <a:t>23.6 MV/m</a:t>
            </a:r>
          </a:p>
        </p:txBody>
      </p:sp>
    </p:spTree>
    <p:extLst>
      <p:ext uri="{BB962C8B-B14F-4D97-AF65-F5344CB8AC3E}">
        <p14:creationId xmlns:p14="http://schemas.microsoft.com/office/powerpoint/2010/main" val="28051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smtClean="0">
                <a:solidFill>
                  <a:schemeClr val="accent6"/>
                </a:solidFill>
              </a:rPr>
              <a:t>4.7</a:t>
            </a:r>
            <a:r>
              <a:rPr lang="en-GB" dirty="0" smtClean="0"/>
              <a:t> CM </a:t>
            </a:r>
            <a:r>
              <a:rPr lang="en-GB" dirty="0" smtClean="0"/>
              <a:t>Performance / Quality Factor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372510" y="6190555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M. Wiencek / SRF2015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21" y="1208522"/>
            <a:ext cx="7987082" cy="508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6701" y="1490597"/>
            <a:ext cx="1058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4"/>
                </a:solidFill>
              </a:rPr>
              <a:t>1×10</a:t>
            </a:r>
            <a:r>
              <a:rPr lang="en-US" sz="2000" baseline="30000" dirty="0" smtClean="0">
                <a:solidFill>
                  <a:schemeClr val="accent4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43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307975"/>
            <a:ext cx="7423406" cy="714375"/>
          </a:xfrm>
        </p:spPr>
        <p:txBody>
          <a:bodyPr/>
          <a:lstStyle/>
          <a:p>
            <a:r>
              <a:rPr lang="en-GB" b="0" dirty="0" smtClean="0">
                <a:solidFill>
                  <a:schemeClr val="accent6"/>
                </a:solidFill>
              </a:rPr>
              <a:t>4.8</a:t>
            </a:r>
            <a:r>
              <a:rPr lang="en-GB" dirty="0" smtClean="0"/>
              <a:t> CM </a:t>
            </a:r>
            <a:r>
              <a:rPr lang="en-GB" dirty="0"/>
              <a:t>– Vertical Test comparison: </a:t>
            </a:r>
            <a:r>
              <a:rPr lang="en-GB" dirty="0" smtClean="0"/>
              <a:t>max. Gradient</a:t>
            </a:r>
            <a:endParaRPr lang="en-US" dirty="0"/>
          </a:p>
        </p:txBody>
      </p:sp>
      <p:grpSp>
        <p:nvGrpSpPr>
          <p:cNvPr id="5" name="Gruppieren 7"/>
          <p:cNvGrpSpPr/>
          <p:nvPr/>
        </p:nvGrpSpPr>
        <p:grpSpPr>
          <a:xfrm>
            <a:off x="575512" y="1706675"/>
            <a:ext cx="4629052" cy="4725440"/>
            <a:chOff x="443989" y="1825672"/>
            <a:chExt cx="4572000" cy="466249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9" y="1907722"/>
              <a:ext cx="4572000" cy="4580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Connector 6"/>
            <p:cNvCxnSpPr>
              <a:cxnSpLocks/>
            </p:cNvCxnSpPr>
            <p:nvPr/>
          </p:nvCxnSpPr>
          <p:spPr bwMode="auto">
            <a:xfrm flipV="1">
              <a:off x="955420" y="2002404"/>
              <a:ext cx="3968272" cy="3971634"/>
            </a:xfrm>
            <a:prstGeom prst="line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658249" y="2158704"/>
              <a:ext cx="13433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US" sz="1600" b="1" dirty="0" smtClean="0">
                  <a:solidFill>
                    <a:schemeClr val="accent4"/>
                  </a:solidFill>
                </a:rPr>
                <a:t>Ideal case </a:t>
              </a:r>
              <a:br>
                <a:rPr lang="en-US" sz="1600" b="1" dirty="0" smtClean="0">
                  <a:solidFill>
                    <a:schemeClr val="accent4"/>
                  </a:solidFill>
                </a:rPr>
              </a:br>
              <a:r>
                <a:rPr lang="en-US" sz="1600" b="1" dirty="0" smtClean="0">
                  <a:solidFill>
                    <a:schemeClr val="accent4"/>
                  </a:solidFill>
                </a:rPr>
                <a:t>VT:CM = 1:1</a:t>
              </a:r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 bwMode="auto">
            <a:xfrm>
              <a:off x="4001566" y="2451092"/>
              <a:ext cx="267872" cy="120394"/>
            </a:xfrm>
            <a:prstGeom prst="straightConnector1">
              <a:avLst/>
            </a:prstGeom>
            <a:noFill/>
            <a:ln w="1905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sp>
          <p:nvSpPr>
            <p:cNvPr id="10" name="Freihandform 15"/>
            <p:cNvSpPr/>
            <p:nvPr/>
          </p:nvSpPr>
          <p:spPr bwMode="auto">
            <a:xfrm>
              <a:off x="1797538" y="3701442"/>
              <a:ext cx="3047024" cy="2164860"/>
            </a:xfrm>
            <a:custGeom>
              <a:avLst/>
              <a:gdLst>
                <a:gd name="connsiteX0" fmla="*/ 2969846 w 2969846"/>
                <a:gd name="connsiteY0" fmla="*/ 2336800 h 2336800"/>
                <a:gd name="connsiteX1" fmla="*/ 0 w 2969846"/>
                <a:gd name="connsiteY1" fmla="*/ 2336800 h 2336800"/>
                <a:gd name="connsiteX2" fmla="*/ 2235200 w 2969846"/>
                <a:gd name="connsiteY2" fmla="*/ 15631 h 2336800"/>
                <a:gd name="connsiteX3" fmla="*/ 2969846 w 2969846"/>
                <a:gd name="connsiteY3" fmla="*/ 0 h 2336800"/>
                <a:gd name="connsiteX4" fmla="*/ 2969846 w 2969846"/>
                <a:gd name="connsiteY4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846" h="2336800">
                  <a:moveTo>
                    <a:pt x="2969846" y="2336800"/>
                  </a:moveTo>
                  <a:lnTo>
                    <a:pt x="0" y="2336800"/>
                  </a:lnTo>
                  <a:lnTo>
                    <a:pt x="2235200" y="15631"/>
                  </a:lnTo>
                  <a:lnTo>
                    <a:pt x="2969846" y="0"/>
                  </a:lnTo>
                  <a:lnTo>
                    <a:pt x="2969846" y="2336800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68288" marR="0" indent="-268288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itchFamily="2" charset="2"/>
                <a:buChar char="n"/>
                <a:tabLst/>
              </a:pPr>
              <a:endPara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Arial" charset="0"/>
                <a:ea typeface="ＭＳ Ｐゴシック" pitchFamily="112" charset="-128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2149218" y="1825672"/>
              <a:ext cx="0" cy="1547619"/>
            </a:xfrm>
            <a:prstGeom prst="straightConnector1">
              <a:avLst/>
            </a:prstGeom>
            <a:noFill/>
            <a:ln w="12700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/>
          <p:cNvSpPr txBox="1"/>
          <p:nvPr/>
        </p:nvSpPr>
        <p:spPr>
          <a:xfrm>
            <a:off x="1017365" y="1050548"/>
            <a:ext cx="4081567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2000" dirty="0" smtClean="0">
                <a:solidFill>
                  <a:schemeClr val="accent2"/>
                </a:solidFill>
              </a:rPr>
              <a:t>individual cavity comparison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GB" sz="1400" dirty="0" smtClean="0">
                <a:solidFill>
                  <a:schemeClr val="accent4"/>
                </a:solidFill>
              </a:rPr>
              <a:t>(upper limit due to 31 MV/m limit in module test)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7820" y="1236986"/>
            <a:ext cx="3056350" cy="14927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GB" sz="1400" b="1" dirty="0" smtClean="0">
                <a:solidFill>
                  <a:schemeClr val="accent4"/>
                </a:solidFill>
              </a:rPr>
              <a:t>we lose between vertical </a:t>
            </a:r>
            <a:br>
              <a:rPr lang="en-GB" sz="1400" b="1" dirty="0" smtClean="0">
                <a:solidFill>
                  <a:schemeClr val="accent4"/>
                </a:solidFill>
              </a:rPr>
            </a:br>
            <a:r>
              <a:rPr lang="en-GB" sz="1400" b="1" dirty="0" smtClean="0">
                <a:solidFill>
                  <a:schemeClr val="accent4"/>
                </a:solidFill>
              </a:rPr>
              <a:t>and cryomodule test</a:t>
            </a:r>
          </a:p>
          <a:p>
            <a:pPr marL="342900" indent="-342900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GB" sz="1400" dirty="0" smtClean="0">
                <a:solidFill>
                  <a:schemeClr val="accent4"/>
                </a:solidFill>
              </a:rPr>
              <a:t>average VT: (33.8) </a:t>
            </a:r>
            <a:r>
              <a:rPr lang="en-GB" sz="1600" b="1" dirty="0" smtClean="0">
                <a:solidFill>
                  <a:schemeClr val="accent2"/>
                </a:solidFill>
              </a:rPr>
              <a:t>30.5</a:t>
            </a:r>
            <a:r>
              <a:rPr lang="en-GB" sz="1400" b="1" dirty="0" smtClean="0">
                <a:solidFill>
                  <a:schemeClr val="accent2"/>
                </a:solidFill>
              </a:rPr>
              <a:t> MV/m</a:t>
            </a:r>
            <a:r>
              <a:rPr lang="en-GB" sz="1400" b="1" dirty="0" smtClean="0">
                <a:solidFill>
                  <a:schemeClr val="accent4"/>
                </a:solidFill>
              </a:rPr>
              <a:t/>
            </a:r>
            <a:br>
              <a:rPr lang="en-GB" sz="1400" b="1" dirty="0" smtClean="0">
                <a:solidFill>
                  <a:schemeClr val="accent4"/>
                </a:solidFill>
              </a:rPr>
            </a:br>
            <a:r>
              <a:rPr lang="en-GB" sz="1400" dirty="0" smtClean="0">
                <a:solidFill>
                  <a:schemeClr val="accent4"/>
                </a:solidFill>
              </a:rPr>
              <a:t>(clipped at 31 MV/m)</a:t>
            </a:r>
            <a:br>
              <a:rPr lang="en-GB" sz="1400" dirty="0" smtClean="0">
                <a:solidFill>
                  <a:schemeClr val="accent4"/>
                </a:solidFill>
              </a:rPr>
            </a:br>
            <a:r>
              <a:rPr lang="en-GB" sz="1400" dirty="0" smtClean="0">
                <a:solidFill>
                  <a:schemeClr val="accent4"/>
                </a:solidFill>
              </a:rPr>
              <a:t>average CT: </a:t>
            </a:r>
            <a:r>
              <a:rPr lang="en-GB" sz="1400" b="1" dirty="0" smtClean="0">
                <a:solidFill>
                  <a:schemeClr val="accent2"/>
                </a:solidFill>
              </a:rPr>
              <a:t>28.4 MV/m</a:t>
            </a:r>
            <a:r>
              <a:rPr lang="en-GB" sz="1400" b="1" dirty="0" smtClean="0">
                <a:solidFill>
                  <a:schemeClr val="accent4"/>
                </a:solidFill>
              </a:rPr>
              <a:t/>
            </a:r>
            <a:br>
              <a:rPr lang="en-GB" sz="1400" b="1" dirty="0" smtClean="0">
                <a:solidFill>
                  <a:schemeClr val="accent4"/>
                </a:solidFill>
              </a:rPr>
            </a:br>
            <a:r>
              <a:rPr lang="en-GB" sz="1400" dirty="0" smtClean="0">
                <a:solidFill>
                  <a:schemeClr val="accent4"/>
                </a:solidFill>
              </a:rPr>
              <a:t>(includes limit at 31MV/m)</a:t>
            </a:r>
            <a:endParaRPr lang="en-GB" sz="1400" b="1" dirty="0" smtClean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9602" y="6192694"/>
            <a:ext cx="1755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D. Reschke / SRF2015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140" y="3485589"/>
            <a:ext cx="3018773" cy="250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8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4.9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Statistics</a:t>
            </a:r>
            <a:endParaRPr lang="en-GB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" y="1051317"/>
            <a:ext cx="9048861" cy="507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72378" y="6201379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M. Wiencek / SRF2015</a:t>
            </a:r>
          </a:p>
        </p:txBody>
      </p:sp>
    </p:spTree>
    <p:extLst>
      <p:ext uri="{BB962C8B-B14F-4D97-AF65-F5344CB8AC3E}">
        <p14:creationId xmlns:p14="http://schemas.microsoft.com/office/powerpoint/2010/main" val="37603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1.1</a:t>
            </a:r>
            <a:r>
              <a:rPr lang="en-GB" altLang="en-US" dirty="0" smtClean="0"/>
              <a:t> E-XFEL </a:t>
            </a:r>
            <a:r>
              <a:rPr lang="en-GB" altLang="en-US" dirty="0"/>
              <a:t>Module </a:t>
            </a:r>
            <a:r>
              <a:rPr lang="en-GB" altLang="en-US" dirty="0" smtClean="0"/>
              <a:t>Layout</a:t>
            </a:r>
            <a:endParaRPr lang="en-GB" altLang="en-US" dirty="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851275" y="2459038"/>
            <a:ext cx="958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70K shield</a:t>
            </a:r>
            <a:endParaRPr lang="de-DE" altLang="en-US" sz="1600" dirty="0">
              <a:latin typeface="Arial Narrow" pitchFamily="34" charset="0"/>
            </a:endParaRPr>
          </a:p>
        </p:txBody>
      </p:sp>
      <p:pic>
        <p:nvPicPr>
          <p:cNvPr id="5" name="Picture 4" descr="module_l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3"/>
          <a:stretch>
            <a:fillRect/>
          </a:stretch>
        </p:blipFill>
        <p:spPr bwMode="auto">
          <a:xfrm>
            <a:off x="82550" y="1052513"/>
            <a:ext cx="89296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82550" y="2660650"/>
            <a:ext cx="3784600" cy="700087"/>
          </a:xfrm>
          <a:prstGeom prst="wedgeRectCallout">
            <a:avLst>
              <a:gd name="adj1" fmla="val 50509"/>
              <a:gd name="adj2" fmla="val -120542"/>
            </a:avLst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altLang="en-US" sz="1600" dirty="0">
              <a:latin typeface="Lucida Sans Unicode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9538" y="3608388"/>
            <a:ext cx="3059112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Cavity type		TESLA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Number of cavities	8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Cavity length	</a:t>
            </a:r>
            <a:r>
              <a:rPr lang="en-US" altLang="en-US" sz="1600" dirty="0" smtClean="0">
                <a:latin typeface="Arial Narrow" pitchFamily="34" charset="0"/>
              </a:rPr>
              <a:t>1.035 </a:t>
            </a:r>
            <a:r>
              <a:rPr lang="en-US" altLang="en-US" sz="1600" dirty="0">
                <a:latin typeface="Arial Narrow" pitchFamily="34" charset="0"/>
              </a:rPr>
              <a:t>m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Operating frequency	1.3 GHz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R/Q		</a:t>
            </a:r>
            <a:r>
              <a:rPr lang="en-US" altLang="en-US" sz="1600" dirty="0" smtClean="0">
                <a:latin typeface="Arial Narrow" pitchFamily="34" charset="0"/>
              </a:rPr>
              <a:t>1030 </a:t>
            </a:r>
            <a:r>
              <a:rPr lang="en-US" altLang="en-US" sz="1600" dirty="0">
                <a:latin typeface="Arial Narrow" pitchFamily="34" charset="0"/>
              </a:rPr>
              <a:t>Ω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Accelerating Gradient	20..</a:t>
            </a:r>
            <a:r>
              <a:rPr lang="en-US" altLang="en-US" sz="1600" dirty="0" smtClean="0">
                <a:latin typeface="Arial Narrow" pitchFamily="34" charset="0"/>
              </a:rPr>
              <a:t>31 </a:t>
            </a:r>
            <a:r>
              <a:rPr lang="en-US" altLang="en-US" sz="1600" dirty="0">
                <a:latin typeface="Arial Narrow" pitchFamily="34" charset="0"/>
              </a:rPr>
              <a:t>MV/m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Quality factor	10</a:t>
            </a:r>
            <a:r>
              <a:rPr lang="en-US" altLang="en-US" sz="1600" baseline="30000" dirty="0">
                <a:latin typeface="Arial Narrow" pitchFamily="34" charset="0"/>
              </a:rPr>
              <a:t>10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Q</a:t>
            </a:r>
            <a:r>
              <a:rPr lang="en-US" altLang="en-US" sz="1600" baseline="-25000" dirty="0">
                <a:latin typeface="Arial Narrow" pitchFamily="34" charset="0"/>
              </a:rPr>
              <a:t>ext</a:t>
            </a:r>
            <a:r>
              <a:rPr lang="en-US" altLang="en-US" sz="1600" dirty="0">
                <a:latin typeface="Arial Narrow" pitchFamily="34" charset="0"/>
              </a:rPr>
              <a:t> (input coupler)	</a:t>
            </a:r>
            <a:r>
              <a:rPr lang="en-US" altLang="en-US" sz="1600" dirty="0" smtClean="0">
                <a:latin typeface="Arial Narrow" pitchFamily="34" charset="0"/>
              </a:rPr>
              <a:t>4.6</a:t>
            </a:r>
            <a:r>
              <a:rPr lang="de-DE" altLang="ja-JP" sz="1600" dirty="0" smtClean="0">
                <a:latin typeface="Arial Narrow" pitchFamily="34" charset="0"/>
              </a:rPr>
              <a:t>×10</a:t>
            </a:r>
            <a:r>
              <a:rPr lang="de-DE" altLang="ja-JP" sz="1600" baseline="30000" dirty="0" smtClean="0">
                <a:latin typeface="Arial Narrow" pitchFamily="34" charset="0"/>
              </a:rPr>
              <a:t>6</a:t>
            </a:r>
            <a:endParaRPr lang="de-DE" altLang="ja-JP" sz="1600" baseline="30000" dirty="0">
              <a:latin typeface="Arial Narrow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Operating temperature	2 K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latin typeface="Arial Narrow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LHe cooling 2K / 31mbar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HERA cryoplant is used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72000" y="1074738"/>
            <a:ext cx="528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accent1"/>
                </a:solidFill>
              </a:rPr>
              <a:t>12m</a:t>
            </a:r>
          </a:p>
        </p:txBody>
      </p:sp>
      <p:pic>
        <p:nvPicPr>
          <p:cNvPr id="10" name="Picture 8" descr="ttf3_modcut_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/>
          <a:stretch>
            <a:fillRect/>
          </a:stretch>
        </p:blipFill>
        <p:spPr bwMode="auto">
          <a:xfrm>
            <a:off x="3032125" y="2349500"/>
            <a:ext cx="5456238" cy="40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802188" y="3076575"/>
            <a:ext cx="606425" cy="56832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3941763" y="3079750"/>
            <a:ext cx="86518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943350" y="2776538"/>
            <a:ext cx="866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4K shield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797425" y="2782888"/>
            <a:ext cx="827088" cy="142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3937000" y="2782888"/>
            <a:ext cx="865188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3968750" y="4365625"/>
            <a:ext cx="360363" cy="6477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3176588" y="4365625"/>
            <a:ext cx="115252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122613" y="4029075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input coupler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 flipV="1">
            <a:off x="7569200" y="4652963"/>
            <a:ext cx="1092200" cy="17192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7219950" y="6372225"/>
            <a:ext cx="1449388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7140575" y="6069013"/>
            <a:ext cx="1484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2 phase LHe pipe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550150" y="2317750"/>
            <a:ext cx="154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He gas return pipe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7662863" y="2644775"/>
            <a:ext cx="133032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H="1">
            <a:off x="7064375" y="2638425"/>
            <a:ext cx="604838" cy="8620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D:\TESLA\Cavities\drawings\XFEL_cavity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697536"/>
            <a:ext cx="3729037" cy="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4.10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Cryogenic Measurements</a:t>
            </a:r>
            <a:endParaRPr lang="en-GB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29271"/>
              </p:ext>
            </p:extLst>
          </p:nvPr>
        </p:nvGraphicFramePr>
        <p:xfrm>
          <a:off x="1102292" y="2029215"/>
          <a:ext cx="7277620" cy="243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524"/>
                <a:gridCol w="1455524"/>
                <a:gridCol w="1455524"/>
                <a:gridCol w="1455524"/>
                <a:gridCol w="1455524"/>
              </a:tblGrid>
              <a:tr h="4693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dynamic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acceptance</a:t>
                      </a:r>
                      <a:endParaRPr lang="en-US" dirty="0"/>
                    </a:p>
                  </a:txBody>
                  <a:tcPr anchor="ctr"/>
                </a:tc>
              </a:tr>
              <a:tr h="552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 </a:t>
                      </a:r>
                      <a:endParaRPr lang="en-US" sz="1400" b="0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static</a:t>
                      </a:r>
                      <a:endParaRPr lang="en-US" sz="1400" b="0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RF 23.6 MV/m</a:t>
                      </a:r>
                      <a:endParaRPr lang="en-US" sz="1400" b="0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static + total dynamic</a:t>
                      </a:r>
                      <a:endParaRPr lang="en-US" sz="1400" b="0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static + total dynamic</a:t>
                      </a:r>
                      <a:endParaRPr lang="en-US" sz="1400" b="0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</a:tr>
              <a:tr h="469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40/80K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97.96 W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not measured</a:t>
                      </a:r>
                      <a:r>
                        <a:rPr lang="en-US" sz="1400" u="none" strike="noStrike" baseline="30000" noProof="0" dirty="0" smtClean="0">
                          <a:effectLst/>
                        </a:rPr>
                        <a:t>(1)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not measured</a:t>
                      </a:r>
                      <a:r>
                        <a:rPr lang="en-US" sz="1400" u="none" strike="noStrike" baseline="30000" noProof="0" dirty="0" smtClean="0">
                          <a:effectLst/>
                        </a:rPr>
                        <a:t>(1)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125 W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</a:tr>
              <a:tr h="469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5/8 K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10.93 W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0.55 W</a:t>
                      </a:r>
                      <a:r>
                        <a:rPr lang="en-US" sz="1400" u="none" strike="noStrike" baseline="30000" noProof="0" dirty="0" smtClean="0">
                          <a:effectLst/>
                        </a:rPr>
                        <a:t>(2,3)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11.48 W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16 W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</a:tr>
              <a:tr h="469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2 K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5.33 W</a:t>
                      </a:r>
                      <a:r>
                        <a:rPr lang="en-US" sz="1400" u="none" strike="noStrike" baseline="30000" noProof="0" dirty="0" smtClean="0">
                          <a:effectLst/>
                        </a:rPr>
                        <a:t>(4)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3.17 W</a:t>
                      </a:r>
                      <a:r>
                        <a:rPr lang="en-US" sz="1400" u="none" strike="noStrike" baseline="30000" noProof="0" dirty="0" smtClean="0">
                          <a:effectLst/>
                        </a:rPr>
                        <a:t>(3)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8.5 W</a:t>
                      </a:r>
                      <a:r>
                        <a:rPr lang="en-US" sz="1400" u="none" strike="noStrike" baseline="30000" noProof="0" dirty="0" smtClean="0">
                          <a:effectLst/>
                        </a:rPr>
                        <a:t>(4)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noProof="0" dirty="0" smtClean="0">
                          <a:effectLst/>
                        </a:rPr>
                        <a:t>14 W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15" marR="10115" marT="10115" marB="0" anchor="ctr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977030" y="4590405"/>
            <a:ext cx="7634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0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(1)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 Due to short measurement period, it is not possible to reach steady-state equilibrium value, and therefore to determine the dynamic heat load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0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(2)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 As RF operation during the dynamic heat load on 2K system was below 4 hours, it is not possible to reach steady-state equilibrium value, and therefore to determine the dynamic heat load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0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(3)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 RF power set to 21.7MV/m instead of 23.6MV/m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1000" kern="0" baseline="3000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(4)</a:t>
            </a:r>
            <a:r>
              <a:rPr lang="en-US" sz="10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 Static heat loads for Feed-cap and End-cap (1.55 W) are already subtracted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4816" y="1578279"/>
            <a:ext cx="5343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4"/>
                </a:solidFill>
              </a:rPr>
              <a:t>Typical cryogenic losses data (module XM64)</a:t>
            </a:r>
          </a:p>
        </p:txBody>
      </p:sp>
    </p:spTree>
    <p:extLst>
      <p:ext uri="{BB962C8B-B14F-4D97-AF65-F5344CB8AC3E}">
        <p14:creationId xmlns:p14="http://schemas.microsoft.com/office/powerpoint/2010/main" val="18248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4.11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Data Base</a:t>
            </a:r>
            <a:endParaRPr lang="en-GB" altLang="en-US" dirty="0"/>
          </a:p>
        </p:txBody>
      </p:sp>
      <p:pic>
        <p:nvPicPr>
          <p:cNvPr id="2050" name="Picture 2" descr="D:\TESLA\XFEL\AMTF\CM_test_DB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1095995"/>
            <a:ext cx="7923750" cy="534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5306" y="1449496"/>
            <a:ext cx="24672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Oracle DB is set-up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>
                <a:solidFill>
                  <a:schemeClr val="accent2"/>
                </a:solidFill>
              </a:rPr>
              <a:t>t</a:t>
            </a:r>
            <a:r>
              <a:rPr lang="en-US" sz="1600" dirty="0" smtClean="0">
                <a:solidFill>
                  <a:schemeClr val="accent2"/>
                </a:solidFill>
              </a:rPr>
              <a:t>o present and analyze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2"/>
                </a:solidFill>
              </a:rPr>
              <a:t>the CM test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61516" y="6201379"/>
            <a:ext cx="948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V. Gubarev</a:t>
            </a:r>
          </a:p>
        </p:txBody>
      </p:sp>
    </p:spTree>
    <p:extLst>
      <p:ext uri="{BB962C8B-B14F-4D97-AF65-F5344CB8AC3E}">
        <p14:creationId xmlns:p14="http://schemas.microsoft.com/office/powerpoint/2010/main" val="29514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5.</a:t>
            </a:r>
            <a:r>
              <a:rPr lang="en-GB" altLang="en-US" dirty="0" smtClean="0"/>
              <a:t> Summary</a:t>
            </a:r>
            <a:endParaRPr lang="en-GB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0049" y="1069261"/>
            <a:ext cx="7728151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E-XFEL CM Test at AMTF@DESY is an important step in CM production. It provides a critical data for later E-XFEL Linac operation as well as multiple CM quality checks.</a:t>
            </a:r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Among many important CM Test steps the critical ones are: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 smtClean="0"/>
              <a:t>Warm input RF power coupler conditioning;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 smtClean="0"/>
              <a:t>Vacuum / Cryo-System leak tests at cold (2K);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 smtClean="0"/>
              <a:t>Single cavities performance tests at cold (2K);</a:t>
            </a:r>
          </a:p>
          <a:p>
            <a:pPr marL="800100" lvl="1" indent="-342900" algn="just"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1800" dirty="0" smtClean="0"/>
              <a:t>Auxiliaries (tuners/actuators, magnets etc.) tests at cold (2K);</a:t>
            </a:r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Testing the cavities provides the final CM performance data and allows for individual adapted cavity RF power distribution.</a:t>
            </a:r>
            <a:endParaRPr lang="en-US" sz="1800" dirty="0" smtClean="0"/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Customized / adapted CM Test Field equipment is critical.</a:t>
            </a:r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Customized / adapted CM Test software tools play an important role.</a:t>
            </a:r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Taking CM test-stand into operation takes rather long time.</a:t>
            </a:r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Optimized and well documented CM Test procedures are critical. CM Test flow and steps are to be adjusted / changed in operation.</a:t>
            </a:r>
          </a:p>
          <a:p>
            <a:pPr marL="268288" indent="-268288" algn="just">
              <a:spcBef>
                <a:spcPts val="600"/>
              </a:spcBef>
              <a:buClr>
                <a:schemeClr val="accent2"/>
              </a:buClr>
              <a:buSzPct val="80000"/>
            </a:pPr>
            <a:r>
              <a:rPr lang="en-US" sz="1800" dirty="0" smtClean="0"/>
              <a:t>CM Test data storage and analysis are of great importance.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6801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ESLA\Coupler\drawings\XFEL_coupler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" y="1042627"/>
            <a:ext cx="8914863" cy="31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1.2</a:t>
            </a:r>
            <a:r>
              <a:rPr lang="en-GB" altLang="en-US" dirty="0" smtClean="0"/>
              <a:t> E-XFEL </a:t>
            </a:r>
            <a:r>
              <a:rPr lang="en-GB" altLang="en-US" dirty="0"/>
              <a:t>Module </a:t>
            </a:r>
            <a:r>
              <a:rPr lang="en-GB" altLang="en-US" dirty="0" smtClean="0"/>
              <a:t>RF Power Coupler</a:t>
            </a:r>
            <a:endParaRPr lang="en-GB" altLang="en-US" dirty="0"/>
          </a:p>
        </p:txBody>
      </p:sp>
      <p:pic>
        <p:nvPicPr>
          <p:cNvPr id="6" name="Picture 25" descr="ttf3_modcut_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/>
          <a:stretch>
            <a:fillRect/>
          </a:stretch>
        </p:blipFill>
        <p:spPr bwMode="auto">
          <a:xfrm>
            <a:off x="4951413" y="3397250"/>
            <a:ext cx="4149725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4550106" y="1174643"/>
            <a:ext cx="922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warm part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8" name="Line 27"/>
          <p:cNvSpPr>
            <a:spLocks noChangeShapeType="1"/>
          </p:cNvSpPr>
          <p:nvPr/>
        </p:nvSpPr>
        <p:spPr bwMode="auto">
          <a:xfrm flipH="1">
            <a:off x="4881598" y="1496580"/>
            <a:ext cx="590845" cy="75608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H="1">
            <a:off x="4591050" y="1507980"/>
            <a:ext cx="86518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590675" y="4229638"/>
            <a:ext cx="1309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waveguide part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11" name="Line 30"/>
          <p:cNvSpPr>
            <a:spLocks noChangeShapeType="1"/>
          </p:cNvSpPr>
          <p:nvPr/>
        </p:nvSpPr>
        <p:spPr bwMode="auto">
          <a:xfrm flipV="1">
            <a:off x="5955968" y="3168650"/>
            <a:ext cx="221631" cy="809888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31"/>
          <p:cNvSpPr>
            <a:spLocks noChangeShapeType="1"/>
          </p:cNvSpPr>
          <p:nvPr/>
        </p:nvSpPr>
        <p:spPr bwMode="auto">
          <a:xfrm flipH="1">
            <a:off x="6415087" y="1496580"/>
            <a:ext cx="865188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32"/>
          <p:cNvSpPr>
            <a:spLocks noChangeShapeType="1"/>
          </p:cNvSpPr>
          <p:nvPr/>
        </p:nvSpPr>
        <p:spPr bwMode="auto">
          <a:xfrm flipH="1">
            <a:off x="6847681" y="1505018"/>
            <a:ext cx="432594" cy="747646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Line 33"/>
          <p:cNvSpPr>
            <a:spLocks noChangeShapeType="1"/>
          </p:cNvSpPr>
          <p:nvPr/>
        </p:nvSpPr>
        <p:spPr bwMode="auto">
          <a:xfrm flipH="1">
            <a:off x="4663744" y="3972726"/>
            <a:ext cx="1292225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663950" y="5119688"/>
            <a:ext cx="149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RF power coupler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 flipH="1" flipV="1">
            <a:off x="2584798" y="3492000"/>
            <a:ext cx="501301" cy="1088888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Line 36"/>
          <p:cNvSpPr>
            <a:spLocks noChangeShapeType="1"/>
          </p:cNvSpPr>
          <p:nvPr/>
        </p:nvSpPr>
        <p:spPr bwMode="auto">
          <a:xfrm flipH="1">
            <a:off x="254444" y="3978538"/>
            <a:ext cx="1498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4550106" y="3641988"/>
            <a:ext cx="1430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cold 70K window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19" name="Line 38"/>
          <p:cNvSpPr>
            <a:spLocks noChangeShapeType="1"/>
          </p:cNvSpPr>
          <p:nvPr/>
        </p:nvSpPr>
        <p:spPr bwMode="auto">
          <a:xfrm flipH="1">
            <a:off x="1658938" y="4580888"/>
            <a:ext cx="1427162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 flipV="1">
            <a:off x="1753042" y="3224344"/>
            <a:ext cx="492476" cy="754194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Text Box 40"/>
          <p:cNvSpPr txBox="1">
            <a:spLocks noChangeArrowheads="1"/>
          </p:cNvSpPr>
          <p:nvPr/>
        </p:nvSpPr>
        <p:spPr bwMode="auto">
          <a:xfrm>
            <a:off x="6415087" y="1168467"/>
            <a:ext cx="820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cold part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191738" y="3641988"/>
            <a:ext cx="1624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warm 300K window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>
            <a:off x="8475662" y="1462088"/>
            <a:ext cx="534987" cy="9779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 flipH="1">
            <a:off x="7618413" y="1466850"/>
            <a:ext cx="86518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Text Box 44"/>
          <p:cNvSpPr txBox="1">
            <a:spLocks noChangeArrowheads="1"/>
          </p:cNvSpPr>
          <p:nvPr/>
        </p:nvSpPr>
        <p:spPr bwMode="auto">
          <a:xfrm>
            <a:off x="7675850" y="1160463"/>
            <a:ext cx="8018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latin typeface="Arial Narrow" pitchFamily="34" charset="0"/>
              </a:rPr>
              <a:t>to cavity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 flipH="1" flipV="1">
            <a:off x="7858125" y="5678488"/>
            <a:ext cx="614363" cy="6810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Line 46"/>
          <p:cNvSpPr>
            <a:spLocks noChangeShapeType="1"/>
          </p:cNvSpPr>
          <p:nvPr/>
        </p:nvSpPr>
        <p:spPr bwMode="auto">
          <a:xfrm flipH="1">
            <a:off x="3703638" y="5441950"/>
            <a:ext cx="1350962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8399463" y="6022975"/>
            <a:ext cx="6111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Arial Narrow" pitchFamily="34" charset="0"/>
              </a:rPr>
              <a:t>cavity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 flipH="1">
            <a:off x="8462963" y="6354763"/>
            <a:ext cx="511175" cy="158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" name="Line 49"/>
          <p:cNvSpPr>
            <a:spLocks noChangeShapeType="1"/>
          </p:cNvSpPr>
          <p:nvPr/>
        </p:nvSpPr>
        <p:spPr bwMode="auto">
          <a:xfrm>
            <a:off x="5045075" y="5438775"/>
            <a:ext cx="976313" cy="293688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14182" y="1160463"/>
            <a:ext cx="790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latin typeface="Arial Narrow" pitchFamily="34" charset="0"/>
              </a:rPr>
              <a:t>actuator</a:t>
            </a:r>
            <a:endParaRPr lang="de-DE" altLang="en-US" sz="1600" dirty="0">
              <a:latin typeface="Arial Narrow" pitchFamily="34" charset="0"/>
            </a:endParaRPr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H="1" flipV="1">
            <a:off x="254444" y="1496579"/>
            <a:ext cx="609556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H="1">
            <a:off x="559222" y="1496579"/>
            <a:ext cx="304778" cy="943409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2.1</a:t>
            </a:r>
            <a:r>
              <a:rPr lang="en-GB" altLang="en-US" dirty="0" smtClean="0"/>
              <a:t> AMTF Overview</a:t>
            </a:r>
            <a:endParaRPr lang="en-GB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5" y="1110169"/>
            <a:ext cx="7870184" cy="524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6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2.2</a:t>
            </a:r>
            <a:r>
              <a:rPr lang="en-GB" altLang="en-US" dirty="0" smtClean="0"/>
              <a:t> AMTF Layout</a:t>
            </a:r>
            <a:endParaRPr lang="en-GB" altLang="en-US" dirty="0"/>
          </a:p>
        </p:txBody>
      </p:sp>
      <p:pic>
        <p:nvPicPr>
          <p:cNvPr id="3" name="Picture 26" descr="AMTF1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112838"/>
            <a:ext cx="8937625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03200" y="6018213"/>
            <a:ext cx="5795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1600" dirty="0"/>
              <a:t>2 cavity test </a:t>
            </a:r>
            <a:r>
              <a:rPr lang="en-US" altLang="en-US" sz="1600" dirty="0" smtClean="0"/>
              <a:t>stands </a:t>
            </a:r>
            <a:r>
              <a:rPr lang="en-US" altLang="en-US" sz="1600" dirty="0"/>
              <a:t>(x4), 3 module test stands (5 MW klystron)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41" y="4402546"/>
            <a:ext cx="2780174" cy="19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AutoShape 27"/>
          <p:cNvSpPr>
            <a:spLocks noChangeArrowheads="1"/>
          </p:cNvSpPr>
          <p:nvPr/>
        </p:nvSpPr>
        <p:spPr bwMode="auto">
          <a:xfrm>
            <a:off x="6216341" y="4371975"/>
            <a:ext cx="2811772" cy="2036763"/>
          </a:xfrm>
          <a:prstGeom prst="wedgeRectCallout">
            <a:avLst>
              <a:gd name="adj1" fmla="val -51435"/>
              <a:gd name="adj2" fmla="val -122050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8038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2.3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RF Test Diagram</a:t>
            </a:r>
            <a:endParaRPr lang="en-GB" altLang="en-US" dirty="0"/>
          </a:p>
        </p:txBody>
      </p:sp>
      <p:pic>
        <p:nvPicPr>
          <p:cNvPr id="4098" name="Picture 2" descr="D:\TESLA\XFEL\AMTF\AMTF_tes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0" y="1085442"/>
            <a:ext cx="649440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2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7290670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2.4</a:t>
            </a:r>
            <a:r>
              <a:rPr lang="en-GB" altLang="en-US" dirty="0" smtClean="0"/>
              <a:t> CM </a:t>
            </a:r>
            <a:r>
              <a:rPr lang="en-GB" altLang="en-US" dirty="0" smtClean="0"/>
              <a:t>Test Waveguide RF Power Distribution</a:t>
            </a:r>
            <a:endParaRPr lang="en-GB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71" y="1113503"/>
            <a:ext cx="7378779" cy="528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13" y="1113503"/>
            <a:ext cx="3015658" cy="1335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13" y="2449411"/>
            <a:ext cx="3015658" cy="1335908"/>
          </a:xfrm>
          <a:prstGeom prst="rect">
            <a:avLst/>
          </a:prstGeom>
        </p:spPr>
      </p:pic>
      <p:sp>
        <p:nvSpPr>
          <p:cNvPr id="9" name="AutoShape 27"/>
          <p:cNvSpPr>
            <a:spLocks noChangeArrowheads="1"/>
          </p:cNvSpPr>
          <p:nvPr/>
        </p:nvSpPr>
        <p:spPr bwMode="auto">
          <a:xfrm>
            <a:off x="141613" y="1113503"/>
            <a:ext cx="3015658" cy="2671816"/>
          </a:xfrm>
          <a:prstGeom prst="wedgeRectCallout">
            <a:avLst>
              <a:gd name="adj1" fmla="val 75115"/>
              <a:gd name="adj2" fmla="val 99872"/>
            </a:avLst>
          </a:prstGeom>
          <a:noFill/>
          <a:ln w="222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endParaRPr lang="en-US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881" y="6199191"/>
            <a:ext cx="87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V. Katalev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7082" y="1006074"/>
            <a:ext cx="3169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chemeClr val="accent4"/>
                </a:solidFill>
              </a:rPr>
              <a:t>adjustable RF power distribution </a:t>
            </a:r>
          </a:p>
        </p:txBody>
      </p:sp>
    </p:spTree>
    <p:extLst>
      <p:ext uri="{BB962C8B-B14F-4D97-AF65-F5344CB8AC3E}">
        <p14:creationId xmlns:p14="http://schemas.microsoft.com/office/powerpoint/2010/main" val="18582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r>
              <a:rPr lang="en-GB" altLang="en-US" b="0" dirty="0" smtClean="0">
                <a:solidFill>
                  <a:schemeClr val="accent6"/>
                </a:solidFill>
              </a:rPr>
              <a:t>2.5</a:t>
            </a:r>
            <a:r>
              <a:rPr lang="en-GB" altLang="en-US" dirty="0" smtClean="0"/>
              <a:t> </a:t>
            </a:r>
            <a:r>
              <a:rPr lang="ru-RU" altLang="en-US" smtClean="0"/>
              <a:t>С</a:t>
            </a:r>
            <a:r>
              <a:rPr lang="en-GB" altLang="en-US" dirty="0" smtClean="0"/>
              <a:t>M RF Power Measurement</a:t>
            </a:r>
            <a:endParaRPr lang="en-GB" altLang="en-US" dirty="0"/>
          </a:p>
        </p:txBody>
      </p:sp>
      <p:pic>
        <p:nvPicPr>
          <p:cNvPr id="5123" name="Picture 3" descr="D:\TESLA\XFEL\AMTF\pwr_me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01" y="1081439"/>
            <a:ext cx="5565600" cy="53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64955" y="6198922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200" dirty="0" smtClean="0">
                <a:solidFill>
                  <a:schemeClr val="accent4"/>
                </a:solidFill>
              </a:rPr>
              <a:t>A.Goessel / DESY</a:t>
            </a:r>
          </a:p>
        </p:txBody>
      </p:sp>
    </p:spTree>
    <p:extLst>
      <p:ext uri="{BB962C8B-B14F-4D97-AF65-F5344CB8AC3E}">
        <p14:creationId xmlns:p14="http://schemas.microsoft.com/office/powerpoint/2010/main" val="17494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268288" marR="0" indent="-268288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80000"/>
          <a:buFont typeface="Wingdings" pitchFamily="2" charset="2"/>
          <a:buChar char="n"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accent3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noFill/>
        <a:ln w="12700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268288" indent="-268288">
          <a:spcBef>
            <a:spcPts val="600"/>
          </a:spcBef>
          <a:buClr>
            <a:schemeClr val="accent2"/>
          </a:buClr>
          <a:buSzPct val="80000"/>
          <a:defRPr sz="2000" smtClean="0">
            <a:solidFill>
              <a:schemeClr val="accent3"/>
            </a:solidFill>
          </a:defRPr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template-european-xfel-gmbh_presentation-with-partner-logos</Template>
  <TotalTime>0</TotalTime>
  <Words>1942</Words>
  <Application>Microsoft Office PowerPoint</Application>
  <PresentationFormat>On-screen Show (4:3)</PresentationFormat>
  <Paragraphs>447</Paragraphs>
  <Slides>32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template-european-xfel-gmbh_presentation-with-partner-logos</vt:lpstr>
      <vt:lpstr>Document</vt:lpstr>
      <vt:lpstr>Cryo-Module test experience at DESY for the European XFEL</vt:lpstr>
      <vt:lpstr>Outline</vt:lpstr>
      <vt:lpstr>1.1 E-XFEL Module Layout</vt:lpstr>
      <vt:lpstr>1.2 E-XFEL Module RF Power Coupler</vt:lpstr>
      <vt:lpstr>2.1 AMTF Overview</vt:lpstr>
      <vt:lpstr>2.2 AMTF Layout</vt:lpstr>
      <vt:lpstr>2.3 CM RF Test Diagram</vt:lpstr>
      <vt:lpstr>2.4 CM Test Waveguide RF Power Distribution</vt:lpstr>
      <vt:lpstr>2.5 СM RF Power Measurement</vt:lpstr>
      <vt:lpstr>2.6 CM RF Conditioning / Data / Controls</vt:lpstr>
      <vt:lpstr>3.1 CM Test Steps (1)</vt:lpstr>
      <vt:lpstr>3.1 CM Test Steps (2)</vt:lpstr>
      <vt:lpstr>3.1 CM Test Steps (3)</vt:lpstr>
      <vt:lpstr>3.1 CM Test Steps (4)</vt:lpstr>
      <vt:lpstr>3.2 CM Test Data</vt:lpstr>
      <vt:lpstr>3.3 CM Test Flow (remarks)</vt:lpstr>
      <vt:lpstr>3.4 CM Test Procedures</vt:lpstr>
      <vt:lpstr>3.5 CM Test Flow (improvements)</vt:lpstr>
      <vt:lpstr>3.6 CM LLRF Test</vt:lpstr>
      <vt:lpstr>3.7 RF Power Coupler Warm Conditioning Steps</vt:lpstr>
      <vt:lpstr>4.1 Warm Coupler Conditioning History</vt:lpstr>
      <vt:lpstr>4.2 Warm Coupler Conditioning Time</vt:lpstr>
      <vt:lpstr>4.3 CM Cold Test / Software Tools</vt:lpstr>
      <vt:lpstr>4.4 CM Cold Test / Calibration</vt:lpstr>
      <vt:lpstr>4.5 CM Cold Test Results</vt:lpstr>
      <vt:lpstr>4.6 CM Performance / Gradient</vt:lpstr>
      <vt:lpstr>4.7 CM Performance / Quality Factor</vt:lpstr>
      <vt:lpstr>4.8 CM – Vertical Test comparison: max. Gradient</vt:lpstr>
      <vt:lpstr>4.9 CM Test Statistics</vt:lpstr>
      <vt:lpstr>4.10 CM Cryogenic Measurements</vt:lpstr>
      <vt:lpstr>4.11 CM Test Data Base</vt:lpstr>
      <vt:lpstr>5. Summary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E-XFEL Module Coupler Warm Conditioning</dc:title>
  <dc:subject>module test</dc:subject>
  <dc:creator>Denis Kostin</dc:creator>
  <cp:lastModifiedBy>Denis Kostin</cp:lastModifiedBy>
  <cp:revision>156</cp:revision>
  <cp:lastPrinted>2015-10-28T18:06:10Z</cp:lastPrinted>
  <dcterms:created xsi:type="dcterms:W3CDTF">2012-08-22T12:02:11Z</dcterms:created>
  <dcterms:modified xsi:type="dcterms:W3CDTF">2015-10-29T11:28:05Z</dcterms:modified>
</cp:coreProperties>
</file>