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  <p:sldMasterId id="2147484050" r:id="rId6"/>
  </p:sldMasterIdLst>
  <p:notesMasterIdLst>
    <p:notesMasterId r:id="rId45"/>
  </p:notesMasterIdLst>
  <p:handoutMasterIdLst>
    <p:handoutMasterId r:id="rId46"/>
  </p:handoutMasterIdLst>
  <p:sldIdLst>
    <p:sldId id="826" r:id="rId7"/>
    <p:sldId id="785" r:id="rId8"/>
    <p:sldId id="849" r:id="rId9"/>
    <p:sldId id="852" r:id="rId10"/>
    <p:sldId id="831" r:id="rId11"/>
    <p:sldId id="828" r:id="rId12"/>
    <p:sldId id="832" r:id="rId13"/>
    <p:sldId id="833" r:id="rId14"/>
    <p:sldId id="878" r:id="rId15"/>
    <p:sldId id="850" r:id="rId16"/>
    <p:sldId id="858" r:id="rId17"/>
    <p:sldId id="859" r:id="rId18"/>
    <p:sldId id="865" r:id="rId19"/>
    <p:sldId id="862" r:id="rId20"/>
    <p:sldId id="861" r:id="rId21"/>
    <p:sldId id="863" r:id="rId22"/>
    <p:sldId id="860" r:id="rId23"/>
    <p:sldId id="864" r:id="rId24"/>
    <p:sldId id="879" r:id="rId25"/>
    <p:sldId id="866" r:id="rId26"/>
    <p:sldId id="867" r:id="rId27"/>
    <p:sldId id="868" r:id="rId28"/>
    <p:sldId id="869" r:id="rId29"/>
    <p:sldId id="870" r:id="rId30"/>
    <p:sldId id="871" r:id="rId31"/>
    <p:sldId id="872" r:id="rId32"/>
    <p:sldId id="843" r:id="rId33"/>
    <p:sldId id="873" r:id="rId34"/>
    <p:sldId id="875" r:id="rId35"/>
    <p:sldId id="874" r:id="rId36"/>
    <p:sldId id="880" r:id="rId37"/>
    <p:sldId id="883" r:id="rId38"/>
    <p:sldId id="877" r:id="rId39"/>
    <p:sldId id="881" r:id="rId40"/>
    <p:sldId id="882" r:id="rId41"/>
    <p:sldId id="854" r:id="rId42"/>
    <p:sldId id="855" r:id="rId43"/>
    <p:sldId id="856" r:id="rId4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 autoAdjust="0"/>
    <p:restoredTop sz="94453" autoAdjust="0"/>
  </p:normalViewPr>
  <p:slideViewPr>
    <p:cSldViewPr snapToGrid="0">
      <p:cViewPr>
        <p:scale>
          <a:sx n="100" d="100"/>
          <a:sy n="100" d="100"/>
        </p:scale>
        <p:origin x="-1944" y="-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650" b="1" i="0"/>
            </a:pPr>
            <a:r>
              <a:rPr lang="en-US"/>
              <a:t>HOM Characterization</a:t>
            </a:r>
          </a:p>
          <a:p>
            <a:pPr>
              <a:defRPr sz="1650" b="1" i="0"/>
            </a:pPr>
            <a:r>
              <a:rPr lang="en-US"/>
              <a:t>HTB</a:t>
            </a:r>
            <a:r>
              <a:rPr lang="en-US" baseline="0"/>
              <a:t> with cavity</a:t>
            </a:r>
            <a:r>
              <a:rPr lang="en-US"/>
              <a:t> AES033	8/28/2015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maximum allowable Q (USE AS GUIDELINE ONLY)</c:v>
          </c:tx>
          <c:spPr>
            <a:ln w="28575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28575" cap="rnd" cmpd="sng" algn="ctr">
                  <a:solidFill>
                    <a:sysClr val="windowText" lastClr="000000">
                      <a:tint val="88000"/>
                      <a:shade val="95000"/>
                      <a:satMod val="105000"/>
                    </a:sysClr>
                  </a:solidFill>
                  <a:prstDash val="solid"/>
                  <a:round/>
                </a14:hiddenLine>
              </a:ext>
            </a:extLst>
          </c:spPr>
          <c:marker>
            <c:symbol val="circle"/>
            <c:size val="6"/>
            <c:spPr>
              <a:solidFill>
                <a:srgbClr val="000000"/>
              </a:solidFill>
              <a:ln w="9525" cap="flat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c:spPr>
          </c:marker>
          <c:xVal>
            <c:numRef>
              <c:f>GUIDE_HOM_Q_Acceptance_Criteria!$C$9:$C$172</c:f>
              <c:numCache>
                <c:formatCode>0.00000000</c:formatCode>
                <c:ptCount val="164"/>
                <c:pt idx="0">
                  <c:v>1276.7278610875449</c:v>
                </c:pt>
                <c:pt idx="1">
                  <c:v>1278.7939641109849</c:v>
                </c:pt>
                <c:pt idx="2">
                  <c:v>1281.9743396370161</c:v>
                </c:pt>
                <c:pt idx="3">
                  <c:v>1285.8992001717716</c:v>
                </c:pt>
                <c:pt idx="4">
                  <c:v>1290.1047142307607</c:v>
                </c:pt>
                <c:pt idx="5">
                  <c:v>1294.0864396516461</c:v>
                </c:pt>
                <c:pt idx="6">
                  <c:v>1297.3544473410843</c:v>
                </c:pt>
                <c:pt idx="7">
                  <c:v>1299.4940023662812</c:v>
                </c:pt>
                <c:pt idx="8">
                  <c:v>1300.25</c:v>
                </c:pt>
                <c:pt idx="13">
                  <c:v>1620.1613980625414</c:v>
                </c:pt>
                <c:pt idx="14">
                  <c:v>1620.1697939603519</c:v>
                </c:pt>
                <c:pt idx="15">
                  <c:v>1627.4287472757344</c:v>
                </c:pt>
                <c:pt idx="16">
                  <c:v>1627.4498369714254</c:v>
                </c:pt>
                <c:pt idx="17">
                  <c:v>1639.8783644613331</c:v>
                </c:pt>
                <c:pt idx="18">
                  <c:v>1639.9328378459375</c:v>
                </c:pt>
                <c:pt idx="19">
                  <c:v>1657.3711175984768</c:v>
                </c:pt>
                <c:pt idx="20">
                  <c:v>1657.4920585074142</c:v>
                </c:pt>
                <c:pt idx="21">
                  <c:v>1679.3282894452225</c:v>
                </c:pt>
                <c:pt idx="22">
                  <c:v>1679.5171971459599</c:v>
                </c:pt>
                <c:pt idx="23">
                  <c:v>1704.7616628390342</c:v>
                </c:pt>
                <c:pt idx="24">
                  <c:v>1705.011840603556</c:v>
                </c:pt>
                <c:pt idx="25">
                  <c:v>1732.3200979393985</c:v>
                </c:pt>
                <c:pt idx="26">
                  <c:v>1732.5891664739941</c:v>
                </c:pt>
                <c:pt idx="27">
                  <c:v>1760.3532011195525</c:v>
                </c:pt>
                <c:pt idx="28">
                  <c:v>1760.6271672612047</c:v>
                </c:pt>
                <c:pt idx="29">
                  <c:v>1787.6239767687407</c:v>
                </c:pt>
                <c:pt idx="30">
                  <c:v>1787.9809023768539</c:v>
                </c:pt>
                <c:pt idx="31">
                  <c:v>1798.5918179419393</c:v>
                </c:pt>
                <c:pt idx="32">
                  <c:v>1798.8742799325662</c:v>
                </c:pt>
                <c:pt idx="33">
                  <c:v>1836.8232382804883</c:v>
                </c:pt>
                <c:pt idx="34">
                  <c:v>1836.8640183555683</c:v>
                </c:pt>
                <c:pt idx="35">
                  <c:v>1852.4713926784182</c:v>
                </c:pt>
                <c:pt idx="36">
                  <c:v>1852.5069752929489</c:v>
                </c:pt>
                <c:pt idx="39">
                  <c:v>1864.8548421931764</c:v>
                </c:pt>
                <c:pt idx="40">
                  <c:v>1864.8786305703063</c:v>
                </c:pt>
                <c:pt idx="41">
                  <c:v>1873.9185137331722</c:v>
                </c:pt>
                <c:pt idx="42">
                  <c:v>1873.9341061148205</c:v>
                </c:pt>
                <c:pt idx="43">
                  <c:v>1880.2160367980809</c:v>
                </c:pt>
                <c:pt idx="44">
                  <c:v>1880.2254322075355</c:v>
                </c:pt>
                <c:pt idx="45">
                  <c:v>1884.351316323276</c:v>
                </c:pt>
                <c:pt idx="46">
                  <c:v>1884.3540150047154</c:v>
                </c:pt>
                <c:pt idx="47">
                  <c:v>1886.854693187126</c:v>
                </c:pt>
                <c:pt idx="48">
                  <c:v>1886.8562924057567</c:v>
                </c:pt>
                <c:pt idx="49">
                  <c:v>1888.14806125461</c:v>
                </c:pt>
                <c:pt idx="50">
                  <c:v>1888.1534586174885</c:v>
                </c:pt>
                <c:pt idx="51">
                  <c:v>2285.7312043202528</c:v>
                </c:pt>
                <c:pt idx="52">
                  <c:v>2286.5144216445815</c:v>
                </c:pt>
                <c:pt idx="53">
                  <c:v>2286.5504040637697</c:v>
                </c:pt>
                <c:pt idx="54">
                  <c:v>2297.7349393614118</c:v>
                </c:pt>
                <c:pt idx="55">
                  <c:v>2297.7402367731256</c:v>
                </c:pt>
                <c:pt idx="56">
                  <c:v>2299.5309618347219</c:v>
                </c:pt>
                <c:pt idx="57">
                  <c:v>2299.5402572930116</c:v>
                </c:pt>
                <c:pt idx="58">
                  <c:v>2302.3224979055694</c:v>
                </c:pt>
                <c:pt idx="59">
                  <c:v>2302.3357914104363</c:v>
                </c:pt>
                <c:pt idx="60">
                  <c:v>2305.5621150464735</c:v>
                </c:pt>
                <c:pt idx="61">
                  <c:v>2305.8369807486051</c:v>
                </c:pt>
                <c:pt idx="62">
                  <c:v>2305.842378111483</c:v>
                </c:pt>
                <c:pt idx="63">
                  <c:v>2309.7474701050396</c:v>
                </c:pt>
                <c:pt idx="64">
                  <c:v>2309.7494691283277</c:v>
                </c:pt>
                <c:pt idx="65">
                  <c:v>2313.583295941658</c:v>
                </c:pt>
                <c:pt idx="66">
                  <c:v>2313.5908922301533</c:v>
                </c:pt>
                <c:pt idx="67">
                  <c:v>2316.8732884694255</c:v>
                </c:pt>
                <c:pt idx="68">
                  <c:v>2316.8756872973713</c:v>
                </c:pt>
                <c:pt idx="69">
                  <c:v>2319.1019995334723</c:v>
                </c:pt>
                <c:pt idx="70">
                  <c:v>2319.1041984590888</c:v>
                </c:pt>
                <c:pt idx="71">
                  <c:v>2380.8860122051033</c:v>
                </c:pt>
                <c:pt idx="72">
                  <c:v>2385.5226467709863</c:v>
                </c:pt>
                <c:pt idx="73">
                  <c:v>2393.093047914675</c:v>
                </c:pt>
                <c:pt idx="74">
                  <c:v>2398.6541308002002</c:v>
                </c:pt>
                <c:pt idx="75">
                  <c:v>2403.2285957418189</c:v>
                </c:pt>
                <c:pt idx="76">
                  <c:v>2407.1473810448992</c:v>
                </c:pt>
                <c:pt idx="77">
                  <c:v>2415.167362526111</c:v>
                </c:pt>
                <c:pt idx="78">
                  <c:v>2418.9988904626603</c:v>
                </c:pt>
                <c:pt idx="79">
                  <c:v>2427.8898463905525</c:v>
                </c:pt>
                <c:pt idx="80">
                  <c:v>2428.4271838504287</c:v>
                </c:pt>
                <c:pt idx="81">
                  <c:v>2439.9838373331754</c:v>
                </c:pt>
                <c:pt idx="82">
                  <c:v>2449.8701069562781</c:v>
                </c:pt>
                <c:pt idx="83">
                  <c:v>2456.221703601133</c:v>
                </c:pt>
                <c:pt idx="84">
                  <c:v>2470.5990788947356</c:v>
                </c:pt>
                <c:pt idx="85">
                  <c:v>2470.6236668811807</c:v>
                </c:pt>
                <c:pt idx="86">
                  <c:v>2471.499938739576</c:v>
                </c:pt>
                <c:pt idx="87">
                  <c:v>2471.513032342114</c:v>
                </c:pt>
                <c:pt idx="88">
                  <c:v>2473.5506367798057</c:v>
                </c:pt>
                <c:pt idx="89">
                  <c:v>2473.5743252057714</c:v>
                </c:pt>
                <c:pt idx="90">
                  <c:v>2474.7436538782213</c:v>
                </c:pt>
                <c:pt idx="91">
                  <c:v>2474.8791876571631</c:v>
                </c:pt>
                <c:pt idx="92">
                  <c:v>2476.5407758143388</c:v>
                </c:pt>
                <c:pt idx="93">
                  <c:v>2476.5659635077709</c:v>
                </c:pt>
                <c:pt idx="94">
                  <c:v>2480.0125795101712</c:v>
                </c:pt>
                <c:pt idx="95">
                  <c:v>2480.0355682779859</c:v>
                </c:pt>
                <c:pt idx="96">
                  <c:v>2483.485382717648</c:v>
                </c:pt>
                <c:pt idx="97">
                  <c:v>2483.5057727551875</c:v>
                </c:pt>
                <c:pt idx="98">
                  <c:v>2485.7865583758926</c:v>
                </c:pt>
                <c:pt idx="99">
                  <c:v>2486.5780716468671</c:v>
                </c:pt>
                <c:pt idx="100">
                  <c:v>2486.6002608053664</c:v>
                </c:pt>
                <c:pt idx="101">
                  <c:v>2487.3983708531919</c:v>
                </c:pt>
                <c:pt idx="102">
                  <c:v>2487.9642943460894</c:v>
                </c:pt>
                <c:pt idx="103">
                  <c:v>2488.989893244116</c:v>
                </c:pt>
                <c:pt idx="104">
                  <c:v>2489.0151808887117</c:v>
                </c:pt>
                <c:pt idx="105">
                  <c:v>2490.5076516757035</c:v>
                </c:pt>
                <c:pt idx="106">
                  <c:v>2490.5428344855773</c:v>
                </c:pt>
                <c:pt idx="107">
                  <c:v>2497.5095305962204</c:v>
                </c:pt>
                <c:pt idx="108">
                  <c:v>2498.061660828429</c:v>
                </c:pt>
                <c:pt idx="109">
                  <c:v>2498.9228400609982</c:v>
                </c:pt>
                <c:pt idx="110">
                  <c:v>2499.9303477982658</c:v>
                </c:pt>
                <c:pt idx="111">
                  <c:v>2500.9615439614986</c:v>
                </c:pt>
                <c:pt idx="112">
                  <c:v>2501.8947879836087</c:v>
                </c:pt>
                <c:pt idx="113">
                  <c:v>2502.581852287773</c:v>
                </c:pt>
                <c:pt idx="114">
                  <c:v>2503.0298334066651</c:v>
                </c:pt>
                <c:pt idx="115">
                  <c:v>2505.2668404173578</c:v>
                </c:pt>
                <c:pt idx="116">
                  <c:v>2506.1763960135022</c:v>
                </c:pt>
                <c:pt idx="117">
                  <c:v>2524.8922515495487</c:v>
                </c:pt>
                <c:pt idx="118">
                  <c:v>2525.9135525475053</c:v>
                </c:pt>
                <c:pt idx="119">
                  <c:v>2543.3264447042839</c:v>
                </c:pt>
                <c:pt idx="120">
                  <c:v>2544.1767292599325</c:v>
                </c:pt>
                <c:pt idx="121">
                  <c:v>2558.5358134904473</c:v>
                </c:pt>
                <c:pt idx="122">
                  <c:v>2559.1089334671829</c:v>
                </c:pt>
                <c:pt idx="123">
                  <c:v>2569.5360388409154</c:v>
                </c:pt>
                <c:pt idx="124">
                  <c:v>2569.8098050802382</c:v>
                </c:pt>
                <c:pt idx="125">
                  <c:v>2576.1092272172709</c:v>
                </c:pt>
                <c:pt idx="126">
                  <c:v>2576.1501072435153</c:v>
                </c:pt>
                <c:pt idx="127">
                  <c:v>2584.1290087961529</c:v>
                </c:pt>
                <c:pt idx="128">
                  <c:v>2594.0438644522769</c:v>
                </c:pt>
                <c:pt idx="129">
                  <c:v>2597.5856339631973</c:v>
                </c:pt>
                <c:pt idx="130">
                  <c:v>2611.301632401889</c:v>
                </c:pt>
                <c:pt idx="131">
                  <c:v>2673.6176851216819</c:v>
                </c:pt>
                <c:pt idx="132">
                  <c:v>2679.6134556212323</c:v>
                </c:pt>
                <c:pt idx="133">
                  <c:v>2690.1177232938908</c:v>
                </c:pt>
                <c:pt idx="134">
                  <c:v>2704.2450207741358</c:v>
                </c:pt>
                <c:pt idx="135">
                  <c:v>2720.384535096312</c:v>
                </c:pt>
                <c:pt idx="136">
                  <c:v>2736.768629917804</c:v>
                </c:pt>
                <c:pt idx="137">
                  <c:v>2751.7539081933564</c:v>
                </c:pt>
                <c:pt idx="138">
                  <c:v>2762.5428367822587</c:v>
                </c:pt>
                <c:pt idx="139">
                  <c:v>2763.8397031404975</c:v>
                </c:pt>
                <c:pt idx="140">
                  <c:v>2771.7002625144728</c:v>
                </c:pt>
                <c:pt idx="141">
                  <c:v>2773.2059268551666</c:v>
                </c:pt>
                <c:pt idx="142">
                  <c:v>2773.2624992142237</c:v>
                </c:pt>
                <c:pt idx="143">
                  <c:v>2777.0355557195921</c:v>
                </c:pt>
                <c:pt idx="144">
                  <c:v>2784.3618761197881</c:v>
                </c:pt>
                <c:pt idx="145">
                  <c:v>2784.3891627876724</c:v>
                </c:pt>
                <c:pt idx="146">
                  <c:v>2784.6112542749943</c:v>
                </c:pt>
                <c:pt idx="147">
                  <c:v>2784.6237481705457</c:v>
                </c:pt>
                <c:pt idx="148">
                  <c:v>2784.9449912129639</c:v>
                </c:pt>
                <c:pt idx="149">
                  <c:v>2784.9580848155024</c:v>
                </c:pt>
                <c:pt idx="150">
                  <c:v>2785.3703833687</c:v>
                </c:pt>
                <c:pt idx="151">
                  <c:v>2785.3844764828814</c:v>
                </c:pt>
                <c:pt idx="152">
                  <c:v>2785.7959754267636</c:v>
                </c:pt>
                <c:pt idx="153">
                  <c:v>2785.8086692246438</c:v>
                </c:pt>
                <c:pt idx="154">
                  <c:v>3075.9361145524822</c:v>
                </c:pt>
                <c:pt idx="155">
                  <c:v>3076.0144762653808</c:v>
                </c:pt>
                <c:pt idx="156">
                  <c:v>3076.9938977254487</c:v>
                </c:pt>
                <c:pt idx="157">
                  <c:v>3077.0518694008074</c:v>
                </c:pt>
                <c:pt idx="158">
                  <c:v>3077.7760155869682</c:v>
                </c:pt>
                <c:pt idx="159">
                  <c:v>3077.7838117777928</c:v>
                </c:pt>
                <c:pt idx="160">
                  <c:v>3079.2350027338825</c:v>
                </c:pt>
                <c:pt idx="161">
                  <c:v>3079.2729841763585</c:v>
                </c:pt>
                <c:pt idx="162">
                  <c:v>3081.9663682037544</c:v>
                </c:pt>
                <c:pt idx="163">
                  <c:v>3081.996153650749</c:v>
                </c:pt>
              </c:numCache>
            </c:numRef>
          </c:xVal>
          <c:yVal>
            <c:numRef>
              <c:f>GUIDE_HOM_Q_Acceptance_Criteria!$G$9:$G$172</c:f>
              <c:numCache>
                <c:formatCode>0.00E+00</c:formatCode>
                <c:ptCount val="164"/>
                <c:pt idx="0">
                  <c:v>30913707000</c:v>
                </c:pt>
                <c:pt idx="1">
                  <c:v>10352711000</c:v>
                </c:pt>
                <c:pt idx="2">
                  <c:v>7928496700</c:v>
                </c:pt>
                <c:pt idx="3">
                  <c:v>11535765000</c:v>
                </c:pt>
                <c:pt idx="4">
                  <c:v>78131226000</c:v>
                </c:pt>
                <c:pt idx="5">
                  <c:v>45372025000</c:v>
                </c:pt>
                <c:pt idx="6">
                  <c:v>47786822000</c:v>
                </c:pt>
                <c:pt idx="7">
                  <c:v>9802399700</c:v>
                </c:pt>
                <c:pt idx="8">
                  <c:v>14079933000</c:v>
                </c:pt>
                <c:pt idx="13">
                  <c:v>205888.96</c:v>
                </c:pt>
                <c:pt idx="14">
                  <c:v>368992.8</c:v>
                </c:pt>
                <c:pt idx="15">
                  <c:v>113905.04</c:v>
                </c:pt>
                <c:pt idx="16">
                  <c:v>66279.524000000005</c:v>
                </c:pt>
                <c:pt idx="17">
                  <c:v>52635.593000000001</c:v>
                </c:pt>
                <c:pt idx="18">
                  <c:v>35557.879999999997</c:v>
                </c:pt>
                <c:pt idx="19">
                  <c:v>28938.863000000001</c:v>
                </c:pt>
                <c:pt idx="20">
                  <c:v>24066.030999999999</c:v>
                </c:pt>
                <c:pt idx="21">
                  <c:v>17885.68</c:v>
                </c:pt>
                <c:pt idx="22">
                  <c:v>17934.985000000001</c:v>
                </c:pt>
                <c:pt idx="23">
                  <c:v>12119.721</c:v>
                </c:pt>
                <c:pt idx="24">
                  <c:v>13792.931</c:v>
                </c:pt>
                <c:pt idx="25">
                  <c:v>8799.8516999999993</c:v>
                </c:pt>
                <c:pt idx="26">
                  <c:v>10740.15</c:v>
                </c:pt>
                <c:pt idx="27">
                  <c:v>6648.2683999999999</c:v>
                </c:pt>
                <c:pt idx="28">
                  <c:v>8451.0648999999994</c:v>
                </c:pt>
                <c:pt idx="29">
                  <c:v>3896.0666000000001</c:v>
                </c:pt>
                <c:pt idx="30">
                  <c:v>4799.1392999999998</c:v>
                </c:pt>
                <c:pt idx="31">
                  <c:v>5525.8407999999999</c:v>
                </c:pt>
                <c:pt idx="32">
                  <c:v>7325.652</c:v>
                </c:pt>
                <c:pt idx="33">
                  <c:v>20234.235000000001</c:v>
                </c:pt>
                <c:pt idx="34">
                  <c:v>22579.011999999999</c:v>
                </c:pt>
                <c:pt idx="35">
                  <c:v>19557.842000000001</c:v>
                </c:pt>
                <c:pt idx="36">
                  <c:v>20669.508999999998</c:v>
                </c:pt>
                <c:pt idx="39">
                  <c:v>25908.5</c:v>
                </c:pt>
                <c:pt idx="40">
                  <c:v>24654.425999999999</c:v>
                </c:pt>
                <c:pt idx="41">
                  <c:v>37170.517999999996</c:v>
                </c:pt>
                <c:pt idx="42">
                  <c:v>32730.868999999999</c:v>
                </c:pt>
                <c:pt idx="43">
                  <c:v>57282.254999999997</c:v>
                </c:pt>
                <c:pt idx="44">
                  <c:v>45327.074000000001</c:v>
                </c:pt>
                <c:pt idx="45">
                  <c:v>71350.263999999996</c:v>
                </c:pt>
                <c:pt idx="46">
                  <c:v>90757.661999999997</c:v>
                </c:pt>
                <c:pt idx="47">
                  <c:v>179279.04</c:v>
                </c:pt>
                <c:pt idx="48">
                  <c:v>135002.98000000001</c:v>
                </c:pt>
                <c:pt idx="49">
                  <c:v>493522.01</c:v>
                </c:pt>
                <c:pt idx="50">
                  <c:v>604054.06000000006</c:v>
                </c:pt>
                <c:pt idx="51">
                  <c:v>201.16427999999999</c:v>
                </c:pt>
                <c:pt idx="52">
                  <c:v>150069.65</c:v>
                </c:pt>
                <c:pt idx="53">
                  <c:v>1734936.9</c:v>
                </c:pt>
                <c:pt idx="54">
                  <c:v>6126351.5</c:v>
                </c:pt>
                <c:pt idx="55">
                  <c:v>5914634.5</c:v>
                </c:pt>
                <c:pt idx="56">
                  <c:v>2231754</c:v>
                </c:pt>
                <c:pt idx="57">
                  <c:v>1596580.2</c:v>
                </c:pt>
                <c:pt idx="58">
                  <c:v>1377288.3</c:v>
                </c:pt>
                <c:pt idx="59">
                  <c:v>1065016.5</c:v>
                </c:pt>
                <c:pt idx="60">
                  <c:v>73.226217000000005</c:v>
                </c:pt>
                <c:pt idx="61">
                  <c:v>1111028</c:v>
                </c:pt>
                <c:pt idx="62">
                  <c:v>1191497</c:v>
                </c:pt>
                <c:pt idx="63">
                  <c:v>1592382.8</c:v>
                </c:pt>
                <c:pt idx="64">
                  <c:v>420579.6</c:v>
                </c:pt>
                <c:pt idx="65">
                  <c:v>1292246.5</c:v>
                </c:pt>
                <c:pt idx="66">
                  <c:v>910083.3</c:v>
                </c:pt>
                <c:pt idx="67">
                  <c:v>3086164.1</c:v>
                </c:pt>
                <c:pt idx="68">
                  <c:v>1815923.5</c:v>
                </c:pt>
                <c:pt idx="69">
                  <c:v>20669745</c:v>
                </c:pt>
                <c:pt idx="70">
                  <c:v>5645429.0999999996</c:v>
                </c:pt>
                <c:pt idx="71">
                  <c:v>423153.26</c:v>
                </c:pt>
                <c:pt idx="72">
                  <c:v>128844.72</c:v>
                </c:pt>
                <c:pt idx="73">
                  <c:v>73902.008000000002</c:v>
                </c:pt>
                <c:pt idx="74">
                  <c:v>39.648211000000003</c:v>
                </c:pt>
                <c:pt idx="75">
                  <c:v>54323.582000000002</c:v>
                </c:pt>
                <c:pt idx="76">
                  <c:v>45.403432000000002</c:v>
                </c:pt>
                <c:pt idx="77">
                  <c:v>45028.883000000002</c:v>
                </c:pt>
                <c:pt idx="78">
                  <c:v>42.634118000000001</c:v>
                </c:pt>
                <c:pt idx="79">
                  <c:v>41322.321000000004</c:v>
                </c:pt>
                <c:pt idx="80">
                  <c:v>47.760508000000002</c:v>
                </c:pt>
                <c:pt idx="81">
                  <c:v>43161.072</c:v>
                </c:pt>
                <c:pt idx="82">
                  <c:v>57440.095000000001</c:v>
                </c:pt>
                <c:pt idx="83">
                  <c:v>148773.82999999999</c:v>
                </c:pt>
                <c:pt idx="84">
                  <c:v>3774734.9</c:v>
                </c:pt>
                <c:pt idx="85">
                  <c:v>3241224.9</c:v>
                </c:pt>
                <c:pt idx="86">
                  <c:v>2652629.9</c:v>
                </c:pt>
                <c:pt idx="87">
                  <c:v>1627253.7</c:v>
                </c:pt>
                <c:pt idx="88">
                  <c:v>2016364.5</c:v>
                </c:pt>
                <c:pt idx="89">
                  <c:v>2018011</c:v>
                </c:pt>
                <c:pt idx="90">
                  <c:v>3640.5057999999999</c:v>
                </c:pt>
                <c:pt idx="91">
                  <c:v>2838.1547999999998</c:v>
                </c:pt>
                <c:pt idx="92">
                  <c:v>2284547.1</c:v>
                </c:pt>
                <c:pt idx="93">
                  <c:v>1152398.7</c:v>
                </c:pt>
                <c:pt idx="94">
                  <c:v>3794312.6</c:v>
                </c:pt>
                <c:pt idx="95">
                  <c:v>2280586.1</c:v>
                </c:pt>
                <c:pt idx="96">
                  <c:v>4605320.3</c:v>
                </c:pt>
                <c:pt idx="97">
                  <c:v>3505373.8</c:v>
                </c:pt>
                <c:pt idx="98">
                  <c:v>23507807</c:v>
                </c:pt>
                <c:pt idx="99">
                  <c:v>6024261.5999999996</c:v>
                </c:pt>
                <c:pt idx="100">
                  <c:v>4794529.7</c:v>
                </c:pt>
                <c:pt idx="101">
                  <c:v>1153.5725</c:v>
                </c:pt>
                <c:pt idx="102">
                  <c:v>918.79898000000003</c:v>
                </c:pt>
                <c:pt idx="103">
                  <c:v>8919508.4000000004</c:v>
                </c:pt>
                <c:pt idx="104">
                  <c:v>9907039.6999999993</c:v>
                </c:pt>
                <c:pt idx="105">
                  <c:v>34567991</c:v>
                </c:pt>
                <c:pt idx="106">
                  <c:v>21246966</c:v>
                </c:pt>
                <c:pt idx="107">
                  <c:v>407187020</c:v>
                </c:pt>
                <c:pt idx="108">
                  <c:v>257663860</c:v>
                </c:pt>
                <c:pt idx="109">
                  <c:v>302929040</c:v>
                </c:pt>
                <c:pt idx="110">
                  <c:v>80541760</c:v>
                </c:pt>
                <c:pt idx="111">
                  <c:v>129869800</c:v>
                </c:pt>
                <c:pt idx="112">
                  <c:v>120742880</c:v>
                </c:pt>
                <c:pt idx="113">
                  <c:v>48409413</c:v>
                </c:pt>
                <c:pt idx="114">
                  <c:v>32607197</c:v>
                </c:pt>
                <c:pt idx="115">
                  <c:v>729.96885999999995</c:v>
                </c:pt>
                <c:pt idx="116">
                  <c:v>598.52129000000002</c:v>
                </c:pt>
                <c:pt idx="117">
                  <c:v>646.14535999999998</c:v>
                </c:pt>
                <c:pt idx="118">
                  <c:v>544.22242000000006</c:v>
                </c:pt>
                <c:pt idx="119">
                  <c:v>733.66395</c:v>
                </c:pt>
                <c:pt idx="120">
                  <c:v>628.72808999999995</c:v>
                </c:pt>
                <c:pt idx="121">
                  <c:v>1066.1850999999999</c:v>
                </c:pt>
                <c:pt idx="122">
                  <c:v>916.03044</c:v>
                </c:pt>
                <c:pt idx="123">
                  <c:v>2128.5945000000002</c:v>
                </c:pt>
                <c:pt idx="124">
                  <c:v>1803.7502999999999</c:v>
                </c:pt>
                <c:pt idx="125">
                  <c:v>7991.9371000000001</c:v>
                </c:pt>
                <c:pt idx="126">
                  <c:v>6692.0069000000003</c:v>
                </c:pt>
                <c:pt idx="127">
                  <c:v>23.155849</c:v>
                </c:pt>
                <c:pt idx="128">
                  <c:v>24.837913</c:v>
                </c:pt>
                <c:pt idx="129">
                  <c:v>24.403822000000002</c:v>
                </c:pt>
                <c:pt idx="130">
                  <c:v>24.230433999999999</c:v>
                </c:pt>
                <c:pt idx="131">
                  <c:v>159858.57999999999</c:v>
                </c:pt>
                <c:pt idx="132">
                  <c:v>58221.857000000004</c:v>
                </c:pt>
                <c:pt idx="133">
                  <c:v>43532.002999999997</c:v>
                </c:pt>
                <c:pt idx="134">
                  <c:v>43735.663999999997</c:v>
                </c:pt>
                <c:pt idx="135">
                  <c:v>51358.444000000003</c:v>
                </c:pt>
                <c:pt idx="136">
                  <c:v>67718.53</c:v>
                </c:pt>
                <c:pt idx="137">
                  <c:v>62412.264000000003</c:v>
                </c:pt>
                <c:pt idx="138">
                  <c:v>14.6433</c:v>
                </c:pt>
                <c:pt idx="139">
                  <c:v>120374.09</c:v>
                </c:pt>
                <c:pt idx="140">
                  <c:v>431235.13</c:v>
                </c:pt>
                <c:pt idx="141">
                  <c:v>59150040</c:v>
                </c:pt>
                <c:pt idx="142">
                  <c:v>68843705</c:v>
                </c:pt>
                <c:pt idx="143">
                  <c:v>12.518584000000001</c:v>
                </c:pt>
                <c:pt idx="144">
                  <c:v>210916390</c:v>
                </c:pt>
                <c:pt idx="145">
                  <c:v>564175020</c:v>
                </c:pt>
                <c:pt idx="146">
                  <c:v>41473949</c:v>
                </c:pt>
                <c:pt idx="147">
                  <c:v>1022861000</c:v>
                </c:pt>
                <c:pt idx="148">
                  <c:v>22791905</c:v>
                </c:pt>
                <c:pt idx="149">
                  <c:v>1419912500</c:v>
                </c:pt>
                <c:pt idx="150">
                  <c:v>25821699</c:v>
                </c:pt>
                <c:pt idx="151">
                  <c:v>63917175</c:v>
                </c:pt>
                <c:pt idx="152">
                  <c:v>22604899</c:v>
                </c:pt>
                <c:pt idx="153">
                  <c:v>78142104</c:v>
                </c:pt>
                <c:pt idx="154">
                  <c:v>25955.84</c:v>
                </c:pt>
                <c:pt idx="155">
                  <c:v>27218.018</c:v>
                </c:pt>
                <c:pt idx="156">
                  <c:v>736282.42</c:v>
                </c:pt>
                <c:pt idx="157">
                  <c:v>535034.28</c:v>
                </c:pt>
                <c:pt idx="158">
                  <c:v>175699.37</c:v>
                </c:pt>
                <c:pt idx="159">
                  <c:v>170048.43</c:v>
                </c:pt>
                <c:pt idx="160">
                  <c:v>92248.664000000004</c:v>
                </c:pt>
                <c:pt idx="161">
                  <c:v>90515.370999999999</c:v>
                </c:pt>
                <c:pt idx="162">
                  <c:v>50819.250999999997</c:v>
                </c:pt>
                <c:pt idx="163">
                  <c:v>46330.663999999997</c:v>
                </c:pt>
              </c:numCache>
            </c:numRef>
          </c:yVal>
          <c:smooth val="0"/>
        </c:ser>
        <c:ser>
          <c:idx val="1"/>
          <c:order val="1"/>
          <c:tx>
            <c:v>HTB033 Loaded Q Values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'HTB033 Working Sheet'!$B$2:$B$1000</c:f>
              <c:numCache>
                <c:formatCode>General</c:formatCode>
                <c:ptCount val="999"/>
                <c:pt idx="0">
                  <c:v>1608.6758947922256</c:v>
                </c:pt>
                <c:pt idx="1">
                  <c:v>1608.6771962589703</c:v>
                </c:pt>
                <c:pt idx="2">
                  <c:v>1608.6772271730342</c:v>
                </c:pt>
                <c:pt idx="3">
                  <c:v>1608.6776818810031</c:v>
                </c:pt>
                <c:pt idx="4">
                  <c:v>1609.3443228073277</c:v>
                </c:pt>
                <c:pt idx="5">
                  <c:v>1609.344562353368</c:v>
                </c:pt>
                <c:pt idx="6">
                  <c:v>1609.3445701194935</c:v>
                </c:pt>
                <c:pt idx="7">
                  <c:v>1616.2385416818468</c:v>
                </c:pt>
                <c:pt idx="8">
                  <c:v>1616.2403925356593</c:v>
                </c:pt>
                <c:pt idx="9">
                  <c:v>1616.2405578715577</c:v>
                </c:pt>
                <c:pt idx="10">
                  <c:v>1616.6789741645234</c:v>
                </c:pt>
                <c:pt idx="11">
                  <c:v>1616.6791131850666</c:v>
                </c:pt>
                <c:pt idx="12">
                  <c:v>1616.6793835649203</c:v>
                </c:pt>
                <c:pt idx="13">
                  <c:v>1629.3007195688392</c:v>
                </c:pt>
                <c:pt idx="14">
                  <c:v>1629.3009083269606</c:v>
                </c:pt>
                <c:pt idx="15">
                  <c:v>1629.3009295172988</c:v>
                </c:pt>
                <c:pt idx="16">
                  <c:v>1629.6763009612996</c:v>
                </c:pt>
                <c:pt idx="17">
                  <c:v>1629.676489435243</c:v>
                </c:pt>
                <c:pt idx="18">
                  <c:v>1629.6771712621905</c:v>
                </c:pt>
                <c:pt idx="19">
                  <c:v>1647.9536561790724</c:v>
                </c:pt>
                <c:pt idx="20">
                  <c:v>1647.9549030914911</c:v>
                </c:pt>
                <c:pt idx="21">
                  <c:v>1647.9586001940545</c:v>
                </c:pt>
                <c:pt idx="22">
                  <c:v>1647.9591029595526</c:v>
                </c:pt>
                <c:pt idx="23">
                  <c:v>1648.1121416685953</c:v>
                </c:pt>
                <c:pt idx="24">
                  <c:v>1648.1133964537564</c:v>
                </c:pt>
                <c:pt idx="25">
                  <c:v>1671.0758899943642</c:v>
                </c:pt>
                <c:pt idx="26">
                  <c:v>1671.0767581044847</c:v>
                </c:pt>
                <c:pt idx="27">
                  <c:v>1671.5098606583574</c:v>
                </c:pt>
                <c:pt idx="28">
                  <c:v>1671.5113234201481</c:v>
                </c:pt>
                <c:pt idx="29">
                  <c:v>1671.5147107618575</c:v>
                </c:pt>
                <c:pt idx="30">
                  <c:v>1671.5186438818539</c:v>
                </c:pt>
                <c:pt idx="31">
                  <c:v>1697.1898972805729</c:v>
                </c:pt>
                <c:pt idx="32">
                  <c:v>1697.1937429644593</c:v>
                </c:pt>
                <c:pt idx="33">
                  <c:v>1697.1991274160762</c:v>
                </c:pt>
                <c:pt idx="34">
                  <c:v>1697.7568554116697</c:v>
                </c:pt>
                <c:pt idx="35">
                  <c:v>1697.7628397851745</c:v>
                </c:pt>
                <c:pt idx="36">
                  <c:v>1697.7638476010591</c:v>
                </c:pt>
                <c:pt idx="37">
                  <c:v>1725.6207243556387</c:v>
                </c:pt>
                <c:pt idx="38">
                  <c:v>1725.6329532345837</c:v>
                </c:pt>
                <c:pt idx="39">
                  <c:v>1725.6336544948394</c:v>
                </c:pt>
                <c:pt idx="40">
                  <c:v>1725.644945788039</c:v>
                </c:pt>
                <c:pt idx="41">
                  <c:v>1726.1639505217263</c:v>
                </c:pt>
                <c:pt idx="42">
                  <c:v>1726.2157292295349</c:v>
                </c:pt>
                <c:pt idx="43">
                  <c:v>1726.2172158765527</c:v>
                </c:pt>
                <c:pt idx="44">
                  <c:v>1754.635538033265</c:v>
                </c:pt>
                <c:pt idx="45">
                  <c:v>1754.6622868677432</c:v>
                </c:pt>
                <c:pt idx="46">
                  <c:v>1754.6751460346673</c:v>
                </c:pt>
                <c:pt idx="47">
                  <c:v>1755.0214654157385</c:v>
                </c:pt>
                <c:pt idx="48">
                  <c:v>1755.1688580265434</c:v>
                </c:pt>
                <c:pt idx="49">
                  <c:v>1755.1845094618723</c:v>
                </c:pt>
                <c:pt idx="50">
                  <c:v>1755.185137032817</c:v>
                </c:pt>
                <c:pt idx="51">
                  <c:v>1783.0393211940218</c:v>
                </c:pt>
                <c:pt idx="52">
                  <c:v>1783.0408036546987</c:v>
                </c:pt>
                <c:pt idx="53">
                  <c:v>1783.7432069481215</c:v>
                </c:pt>
                <c:pt idx="54">
                  <c:v>1783.7481404616105</c:v>
                </c:pt>
                <c:pt idx="55">
                  <c:v>1783.750270212832</c:v>
                </c:pt>
                <c:pt idx="56">
                  <c:v>1783.7507936302984</c:v>
                </c:pt>
                <c:pt idx="57">
                  <c:v>1783.7585481142412</c:v>
                </c:pt>
                <c:pt idx="58">
                  <c:v>1783.7605357827156</c:v>
                </c:pt>
                <c:pt idx="59">
                  <c:v>1783.7764828384713</c:v>
                </c:pt>
                <c:pt idx="60">
                  <c:v>1791.36214607385</c:v>
                </c:pt>
                <c:pt idx="61">
                  <c:v>1791.9834096420973</c:v>
                </c:pt>
                <c:pt idx="62">
                  <c:v>1791.9894292246629</c:v>
                </c:pt>
                <c:pt idx="63">
                  <c:v>1792.0047505086213</c:v>
                </c:pt>
                <c:pt idx="64">
                  <c:v>1792.0081673437448</c:v>
                </c:pt>
                <c:pt idx="65">
                  <c:v>1792.0250321459687</c:v>
                </c:pt>
                <c:pt idx="66">
                  <c:v>1792.0610094428125</c:v>
                </c:pt>
                <c:pt idx="67">
                  <c:v>1792.2697327158094</c:v>
                </c:pt>
                <c:pt idx="68">
                  <c:v>1792.6383774826743</c:v>
                </c:pt>
                <c:pt idx="69">
                  <c:v>1793.131747922891</c:v>
                </c:pt>
                <c:pt idx="70">
                  <c:v>1793.1389447234412</c:v>
                </c:pt>
                <c:pt idx="71">
                  <c:v>1793.1745366532821</c:v>
                </c:pt>
                <c:pt idx="72">
                  <c:v>1835.2449516401975</c:v>
                </c:pt>
                <c:pt idx="73">
                  <c:v>1835.2489857013009</c:v>
                </c:pt>
                <c:pt idx="74">
                  <c:v>1835.4184598805841</c:v>
                </c:pt>
                <c:pt idx="75">
                  <c:v>1835.4230455413049</c:v>
                </c:pt>
                <c:pt idx="76">
                  <c:v>1835.4245059758136</c:v>
                </c:pt>
                <c:pt idx="77">
                  <c:v>1835.4267795401804</c:v>
                </c:pt>
                <c:pt idx="78">
                  <c:v>1850.22003882476</c:v>
                </c:pt>
                <c:pt idx="79">
                  <c:v>1850.2226455010928</c:v>
                </c:pt>
                <c:pt idx="80">
                  <c:v>1850.5348522894476</c:v>
                </c:pt>
                <c:pt idx="81">
                  <c:v>1850.5409903454279</c:v>
                </c:pt>
                <c:pt idx="82">
                  <c:v>1850.5441612873669</c:v>
                </c:pt>
                <c:pt idx="83">
                  <c:v>1861.7977662625963</c:v>
                </c:pt>
                <c:pt idx="84">
                  <c:v>1861.7980281114105</c:v>
                </c:pt>
                <c:pt idx="85">
                  <c:v>1861.8792260789758</c:v>
                </c:pt>
                <c:pt idx="86">
                  <c:v>1862.2897146054549</c:v>
                </c:pt>
                <c:pt idx="87">
                  <c:v>1862.2958985185255</c:v>
                </c:pt>
                <c:pt idx="88">
                  <c:v>1862.3426052646373</c:v>
                </c:pt>
                <c:pt idx="89">
                  <c:v>1870.331455218975</c:v>
                </c:pt>
                <c:pt idx="90">
                  <c:v>1870.3321934993876</c:v>
                </c:pt>
                <c:pt idx="91">
                  <c:v>1870.7996619106266</c:v>
                </c:pt>
                <c:pt idx="92">
                  <c:v>1870.8003903106132</c:v>
                </c:pt>
                <c:pt idx="93">
                  <c:v>1870.8027364814004</c:v>
                </c:pt>
                <c:pt idx="94">
                  <c:v>1876.7087550932981</c:v>
                </c:pt>
                <c:pt idx="95">
                  <c:v>1876.7090747055709</c:v>
                </c:pt>
                <c:pt idx="96">
                  <c:v>1877.2294042860722</c:v>
                </c:pt>
                <c:pt idx="97">
                  <c:v>1877.2338649867281</c:v>
                </c:pt>
                <c:pt idx="98">
                  <c:v>1877.2551626692702</c:v>
                </c:pt>
                <c:pt idx="99">
                  <c:v>1877.2561776985606</c:v>
                </c:pt>
                <c:pt idx="100">
                  <c:v>1879.4135236755071</c:v>
                </c:pt>
                <c:pt idx="101">
                  <c:v>1879.53874057452</c:v>
                </c:pt>
                <c:pt idx="102">
                  <c:v>1880.5759343794975</c:v>
                </c:pt>
                <c:pt idx="103">
                  <c:v>1880.5761434873273</c:v>
                </c:pt>
                <c:pt idx="104">
                  <c:v>1880.946015177791</c:v>
                </c:pt>
                <c:pt idx="105">
                  <c:v>1881.0546775837049</c:v>
                </c:pt>
                <c:pt idx="106">
                  <c:v>1881.103874146856</c:v>
                </c:pt>
                <c:pt idx="107">
                  <c:v>1881.1054416207801</c:v>
                </c:pt>
                <c:pt idx="108">
                  <c:v>1882.797661359738</c:v>
                </c:pt>
                <c:pt idx="109">
                  <c:v>1883.0575766153402</c:v>
                </c:pt>
                <c:pt idx="110">
                  <c:v>1883.1027152112886</c:v>
                </c:pt>
                <c:pt idx="111">
                  <c:v>1883.1066269328464</c:v>
                </c:pt>
                <c:pt idx="112">
                  <c:v>1883.2858821006087</c:v>
                </c:pt>
                <c:pt idx="113">
                  <c:v>1883.41994248216</c:v>
                </c:pt>
                <c:pt idx="114">
                  <c:v>1883.9650638503751</c:v>
                </c:pt>
                <c:pt idx="115">
                  <c:v>1883.9653433353178</c:v>
                </c:pt>
                <c:pt idx="116">
                  <c:v>1883.9830250075097</c:v>
                </c:pt>
                <c:pt idx="117">
                  <c:v>1884.6696795117994</c:v>
                </c:pt>
                <c:pt idx="118">
                  <c:v>1884.6699770361608</c:v>
                </c:pt>
                <c:pt idx="119">
                  <c:v>1884.6715171644025</c:v>
                </c:pt>
                <c:pt idx="120">
                  <c:v>2293.7852917543009</c:v>
                </c:pt>
                <c:pt idx="121">
                  <c:v>2293.8341198514722</c:v>
                </c:pt>
                <c:pt idx="122">
                  <c:v>2294.321693729054</c:v>
                </c:pt>
                <c:pt idx="123">
                  <c:v>2294.3324382986975</c:v>
                </c:pt>
                <c:pt idx="124">
                  <c:v>2294.3654437098576</c:v>
                </c:pt>
                <c:pt idx="125">
                  <c:v>2296.3751936175618</c:v>
                </c:pt>
                <c:pt idx="126">
                  <c:v>2296.4504815163732</c:v>
                </c:pt>
                <c:pt idx="127">
                  <c:v>2297.012915591145</c:v>
                </c:pt>
                <c:pt idx="128">
                  <c:v>2297.0130818408361</c:v>
                </c:pt>
                <c:pt idx="129">
                  <c:v>2297.013200155086</c:v>
                </c:pt>
                <c:pt idx="130">
                  <c:v>2299.3925907596804</c:v>
                </c:pt>
                <c:pt idx="131">
                  <c:v>2299.4368360847861</c:v>
                </c:pt>
                <c:pt idx="132">
                  <c:v>2299.438274659376</c:v>
                </c:pt>
                <c:pt idx="133">
                  <c:v>2300.0215682896733</c:v>
                </c:pt>
                <c:pt idx="134">
                  <c:v>2300.0216514739864</c:v>
                </c:pt>
                <c:pt idx="135">
                  <c:v>2300.0217824709862</c:v>
                </c:pt>
                <c:pt idx="136">
                  <c:v>2302.9333866067054</c:v>
                </c:pt>
                <c:pt idx="137">
                  <c:v>2302.9350014428333</c:v>
                </c:pt>
                <c:pt idx="138">
                  <c:v>2302.9353108465848</c:v>
                </c:pt>
                <c:pt idx="139">
                  <c:v>2303.4806305342145</c:v>
                </c:pt>
                <c:pt idx="140">
                  <c:v>2303.4937741115341</c:v>
                </c:pt>
                <c:pt idx="141">
                  <c:v>2303.5064612310584</c:v>
                </c:pt>
                <c:pt idx="142">
                  <c:v>2306.8897733519948</c:v>
                </c:pt>
                <c:pt idx="143">
                  <c:v>2306.9473382777505</c:v>
                </c:pt>
                <c:pt idx="144">
                  <c:v>2307.1532018836169</c:v>
                </c:pt>
                <c:pt idx="145">
                  <c:v>2307.5059723765016</c:v>
                </c:pt>
                <c:pt idx="146">
                  <c:v>2307.5261355447669</c:v>
                </c:pt>
                <c:pt idx="147">
                  <c:v>2307.5668844486672</c:v>
                </c:pt>
                <c:pt idx="148">
                  <c:v>2311.8672151344426</c:v>
                </c:pt>
                <c:pt idx="149">
                  <c:v>2311.8979967820028</c:v>
                </c:pt>
                <c:pt idx="150">
                  <c:v>2311.900690110946</c:v>
                </c:pt>
                <c:pt idx="151">
                  <c:v>2312.4386990617822</c:v>
                </c:pt>
                <c:pt idx="152">
                  <c:v>2312.4783468639321</c:v>
                </c:pt>
                <c:pt idx="153">
                  <c:v>2312.4789921089832</c:v>
                </c:pt>
                <c:pt idx="154">
                  <c:v>2315.7811982489534</c:v>
                </c:pt>
                <c:pt idx="155">
                  <c:v>2315.8304723503084</c:v>
                </c:pt>
                <c:pt idx="156">
                  <c:v>2315.8324875992939</c:v>
                </c:pt>
                <c:pt idx="157">
                  <c:v>2316.3360535847228</c:v>
                </c:pt>
                <c:pt idx="158">
                  <c:v>2316.3741150938845</c:v>
                </c:pt>
                <c:pt idx="159">
                  <c:v>2316.3753625493232</c:v>
                </c:pt>
                <c:pt idx="160">
                  <c:v>2318.7892408168523</c:v>
                </c:pt>
                <c:pt idx="161">
                  <c:v>2318.8313252197772</c:v>
                </c:pt>
                <c:pt idx="162">
                  <c:v>2318.8369789644271</c:v>
                </c:pt>
                <c:pt idx="163">
                  <c:v>2319.4687253055449</c:v>
                </c:pt>
                <c:pt idx="164">
                  <c:v>2319.5055823305811</c:v>
                </c:pt>
                <c:pt idx="165">
                  <c:v>2382.4385039647232</c:v>
                </c:pt>
                <c:pt idx="166">
                  <c:v>2382.4387157325277</c:v>
                </c:pt>
                <c:pt idx="167">
                  <c:v>2382.4389717074682</c:v>
                </c:pt>
                <c:pt idx="168">
                  <c:v>2384.4264720070978</c:v>
                </c:pt>
                <c:pt idx="169">
                  <c:v>2386.2280763292065</c:v>
                </c:pt>
                <c:pt idx="170">
                  <c:v>2386.2283485951416</c:v>
                </c:pt>
                <c:pt idx="171">
                  <c:v>2393.9890479743376</c:v>
                </c:pt>
                <c:pt idx="172">
                  <c:v>2393.9916333071055</c:v>
                </c:pt>
                <c:pt idx="173">
                  <c:v>2393.9919034806589</c:v>
                </c:pt>
                <c:pt idx="174">
                  <c:v>2405.1033985652352</c:v>
                </c:pt>
                <c:pt idx="175">
                  <c:v>2405.1050432318993</c:v>
                </c:pt>
                <c:pt idx="176">
                  <c:v>2405.1111523409218</c:v>
                </c:pt>
                <c:pt idx="177">
                  <c:v>2418.1658407179634</c:v>
                </c:pt>
                <c:pt idx="178">
                  <c:v>2418.2047198115988</c:v>
                </c:pt>
                <c:pt idx="179">
                  <c:v>2418.2051102525757</c:v>
                </c:pt>
                <c:pt idx="180">
                  <c:v>2430.5236180564725</c:v>
                </c:pt>
                <c:pt idx="181">
                  <c:v>2430.5307294181234</c:v>
                </c:pt>
                <c:pt idx="182">
                  <c:v>2430.5333048063403</c:v>
                </c:pt>
                <c:pt idx="183">
                  <c:v>2436.3977953845369</c:v>
                </c:pt>
                <c:pt idx="184">
                  <c:v>2444.2264972861904</c:v>
                </c:pt>
                <c:pt idx="185">
                  <c:v>2444.2265424850461</c:v>
                </c:pt>
                <c:pt idx="186">
                  <c:v>2444.2278294078524</c:v>
                </c:pt>
                <c:pt idx="187">
                  <c:v>2447.1583729466433</c:v>
                </c:pt>
                <c:pt idx="188">
                  <c:v>2447.466831604283</c:v>
                </c:pt>
                <c:pt idx="189">
                  <c:v>2447.6007089658192</c:v>
                </c:pt>
                <c:pt idx="190">
                  <c:v>2456.0045761022543</c:v>
                </c:pt>
                <c:pt idx="191">
                  <c:v>2456.00552707418</c:v>
                </c:pt>
                <c:pt idx="192">
                  <c:v>2456.0057193004873</c:v>
                </c:pt>
                <c:pt idx="193">
                  <c:v>2456.0059180781586</c:v>
                </c:pt>
                <c:pt idx="194">
                  <c:v>2456.0066235183499</c:v>
                </c:pt>
                <c:pt idx="195">
                  <c:v>2456.0067954246952</c:v>
                </c:pt>
                <c:pt idx="196">
                  <c:v>2461.0117108369977</c:v>
                </c:pt>
                <c:pt idx="197">
                  <c:v>2461.0232601790699</c:v>
                </c:pt>
                <c:pt idx="198">
                  <c:v>2461.0239929441291</c:v>
                </c:pt>
                <c:pt idx="199">
                  <c:v>2462.1109450800163</c:v>
                </c:pt>
                <c:pt idx="200">
                  <c:v>2462.1110623947989</c:v>
                </c:pt>
                <c:pt idx="201">
                  <c:v>2462.1143801767498</c:v>
                </c:pt>
                <c:pt idx="202">
                  <c:v>2462.4397052904615</c:v>
                </c:pt>
                <c:pt idx="203">
                  <c:v>2462.4404159288965</c:v>
                </c:pt>
                <c:pt idx="204">
                  <c:v>2462.4453539552223</c:v>
                </c:pt>
                <c:pt idx="205">
                  <c:v>2462.9484948761901</c:v>
                </c:pt>
                <c:pt idx="206">
                  <c:v>2463.6534356104908</c:v>
                </c:pt>
                <c:pt idx="207">
                  <c:v>2463.6559988370332</c:v>
                </c:pt>
                <c:pt idx="208">
                  <c:v>2463.8589225912483</c:v>
                </c:pt>
                <c:pt idx="209">
                  <c:v>2463.8605657042708</c:v>
                </c:pt>
                <c:pt idx="210">
                  <c:v>2464.1897308424664</c:v>
                </c:pt>
                <c:pt idx="211">
                  <c:v>2464.49801626509</c:v>
                </c:pt>
                <c:pt idx="212">
                  <c:v>2464.4992373714504</c:v>
                </c:pt>
                <c:pt idx="213">
                  <c:v>2466.4408162906202</c:v>
                </c:pt>
                <c:pt idx="214">
                  <c:v>2466.4408913735756</c:v>
                </c:pt>
                <c:pt idx="215">
                  <c:v>2466.4417460178079</c:v>
                </c:pt>
                <c:pt idx="216">
                  <c:v>2467.1990913934787</c:v>
                </c:pt>
                <c:pt idx="217">
                  <c:v>2467.2001443701888</c:v>
                </c:pt>
                <c:pt idx="218">
                  <c:v>2467.2003138470882</c:v>
                </c:pt>
                <c:pt idx="219">
                  <c:v>2469.6229349764185</c:v>
                </c:pt>
                <c:pt idx="220">
                  <c:v>2469.6237595882185</c:v>
                </c:pt>
                <c:pt idx="221">
                  <c:v>2470.4541066940328</c:v>
                </c:pt>
                <c:pt idx="222">
                  <c:v>2470.4544999213458</c:v>
                </c:pt>
                <c:pt idx="223">
                  <c:v>2470.4546850972988</c:v>
                </c:pt>
                <c:pt idx="224">
                  <c:v>2472.9093416413166</c:v>
                </c:pt>
                <c:pt idx="225">
                  <c:v>2472.9094371191836</c:v>
                </c:pt>
                <c:pt idx="226">
                  <c:v>2472.9096696763677</c:v>
                </c:pt>
                <c:pt idx="227">
                  <c:v>2473.6273075866175</c:v>
                </c:pt>
                <c:pt idx="228">
                  <c:v>2474.3613999201548</c:v>
                </c:pt>
                <c:pt idx="229">
                  <c:v>2475.4532006376617</c:v>
                </c:pt>
                <c:pt idx="230">
                  <c:v>2475.4538999104866</c:v>
                </c:pt>
                <c:pt idx="231">
                  <c:v>2475.4559497265818</c:v>
                </c:pt>
                <c:pt idx="232">
                  <c:v>2476.8406548624184</c:v>
                </c:pt>
                <c:pt idx="233">
                  <c:v>2476.9376287056266</c:v>
                </c:pt>
                <c:pt idx="234">
                  <c:v>2476.9741212539843</c:v>
                </c:pt>
                <c:pt idx="235">
                  <c:v>2476.9838402066798</c:v>
                </c:pt>
                <c:pt idx="236">
                  <c:v>2477.0331222592649</c:v>
                </c:pt>
                <c:pt idx="237">
                  <c:v>2477.7861228846082</c:v>
                </c:pt>
                <c:pt idx="238">
                  <c:v>2479.9372193779864</c:v>
                </c:pt>
                <c:pt idx="239">
                  <c:v>2479.9376535592005</c:v>
                </c:pt>
                <c:pt idx="240">
                  <c:v>2479.9381970486279</c:v>
                </c:pt>
                <c:pt idx="241">
                  <c:v>2480.7578697782187</c:v>
                </c:pt>
                <c:pt idx="242">
                  <c:v>2480.7607411599533</c:v>
                </c:pt>
                <c:pt idx="243">
                  <c:v>2480.761447161155</c:v>
                </c:pt>
                <c:pt idx="244">
                  <c:v>2482.0854327954235</c:v>
                </c:pt>
                <c:pt idx="245">
                  <c:v>2482.0914994276841</c:v>
                </c:pt>
                <c:pt idx="246">
                  <c:v>2482.2021115770631</c:v>
                </c:pt>
                <c:pt idx="247">
                  <c:v>2482.202752760717</c:v>
                </c:pt>
                <c:pt idx="248">
                  <c:v>2483.0269507122312</c:v>
                </c:pt>
                <c:pt idx="249">
                  <c:v>2483.029435782551</c:v>
                </c:pt>
                <c:pt idx="250">
                  <c:v>2483.0298295356833</c:v>
                </c:pt>
                <c:pt idx="251">
                  <c:v>2483.7475307287709</c:v>
                </c:pt>
                <c:pt idx="252">
                  <c:v>2483.7476193111906</c:v>
                </c:pt>
                <c:pt idx="253">
                  <c:v>2483.7481925873262</c:v>
                </c:pt>
                <c:pt idx="254">
                  <c:v>2484.5020512816482</c:v>
                </c:pt>
                <c:pt idx="255">
                  <c:v>2484.5038479868372</c:v>
                </c:pt>
                <c:pt idx="256">
                  <c:v>2487.3924639251941</c:v>
                </c:pt>
                <c:pt idx="257">
                  <c:v>2487.4166827556255</c:v>
                </c:pt>
                <c:pt idx="258">
                  <c:v>2487.4204893636065</c:v>
                </c:pt>
                <c:pt idx="259">
                  <c:v>2494.8758069927062</c:v>
                </c:pt>
                <c:pt idx="260">
                  <c:v>2494.8822397882668</c:v>
                </c:pt>
                <c:pt idx="261">
                  <c:v>2495.3670993123333</c:v>
                </c:pt>
                <c:pt idx="262">
                  <c:v>2495.3804967991487</c:v>
                </c:pt>
                <c:pt idx="263">
                  <c:v>2495.3863922667279</c:v>
                </c:pt>
                <c:pt idx="264">
                  <c:v>2495.4479507726837</c:v>
                </c:pt>
                <c:pt idx="265">
                  <c:v>2495.4479536835047</c:v>
                </c:pt>
                <c:pt idx="266">
                  <c:v>2496.2530633316906</c:v>
                </c:pt>
                <c:pt idx="267">
                  <c:v>2496.2532892525951</c:v>
                </c:pt>
                <c:pt idx="268">
                  <c:v>2496.7276195765639</c:v>
                </c:pt>
                <c:pt idx="269">
                  <c:v>2496.7279102826433</c:v>
                </c:pt>
                <c:pt idx="270">
                  <c:v>2497.5599203270417</c:v>
                </c:pt>
                <c:pt idx="271">
                  <c:v>2498.0609497500409</c:v>
                </c:pt>
                <c:pt idx="272">
                  <c:v>2498.0609512061269</c:v>
                </c:pt>
                <c:pt idx="273">
                  <c:v>2498.732429660548</c:v>
                </c:pt>
                <c:pt idx="274">
                  <c:v>2498.7386687862463</c:v>
                </c:pt>
                <c:pt idx="275">
                  <c:v>2498.7537013216684</c:v>
                </c:pt>
                <c:pt idx="276">
                  <c:v>2500.2105413977006</c:v>
                </c:pt>
                <c:pt idx="277">
                  <c:v>2500.21118287841</c:v>
                </c:pt>
                <c:pt idx="278">
                  <c:v>2500.2113824848257</c:v>
                </c:pt>
                <c:pt idx="279">
                  <c:v>2500.2156670056538</c:v>
                </c:pt>
                <c:pt idx="280">
                  <c:v>2500.8833870305079</c:v>
                </c:pt>
                <c:pt idx="281">
                  <c:v>2500.8836886166455</c:v>
                </c:pt>
                <c:pt idx="282">
                  <c:v>2512.2921762967126</c:v>
                </c:pt>
                <c:pt idx="283">
                  <c:v>2515.4260318687043</c:v>
                </c:pt>
                <c:pt idx="284">
                  <c:v>2516.424980866122</c:v>
                </c:pt>
                <c:pt idx="285">
                  <c:v>2516.5277937027963</c:v>
                </c:pt>
                <c:pt idx="286">
                  <c:v>2517.3529522059316</c:v>
                </c:pt>
                <c:pt idx="287">
                  <c:v>2519.9757499795005</c:v>
                </c:pt>
                <c:pt idx="288">
                  <c:v>2519.9859930028629</c:v>
                </c:pt>
                <c:pt idx="289">
                  <c:v>2537.3407966855611</c:v>
                </c:pt>
                <c:pt idx="290">
                  <c:v>2537.3995723428552</c:v>
                </c:pt>
                <c:pt idx="291">
                  <c:v>2538.088629114287</c:v>
                </c:pt>
                <c:pt idx="292">
                  <c:v>2538.1351290009452</c:v>
                </c:pt>
                <c:pt idx="293">
                  <c:v>2539.3950378743211</c:v>
                </c:pt>
                <c:pt idx="294">
                  <c:v>2539.400433050253</c:v>
                </c:pt>
                <c:pt idx="295">
                  <c:v>2539.4191496635558</c:v>
                </c:pt>
                <c:pt idx="296">
                  <c:v>2541.8281939173094</c:v>
                </c:pt>
                <c:pt idx="297">
                  <c:v>2543.9576795415624</c:v>
                </c:pt>
                <c:pt idx="298">
                  <c:v>2544.5449428736792</c:v>
                </c:pt>
                <c:pt idx="299">
                  <c:v>2546.5504001317076</c:v>
                </c:pt>
                <c:pt idx="300">
                  <c:v>2548.9767191906685</c:v>
                </c:pt>
                <c:pt idx="301">
                  <c:v>2554.7849317566888</c:v>
                </c:pt>
                <c:pt idx="302">
                  <c:v>2554.7912739460694</c:v>
                </c:pt>
                <c:pt idx="303">
                  <c:v>2556.0247882364238</c:v>
                </c:pt>
                <c:pt idx="304">
                  <c:v>2556.4353722974934</c:v>
                </c:pt>
                <c:pt idx="305">
                  <c:v>2556.4558364584191</c:v>
                </c:pt>
                <c:pt idx="306">
                  <c:v>2557.1766062396309</c:v>
                </c:pt>
                <c:pt idx="307">
                  <c:v>2567.7446679903942</c:v>
                </c:pt>
                <c:pt idx="308">
                  <c:v>2568.5188087967508</c:v>
                </c:pt>
                <c:pt idx="309">
                  <c:v>2568.5412413159502</c:v>
                </c:pt>
                <c:pt idx="310">
                  <c:v>2569.1357148528696</c:v>
                </c:pt>
                <c:pt idx="311">
                  <c:v>2570.9610774283801</c:v>
                </c:pt>
                <c:pt idx="312">
                  <c:v>2575.5327818109849</c:v>
                </c:pt>
                <c:pt idx="313">
                  <c:v>2575.5403775295072</c:v>
                </c:pt>
                <c:pt idx="314">
                  <c:v>2576.4623892096706</c:v>
                </c:pt>
                <c:pt idx="315">
                  <c:v>2576.4705009028498</c:v>
                </c:pt>
                <c:pt idx="316">
                  <c:v>2580.5837562200286</c:v>
                </c:pt>
                <c:pt idx="317">
                  <c:v>2665.6013207054307</c:v>
                </c:pt>
                <c:pt idx="318">
                  <c:v>2665.6014364018674</c:v>
                </c:pt>
                <c:pt idx="319">
                  <c:v>2665.6096373200303</c:v>
                </c:pt>
                <c:pt idx="320">
                  <c:v>2672.2279459198576</c:v>
                </c:pt>
                <c:pt idx="321">
                  <c:v>2672.2279485703807</c:v>
                </c:pt>
                <c:pt idx="322">
                  <c:v>2672.2552303379257</c:v>
                </c:pt>
                <c:pt idx="323">
                  <c:v>2683.8076708608642</c:v>
                </c:pt>
                <c:pt idx="324">
                  <c:v>2683.8081010363858</c:v>
                </c:pt>
                <c:pt idx="325">
                  <c:v>2684.0454542539846</c:v>
                </c:pt>
                <c:pt idx="326">
                  <c:v>2697.7851180255575</c:v>
                </c:pt>
                <c:pt idx="327">
                  <c:v>2698.6257594899448</c:v>
                </c:pt>
                <c:pt idx="328">
                  <c:v>2698.6261075191478</c:v>
                </c:pt>
                <c:pt idx="329">
                  <c:v>2707.4494134131814</c:v>
                </c:pt>
                <c:pt idx="330">
                  <c:v>2714.4758365215894</c:v>
                </c:pt>
                <c:pt idx="331">
                  <c:v>2714.9802083113636</c:v>
                </c:pt>
                <c:pt idx="332">
                  <c:v>2714.9804848521326</c:v>
                </c:pt>
                <c:pt idx="333">
                  <c:v>2714.9805240728624</c:v>
                </c:pt>
                <c:pt idx="334">
                  <c:v>2718.4188500335877</c:v>
                </c:pt>
                <c:pt idx="335">
                  <c:v>2721.8166392152029</c:v>
                </c:pt>
                <c:pt idx="336">
                  <c:v>2721.9512278710863</c:v>
                </c:pt>
                <c:pt idx="337">
                  <c:v>2732.3075090091929</c:v>
                </c:pt>
                <c:pt idx="338">
                  <c:v>2732.3108555921617</c:v>
                </c:pt>
                <c:pt idx="339">
                  <c:v>2732.3109158782013</c:v>
                </c:pt>
                <c:pt idx="340">
                  <c:v>2734.0145495223924</c:v>
                </c:pt>
                <c:pt idx="341">
                  <c:v>2734.0172316931198</c:v>
                </c:pt>
                <c:pt idx="342">
                  <c:v>2734.0172588678502</c:v>
                </c:pt>
                <c:pt idx="343">
                  <c:v>2736.6649241608761</c:v>
                </c:pt>
                <c:pt idx="344">
                  <c:v>2745.5329421404126</c:v>
                </c:pt>
                <c:pt idx="345">
                  <c:v>2748.121216762258</c:v>
                </c:pt>
                <c:pt idx="346">
                  <c:v>2748.1212628528251</c:v>
                </c:pt>
                <c:pt idx="347">
                  <c:v>2748.121569211376</c:v>
                </c:pt>
                <c:pt idx="348">
                  <c:v>2760.619461169339</c:v>
                </c:pt>
                <c:pt idx="349">
                  <c:v>2760.6197797531477</c:v>
                </c:pt>
                <c:pt idx="350">
                  <c:v>2761.5269359359891</c:v>
                </c:pt>
                <c:pt idx="351">
                  <c:v>2764.9234350458478</c:v>
                </c:pt>
                <c:pt idx="352">
                  <c:v>2769.0019318621585</c:v>
                </c:pt>
                <c:pt idx="353">
                  <c:v>2769.001962880815</c:v>
                </c:pt>
                <c:pt idx="354">
                  <c:v>2782.1898799746355</c:v>
                </c:pt>
                <c:pt idx="355">
                  <c:v>2782.5680887282438</c:v>
                </c:pt>
                <c:pt idx="356">
                  <c:v>2782.6083647311211</c:v>
                </c:pt>
                <c:pt idx="357">
                  <c:v>2782.8959530690427</c:v>
                </c:pt>
                <c:pt idx="358">
                  <c:v>2783.1609654400477</c:v>
                </c:pt>
                <c:pt idx="359">
                  <c:v>2783.1678693881117</c:v>
                </c:pt>
                <c:pt idx="360">
                  <c:v>2783.4240039737083</c:v>
                </c:pt>
                <c:pt idx="361">
                  <c:v>2783.4240212419541</c:v>
                </c:pt>
                <c:pt idx="362">
                  <c:v>2783.46134475086</c:v>
                </c:pt>
                <c:pt idx="363">
                  <c:v>2783.9706801367024</c:v>
                </c:pt>
                <c:pt idx="364">
                  <c:v>2783.9706959456607</c:v>
                </c:pt>
                <c:pt idx="365">
                  <c:v>2784.0934016365809</c:v>
                </c:pt>
                <c:pt idx="366">
                  <c:v>2784.1078270141438</c:v>
                </c:pt>
                <c:pt idx="367">
                  <c:v>2784.4749807226526</c:v>
                </c:pt>
                <c:pt idx="368">
                  <c:v>2784.4853898490687</c:v>
                </c:pt>
                <c:pt idx="369">
                  <c:v>2784.6836776733348</c:v>
                </c:pt>
                <c:pt idx="370">
                  <c:v>2784.737067337705</c:v>
                </c:pt>
                <c:pt idx="371">
                  <c:v>2784.8313563507209</c:v>
                </c:pt>
                <c:pt idx="372">
                  <c:v>2784.9268631035843</c:v>
                </c:pt>
                <c:pt idx="373">
                  <c:v>2785.0585125612824</c:v>
                </c:pt>
                <c:pt idx="374">
                  <c:v>2785.0585972511685</c:v>
                </c:pt>
                <c:pt idx="375">
                  <c:v>2785.4151009334496</c:v>
                </c:pt>
                <c:pt idx="376">
                  <c:v>2785.6334627682222</c:v>
                </c:pt>
                <c:pt idx="377">
                  <c:v>2786.1651070517737</c:v>
                </c:pt>
                <c:pt idx="378">
                  <c:v>2786.1752947456121</c:v>
                </c:pt>
                <c:pt idx="379">
                  <c:v>2788.5690720548937</c:v>
                </c:pt>
                <c:pt idx="380">
                  <c:v>2788.6010499912468</c:v>
                </c:pt>
                <c:pt idx="381">
                  <c:v>2788.6060976999911</c:v>
                </c:pt>
                <c:pt idx="382">
                  <c:v>2789.1057630634441</c:v>
                </c:pt>
                <c:pt idx="383">
                  <c:v>2789.1140434392864</c:v>
                </c:pt>
                <c:pt idx="384">
                  <c:v>2789.2054059512284</c:v>
                </c:pt>
                <c:pt idx="385">
                  <c:v>2789.2078685475358</c:v>
                </c:pt>
                <c:pt idx="386">
                  <c:v>2821.6995805216588</c:v>
                </c:pt>
                <c:pt idx="387">
                  <c:v>2821.6995910049427</c:v>
                </c:pt>
                <c:pt idx="388">
                  <c:v>2823.1089109042064</c:v>
                </c:pt>
                <c:pt idx="389">
                  <c:v>2823.1090834491265</c:v>
                </c:pt>
                <c:pt idx="390">
                  <c:v>2823.1178257471465</c:v>
                </c:pt>
                <c:pt idx="391">
                  <c:v>2833.8903302226227</c:v>
                </c:pt>
                <c:pt idx="392">
                  <c:v>2834.4195500868282</c:v>
                </c:pt>
                <c:pt idx="393">
                  <c:v>2835.4708390750029</c:v>
                </c:pt>
                <c:pt idx="394">
                  <c:v>2835.5618867716203</c:v>
                </c:pt>
                <c:pt idx="395">
                  <c:v>2835.590414174319</c:v>
                </c:pt>
                <c:pt idx="396">
                  <c:v>2835.591434130471</c:v>
                </c:pt>
                <c:pt idx="397">
                  <c:v>2835.6104243381837</c:v>
                </c:pt>
                <c:pt idx="398">
                  <c:v>2853.7745055466685</c:v>
                </c:pt>
                <c:pt idx="399">
                  <c:v>2853.776569559855</c:v>
                </c:pt>
                <c:pt idx="400">
                  <c:v>2855.4321174110401</c:v>
                </c:pt>
                <c:pt idx="401">
                  <c:v>2855.4330414676833</c:v>
                </c:pt>
                <c:pt idx="402">
                  <c:v>2855.4718734765725</c:v>
                </c:pt>
                <c:pt idx="403">
                  <c:v>2881.2722584857479</c:v>
                </c:pt>
                <c:pt idx="404">
                  <c:v>2881.2724387077401</c:v>
                </c:pt>
                <c:pt idx="405">
                  <c:v>2881.3014144741642</c:v>
                </c:pt>
                <c:pt idx="406">
                  <c:v>2882.8937065227542</c:v>
                </c:pt>
                <c:pt idx="407">
                  <c:v>2882.904963612039</c:v>
                </c:pt>
                <c:pt idx="408">
                  <c:v>2882.9057809019541</c:v>
                </c:pt>
                <c:pt idx="409">
                  <c:v>2886.6571541479084</c:v>
                </c:pt>
                <c:pt idx="410">
                  <c:v>2886.6583908584653</c:v>
                </c:pt>
                <c:pt idx="411">
                  <c:v>2886.6653574187621</c:v>
                </c:pt>
                <c:pt idx="412">
                  <c:v>2897.7343995380338</c:v>
                </c:pt>
                <c:pt idx="413">
                  <c:v>2897.7471899808156</c:v>
                </c:pt>
                <c:pt idx="414">
                  <c:v>2914.9926025592013</c:v>
                </c:pt>
                <c:pt idx="415">
                  <c:v>2915.1954461991631</c:v>
                </c:pt>
                <c:pt idx="416">
                  <c:v>2919.7894807108023</c:v>
                </c:pt>
                <c:pt idx="417">
                  <c:v>2919.8001768484837</c:v>
                </c:pt>
                <c:pt idx="418">
                  <c:v>2919.8021635323798</c:v>
                </c:pt>
                <c:pt idx="419">
                  <c:v>2921.3857735325046</c:v>
                </c:pt>
                <c:pt idx="420">
                  <c:v>2921.3873970571531</c:v>
                </c:pt>
                <c:pt idx="421">
                  <c:v>2921.4124830353803</c:v>
                </c:pt>
                <c:pt idx="422">
                  <c:v>2948.5487665554369</c:v>
                </c:pt>
                <c:pt idx="423">
                  <c:v>2948.7148812802857</c:v>
                </c:pt>
                <c:pt idx="424">
                  <c:v>2948.8201403207863</c:v>
                </c:pt>
                <c:pt idx="425">
                  <c:v>2959.9396151657584</c:v>
                </c:pt>
                <c:pt idx="426">
                  <c:v>2959.9491101493463</c:v>
                </c:pt>
                <c:pt idx="427">
                  <c:v>2959.9514309083038</c:v>
                </c:pt>
                <c:pt idx="428">
                  <c:v>2960.8277723134584</c:v>
                </c:pt>
                <c:pt idx="429">
                  <c:v>2960.8300091364026</c:v>
                </c:pt>
                <c:pt idx="430">
                  <c:v>2960.8538629062305</c:v>
                </c:pt>
                <c:pt idx="431">
                  <c:v>2972.1459481422198</c:v>
                </c:pt>
                <c:pt idx="432">
                  <c:v>2972.1590420030579</c:v>
                </c:pt>
                <c:pt idx="433">
                  <c:v>2972.160853265264</c:v>
                </c:pt>
                <c:pt idx="434">
                  <c:v>2997.4805989602946</c:v>
                </c:pt>
                <c:pt idx="435">
                  <c:v>2997.4873353071457</c:v>
                </c:pt>
                <c:pt idx="436">
                  <c:v>2998.4578480519504</c:v>
                </c:pt>
                <c:pt idx="437">
                  <c:v>2998.4595443388389</c:v>
                </c:pt>
                <c:pt idx="438">
                  <c:v>2998.4704358369318</c:v>
                </c:pt>
                <c:pt idx="439">
                  <c:v>2998.4992115972987</c:v>
                </c:pt>
                <c:pt idx="440">
                  <c:v>3021.6763873099185</c:v>
                </c:pt>
                <c:pt idx="441">
                  <c:v>3021.6767455380127</c:v>
                </c:pt>
                <c:pt idx="442">
                  <c:v>3022.0297001872168</c:v>
                </c:pt>
                <c:pt idx="443">
                  <c:v>3022.0301981332218</c:v>
                </c:pt>
                <c:pt idx="444">
                  <c:v>3022.0338405712228</c:v>
                </c:pt>
                <c:pt idx="445">
                  <c:v>3029.5883885877429</c:v>
                </c:pt>
                <c:pt idx="446">
                  <c:v>3029.5895806297099</c:v>
                </c:pt>
                <c:pt idx="447">
                  <c:v>3029.5896576071459</c:v>
                </c:pt>
                <c:pt idx="448">
                  <c:v>3057.2797059681061</c:v>
                </c:pt>
                <c:pt idx="449">
                  <c:v>3057.795613318166</c:v>
                </c:pt>
                <c:pt idx="450">
                  <c:v>3057.810547081709</c:v>
                </c:pt>
                <c:pt idx="451">
                  <c:v>3057.9614420977105</c:v>
                </c:pt>
                <c:pt idx="452">
                  <c:v>3057.9614485815518</c:v>
                </c:pt>
                <c:pt idx="453">
                  <c:v>3058.1937748507339</c:v>
                </c:pt>
                <c:pt idx="454">
                  <c:v>3058.2034896081536</c:v>
                </c:pt>
                <c:pt idx="455">
                  <c:v>3058.5412507374695</c:v>
                </c:pt>
                <c:pt idx="456">
                  <c:v>3058.6123134425429</c:v>
                </c:pt>
                <c:pt idx="457">
                  <c:v>3058.6253162494013</c:v>
                </c:pt>
                <c:pt idx="458">
                  <c:v>3058.8459361596806</c:v>
                </c:pt>
                <c:pt idx="459">
                  <c:v>3058.8638618549735</c:v>
                </c:pt>
                <c:pt idx="460">
                  <c:v>3059.0902781836967</c:v>
                </c:pt>
                <c:pt idx="461">
                  <c:v>3059.1073207528148</c:v>
                </c:pt>
                <c:pt idx="462">
                  <c:v>3059.1408607303047</c:v>
                </c:pt>
                <c:pt idx="463">
                  <c:v>3059.1411934309035</c:v>
                </c:pt>
                <c:pt idx="464">
                  <c:v>3059.1643890238884</c:v>
                </c:pt>
                <c:pt idx="465">
                  <c:v>3059.1685351632273</c:v>
                </c:pt>
                <c:pt idx="466">
                  <c:v>3059.1818441588107</c:v>
                </c:pt>
                <c:pt idx="467">
                  <c:v>3059.6696465663244</c:v>
                </c:pt>
                <c:pt idx="468">
                  <c:v>3059.6696601980384</c:v>
                </c:pt>
                <c:pt idx="469">
                  <c:v>3059.6744694298582</c:v>
                </c:pt>
                <c:pt idx="470">
                  <c:v>3060.2403187523005</c:v>
                </c:pt>
                <c:pt idx="471">
                  <c:v>3060.2404994861331</c:v>
                </c:pt>
                <c:pt idx="472">
                  <c:v>3060.7215278868161</c:v>
                </c:pt>
                <c:pt idx="473">
                  <c:v>3060.7274089274547</c:v>
                </c:pt>
                <c:pt idx="474">
                  <c:v>3061.0667248307141</c:v>
                </c:pt>
                <c:pt idx="475">
                  <c:v>3061.0815110705616</c:v>
                </c:pt>
                <c:pt idx="476">
                  <c:v>3061.5733795865631</c:v>
                </c:pt>
                <c:pt idx="477">
                  <c:v>3061.5830556099513</c:v>
                </c:pt>
                <c:pt idx="478">
                  <c:v>3061.8736983938325</c:v>
                </c:pt>
                <c:pt idx="479">
                  <c:v>3061.8739673262976</c:v>
                </c:pt>
                <c:pt idx="480">
                  <c:v>3061.9100002830219</c:v>
                </c:pt>
                <c:pt idx="481">
                  <c:v>3062.1367780766736</c:v>
                </c:pt>
                <c:pt idx="482">
                  <c:v>3062.3080492425288</c:v>
                </c:pt>
                <c:pt idx="483">
                  <c:v>3062.3081344501511</c:v>
                </c:pt>
                <c:pt idx="484">
                  <c:v>3062.8201835280979</c:v>
                </c:pt>
                <c:pt idx="485">
                  <c:v>3063.2893737704453</c:v>
                </c:pt>
                <c:pt idx="486">
                  <c:v>3073.7567607090032</c:v>
                </c:pt>
                <c:pt idx="487">
                  <c:v>3073.8149645337903</c:v>
                </c:pt>
                <c:pt idx="488">
                  <c:v>3074.9059291216313</c:v>
                </c:pt>
                <c:pt idx="489">
                  <c:v>3075.0717237011836</c:v>
                </c:pt>
                <c:pt idx="490">
                  <c:v>3075.0747289098081</c:v>
                </c:pt>
                <c:pt idx="491">
                  <c:v>3075.0747761058451</c:v>
                </c:pt>
                <c:pt idx="492">
                  <c:v>3076.0026739130753</c:v>
                </c:pt>
                <c:pt idx="493">
                  <c:v>3076.1516330853642</c:v>
                </c:pt>
                <c:pt idx="494">
                  <c:v>3076.7316102408727</c:v>
                </c:pt>
                <c:pt idx="495">
                  <c:v>3076.7316847396223</c:v>
                </c:pt>
                <c:pt idx="496">
                  <c:v>3077.8626569875219</c:v>
                </c:pt>
                <c:pt idx="497">
                  <c:v>3077.8627420744451</c:v>
                </c:pt>
                <c:pt idx="498">
                  <c:v>3078.4650391189307</c:v>
                </c:pt>
                <c:pt idx="499">
                  <c:v>3079.2387662944443</c:v>
                </c:pt>
                <c:pt idx="500">
                  <c:v>3079.4332854793615</c:v>
                </c:pt>
                <c:pt idx="501">
                  <c:v>3079.5329071170549</c:v>
                </c:pt>
                <c:pt idx="502">
                  <c:v>3079.5329962314559</c:v>
                </c:pt>
                <c:pt idx="503">
                  <c:v>3080.3796347633429</c:v>
                </c:pt>
                <c:pt idx="504">
                  <c:v>3080.4369559931597</c:v>
                </c:pt>
                <c:pt idx="505">
                  <c:v>3083.9673543235358</c:v>
                </c:pt>
                <c:pt idx="506">
                  <c:v>3083.9673961710628</c:v>
                </c:pt>
                <c:pt idx="507">
                  <c:v>3083.9674649455151</c:v>
                </c:pt>
                <c:pt idx="508">
                  <c:v>3084.6996513450658</c:v>
                </c:pt>
                <c:pt idx="509">
                  <c:v>3084.7052794905358</c:v>
                </c:pt>
                <c:pt idx="510">
                  <c:v>3084.7053460111933</c:v>
                </c:pt>
                <c:pt idx="511">
                  <c:v>3094.0455942822223</c:v>
                </c:pt>
                <c:pt idx="512">
                  <c:v>3094.0456779096567</c:v>
                </c:pt>
                <c:pt idx="513">
                  <c:v>3094.0468700515698</c:v>
                </c:pt>
                <c:pt idx="514">
                  <c:v>3094.4252182772939</c:v>
                </c:pt>
                <c:pt idx="515">
                  <c:v>3094.448453970198</c:v>
                </c:pt>
                <c:pt idx="516">
                  <c:v>3094.5118370438877</c:v>
                </c:pt>
                <c:pt idx="517">
                  <c:v>3111.0734293563523</c:v>
                </c:pt>
                <c:pt idx="518">
                  <c:v>3111.0734758630301</c:v>
                </c:pt>
                <c:pt idx="519">
                  <c:v>3111.3737648482675</c:v>
                </c:pt>
                <c:pt idx="520">
                  <c:v>3111.3738169165485</c:v>
                </c:pt>
                <c:pt idx="521">
                  <c:v>3111.3741502845551</c:v>
                </c:pt>
                <c:pt idx="522">
                  <c:v>3124.2825536548039</c:v>
                </c:pt>
              </c:numCache>
            </c:numRef>
          </c:xVal>
          <c:yVal>
            <c:numRef>
              <c:f>'HTB033 Working Sheet'!$H$2:$H$10000</c:f>
              <c:numCache>
                <c:formatCode>General</c:formatCode>
                <c:ptCount val="9999"/>
                <c:pt idx="0">
                  <c:v>451565.97240982472</c:v>
                </c:pt>
                <c:pt idx="1">
                  <c:v>468162.93750669895</c:v>
                </c:pt>
                <c:pt idx="2">
                  <c:v>462961.57697237382</c:v>
                </c:pt>
                <c:pt idx="3">
                  <c:v>444878.88837196358</c:v>
                </c:pt>
                <c:pt idx="4">
                  <c:v>194950.93710586333</c:v>
                </c:pt>
                <c:pt idx="5">
                  <c:v>207950.76201529888</c:v>
                </c:pt>
                <c:pt idx="6">
                  <c:v>190996.73830351469</c:v>
                </c:pt>
                <c:pt idx="7">
                  <c:v>29131.308729500979</c:v>
                </c:pt>
                <c:pt idx="8">
                  <c:v>28444.554184100489</c:v>
                </c:pt>
                <c:pt idx="9">
                  <c:v>28529.924617835532</c:v>
                </c:pt>
                <c:pt idx="10">
                  <c:v>45196.54565285179</c:v>
                </c:pt>
                <c:pt idx="11">
                  <c:v>46535.386016693235</c:v>
                </c:pt>
                <c:pt idx="12">
                  <c:v>45694.183995617248</c:v>
                </c:pt>
                <c:pt idx="13">
                  <c:v>82613.873161625117</c:v>
                </c:pt>
                <c:pt idx="14">
                  <c:v>83543.610451121218</c:v>
                </c:pt>
                <c:pt idx="15">
                  <c:v>83379.931325336569</c:v>
                </c:pt>
                <c:pt idx="16">
                  <c:v>32488.698578663185</c:v>
                </c:pt>
                <c:pt idx="17">
                  <c:v>31885.723270847826</c:v>
                </c:pt>
                <c:pt idx="18">
                  <c:v>32060.582350729132</c:v>
                </c:pt>
                <c:pt idx="19">
                  <c:v>37643.471697022236</c:v>
                </c:pt>
                <c:pt idx="20">
                  <c:v>38735.418318658005</c:v>
                </c:pt>
                <c:pt idx="21">
                  <c:v>76733.939050030196</c:v>
                </c:pt>
                <c:pt idx="22">
                  <c:v>41320.439281915613</c:v>
                </c:pt>
                <c:pt idx="23">
                  <c:v>22259.618273021686</c:v>
                </c:pt>
                <c:pt idx="24">
                  <c:v>22224.769158692088</c:v>
                </c:pt>
                <c:pt idx="25">
                  <c:v>18693.074577403888</c:v>
                </c:pt>
                <c:pt idx="26">
                  <c:v>19231.391316007936</c:v>
                </c:pt>
                <c:pt idx="27">
                  <c:v>19738.316330337635</c:v>
                </c:pt>
                <c:pt idx="28">
                  <c:v>18936.237541758717</c:v>
                </c:pt>
                <c:pt idx="29">
                  <c:v>18727.494624724663</c:v>
                </c:pt>
                <c:pt idx="30">
                  <c:v>14423.93653473272</c:v>
                </c:pt>
                <c:pt idx="31">
                  <c:v>12564.283735188064</c:v>
                </c:pt>
                <c:pt idx="32">
                  <c:v>13007.563466923304</c:v>
                </c:pt>
                <c:pt idx="33">
                  <c:v>13228.74835926464</c:v>
                </c:pt>
                <c:pt idx="34">
                  <c:v>14005.101920362495</c:v>
                </c:pt>
                <c:pt idx="35">
                  <c:v>13712.318037725119</c:v>
                </c:pt>
                <c:pt idx="36">
                  <c:v>13669.147303310954</c:v>
                </c:pt>
                <c:pt idx="37">
                  <c:v>8139.4839950124306</c:v>
                </c:pt>
                <c:pt idx="38">
                  <c:v>208707.32712629478</c:v>
                </c:pt>
                <c:pt idx="39">
                  <c:v>213352.46398559143</c:v>
                </c:pt>
                <c:pt idx="40">
                  <c:v>9015.6524154694871</c:v>
                </c:pt>
                <c:pt idx="41">
                  <c:v>7436.6923634115174</c:v>
                </c:pt>
                <c:pt idx="42">
                  <c:v>11228.108624652235</c:v>
                </c:pt>
                <c:pt idx="43">
                  <c:v>11128.77349407059</c:v>
                </c:pt>
                <c:pt idx="44">
                  <c:v>7229.8902247424539</c:v>
                </c:pt>
                <c:pt idx="45">
                  <c:v>7970.3093401396263</c:v>
                </c:pt>
                <c:pt idx="46">
                  <c:v>9993.0691727265112</c:v>
                </c:pt>
                <c:pt idx="47">
                  <c:v>4846.8068611311128</c:v>
                </c:pt>
                <c:pt idx="48">
                  <c:v>7688.990793161106</c:v>
                </c:pt>
                <c:pt idx="49">
                  <c:v>9387.2204323189253</c:v>
                </c:pt>
                <c:pt idx="50">
                  <c:v>8406.3399740627901</c:v>
                </c:pt>
                <c:pt idx="51">
                  <c:v>3026.4315360165638</c:v>
                </c:pt>
                <c:pt idx="52">
                  <c:v>3038.2391384724588</c:v>
                </c:pt>
                <c:pt idx="53">
                  <c:v>5497.6394922290747</c:v>
                </c:pt>
                <c:pt idx="54">
                  <c:v>5329.0545119298376</c:v>
                </c:pt>
                <c:pt idx="55">
                  <c:v>5512.7979309649527</c:v>
                </c:pt>
                <c:pt idx="56">
                  <c:v>5476.9348772444064</c:v>
                </c:pt>
                <c:pt idx="57">
                  <c:v>5620.4265214582438</c:v>
                </c:pt>
                <c:pt idx="58">
                  <c:v>5464.4090625594408</c:v>
                </c:pt>
                <c:pt idx="59">
                  <c:v>2511.2324141977801</c:v>
                </c:pt>
                <c:pt idx="60">
                  <c:v>1028.3517357367032</c:v>
                </c:pt>
                <c:pt idx="61">
                  <c:v>4845.1581186461062</c:v>
                </c:pt>
                <c:pt idx="62">
                  <c:v>4609.0420349057313</c:v>
                </c:pt>
                <c:pt idx="63">
                  <c:v>4250.8879366937081</c:v>
                </c:pt>
                <c:pt idx="64">
                  <c:v>3990.2245300370855</c:v>
                </c:pt>
                <c:pt idx="65">
                  <c:v>5307.6632371396872</c:v>
                </c:pt>
                <c:pt idx="66">
                  <c:v>2802.852653943909</c:v>
                </c:pt>
                <c:pt idx="67">
                  <c:v>1603.8059963736384</c:v>
                </c:pt>
                <c:pt idx="68">
                  <c:v>1231.6240452275113</c:v>
                </c:pt>
                <c:pt idx="69">
                  <c:v>4380.5680943102534</c:v>
                </c:pt>
                <c:pt idx="70">
                  <c:v>4474.7442901905915</c:v>
                </c:pt>
                <c:pt idx="71">
                  <c:v>3536.224800550051</c:v>
                </c:pt>
                <c:pt idx="72">
                  <c:v>20050.43348017503</c:v>
                </c:pt>
                <c:pt idx="73">
                  <c:v>21638.100350109875</c:v>
                </c:pt>
                <c:pt idx="74">
                  <c:v>29071.11869767055</c:v>
                </c:pt>
                <c:pt idx="75">
                  <c:v>30880.200121616068</c:v>
                </c:pt>
                <c:pt idx="76">
                  <c:v>28739.071984646918</c:v>
                </c:pt>
                <c:pt idx="77">
                  <c:v>23927.336890971041</c:v>
                </c:pt>
                <c:pt idx="78">
                  <c:v>26561.309031936242</c:v>
                </c:pt>
                <c:pt idx="79">
                  <c:v>28055.022506993075</c:v>
                </c:pt>
                <c:pt idx="80">
                  <c:v>15944.516140975251</c:v>
                </c:pt>
                <c:pt idx="81">
                  <c:v>17839.15920903096</c:v>
                </c:pt>
                <c:pt idx="82">
                  <c:v>17212.872276533195</c:v>
                </c:pt>
                <c:pt idx="83">
                  <c:v>31965.263605686261</c:v>
                </c:pt>
                <c:pt idx="84">
                  <c:v>24955.402255937468</c:v>
                </c:pt>
                <c:pt idx="85">
                  <c:v>7936.7720556005306</c:v>
                </c:pt>
                <c:pt idx="86">
                  <c:v>22585.574800157145</c:v>
                </c:pt>
                <c:pt idx="87">
                  <c:v>21789.851184814757</c:v>
                </c:pt>
                <c:pt idx="88">
                  <c:v>16656.100135995352</c:v>
                </c:pt>
                <c:pt idx="89">
                  <c:v>35255.986989160716</c:v>
                </c:pt>
                <c:pt idx="90">
                  <c:v>38851.100288954505</c:v>
                </c:pt>
                <c:pt idx="91">
                  <c:v>29842.992841846917</c:v>
                </c:pt>
                <c:pt idx="92">
                  <c:v>35892.108261957175</c:v>
                </c:pt>
                <c:pt idx="93">
                  <c:v>33052.267431928565</c:v>
                </c:pt>
                <c:pt idx="94">
                  <c:v>58584.755441215748</c:v>
                </c:pt>
                <c:pt idx="95">
                  <c:v>60026.618026799537</c:v>
                </c:pt>
                <c:pt idx="96">
                  <c:v>147620.98216060008</c:v>
                </c:pt>
                <c:pt idx="97">
                  <c:v>73093.271924665431</c:v>
                </c:pt>
                <c:pt idx="98">
                  <c:v>42123.843700079531</c:v>
                </c:pt>
                <c:pt idx="99">
                  <c:v>41977.649007992593</c:v>
                </c:pt>
                <c:pt idx="100">
                  <c:v>278.01495639658253</c:v>
                </c:pt>
                <c:pt idx="101">
                  <c:v>324.10676377591278</c:v>
                </c:pt>
                <c:pt idx="102">
                  <c:v>98405.662257256423</c:v>
                </c:pt>
                <c:pt idx="103">
                  <c:v>101082.56355363801</c:v>
                </c:pt>
                <c:pt idx="104">
                  <c:v>2279.381502141855</c:v>
                </c:pt>
                <c:pt idx="105">
                  <c:v>2282.6931032692041</c:v>
                </c:pt>
                <c:pt idx="106">
                  <c:v>53743.972957257756</c:v>
                </c:pt>
                <c:pt idx="107">
                  <c:v>55996.635237494542</c:v>
                </c:pt>
                <c:pt idx="108">
                  <c:v>202905.16128474165</c:v>
                </c:pt>
                <c:pt idx="109">
                  <c:v>409850.79709048179</c:v>
                </c:pt>
                <c:pt idx="110">
                  <c:v>6375.8220914935355</c:v>
                </c:pt>
                <c:pt idx="111">
                  <c:v>7111.827905672164</c:v>
                </c:pt>
                <c:pt idx="112">
                  <c:v>5750.0315488720935</c:v>
                </c:pt>
                <c:pt idx="113">
                  <c:v>99629.106931367147</c:v>
                </c:pt>
                <c:pt idx="114">
                  <c:v>16763.515942995396</c:v>
                </c:pt>
                <c:pt idx="115">
                  <c:v>17006.939687625876</c:v>
                </c:pt>
                <c:pt idx="116">
                  <c:v>461733.51898340875</c:v>
                </c:pt>
                <c:pt idx="117">
                  <c:v>489957.91127005866</c:v>
                </c:pt>
                <c:pt idx="118">
                  <c:v>408960.70340240689</c:v>
                </c:pt>
                <c:pt idx="119">
                  <c:v>147765.19254911895</c:v>
                </c:pt>
                <c:pt idx="120">
                  <c:v>709659.77588679164</c:v>
                </c:pt>
                <c:pt idx="121">
                  <c:v>1162546.8319692209</c:v>
                </c:pt>
                <c:pt idx="122">
                  <c:v>286378.03385962208</c:v>
                </c:pt>
                <c:pt idx="123">
                  <c:v>3394721.1953607192</c:v>
                </c:pt>
                <c:pt idx="124">
                  <c:v>2056134.8745742806</c:v>
                </c:pt>
                <c:pt idx="125">
                  <c:v>151481.98393624762</c:v>
                </c:pt>
                <c:pt idx="126">
                  <c:v>647999.42837758095</c:v>
                </c:pt>
                <c:pt idx="127">
                  <c:v>19778108.126705572</c:v>
                </c:pt>
                <c:pt idx="128">
                  <c:v>3562358.7053209017</c:v>
                </c:pt>
                <c:pt idx="129">
                  <c:v>2306999.1829298087</c:v>
                </c:pt>
                <c:pt idx="130">
                  <c:v>2932229.0285184085</c:v>
                </c:pt>
                <c:pt idx="131">
                  <c:v>395864.66389796272</c:v>
                </c:pt>
                <c:pt idx="132">
                  <c:v>451523.16243332176</c:v>
                </c:pt>
                <c:pt idx="133">
                  <c:v>4546150.7735150838</c:v>
                </c:pt>
                <c:pt idx="134">
                  <c:v>2876569.2882305584</c:v>
                </c:pt>
                <c:pt idx="135">
                  <c:v>2147045.5183253768</c:v>
                </c:pt>
                <c:pt idx="136">
                  <c:v>355528.65297100472</c:v>
                </c:pt>
                <c:pt idx="137">
                  <c:v>421177.71802596096</c:v>
                </c:pt>
                <c:pt idx="138">
                  <c:v>758942.34002492635</c:v>
                </c:pt>
                <c:pt idx="139">
                  <c:v>604523.34913766151</c:v>
                </c:pt>
                <c:pt idx="140">
                  <c:v>2024543.6329767839</c:v>
                </c:pt>
                <c:pt idx="141">
                  <c:v>1803504.6744566322</c:v>
                </c:pt>
                <c:pt idx="142">
                  <c:v>100311.13910100194</c:v>
                </c:pt>
                <c:pt idx="143">
                  <c:v>290263.9500823085</c:v>
                </c:pt>
                <c:pt idx="144">
                  <c:v>3603405.6293050176</c:v>
                </c:pt>
                <c:pt idx="145">
                  <c:v>2229432.8529862808</c:v>
                </c:pt>
                <c:pt idx="146">
                  <c:v>4028335.0955580263</c:v>
                </c:pt>
                <c:pt idx="147">
                  <c:v>885404.51114908105</c:v>
                </c:pt>
                <c:pt idx="148">
                  <c:v>5497214.5177988214</c:v>
                </c:pt>
                <c:pt idx="149">
                  <c:v>255501.32600688084</c:v>
                </c:pt>
                <c:pt idx="150">
                  <c:v>296182.87665367895</c:v>
                </c:pt>
                <c:pt idx="151">
                  <c:v>778847.71214973496</c:v>
                </c:pt>
                <c:pt idx="152">
                  <c:v>2469981.4122617203</c:v>
                </c:pt>
                <c:pt idx="153">
                  <c:v>2150753.4871890624</c:v>
                </c:pt>
                <c:pt idx="154">
                  <c:v>1582301.7459190344</c:v>
                </c:pt>
                <c:pt idx="155">
                  <c:v>454983.67014074081</c:v>
                </c:pt>
                <c:pt idx="156">
                  <c:v>529571.81429165625</c:v>
                </c:pt>
                <c:pt idx="157">
                  <c:v>2849089.2211130271</c:v>
                </c:pt>
                <c:pt idx="158">
                  <c:v>3265891.9097907185</c:v>
                </c:pt>
                <c:pt idx="159">
                  <c:v>3239385.856342915</c:v>
                </c:pt>
                <c:pt idx="160">
                  <c:v>601096.39911347523</c:v>
                </c:pt>
                <c:pt idx="161">
                  <c:v>407495.27112791588</c:v>
                </c:pt>
                <c:pt idx="162">
                  <c:v>2403796.8911199453</c:v>
                </c:pt>
                <c:pt idx="163">
                  <c:v>3683257.0249903901</c:v>
                </c:pt>
                <c:pt idx="164">
                  <c:v>1279309.9976853619</c:v>
                </c:pt>
                <c:pt idx="165">
                  <c:v>1681959.3648359764</c:v>
                </c:pt>
                <c:pt idx="166">
                  <c:v>1696830.1005330842</c:v>
                </c:pt>
                <c:pt idx="167">
                  <c:v>1985291.0624820678</c:v>
                </c:pt>
                <c:pt idx="168">
                  <c:v>212.43027523721818</c:v>
                </c:pt>
                <c:pt idx="169">
                  <c:v>383789.6822331447</c:v>
                </c:pt>
                <c:pt idx="170">
                  <c:v>384121.85517198773</c:v>
                </c:pt>
                <c:pt idx="171">
                  <c:v>40672.615859027326</c:v>
                </c:pt>
                <c:pt idx="172">
                  <c:v>54419.771866375442</c:v>
                </c:pt>
                <c:pt idx="173">
                  <c:v>55141.55262533002</c:v>
                </c:pt>
                <c:pt idx="174">
                  <c:v>16327.437734218147</c:v>
                </c:pt>
                <c:pt idx="175">
                  <c:v>16406.500587527131</c:v>
                </c:pt>
                <c:pt idx="176">
                  <c:v>13419.454723355184</c:v>
                </c:pt>
                <c:pt idx="177">
                  <c:v>9537.1593208438408</c:v>
                </c:pt>
                <c:pt idx="178">
                  <c:v>13501.881297674676</c:v>
                </c:pt>
                <c:pt idx="179">
                  <c:v>13414.693357455804</c:v>
                </c:pt>
                <c:pt idx="180">
                  <c:v>10641.222473083279</c:v>
                </c:pt>
                <c:pt idx="181">
                  <c:v>18293.096104488173</c:v>
                </c:pt>
                <c:pt idx="182">
                  <c:v>18762.001985099712</c:v>
                </c:pt>
                <c:pt idx="183">
                  <c:v>285.00529789481988</c:v>
                </c:pt>
                <c:pt idx="184">
                  <c:v>24429.661363342286</c:v>
                </c:pt>
                <c:pt idx="185">
                  <c:v>25115.616533025001</c:v>
                </c:pt>
                <c:pt idx="186">
                  <c:v>25022.862952972388</c:v>
                </c:pt>
                <c:pt idx="187">
                  <c:v>5382.4078428468747</c:v>
                </c:pt>
                <c:pt idx="188">
                  <c:v>1313.5155222710473</c:v>
                </c:pt>
                <c:pt idx="189">
                  <c:v>1139.0539068781579</c:v>
                </c:pt>
                <c:pt idx="190">
                  <c:v>60840.719753293248</c:v>
                </c:pt>
                <c:pt idx="191">
                  <c:v>61441.757926152335</c:v>
                </c:pt>
                <c:pt idx="192">
                  <c:v>63568.762437036356</c:v>
                </c:pt>
                <c:pt idx="193">
                  <c:v>59722.270597195296</c:v>
                </c:pt>
                <c:pt idx="194">
                  <c:v>60506.040867672949</c:v>
                </c:pt>
                <c:pt idx="195">
                  <c:v>60706.421529480067</c:v>
                </c:pt>
                <c:pt idx="196">
                  <c:v>23106.497419845258</c:v>
                </c:pt>
                <c:pt idx="197">
                  <c:v>20668.390383469556</c:v>
                </c:pt>
                <c:pt idx="198">
                  <c:v>20661.285022802462</c:v>
                </c:pt>
                <c:pt idx="199">
                  <c:v>36668.223668460894</c:v>
                </c:pt>
                <c:pt idx="200">
                  <c:v>37664.222538330796</c:v>
                </c:pt>
                <c:pt idx="201">
                  <c:v>33460.29712910184</c:v>
                </c:pt>
                <c:pt idx="202">
                  <c:v>21376.12976533881</c:v>
                </c:pt>
                <c:pt idx="203">
                  <c:v>21679.877579803862</c:v>
                </c:pt>
                <c:pt idx="204">
                  <c:v>19611.807762670487</c:v>
                </c:pt>
                <c:pt idx="205">
                  <c:v>181023.54911576869</c:v>
                </c:pt>
                <c:pt idx="206">
                  <c:v>147380.7190163726</c:v>
                </c:pt>
                <c:pt idx="207">
                  <c:v>129291.64204739162</c:v>
                </c:pt>
                <c:pt idx="208">
                  <c:v>31249.323986201074</c:v>
                </c:pt>
                <c:pt idx="209">
                  <c:v>33470.394176712347</c:v>
                </c:pt>
                <c:pt idx="210">
                  <c:v>1643.0929031283572</c:v>
                </c:pt>
                <c:pt idx="211">
                  <c:v>1051004.6041344672</c:v>
                </c:pt>
                <c:pt idx="212">
                  <c:v>1210018.439276177</c:v>
                </c:pt>
                <c:pt idx="213">
                  <c:v>642468.4650986112</c:v>
                </c:pt>
                <c:pt idx="214">
                  <c:v>618308.94468706427</c:v>
                </c:pt>
                <c:pt idx="215">
                  <c:v>519826.0948272649</c:v>
                </c:pt>
                <c:pt idx="216">
                  <c:v>2171181.082997208</c:v>
                </c:pt>
                <c:pt idx="217">
                  <c:v>1065700.8713232265</c:v>
                </c:pt>
                <c:pt idx="218">
                  <c:v>1388936.9869044567</c:v>
                </c:pt>
                <c:pt idx="219">
                  <c:v>1485771.6616370594</c:v>
                </c:pt>
                <c:pt idx="220">
                  <c:v>979324.31139173836</c:v>
                </c:pt>
                <c:pt idx="221">
                  <c:v>981974.1157960092</c:v>
                </c:pt>
                <c:pt idx="222">
                  <c:v>849016.77904858044</c:v>
                </c:pt>
                <c:pt idx="223">
                  <c:v>950662.57629465603</c:v>
                </c:pt>
                <c:pt idx="224">
                  <c:v>609791.15169589769</c:v>
                </c:pt>
                <c:pt idx="225">
                  <c:v>747083.88445555232</c:v>
                </c:pt>
                <c:pt idx="226">
                  <c:v>747370.96808464779</c:v>
                </c:pt>
                <c:pt idx="227">
                  <c:v>561942.79363138939</c:v>
                </c:pt>
                <c:pt idx="228">
                  <c:v>299.6023218097975</c:v>
                </c:pt>
                <c:pt idx="229">
                  <c:v>10504.853146203342</c:v>
                </c:pt>
                <c:pt idx="230">
                  <c:v>8980.3166489853811</c:v>
                </c:pt>
                <c:pt idx="231">
                  <c:v>9848.3112142274294</c:v>
                </c:pt>
                <c:pt idx="232">
                  <c:v>4458.495670919533</c:v>
                </c:pt>
                <c:pt idx="233">
                  <c:v>303860.47843370325</c:v>
                </c:pt>
                <c:pt idx="234">
                  <c:v>4509.0815911452191</c:v>
                </c:pt>
                <c:pt idx="235">
                  <c:v>3152.3650585696823</c:v>
                </c:pt>
                <c:pt idx="236">
                  <c:v>2848.3890563896121</c:v>
                </c:pt>
                <c:pt idx="237">
                  <c:v>675591.34233139828</c:v>
                </c:pt>
                <c:pt idx="238">
                  <c:v>840736.67165754072</c:v>
                </c:pt>
                <c:pt idx="239">
                  <c:v>823188.70920306537</c:v>
                </c:pt>
                <c:pt idx="240">
                  <c:v>650781.67982321663</c:v>
                </c:pt>
                <c:pt idx="241">
                  <c:v>1866418.8388581856</c:v>
                </c:pt>
                <c:pt idx="242">
                  <c:v>794453.27806548693</c:v>
                </c:pt>
                <c:pt idx="243">
                  <c:v>895118.8133802762</c:v>
                </c:pt>
                <c:pt idx="244">
                  <c:v>567506.19176953309</c:v>
                </c:pt>
                <c:pt idx="245">
                  <c:v>372310.54213105456</c:v>
                </c:pt>
                <c:pt idx="246">
                  <c:v>570056.85908399697</c:v>
                </c:pt>
                <c:pt idx="247">
                  <c:v>778566.96491842135</c:v>
                </c:pt>
                <c:pt idx="248">
                  <c:v>580049.34377977799</c:v>
                </c:pt>
                <c:pt idx="249">
                  <c:v>669126.7333085991</c:v>
                </c:pt>
                <c:pt idx="250">
                  <c:v>741197.01561270945</c:v>
                </c:pt>
                <c:pt idx="251">
                  <c:v>3321711.2909347489</c:v>
                </c:pt>
                <c:pt idx="252">
                  <c:v>2013651.214343677</c:v>
                </c:pt>
                <c:pt idx="253">
                  <c:v>7406408.9964521294</c:v>
                </c:pt>
                <c:pt idx="254">
                  <c:v>1239622.4638051251</c:v>
                </c:pt>
                <c:pt idx="255">
                  <c:v>997608.76922723569</c:v>
                </c:pt>
                <c:pt idx="256">
                  <c:v>3929.3062143640932</c:v>
                </c:pt>
                <c:pt idx="257">
                  <c:v>4078.3099089754091</c:v>
                </c:pt>
                <c:pt idx="258">
                  <c:v>4164.7421191983422</c:v>
                </c:pt>
                <c:pt idx="259">
                  <c:v>38923.359822056169</c:v>
                </c:pt>
                <c:pt idx="260">
                  <c:v>46279.518464141169</c:v>
                </c:pt>
                <c:pt idx="261">
                  <c:v>14220.683984283376</c:v>
                </c:pt>
                <c:pt idx="262">
                  <c:v>12437.670892323713</c:v>
                </c:pt>
                <c:pt idx="263">
                  <c:v>14923.756128933626</c:v>
                </c:pt>
                <c:pt idx="264">
                  <c:v>3264482.9971291577</c:v>
                </c:pt>
                <c:pt idx="265">
                  <c:v>3214853.7063178043</c:v>
                </c:pt>
                <c:pt idx="266">
                  <c:v>284810.28058563464</c:v>
                </c:pt>
                <c:pt idx="267">
                  <c:v>328049.81269395869</c:v>
                </c:pt>
                <c:pt idx="268">
                  <c:v>729407.65113242646</c:v>
                </c:pt>
                <c:pt idx="269">
                  <c:v>916136.69079472532</c:v>
                </c:pt>
                <c:pt idx="270">
                  <c:v>581933.13774544606</c:v>
                </c:pt>
                <c:pt idx="271">
                  <c:v>151024.83673227971</c:v>
                </c:pt>
                <c:pt idx="272">
                  <c:v>151059.74369287328</c:v>
                </c:pt>
                <c:pt idx="273">
                  <c:v>2009.9175127391527</c:v>
                </c:pt>
                <c:pt idx="274">
                  <c:v>2233.0097391109634</c:v>
                </c:pt>
                <c:pt idx="275">
                  <c:v>2238.2457171094993</c:v>
                </c:pt>
                <c:pt idx="276">
                  <c:v>119837.97958382682</c:v>
                </c:pt>
                <c:pt idx="277">
                  <c:v>144440.35080644707</c:v>
                </c:pt>
                <c:pt idx="278">
                  <c:v>136263.3669546266</c:v>
                </c:pt>
                <c:pt idx="279">
                  <c:v>65441.836881280549</c:v>
                </c:pt>
                <c:pt idx="280">
                  <c:v>625512.09928679769</c:v>
                </c:pt>
                <c:pt idx="281">
                  <c:v>1192606.3459959009</c:v>
                </c:pt>
                <c:pt idx="282">
                  <c:v>281.31518697311617</c:v>
                </c:pt>
                <c:pt idx="283">
                  <c:v>686.33985898318076</c:v>
                </c:pt>
                <c:pt idx="284">
                  <c:v>802.54507914191856</c:v>
                </c:pt>
                <c:pt idx="285">
                  <c:v>1431.1695525829127</c:v>
                </c:pt>
                <c:pt idx="286">
                  <c:v>8182.1298044912328</c:v>
                </c:pt>
                <c:pt idx="287">
                  <c:v>2269.4773667615141</c:v>
                </c:pt>
                <c:pt idx="288">
                  <c:v>2857.0015514676033</c:v>
                </c:pt>
                <c:pt idx="289">
                  <c:v>10464.477258362689</c:v>
                </c:pt>
                <c:pt idx="290">
                  <c:v>446.03760800668095</c:v>
                </c:pt>
                <c:pt idx="291">
                  <c:v>4441.8954581842645</c:v>
                </c:pt>
                <c:pt idx="292">
                  <c:v>4407.3896594246753</c:v>
                </c:pt>
                <c:pt idx="293">
                  <c:v>3190.5918925854676</c:v>
                </c:pt>
                <c:pt idx="294">
                  <c:v>3190.7210756253744</c:v>
                </c:pt>
                <c:pt idx="295">
                  <c:v>3230.5022966864603</c:v>
                </c:pt>
                <c:pt idx="296">
                  <c:v>359.04960560655144</c:v>
                </c:pt>
                <c:pt idx="297">
                  <c:v>1038.1776992679004</c:v>
                </c:pt>
                <c:pt idx="298">
                  <c:v>1619.7279279566087</c:v>
                </c:pt>
                <c:pt idx="299">
                  <c:v>406.49946688347933</c:v>
                </c:pt>
                <c:pt idx="300">
                  <c:v>169.24741827036428</c:v>
                </c:pt>
                <c:pt idx="301">
                  <c:v>18353.069432879103</c:v>
                </c:pt>
                <c:pt idx="302">
                  <c:v>24170.793814665958</c:v>
                </c:pt>
                <c:pt idx="303">
                  <c:v>1159.3507299165999</c:v>
                </c:pt>
                <c:pt idx="304">
                  <c:v>6083.9776764573235</c:v>
                </c:pt>
                <c:pt idx="305">
                  <c:v>7426.9626556140538</c:v>
                </c:pt>
                <c:pt idx="306">
                  <c:v>204.56821097587255</c:v>
                </c:pt>
                <c:pt idx="307">
                  <c:v>42440.482712700425</c:v>
                </c:pt>
                <c:pt idx="308">
                  <c:v>3596.5301913695025</c:v>
                </c:pt>
                <c:pt idx="309">
                  <c:v>3544.6599821319292</c:v>
                </c:pt>
                <c:pt idx="310">
                  <c:v>13267.044005896554</c:v>
                </c:pt>
                <c:pt idx="311">
                  <c:v>133.0919217877005</c:v>
                </c:pt>
                <c:pt idx="312">
                  <c:v>291.20541852579697</c:v>
                </c:pt>
                <c:pt idx="313">
                  <c:v>134916.33691464286</c:v>
                </c:pt>
                <c:pt idx="314">
                  <c:v>50098.508585203184</c:v>
                </c:pt>
                <c:pt idx="315">
                  <c:v>71188.843045501926</c:v>
                </c:pt>
                <c:pt idx="316">
                  <c:v>383.52040221503114</c:v>
                </c:pt>
                <c:pt idx="317">
                  <c:v>148419.13163658199</c:v>
                </c:pt>
                <c:pt idx="318">
                  <c:v>144463.22313537091</c:v>
                </c:pt>
                <c:pt idx="319">
                  <c:v>43521.665601793706</c:v>
                </c:pt>
                <c:pt idx="320">
                  <c:v>56055.866803301054</c:v>
                </c:pt>
                <c:pt idx="321">
                  <c:v>55091.434714301882</c:v>
                </c:pt>
                <c:pt idx="322">
                  <c:v>21369.611748099429</c:v>
                </c:pt>
                <c:pt idx="323">
                  <c:v>44714.496081501173</c:v>
                </c:pt>
                <c:pt idx="324">
                  <c:v>45656.985907524897</c:v>
                </c:pt>
                <c:pt idx="325">
                  <c:v>1850.8654551785323</c:v>
                </c:pt>
                <c:pt idx="326">
                  <c:v>3603.6518329390015</c:v>
                </c:pt>
                <c:pt idx="327">
                  <c:v>50247.788914222037</c:v>
                </c:pt>
                <c:pt idx="328">
                  <c:v>50493.735605145259</c:v>
                </c:pt>
                <c:pt idx="329">
                  <c:v>789.78167928425751</c:v>
                </c:pt>
                <c:pt idx="330">
                  <c:v>280.19082964426838</c:v>
                </c:pt>
                <c:pt idx="331">
                  <c:v>91398.404011573846</c:v>
                </c:pt>
                <c:pt idx="332">
                  <c:v>88372.094544877546</c:v>
                </c:pt>
                <c:pt idx="333">
                  <c:v>91291.43632402581</c:v>
                </c:pt>
                <c:pt idx="334">
                  <c:v>276.41979518397756</c:v>
                </c:pt>
                <c:pt idx="335">
                  <c:v>1730.8141134922812</c:v>
                </c:pt>
                <c:pt idx="336">
                  <c:v>1493.5093969440907</c:v>
                </c:pt>
                <c:pt idx="337">
                  <c:v>74069.067227828651</c:v>
                </c:pt>
                <c:pt idx="338">
                  <c:v>98239.024568912311</c:v>
                </c:pt>
                <c:pt idx="339">
                  <c:v>99953.53504061127</c:v>
                </c:pt>
                <c:pt idx="340">
                  <c:v>155676.47673509011</c:v>
                </c:pt>
                <c:pt idx="341">
                  <c:v>214862.73568246205</c:v>
                </c:pt>
                <c:pt idx="342">
                  <c:v>215786.35437354335</c:v>
                </c:pt>
                <c:pt idx="343">
                  <c:v>3090.5219188194719</c:v>
                </c:pt>
                <c:pt idx="344">
                  <c:v>978.95538145093826</c:v>
                </c:pt>
                <c:pt idx="345">
                  <c:v>381537.98493150703</c:v>
                </c:pt>
                <c:pt idx="346">
                  <c:v>386670.0119602349</c:v>
                </c:pt>
                <c:pt idx="347">
                  <c:v>385552.8416728123</c:v>
                </c:pt>
                <c:pt idx="348">
                  <c:v>102443.54143259197</c:v>
                </c:pt>
                <c:pt idx="349">
                  <c:v>104219.26256092971</c:v>
                </c:pt>
                <c:pt idx="350">
                  <c:v>306.84300358378187</c:v>
                </c:pt>
                <c:pt idx="351">
                  <c:v>205.56611960249805</c:v>
                </c:pt>
                <c:pt idx="352">
                  <c:v>149306.20689881674</c:v>
                </c:pt>
                <c:pt idx="353">
                  <c:v>147617.4048389821</c:v>
                </c:pt>
                <c:pt idx="354">
                  <c:v>564.47909819702966</c:v>
                </c:pt>
                <c:pt idx="355">
                  <c:v>15011041.173061864</c:v>
                </c:pt>
                <c:pt idx="356">
                  <c:v>12611878.010613887</c:v>
                </c:pt>
                <c:pt idx="357">
                  <c:v>6228837.1629678141</c:v>
                </c:pt>
                <c:pt idx="358">
                  <c:v>24466204.666465532</c:v>
                </c:pt>
                <c:pt idx="359">
                  <c:v>35007216.540787376</c:v>
                </c:pt>
                <c:pt idx="360">
                  <c:v>9456385.0803037137</c:v>
                </c:pt>
                <c:pt idx="361">
                  <c:v>8681911.2330099121</c:v>
                </c:pt>
                <c:pt idx="362">
                  <c:v>1102.234475697587</c:v>
                </c:pt>
                <c:pt idx="363">
                  <c:v>260885947.25526205</c:v>
                </c:pt>
                <c:pt idx="364">
                  <c:v>28677400.173477244</c:v>
                </c:pt>
                <c:pt idx="365">
                  <c:v>1656020.3532063111</c:v>
                </c:pt>
                <c:pt idx="366">
                  <c:v>7721929.3511247681</c:v>
                </c:pt>
                <c:pt idx="367">
                  <c:v>7621035.3008409394</c:v>
                </c:pt>
                <c:pt idx="368">
                  <c:v>28941603.206247769</c:v>
                </c:pt>
                <c:pt idx="369">
                  <c:v>10027717.273374856</c:v>
                </c:pt>
                <c:pt idx="370">
                  <c:v>50422628.928849399</c:v>
                </c:pt>
                <c:pt idx="371">
                  <c:v>18086957.241304878</c:v>
                </c:pt>
                <c:pt idx="372">
                  <c:v>783.05464349406031</c:v>
                </c:pt>
                <c:pt idx="373">
                  <c:v>147682509.84056526</c:v>
                </c:pt>
                <c:pt idx="374">
                  <c:v>978430620.49903274</c:v>
                </c:pt>
                <c:pt idx="375">
                  <c:v>266.52800390940166</c:v>
                </c:pt>
                <c:pt idx="376">
                  <c:v>20324390.462465245</c:v>
                </c:pt>
                <c:pt idx="377">
                  <c:v>11154997.282718962</c:v>
                </c:pt>
                <c:pt idx="378">
                  <c:v>178423123.68274552</c:v>
                </c:pt>
                <c:pt idx="379">
                  <c:v>17011616.166700315</c:v>
                </c:pt>
                <c:pt idx="380">
                  <c:v>6665890.2698743045</c:v>
                </c:pt>
                <c:pt idx="381">
                  <c:v>4627291.4285288341</c:v>
                </c:pt>
                <c:pt idx="382">
                  <c:v>140620894.6073359</c:v>
                </c:pt>
                <c:pt idx="383">
                  <c:v>28487126.629910536</c:v>
                </c:pt>
                <c:pt idx="384">
                  <c:v>11382190.96171427</c:v>
                </c:pt>
                <c:pt idx="385">
                  <c:v>17377269.390418231</c:v>
                </c:pt>
                <c:pt idx="386">
                  <c:v>229466.67685353238</c:v>
                </c:pt>
                <c:pt idx="387">
                  <c:v>225957.23449748254</c:v>
                </c:pt>
                <c:pt idx="388">
                  <c:v>43880.019989150278</c:v>
                </c:pt>
                <c:pt idx="389">
                  <c:v>43587.358328594433</c:v>
                </c:pt>
                <c:pt idx="390">
                  <c:v>44096.319497490622</c:v>
                </c:pt>
                <c:pt idx="391">
                  <c:v>61839.949999379329</c:v>
                </c:pt>
                <c:pt idx="392">
                  <c:v>542.98517422893178</c:v>
                </c:pt>
                <c:pt idx="393">
                  <c:v>4642.5733734583973</c:v>
                </c:pt>
                <c:pt idx="394">
                  <c:v>10761.382007876658</c:v>
                </c:pt>
                <c:pt idx="395">
                  <c:v>11412.94787321894</c:v>
                </c:pt>
                <c:pt idx="396">
                  <c:v>11547.629603793494</c:v>
                </c:pt>
                <c:pt idx="397">
                  <c:v>9420.9248154802372</c:v>
                </c:pt>
                <c:pt idx="398">
                  <c:v>33732.745018143229</c:v>
                </c:pt>
                <c:pt idx="399">
                  <c:v>35059.303929657442</c:v>
                </c:pt>
                <c:pt idx="400">
                  <c:v>7552.3729412084276</c:v>
                </c:pt>
                <c:pt idx="401">
                  <c:v>7572.2793771539345</c:v>
                </c:pt>
                <c:pt idx="402">
                  <c:v>7439.8130307636711</c:v>
                </c:pt>
                <c:pt idx="403">
                  <c:v>14650.769908084852</c:v>
                </c:pt>
                <c:pt idx="404">
                  <c:v>14492.118003655021</c:v>
                </c:pt>
                <c:pt idx="405">
                  <c:v>15080.664058431996</c:v>
                </c:pt>
                <c:pt idx="406">
                  <c:v>23619.93669143632</c:v>
                </c:pt>
                <c:pt idx="407">
                  <c:v>26230.939842233387</c:v>
                </c:pt>
                <c:pt idx="408">
                  <c:v>24707.612168892472</c:v>
                </c:pt>
                <c:pt idx="409">
                  <c:v>11203.645243978019</c:v>
                </c:pt>
                <c:pt idx="410">
                  <c:v>11363.312198950471</c:v>
                </c:pt>
                <c:pt idx="411">
                  <c:v>11346.359064330576</c:v>
                </c:pt>
                <c:pt idx="412">
                  <c:v>38879.450883359437</c:v>
                </c:pt>
                <c:pt idx="413">
                  <c:v>29416.866515084293</c:v>
                </c:pt>
                <c:pt idx="414">
                  <c:v>1731.8914664695649</c:v>
                </c:pt>
                <c:pt idx="415">
                  <c:v>1732.8943146861759</c:v>
                </c:pt>
                <c:pt idx="416">
                  <c:v>29082.401050213484</c:v>
                </c:pt>
                <c:pt idx="417">
                  <c:v>35649.537044805533</c:v>
                </c:pt>
                <c:pt idx="418">
                  <c:v>34079.611151456476</c:v>
                </c:pt>
                <c:pt idx="419">
                  <c:v>7230.5610785500194</c:v>
                </c:pt>
                <c:pt idx="420">
                  <c:v>7159.2058047169039</c:v>
                </c:pt>
                <c:pt idx="421">
                  <c:v>7227.4681536915341</c:v>
                </c:pt>
                <c:pt idx="422">
                  <c:v>2201.1425759762501</c:v>
                </c:pt>
                <c:pt idx="423">
                  <c:v>5746.0247815282282</c:v>
                </c:pt>
                <c:pt idx="424">
                  <c:v>4244.1843917957185</c:v>
                </c:pt>
                <c:pt idx="425">
                  <c:v>22447.309971279326</c:v>
                </c:pt>
                <c:pt idx="426">
                  <c:v>29343.356608206959</c:v>
                </c:pt>
                <c:pt idx="427">
                  <c:v>31132.779089274118</c:v>
                </c:pt>
                <c:pt idx="428">
                  <c:v>10364.762733456429</c:v>
                </c:pt>
                <c:pt idx="429">
                  <c:v>10623.566764121535</c:v>
                </c:pt>
                <c:pt idx="430">
                  <c:v>10987.128392658971</c:v>
                </c:pt>
                <c:pt idx="431">
                  <c:v>6680.6079318713419</c:v>
                </c:pt>
                <c:pt idx="432">
                  <c:v>6922.9620990398162</c:v>
                </c:pt>
                <c:pt idx="433">
                  <c:v>6706.3153384027892</c:v>
                </c:pt>
                <c:pt idx="434">
                  <c:v>47180.986188104464</c:v>
                </c:pt>
                <c:pt idx="435">
                  <c:v>49266.156319077607</c:v>
                </c:pt>
                <c:pt idx="436">
                  <c:v>12276.56396035141</c:v>
                </c:pt>
                <c:pt idx="437">
                  <c:v>11366.946264045104</c:v>
                </c:pt>
                <c:pt idx="438">
                  <c:v>10947.086538574991</c:v>
                </c:pt>
                <c:pt idx="439">
                  <c:v>10201.346752826485</c:v>
                </c:pt>
                <c:pt idx="440">
                  <c:v>61152.968295853665</c:v>
                </c:pt>
                <c:pt idx="441">
                  <c:v>61036.660004777099</c:v>
                </c:pt>
                <c:pt idx="442">
                  <c:v>20444.096061108979</c:v>
                </c:pt>
                <c:pt idx="443">
                  <c:v>20582.927807446576</c:v>
                </c:pt>
                <c:pt idx="444">
                  <c:v>19766.70083929829</c:v>
                </c:pt>
                <c:pt idx="445">
                  <c:v>59231.008607006675</c:v>
                </c:pt>
                <c:pt idx="446">
                  <c:v>58115.890495938089</c:v>
                </c:pt>
                <c:pt idx="447">
                  <c:v>58177.84553973499</c:v>
                </c:pt>
                <c:pt idx="448">
                  <c:v>5690764.9544126783</c:v>
                </c:pt>
                <c:pt idx="449">
                  <c:v>14434877.816908294</c:v>
                </c:pt>
                <c:pt idx="450">
                  <c:v>1474241858.8958411</c:v>
                </c:pt>
                <c:pt idx="451">
                  <c:v>746639737003.32202</c:v>
                </c:pt>
                <c:pt idx="452">
                  <c:v>1288401172.4511471</c:v>
                </c:pt>
                <c:pt idx="453">
                  <c:v>22257219.471714646</c:v>
                </c:pt>
                <c:pt idx="454">
                  <c:v>9290841.2040876765</c:v>
                </c:pt>
                <c:pt idx="455">
                  <c:v>4221.8092392859953</c:v>
                </c:pt>
                <c:pt idx="456">
                  <c:v>25455856.314678587</c:v>
                </c:pt>
                <c:pt idx="457">
                  <c:v>5486.552754806954</c:v>
                </c:pt>
                <c:pt idx="458">
                  <c:v>11434567.356360668</c:v>
                </c:pt>
                <c:pt idx="459">
                  <c:v>536444984.55853385</c:v>
                </c:pt>
                <c:pt idx="460">
                  <c:v>17298903.411542304</c:v>
                </c:pt>
                <c:pt idx="461">
                  <c:v>15957419.050501706</c:v>
                </c:pt>
                <c:pt idx="462">
                  <c:v>65332.381847717144</c:v>
                </c:pt>
                <c:pt idx="463">
                  <c:v>60784.39926251374</c:v>
                </c:pt>
                <c:pt idx="464">
                  <c:v>8787557.8640555851</c:v>
                </c:pt>
                <c:pt idx="465">
                  <c:v>8654532.8918173518</c:v>
                </c:pt>
                <c:pt idx="466">
                  <c:v>1619.4913524228884</c:v>
                </c:pt>
                <c:pt idx="467">
                  <c:v>2648452828.0411053</c:v>
                </c:pt>
                <c:pt idx="468">
                  <c:v>1210193125.3468075</c:v>
                </c:pt>
                <c:pt idx="469">
                  <c:v>1393431.7806029874</c:v>
                </c:pt>
                <c:pt idx="470">
                  <c:v>7762776.0786318593</c:v>
                </c:pt>
                <c:pt idx="471">
                  <c:v>42632461.588040456</c:v>
                </c:pt>
                <c:pt idx="472">
                  <c:v>29968425.225258</c:v>
                </c:pt>
                <c:pt idx="473">
                  <c:v>48014712322.678619</c:v>
                </c:pt>
                <c:pt idx="474">
                  <c:v>31521415.727959298</c:v>
                </c:pt>
                <c:pt idx="475">
                  <c:v>10809789.561942056</c:v>
                </c:pt>
                <c:pt idx="476">
                  <c:v>6167439.4043765608</c:v>
                </c:pt>
                <c:pt idx="477">
                  <c:v>9711744.6048052479</c:v>
                </c:pt>
                <c:pt idx="478">
                  <c:v>10687565.579666572</c:v>
                </c:pt>
                <c:pt idx="479">
                  <c:v>45439957.350528158</c:v>
                </c:pt>
                <c:pt idx="480">
                  <c:v>163471610.76564267</c:v>
                </c:pt>
                <c:pt idx="481">
                  <c:v>7688071.1694996841</c:v>
                </c:pt>
                <c:pt idx="482">
                  <c:v>44182640.44986935</c:v>
                </c:pt>
                <c:pt idx="483">
                  <c:v>292245994.81706023</c:v>
                </c:pt>
                <c:pt idx="484">
                  <c:v>15865603.983526403</c:v>
                </c:pt>
                <c:pt idx="485">
                  <c:v>115120160.39407797</c:v>
                </c:pt>
                <c:pt idx="486">
                  <c:v>3615121.1013680021</c:v>
                </c:pt>
                <c:pt idx="487">
                  <c:v>2772690.984998072</c:v>
                </c:pt>
                <c:pt idx="488">
                  <c:v>3057579.7231803127</c:v>
                </c:pt>
                <c:pt idx="489">
                  <c:v>5589849.7905778037</c:v>
                </c:pt>
                <c:pt idx="490">
                  <c:v>2853135.2630787492</c:v>
                </c:pt>
                <c:pt idx="491">
                  <c:v>2786599.8159954767</c:v>
                </c:pt>
                <c:pt idx="492">
                  <c:v>1427174.9013134381</c:v>
                </c:pt>
                <c:pt idx="493">
                  <c:v>4325961.7614796981</c:v>
                </c:pt>
                <c:pt idx="494">
                  <c:v>2106915.4640035573</c:v>
                </c:pt>
                <c:pt idx="495">
                  <c:v>2325959.8904337646</c:v>
                </c:pt>
                <c:pt idx="496">
                  <c:v>3269706.0900051221</c:v>
                </c:pt>
                <c:pt idx="497">
                  <c:v>2875384.7565825954</c:v>
                </c:pt>
                <c:pt idx="498">
                  <c:v>149.85038075150618</c:v>
                </c:pt>
                <c:pt idx="499">
                  <c:v>1923.2710672055564</c:v>
                </c:pt>
                <c:pt idx="500">
                  <c:v>1413.7636441734953</c:v>
                </c:pt>
                <c:pt idx="501">
                  <c:v>1324791.8227258588</c:v>
                </c:pt>
                <c:pt idx="502">
                  <c:v>1327474.7030497582</c:v>
                </c:pt>
                <c:pt idx="503">
                  <c:v>2975788.5839873585</c:v>
                </c:pt>
                <c:pt idx="504">
                  <c:v>3663406.2127845953</c:v>
                </c:pt>
                <c:pt idx="505">
                  <c:v>559946.09026284306</c:v>
                </c:pt>
                <c:pt idx="506">
                  <c:v>800531.03385276068</c:v>
                </c:pt>
                <c:pt idx="507">
                  <c:v>799926.13258056412</c:v>
                </c:pt>
                <c:pt idx="508">
                  <c:v>204274.90883177004</c:v>
                </c:pt>
                <c:pt idx="509">
                  <c:v>2022332.9081090845</c:v>
                </c:pt>
                <c:pt idx="510">
                  <c:v>2045692.5890552185</c:v>
                </c:pt>
                <c:pt idx="511">
                  <c:v>397311.22116489266</c:v>
                </c:pt>
                <c:pt idx="512">
                  <c:v>397997.82685441448</c:v>
                </c:pt>
                <c:pt idx="513">
                  <c:v>406569.59325077961</c:v>
                </c:pt>
                <c:pt idx="514">
                  <c:v>1449335.508445835</c:v>
                </c:pt>
                <c:pt idx="515">
                  <c:v>153865.36267641748</c:v>
                </c:pt>
                <c:pt idx="516">
                  <c:v>440227.83666578605</c:v>
                </c:pt>
                <c:pt idx="517">
                  <c:v>403807.85721984861</c:v>
                </c:pt>
                <c:pt idx="518">
                  <c:v>402908.16682202771</c:v>
                </c:pt>
                <c:pt idx="519">
                  <c:v>1205024.1961272412</c:v>
                </c:pt>
                <c:pt idx="520">
                  <c:v>1231913.4774110799</c:v>
                </c:pt>
                <c:pt idx="521">
                  <c:v>1545958.1179304996</c:v>
                </c:pt>
                <c:pt idx="522">
                  <c:v>8131.8005570338646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935680"/>
        <c:axId val="50938240"/>
      </c:scatterChart>
      <c:valAx>
        <c:axId val="50935680"/>
        <c:scaling>
          <c:orientation val="minMax"/>
          <c:max val="3200"/>
          <c:min val="1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(MHz)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0938240"/>
        <c:crosses val="autoZero"/>
        <c:crossBetween val="midCat"/>
      </c:valAx>
      <c:valAx>
        <c:axId val="50938240"/>
        <c:scaling>
          <c:logBase val="10"/>
          <c:orientation val="minMax"/>
          <c:max val="1000000000000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Loaded Q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50935680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7668140060884308"/>
          <c:y val="0.12292939110291587"/>
          <c:w val="0.64663719878231385"/>
          <c:h val="3.442028668985781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0B3D6-8DB8-4CFF-A3B4-43A3782691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1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one determines klystron margin in lightly loaded cavities. </a:t>
            </a:r>
          </a:p>
          <a:p>
            <a:r>
              <a:rPr lang="en-US" baseline="0" dirty="0" smtClean="0"/>
              <a:t>Good shot of the cavities doing their own thing. Not vector sum friendly!</a:t>
            </a:r>
          </a:p>
          <a:p>
            <a:r>
              <a:rPr lang="en-US" baseline="0" dirty="0" smtClean="0"/>
              <a:t>Point out the stiffened tuner in C100-4 and the impact on the better </a:t>
            </a:r>
            <a:r>
              <a:rPr lang="en-US" baseline="0" dirty="0" err="1" smtClean="0"/>
              <a:t>microphponics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Mechanical modes at 11, 22 and 43 Hz (check with Kirk) are seen on </a:t>
            </a:r>
            <a:r>
              <a:rPr lang="en-US" baseline="0" smtClean="0"/>
              <a:t>the graphs.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FFE3DD-73BF-4B0E-8DA6-BEC0B988ED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2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gif"/><Relationship Id="rId5" Type="http://schemas.openxmlformats.org/officeDocument/2006/relationships/image" Target="../media/image9.jpeg"/><Relationship Id="rId10" Type="http://schemas.openxmlformats.org/officeDocument/2006/relationships/image" Target="../media/image8.gif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882" y="536575"/>
            <a:ext cx="7988268" cy="2152381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Baseline Change Request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77882" y="2909996"/>
            <a:ext cx="5386387" cy="7700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BCR Title</a:t>
            </a:r>
          </a:p>
          <a:p>
            <a:pPr lvl="0"/>
            <a:r>
              <a:rPr lang="en-CA" dirty="0" smtClean="0"/>
              <a:t>BCR # - N/A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82" y="567604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877" y="3876675"/>
            <a:ext cx="2524389" cy="733425"/>
          </a:xfrm>
          <a:prstGeom prst="rect">
            <a:avLst/>
          </a:prstGeom>
        </p:spPr>
      </p:pic>
      <p:pic>
        <p:nvPicPr>
          <p:cNvPr id="11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191577" y="3590925"/>
            <a:ext cx="907882" cy="776239"/>
          </a:xfrm>
          <a:prstGeom prst="rect">
            <a:avLst/>
          </a:prstGeom>
          <a:noFill/>
        </p:spPr>
      </p:pic>
      <p:pic>
        <p:nvPicPr>
          <p:cNvPr id="12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82280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3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378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853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827" y="4371975"/>
            <a:ext cx="775963" cy="754745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37660" y="5215181"/>
            <a:ext cx="2723255" cy="76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Your Name</a:t>
            </a:r>
          </a:p>
          <a:p>
            <a:pPr lvl="0"/>
            <a:r>
              <a:rPr lang="en-CA" dirty="0" smtClean="0"/>
              <a:t>CCB Presentation Date MM-DD YYYY</a:t>
            </a:r>
          </a:p>
        </p:txBody>
      </p:sp>
    </p:spTree>
    <p:extLst>
      <p:ext uri="{BB962C8B-B14F-4D97-AF65-F5344CB8AC3E}">
        <p14:creationId xmlns:p14="http://schemas.microsoft.com/office/powerpoint/2010/main" val="257970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56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2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3" name="Footer Placeholder 11"/>
          <p:cNvSpPr txBox="1">
            <a:spLocks/>
          </p:cNvSpPr>
          <p:nvPr userDrawn="1"/>
        </p:nvSpPr>
        <p:spPr>
          <a:xfrm>
            <a:off x="512631" y="6541091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CCB Presentation – MM-DD-YYYY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3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8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7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Cryomodule / Cavity Test Workshop 29 – 30 October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37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END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96" y="614100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Cryomodule / Cavity Test Workshop 29 – 30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Harms | Fermilab CM FDR - Test Plan – 05-14-2015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1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Cryomodule Acceptance Testing at </a:t>
            </a:r>
            <a:r>
              <a:rPr lang="en-US" dirty="0"/>
              <a:t>Jefferson Lab 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smtClean="0"/>
              <a:t>Drury</a:t>
            </a:r>
          </a:p>
          <a:p>
            <a:r>
              <a:rPr lang="en-US" dirty="0" smtClean="0"/>
              <a:t>Cryomodule / Cavity Test Workshop</a:t>
            </a:r>
            <a:endParaRPr lang="en-US" dirty="0" smtClean="0"/>
          </a:p>
          <a:p>
            <a:r>
              <a:rPr lang="en-US" dirty="0" smtClean="0"/>
              <a:t>29 – 30 October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Testing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8108950" cy="50333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Questions to Answer:</a:t>
            </a:r>
          </a:p>
          <a:p>
            <a:r>
              <a:rPr lang="en-US" dirty="0" smtClean="0"/>
              <a:t>Will the Cryomodule survive a cool down?</a:t>
            </a:r>
          </a:p>
          <a:p>
            <a:r>
              <a:rPr lang="en-US" dirty="0" smtClean="0"/>
              <a:t>Does the </a:t>
            </a:r>
            <a:r>
              <a:rPr lang="en-US" dirty="0" err="1" smtClean="0"/>
              <a:t>cryomodule</a:t>
            </a:r>
            <a:r>
              <a:rPr lang="en-US" dirty="0" smtClean="0"/>
              <a:t> meet specification?</a:t>
            </a:r>
          </a:p>
          <a:p>
            <a:pPr lvl="1"/>
            <a:r>
              <a:rPr lang="en-US" dirty="0" smtClean="0"/>
              <a:t>Static Heat Loads</a:t>
            </a:r>
          </a:p>
          <a:p>
            <a:r>
              <a:rPr lang="en-US" dirty="0" smtClean="0"/>
              <a:t>Do the tuners work?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Range </a:t>
            </a:r>
          </a:p>
          <a:p>
            <a:pPr lvl="1"/>
            <a:r>
              <a:rPr lang="en-US" dirty="0" smtClean="0"/>
              <a:t>Hysteresis</a:t>
            </a:r>
          </a:p>
          <a:p>
            <a:r>
              <a:rPr lang="en-US" dirty="0" smtClean="0"/>
              <a:t>Do the Cavities meet specification?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err="1" smtClean="0"/>
              <a:t>Qext’s</a:t>
            </a:r>
            <a:endParaRPr lang="en-US" dirty="0" smtClean="0"/>
          </a:p>
          <a:p>
            <a:pPr lvl="1"/>
            <a:r>
              <a:rPr lang="en-US" dirty="0" smtClean="0"/>
              <a:t>Maximum Gradient</a:t>
            </a:r>
          </a:p>
          <a:p>
            <a:pPr lvl="1"/>
            <a:r>
              <a:rPr lang="en-US" dirty="0" err="1" smtClean="0"/>
              <a:t>Qo</a:t>
            </a:r>
            <a:endParaRPr lang="en-US" dirty="0" smtClean="0"/>
          </a:p>
          <a:p>
            <a:pPr lvl="1"/>
            <a:r>
              <a:rPr lang="en-US" dirty="0" smtClean="0"/>
              <a:t>Field Emission</a:t>
            </a:r>
          </a:p>
          <a:p>
            <a:pPr lvl="1"/>
            <a:r>
              <a:rPr lang="en-US" dirty="0" smtClean="0"/>
              <a:t>Higher Order Modes</a:t>
            </a:r>
          </a:p>
          <a:p>
            <a:r>
              <a:rPr lang="en-US" dirty="0" smtClean="0"/>
              <a:t>Are the Cavities Controllable?</a:t>
            </a:r>
          </a:p>
          <a:p>
            <a:pPr lvl="1"/>
            <a:r>
              <a:rPr lang="en-US" dirty="0" err="1" smtClean="0"/>
              <a:t>Microphonics</a:t>
            </a:r>
            <a:endParaRPr lang="en-US" dirty="0" smtClean="0"/>
          </a:p>
          <a:p>
            <a:pPr lvl="1"/>
            <a:r>
              <a:rPr lang="en-US" dirty="0" smtClean="0"/>
              <a:t>Lorentz Detuning</a:t>
            </a:r>
          </a:p>
          <a:p>
            <a:pPr lvl="1"/>
            <a:r>
              <a:rPr lang="en-US" dirty="0" smtClean="0"/>
              <a:t>Mechanical Modes</a:t>
            </a:r>
          </a:p>
          <a:p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50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Typical Test Cycle (C100)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4291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 Cryomodule in the Cave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Prep the </a:t>
            </a:r>
            <a:r>
              <a:rPr lang="en-US" dirty="0" err="1" smtClean="0"/>
              <a:t>cryomodule</a:t>
            </a:r>
            <a:r>
              <a:rPr lang="en-US" dirty="0" smtClean="0"/>
              <a:t> for cool down and testing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Warm Frequencies – all passbands </a:t>
            </a:r>
            <a:r>
              <a:rPr lang="en-US" dirty="0"/>
              <a:t>(</a:t>
            </a:r>
            <a:r>
              <a:rPr lang="en-US" dirty="0" smtClean="0"/>
              <a:t>4 - 5 shifts Install to cool down start)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Cool Down / Pump down (3 – 4 </a:t>
            </a:r>
            <a:r>
              <a:rPr lang="en-US" b="1" dirty="0" smtClean="0"/>
              <a:t>days</a:t>
            </a:r>
            <a:r>
              <a:rPr lang="en-US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 Power RF (4 -5 shifts)</a:t>
            </a:r>
          </a:p>
          <a:p>
            <a:pPr marL="800100" lvl="1" indent="-342900"/>
            <a:r>
              <a:rPr lang="en-US" dirty="0" smtClean="0"/>
              <a:t>Tuner Characterization</a:t>
            </a:r>
          </a:p>
          <a:p>
            <a:pPr marL="800100" lvl="1" indent="-342900"/>
            <a:r>
              <a:rPr lang="en-US" dirty="0" smtClean="0"/>
              <a:t>Cold Tuned Frequencies / Q</a:t>
            </a:r>
            <a:r>
              <a:rPr lang="en-US" baseline="-25000" dirty="0" smtClean="0"/>
              <a:t>L</a:t>
            </a:r>
            <a:r>
              <a:rPr lang="en-US" dirty="0" smtClean="0"/>
              <a:t>’s – All passbands</a:t>
            </a:r>
          </a:p>
          <a:p>
            <a:pPr marL="800100" lvl="1" indent="-342900"/>
            <a:r>
              <a:rPr lang="en-US" dirty="0" err="1" smtClean="0"/>
              <a:t>Microphonics</a:t>
            </a:r>
            <a:r>
              <a:rPr lang="en-US" dirty="0" smtClean="0"/>
              <a:t> / Mechanical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 Power RF (12 – 14 shifts)</a:t>
            </a:r>
          </a:p>
          <a:p>
            <a:pPr marL="800100" lvl="1" indent="-342900"/>
            <a:r>
              <a:rPr lang="en-US" dirty="0" smtClean="0"/>
              <a:t>HP Checklist</a:t>
            </a:r>
          </a:p>
          <a:p>
            <a:pPr marL="800100" lvl="1" indent="-342900"/>
            <a:r>
              <a:rPr lang="en-US" dirty="0" err="1" smtClean="0"/>
              <a:t>Emax</a:t>
            </a:r>
            <a:r>
              <a:rPr lang="en-US" dirty="0" smtClean="0"/>
              <a:t> Determination</a:t>
            </a:r>
          </a:p>
          <a:p>
            <a:pPr marL="800100" lvl="1" indent="-342900"/>
            <a:r>
              <a:rPr lang="en-US" dirty="0" smtClean="0"/>
              <a:t>One Hour Runs</a:t>
            </a:r>
          </a:p>
          <a:p>
            <a:pPr marL="800100" lvl="1" indent="-342900"/>
            <a:r>
              <a:rPr lang="en-US" dirty="0" smtClean="0"/>
              <a:t>Field Emission</a:t>
            </a:r>
          </a:p>
          <a:p>
            <a:pPr marL="800100" lvl="1" indent="-342900"/>
            <a:r>
              <a:rPr lang="en-US" dirty="0" err="1" smtClean="0"/>
              <a:t>Qo</a:t>
            </a:r>
            <a:r>
              <a:rPr lang="en-US" dirty="0" smtClean="0"/>
              <a:t> vs. </a:t>
            </a:r>
            <a:r>
              <a:rPr lang="en-US" dirty="0" err="1" smtClean="0"/>
              <a:t>Eacc</a:t>
            </a:r>
            <a:endParaRPr lang="en-US" dirty="0" smtClean="0"/>
          </a:p>
          <a:p>
            <a:pPr marL="800100" lvl="1" indent="-342900"/>
            <a:r>
              <a:rPr lang="en-US" dirty="0" smtClean="0"/>
              <a:t>Lorentz Detuning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HOM Survey (1 - 2 shifts)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Warm up (3 </a:t>
            </a:r>
            <a:r>
              <a:rPr lang="en-US" b="1" dirty="0" smtClean="0"/>
              <a:t>days</a:t>
            </a:r>
            <a:r>
              <a:rPr lang="en-US" dirty="0" smtClean="0"/>
              <a:t> to u-tube removal)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On a two shift schedule : 17 – 22 days (production setting, no big surprises)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Cryomodule Prep (C100)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 the secondary Waveguides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Clean up the helium 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Final leak checking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Connect and checkout all instrumentation</a:t>
            </a:r>
          </a:p>
          <a:p>
            <a:pPr marL="800100" lvl="1" indent="-342900"/>
            <a:r>
              <a:rPr lang="en-US" dirty="0" smtClean="0"/>
              <a:t>Continuity checks</a:t>
            </a:r>
          </a:p>
          <a:p>
            <a:pPr marL="800100" lvl="1" indent="-342900"/>
            <a:r>
              <a:rPr lang="en-US" dirty="0" smtClean="0"/>
              <a:t>TDR measurements</a:t>
            </a:r>
          </a:p>
          <a:p>
            <a:pPr marL="800100" lvl="1" indent="-342900"/>
            <a:r>
              <a:rPr lang="en-US" dirty="0" smtClean="0"/>
              <a:t>Signals checked back to </a:t>
            </a:r>
            <a:r>
              <a:rPr lang="en-US" dirty="0" err="1" smtClean="0"/>
              <a:t>Labview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Connect Cryomodule to the waveguide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Warm Frequency Measurements (all passbands)</a:t>
            </a:r>
          </a:p>
          <a:p>
            <a:pPr lvl="1" indent="0">
              <a:buNone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Testing- Cool Down (C100)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Slow Cool Down</a:t>
            </a:r>
          </a:p>
          <a:p>
            <a:pPr marL="800100" lvl="1" indent="-342900"/>
            <a:r>
              <a:rPr lang="en-US" dirty="0" smtClean="0"/>
              <a:t>Minimize mechanical stress</a:t>
            </a:r>
          </a:p>
          <a:p>
            <a:pPr marL="800100" lvl="1" indent="-342900"/>
            <a:r>
              <a:rPr lang="en-US" dirty="0" smtClean="0"/>
              <a:t>Minimize impact on Vertical Test Area</a:t>
            </a:r>
          </a:p>
          <a:p>
            <a:pPr marL="800100" lvl="1" indent="-342900"/>
            <a:r>
              <a:rPr lang="en-US" dirty="0" smtClean="0"/>
              <a:t>2-3 day time span</a:t>
            </a:r>
          </a:p>
          <a:p>
            <a:pPr marL="800100" lvl="1" indent="-342900"/>
            <a:r>
              <a:rPr lang="en-US" dirty="0" smtClean="0"/>
              <a:t>After initial set up, process requires minimal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2K Pump down and Fill</a:t>
            </a:r>
          </a:p>
          <a:p>
            <a:pPr marL="800100" lvl="1" indent="-342900"/>
            <a:r>
              <a:rPr lang="en-US" dirty="0" smtClean="0"/>
              <a:t>2- 4 hour process</a:t>
            </a:r>
          </a:p>
          <a:p>
            <a:pPr marL="800100" lvl="1" indent="-342900"/>
            <a:r>
              <a:rPr lang="en-US" dirty="0" smtClean="0"/>
              <a:t>Generally handled by </a:t>
            </a:r>
            <a:r>
              <a:rPr lang="en-US" dirty="0" err="1" smtClean="0"/>
              <a:t>Cryo</a:t>
            </a:r>
            <a:r>
              <a:rPr lang="en-US" dirty="0" smtClean="0"/>
              <a:t> Group Personnel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3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– Tuner Characterization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Tuner Range / </a:t>
            </a:r>
            <a:r>
              <a:rPr lang="en-US" dirty="0" smtClean="0"/>
              <a:t>Hysteresis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3" y="1739266"/>
            <a:ext cx="5809982" cy="4232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52613"/>
            <a:ext cx="3590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Drive the Cavity with</a:t>
            </a:r>
          </a:p>
          <a:p>
            <a:r>
              <a:rPr lang="en-US" dirty="0" smtClean="0"/>
              <a:t>Network Analyzer or</a:t>
            </a:r>
          </a:p>
          <a:p>
            <a:r>
              <a:rPr lang="en-US" dirty="0" smtClean="0"/>
              <a:t>VCO / SEL and 1W amp</a:t>
            </a:r>
          </a:p>
          <a:p>
            <a:endParaRPr lang="en-US" dirty="0"/>
          </a:p>
          <a:p>
            <a:r>
              <a:rPr lang="en-US" dirty="0" smtClean="0"/>
              <a:t>Automated by </a:t>
            </a:r>
            <a:r>
              <a:rPr lang="en-US" dirty="0" err="1" smtClean="0"/>
              <a:t>Labview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Controls motor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Talks to Analyzer or </a:t>
            </a:r>
            <a:r>
              <a:rPr lang="en-US" dirty="0" err="1" smtClean="0"/>
              <a:t>Freq</a:t>
            </a:r>
            <a:r>
              <a:rPr lang="en-US" dirty="0" smtClean="0"/>
              <a:t> Counter</a:t>
            </a:r>
          </a:p>
          <a:p>
            <a:endParaRPr lang="en-US" dirty="0" smtClean="0"/>
          </a:p>
          <a:p>
            <a:r>
              <a:rPr lang="en-US" dirty="0" smtClean="0"/>
              <a:t>Data Captured by </a:t>
            </a:r>
            <a:r>
              <a:rPr lang="en-US" dirty="0" err="1" smtClean="0"/>
              <a:t>Labview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Initial Cold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Tuner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 Pressure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Tuner Characterization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Tuner Range / Hysteresis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90" y="5019716"/>
            <a:ext cx="359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LabView</a:t>
            </a:r>
            <a:r>
              <a:rPr lang="en-US" dirty="0" smtClean="0"/>
              <a:t> creates text files</a:t>
            </a:r>
          </a:p>
          <a:p>
            <a:r>
              <a:rPr lang="en-US" dirty="0" smtClean="0"/>
              <a:t>Graphed in Excel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0690" y="4359097"/>
            <a:ext cx="359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set up used for piezo tuner tests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95950" y="172878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tuner range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4733926" y="1728787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4962526" y="3100387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2334" y="2878121"/>
            <a:ext cx="290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kHz loop for hysteresis measurement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727141"/>
            <a:ext cx="4603248" cy="25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990818"/>
            <a:ext cx="4423029" cy="241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- Tuner Characterization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Tuner Resolution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60105"/>
            <a:ext cx="5710238" cy="412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805285"/>
            <a:ext cx="28765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Drive the Cavity with</a:t>
            </a:r>
          </a:p>
          <a:p>
            <a:r>
              <a:rPr lang="en-US" dirty="0" smtClean="0"/>
              <a:t>VCO </a:t>
            </a:r>
            <a:r>
              <a:rPr lang="en-US" dirty="0"/>
              <a:t>/ SEL and 1W </a:t>
            </a:r>
            <a:r>
              <a:rPr lang="en-US" dirty="0" smtClean="0"/>
              <a:t>amp</a:t>
            </a:r>
          </a:p>
          <a:p>
            <a:endParaRPr lang="en-US" dirty="0"/>
          </a:p>
          <a:p>
            <a:r>
              <a:rPr lang="en-US" dirty="0" smtClean="0"/>
              <a:t>Storage Scope </a:t>
            </a:r>
          </a:p>
          <a:p>
            <a:r>
              <a:rPr lang="en-US" dirty="0" smtClean="0"/>
              <a:t>Cavity Resonance Monitor (CRM)</a:t>
            </a:r>
          </a:p>
          <a:p>
            <a:endParaRPr lang="en-US" dirty="0"/>
          </a:p>
          <a:p>
            <a:r>
              <a:rPr lang="en-US" dirty="0" err="1" smtClean="0"/>
              <a:t>Labview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Controls motor drive</a:t>
            </a:r>
          </a:p>
          <a:p>
            <a:r>
              <a:rPr lang="en-US" dirty="0" smtClean="0"/>
              <a:t>Captures data </a:t>
            </a:r>
          </a:p>
          <a:p>
            <a:endParaRPr lang="en-US" dirty="0"/>
          </a:p>
          <a:p>
            <a:r>
              <a:rPr lang="en-US" dirty="0" smtClean="0"/>
              <a:t>Similar setup for piezo tuners</a:t>
            </a:r>
          </a:p>
          <a:p>
            <a:endParaRPr lang="en-US" dirty="0"/>
          </a:p>
          <a:p>
            <a:r>
              <a:rPr lang="en-US" dirty="0" smtClean="0"/>
              <a:t>Acceptance Criteria</a:t>
            </a:r>
          </a:p>
          <a:p>
            <a:r>
              <a:rPr lang="en-US" dirty="0" smtClean="0"/>
              <a:t>Resolution 2 Hz Max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Frequency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Network Analyzer and a couple of external amplifiers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3" y="2069087"/>
            <a:ext cx="8564101" cy="262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525" y="5286375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Pansophy data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Testing-</a:t>
            </a:r>
            <a:r>
              <a:rPr lang="en-US" dirty="0" err="1" smtClean="0"/>
              <a:t>Microphonics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5" y="1328738"/>
            <a:ext cx="6506419" cy="5065712"/>
          </a:xfrm>
        </p:spPr>
      </p:pic>
      <p:sp>
        <p:nvSpPr>
          <p:cNvPr id="7" name="Rectangle 6"/>
          <p:cNvSpPr/>
          <p:nvPr/>
        </p:nvSpPr>
        <p:spPr>
          <a:xfrm>
            <a:off x="19049" y="1356836"/>
            <a:ext cx="26574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Drive the Cavity with</a:t>
            </a:r>
          </a:p>
          <a:p>
            <a:r>
              <a:rPr lang="en-US" dirty="0"/>
              <a:t>VCO / SEL and 1W amp</a:t>
            </a:r>
          </a:p>
          <a:p>
            <a:endParaRPr lang="en-US" dirty="0"/>
          </a:p>
          <a:p>
            <a:r>
              <a:rPr lang="en-US" dirty="0"/>
              <a:t>Storage Scope </a:t>
            </a:r>
          </a:p>
          <a:p>
            <a:r>
              <a:rPr lang="en-US" dirty="0"/>
              <a:t>Cavity Resonance </a:t>
            </a:r>
            <a:r>
              <a:rPr lang="en-US" dirty="0" smtClean="0"/>
              <a:t>Monitor (</a:t>
            </a:r>
          </a:p>
          <a:p>
            <a:endParaRPr lang="en-US" dirty="0"/>
          </a:p>
          <a:p>
            <a:r>
              <a:rPr lang="en-US" dirty="0" err="1" smtClean="0"/>
              <a:t>Labview</a:t>
            </a:r>
            <a:r>
              <a:rPr lang="en-US" dirty="0" smtClean="0"/>
              <a:t> Captures data</a:t>
            </a:r>
          </a:p>
          <a:p>
            <a:endParaRPr lang="en-US" dirty="0"/>
          </a:p>
          <a:p>
            <a:r>
              <a:rPr lang="en-US" dirty="0" smtClean="0"/>
              <a:t>Acceptance Criteria:</a:t>
            </a:r>
          </a:p>
          <a:p>
            <a:r>
              <a:rPr lang="en-US" dirty="0" smtClean="0"/>
              <a:t>25 Hz Peak Detuning</a:t>
            </a:r>
          </a:p>
          <a:p>
            <a:endParaRPr lang="en-US" dirty="0"/>
          </a:p>
          <a:p>
            <a:r>
              <a:rPr lang="en-US" dirty="0" smtClean="0"/>
              <a:t>Note: New </a:t>
            </a:r>
            <a:r>
              <a:rPr lang="en-US" dirty="0" err="1" smtClean="0"/>
              <a:t>llrf</a:t>
            </a:r>
            <a:r>
              <a:rPr lang="en-US" dirty="0" smtClean="0"/>
              <a:t> for LCLS II removes the need for scopes and CRM’s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Testing-Piezo Transfer Function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Cryomodule / Cavity Test Workshop 29 – 30 October 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49" y="1356836"/>
            <a:ext cx="26574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Drive the Cavity with</a:t>
            </a:r>
          </a:p>
          <a:p>
            <a:r>
              <a:rPr lang="en-US" dirty="0">
                <a:solidFill>
                  <a:srgbClr val="000000"/>
                </a:solidFill>
              </a:rPr>
              <a:t>VCO / SEL and 1W amp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Storage Scope </a:t>
            </a:r>
          </a:p>
          <a:p>
            <a:r>
              <a:rPr lang="en-US" dirty="0">
                <a:solidFill>
                  <a:srgbClr val="000000"/>
                </a:solidFill>
              </a:rPr>
              <a:t>Cavity Resonance </a:t>
            </a:r>
            <a:r>
              <a:rPr lang="en-US" dirty="0" smtClean="0">
                <a:solidFill>
                  <a:srgbClr val="000000"/>
                </a:solidFill>
              </a:rPr>
              <a:t>Monitor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Labview</a:t>
            </a:r>
            <a:r>
              <a:rPr lang="en-US" dirty="0" smtClean="0">
                <a:solidFill>
                  <a:srgbClr val="000000"/>
                </a:solidFill>
              </a:rPr>
              <a:t> Captures data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Similar Setups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Tuner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Microphonics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Piezo transfer function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Tests can also be accomplished at High Power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152650"/>
            <a:ext cx="6220294" cy="423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Cryomodule / Cavity Test Workshop 29 </a:t>
            </a:r>
            <a:r>
              <a:rPr lang="en-US" dirty="0" smtClean="0"/>
              <a:t>– </a:t>
            </a:r>
            <a:r>
              <a:rPr lang="en-US" dirty="0" smtClean="0"/>
              <a:t>30 October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Acceptance Testing at Jefferson Lab</a:t>
            </a:r>
          </a:p>
          <a:p>
            <a:pPr marL="800100" lvl="1" indent="-342900"/>
            <a:r>
              <a:rPr lang="en-US" dirty="0" smtClean="0"/>
              <a:t>Facilities</a:t>
            </a:r>
          </a:p>
          <a:p>
            <a:pPr marL="800100" lvl="1" indent="-342900"/>
            <a:r>
              <a:rPr lang="en-US" dirty="0" smtClean="0"/>
              <a:t>Test Sequence (C100)</a:t>
            </a:r>
          </a:p>
          <a:p>
            <a:pPr marL="800100" lvl="1" indent="-342900"/>
            <a:r>
              <a:rPr lang="en-US" dirty="0" smtClean="0"/>
              <a:t>Response to Problematic Performance</a:t>
            </a:r>
          </a:p>
        </p:txBody>
      </p:sp>
    </p:spTree>
    <p:extLst>
      <p:ext uri="{BB962C8B-B14F-4D97-AF65-F5344CB8AC3E}">
        <p14:creationId xmlns:p14="http://schemas.microsoft.com/office/powerpoint/2010/main" val="40382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High Power Checklist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Complete RF Cable Calibrations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Inspect </a:t>
            </a:r>
            <a:r>
              <a:rPr lang="en-US" dirty="0">
                <a:solidFill>
                  <a:srgbClr val="000000"/>
                </a:solidFill>
              </a:rPr>
              <a:t>all Waveguide flange connections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Inspect all </a:t>
            </a:r>
            <a:r>
              <a:rPr lang="en-US" dirty="0" smtClean="0">
                <a:solidFill>
                  <a:srgbClr val="000000"/>
                </a:solidFill>
              </a:rPr>
              <a:t>RF </a:t>
            </a:r>
            <a:r>
              <a:rPr lang="en-US" dirty="0">
                <a:solidFill>
                  <a:srgbClr val="000000"/>
                </a:solidFill>
              </a:rPr>
              <a:t>cable connections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Check placement of GM </a:t>
            </a:r>
            <a:r>
              <a:rPr lang="en-US" dirty="0" smtClean="0">
                <a:solidFill>
                  <a:srgbClr val="000000"/>
                </a:solidFill>
              </a:rPr>
              <a:t>tubes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Machine </a:t>
            </a:r>
            <a:r>
              <a:rPr lang="en-US" dirty="0">
                <a:solidFill>
                  <a:srgbClr val="000000"/>
                </a:solidFill>
              </a:rPr>
              <a:t>Protection Interlock </a:t>
            </a:r>
            <a:r>
              <a:rPr lang="en-US" dirty="0" smtClean="0">
                <a:solidFill>
                  <a:srgbClr val="000000"/>
                </a:solidFill>
              </a:rPr>
              <a:t>Check</a:t>
            </a:r>
            <a:endParaRPr lang="en-US" dirty="0">
              <a:solidFill>
                <a:srgbClr val="00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Personal Safety System Functional Check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</a:t>
            </a:r>
            <a:r>
              <a:rPr lang="en-US" dirty="0" err="1" smtClean="0"/>
              <a:t>Emax</a:t>
            </a:r>
            <a:r>
              <a:rPr lang="en-US" dirty="0" smtClean="0"/>
              <a:t> Determination and One Hour Run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4" y="3352045"/>
            <a:ext cx="4981575" cy="34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0" y="1068795"/>
            <a:ext cx="9144000" cy="227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919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262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1604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062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519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2976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433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dirty="0" smtClean="0"/>
              <a:t>Calibrate the </a:t>
            </a:r>
            <a:r>
              <a:rPr lang="en-US" sz="1200" dirty="0" smtClean="0"/>
              <a:t>Gradient</a:t>
            </a:r>
          </a:p>
          <a:p>
            <a:pPr lvl="1"/>
            <a:r>
              <a:rPr lang="en-US" sz="1200" dirty="0"/>
              <a:t>Measure QL, </a:t>
            </a:r>
            <a:r>
              <a:rPr lang="en-US" sz="1200" dirty="0" err="1"/>
              <a:t>QextFP</a:t>
            </a:r>
            <a:r>
              <a:rPr lang="en-US" sz="1200" dirty="0"/>
              <a:t>, </a:t>
            </a:r>
            <a:r>
              <a:rPr lang="en-US" sz="1200" dirty="0" err="1"/>
              <a:t>Qext</a:t>
            </a:r>
            <a:r>
              <a:rPr lang="en-US" sz="1200" dirty="0"/>
              <a:t> </a:t>
            </a:r>
            <a:r>
              <a:rPr lang="en-US" sz="1200" dirty="0"/>
              <a:t>HOM’s</a:t>
            </a:r>
          </a:p>
          <a:p>
            <a:r>
              <a:rPr lang="en-US" sz="1200" dirty="0" smtClean="0"/>
              <a:t>Increase Gradient in small steps </a:t>
            </a:r>
            <a:endParaRPr lang="en-US" sz="1200" dirty="0" smtClean="0"/>
          </a:p>
          <a:p>
            <a:pPr lvl="1"/>
            <a:r>
              <a:rPr lang="en-US" sz="1200" dirty="0" smtClean="0"/>
              <a:t>Find </a:t>
            </a:r>
            <a:r>
              <a:rPr lang="en-US" sz="1200" dirty="0" smtClean="0"/>
              <a:t>the limit using Pulsed </a:t>
            </a:r>
            <a:r>
              <a:rPr lang="en-US" sz="1200" dirty="0" smtClean="0"/>
              <a:t>RF</a:t>
            </a:r>
          </a:p>
          <a:p>
            <a:pPr lvl="1"/>
            <a:r>
              <a:rPr lang="en-US" sz="1200" dirty="0" smtClean="0"/>
              <a:t>Check </a:t>
            </a:r>
            <a:r>
              <a:rPr lang="en-US" sz="1200" dirty="0" smtClean="0"/>
              <a:t>the limit </a:t>
            </a:r>
            <a:r>
              <a:rPr lang="en-US" sz="1200" dirty="0" smtClean="0"/>
              <a:t>– CW </a:t>
            </a:r>
            <a:r>
              <a:rPr lang="en-US" sz="1200" dirty="0" smtClean="0"/>
              <a:t>RF (</a:t>
            </a:r>
            <a:r>
              <a:rPr lang="en-US" sz="1200" dirty="0" err="1" smtClean="0"/>
              <a:t>Emax</a:t>
            </a:r>
            <a:r>
              <a:rPr lang="en-US" sz="1200" dirty="0"/>
              <a:t> </a:t>
            </a:r>
            <a:r>
              <a:rPr lang="en-US" sz="1200" dirty="0" smtClean="0"/>
              <a:t>- Maximum Achievable Gradient)</a:t>
            </a:r>
          </a:p>
          <a:p>
            <a:pPr lvl="1"/>
            <a:r>
              <a:rPr lang="en-US" sz="1200" dirty="0" smtClean="0"/>
              <a:t>Verify that cavity is not heat load limited</a:t>
            </a:r>
          </a:p>
          <a:p>
            <a:r>
              <a:rPr lang="en-US" sz="1200" dirty="0" smtClean="0"/>
              <a:t>One Hour run to test for stable operation (</a:t>
            </a:r>
            <a:r>
              <a:rPr lang="en-US" sz="1200" dirty="0" err="1" smtClean="0"/>
              <a:t>Emaxop</a:t>
            </a:r>
            <a:r>
              <a:rPr lang="en-US" sz="1200" dirty="0" smtClean="0"/>
              <a:t> - Maximum Stable Gradient) </a:t>
            </a:r>
          </a:p>
          <a:p>
            <a:pPr lvl="1"/>
            <a:r>
              <a:rPr lang="en-US" sz="1200" dirty="0" smtClean="0"/>
              <a:t>On average,  </a:t>
            </a:r>
            <a:r>
              <a:rPr lang="en-US" sz="1200" dirty="0" err="1" smtClean="0"/>
              <a:t>Emaxop</a:t>
            </a:r>
            <a:r>
              <a:rPr lang="en-US" sz="1200" dirty="0" smtClean="0"/>
              <a:t> &lt; </a:t>
            </a:r>
            <a:r>
              <a:rPr lang="en-US" sz="1200" dirty="0" err="1" smtClean="0"/>
              <a:t>Emax</a:t>
            </a:r>
            <a:r>
              <a:rPr lang="en-US" sz="1200" dirty="0" smtClean="0"/>
              <a:t> by ~ 1 MV/m</a:t>
            </a:r>
          </a:p>
          <a:p>
            <a:r>
              <a:rPr lang="en-US" sz="1200" dirty="0" smtClean="0"/>
              <a:t>Later on after Heat Loads are Determined, final maximum gradient  is set by</a:t>
            </a:r>
          </a:p>
          <a:p>
            <a:pPr marL="347663" lvl="1" indent="0">
              <a:buNone/>
            </a:pPr>
            <a:r>
              <a:rPr lang="en-US" sz="1200" dirty="0" smtClean="0"/>
              <a:t>~ 29 W Dynamic Heat Load per cavity / 232 W for the </a:t>
            </a:r>
            <a:r>
              <a:rPr lang="en-US" sz="1200" dirty="0" smtClean="0"/>
              <a:t>string</a:t>
            </a:r>
            <a:endParaRPr lang="en-US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04774" y="3609975"/>
            <a:ext cx="40576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Pulsed mode: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Better for any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Faster recognition of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Lower average power during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 smtClean="0"/>
              <a:t>Acceptance Criteria: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 average gradient must reach 19.2 MV/m per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String must deliver 108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77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</a:t>
            </a:r>
            <a:r>
              <a:rPr lang="en-US" dirty="0" err="1" smtClean="0"/>
              <a:t>Emax</a:t>
            </a:r>
            <a:r>
              <a:rPr lang="en-US" dirty="0" smtClean="0"/>
              <a:t> Determination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438150" y="1299369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919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2620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1604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062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519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2976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433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Potential Gradient </a:t>
            </a:r>
            <a:r>
              <a:rPr lang="en-US" sz="1800" dirty="0" smtClean="0"/>
              <a:t>Limitations (C100):</a:t>
            </a:r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Cavity Quench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High Heat </a:t>
            </a:r>
            <a:r>
              <a:rPr lang="en-US" sz="1800" dirty="0" smtClean="0">
                <a:solidFill>
                  <a:srgbClr val="FF0000"/>
                </a:solidFill>
              </a:rPr>
              <a:t>Load (for a single cavity 50 - 60 W)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Admin Limit = 25 MV/m</a:t>
            </a:r>
          </a:p>
          <a:p>
            <a:r>
              <a:rPr lang="en-US" sz="1800" dirty="0" smtClean="0"/>
              <a:t>Vacuum </a:t>
            </a:r>
            <a:r>
              <a:rPr lang="en-US" sz="1800" dirty="0" smtClean="0"/>
              <a:t>Degradation – Interlocked at 1e-7 </a:t>
            </a:r>
            <a:r>
              <a:rPr lang="en-US" sz="1800" dirty="0" err="1" smtClean="0"/>
              <a:t>torr</a:t>
            </a:r>
            <a:endParaRPr lang="en-US" sz="1800" dirty="0"/>
          </a:p>
          <a:p>
            <a:r>
              <a:rPr lang="en-US" sz="1800" dirty="0"/>
              <a:t>Waveguide Arcs</a:t>
            </a:r>
          </a:p>
          <a:p>
            <a:r>
              <a:rPr lang="en-US" sz="1800" dirty="0"/>
              <a:t>RF Window </a:t>
            </a:r>
            <a:r>
              <a:rPr lang="en-US" sz="1800" dirty="0" smtClean="0"/>
              <a:t>Temperature</a:t>
            </a:r>
          </a:p>
          <a:p>
            <a:endParaRPr lang="en-US" sz="1800" dirty="0"/>
          </a:p>
          <a:p>
            <a:r>
              <a:rPr lang="en-US" sz="1800" dirty="0" smtClean="0"/>
              <a:t>Admin Limit to protect cavity from high field quenches that lead to new field emitters / performance degradation.</a:t>
            </a:r>
          </a:p>
          <a:p>
            <a:r>
              <a:rPr lang="en-US" sz="1800" dirty="0"/>
              <a:t>Anything above 25 MV/m is outside the installed RF power and control </a:t>
            </a:r>
            <a:r>
              <a:rPr lang="en-US" sz="1800" dirty="0" smtClean="0"/>
              <a:t>range.</a:t>
            </a:r>
            <a:endParaRPr lang="en-US" sz="1800" dirty="0"/>
          </a:p>
          <a:p>
            <a:r>
              <a:rPr lang="en-US" sz="1800" dirty="0" smtClean="0"/>
              <a:t>All installed cavities limited by either quench, heat load or admin limit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32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Field Emission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68666"/>
            <a:ext cx="5521510" cy="3616234"/>
          </a:xfrm>
        </p:spPr>
      </p:pic>
      <p:sp>
        <p:nvSpPr>
          <p:cNvPr id="8" name="TextBox 7"/>
          <p:cNvSpPr txBox="1"/>
          <p:nvPr/>
        </p:nvSpPr>
        <p:spPr>
          <a:xfrm>
            <a:off x="123825" y="1333500"/>
            <a:ext cx="7321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Generally measured after the </a:t>
            </a:r>
            <a:r>
              <a:rPr lang="en-US" dirty="0" err="1" smtClean="0"/>
              <a:t>Emax</a:t>
            </a:r>
            <a:r>
              <a:rPr lang="en-US" dirty="0" smtClean="0"/>
              <a:t>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processing of FE may occur during </a:t>
            </a:r>
            <a:r>
              <a:rPr lang="en-US" dirty="0" err="1" smtClean="0"/>
              <a:t>Emax</a:t>
            </a:r>
            <a:r>
              <a:rPr lang="en-US" dirty="0" smtClean="0"/>
              <a:t>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acceptance criteria for Field Emission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7650" y="2638425"/>
            <a:ext cx="28712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Automated by </a:t>
            </a:r>
            <a:r>
              <a:rPr lang="en-US" dirty="0" err="1" smtClean="0"/>
              <a:t>Labview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Steps the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Captures GM tube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Creates text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Field Emission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429646" y="1235614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dirty="0" smtClean="0"/>
              <a:t>GM Tube Layout for FE Measurements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182246" y="4324824"/>
            <a:ext cx="5257800" cy="7207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25046" y="3902614"/>
            <a:ext cx="52578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 descr="\\jlabgrp\group\asd\asddata\CryomoduleAssembly\pictures\C100\Cryomodule Moving\JF CM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54" y="3706843"/>
            <a:ext cx="9144000" cy="19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429646" y="3140614"/>
            <a:ext cx="533400" cy="1905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1"/>
          <p:cNvSpPr txBox="1"/>
          <p:nvPr/>
        </p:nvSpPr>
        <p:spPr>
          <a:xfrm>
            <a:off x="1569578" y="276061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Ch1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1679948" y="3176553"/>
            <a:ext cx="228600" cy="17526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715646" y="3140614"/>
            <a:ext cx="76200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6"/>
          <p:cNvSpPr txBox="1"/>
          <p:nvPr/>
        </p:nvSpPr>
        <p:spPr>
          <a:xfrm>
            <a:off x="2485512" y="275678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Ch2</a:t>
            </a:r>
            <a:endParaRPr lang="en-US" sz="2000" dirty="0"/>
          </a:p>
        </p:txBody>
      </p:sp>
      <p:sp>
        <p:nvSpPr>
          <p:cNvPr id="15" name="TextBox 17"/>
          <p:cNvSpPr txBox="1"/>
          <p:nvPr/>
        </p:nvSpPr>
        <p:spPr>
          <a:xfrm>
            <a:off x="4795574" y="2769102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Ch4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782446" y="3156890"/>
            <a:ext cx="76200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652926" y="2769102"/>
            <a:ext cx="75401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5" idx="2"/>
          </p:cNvCxnSpPr>
          <p:nvPr/>
        </p:nvCxnSpPr>
        <p:spPr bwMode="auto">
          <a:xfrm flipH="1">
            <a:off x="4838360" y="3169212"/>
            <a:ext cx="263548" cy="175994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839846" y="2956835"/>
            <a:ext cx="76200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6830446" y="3082073"/>
            <a:ext cx="76200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7744846" y="3073216"/>
            <a:ext cx="76200" cy="181053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811646" y="2969157"/>
            <a:ext cx="0" cy="199826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7"/>
          <p:cNvSpPr txBox="1"/>
          <p:nvPr/>
        </p:nvSpPr>
        <p:spPr>
          <a:xfrm>
            <a:off x="4266104" y="238075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Ch5</a:t>
            </a:r>
            <a:endParaRPr lang="en-US" sz="2000" dirty="0"/>
          </a:p>
        </p:txBody>
      </p:sp>
      <p:sp>
        <p:nvSpPr>
          <p:cNvPr id="24" name="TextBox 30"/>
          <p:cNvSpPr txBox="1"/>
          <p:nvPr/>
        </p:nvSpPr>
        <p:spPr>
          <a:xfrm>
            <a:off x="3552312" y="2718508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Ch3</a:t>
            </a:r>
            <a:endParaRPr lang="en-US" sz="2000" dirty="0"/>
          </a:p>
        </p:txBody>
      </p:sp>
      <p:sp>
        <p:nvSpPr>
          <p:cNvPr id="25" name="TextBox 31"/>
          <p:cNvSpPr txBox="1"/>
          <p:nvPr/>
        </p:nvSpPr>
        <p:spPr>
          <a:xfrm>
            <a:off x="5609712" y="253955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Ch6</a:t>
            </a:r>
            <a:endParaRPr lang="en-US" sz="2000" dirty="0"/>
          </a:p>
        </p:txBody>
      </p:sp>
      <p:sp>
        <p:nvSpPr>
          <p:cNvPr id="26" name="TextBox 32"/>
          <p:cNvSpPr txBox="1"/>
          <p:nvPr/>
        </p:nvSpPr>
        <p:spPr>
          <a:xfrm>
            <a:off x="6524112" y="259258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Ch7</a:t>
            </a:r>
            <a:endParaRPr lang="en-US" sz="2000" dirty="0"/>
          </a:p>
        </p:txBody>
      </p:sp>
      <p:sp>
        <p:nvSpPr>
          <p:cNvPr id="27" name="TextBox 33"/>
          <p:cNvSpPr txBox="1"/>
          <p:nvPr/>
        </p:nvSpPr>
        <p:spPr>
          <a:xfrm>
            <a:off x="7424474" y="267085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Ch8</a:t>
            </a:r>
            <a:endParaRPr lang="en-US" sz="2000" dirty="0"/>
          </a:p>
        </p:txBody>
      </p:sp>
      <p:sp>
        <p:nvSpPr>
          <p:cNvPr id="28" name="TextBox 34"/>
          <p:cNvSpPr txBox="1"/>
          <p:nvPr/>
        </p:nvSpPr>
        <p:spPr>
          <a:xfrm>
            <a:off x="656712" y="275678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Ch9</a:t>
            </a:r>
            <a:endParaRPr lang="en-US" sz="2000" dirty="0"/>
          </a:p>
        </p:txBody>
      </p:sp>
      <p:sp>
        <p:nvSpPr>
          <p:cNvPr id="29" name="TextBox 35"/>
          <p:cNvSpPr txBox="1"/>
          <p:nvPr/>
        </p:nvSpPr>
        <p:spPr>
          <a:xfrm>
            <a:off x="8430646" y="2604348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33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- </a:t>
            </a:r>
            <a:r>
              <a:rPr lang="en-US" dirty="0" err="1" smtClean="0"/>
              <a:t>Qo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109663"/>
            <a:ext cx="4161031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75" y="3114674"/>
            <a:ext cx="4822346" cy="3343275"/>
          </a:xfrm>
        </p:spPr>
      </p:pic>
      <p:sp>
        <p:nvSpPr>
          <p:cNvPr id="7" name="TextBox 6"/>
          <p:cNvSpPr txBox="1"/>
          <p:nvPr/>
        </p:nvSpPr>
        <p:spPr>
          <a:xfrm>
            <a:off x="87313" y="3981449"/>
            <a:ext cx="39420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Calorimetric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Automated by </a:t>
            </a:r>
            <a:r>
              <a:rPr lang="en-US" sz="1400" dirty="0" err="1" smtClean="0"/>
              <a:t>Labview</a:t>
            </a:r>
            <a:r>
              <a:rPr lang="en-US" sz="14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Controls RF, Heaters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Collects Pressure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Calculates and records </a:t>
            </a:r>
            <a:r>
              <a:rPr lang="en-US" sz="1400" dirty="0" err="1" smtClean="0"/>
              <a:t>Qo’s</a:t>
            </a:r>
            <a:r>
              <a:rPr lang="en-US" sz="1400" dirty="0" smtClean="0"/>
              <a:t> and heat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This measurement cycle also delivers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Primary circuit static heat 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Pressure Sensitivity (Hz / </a:t>
            </a:r>
            <a:r>
              <a:rPr lang="en-US" sz="1400" dirty="0" err="1" smtClean="0"/>
              <a:t>torr</a:t>
            </a:r>
            <a:r>
              <a:rPr lang="en-US" sz="14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5 minutes per measurement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 shifts to complete a </a:t>
            </a:r>
            <a:r>
              <a:rPr lang="en-US" sz="1400" dirty="0" err="1" smtClean="0"/>
              <a:t>cryomodule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48344" y="1485900"/>
            <a:ext cx="4767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Acceptance Criteria:</a:t>
            </a:r>
          </a:p>
          <a:p>
            <a:r>
              <a:rPr lang="en-US" sz="1600" dirty="0" err="1" smtClean="0"/>
              <a:t>Qo</a:t>
            </a:r>
            <a:r>
              <a:rPr lang="en-US" sz="1600" dirty="0" smtClean="0"/>
              <a:t> = 7.2e9 (on Average) at 19.2 MV/m and 2.07 K</a:t>
            </a:r>
          </a:p>
          <a:p>
            <a:r>
              <a:rPr lang="en-US" sz="1600" dirty="0" smtClean="0"/>
              <a:t>Total Dynamic Heat Load per module &lt; 240 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27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Lorentz Detuning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000" dirty="0" smtClean="0"/>
              <a:t>Static or Swept sine AM Transfer Function</a:t>
            </a:r>
          </a:p>
          <a:p>
            <a:r>
              <a:rPr lang="en-US" sz="2000" dirty="0" smtClean="0"/>
              <a:t>Similar to </a:t>
            </a:r>
            <a:r>
              <a:rPr lang="en-US" sz="2000" dirty="0" err="1" smtClean="0"/>
              <a:t>microphonics</a:t>
            </a:r>
            <a:r>
              <a:rPr lang="en-US" sz="2000" dirty="0" smtClean="0"/>
              <a:t> test set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DSO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Cavity Resonance Monitor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250129"/>
            <a:ext cx="4119563" cy="28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128"/>
            <a:ext cx="4326181" cy="29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9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Detune Cavities (to original </a:t>
            </a:r>
            <a:r>
              <a:rPr lang="en-US" dirty="0" err="1" smtClean="0"/>
              <a:t>untuned</a:t>
            </a:r>
            <a:r>
              <a:rPr lang="en-US" dirty="0" smtClean="0"/>
              <a:t> positions)</a:t>
            </a:r>
          </a:p>
          <a:p>
            <a:r>
              <a:rPr lang="en-US" dirty="0" smtClean="0"/>
              <a:t>Close JT valve</a:t>
            </a:r>
          </a:p>
          <a:p>
            <a:r>
              <a:rPr lang="en-US" dirty="0" smtClean="0"/>
              <a:t>Turn on Heaters</a:t>
            </a:r>
          </a:p>
          <a:p>
            <a:r>
              <a:rPr lang="en-US" dirty="0" smtClean="0"/>
              <a:t>Three </a:t>
            </a:r>
            <a:r>
              <a:rPr lang="en-US" dirty="0" smtClean="0"/>
              <a:t>days to warm up before U-tube removal</a:t>
            </a:r>
          </a:p>
          <a:p>
            <a:r>
              <a:rPr lang="en-US" dirty="0" smtClean="0"/>
              <a:t>One to two more shifts to completely disconnect and remove the </a:t>
            </a:r>
            <a:r>
              <a:rPr lang="en-US" dirty="0" err="1" smtClean="0"/>
              <a:t>cryomodule</a:t>
            </a:r>
            <a:r>
              <a:rPr lang="en-US" dirty="0" smtClean="0"/>
              <a:t> from the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 to Poor Acceptance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Microphonics</a:t>
            </a:r>
            <a:r>
              <a:rPr lang="en-US" sz="2000" dirty="0" smtClean="0"/>
              <a:t> – early </a:t>
            </a:r>
            <a:r>
              <a:rPr lang="en-US" sz="2000" dirty="0" err="1" smtClean="0"/>
              <a:t>cryomodules</a:t>
            </a:r>
            <a:endParaRPr lang="en-US" sz="2000" dirty="0" smtClean="0"/>
          </a:p>
          <a:p>
            <a:pPr marL="800100" lvl="1" indent="-342900"/>
            <a:r>
              <a:rPr lang="en-US" sz="2000" dirty="0" smtClean="0"/>
              <a:t>Higher than expected detuning response</a:t>
            </a:r>
          </a:p>
          <a:p>
            <a:pPr marL="800100" lvl="1" indent="-342900"/>
            <a:r>
              <a:rPr lang="en-US" sz="2000" dirty="0" smtClean="0"/>
              <a:t>High Pressure Sensitivity</a:t>
            </a:r>
          </a:p>
          <a:p>
            <a:pPr marL="800100" lvl="1" indent="-342900"/>
            <a:r>
              <a:rPr lang="en-US" sz="2000" dirty="0" smtClean="0"/>
              <a:t>High Lorentz Detuning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C100-4 – BL Vacuum Compromised during Assembly</a:t>
            </a:r>
          </a:p>
          <a:p>
            <a:pPr marL="800100" lvl="1" indent="-342900"/>
            <a:r>
              <a:rPr lang="en-US" sz="2000" dirty="0" smtClean="0"/>
              <a:t>Poor Cavity Performance</a:t>
            </a:r>
          </a:p>
          <a:p>
            <a:pPr marL="1033463" lvl="2" indent="-342900"/>
            <a:r>
              <a:rPr lang="en-US" dirty="0" smtClean="0"/>
              <a:t>Most Cavities Fail to meet Gradient and </a:t>
            </a:r>
            <a:r>
              <a:rPr lang="en-US" dirty="0" err="1" smtClean="0"/>
              <a:t>Qo</a:t>
            </a:r>
            <a:r>
              <a:rPr lang="en-US" dirty="0" smtClean="0"/>
              <a:t> Criteria.</a:t>
            </a:r>
          </a:p>
          <a:p>
            <a:pPr marL="1033463" lvl="2" indent="-342900"/>
            <a:r>
              <a:rPr lang="en-US" dirty="0" smtClean="0"/>
              <a:t>High FE, Low Onsets</a:t>
            </a:r>
          </a:p>
          <a:p>
            <a:pPr lvl="2" indent="0">
              <a:buNone/>
            </a:pPr>
            <a:endParaRPr lang="en-US" dirty="0" smtClean="0"/>
          </a:p>
          <a:p>
            <a:pPr marL="800100" lvl="1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81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24272"/>
              </p:ext>
            </p:extLst>
          </p:nvPr>
        </p:nvGraphicFramePr>
        <p:xfrm>
          <a:off x="4526978" y="884264"/>
          <a:ext cx="3892549" cy="1584270"/>
        </p:xfrm>
        <a:graphic>
          <a:graphicData uri="http://schemas.openxmlformats.org/drawingml/2006/table">
            <a:tbl>
              <a:tblPr/>
              <a:tblGrid>
                <a:gridCol w="1741763"/>
                <a:gridCol w="1075393"/>
                <a:gridCol w="1075393"/>
              </a:tblGrid>
              <a:tr h="688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Microphonic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Detuning*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Calibri" pitchFamily="34" charset="0"/>
                        <a:cs typeface="Arial" charset="0"/>
                      </a:endParaRP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C100-1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C100-4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RMS (Hz)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Calibri" pitchFamily="34" charset="0"/>
                        <a:cs typeface="Arial" charset="0"/>
                      </a:endParaRP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2.985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1.524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6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Arial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(Hz)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Calibri" pitchFamily="34" charset="0"/>
                        <a:cs typeface="Arial" charset="0"/>
                      </a:endParaRP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17.91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9.14</a:t>
                      </a:r>
                    </a:p>
                  </a:txBody>
                  <a:tcPr marL="61232" marR="612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1745" name="Content Placeholder 2"/>
          <p:cNvSpPr>
            <a:spLocks noGrp="1"/>
          </p:cNvSpPr>
          <p:nvPr>
            <p:ph idx="4294967295"/>
          </p:nvPr>
        </p:nvSpPr>
        <p:spPr>
          <a:xfrm>
            <a:off x="32915" y="1143000"/>
            <a:ext cx="438546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Design allows for 25 Hz Peak </a:t>
            </a:r>
            <a:r>
              <a:rPr lang="en-US" sz="1800" dirty="0" smtClean="0">
                <a:latin typeface="Arial" charset="0"/>
                <a:cs typeface="Arial" charset="0"/>
              </a:rPr>
              <a:t>Detuning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Poor Performance - </a:t>
            </a:r>
            <a:r>
              <a:rPr lang="en-US" dirty="0" err="1"/>
              <a:t>Microphonics</a:t>
            </a:r>
            <a:endParaRPr lang="en-US" dirty="0"/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90800"/>
            <a:ext cx="5029200" cy="193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495800"/>
            <a:ext cx="5029200" cy="19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67200" y="2514600"/>
            <a:ext cx="220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Cavity C100-1-5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4495800"/>
            <a:ext cx="220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Cavity C100-5-5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15" y="3480614"/>
            <a:ext cx="392460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A minor change to the </a:t>
            </a:r>
            <a:r>
              <a:rPr lang="en-US" sz="1800" b="1" dirty="0" smtClean="0"/>
              <a:t>tuner pivot </a:t>
            </a:r>
            <a:r>
              <a:rPr lang="en-US" sz="1800" dirty="0" smtClean="0"/>
              <a:t>plate substantially improved the microphonics for the CEBAF C100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(C100-4 – C100-10).</a:t>
            </a:r>
            <a:endParaRPr lang="en-US" sz="1800" dirty="0" smtClean="0"/>
          </a:p>
          <a:p>
            <a:pPr marL="171450" indent="-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Also improved pressure sensitivity and Lorentz detuning</a:t>
            </a:r>
            <a:endParaRPr lang="en-US" sz="1800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5" cstate="print"/>
          <a:srcRect l="28571" t="19588" r="13714" b="2062"/>
          <a:stretch>
            <a:fillRect/>
          </a:stretch>
        </p:blipFill>
        <p:spPr bwMode="auto">
          <a:xfrm>
            <a:off x="6450492" y="4495800"/>
            <a:ext cx="121516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6" cstate="print"/>
          <a:srcRect l="16705" t="22354" r="13921" b="2540"/>
          <a:stretch>
            <a:fillRect/>
          </a:stretch>
        </p:blipFill>
        <p:spPr bwMode="auto">
          <a:xfrm>
            <a:off x="7029377" y="2550380"/>
            <a:ext cx="123295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915" y="1676399"/>
            <a:ext cx="4020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Actual peak detuning </a:t>
            </a:r>
            <a:r>
              <a:rPr lang="en-US" b="1" dirty="0" smtClean="0"/>
              <a:t>(21 Hz) </a:t>
            </a:r>
            <a:r>
              <a:rPr lang="en-US" dirty="0" smtClean="0"/>
              <a:t>was higher than expected in first </a:t>
            </a:r>
            <a:r>
              <a:rPr lang="en-US" dirty="0" err="1" smtClean="0"/>
              <a:t>cryomodules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detailed vibration study </a:t>
            </a:r>
            <a:r>
              <a:rPr lang="en-US" dirty="0" smtClean="0"/>
              <a:t>initiated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Led to tuner design change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4022" y="6410208"/>
            <a:ext cx="4126528" cy="314326"/>
          </a:xfrm>
        </p:spPr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Test Facility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077200" cy="5004816"/>
          </a:xfrm>
        </p:spPr>
        <p:txBody>
          <a:bodyPr>
            <a:normAutofit fontScale="92500" lnSpcReduction="10000"/>
          </a:bodyPr>
          <a:lstStyle/>
          <a:p>
            <a:pPr defTabSz="457200"/>
            <a:r>
              <a:rPr lang="en-US" sz="1800" b="1" dirty="0">
                <a:solidFill>
                  <a:prstClr val="black"/>
                </a:solidFill>
              </a:rPr>
              <a:t>The Cryomodule Test Facility (CMTF) at Jefferson Lab has carried out at least 40 successful </a:t>
            </a:r>
            <a:r>
              <a:rPr lang="en-US" sz="1800" b="1" dirty="0" err="1">
                <a:solidFill>
                  <a:prstClr val="black"/>
                </a:solidFill>
              </a:rPr>
              <a:t>cryomodule</a:t>
            </a:r>
            <a:r>
              <a:rPr lang="en-US" sz="1800" b="1" dirty="0">
                <a:solidFill>
                  <a:prstClr val="black"/>
                </a:solidFill>
              </a:rPr>
              <a:t> tests.</a:t>
            </a:r>
            <a:r>
              <a:rPr lang="en-US" sz="1800" dirty="0">
                <a:solidFill>
                  <a:prstClr val="black"/>
                </a:solidFill>
              </a:rPr>
              <a:t>  </a:t>
            </a:r>
          </a:p>
          <a:p>
            <a:pPr lvl="1" defTabSz="457200"/>
            <a:r>
              <a:rPr lang="en-US" sz="1600" dirty="0">
                <a:solidFill>
                  <a:prstClr val="black"/>
                </a:solidFill>
              </a:rPr>
              <a:t>These include various CEBAF designs from C20 to C100 as well as SNS </a:t>
            </a:r>
            <a:r>
              <a:rPr lang="en-US" sz="1600" dirty="0" err="1">
                <a:solidFill>
                  <a:prstClr val="black"/>
                </a:solidFill>
              </a:rPr>
              <a:t>cryomodules</a:t>
            </a:r>
            <a:r>
              <a:rPr lang="en-US" sz="1600" dirty="0">
                <a:solidFill>
                  <a:prstClr val="black"/>
                </a:solidFill>
              </a:rPr>
              <a:t> and several HTB tests for CEBAF and LCLS </a:t>
            </a:r>
            <a:r>
              <a:rPr lang="en-US" sz="1600" dirty="0" smtClean="0">
                <a:solidFill>
                  <a:prstClr val="black"/>
                </a:solidFill>
              </a:rPr>
              <a:t>II.</a:t>
            </a:r>
          </a:p>
          <a:p>
            <a:pPr lvl="1" defTabSz="457200"/>
            <a:r>
              <a:rPr lang="en-US" sz="1600" dirty="0" smtClean="0">
                <a:solidFill>
                  <a:prstClr val="black"/>
                </a:solidFill>
              </a:rPr>
              <a:t>Can be quickly reconfigured to test any of the CEBAF designs</a:t>
            </a:r>
          </a:p>
          <a:p>
            <a:pPr lvl="1" defTabSz="457200"/>
            <a:endParaRPr lang="en-US" sz="1600" dirty="0" smtClean="0">
              <a:solidFill>
                <a:prstClr val="black"/>
              </a:solidFill>
            </a:endParaRPr>
          </a:p>
          <a:p>
            <a:pPr lvl="1" defTabSz="457200"/>
            <a:r>
              <a:rPr lang="en-US" sz="1600" dirty="0" smtClean="0">
                <a:solidFill>
                  <a:prstClr val="black"/>
                </a:solidFill>
              </a:rPr>
              <a:t>The CMTF currently consists of:</a:t>
            </a:r>
          </a:p>
          <a:p>
            <a:pPr lvl="2" defTabSz="457200"/>
            <a:r>
              <a:rPr lang="en-US" sz="1400" b="1" dirty="0">
                <a:solidFill>
                  <a:prstClr val="black"/>
                </a:solidFill>
              </a:rPr>
              <a:t>Dedicated shielded cave with Personnel Safety System (PSS)</a:t>
            </a:r>
          </a:p>
          <a:p>
            <a:pPr lvl="3" defTabSz="457200"/>
            <a:r>
              <a:rPr lang="en-US" sz="1200" dirty="0">
                <a:solidFill>
                  <a:prstClr val="black"/>
                </a:solidFill>
              </a:rPr>
              <a:t>Radiation shielding – 4.5 </a:t>
            </a:r>
            <a:r>
              <a:rPr lang="en-US" sz="1200" dirty="0" err="1">
                <a:solidFill>
                  <a:prstClr val="black"/>
                </a:solidFill>
              </a:rPr>
              <a:t>ft</a:t>
            </a:r>
            <a:r>
              <a:rPr lang="en-US" sz="1200" dirty="0">
                <a:solidFill>
                  <a:prstClr val="black"/>
                </a:solidFill>
              </a:rPr>
              <a:t> thick concrete walls and 3 ft. concrete roof.</a:t>
            </a:r>
          </a:p>
          <a:p>
            <a:pPr lvl="3" defTabSz="457200"/>
            <a:r>
              <a:rPr lang="en-US" sz="1200" dirty="0">
                <a:solidFill>
                  <a:prstClr val="black"/>
                </a:solidFill>
              </a:rPr>
              <a:t>Magnetic shielding – magnetic fields in the vicinity of the </a:t>
            </a:r>
            <a:r>
              <a:rPr lang="en-US" sz="1200" dirty="0" err="1" smtClean="0">
                <a:solidFill>
                  <a:prstClr val="black"/>
                </a:solidFill>
              </a:rPr>
              <a:t>cryomodule</a:t>
            </a:r>
            <a:r>
              <a:rPr lang="en-US" sz="1200" dirty="0" smtClean="0">
                <a:solidFill>
                  <a:prstClr val="black"/>
                </a:solidFill>
              </a:rPr>
              <a:t> of </a:t>
            </a:r>
            <a:r>
              <a:rPr lang="en-US" sz="1200" dirty="0">
                <a:solidFill>
                  <a:prstClr val="black"/>
                </a:solidFill>
              </a:rPr>
              <a:t>50 </a:t>
            </a:r>
            <a:r>
              <a:rPr lang="en-US" sz="1200" dirty="0" err="1">
                <a:solidFill>
                  <a:prstClr val="black"/>
                </a:solidFill>
              </a:rPr>
              <a:t>mG</a:t>
            </a:r>
            <a:r>
              <a:rPr lang="en-US" sz="1200" dirty="0">
                <a:solidFill>
                  <a:prstClr val="black"/>
                </a:solidFill>
              </a:rPr>
              <a:t> or less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</a:p>
          <a:p>
            <a:pPr lvl="2" defTabSz="457200"/>
            <a:r>
              <a:rPr lang="en-US" sz="1400" b="1" dirty="0">
                <a:solidFill>
                  <a:prstClr val="black"/>
                </a:solidFill>
              </a:rPr>
              <a:t>Close loop 2K helium refrigerator shared with the Vertical Test Area (VTA)</a:t>
            </a:r>
          </a:p>
          <a:p>
            <a:pPr lvl="3" defTabSz="457200"/>
            <a:r>
              <a:rPr lang="en-US" sz="1200" dirty="0">
                <a:solidFill>
                  <a:prstClr val="black"/>
                </a:solidFill>
              </a:rPr>
              <a:t>Primary circuit supply up to 7-8 g/s 2.8 Bar 4K supply for cool-down, steady state ~2-3 g/s</a:t>
            </a:r>
          </a:p>
          <a:p>
            <a:pPr lvl="3" defTabSz="457200">
              <a:lnSpc>
                <a:spcPct val="130000"/>
              </a:lnSpc>
            </a:pPr>
            <a:r>
              <a:rPr lang="en-US" sz="1200" dirty="0">
                <a:solidFill>
                  <a:prstClr val="black"/>
                </a:solidFill>
              </a:rPr>
              <a:t>50 K shield circuit, several g/s (not a limit to operations)</a:t>
            </a:r>
          </a:p>
          <a:p>
            <a:pPr lvl="2" defTabSz="457200">
              <a:lnSpc>
                <a:spcPct val="130000"/>
              </a:lnSpc>
            </a:pPr>
            <a:r>
              <a:rPr lang="en-US" sz="1400" b="1" dirty="0">
                <a:solidFill>
                  <a:prstClr val="black"/>
                </a:solidFill>
              </a:rPr>
              <a:t>2 </a:t>
            </a:r>
            <a:r>
              <a:rPr lang="en-US" sz="1400" b="1" dirty="0">
                <a:solidFill>
                  <a:prstClr val="black"/>
                </a:solidFill>
              </a:rPr>
              <a:t>channels of High Power RF, 12 kW each,  2 Klystrons operating in pairs deliver 12 kW per channel at 1497 </a:t>
            </a:r>
            <a:r>
              <a:rPr lang="en-US" sz="1400" b="1" dirty="0" err="1">
                <a:solidFill>
                  <a:prstClr val="black"/>
                </a:solidFill>
              </a:rPr>
              <a:t>MHz.</a:t>
            </a:r>
            <a:endParaRPr lang="en-US" sz="1400" b="1" dirty="0">
              <a:solidFill>
                <a:prstClr val="black"/>
              </a:solidFill>
            </a:endParaRPr>
          </a:p>
          <a:p>
            <a:pPr lvl="3" defTabSz="457200"/>
            <a:endParaRPr lang="en-US" sz="1200" dirty="0" smtClean="0">
              <a:solidFill>
                <a:prstClr val="black"/>
              </a:solidFill>
            </a:endParaRPr>
          </a:p>
          <a:p>
            <a:pPr lvl="2" defTabSz="457200">
              <a:lnSpc>
                <a:spcPct val="130000"/>
              </a:lnSpc>
            </a:pPr>
            <a:r>
              <a:rPr lang="en-US" sz="1400" b="1" dirty="0">
                <a:solidFill>
                  <a:prstClr val="black"/>
                </a:solidFill>
              </a:rPr>
              <a:t>Control Room</a:t>
            </a:r>
          </a:p>
          <a:p>
            <a:pPr lvl="3" defTabSz="457200"/>
            <a:r>
              <a:rPr lang="en-US" sz="1200" dirty="0" smtClean="0">
                <a:solidFill>
                  <a:prstClr val="black"/>
                </a:solidFill>
              </a:rPr>
              <a:t>Currently VXI / VME / GPIB based data acquisition and controls</a:t>
            </a:r>
          </a:p>
          <a:p>
            <a:pPr lvl="3" defTabSz="457200"/>
            <a:r>
              <a:rPr lang="en-US" sz="1200" dirty="0">
                <a:solidFill>
                  <a:prstClr val="black"/>
                </a:solidFill>
              </a:rPr>
              <a:t>Three Windows PC’s running </a:t>
            </a:r>
            <a:r>
              <a:rPr lang="en-US" sz="1200" dirty="0" err="1">
                <a:solidFill>
                  <a:prstClr val="black"/>
                </a:solidFill>
              </a:rPr>
              <a:t>Labview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for control and </a:t>
            </a:r>
            <a:r>
              <a:rPr lang="en-US" sz="1200" dirty="0">
                <a:solidFill>
                  <a:prstClr val="black"/>
                </a:solidFill>
              </a:rPr>
              <a:t>data acquisition</a:t>
            </a:r>
          </a:p>
          <a:p>
            <a:pPr lvl="4" defTabSz="4572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RF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 and control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 defTabSz="4572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Slower process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(liquid level, He pressure, temperatures)</a:t>
            </a:r>
          </a:p>
          <a:p>
            <a:pPr lvl="4" defTabSz="457200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tuner control and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  <a:p>
            <a:pPr lvl="3" defTabSz="457200"/>
            <a:endParaRPr lang="en-US" sz="1400" dirty="0" smtClean="0">
              <a:solidFill>
                <a:prstClr val="black"/>
              </a:solidFill>
              <a:latin typeface="Minion Pro"/>
              <a:cs typeface="Arial" pitchFamily="34" charset="0"/>
            </a:endParaRPr>
          </a:p>
          <a:p>
            <a:pPr marL="233362" lvl="1" indent="0" defTabSz="457200">
              <a:buNone/>
            </a:pPr>
            <a:endParaRPr lang="en-US" sz="1600" dirty="0">
              <a:solidFill>
                <a:prstClr val="black"/>
              </a:solidFill>
              <a:latin typeface="Minion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Performance - C100-4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343150"/>
            <a:ext cx="5036453" cy="340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411843"/>
            <a:ext cx="6105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Processing Used to restore cavity performance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Integrated voltage increased from 90 MV to 113 MV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Average FE onset increased from 9.3 MV/m to 13.1 MV/m</a:t>
            </a:r>
            <a:endParaRPr lang="en-US" dirty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" y="2343150"/>
            <a:ext cx="2532061" cy="338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1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– Final Thoughts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6225" y="1243583"/>
            <a:ext cx="8289925" cy="48619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C100 Test Cycle described here is a good guide to what is needed for LCLS II.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Major differences for LCLS II:</a:t>
            </a:r>
          </a:p>
          <a:p>
            <a:pPr marL="800100" lvl="1" indent="-342900"/>
            <a:r>
              <a:rPr lang="en-US" dirty="0" smtClean="0"/>
              <a:t>Coaxial Couplers</a:t>
            </a:r>
          </a:p>
          <a:p>
            <a:pPr marL="800100" lvl="1" indent="-342900"/>
            <a:r>
              <a:rPr lang="en-US" dirty="0" smtClean="0"/>
              <a:t>Magnet package</a:t>
            </a:r>
          </a:p>
          <a:p>
            <a:pPr marL="800100" lvl="1" indent="-342900"/>
            <a:r>
              <a:rPr lang="en-US" dirty="0" smtClean="0"/>
              <a:t>Eight Cavity Run capability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After prototype and first few production tests - move to a more compact test plan:</a:t>
            </a:r>
          </a:p>
          <a:p>
            <a:pPr marL="800100" lvl="1" indent="-342900"/>
            <a:r>
              <a:rPr lang="en-US" dirty="0" smtClean="0"/>
              <a:t>Tuners</a:t>
            </a:r>
          </a:p>
          <a:p>
            <a:pPr marL="800100" lvl="1" indent="-342900"/>
            <a:r>
              <a:rPr lang="en-US" dirty="0" err="1" smtClean="0"/>
              <a:t>Microphonics</a:t>
            </a:r>
            <a:endParaRPr lang="en-US" dirty="0" smtClean="0"/>
          </a:p>
          <a:p>
            <a:pPr marL="800100" lvl="1" indent="-342900"/>
            <a:r>
              <a:rPr lang="en-US" dirty="0" smtClean="0"/>
              <a:t>Cavity / String Performance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14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Thanks to the conveners for the invitation</a:t>
            </a:r>
          </a:p>
          <a:p>
            <a:r>
              <a:rPr lang="en-US" dirty="0" smtClean="0"/>
              <a:t>Thanks to the folks at SRF for helping me put this together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317043"/>
            <a:ext cx="5316538" cy="324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9574" y="5185331"/>
            <a:ext cx="288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the C100 Team!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7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stuff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stuff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91787"/>
              </p:ext>
            </p:extLst>
          </p:nvPr>
        </p:nvGraphicFramePr>
        <p:xfrm>
          <a:off x="235414" y="281103"/>
          <a:ext cx="8673171" cy="629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44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stuff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</a:p>
        </p:txBody>
      </p:sp>
      <p:pic>
        <p:nvPicPr>
          <p:cNvPr id="7" name="Picture 6" descr="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00111"/>
            <a:ext cx="8615317" cy="549116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46182"/>
              </p:ext>
            </p:extLst>
          </p:nvPr>
        </p:nvGraphicFramePr>
        <p:xfrm>
          <a:off x="6188869" y="1176338"/>
          <a:ext cx="2438400" cy="2059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/>
                <a:gridCol w="1079500"/>
                <a:gridCol w="8001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 mode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Frequency (MHz)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Qloaded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1274.98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1.28E+07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2π/9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1277.23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1.43E+07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3π/9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1280.666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8.14E+06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4π/9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1284.844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6.52E+06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5π/9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1289.276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5.06E+06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6π/9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1293.536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4.76E+06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7π/9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1297.036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4.21E+06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8π/9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1299.362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4.15E+06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π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1300.152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5.07E+06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2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Control - Travelers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76250" y="1243583"/>
            <a:ext cx="8089900" cy="50143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Acceptance Testing Travelers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Three travelers govern Acceptance Testing</a:t>
            </a:r>
          </a:p>
          <a:p>
            <a:pPr marL="800100" lvl="1" indent="-342900"/>
            <a:r>
              <a:rPr lang="en-US" dirty="0" err="1" smtClean="0"/>
              <a:t>Cryocycle</a:t>
            </a:r>
            <a:r>
              <a:rPr lang="en-US" dirty="0" smtClean="0"/>
              <a:t> Traveler</a:t>
            </a:r>
          </a:p>
          <a:p>
            <a:pPr marL="1033463" lvl="2" indent="-342900"/>
            <a:r>
              <a:rPr lang="en-US" dirty="0" smtClean="0"/>
              <a:t>Covers Cryomodule Prep, Cool down and Warm up</a:t>
            </a:r>
          </a:p>
          <a:p>
            <a:pPr marL="800100" lvl="1" indent="-342900"/>
            <a:r>
              <a:rPr lang="en-US" dirty="0" smtClean="0"/>
              <a:t>Low Power RF Traveler</a:t>
            </a:r>
          </a:p>
          <a:p>
            <a:pPr marL="1033463" lvl="2" indent="-342900"/>
            <a:r>
              <a:rPr lang="en-US" dirty="0" smtClean="0"/>
              <a:t>Covers Tuner work, </a:t>
            </a:r>
          </a:p>
          <a:p>
            <a:pPr marL="1033463" lvl="2" indent="-342900"/>
            <a:r>
              <a:rPr lang="en-US" dirty="0" smtClean="0"/>
              <a:t>frequency / passband measurements,</a:t>
            </a:r>
          </a:p>
          <a:p>
            <a:pPr marL="1033463" lvl="2" indent="-342900"/>
            <a:r>
              <a:rPr lang="en-US" dirty="0" err="1" smtClean="0"/>
              <a:t>Microphonics</a:t>
            </a:r>
            <a:r>
              <a:rPr lang="en-US" dirty="0" smtClean="0"/>
              <a:t> </a:t>
            </a:r>
          </a:p>
          <a:p>
            <a:pPr marL="1033463" lvl="2" indent="-342900"/>
            <a:r>
              <a:rPr lang="en-US" dirty="0" smtClean="0"/>
              <a:t>HOM surveys</a:t>
            </a:r>
          </a:p>
          <a:p>
            <a:pPr marL="800100" lvl="1" indent="-342900"/>
            <a:r>
              <a:rPr lang="en-US" dirty="0" smtClean="0"/>
              <a:t>High Power RF Traveler</a:t>
            </a:r>
          </a:p>
          <a:p>
            <a:pPr marL="1033463" lvl="2" indent="-342900"/>
            <a:r>
              <a:rPr lang="en-US" dirty="0" smtClean="0"/>
              <a:t>Covers High Power Checklist,</a:t>
            </a:r>
          </a:p>
          <a:p>
            <a:pPr marL="1033463" lvl="2" indent="-342900"/>
            <a:r>
              <a:rPr lang="en-US" dirty="0" err="1" smtClean="0"/>
              <a:t>Emax</a:t>
            </a:r>
            <a:r>
              <a:rPr lang="en-US" dirty="0" smtClean="0"/>
              <a:t>, </a:t>
            </a:r>
          </a:p>
          <a:p>
            <a:pPr marL="1033463" lvl="2" indent="-342900"/>
            <a:r>
              <a:rPr lang="en-US" dirty="0" err="1" smtClean="0"/>
              <a:t>Qo</a:t>
            </a:r>
            <a:r>
              <a:rPr lang="en-US" dirty="0" smtClean="0"/>
              <a:t>,</a:t>
            </a:r>
          </a:p>
          <a:p>
            <a:pPr marL="1033463" lvl="2" indent="-342900"/>
            <a:r>
              <a:rPr lang="en-US" dirty="0" smtClean="0"/>
              <a:t>Lorentz detuning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Control - Travelers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135642"/>
            <a:ext cx="8108950" cy="3299503"/>
          </a:xfrm>
        </p:spPr>
      </p:pic>
      <p:sp>
        <p:nvSpPr>
          <p:cNvPr id="7" name="TextBox 6"/>
          <p:cNvSpPr txBox="1"/>
          <p:nvPr/>
        </p:nvSpPr>
        <p:spPr>
          <a:xfrm>
            <a:off x="552450" y="1548884"/>
            <a:ext cx="313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 Traveler – Module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Control - Travelers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5757"/>
            <a:ext cx="8108950" cy="4020223"/>
          </a:xfrm>
        </p:spPr>
      </p:pic>
      <p:sp>
        <p:nvSpPr>
          <p:cNvPr id="7" name="TextBox 6"/>
          <p:cNvSpPr txBox="1"/>
          <p:nvPr/>
        </p:nvSpPr>
        <p:spPr>
          <a:xfrm>
            <a:off x="619125" y="1320284"/>
            <a:ext cx="39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HPRF Traveler – </a:t>
            </a:r>
            <a:r>
              <a:rPr lang="en-US" dirty="0" err="1" smtClean="0"/>
              <a:t>Emax</a:t>
            </a:r>
            <a:r>
              <a:rPr lang="en-US" dirty="0" smtClean="0"/>
              <a:t> Data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Test Facility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Instrumentation includes: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Six channels RF Power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Ten Channels Portable GM tubes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Gamma / Neutron Probes (owned by Safety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Several Network Analyzers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Spectrum Analyzers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Variety of Scopes, Waveform Generators,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 Diodes, Thermocouples, Vacuum gauges, Pressure Transducers, </a:t>
            </a:r>
            <a:r>
              <a:rPr lang="en-US" dirty="0" smtClean="0"/>
              <a:t>Cameras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…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for LCLS </a:t>
            </a:r>
            <a:r>
              <a:rPr lang="en-US" dirty="0" smtClean="0"/>
              <a:t>II – LLRF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28625" y="1243584"/>
            <a:ext cx="8137525" cy="4880991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Addition of eight digital Field Control Chassis</a:t>
            </a:r>
          </a:p>
          <a:p>
            <a:pPr lvl="1"/>
            <a:r>
              <a:rPr lang="en-US" dirty="0"/>
              <a:t>Based on C100 design- modified for CMTF operation and for 1.3 GHz</a:t>
            </a:r>
          </a:p>
          <a:p>
            <a:pPr lvl="1"/>
            <a:r>
              <a:rPr lang="en-US" dirty="0"/>
              <a:t>Versions of this design already in use for Horizontal Test Bed (HTB) operations at 1.3 / 1.5 </a:t>
            </a:r>
            <a:r>
              <a:rPr lang="en-US" dirty="0" smtClean="0"/>
              <a:t>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interlock chassis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temperature monitoring chassis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Stepper motor control </a:t>
            </a:r>
            <a:r>
              <a:rPr lang="en-US" dirty="0" smtClean="0"/>
              <a:t>chassis – cavity tuners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Stepper motor control chassis - for </a:t>
            </a:r>
            <a:r>
              <a:rPr lang="en-US" dirty="0"/>
              <a:t>LCLS II </a:t>
            </a:r>
            <a:r>
              <a:rPr lang="en-US" dirty="0"/>
              <a:t>FPC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Upgrades of network hardware serving CMTF (necessary for communications with new hardware)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Communication </a:t>
            </a:r>
            <a:r>
              <a:rPr lang="en-US" dirty="0" smtClean="0"/>
              <a:t>with </a:t>
            </a:r>
            <a:r>
              <a:rPr lang="en-US" dirty="0" smtClean="0"/>
              <a:t>the new hardware will </a:t>
            </a:r>
            <a:r>
              <a:rPr lang="en-US" dirty="0" smtClean="0"/>
              <a:t>be through epics and Channel Access.  </a:t>
            </a:r>
            <a:r>
              <a:rPr lang="en-US" dirty="0" err="1" smtClean="0"/>
              <a:t>Labview</a:t>
            </a:r>
            <a:r>
              <a:rPr lang="en-US" dirty="0" smtClean="0"/>
              <a:t> will still be used for some </a:t>
            </a:r>
            <a:r>
              <a:rPr lang="en-US" dirty="0" smtClean="0"/>
              <a:t>instrument </a:t>
            </a:r>
            <a:r>
              <a:rPr lang="en-US" dirty="0" smtClean="0"/>
              <a:t>communication and </a:t>
            </a:r>
            <a:r>
              <a:rPr lang="en-US" dirty="0" smtClean="0"/>
              <a:t>as a CA user interface.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for LCLS </a:t>
            </a:r>
            <a:r>
              <a:rPr lang="en-US" dirty="0" smtClean="0"/>
              <a:t>II-HPRF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6150" y="6318250"/>
            <a:ext cx="319088" cy="5397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6E5410-9907-4D1F-B8AB-BEE6983E57D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97872" y="65532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18987" y="1148862"/>
            <a:ext cx="1947672" cy="94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29" y="1148862"/>
            <a:ext cx="4857809" cy="21764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581400"/>
            <a:ext cx="4762899" cy="28443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128851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 of Eight 1.3 GHz, 3.8 kW Solid State Amplifiers (to be received from SLAC)</a:t>
            </a:r>
          </a:p>
          <a:p>
            <a:r>
              <a:rPr lang="en-US" dirty="0" smtClean="0"/>
              <a:t>New 1.3 GHz RF network</a:t>
            </a:r>
          </a:p>
          <a:p>
            <a:endParaRPr lang="en-US" dirty="0"/>
          </a:p>
          <a:p>
            <a:r>
              <a:rPr lang="en-US" dirty="0" smtClean="0"/>
              <a:t>Electrical and LCW upgrades to support SSA’s in progress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35814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RF routed to </a:t>
            </a:r>
            <a:r>
              <a:rPr lang="en-US" dirty="0" err="1" smtClean="0"/>
              <a:t>cryomodule</a:t>
            </a:r>
            <a:r>
              <a:rPr lang="en-US" dirty="0" smtClean="0"/>
              <a:t> through a combination of 3 1/8” coaxial hardline and WR-650 waveguide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Hardline in process of being procured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1.3 GHz isolators being procured.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for LCLS </a:t>
            </a:r>
            <a:r>
              <a:rPr lang="en-US" dirty="0" smtClean="0"/>
              <a:t>II-Shielding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914400"/>
            <a:ext cx="3904511" cy="28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henry\Desktop\print_screen\ScreenShot6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8342858" cy="22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885950" y="1695450"/>
            <a:ext cx="5029200" cy="279082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52412" y="1684497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shielding blocks to be installed above the roll up doors to compensate for greater length of LCLS II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467350" y="1800225"/>
            <a:ext cx="1771650" cy="70485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71575" y="3747257"/>
            <a:ext cx="2047875" cy="805693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3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 for LCLS II – End Cans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Cryomodule / Cavity Test Workshop 29 – 30 October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600" b="1" dirty="0"/>
              <a:t>End Cans (2 sets to support CM production rate) Design complete, in house fabrication complete for prototype </a:t>
            </a:r>
            <a:r>
              <a:rPr lang="en-US" sz="1600" b="1" dirty="0" err="1"/>
              <a:t>cryomodule</a:t>
            </a:r>
            <a:r>
              <a:rPr lang="en-US" sz="1600" b="1" dirty="0"/>
              <a:t> testing</a:t>
            </a:r>
          </a:p>
          <a:p>
            <a:pPr lvl="1"/>
            <a:r>
              <a:rPr lang="en-US" sz="1400" dirty="0"/>
              <a:t>Connects CM to CTF valve box via u-tubes</a:t>
            </a:r>
          </a:p>
          <a:p>
            <a:pPr lvl="1"/>
            <a:r>
              <a:rPr lang="en-US" sz="1400" dirty="0"/>
              <a:t>Interfaces for valves, LL and diodes to monitor and control helium flow/inventory</a:t>
            </a:r>
          </a:p>
          <a:p>
            <a:pPr lvl="1"/>
            <a:r>
              <a:rPr lang="en-US" sz="1400" dirty="0"/>
              <a:t>Provides reliefs for primary circuit, shield circuit and insulating vacuum space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2535130"/>
            <a:ext cx="5267324" cy="408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6" y="3428999"/>
            <a:ext cx="3118286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7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00175"/>
            <a:ext cx="8001000" cy="2409826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Prior to </a:t>
            </a:r>
            <a:r>
              <a:rPr lang="en-US" sz="2000" dirty="0" smtClean="0"/>
              <a:t>Installation in the tunnel, nearly all </a:t>
            </a:r>
            <a:r>
              <a:rPr lang="en-US" sz="2000" dirty="0" smtClean="0"/>
              <a:t>Cryomodules undergo a </a:t>
            </a:r>
            <a:r>
              <a:rPr lang="en-US" sz="2000" dirty="0" smtClean="0"/>
              <a:t>comprehensive </a:t>
            </a:r>
            <a:r>
              <a:rPr lang="en-US" sz="2000" dirty="0" smtClean="0"/>
              <a:t>set of Acceptance </a:t>
            </a:r>
            <a:r>
              <a:rPr lang="en-US" sz="2000" dirty="0" smtClean="0"/>
              <a:t>tests </a:t>
            </a:r>
            <a:r>
              <a:rPr lang="en-US" sz="2000" dirty="0" smtClean="0"/>
              <a:t>in the Cryomodule Test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Acceptance tests are meant </a:t>
            </a:r>
            <a:r>
              <a:rPr lang="en-GB" sz="2000" dirty="0"/>
              <a:t>to uncover any major problems before delivery to the </a:t>
            </a:r>
            <a:r>
              <a:rPr lang="en-GB" sz="2000" dirty="0" err="1"/>
              <a:t>linac</a:t>
            </a:r>
            <a:r>
              <a:rPr lang="en-GB" sz="2000" dirty="0" smtClean="0"/>
              <a:t>.</a:t>
            </a:r>
          </a:p>
          <a:p>
            <a:pPr marL="742950" lvl="1" indent="-285750"/>
            <a:r>
              <a:rPr lang="en-GB" sz="2000" dirty="0" smtClean="0"/>
              <a:t>Easier to repair most problems in the Test Lab </a:t>
            </a:r>
            <a:endParaRPr lang="en-GB" sz="2000" dirty="0" smtClean="0"/>
          </a:p>
          <a:p>
            <a:endParaRPr lang="en-US" sz="1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f5d975f2-272d-43b7-a43d-337ed3c571bd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128530</TotalTime>
  <Words>2397</Words>
  <Application>Microsoft Office PowerPoint</Application>
  <PresentationFormat>On-screen Show (4:3)</PresentationFormat>
  <Paragraphs>464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Blank</vt:lpstr>
      <vt:lpstr>Design_Milestone_Review</vt:lpstr>
      <vt:lpstr>1_Blank</vt:lpstr>
      <vt:lpstr>Cryomodule Acceptance Testing at Jefferson Lab </vt:lpstr>
      <vt:lpstr>Outline</vt:lpstr>
      <vt:lpstr>Cryomodule Test Facility </vt:lpstr>
      <vt:lpstr>Cryomodule Test Facility</vt:lpstr>
      <vt:lpstr>Upgrades for LCLS II – LLRF </vt:lpstr>
      <vt:lpstr>Upgrades for LCLS II-HPRF</vt:lpstr>
      <vt:lpstr>Upgrades for LCLS II-Shielding</vt:lpstr>
      <vt:lpstr>Upgrades for LCLS II – End Cans</vt:lpstr>
      <vt:lpstr>Acceptance Testing</vt:lpstr>
      <vt:lpstr>Acceptance Testing</vt:lpstr>
      <vt:lpstr>Testing – Typical Test Cycle (C100)</vt:lpstr>
      <vt:lpstr>Testing – Cryomodule Prep (C100)</vt:lpstr>
      <vt:lpstr>Testing- Cool Down (C100)</vt:lpstr>
      <vt:lpstr>Testing – Tuner Characterization</vt:lpstr>
      <vt:lpstr>Testing – Tuner Characterization</vt:lpstr>
      <vt:lpstr>Testing - Tuner Characterization</vt:lpstr>
      <vt:lpstr>Testing – Frequency Measurements</vt:lpstr>
      <vt:lpstr>Testing-Microphonics</vt:lpstr>
      <vt:lpstr>Testing-Piezo Transfer Function</vt:lpstr>
      <vt:lpstr>Testing – High Power Checklist</vt:lpstr>
      <vt:lpstr>Testing – Emax Determination and One Hour Run</vt:lpstr>
      <vt:lpstr>Testing – Emax Determination</vt:lpstr>
      <vt:lpstr>Testing – Field Emission</vt:lpstr>
      <vt:lpstr>Testing – Field Emission</vt:lpstr>
      <vt:lpstr>Testing - Qo</vt:lpstr>
      <vt:lpstr>Testing – Lorentz Detuning</vt:lpstr>
      <vt:lpstr>Warm up</vt:lpstr>
      <vt:lpstr>Responses to Poor Acceptance Performance</vt:lpstr>
      <vt:lpstr>Poor Performance - Microphonics</vt:lpstr>
      <vt:lpstr>Poor Performance - C100-4</vt:lpstr>
      <vt:lpstr>Testing – Final Thoughts</vt:lpstr>
      <vt:lpstr>Acknowledgements</vt:lpstr>
      <vt:lpstr>Extra stuff</vt:lpstr>
      <vt:lpstr>Extra stuff</vt:lpstr>
      <vt:lpstr>Extra stuff</vt:lpstr>
      <vt:lpstr>Work Control - Travelers</vt:lpstr>
      <vt:lpstr>Work Control - Travelers</vt:lpstr>
      <vt:lpstr>Work Control - Travelers</vt:lpstr>
    </vt:vector>
  </TitlesOfParts>
  <Company>SLAC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creator>Peterson</dc:creator>
  <cp:lastModifiedBy>Mike Drury</cp:lastModifiedBy>
  <cp:revision>2657</cp:revision>
  <cp:lastPrinted>2013-05-01T00:31:17Z</cp:lastPrinted>
  <dcterms:created xsi:type="dcterms:W3CDTF">2009-11-23T23:38:17Z</dcterms:created>
  <dcterms:modified xsi:type="dcterms:W3CDTF">2015-10-27T19:25:29Z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