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63" r:id="rId3"/>
    <p:sldId id="264" r:id="rId4"/>
    <p:sldId id="266" r:id="rId5"/>
    <p:sldId id="265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E0F2-901E-9546-8B44-D36A4E920797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041AF-CFF1-FC46-A153-3D68E1E9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58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jpeg"/><Relationship Id="rId7" Type="http://schemas.openxmlformats.org/officeDocument/2006/relationships/image" Target="../media/image6.tiff"/><Relationship Id="rId8" Type="http://schemas.openxmlformats.org/officeDocument/2006/relationships/image" Target="../media/image7.jpeg"/><Relationship Id="rId9" Type="http://schemas.openxmlformats.org/officeDocument/2006/relationships/image" Target="../media/image8.gif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3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80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2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6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14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0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32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8393FB-D5C5-4A8C-8767-9E5E839B03F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D71-9FBF-4E33-B108-E9D80FB6F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7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52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7933" y="759174"/>
            <a:ext cx="8008937" cy="2246313"/>
          </a:xfrm>
        </p:spPr>
        <p:txBody>
          <a:bodyPr/>
          <a:lstStyle/>
          <a:p>
            <a:r>
              <a:rPr lang="en-US" i="1" dirty="0" smtClean="0"/>
              <a:t>Vertical Test Discussion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8869" y="3004662"/>
            <a:ext cx="7989887" cy="2652522"/>
          </a:xfrm>
        </p:spPr>
        <p:txBody>
          <a:bodyPr/>
          <a:lstStyle/>
          <a:p>
            <a:r>
              <a:rPr lang="en-US" dirty="0" smtClean="0"/>
              <a:t>AG-TP</a:t>
            </a:r>
          </a:p>
          <a:p>
            <a:r>
              <a:rPr lang="en-US" dirty="0" smtClean="0"/>
              <a:t>Cavity and CM Test Workshop</a:t>
            </a:r>
          </a:p>
          <a:p>
            <a:r>
              <a:rPr lang="en-US" dirty="0" smtClean="0"/>
              <a:t>Oct 29</a:t>
            </a:r>
            <a:r>
              <a:rPr lang="en-US" baseline="30000" dirty="0" smtClean="0"/>
              <a:t>th</a:t>
            </a:r>
            <a:r>
              <a:rPr lang="en-US" dirty="0" smtClean="0"/>
              <a:t>-30th,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acceptance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</a:t>
            </a:r>
            <a:r>
              <a:rPr lang="en-US" sz="2200" dirty="0" smtClean="0"/>
              <a:t>hat </a:t>
            </a:r>
            <a:r>
              <a:rPr lang="en-US" sz="2200" dirty="0"/>
              <a:t>range of Q0 for qualification? </a:t>
            </a:r>
            <a:endParaRPr lang="en-US" sz="2200" dirty="0" smtClean="0"/>
          </a:p>
          <a:p>
            <a:r>
              <a:rPr lang="en-US" sz="2200" dirty="0"/>
              <a:t>S</a:t>
            </a:r>
            <a:r>
              <a:rPr lang="en-US" sz="2200" dirty="0" smtClean="0"/>
              <a:t>hould </a:t>
            </a:r>
            <a:r>
              <a:rPr lang="en-US" sz="2200" dirty="0"/>
              <a:t>we look at </a:t>
            </a:r>
            <a:r>
              <a:rPr lang="en-US" sz="2200" dirty="0" err="1"/>
              <a:t>Rs_res</a:t>
            </a:r>
            <a:r>
              <a:rPr lang="en-US" sz="2200" dirty="0"/>
              <a:t>, </a:t>
            </a:r>
            <a:r>
              <a:rPr lang="en-US" sz="2200" dirty="0" err="1"/>
              <a:t>Rs_BCS</a:t>
            </a:r>
            <a:r>
              <a:rPr lang="en-US" sz="2200" dirty="0"/>
              <a:t> for acceptance? </a:t>
            </a:r>
            <a:endParaRPr lang="en-US" sz="2200" dirty="0" smtClean="0"/>
          </a:p>
          <a:p>
            <a:r>
              <a:rPr lang="en-US" sz="2200" dirty="0" smtClean="0"/>
              <a:t>What </a:t>
            </a:r>
            <a:r>
              <a:rPr lang="en-US" sz="2200" dirty="0"/>
              <a:t>minimum gradient for qualification? Do we set an admin limit? at what field</a:t>
            </a:r>
            <a:r>
              <a:rPr lang="en-US" sz="2200" dirty="0" smtClean="0"/>
              <a:t>?</a:t>
            </a:r>
          </a:p>
          <a:p>
            <a:r>
              <a:rPr lang="en-US" sz="2200" dirty="0" smtClean="0"/>
              <a:t>Qext2 range? HOMs?</a:t>
            </a:r>
          </a:p>
          <a:p>
            <a:r>
              <a:rPr lang="en-US" sz="2200" dirty="0" smtClean="0"/>
              <a:t>Are we sorting cavities for the CM? 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74" y="3808573"/>
            <a:ext cx="5117063" cy="29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acceptance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FE level </a:t>
            </a:r>
            <a:r>
              <a:rPr lang="en-US" dirty="0" smtClean="0"/>
              <a:t>triggers </a:t>
            </a:r>
            <a:r>
              <a:rPr lang="en-US" dirty="0"/>
              <a:t>reprocessing</a:t>
            </a:r>
            <a:r>
              <a:rPr lang="en-US" dirty="0" smtClean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25" y="1815750"/>
            <a:ext cx="7027514" cy="45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7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4" y="1359519"/>
            <a:ext cx="497205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7110" y="1226634"/>
            <a:ext cx="217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SLAC LCLS-II parameter </a:t>
            </a:r>
            <a:r>
              <a:rPr lang="en-US" dirty="0" err="1" smtClean="0"/>
              <a:t>speficies</a:t>
            </a:r>
            <a:r>
              <a:rPr lang="en-US" dirty="0" smtClean="0"/>
              <a:t> 700 </a:t>
            </a:r>
            <a:r>
              <a:rPr lang="en-US" dirty="0" err="1" smtClean="0"/>
              <a:t>pA</a:t>
            </a:r>
            <a:r>
              <a:rPr lang="en-US" dirty="0" smtClean="0"/>
              <a:t> both direction for individual cavity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36581" y="2977377"/>
            <a:ext cx="338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HTS:</a:t>
            </a:r>
          </a:p>
          <a:p>
            <a:r>
              <a:rPr lang="en-US" dirty="0" smtClean="0"/>
              <a:t>8 </a:t>
            </a:r>
            <a:r>
              <a:rPr lang="en-US" dirty="0" err="1" smtClean="0"/>
              <a:t>mrem</a:t>
            </a:r>
            <a:r>
              <a:rPr lang="en-US" dirty="0" smtClean="0"/>
              <a:t>/h per </a:t>
            </a:r>
            <a:r>
              <a:rPr lang="en-US" dirty="0" err="1" smtClean="0"/>
              <a:t>nA</a:t>
            </a:r>
            <a:r>
              <a:rPr lang="en-US" dirty="0" smtClean="0"/>
              <a:t>  -  20 </a:t>
            </a:r>
            <a:r>
              <a:rPr lang="en-US" dirty="0" err="1" smtClean="0"/>
              <a:t>mrem</a:t>
            </a:r>
            <a:r>
              <a:rPr lang="en-US" dirty="0" smtClean="0"/>
              <a:t>/h per </a:t>
            </a:r>
            <a:r>
              <a:rPr lang="en-US" dirty="0" err="1" smtClean="0"/>
              <a:t>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36581" y="4021874"/>
            <a:ext cx="360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TS: add factor 10 for radiation detector location</a:t>
            </a:r>
          </a:p>
          <a:p>
            <a:r>
              <a:rPr lang="en-US" dirty="0" smtClean="0"/>
              <a:t>0.56 </a:t>
            </a:r>
            <a:r>
              <a:rPr lang="en-US" dirty="0" err="1" smtClean="0"/>
              <a:t>mrem</a:t>
            </a:r>
            <a:r>
              <a:rPr lang="en-US" dirty="0" smtClean="0"/>
              <a:t>/h per 0.7 </a:t>
            </a:r>
            <a:r>
              <a:rPr lang="en-US" dirty="0" err="1" smtClean="0"/>
              <a:t>nA</a:t>
            </a:r>
            <a:r>
              <a:rPr lang="en-US" dirty="0" smtClean="0"/>
              <a:t>  -  1.4 </a:t>
            </a:r>
            <a:r>
              <a:rPr lang="en-US" dirty="0" err="1" smtClean="0"/>
              <a:t>mrem</a:t>
            </a:r>
            <a:r>
              <a:rPr lang="en-US" dirty="0" smtClean="0"/>
              <a:t>/h per 0.7nA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3779" y="6055112"/>
            <a:ext cx="3286822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A. Hocker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0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reprocessing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What if cavity does not meet Q or gradient? More testing to better understand reprocessing pathway?</a:t>
            </a:r>
          </a:p>
          <a:p>
            <a:r>
              <a:rPr lang="en-US" dirty="0"/>
              <a:t>For reprocessing, </a:t>
            </a:r>
            <a:r>
              <a:rPr lang="en-US" dirty="0" smtClean="0"/>
              <a:t>repeat HPR how </a:t>
            </a:r>
            <a:r>
              <a:rPr lang="en-US" dirty="0"/>
              <a:t>many times? when to re-EP? When to do optical inspection? </a:t>
            </a:r>
            <a:endParaRPr lang="en-US" dirty="0" smtClean="0"/>
          </a:p>
          <a:p>
            <a:r>
              <a:rPr lang="en-US" dirty="0" smtClean="0"/>
              <a:t>If all fails, should we plan to remove vessel? At lab, or send back to vendor?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9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 – Test Procedure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A. Grassellino – Cavity and CM Test Workshop, Oct 29-30 2015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Active pumping or </a:t>
            </a:r>
            <a:r>
              <a:rPr lang="en-US" dirty="0" smtClean="0"/>
              <a:t>not?</a:t>
            </a:r>
            <a:endParaRPr lang="en-US" dirty="0"/>
          </a:p>
          <a:p>
            <a:r>
              <a:rPr lang="en-US" dirty="0"/>
              <a:t>Standardizing the instrumentation - decide what, how many, locations</a:t>
            </a:r>
          </a:p>
          <a:p>
            <a:r>
              <a:rPr lang="en-US" dirty="0"/>
              <a:t>Field emission instrumentation: two locations (top, bottom, discuss)</a:t>
            </a:r>
          </a:p>
          <a:p>
            <a:r>
              <a:rPr lang="en-US" dirty="0"/>
              <a:t>Fluxgates</a:t>
            </a:r>
          </a:p>
          <a:p>
            <a:r>
              <a:rPr lang="en-US" dirty="0"/>
              <a:t>Temperature sensors</a:t>
            </a:r>
          </a:p>
          <a:p>
            <a:r>
              <a:rPr lang="en-US" dirty="0" err="1"/>
              <a:t>Cooldown</a:t>
            </a:r>
            <a:r>
              <a:rPr lang="en-US" dirty="0"/>
              <a:t> procedure, acceptable mag field levels? should we use PID controller to zero the mag field during the </a:t>
            </a:r>
            <a:r>
              <a:rPr lang="en-US" dirty="0" err="1"/>
              <a:t>cooldown</a:t>
            </a:r>
            <a:r>
              <a:rPr lang="en-US" dirty="0"/>
              <a:t> via coils?</a:t>
            </a:r>
          </a:p>
          <a:p>
            <a:r>
              <a:rPr lang="en-US" dirty="0"/>
              <a:t>Conditioning procedures, administrative limits?</a:t>
            </a:r>
          </a:p>
          <a:p>
            <a:r>
              <a:rPr lang="en-US" dirty="0"/>
              <a:t>Q disease test – not needed?</a:t>
            </a:r>
          </a:p>
          <a:p>
            <a:r>
              <a:rPr lang="en-US" dirty="0"/>
              <a:t>Test at different T? only 2K? 2, 1.8, 1.5K?</a:t>
            </a:r>
          </a:p>
        </p:txBody>
      </p:sp>
    </p:spTree>
    <p:extLst>
      <p:ext uri="{BB962C8B-B14F-4D97-AF65-F5344CB8AC3E}">
        <p14:creationId xmlns:p14="http://schemas.microsoft.com/office/powerpoint/2010/main" val="383674864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322</Words>
  <Application>Microsoft Macintosh PowerPoint</Application>
  <PresentationFormat>On-screen Show (4:3)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ＭＳ Ｐゴシック</vt:lpstr>
      <vt:lpstr>Arial</vt:lpstr>
      <vt:lpstr>Blank</vt:lpstr>
      <vt:lpstr>Vertical Test Discussion</vt:lpstr>
      <vt:lpstr>Cavity acceptance criteria</vt:lpstr>
      <vt:lpstr>Cavity acceptance criteria</vt:lpstr>
      <vt:lpstr>PowerPoint Presentation</vt:lpstr>
      <vt:lpstr>Cavity reprocessing</vt:lpstr>
      <vt:lpstr>Question 2 – Test Procedure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Test Discussion</dc:title>
  <dc:creator>Anna Grassellino</dc:creator>
  <cp:lastModifiedBy>Sebastian Aderhold</cp:lastModifiedBy>
  <cp:revision>9</cp:revision>
  <dcterms:created xsi:type="dcterms:W3CDTF">2015-10-29T15:15:36Z</dcterms:created>
  <dcterms:modified xsi:type="dcterms:W3CDTF">2015-10-29T19:00:32Z</dcterms:modified>
</cp:coreProperties>
</file>