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19"/>
  </p:notesMasterIdLst>
  <p:handoutMasterIdLst>
    <p:handoutMasterId r:id="rId20"/>
  </p:handoutMasterIdLst>
  <p:sldIdLst>
    <p:sldId id="265" r:id="rId3"/>
    <p:sldId id="266" r:id="rId4"/>
    <p:sldId id="268" r:id="rId5"/>
    <p:sldId id="276" r:id="rId6"/>
    <p:sldId id="280" r:id="rId7"/>
    <p:sldId id="277" r:id="rId8"/>
    <p:sldId id="270" r:id="rId9"/>
    <p:sldId id="278" r:id="rId10"/>
    <p:sldId id="279" r:id="rId11"/>
    <p:sldId id="281" r:id="rId12"/>
    <p:sldId id="282" r:id="rId13"/>
    <p:sldId id="283" r:id="rId14"/>
    <p:sldId id="284" r:id="rId15"/>
    <p:sldId id="285" r:id="rId16"/>
    <p:sldId id="286" r:id="rId17"/>
    <p:sldId id="287" r:id="rId1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4" autoAdjust="0"/>
    <p:restoredTop sz="95701"/>
  </p:normalViewPr>
  <p:slideViewPr>
    <p:cSldViewPr snapToGrid="0" snapToObjects="1">
      <p:cViewPr varScale="1">
        <p:scale>
          <a:sx n="103" d="100"/>
          <a:sy n="103" d="100"/>
        </p:scale>
        <p:origin x="9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handoutMaster" Target="handoutMasters/handout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10/29/15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10/29/15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FB643-3B51-4A23-96A6-8ED93A064CCD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1421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FB643-3B51-4A23-96A6-8ED93A064CCD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3958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FB643-3B51-4A23-96A6-8ED93A064CCD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1763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FB643-3B51-4A23-96A6-8ED93A064CCD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9121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FB643-3B51-4A23-96A6-8ED93A064CCD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8255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FB643-3B51-4A23-96A6-8ED93A064CCD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89958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FB643-3B51-4A23-96A6-8ED93A064CCD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78057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FB643-3B51-4A23-96A6-8ED93A064CCD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66978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FB643-3B51-4A23-96A6-8ED93A064CCD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3978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altLang="en-US" smtClean="0"/>
              <a:t>10/29/2015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 smtClean="0"/>
              <a:t>LCLS-II Cav&amp;CM Test Workshop - HTS Testing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 smtClean="0"/>
              <a:t>10/29/2015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LCLS-II Cav&amp;CM Test Workshop - HTS Testing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 smtClean="0"/>
              <a:t>10/29/2015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LCLS-II Cav&amp;CM Test Workshop - HTS Testing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 smtClean="0"/>
              <a:t>10/29/2015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LCLS-II Cav&amp;CM Test Workshop - HTS Testing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 smtClean="0"/>
              <a:t>10/29/2015</a:t>
            </a: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LCLS-II Cav&amp;CM Test Workshop - HTS Testing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 smtClean="0"/>
              <a:t>10/29/2015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LCLS-II Cav&amp;CM Test Workshop - HTS Testing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 smtClean="0"/>
              <a:t>10/29/2015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LCLS-II Cav&amp;CM Test Workshop - HTS Testing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 smtClean="0"/>
              <a:t>10/29/2015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LCLS-II Cav&amp;CM Test Workshop - HTS Testing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5" Type="http://schemas.openxmlformats.org/officeDocument/2006/relationships/theme" Target="../theme/theme2.xml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 smtClean="0"/>
              <a:t>10/29/2015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LCLS-II Cav&amp;CM Test Workshop - HTS Testing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 smtClean="0"/>
              <a:t>10/29/2015</a:t>
            </a:r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LCLS-II Cav&amp;CM Test Workshop - HTS Testing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Horizontal Testing During LCLS-II Production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D. Gonnella, J. Ozelis</a:t>
            </a:r>
          </a:p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October 29, 2015</a:t>
            </a:r>
          </a:p>
          <a:p>
            <a:pPr eaLnBrk="1" hangingPunct="1"/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HTS Parameter Measurements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835170"/>
            <a:ext cx="8672513" cy="5399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Tuner parameters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Range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Hysteresis/dead zone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Resolution (PZT &amp; stepper)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Tuner motor temperature ?</a:t>
            </a:r>
          </a:p>
          <a:p>
            <a:pPr lvl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Thermal Parameters (depends upon instrumentation !)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FPC temperature at </a:t>
            </a:r>
            <a:r>
              <a:rPr lang="en-US" altLang="en-US" dirty="0" err="1" smtClean="0">
                <a:latin typeface="Helvetica" panose="020B0604020202020204" pitchFamily="34" charset="0"/>
                <a:ea typeface="Geneva" pitchFamily="121" charset="-128"/>
              </a:rPr>
              <a:t>E</a:t>
            </a:r>
            <a:r>
              <a:rPr lang="en-US" altLang="en-US" baseline="-25000" dirty="0" err="1" smtClean="0">
                <a:latin typeface="Helvetica" panose="020B0604020202020204" pitchFamily="34" charset="0"/>
                <a:ea typeface="Geneva" pitchFamily="121" charset="-128"/>
              </a:rPr>
              <a:t>op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 after ~6hrs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HOM temperatures at </a:t>
            </a:r>
            <a:r>
              <a:rPr lang="en-US" altLang="en-US" dirty="0" err="1" smtClean="0">
                <a:latin typeface="Helvetica" panose="020B0604020202020204" pitchFamily="34" charset="0"/>
                <a:ea typeface="Geneva" pitchFamily="121" charset="-128"/>
              </a:rPr>
              <a:t>E</a:t>
            </a:r>
            <a:r>
              <a:rPr lang="en-US" altLang="en-US" baseline="-25000" dirty="0" err="1" smtClean="0">
                <a:latin typeface="Helvetica" panose="020B0604020202020204" pitchFamily="34" charset="0"/>
                <a:ea typeface="Geneva" pitchFamily="121" charset="-128"/>
              </a:rPr>
              <a:t>op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 after ~6hrs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10/29/2015</a:t>
            </a:r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LCLS-II Cav&amp;CM Test Workshop - HTS Testing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10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09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HTS – Procedures, Options, Open Questions 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835170"/>
            <a:ext cx="8672513" cy="5399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Active pumping of cavity?</a:t>
            </a:r>
          </a:p>
          <a:p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Active pumping of coupler?</a:t>
            </a:r>
          </a:p>
          <a:p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Warm coupler conditioning?</a:t>
            </a:r>
          </a:p>
          <a:p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Cavity fast cooldown – need to define parameters for successful cooldown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Now we use </a:t>
            </a:r>
            <a:r>
              <a:rPr lang="en-US" altLang="en-US" dirty="0" smtClean="0">
                <a:latin typeface="Symbol" panose="05050102010706020507" pitchFamily="18" charset="2"/>
                <a:ea typeface="Geneva" pitchFamily="121" charset="-128"/>
              </a:rPr>
              <a:t>D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T (top-bottom), flux measurements</a:t>
            </a:r>
          </a:p>
          <a:p>
            <a:pPr lvl="2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No instrumentation in production?</a:t>
            </a:r>
          </a:p>
          <a:p>
            <a:pPr lvl="2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Have to use J-T valve settings, supply pressure, beampipe flux etc.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what if cooldown not successful (what does that mean?), warmup &amp; re-cool? (this only affects Q</a:t>
            </a:r>
            <a:r>
              <a:rPr lang="en-US" altLang="en-US" baseline="-25000" dirty="0" smtClean="0">
                <a:latin typeface="Helvetica" panose="020B0604020202020204" pitchFamily="34" charset="0"/>
                <a:ea typeface="Geneva" pitchFamily="121" charset="-128"/>
              </a:rPr>
              <a:t>0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 measurement)</a:t>
            </a:r>
          </a:p>
          <a:p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FE – what level (@ </a:t>
            </a:r>
            <a:r>
              <a:rPr lang="en-US" altLang="en-US" dirty="0" err="1" smtClean="0">
                <a:latin typeface="Helvetica" panose="020B0604020202020204" pitchFamily="34" charset="0"/>
                <a:ea typeface="Geneva" pitchFamily="121" charset="-128"/>
              </a:rPr>
              <a:t>E</a:t>
            </a:r>
            <a:r>
              <a:rPr lang="en-US" altLang="en-US" baseline="-25000" dirty="0" err="1" smtClean="0">
                <a:latin typeface="Helvetica" panose="020B0604020202020204" pitchFamily="34" charset="0"/>
                <a:ea typeface="Geneva" pitchFamily="121" charset="-128"/>
              </a:rPr>
              <a:t>op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, </a:t>
            </a:r>
            <a:r>
              <a:rPr lang="en-US" altLang="en-US" dirty="0" err="1" smtClean="0">
                <a:latin typeface="Helvetica" panose="020B0604020202020204" pitchFamily="34" charset="0"/>
                <a:ea typeface="Geneva" pitchFamily="121" charset="-128"/>
              </a:rPr>
              <a:t>E</a:t>
            </a:r>
            <a:r>
              <a:rPr lang="en-US" altLang="en-US" baseline="-25000" dirty="0" err="1" smtClean="0">
                <a:latin typeface="Helvetica" panose="020B0604020202020204" pitchFamily="34" charset="0"/>
                <a:ea typeface="Geneva" pitchFamily="121" charset="-128"/>
              </a:rPr>
              <a:t>max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)  indicates failure?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When is processing pursued, how long? What limits on RF/gradient/duty cycle?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10/29/2015</a:t>
            </a:r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LCLS-II Cav&amp;CM Test Workshop - HTS Testing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11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845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HTS – Procedures, Options, Open Questions 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835170"/>
            <a:ext cx="8672513" cy="5399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Global magnetic shielding instead of individual (cavity) shielding ?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Less of a chance of 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damaging local shielding if 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not 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used</a:t>
            </a:r>
          </a:p>
          <a:p>
            <a:pPr lvl="2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Must 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ensure adequacy of 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HTS global shield 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so no effect on Q0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Plan to install shielding into HTS between </a:t>
            </a:r>
            <a:r>
              <a:rPr lang="en-US" altLang="en-US" dirty="0" err="1" smtClean="0">
                <a:latin typeface="Helvetica" panose="020B0604020202020204" pitchFamily="34" charset="0"/>
                <a:ea typeface="Geneva" pitchFamily="121" charset="-128"/>
              </a:rPr>
              <a:t>pCM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 cavity testing and production</a:t>
            </a:r>
          </a:p>
          <a:p>
            <a:pPr lvl="2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Will need to verify effectiveness before eliminating local shields</a:t>
            </a:r>
          </a:p>
          <a:p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Eliminate tuner ?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Simplifies test prep, tuner needs to be removed before string assembly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Negates one of the primary motivations for performing HTS testing during production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10/29/2015</a:t>
            </a:r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LCLS-II Cav&amp;CM Test Workshop - HTS Testing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568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HTS – Procedures, Options, Open Questions 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835170"/>
            <a:ext cx="8672513" cy="5399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Dependence of Q</a:t>
            </a:r>
            <a:r>
              <a:rPr lang="en-US" altLang="en-US" baseline="-25000" dirty="0" smtClean="0">
                <a:latin typeface="Helvetica" panose="020B0604020202020204" pitchFamily="34" charset="0"/>
                <a:ea typeface="Geneva" pitchFamily="121" charset="-128"/>
              </a:rPr>
              <a:t>0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 on time cold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Observe increase in Q</a:t>
            </a:r>
            <a:r>
              <a:rPr lang="en-US" altLang="en-US" baseline="-25000" dirty="0" smtClean="0">
                <a:latin typeface="Helvetica" panose="020B0604020202020204" pitchFamily="34" charset="0"/>
                <a:ea typeface="Geneva" pitchFamily="121" charset="-128"/>
              </a:rPr>
              <a:t>0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 over time as end groups, support rails, etc. get colder. 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Since HTS testing is limited in time, expect Q</a:t>
            </a:r>
            <a:r>
              <a:rPr lang="en-US" altLang="en-US" baseline="-25000" dirty="0" smtClean="0">
                <a:latin typeface="Helvetica" panose="020B0604020202020204" pitchFamily="34" charset="0"/>
                <a:ea typeface="Geneva" pitchFamily="121" charset="-128"/>
              </a:rPr>
              <a:t>0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s 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will be better in CM after a few months spent @ 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2K, compared to the HTS result</a:t>
            </a:r>
          </a:p>
          <a:p>
            <a:pPr lvl="2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Not yet quantified (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pCM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test is an opportunity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)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Does this imply we can/should accept a lower Q</a:t>
            </a:r>
            <a:r>
              <a:rPr lang="en-US" altLang="en-US" baseline="-25000" dirty="0" smtClean="0">
                <a:latin typeface="Helvetica" panose="020B0604020202020204" pitchFamily="34" charset="0"/>
                <a:ea typeface="Geneva" pitchFamily="121" charset="-128"/>
              </a:rPr>
              <a:t>0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 spec for HTS (might help improve acceptance rate)?  Or is there some Q</a:t>
            </a:r>
            <a:r>
              <a:rPr lang="en-US" altLang="en-US" baseline="-25000" dirty="0" smtClean="0">
                <a:latin typeface="Helvetica" panose="020B0604020202020204" pitchFamily="34" charset="0"/>
                <a:ea typeface="Geneva" pitchFamily="121" charset="-128"/>
              </a:rPr>
              <a:t>0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 degradation in CM from HTS?</a:t>
            </a:r>
          </a:p>
          <a:p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Q</a:t>
            </a:r>
            <a:r>
              <a:rPr lang="en-US" altLang="en-US" baseline="-25000" dirty="0" smtClean="0">
                <a:latin typeface="Helvetica" panose="020B0604020202020204" pitchFamily="34" charset="0"/>
                <a:ea typeface="Geneva" pitchFamily="121" charset="-128"/>
              </a:rPr>
              <a:t>0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 vs T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Difficult (time consuming) to perform, and probably not relevant</a:t>
            </a:r>
          </a:p>
          <a:p>
            <a:pPr lvl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marL="457200" lvl="1" indent="0">
              <a:buNone/>
            </a:pPr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10/29/2015</a:t>
            </a:r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LCLS-II Cav&amp;CM Test Workshop - HTS Testing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34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HTS – Acceptance Criteria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835170"/>
            <a:ext cx="8672513" cy="5399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Some cavities will not meet required specifications for all parameters. We need to know what constitutes “failure”, and when re-work will be needed.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Failure to meet </a:t>
            </a:r>
            <a:r>
              <a:rPr lang="en-US" altLang="en-US" dirty="0" err="1" smtClean="0">
                <a:latin typeface="Helvetica" panose="020B0604020202020204" pitchFamily="34" charset="0"/>
                <a:ea typeface="Geneva" pitchFamily="121" charset="-128"/>
              </a:rPr>
              <a:t>E</a:t>
            </a:r>
            <a:r>
              <a:rPr lang="en-US" altLang="en-US" baseline="-25000" dirty="0" err="1" smtClean="0">
                <a:latin typeface="Helvetica" panose="020B0604020202020204" pitchFamily="34" charset="0"/>
                <a:ea typeface="Geneva" pitchFamily="121" charset="-128"/>
              </a:rPr>
              <a:t>op</a:t>
            </a:r>
            <a:endParaRPr lang="en-US" altLang="en-US" baseline="-25000" dirty="0" smtClean="0">
              <a:latin typeface="Helvetica" panose="020B0604020202020204" pitchFamily="34" charset="0"/>
              <a:ea typeface="Geneva" pitchFamily="121" charset="-128"/>
            </a:endParaRP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Failure to meet Q</a:t>
            </a:r>
            <a:r>
              <a:rPr lang="en-US" altLang="en-US" baseline="-25000" dirty="0" smtClean="0">
                <a:latin typeface="Helvetica" panose="020B0604020202020204" pitchFamily="34" charset="0"/>
                <a:ea typeface="Geneva" pitchFamily="121" charset="-128"/>
              </a:rPr>
              <a:t>0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 spec @ </a:t>
            </a:r>
            <a:r>
              <a:rPr lang="en-US" altLang="en-US" dirty="0" err="1" smtClean="0">
                <a:latin typeface="Helvetica" panose="020B0604020202020204" pitchFamily="34" charset="0"/>
                <a:ea typeface="Geneva" pitchFamily="121" charset="-128"/>
              </a:rPr>
              <a:t>E</a:t>
            </a:r>
            <a:r>
              <a:rPr lang="en-US" altLang="en-US" baseline="-25000" dirty="0" err="1" smtClean="0">
                <a:latin typeface="Helvetica" panose="020B0604020202020204" pitchFamily="34" charset="0"/>
                <a:ea typeface="Geneva" pitchFamily="121" charset="-128"/>
              </a:rPr>
              <a:t>op</a:t>
            </a:r>
            <a:endParaRPr lang="en-US" altLang="en-US" baseline="-25000" dirty="0">
              <a:latin typeface="Helvetica" panose="020B0604020202020204" pitchFamily="34" charset="0"/>
              <a:ea typeface="Geneva" pitchFamily="121" charset="-128"/>
            </a:endParaRP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FE too high – what is “too high”? Just effect on Q</a:t>
            </a:r>
            <a:r>
              <a:rPr lang="en-US" altLang="en-US" baseline="-25000" dirty="0" smtClean="0">
                <a:latin typeface="Helvetica" panose="020B0604020202020204" pitchFamily="34" charset="0"/>
                <a:ea typeface="Geneva" pitchFamily="121" charset="-128"/>
              </a:rPr>
              <a:t>0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, or effective DC, cavity fratricide?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Failure to meet tuner range spec/cavity frequency range spec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FPC </a:t>
            </a:r>
            <a:r>
              <a:rPr lang="en-US" altLang="en-US" dirty="0" err="1" smtClean="0">
                <a:latin typeface="Helvetica" panose="020B0604020202020204" pitchFamily="34" charset="0"/>
                <a:ea typeface="Geneva" pitchFamily="121" charset="-128"/>
              </a:rPr>
              <a:t>Q</a:t>
            </a:r>
            <a:r>
              <a:rPr lang="en-US" altLang="en-US" baseline="-25000" dirty="0" err="1" smtClean="0">
                <a:latin typeface="Helvetica" panose="020B0604020202020204" pitchFamily="34" charset="0"/>
                <a:ea typeface="Geneva" pitchFamily="121" charset="-128"/>
              </a:rPr>
              <a:t>ext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 initial setting/adjustment range out of spec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HOM </a:t>
            </a:r>
            <a:r>
              <a:rPr lang="en-US" altLang="en-US" dirty="0" err="1" smtClean="0">
                <a:latin typeface="Helvetica" panose="020B0604020202020204" pitchFamily="34" charset="0"/>
                <a:ea typeface="Geneva" pitchFamily="121" charset="-128"/>
              </a:rPr>
              <a:t>Q</a:t>
            </a:r>
            <a:r>
              <a:rPr lang="en-US" altLang="en-US" baseline="-25000" dirty="0" err="1" smtClean="0">
                <a:latin typeface="Helvetica" panose="020B0604020202020204" pitchFamily="34" charset="0"/>
                <a:ea typeface="Geneva" pitchFamily="121" charset="-128"/>
              </a:rPr>
              <a:t>ext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 too low, or improper tuning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Coupler or HOM thermal performance/thermal 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strapping</a:t>
            </a:r>
          </a:p>
          <a:p>
            <a:pPr lvl="2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What 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is “spec”? Temp limit? Or effect on Q</a:t>
            </a:r>
            <a:r>
              <a:rPr lang="en-US" altLang="en-US" baseline="-25000" dirty="0">
                <a:latin typeface="Helvetica" panose="020B0604020202020204" pitchFamily="34" charset="0"/>
                <a:ea typeface="Geneva" pitchFamily="121" charset="-128"/>
              </a:rPr>
              <a:t>0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/low Q</a:t>
            </a:r>
            <a:r>
              <a:rPr lang="en-US" altLang="en-US" baseline="-25000" dirty="0">
                <a:latin typeface="Helvetica" panose="020B0604020202020204" pitchFamily="34" charset="0"/>
                <a:ea typeface="Geneva" pitchFamily="121" charset="-128"/>
              </a:rPr>
              <a:t>0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? Will this be instrumentation dependent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? Can failure be clearly attributed to the dressed cavity and e.g., not on details of thermal strapping in the HTS cryostat? Do we make allowance for 80K vs 40K shield?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lvl="1"/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  <a:p>
            <a:pPr lvl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marL="457200" lvl="1" indent="0">
              <a:buNone/>
            </a:pPr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10/29/2015</a:t>
            </a:r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LCLS-II Cav&amp;CM Test Workshop - HTS Testing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42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HTS – Documentation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835170"/>
            <a:ext cx="8672513" cy="5399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HTS test documentation (results, data, procedures) will be managed by Vector @ FNAL (Pansophy @ JLab?)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In keeping with standard practice, travelers will be used to record data, test conditions, observations, etc. and track testing activity. This includes using the NCR/Deviation functionality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Travelers should undergo a review/approval process to ensure relevant and appropriate data are being compiled (compliance with recommendations arising from this workshop). </a:t>
            </a:r>
          </a:p>
          <a:p>
            <a:pPr lvl="2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Content of the test traveler should be (nearly) identical for both facilities (FNAL/JLab)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Testing (and test prep) procedures will be controlled documents linked to the travelers. These are facility specific. Review/approval by subject matter experts to assure “best practices”.</a:t>
            </a:r>
          </a:p>
          <a:p>
            <a:pPr marL="0" indent="0">
              <a:buNone/>
            </a:pP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 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10/29/2015</a:t>
            </a:r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LCLS-II Cav&amp;CM Test Workshop - HTS Testing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15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230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HTS – Instrumentation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835170"/>
            <a:ext cx="8672513" cy="5399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Deployment of identical instrumentation, while preferable, is neither necessary nor perhaps practical. 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Existing facilities may already have sufficient and capable instrumentation that is well-understood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Focus on making sure instrumentation matches measurement needs (type and accuracy/sensitivity/reliability)</a:t>
            </a:r>
          </a:p>
          <a:p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“Final” instrumentation requirements can only be ascertained once a “final” list of measurements/parameters is developed and accepted.</a:t>
            </a:r>
          </a:p>
          <a:p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  <a:p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10/29/2015</a:t>
            </a:r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LCLS-II Cav&amp;CM Test Workshop - HTS Testing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16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923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Outline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1042988"/>
            <a:ext cx="8672513" cy="4987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Goals/scope/reasons for HTS testing</a:t>
            </a:r>
          </a:p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Test rate</a:t>
            </a:r>
          </a:p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System performance parameter measurement 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T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est procedures/configuration options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Or in other words – Why, What, How.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10/29/2015</a:t>
            </a:r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LCLS-II Cav&amp;CM Test Workshop - HTS Testing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" name="Right Brace 1"/>
          <p:cNvSpPr/>
          <p:nvPr/>
        </p:nvSpPr>
        <p:spPr>
          <a:xfrm>
            <a:off x="5754070" y="1070697"/>
            <a:ext cx="332509" cy="730394"/>
          </a:xfrm>
          <a:prstGeom prst="rightBrace">
            <a:avLst/>
          </a:prstGeom>
          <a:ln w="44450"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165850" y="1143506"/>
            <a:ext cx="27209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Helvetica" pitchFamily="34" charset="0"/>
              </a:rPr>
              <a:t>As we propose – subject to discussion!</a:t>
            </a:r>
            <a:endParaRPr lang="en-US" sz="1600" dirty="0">
              <a:solidFill>
                <a:schemeClr val="accent6">
                  <a:lumMod val="50000"/>
                </a:schemeClr>
              </a:solidFill>
              <a:latin typeface="Helvetic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Goals for HTS testing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835170"/>
            <a:ext cx="8672513" cy="567993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Has two primary goals distinct from vertical test (cavity qualification) and CM test (cryomodule qualification for linac):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Are 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the processes, procedures, tooling, and staffing yielding the required performance of the combined SYSTEM when assembled from qualified individual components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Are 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the vendor-supplied components conforming (or still conforming) to required performance specifications when used/operated under conditions similar to those encountered during cryomodule operation (and which cannot be duplicated “on the bench”). </a:t>
            </a:r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  <a:p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Evaluates 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reproducibility and effectiveness of preparation and assembly procedures and processes</a:t>
            </a:r>
          </a:p>
          <a:p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Provides QA/QC 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of 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vendor supplied components in a manner not available from  “bench tests”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10/29/2015</a:t>
            </a:r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LCLS-II Cav&amp;CM Test Workshop - HTS Testing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431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Goals for HTS testing 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835170"/>
            <a:ext cx="8672513" cy="567993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Limited evaluation of cavity and it’s auxiliary systems under CM-like operational conditions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Coupler operation</a:t>
            </a:r>
          </a:p>
          <a:p>
            <a:pPr lvl="2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heating, </a:t>
            </a:r>
            <a:r>
              <a:rPr lang="en-US" altLang="en-US" dirty="0" err="1" smtClean="0">
                <a:latin typeface="Helvetica" panose="020B0604020202020204" pitchFamily="34" charset="0"/>
                <a:ea typeface="Geneva" pitchFamily="121" charset="-128"/>
              </a:rPr>
              <a:t>multipacting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, vacuum level, </a:t>
            </a:r>
            <a:r>
              <a:rPr lang="en-US" altLang="en-US" dirty="0" err="1" smtClean="0">
                <a:latin typeface="Helvetica" panose="020B0604020202020204" pitchFamily="34" charset="0"/>
                <a:ea typeface="Geneva" pitchFamily="121" charset="-128"/>
              </a:rPr>
              <a:t>Q</a:t>
            </a:r>
            <a:r>
              <a:rPr lang="en-US" altLang="en-US" baseline="-25000" dirty="0" err="1" smtClean="0">
                <a:latin typeface="Helvetica" panose="020B0604020202020204" pitchFamily="34" charset="0"/>
                <a:ea typeface="Geneva" pitchFamily="121" charset="-128"/>
              </a:rPr>
              <a:t>ext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 range &amp; nominal setting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HOM</a:t>
            </a:r>
          </a:p>
          <a:p>
            <a:pPr lvl="2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temperatures and notch filter setting/fundamental rejection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Tuner</a:t>
            </a:r>
          </a:p>
          <a:p>
            <a:pPr lvl="2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range, hysteresis, dead-zone, </a:t>
            </a:r>
            <a:r>
              <a:rPr lang="en-US" altLang="en-US" dirty="0" err="1" smtClean="0">
                <a:latin typeface="Helvetica" panose="020B0604020202020204" pitchFamily="34" charset="0"/>
                <a:ea typeface="Geneva" pitchFamily="121" charset="-128"/>
              </a:rPr>
              <a:t>freq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 offset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Cavity performance</a:t>
            </a:r>
          </a:p>
          <a:p>
            <a:pPr lvl="2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FE onset/levels, operating gradient (admin limited), meet Q</a:t>
            </a:r>
            <a:r>
              <a:rPr lang="en-US" altLang="en-US" baseline="-25000" dirty="0" smtClean="0">
                <a:latin typeface="Helvetica" panose="020B0604020202020204" pitchFamily="34" charset="0"/>
                <a:ea typeface="Geneva" pitchFamily="121" charset="-128"/>
              </a:rPr>
              <a:t>0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 spec @ E spec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10/29/2015</a:t>
            </a:r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LCLS-II Cav&amp;CM Test Workshop - HTS Testing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469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Goals for HTS testing 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835170"/>
            <a:ext cx="8672513" cy="567993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We should remain cognizant of the costs associated with HTS testing (manpower, M&amp;S, schedule impact) and limit testing to 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information that can not be obtained any other way (bench tests, CM tests, VTS) 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i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nformation that is needed (not just “interesting”) to meet testing objectives</a:t>
            </a:r>
          </a:p>
          <a:p>
            <a:pPr marL="457200" lvl="1" indent="0">
              <a:buNone/>
            </a:pPr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10/29/2015</a:t>
            </a:r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LCLS-II Cav&amp;CM Test Workshop - HTS Testing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5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591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Goals for HTS testing 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835170"/>
            <a:ext cx="8672513" cy="567993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An established HTS test program also provides two other ancillary benefits, that can contribute to risk-mitigation strategies:</a:t>
            </a:r>
          </a:p>
          <a:p>
            <a:pPr lvl="1"/>
            <a:r>
              <a:rPr lang="en-US" altLang="en-US" sz="2000" dirty="0" smtClean="0">
                <a:latin typeface="Helvetica" panose="020B0604020202020204" pitchFamily="34" charset="0"/>
                <a:ea typeface="Geneva" pitchFamily="121" charset="-128"/>
              </a:rPr>
              <a:t>A ready means for investigating performance issues that arise from early CM testing, that require an iterative approach or evaluation in a CM-like environment of design/component changes during production</a:t>
            </a:r>
          </a:p>
          <a:p>
            <a:pPr lvl="1"/>
            <a:r>
              <a:rPr lang="en-US" altLang="en-US" sz="2000" dirty="0" smtClean="0">
                <a:latin typeface="Helvetica" panose="020B0604020202020204" pitchFamily="34" charset="0"/>
                <a:ea typeface="Geneva" pitchFamily="121" charset="-128"/>
              </a:rPr>
              <a:t>Use of HTFs at partner labs can provide a means for long-term stability or lifetimes tests of crucial systems (tuner, LLRF, FPC) that can not be evaluated by other means.</a:t>
            </a:r>
          </a:p>
          <a:p>
            <a:pPr lvl="1"/>
            <a:r>
              <a:rPr lang="en-US" altLang="en-US" sz="2000" dirty="0">
                <a:latin typeface="Helvetica" panose="020B0604020202020204" pitchFamily="34" charset="0"/>
                <a:ea typeface="Geneva" pitchFamily="121" charset="-128"/>
              </a:rPr>
              <a:t>For now, long term-testing for lifetime/stability studies of systems (tuners, LLRF, FPC, etc.) are not in the scope of this discussion as far as deciding upon a common set of data/parameters to measure, as resources for that are not in the baseline.</a:t>
            </a:r>
          </a:p>
          <a:p>
            <a:pPr lvl="2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Discussion of the viability and necessity for long-term studies should nevertheless take place.</a:t>
            </a:r>
          </a:p>
          <a:p>
            <a:pPr lvl="1"/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10/29/2015</a:t>
            </a:r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LCLS-II Cav&amp;CM Test Workshop - HTS Testing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6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619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HTS 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T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est Rate – As Baselined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835170"/>
            <a:ext cx="8672513" cy="5399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Nominally 1 cavity per 2 cryomodules (16 production CMs)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1 in 16 cavities/8 of 128 cavities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1 month per test (3 weeks minimum?)</a:t>
            </a:r>
          </a:p>
          <a:p>
            <a:pPr lvl="2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One cavity per CM initially ?</a:t>
            </a:r>
          </a:p>
          <a:p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Test duration of 8 months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Could be extended to more closely align w/CM production rate</a:t>
            </a:r>
          </a:p>
          <a:p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Consider “front loading” the P6 schedule/plan with HTS tests  to better evaluate consistency of assembly procedures &amp; processes, and component fit-up in early stage of vendor’s production run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Eliminate HTS testing of cavities in the last 4-6 CMs.</a:t>
            </a:r>
          </a:p>
          <a:p>
            <a:pPr lvl="2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Maintain overall # of HTS tests</a:t>
            </a:r>
          </a:p>
          <a:p>
            <a:pPr lvl="2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More confidence in vendors and assembly staff/procedures in latter stages of  production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10/29/2015</a:t>
            </a:r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LCLS-II Cav&amp;CM Test Workshop - HTS Testing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7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133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HTS Parameter Measurements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835170"/>
            <a:ext cx="8672513" cy="5399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This is a suggested list based on test goals outlined previously.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Does not include activities like calibration, </a:t>
            </a:r>
            <a:r>
              <a:rPr lang="en-US" altLang="en-US" dirty="0" err="1" smtClean="0">
                <a:latin typeface="Helvetica" panose="020B0604020202020204" pitchFamily="34" charset="0"/>
                <a:ea typeface="Geneva" pitchFamily="121" charset="-128"/>
              </a:rPr>
              <a:t>instr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 checkout etc. - lets assume each lab will perform tests based on local “best practices” and established procedures</a:t>
            </a:r>
          </a:p>
          <a:p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Pre-test parameters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Cavity vacuum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Coupler vacuum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Cavity passband frequencies (use tuner to set to f</a:t>
            </a:r>
            <a:r>
              <a:rPr lang="en-US" altLang="en-US" baseline="-25000" dirty="0" smtClean="0">
                <a:latin typeface="Helvetica" panose="020B0604020202020204" pitchFamily="34" charset="0"/>
                <a:ea typeface="Geneva" pitchFamily="121" charset="-128"/>
              </a:rPr>
              <a:t>0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)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Cavity HOM notch frequencies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Coupler </a:t>
            </a:r>
            <a:r>
              <a:rPr lang="en-US" altLang="en-US" dirty="0" err="1" smtClean="0">
                <a:latin typeface="Helvetica" panose="020B0604020202020204" pitchFamily="34" charset="0"/>
                <a:ea typeface="Geneva" pitchFamily="121" charset="-128"/>
              </a:rPr>
              <a:t>Q</a:t>
            </a:r>
            <a:r>
              <a:rPr lang="en-US" altLang="en-US" baseline="-25000" dirty="0" err="1" smtClean="0">
                <a:latin typeface="Helvetica" panose="020B0604020202020204" pitchFamily="34" charset="0"/>
                <a:ea typeface="Geneva" pitchFamily="121" charset="-128"/>
              </a:rPr>
              <a:t>ext</a:t>
            </a:r>
            <a:r>
              <a:rPr lang="en-US" altLang="en-US" dirty="0" err="1" smtClean="0">
                <a:latin typeface="Helvetica" panose="020B0604020202020204" pitchFamily="34" charset="0"/>
                <a:ea typeface="Geneva" pitchFamily="121" charset="-128"/>
              </a:rPr>
              <a:t>’s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 (FPC (base and range?), antenna, HOM 1&amp;2)</a:t>
            </a:r>
          </a:p>
          <a:p>
            <a:pPr lvl="1"/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  <a:p>
            <a:pPr marL="457200" lvl="1" indent="0">
              <a:buNone/>
            </a:pPr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  <a:p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10/29/2015</a:t>
            </a:r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LCLS-II Cav&amp;CM Test Workshop - HTS Testing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8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551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HTS Parameter Measurements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835170"/>
            <a:ext cx="8672513" cy="5399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Gradient-based parameters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Maximum gradient reached (limited to admin limit of ??)</a:t>
            </a:r>
          </a:p>
          <a:p>
            <a:pPr lvl="2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Nature of limit (quench, thermal BD, RF limit, admin) 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Forward power at </a:t>
            </a:r>
            <a:r>
              <a:rPr lang="en-US" altLang="en-US" dirty="0" err="1" smtClean="0">
                <a:latin typeface="Helvetica" panose="020B0604020202020204" pitchFamily="34" charset="0"/>
                <a:ea typeface="Geneva" pitchFamily="121" charset="-128"/>
              </a:rPr>
              <a:t>E</a:t>
            </a:r>
            <a:r>
              <a:rPr lang="en-US" altLang="en-US" baseline="-25000" dirty="0" err="1" smtClean="0">
                <a:latin typeface="Helvetica" panose="020B0604020202020204" pitchFamily="34" charset="0"/>
                <a:ea typeface="Geneva" pitchFamily="121" charset="-128"/>
              </a:rPr>
              <a:t>op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, </a:t>
            </a:r>
            <a:r>
              <a:rPr lang="en-US" altLang="en-US" dirty="0" err="1" smtClean="0">
                <a:latin typeface="Helvetica" panose="020B0604020202020204" pitchFamily="34" charset="0"/>
                <a:ea typeface="Geneva" pitchFamily="121" charset="-128"/>
              </a:rPr>
              <a:t>E</a:t>
            </a:r>
            <a:r>
              <a:rPr lang="en-US" altLang="en-US" baseline="-25000" dirty="0" err="1" smtClean="0">
                <a:latin typeface="Helvetica" panose="020B0604020202020204" pitchFamily="34" charset="0"/>
                <a:ea typeface="Geneva" pitchFamily="121" charset="-128"/>
              </a:rPr>
              <a:t>max</a:t>
            </a:r>
            <a:endParaRPr lang="en-US" altLang="en-US" baseline="-25000" dirty="0" smtClean="0">
              <a:latin typeface="Helvetica" panose="020B0604020202020204" pitchFamily="34" charset="0"/>
              <a:ea typeface="Geneva" pitchFamily="121" charset="-128"/>
            </a:endParaRP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FE onset gradient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FE (radiation) level at </a:t>
            </a:r>
            <a:r>
              <a:rPr lang="en-US" altLang="en-US" dirty="0" err="1" smtClean="0">
                <a:latin typeface="Helvetica" panose="020B0604020202020204" pitchFamily="34" charset="0"/>
                <a:ea typeface="Geneva" pitchFamily="121" charset="-128"/>
              </a:rPr>
              <a:t>E</a:t>
            </a:r>
            <a:r>
              <a:rPr lang="en-US" altLang="en-US" baseline="-25000" dirty="0" err="1" smtClean="0">
                <a:latin typeface="Helvetica" panose="020B0604020202020204" pitchFamily="34" charset="0"/>
                <a:ea typeface="Geneva" pitchFamily="121" charset="-128"/>
              </a:rPr>
              <a:t>op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, </a:t>
            </a:r>
            <a:r>
              <a:rPr lang="en-US" altLang="en-US" dirty="0" err="1" smtClean="0">
                <a:latin typeface="Helvetica" panose="020B0604020202020204" pitchFamily="34" charset="0"/>
                <a:ea typeface="Geneva" pitchFamily="121" charset="-128"/>
              </a:rPr>
              <a:t>E</a:t>
            </a:r>
            <a:r>
              <a:rPr lang="en-US" altLang="en-US" baseline="-25000" dirty="0" err="1" smtClean="0">
                <a:latin typeface="Helvetica" panose="020B0604020202020204" pitchFamily="34" charset="0"/>
                <a:ea typeface="Geneva" pitchFamily="121" charset="-128"/>
              </a:rPr>
              <a:t>max</a:t>
            </a:r>
            <a:endParaRPr lang="en-US" altLang="en-US" baseline="-25000" dirty="0" smtClean="0">
              <a:latin typeface="Helvetica" panose="020B0604020202020204" pitchFamily="34" charset="0"/>
              <a:ea typeface="Geneva" pitchFamily="121" charset="-128"/>
            </a:endParaRPr>
          </a:p>
          <a:p>
            <a:pPr lvl="2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Initial and final values of the above if FE processing performed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HOM emitted power at </a:t>
            </a:r>
            <a:r>
              <a:rPr lang="en-US" altLang="en-US" dirty="0" err="1" smtClean="0">
                <a:latin typeface="Helvetica" panose="020B0604020202020204" pitchFamily="34" charset="0"/>
                <a:ea typeface="Geneva" pitchFamily="121" charset="-128"/>
              </a:rPr>
              <a:t>E</a:t>
            </a:r>
            <a:r>
              <a:rPr lang="en-US" altLang="en-US" baseline="-25000" dirty="0" err="1" smtClean="0">
                <a:latin typeface="Helvetica" panose="020B0604020202020204" pitchFamily="34" charset="0"/>
                <a:ea typeface="Geneva" pitchFamily="121" charset="-128"/>
              </a:rPr>
              <a:t>op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, </a:t>
            </a:r>
            <a:r>
              <a:rPr lang="en-US" altLang="en-US" dirty="0" err="1" smtClean="0">
                <a:latin typeface="Helvetica" panose="020B0604020202020204" pitchFamily="34" charset="0"/>
                <a:ea typeface="Geneva" pitchFamily="121" charset="-128"/>
              </a:rPr>
              <a:t>E</a:t>
            </a:r>
            <a:r>
              <a:rPr lang="en-US" altLang="en-US" baseline="-25000" dirty="0" err="1" smtClean="0">
                <a:latin typeface="Helvetica" panose="020B0604020202020204" pitchFamily="34" charset="0"/>
                <a:ea typeface="Geneva" pitchFamily="121" charset="-128"/>
              </a:rPr>
              <a:t>max</a:t>
            </a:r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  <a:p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Q</a:t>
            </a:r>
            <a:r>
              <a:rPr lang="en-US" altLang="en-US" baseline="-25000" dirty="0" smtClean="0">
                <a:latin typeface="Helvetica" panose="020B0604020202020204" pitchFamily="34" charset="0"/>
                <a:ea typeface="Geneva" pitchFamily="121" charset="-128"/>
              </a:rPr>
              <a:t>0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Q</a:t>
            </a:r>
            <a:r>
              <a:rPr lang="en-US" altLang="en-US" baseline="-25000" dirty="0" smtClean="0">
                <a:latin typeface="Helvetica" panose="020B0604020202020204" pitchFamily="34" charset="0"/>
                <a:ea typeface="Geneva" pitchFamily="121" charset="-128"/>
              </a:rPr>
              <a:t>0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 at </a:t>
            </a:r>
            <a:r>
              <a:rPr lang="en-US" altLang="en-US" dirty="0" err="1" smtClean="0">
                <a:latin typeface="Helvetica" panose="020B0604020202020204" pitchFamily="34" charset="0"/>
                <a:ea typeface="Geneva" pitchFamily="121" charset="-128"/>
              </a:rPr>
              <a:t>E</a:t>
            </a:r>
            <a:r>
              <a:rPr lang="en-US" altLang="en-US" baseline="-25000" dirty="0" err="1" smtClean="0">
                <a:latin typeface="Helvetica" panose="020B0604020202020204" pitchFamily="34" charset="0"/>
                <a:ea typeface="Geneva" pitchFamily="121" charset="-128"/>
              </a:rPr>
              <a:t>op</a:t>
            </a:r>
            <a:endParaRPr lang="en-US" altLang="en-US" baseline="-25000" dirty="0" smtClean="0">
              <a:latin typeface="Helvetica" panose="020B0604020202020204" pitchFamily="34" charset="0"/>
              <a:ea typeface="Geneva" pitchFamily="121" charset="-128"/>
            </a:endParaRP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Q</a:t>
            </a:r>
            <a:r>
              <a:rPr lang="en-US" altLang="en-US" baseline="-25000" dirty="0" smtClean="0">
                <a:latin typeface="Helvetica" panose="020B0604020202020204" pitchFamily="34" charset="0"/>
                <a:ea typeface="Geneva" pitchFamily="121" charset="-128"/>
              </a:rPr>
              <a:t>0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 elsewhere?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Heat load off resonance (FPC contribution to Q</a:t>
            </a:r>
            <a:r>
              <a:rPr lang="en-US" altLang="en-US" baseline="-25000" dirty="0" smtClean="0">
                <a:latin typeface="Helvetica" panose="020B0604020202020204" pitchFamily="34" charset="0"/>
                <a:ea typeface="Geneva" pitchFamily="121" charset="-128"/>
              </a:rPr>
              <a:t>0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) ?</a:t>
            </a:r>
          </a:p>
          <a:p>
            <a:pPr marL="0" indent="0">
              <a:buNone/>
            </a:pPr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10/29/2015</a:t>
            </a:r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LCLS-II Cav&amp;CM Test Workshop - HTS Testing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9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888971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19803</TotalTime>
  <Words>1552</Words>
  <Application>Microsoft Macintosh PowerPoint</Application>
  <PresentationFormat>On-screen Show (4:3)</PresentationFormat>
  <Paragraphs>186</Paragraphs>
  <Slides>16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Calibri</vt:lpstr>
      <vt:lpstr>Geneva</vt:lpstr>
      <vt:lpstr>Helvetica</vt:lpstr>
      <vt:lpstr>MS PGothic</vt:lpstr>
      <vt:lpstr>ＭＳ Ｐゴシック</vt:lpstr>
      <vt:lpstr>Symbol</vt:lpstr>
      <vt:lpstr>Arial</vt:lpstr>
      <vt:lpstr>FNAL_TemplateMac_060514</vt:lpstr>
      <vt:lpstr>Fermilab: Footer Only</vt:lpstr>
      <vt:lpstr>Horizontal Testing During LCLS-II Production</vt:lpstr>
      <vt:lpstr>Outline</vt:lpstr>
      <vt:lpstr>Goals for HTS testing</vt:lpstr>
      <vt:lpstr>Goals for HTS testing </vt:lpstr>
      <vt:lpstr>Goals for HTS testing </vt:lpstr>
      <vt:lpstr>Goals for HTS testing </vt:lpstr>
      <vt:lpstr>HTS Test Rate – As Baselined</vt:lpstr>
      <vt:lpstr>HTS Parameter Measurements</vt:lpstr>
      <vt:lpstr>HTS Parameter Measurements</vt:lpstr>
      <vt:lpstr>HTS Parameter Measurements</vt:lpstr>
      <vt:lpstr>HTS – Procedures, Options, Open Questions </vt:lpstr>
      <vt:lpstr>HTS – Procedures, Options, Open Questions </vt:lpstr>
      <vt:lpstr>HTS – Procedures, Options, Open Questions </vt:lpstr>
      <vt:lpstr>HTS – Acceptance Criteria</vt:lpstr>
      <vt:lpstr>HTS – Documentation</vt:lpstr>
      <vt:lpstr>HTS – Instrumentation</vt:lpstr>
    </vt:vector>
  </TitlesOfParts>
  <Company>Sandbox Studio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Testing During LCLS-II Production</dc:title>
  <dc:creator>Joe P. Ozelis x4319 08433N</dc:creator>
  <cp:lastModifiedBy>Sebastian Aderhold</cp:lastModifiedBy>
  <cp:revision>38</cp:revision>
  <cp:lastPrinted>2014-01-20T19:40:21Z</cp:lastPrinted>
  <dcterms:created xsi:type="dcterms:W3CDTF">2015-10-15T21:06:26Z</dcterms:created>
  <dcterms:modified xsi:type="dcterms:W3CDTF">2015-10-29T15:14:00Z</dcterms:modified>
</cp:coreProperties>
</file>