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6"/>
  </p:normalViewPr>
  <p:slideViewPr>
    <p:cSldViewPr snapToGrid="0" snapToObjects="1">
      <p:cViewPr>
        <p:scale>
          <a:sx n="81" d="100"/>
          <a:sy n="81" d="100"/>
        </p:scale>
        <p:origin x="1816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82D5-196E-2746-BE72-28DC891F1004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FF9E4-465C-C249-B447-7BF0FCC1E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FF9E4-465C-C249-B447-7BF0FCC1EC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8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6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6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77A0-541E-D540-A804-742C5417D6CF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3761-63F9-7846-B08B-0B3C24EE9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Production Cryomodule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WG-3, Drury &amp; Harms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8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| CM Test Working Group – 06-August-2015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3696" y="129092"/>
            <a:ext cx="8103570" cy="613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LCLS-II test program - </a:t>
            </a:r>
            <a:r>
              <a:rPr lang="en-US" dirty="0"/>
              <a:t>6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1395984"/>
            <a:ext cx="8108950" cy="46028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charset="2"/>
              <a:buChar char="§"/>
            </a:pPr>
            <a:r>
              <a:rPr lang="en-US" dirty="0"/>
              <a:t>Other factors to consider: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/>
              <a:t>Magnetic hygiene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Compensating coils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How to verify flux expulsion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err="1"/>
              <a:t>Cryo</a:t>
            </a:r>
            <a:r>
              <a:rPr lang="en-US" dirty="0"/>
              <a:t> system parameters/stability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Duration of Cold </a:t>
            </a:r>
            <a:r>
              <a:rPr lang="en-US" dirty="0"/>
              <a:t>soak</a:t>
            </a:r>
            <a:r>
              <a:rPr lang="en-US" dirty="0" smtClean="0"/>
              <a:t>/impact on Q0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Automation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Effect of multi-</a:t>
            </a:r>
            <a:r>
              <a:rPr lang="en-US" dirty="0" err="1"/>
              <a:t>pacting</a:t>
            </a:r>
            <a:endParaRPr lang="en-US" dirty="0"/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Baseline vibration/</a:t>
            </a:r>
            <a:r>
              <a:rPr lang="en-US" dirty="0" err="1"/>
              <a:t>microphonics</a:t>
            </a:r>
            <a:r>
              <a:rPr lang="en-US" dirty="0"/>
              <a:t> 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| CM Test Working Group – 06-August-2015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395984"/>
            <a:ext cx="8108950" cy="4961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prepare detailed procedures for each step, keep generic enough for each lab to adapt to their facility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collate into a traveler-like document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reflect what the test results given to SLAC for each CM will be</a:t>
            </a:r>
          </a:p>
        </p:txBody>
      </p:sp>
    </p:spTree>
    <p:extLst>
      <p:ext uri="{BB962C8B-B14F-4D97-AF65-F5344CB8AC3E}">
        <p14:creationId xmlns:p14="http://schemas.microsoft.com/office/powerpoint/2010/main" val="14441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Observations from CM talks, </a:t>
            </a:r>
            <a:r>
              <a:rPr lang="en-US" sz="4000" dirty="0" err="1" smtClean="0"/>
              <a:t>misc</a:t>
            </a:r>
            <a:r>
              <a:rPr lang="en-US" sz="4000" dirty="0" smtClean="0"/>
              <a:t>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R&amp;D vs. Production mentality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Differences from pulsed to </a:t>
            </a:r>
            <a:r>
              <a:rPr lang="en-US" dirty="0" err="1" smtClean="0"/>
              <a:t>cw</a:t>
            </a:r>
            <a:endParaRPr lang="en-US" dirty="0" smtClean="0"/>
          </a:p>
          <a:p>
            <a:r>
              <a:rPr lang="en-US" dirty="0" smtClean="0"/>
              <a:t>Instrumentation</a:t>
            </a:r>
          </a:p>
          <a:p>
            <a:r>
              <a:rPr lang="en-US" dirty="0" smtClean="0"/>
              <a:t>Operate cavities in phase during testing – important?</a:t>
            </a:r>
          </a:p>
          <a:p>
            <a:r>
              <a:rPr lang="en-US" dirty="0" smtClean="0"/>
              <a:t>Unit vs. single cavity measurements after conditioning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Motivation/Purpose/Acceptance Criteria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effectLst/>
              </a:rPr>
              <a:t>Acceptance criteria – How are tests ranked? What does Production mean?</a:t>
            </a:r>
          </a:p>
          <a:p>
            <a:r>
              <a:rPr lang="en-US" dirty="0" smtClean="0">
                <a:effectLst/>
              </a:rPr>
              <a:t>When to reject; how long does one troubleshoot before warming up and removing?</a:t>
            </a:r>
          </a:p>
          <a:p>
            <a:r>
              <a:rPr lang="en-US" dirty="0" smtClean="0">
                <a:effectLst/>
              </a:rPr>
              <a:t>Usable </a:t>
            </a:r>
            <a:r>
              <a:rPr lang="en-US" dirty="0" err="1" smtClean="0">
                <a:effectLst/>
              </a:rPr>
              <a:t>Eacc</a:t>
            </a:r>
            <a:r>
              <a:rPr lang="en-US" dirty="0" smtClean="0">
                <a:effectLst/>
              </a:rPr>
              <a:t> (operating vs. breakdown or administrative limit)</a:t>
            </a:r>
          </a:p>
          <a:p>
            <a:r>
              <a:rPr lang="en-US" dirty="0" smtClean="0">
                <a:effectLst/>
              </a:rPr>
              <a:t>Onset of FE, magnitude at nominal gradient</a:t>
            </a:r>
          </a:p>
          <a:p>
            <a:r>
              <a:rPr lang="en-US" dirty="0" smtClean="0">
                <a:effectLst/>
              </a:rPr>
              <a:t>Dark current</a:t>
            </a:r>
          </a:p>
          <a:p>
            <a:r>
              <a:rPr lang="en-US" dirty="0" smtClean="0">
                <a:effectLst/>
              </a:rPr>
              <a:t>What is the Rework plan?</a:t>
            </a:r>
          </a:p>
          <a:p>
            <a:r>
              <a:rPr lang="en-US" dirty="0" smtClean="0">
                <a:effectLst/>
              </a:rPr>
              <a:t>Magnetic Shielding</a:t>
            </a:r>
          </a:p>
          <a:p>
            <a:r>
              <a:rPr lang="en-US" dirty="0" smtClean="0">
                <a:effectLst/>
              </a:rPr>
              <a:t>Q0</a:t>
            </a:r>
          </a:p>
          <a:p>
            <a:r>
              <a:rPr lang="en-US" dirty="0" err="1" smtClean="0">
                <a:effectLst/>
              </a:rPr>
              <a:t>Rs_res,Rs_BCS</a:t>
            </a:r>
            <a:r>
              <a:rPr lang="en-US" dirty="0" smtClean="0">
                <a:effectLst/>
              </a:rPr>
              <a:t> (are R measurements possible on a CM?)</a:t>
            </a:r>
          </a:p>
          <a:p>
            <a:r>
              <a:rPr lang="en-US" dirty="0" smtClean="0">
                <a:effectLst/>
              </a:rPr>
              <a:t>Coupler condition</a:t>
            </a:r>
          </a:p>
          <a:p>
            <a:r>
              <a:rPr lang="en-US" dirty="0" smtClean="0">
                <a:effectLst/>
              </a:rPr>
              <a:t>QE range</a:t>
            </a:r>
          </a:p>
          <a:p>
            <a:r>
              <a:rPr lang="en-US" dirty="0" smtClean="0">
                <a:effectLst/>
              </a:rPr>
              <a:t>Tuner/</a:t>
            </a:r>
            <a:r>
              <a:rPr lang="en-US" dirty="0" err="1" smtClean="0">
                <a:effectLst/>
              </a:rPr>
              <a:t>piezo</a:t>
            </a:r>
            <a:r>
              <a:rPr lang="en-US" dirty="0" smtClean="0">
                <a:effectLst/>
              </a:rPr>
              <a:t> range &amp; resolution</a:t>
            </a:r>
          </a:p>
          <a:p>
            <a:r>
              <a:rPr lang="en-US" dirty="0" err="1" smtClean="0">
                <a:effectLst/>
              </a:rPr>
              <a:t>Microphonics</a:t>
            </a:r>
            <a:r>
              <a:rPr lang="en-US" dirty="0" smtClean="0">
                <a:effectLst/>
              </a:rPr>
              <a:t>/LFDC</a:t>
            </a:r>
          </a:p>
        </p:txBody>
      </p:sp>
    </p:spTree>
    <p:extLst>
      <p:ext uri="{BB962C8B-B14F-4D97-AF65-F5344CB8AC3E}">
        <p14:creationId xmlns:p14="http://schemas.microsoft.com/office/powerpoint/2010/main" val="64071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Test Procedure, etc.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76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effectLst/>
              </a:rPr>
              <a:t>What are the critical Cryogenic operating parameters and acceptable limits? How long a cold soak after cool down is needed?</a:t>
            </a:r>
          </a:p>
          <a:p>
            <a:r>
              <a:rPr lang="en-US" dirty="0" smtClean="0">
                <a:effectLst/>
              </a:rPr>
              <a:t>What are the acceptable vacuum limits in all three circuits – beam tube, coupler, insulating. Are RGA scans needed?</a:t>
            </a:r>
          </a:p>
          <a:p>
            <a:r>
              <a:rPr lang="en-US" dirty="0" smtClean="0">
                <a:effectLst/>
              </a:rPr>
              <a:t>What instrumentation needs to be standardized especially with respect to position relative to the cryomodule and readout (especially for Field Emission)?</a:t>
            </a:r>
          </a:p>
          <a:p>
            <a:r>
              <a:rPr lang="en-US" dirty="0" err="1" smtClean="0">
                <a:effectLst/>
              </a:rPr>
              <a:t>Cooldown</a:t>
            </a:r>
            <a:r>
              <a:rPr lang="en-US" dirty="0" smtClean="0">
                <a:effectLst/>
              </a:rPr>
              <a:t>/Test procedure – how to verify flux expulsion/minimization given different test set ups</a:t>
            </a:r>
          </a:p>
          <a:p>
            <a:r>
              <a:rPr lang="en-US" dirty="0" smtClean="0">
                <a:effectLst/>
              </a:rPr>
              <a:t>What to test – overall performance with all cavities on, and with single cavities For many couplers this will be the first operation at cold. How extensive are single cavity tests?</a:t>
            </a:r>
          </a:p>
          <a:p>
            <a:r>
              <a:rPr lang="en-US" dirty="0" smtClean="0">
                <a:effectLst/>
              </a:rPr>
              <a:t>Ancillary systems – what and how does one measure/verify thermometry, BPM, magnet, </a:t>
            </a:r>
            <a:r>
              <a:rPr lang="en-US" dirty="0" err="1" smtClean="0">
                <a:effectLst/>
              </a:rPr>
              <a:t>etc</a:t>
            </a:r>
            <a:r>
              <a:rPr lang="en-US" dirty="0" smtClean="0">
                <a:effectLst/>
              </a:rPr>
              <a:t>?</a:t>
            </a:r>
          </a:p>
          <a:p>
            <a:r>
              <a:rPr lang="en-US" u="sng" dirty="0" smtClean="0"/>
              <a:t>Test Reports format and content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effectLst/>
              </a:rPr>
              <a:t>Standardized test report definition</a:t>
            </a:r>
          </a:p>
          <a:p>
            <a:pPr lvl="1"/>
            <a:r>
              <a:rPr lang="en-US" dirty="0" smtClean="0">
                <a:effectLst/>
              </a:rPr>
              <a:t>Development and guidance for the use of CM testing Travelers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0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| CM Test Working Group – 06-August-2015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03696" y="129091"/>
            <a:ext cx="8103570" cy="7530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LCLS-II test program - 1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79406"/>
              </p:ext>
            </p:extLst>
          </p:nvPr>
        </p:nvGraphicFramePr>
        <p:xfrm>
          <a:off x="387350" y="1250097"/>
          <a:ext cx="83693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8369300" imgH="5130800" progId="Word.Document.12">
                  <p:embed/>
                </p:oleObj>
              </mc:Choice>
              <mc:Fallback>
                <p:oleObj name="Document" r:id="rId4" imgW="8369300" imgH="513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1250097"/>
                        <a:ext cx="8369300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9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| CM Test Working Group – 06-August-2015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03696" y="129091"/>
            <a:ext cx="8103570" cy="7530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LCLS-II test program - </a:t>
            </a:r>
            <a:r>
              <a:rPr lang="en-US" dirty="0"/>
              <a:t>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93534"/>
              </p:ext>
            </p:extLst>
          </p:nvPr>
        </p:nvGraphicFramePr>
        <p:xfrm>
          <a:off x="387350" y="1955800"/>
          <a:ext cx="83693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8369300" imgH="2946400" progId="Word.Document.12">
                  <p:embed/>
                </p:oleObj>
              </mc:Choice>
              <mc:Fallback>
                <p:oleObj name="Document" r:id="rId4" imgW="8369300" imgH="294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1955800"/>
                        <a:ext cx="836930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3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| CM Test Working Group – 06-August-2015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3696" y="129092"/>
            <a:ext cx="8103570" cy="613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LCLS-II test program - </a:t>
            </a:r>
            <a:r>
              <a:rPr lang="en-US" dirty="0"/>
              <a:t>3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723128"/>
              </p:ext>
            </p:extLst>
          </p:nvPr>
        </p:nvGraphicFramePr>
        <p:xfrm>
          <a:off x="387350" y="909840"/>
          <a:ext cx="83693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4" imgW="8369300" imgH="5422900" progId="Word.Document.12">
                  <p:embed/>
                </p:oleObj>
              </mc:Choice>
              <mc:Fallback>
                <p:oleObj name="Document" r:id="rId4" imgW="8369300" imgH="542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909840"/>
                        <a:ext cx="8369300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5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| CM Test Working Group – 06-August-2015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3696" y="129092"/>
            <a:ext cx="8103570" cy="613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LCLS-II test program - </a:t>
            </a:r>
            <a:r>
              <a:rPr lang="en-US" dirty="0"/>
              <a:t>4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46511"/>
              </p:ext>
            </p:extLst>
          </p:nvPr>
        </p:nvGraphicFramePr>
        <p:xfrm>
          <a:off x="359742" y="1587020"/>
          <a:ext cx="83693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4" imgW="8369300" imgH="4559300" progId="Word.Document.12">
                  <p:embed/>
                </p:oleObj>
              </mc:Choice>
              <mc:Fallback>
                <p:oleObj name="Document" r:id="rId4" imgW="83693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742" y="1587020"/>
                        <a:ext cx="8369300" cy="455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5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| CM Test Working Group – 06-August-2015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3696" y="129092"/>
            <a:ext cx="8103570" cy="613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LCLS-II test program - </a:t>
            </a:r>
            <a:r>
              <a:rPr lang="en-US" dirty="0"/>
              <a:t>5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95313"/>
              </p:ext>
            </p:extLst>
          </p:nvPr>
        </p:nvGraphicFramePr>
        <p:xfrm>
          <a:off x="368944" y="1054266"/>
          <a:ext cx="83693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8369300" imgH="5283200" progId="Word.Document.12">
                  <p:embed/>
                </p:oleObj>
              </mc:Choice>
              <mc:Fallback>
                <p:oleObj name="Document" r:id="rId4" imgW="8369300" imgH="528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944" y="1054266"/>
                        <a:ext cx="8369300" cy="52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5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433</Words>
  <Application>Microsoft Macintosh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Wingdings</vt:lpstr>
      <vt:lpstr>Office Theme</vt:lpstr>
      <vt:lpstr>Document</vt:lpstr>
      <vt:lpstr>Production Cryomodule Testing</vt:lpstr>
      <vt:lpstr>Observations from CM talks, misc questions</vt:lpstr>
      <vt:lpstr>Motivation/Purpose/Acceptance Criteria</vt:lpstr>
      <vt:lpstr>Test Procedure, etc.</vt:lpstr>
      <vt:lpstr>LCLS-II test program - 1</vt:lpstr>
      <vt:lpstr>LCLS-II test program - 2</vt:lpstr>
      <vt:lpstr>LCLS-II test program - 3</vt:lpstr>
      <vt:lpstr>LCLS-II test program - 4</vt:lpstr>
      <vt:lpstr>LCLS-II test program - 5</vt:lpstr>
      <vt:lpstr>LCLS-II test program - 6</vt:lpstr>
      <vt:lpstr>Next steps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Cryomodule Testing</dc:title>
  <dc:creator>Elvin Harms</dc:creator>
  <cp:lastModifiedBy>Sebastian Aderhold</cp:lastModifiedBy>
  <cp:revision>8</cp:revision>
  <dcterms:created xsi:type="dcterms:W3CDTF">2015-10-29T16:57:29Z</dcterms:created>
  <dcterms:modified xsi:type="dcterms:W3CDTF">2015-10-29T21:16:19Z</dcterms:modified>
</cp:coreProperties>
</file>