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6"/>
  </p:notesMasterIdLst>
  <p:sldIdLst>
    <p:sldId id="281" r:id="rId2"/>
    <p:sldId id="297" r:id="rId3"/>
    <p:sldId id="299" r:id="rId4"/>
    <p:sldId id="300" r:id="rId5"/>
    <p:sldId id="295" r:id="rId6"/>
    <p:sldId id="296" r:id="rId7"/>
    <p:sldId id="286" r:id="rId8"/>
    <p:sldId id="293" r:id="rId9"/>
    <p:sldId id="287" r:id="rId10"/>
    <p:sldId id="294" r:id="rId11"/>
    <p:sldId id="288" r:id="rId12"/>
    <p:sldId id="289" r:id="rId13"/>
    <p:sldId id="290" r:id="rId14"/>
    <p:sldId id="291" r:id="rId15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1" autoAdjust="0"/>
    <p:restoredTop sz="94622"/>
  </p:normalViewPr>
  <p:slideViewPr>
    <p:cSldViewPr snapToGrid="0">
      <p:cViewPr varScale="1">
        <p:scale>
          <a:sx n="86" d="100"/>
          <a:sy n="86" d="100"/>
        </p:scale>
        <p:origin x="108" y="5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4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4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51B8D25F-0C05-464A-B9C2-C2EFEF9577FC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60463"/>
            <a:ext cx="556895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4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4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5407C0BC-E155-4673-BFE7-36E066964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92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9" y="1"/>
            <a:ext cx="9144019" cy="6858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692" y="1147536"/>
            <a:ext cx="3236079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075267" y="3559284"/>
            <a:ext cx="10035117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1075267" y="4841093"/>
            <a:ext cx="10035117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12742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3665"/>
            <a:ext cx="115824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043047"/>
            <a:ext cx="11563351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00018" y="6515100"/>
            <a:ext cx="1435100" cy="241300"/>
          </a:xfrm>
        </p:spPr>
        <p:txBody>
          <a:bodyPr/>
          <a:lstStyle>
            <a:lvl1pPr>
              <a:defRPr/>
            </a:lvl1pPr>
          </a:lstStyle>
          <a:p>
            <a:fld id="{94E8F945-934E-4434-9EBE-8BFE903EED95}" type="datetime1">
              <a:rPr lang="en-US" altLang="en-US"/>
              <a:pPr/>
              <a:t>11/4/2015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0F8D73-98D2-48A4-BBC8-B0932364EA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316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305820" y="4765101"/>
            <a:ext cx="566928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6206067" y="4765101"/>
            <a:ext cx="5681133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304801" y="1043695"/>
            <a:ext cx="5668432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6206067" y="1043695"/>
            <a:ext cx="5681135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04800" y="103665"/>
            <a:ext cx="115824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fld id="{A3CE53D9-FC04-465D-8BEB-C59AC44C30E2}" type="datetime1">
              <a:rPr lang="en-US" altLang="en-US"/>
              <a:pPr/>
              <a:t>11/4/2015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7DC31EE7-C640-4B7E-B337-DE45903B27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0609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043693"/>
            <a:ext cx="4037192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626611" y="1043695"/>
            <a:ext cx="7227147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4800" y="103665"/>
            <a:ext cx="115824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E5ACBEF7-2CB4-4EC4-925A-55AA4F7B2316}" type="datetime1">
              <a:rPr lang="en-US" altLang="en-US"/>
              <a:pPr/>
              <a:t>11/4/2015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7D9805B0-8157-41A6-AB27-1A871E5024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70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8765" y="1043694"/>
            <a:ext cx="11601135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8765" y="4943006"/>
            <a:ext cx="11601135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4800" y="103665"/>
            <a:ext cx="115824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987E24-D64A-42C5-A2EF-51E7E1C344FC}" type="datetime1">
              <a:rPr lang="en-US" altLang="en-US"/>
              <a:pPr/>
              <a:t>11/4/2015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DF7A0-B0ED-429B-B39E-FE04E4836D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0417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612718" y="6515100"/>
            <a:ext cx="1435100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AD70E3FB-80B2-4C65-9E2A-2FF1D4262FE8}" type="datetime1">
              <a:rPr lang="en-US" altLang="en-US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11/4/2015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5267" y="6515100"/>
            <a:ext cx="7164917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1" y="6515100"/>
            <a:ext cx="596900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606D2B75-4CE7-4608-8EDB-F343E50909CD}" type="slidenum">
              <a:rPr lang="en-US" altLang="en-US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ea typeface="MS PGothic" pitchFamily="34" charset="-128"/>
            </a:endParaRPr>
          </a:p>
        </p:txBody>
      </p:sp>
      <p:pic>
        <p:nvPicPr>
          <p:cNvPr id="1029" name="Picture 2" descr="HeaderFooter_0060314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576"/>
            <a:ext cx="12192000" cy="6863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167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1618193" y="3387725"/>
            <a:ext cx="8718987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r>
              <a:rPr lang="en-US" dirty="0" err="1" smtClean="0"/>
              <a:t>pCM</a:t>
            </a:r>
            <a:r>
              <a:rPr lang="en-US" dirty="0" smtClean="0"/>
              <a:t> Testing Group Discussion Summary</a:t>
            </a:r>
            <a:endParaRPr lang="en-US" altLang="en-US" sz="3600" dirty="0" smtClean="0">
              <a:latin typeface="Helvetica" pitchFamily="124" charset="0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1618193" y="4756153"/>
            <a:ext cx="10035117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Helvetica" pitchFamily="124" charset="0"/>
              </a:rPr>
              <a:t>Andrew </a:t>
            </a:r>
            <a:r>
              <a:rPr lang="en-US" altLang="en-US" dirty="0" err="1" smtClean="0">
                <a:latin typeface="Helvetica" pitchFamily="124" charset="0"/>
              </a:rPr>
              <a:t>Burril</a:t>
            </a:r>
            <a:r>
              <a:rPr lang="en-US" altLang="en-US" dirty="0" smtClean="0">
                <a:latin typeface="Helvetica" pitchFamily="124" charset="0"/>
              </a:rPr>
              <a:t>, </a:t>
            </a:r>
            <a:r>
              <a:rPr lang="en-US" altLang="en-US" dirty="0" err="1" smtClean="0">
                <a:latin typeface="Helvetica" pitchFamily="124" charset="0"/>
              </a:rPr>
              <a:t>Genfa</a:t>
            </a:r>
            <a:r>
              <a:rPr lang="en-US" altLang="en-US" dirty="0" smtClean="0">
                <a:latin typeface="Helvetica" pitchFamily="124" charset="0"/>
              </a:rPr>
              <a:t> Wu</a:t>
            </a:r>
          </a:p>
          <a:p>
            <a:r>
              <a:rPr lang="en-US" altLang="en-US" dirty="0" smtClean="0">
                <a:latin typeface="Helvetica" pitchFamily="124" charset="0"/>
              </a:rPr>
              <a:t>For Wednesday SRF Meeting</a:t>
            </a:r>
            <a:endParaRPr lang="en-US" altLang="en-US" dirty="0" smtClean="0">
              <a:latin typeface="Helvetica" pitchFamily="124" charset="0"/>
            </a:endParaRPr>
          </a:p>
          <a:p>
            <a:r>
              <a:rPr lang="en-US" altLang="en-US" dirty="0" smtClean="0">
                <a:latin typeface="Helvetica" pitchFamily="124" charset="0"/>
              </a:rPr>
              <a:t>2015-11-04</a:t>
            </a:r>
            <a:endParaRPr lang="en-US" altLang="en-US" dirty="0" smtClean="0">
              <a:latin typeface="Helvetica" pitchFamily="124" charset="0"/>
            </a:endParaRPr>
          </a:p>
          <a:p>
            <a:endParaRPr lang="en-US" altLang="en-US" dirty="0" smtClean="0">
              <a:latin typeface="Helvetica" pitchFamily="12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54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Measurements need to be </a:t>
            </a:r>
            <a:r>
              <a:rPr lang="en-US" dirty="0" smtClean="0"/>
              <a:t>standardized</a:t>
            </a:r>
            <a:endParaRPr lang="en-US" sz="2400" dirty="0"/>
          </a:p>
          <a:p>
            <a:pPr lvl="1"/>
            <a:r>
              <a:rPr lang="en-US" sz="2400" dirty="0"/>
              <a:t>Cavity RF conditioning </a:t>
            </a:r>
            <a:r>
              <a:rPr lang="en-US" sz="2400" dirty="0" smtClean="0"/>
              <a:t>limit</a:t>
            </a:r>
          </a:p>
          <a:p>
            <a:pPr lvl="2"/>
            <a:r>
              <a:rPr lang="en-US" dirty="0"/>
              <a:t>Should be 10% lower than what it reached in VT (if FE present)</a:t>
            </a:r>
          </a:p>
          <a:p>
            <a:pPr lvl="2"/>
            <a:r>
              <a:rPr lang="en-US" dirty="0"/>
              <a:t>Otherwise until </a:t>
            </a:r>
            <a:r>
              <a:rPr lang="en-US" dirty="0" smtClean="0"/>
              <a:t>quench or 23 MV/m max.</a:t>
            </a:r>
            <a:endParaRPr lang="en-US" dirty="0"/>
          </a:p>
          <a:p>
            <a:pPr lvl="1"/>
            <a:r>
              <a:rPr lang="en-US" sz="2400" dirty="0"/>
              <a:t>FE onset for each cavity</a:t>
            </a:r>
          </a:p>
          <a:p>
            <a:pPr lvl="1"/>
            <a:r>
              <a:rPr lang="en-US" sz="2400" dirty="0" err="1"/>
              <a:t>FE@nominal</a:t>
            </a:r>
            <a:r>
              <a:rPr lang="en-US" sz="2400" dirty="0"/>
              <a:t> for each cavity</a:t>
            </a:r>
          </a:p>
          <a:p>
            <a:pPr lvl="1"/>
            <a:r>
              <a:rPr lang="en-US" sz="2400" dirty="0"/>
              <a:t>FE maximum for each </a:t>
            </a:r>
            <a:r>
              <a:rPr lang="en-US" sz="2400" dirty="0" smtClean="0"/>
              <a:t>cavity – admin limit</a:t>
            </a:r>
            <a:endParaRPr lang="en-US" sz="2400" dirty="0"/>
          </a:p>
          <a:p>
            <a:pPr lvl="2"/>
            <a:r>
              <a:rPr lang="en-US" dirty="0" smtClean="0"/>
              <a:t>See Cavity RF limit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945-934E-4434-9EBE-8BFE903EED95}" type="datetime1">
              <a:rPr lang="en-US" altLang="en-US" smtClean="0"/>
              <a:pPr/>
              <a:t>11/4/2015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8D73-98D2-48A4-BBC8-B0932364EAC9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17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45404"/>
            <a:ext cx="11563351" cy="5366638"/>
          </a:xfrm>
        </p:spPr>
        <p:txBody>
          <a:bodyPr/>
          <a:lstStyle/>
          <a:p>
            <a:pPr lvl="0"/>
            <a:r>
              <a:rPr lang="en-US" dirty="0" err="1"/>
              <a:t>pCM</a:t>
            </a:r>
            <a:r>
              <a:rPr lang="en-US" dirty="0"/>
              <a:t> Module Testing acceptance </a:t>
            </a:r>
            <a:r>
              <a:rPr lang="en-US" dirty="0" smtClean="0"/>
              <a:t>criteria</a:t>
            </a:r>
            <a:endParaRPr lang="en-US" dirty="0"/>
          </a:p>
          <a:p>
            <a:pPr lvl="1"/>
            <a:r>
              <a:rPr lang="en-US" sz="2400" dirty="0" smtClean="0"/>
              <a:t>Mechanical functions and vacuum</a:t>
            </a:r>
          </a:p>
          <a:p>
            <a:pPr lvl="1"/>
            <a:r>
              <a:rPr lang="en-US" sz="2400" dirty="0" smtClean="0"/>
              <a:t>Usable Gradient (16 MV/m average)</a:t>
            </a:r>
            <a:endParaRPr lang="en-US" sz="2400" dirty="0"/>
          </a:p>
          <a:p>
            <a:pPr lvl="1"/>
            <a:r>
              <a:rPr lang="en-US" sz="2400" dirty="0" smtClean="0"/>
              <a:t>Q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: average </a:t>
            </a:r>
            <a:r>
              <a:rPr lang="en-US" sz="2400" dirty="0"/>
              <a:t>of </a:t>
            </a:r>
            <a:r>
              <a:rPr lang="en-US" sz="2400" dirty="0" smtClean="0"/>
              <a:t>cryomodule 2.7e10, tied to total heat load.</a:t>
            </a:r>
            <a:endParaRPr lang="en-US" sz="2400" dirty="0"/>
          </a:p>
          <a:p>
            <a:pPr lvl="1"/>
            <a:r>
              <a:rPr lang="en-US" sz="2400" dirty="0"/>
              <a:t>Q­</a:t>
            </a:r>
            <a:r>
              <a:rPr lang="en-US" sz="2400" baseline="-25000" dirty="0"/>
              <a:t>0</a:t>
            </a:r>
            <a:r>
              <a:rPr lang="en-US" sz="2400" dirty="0"/>
              <a:t> as a function of </a:t>
            </a:r>
            <a:r>
              <a:rPr lang="en-US" sz="2400" dirty="0" smtClean="0"/>
              <a:t>temperature: Measure and evaluate</a:t>
            </a:r>
            <a:endParaRPr lang="en-US" sz="2400" dirty="0"/>
          </a:p>
          <a:p>
            <a:pPr lvl="1"/>
            <a:r>
              <a:rPr lang="en-US" sz="2400" dirty="0"/>
              <a:t>Q</a:t>
            </a:r>
            <a:r>
              <a:rPr lang="en-US" sz="2400" baseline="-25000" dirty="0"/>
              <a:t>0</a:t>
            </a:r>
            <a:r>
              <a:rPr lang="en-US" sz="2400" dirty="0"/>
              <a:t> as a function of coupler </a:t>
            </a:r>
            <a:r>
              <a:rPr lang="en-US" sz="2400" dirty="0" err="1" smtClean="0"/>
              <a:t>Qext</a:t>
            </a:r>
            <a:r>
              <a:rPr lang="en-US" sz="2400" dirty="0" smtClean="0"/>
              <a:t>: Measure and evaluate.</a:t>
            </a:r>
            <a:endParaRPr lang="en-US" sz="2400" dirty="0"/>
          </a:p>
          <a:p>
            <a:pPr lvl="1"/>
            <a:r>
              <a:rPr lang="en-US" sz="2400" dirty="0"/>
              <a:t>Resistance calculations R</a:t>
            </a:r>
            <a:r>
              <a:rPr lang="en-US" sz="2400" baseline="-25000" dirty="0"/>
              <a:t>BCS</a:t>
            </a:r>
            <a:r>
              <a:rPr lang="en-US" sz="2400" dirty="0"/>
              <a:t>, </a:t>
            </a:r>
            <a:r>
              <a:rPr lang="en-US" sz="2400" dirty="0" err="1" smtClean="0"/>
              <a:t>Rs_res</a:t>
            </a:r>
            <a:r>
              <a:rPr lang="en-US" sz="2400" dirty="0" smtClean="0"/>
              <a:t>: Measure and evaluate </a:t>
            </a:r>
            <a:endParaRPr lang="en-US" sz="2400" dirty="0"/>
          </a:p>
          <a:p>
            <a:pPr lvl="1"/>
            <a:r>
              <a:rPr lang="en-US" sz="2400" dirty="0"/>
              <a:t>HOM </a:t>
            </a:r>
            <a:r>
              <a:rPr lang="en-US" sz="2400" dirty="0" err="1" smtClean="0"/>
              <a:t>Qext</a:t>
            </a:r>
            <a:r>
              <a:rPr lang="en-US" sz="2400" dirty="0" smtClean="0"/>
              <a:t> </a:t>
            </a:r>
          </a:p>
          <a:p>
            <a:pPr lvl="2"/>
            <a:r>
              <a:rPr lang="en-US" dirty="0"/>
              <a:t>5e11 strongest coupling (using power to measure. </a:t>
            </a:r>
            <a:r>
              <a:rPr lang="en-US" dirty="0" smtClean="0"/>
              <a:t>&lt;1.5W </a:t>
            </a:r>
            <a:r>
              <a:rPr lang="en-US" dirty="0"/>
              <a:t>out of 5W total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sz="2400" dirty="0"/>
              <a:t>Static </a:t>
            </a:r>
            <a:r>
              <a:rPr lang="en-US" sz="2400" dirty="0" err="1"/>
              <a:t>heatload</a:t>
            </a:r>
            <a:r>
              <a:rPr lang="en-US" sz="2400" dirty="0"/>
              <a:t> and total </a:t>
            </a:r>
            <a:r>
              <a:rPr lang="en-US" sz="2400" dirty="0" err="1"/>
              <a:t>heatload</a:t>
            </a:r>
            <a:r>
              <a:rPr lang="en-US" sz="2400" dirty="0"/>
              <a:t> of 2K, 5K, 50K circuits</a:t>
            </a:r>
          </a:p>
          <a:p>
            <a:pPr lvl="1"/>
            <a:r>
              <a:rPr lang="en-US" sz="2400" dirty="0"/>
              <a:t>FE for entire </a:t>
            </a:r>
            <a:r>
              <a:rPr lang="en-US" sz="2400" dirty="0" smtClean="0"/>
              <a:t>cryomodule and dark </a:t>
            </a:r>
            <a:r>
              <a:rPr lang="en-US" sz="2400" dirty="0"/>
              <a:t>current </a:t>
            </a:r>
            <a:r>
              <a:rPr lang="en-US" sz="2400" dirty="0" smtClean="0"/>
              <a:t>measurement</a:t>
            </a:r>
          </a:p>
          <a:p>
            <a:pPr lvl="2"/>
            <a:r>
              <a:rPr lang="en-US" dirty="0" smtClean="0"/>
              <a:t>10 </a:t>
            </a:r>
            <a:r>
              <a:rPr lang="en-US" dirty="0" err="1" smtClean="0"/>
              <a:t>nA</a:t>
            </a:r>
            <a:r>
              <a:rPr lang="en-US" dirty="0" smtClean="0"/>
              <a:t> equivalent of radiation @ 16 MV/m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945-934E-4434-9EBE-8BFE903EED95}" type="datetime1">
              <a:rPr lang="en-US" altLang="en-US" smtClean="0"/>
              <a:pPr/>
              <a:t>11/4/2015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8D73-98D2-48A4-BBC8-B0932364EAC9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349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82626"/>
            <a:ext cx="11563351" cy="5341711"/>
          </a:xfrm>
        </p:spPr>
        <p:txBody>
          <a:bodyPr/>
          <a:lstStyle/>
          <a:p>
            <a:r>
              <a:rPr lang="en-US" sz="2600" dirty="0" err="1"/>
              <a:t>pCM</a:t>
            </a:r>
            <a:r>
              <a:rPr lang="en-US" sz="2600" dirty="0"/>
              <a:t> Module Testing acceptance criteria</a:t>
            </a:r>
          </a:p>
          <a:p>
            <a:pPr lvl="1"/>
            <a:r>
              <a:rPr lang="en-US" sz="2400" dirty="0" smtClean="0"/>
              <a:t>Ancillary </a:t>
            </a:r>
            <a:r>
              <a:rPr lang="en-US" sz="2400" dirty="0"/>
              <a:t>component measurements</a:t>
            </a:r>
          </a:p>
          <a:p>
            <a:pPr lvl="2"/>
            <a:r>
              <a:rPr lang="en-US" dirty="0" err="1"/>
              <a:t>Quadrupole</a:t>
            </a:r>
            <a:r>
              <a:rPr lang="en-US" dirty="0"/>
              <a:t> magnet operation and temperature measurement</a:t>
            </a:r>
          </a:p>
          <a:p>
            <a:pPr lvl="2"/>
            <a:r>
              <a:rPr lang="en-US" dirty="0" smtClean="0"/>
              <a:t>Magnet </a:t>
            </a:r>
            <a:r>
              <a:rPr lang="en-US" dirty="0"/>
              <a:t>operational effect to cavity </a:t>
            </a:r>
            <a:r>
              <a:rPr lang="en-US" dirty="0" smtClean="0"/>
              <a:t>Q (and cavity quench if allowed)</a:t>
            </a:r>
            <a:endParaRPr lang="en-US" dirty="0"/>
          </a:p>
          <a:p>
            <a:pPr lvl="2"/>
            <a:r>
              <a:rPr lang="en-US" dirty="0"/>
              <a:t>FPC adjustment range </a:t>
            </a:r>
            <a:r>
              <a:rPr lang="en-US" dirty="0" smtClean="0"/>
              <a:t>verification: Range shall be 1e7-6e7.</a:t>
            </a:r>
            <a:endParaRPr lang="en-US" dirty="0"/>
          </a:p>
          <a:p>
            <a:pPr lvl="2"/>
            <a:r>
              <a:rPr lang="en-US" dirty="0"/>
              <a:t>FPC load to 5K intercept and 50K shield</a:t>
            </a:r>
          </a:p>
          <a:p>
            <a:pPr lvl="2"/>
            <a:r>
              <a:rPr lang="en-US" dirty="0" smtClean="0"/>
              <a:t>Warm and cold coupler </a:t>
            </a:r>
            <a:r>
              <a:rPr lang="en-US" dirty="0"/>
              <a:t>conditioning</a:t>
            </a:r>
          </a:p>
          <a:p>
            <a:pPr lvl="2"/>
            <a:r>
              <a:rPr lang="en-US" dirty="0"/>
              <a:t>Tuner &amp; </a:t>
            </a:r>
            <a:r>
              <a:rPr lang="en-US" dirty="0" err="1"/>
              <a:t>piezo</a:t>
            </a:r>
            <a:r>
              <a:rPr lang="en-US" dirty="0"/>
              <a:t> range test and </a:t>
            </a:r>
            <a:r>
              <a:rPr lang="en-US" dirty="0" smtClean="0"/>
              <a:t>resolution : Slow: 1.3 GHz +/-20kHz, fast 0-500 Hz</a:t>
            </a:r>
            <a:endParaRPr lang="en-US" dirty="0"/>
          </a:p>
          <a:p>
            <a:pPr lvl="2"/>
            <a:r>
              <a:rPr lang="en-US" dirty="0" err="1"/>
              <a:t>Microphonics</a:t>
            </a:r>
            <a:r>
              <a:rPr lang="en-US" dirty="0"/>
              <a:t> </a:t>
            </a:r>
            <a:r>
              <a:rPr lang="en-US" dirty="0" smtClean="0"/>
              <a:t>measurements: measure and evaluate</a:t>
            </a:r>
            <a:endParaRPr lang="en-US" dirty="0"/>
          </a:p>
          <a:p>
            <a:pPr lvl="2"/>
            <a:r>
              <a:rPr lang="en-US" dirty="0"/>
              <a:t>Active resonance control for individual cavity and all the </a:t>
            </a:r>
            <a:r>
              <a:rPr lang="en-US" dirty="0" smtClean="0"/>
              <a:t>cavities</a:t>
            </a:r>
          </a:p>
          <a:p>
            <a:pPr lvl="3"/>
            <a:r>
              <a:rPr lang="en-US" dirty="0" smtClean="0"/>
              <a:t>R&amp;D studies</a:t>
            </a:r>
            <a:endParaRPr lang="en-US" dirty="0"/>
          </a:p>
          <a:p>
            <a:pPr lvl="2"/>
            <a:r>
              <a:rPr lang="en-US" dirty="0"/>
              <a:t>Cavity pressure </a:t>
            </a:r>
            <a:r>
              <a:rPr lang="en-US" dirty="0" smtClean="0"/>
              <a:t>sensitivity: Measure and evaluate</a:t>
            </a:r>
            <a:endParaRPr lang="en-US" dirty="0"/>
          </a:p>
          <a:p>
            <a:pPr lvl="2"/>
            <a:r>
              <a:rPr lang="en-US" dirty="0"/>
              <a:t>Cavity Lorentz force </a:t>
            </a:r>
            <a:r>
              <a:rPr lang="en-US" dirty="0" smtClean="0"/>
              <a:t>coefficient: Measure and evaluate</a:t>
            </a:r>
            <a:endParaRPr lang="en-US" dirty="0"/>
          </a:p>
          <a:p>
            <a:pPr lvl="2"/>
            <a:r>
              <a:rPr lang="en-US" dirty="0"/>
              <a:t>BPM function </a:t>
            </a:r>
            <a:r>
              <a:rPr lang="en-US" dirty="0" smtClean="0"/>
              <a:t>test</a:t>
            </a:r>
          </a:p>
          <a:p>
            <a:pPr lvl="2"/>
            <a:r>
              <a:rPr lang="en-US" dirty="0" smtClean="0"/>
              <a:t>Instrumentation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945-934E-4434-9EBE-8BFE903EED95}" type="datetime1">
              <a:rPr lang="en-US" altLang="en-US" smtClean="0"/>
              <a:pPr/>
              <a:t>11/4/2015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8D73-98D2-48A4-BBC8-B0932364EAC9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677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043048"/>
            <a:ext cx="11563351" cy="1876616"/>
          </a:xfrm>
        </p:spPr>
        <p:txBody>
          <a:bodyPr/>
          <a:lstStyle/>
          <a:p>
            <a:pPr lvl="1"/>
            <a:r>
              <a:rPr lang="en-US" sz="2400" dirty="0"/>
              <a:t>Cavity magnetic hygiene</a:t>
            </a:r>
          </a:p>
          <a:p>
            <a:pPr lvl="2"/>
            <a:r>
              <a:rPr lang="en-US" dirty="0"/>
              <a:t>Magnetic shielding </a:t>
            </a:r>
            <a:r>
              <a:rPr lang="en-US" dirty="0" smtClean="0"/>
              <a:t>performance and </a:t>
            </a:r>
            <a:r>
              <a:rPr lang="en-US" dirty="0"/>
              <a:t>m</a:t>
            </a:r>
            <a:r>
              <a:rPr lang="en-US" dirty="0" smtClean="0"/>
              <a:t>agnetic </a:t>
            </a:r>
            <a:r>
              <a:rPr lang="en-US" dirty="0"/>
              <a:t>shield temperature </a:t>
            </a:r>
            <a:r>
              <a:rPr lang="en-US" dirty="0" smtClean="0"/>
              <a:t>monitoring</a:t>
            </a:r>
          </a:p>
          <a:p>
            <a:pPr lvl="3"/>
            <a:r>
              <a:rPr lang="en-US" dirty="0" smtClean="0"/>
              <a:t>8 sensors, arrange to 2 for each cavity’s inner and outer layer. 4 shields are not instrumented.</a:t>
            </a:r>
            <a:endParaRPr lang="en-US" dirty="0"/>
          </a:p>
          <a:p>
            <a:pPr lvl="2"/>
            <a:r>
              <a:rPr lang="en-US" dirty="0" smtClean="0"/>
              <a:t>Active </a:t>
            </a:r>
            <a:r>
              <a:rPr lang="en-US" dirty="0"/>
              <a:t>compensation </a:t>
            </a:r>
            <a:r>
              <a:rPr lang="en-US" dirty="0" smtClean="0"/>
              <a:t>implementation</a:t>
            </a:r>
          </a:p>
          <a:p>
            <a:pPr lvl="3"/>
            <a:r>
              <a:rPr lang="en-US" dirty="0" smtClean="0"/>
              <a:t>Multiple cool downs</a:t>
            </a:r>
          </a:p>
          <a:p>
            <a:pPr lvl="2"/>
            <a:r>
              <a:rPr lang="en-US" dirty="0" smtClean="0"/>
              <a:t>Common procedures</a:t>
            </a:r>
          </a:p>
          <a:p>
            <a:pPr lvl="2"/>
            <a:r>
              <a:rPr lang="en-US" dirty="0" smtClean="0"/>
              <a:t>Active coil test deviations/reconcile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945-934E-4434-9EBE-8BFE903EED95}" type="datetime1">
              <a:rPr lang="en-US" altLang="en-US" smtClean="0"/>
              <a:pPr/>
              <a:t>11/4/2015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8D73-98D2-48A4-BBC8-B0932364EAC9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797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#5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945-934E-4434-9EBE-8BFE903EED95}" type="datetime1">
              <a:rPr lang="en-US" altLang="en-US" smtClean="0"/>
              <a:pPr/>
              <a:t>11/4/2015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8D73-98D2-48A4-BBC8-B0932364EAC9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3849" y="1753636"/>
            <a:ext cx="11563351" cy="187661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400" dirty="0"/>
              <a:t>Development of Standardized test report</a:t>
            </a:r>
          </a:p>
          <a:p>
            <a:pPr lvl="1"/>
            <a:r>
              <a:rPr lang="en-US" sz="2400" dirty="0"/>
              <a:t>Development and USE of CM testing </a:t>
            </a:r>
            <a:r>
              <a:rPr lang="en-US" sz="2400" dirty="0" smtClean="0"/>
              <a:t>Travelers</a:t>
            </a:r>
          </a:p>
          <a:p>
            <a:pPr lvl="2"/>
            <a:r>
              <a:rPr lang="en-US" dirty="0" smtClean="0"/>
              <a:t>Including protective hold points such as tuner position before warm up.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60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Standardized Measurement and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Cryogenic Mass Flow During Fast Cool Down</a:t>
            </a:r>
          </a:p>
          <a:p>
            <a:r>
              <a:rPr lang="en-US" dirty="0" smtClean="0"/>
              <a:t>Radiation and Dark Current Measurement</a:t>
            </a:r>
          </a:p>
          <a:p>
            <a:r>
              <a:rPr lang="en-US" dirty="0" smtClean="0"/>
              <a:t>Conditioning Procedures and Limit</a:t>
            </a:r>
          </a:p>
          <a:p>
            <a:r>
              <a:rPr lang="en-US" dirty="0" smtClean="0"/>
              <a:t>Cavity Gradient Measurement</a:t>
            </a:r>
          </a:p>
          <a:p>
            <a:r>
              <a:rPr lang="en-US" dirty="0" smtClean="0"/>
              <a:t>Cryomodule Static and Dynamic Heat Load Measurement</a:t>
            </a:r>
          </a:p>
          <a:p>
            <a:r>
              <a:rPr lang="en-US" dirty="0" smtClean="0"/>
              <a:t>Active Coil Test Combined with Cryogenics to Evaluate the Dynamic Heat Load</a:t>
            </a:r>
          </a:p>
          <a:p>
            <a:r>
              <a:rPr lang="en-US" dirty="0" smtClean="0"/>
              <a:t>Testing Traveler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945-934E-4434-9EBE-8BFE903EED95}" type="datetime1">
              <a:rPr lang="en-US" altLang="en-US" smtClean="0"/>
              <a:pPr/>
              <a:t>11/4/2015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8D73-98D2-48A4-BBC8-B0932364EAC9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27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Acceptance </a:t>
            </a:r>
            <a:r>
              <a:rPr lang="en-US" dirty="0" smtClean="0"/>
              <a:t>Criteria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45404"/>
            <a:ext cx="11563351" cy="5366638"/>
          </a:xfrm>
        </p:spPr>
        <p:txBody>
          <a:bodyPr/>
          <a:lstStyle/>
          <a:p>
            <a:pPr lvl="1"/>
            <a:r>
              <a:rPr lang="en-US" sz="2400" dirty="0" smtClean="0"/>
              <a:t>Mechanical </a:t>
            </a:r>
            <a:r>
              <a:rPr lang="en-US" sz="2400" dirty="0" smtClean="0"/>
              <a:t>functions and vacuum</a:t>
            </a:r>
          </a:p>
          <a:p>
            <a:pPr lvl="1"/>
            <a:r>
              <a:rPr lang="en-US" sz="2400" dirty="0" smtClean="0"/>
              <a:t>Cavity Gradient (16 </a:t>
            </a:r>
            <a:r>
              <a:rPr lang="en-US" sz="2400" dirty="0" smtClean="0"/>
              <a:t>MV/m </a:t>
            </a:r>
            <a:r>
              <a:rPr lang="en-US" sz="2400" dirty="0" smtClean="0"/>
              <a:t>average, stable &gt; 10 hours)</a:t>
            </a:r>
            <a:endParaRPr lang="en-US" sz="2400" dirty="0"/>
          </a:p>
          <a:p>
            <a:pPr lvl="1"/>
            <a:r>
              <a:rPr lang="en-US" sz="2400" dirty="0" smtClean="0"/>
              <a:t>Q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: average </a:t>
            </a:r>
            <a:r>
              <a:rPr lang="en-US" sz="2400" dirty="0"/>
              <a:t>of </a:t>
            </a:r>
            <a:r>
              <a:rPr lang="en-US" sz="2400" dirty="0" smtClean="0"/>
              <a:t>cryomodule 2.7e10, tied to total heat load.</a:t>
            </a:r>
            <a:endParaRPr lang="en-US" sz="2400" dirty="0"/>
          </a:p>
          <a:p>
            <a:pPr lvl="1"/>
            <a:r>
              <a:rPr lang="en-US" sz="2400" dirty="0" smtClean="0"/>
              <a:t>HOM </a:t>
            </a:r>
            <a:r>
              <a:rPr lang="en-US" sz="2400" dirty="0" err="1" smtClean="0"/>
              <a:t>Qext</a:t>
            </a:r>
            <a:r>
              <a:rPr lang="en-US" sz="2400" dirty="0" smtClean="0"/>
              <a:t> </a:t>
            </a:r>
          </a:p>
          <a:p>
            <a:pPr lvl="2"/>
            <a:r>
              <a:rPr lang="en-US" dirty="0"/>
              <a:t>5e11 strongest coupling (using power to measure. </a:t>
            </a:r>
            <a:r>
              <a:rPr lang="en-US" dirty="0" smtClean="0"/>
              <a:t>&lt;1.5W </a:t>
            </a:r>
            <a:r>
              <a:rPr lang="en-US" dirty="0"/>
              <a:t>out of 5W total</a:t>
            </a:r>
            <a:r>
              <a:rPr lang="en-US" dirty="0" smtClean="0"/>
              <a:t>)</a:t>
            </a:r>
          </a:p>
          <a:p>
            <a:pPr lvl="1"/>
            <a:r>
              <a:rPr lang="en-US" sz="2400" dirty="0"/>
              <a:t>Tuner &amp; piezo range test and resolution : Slow: 1.3 GHz +/-20kHz, fast 0-500 </a:t>
            </a:r>
            <a:r>
              <a:rPr lang="en-US" sz="2400" dirty="0" smtClean="0"/>
              <a:t>Hz</a:t>
            </a:r>
          </a:p>
          <a:p>
            <a:pPr lvl="1"/>
            <a:r>
              <a:rPr lang="en-US" sz="2400" dirty="0"/>
              <a:t>FPC adjustment range verification: Range shall be 1e7-6e7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err="1" smtClean="0"/>
              <a:t>Qext</a:t>
            </a:r>
            <a:r>
              <a:rPr lang="en-US" sz="2400" dirty="0" smtClean="0"/>
              <a:t> of Field Probe (2.5e11 - 7e11)</a:t>
            </a:r>
            <a:endParaRPr lang="en-US" sz="2400" dirty="0"/>
          </a:p>
          <a:p>
            <a:pPr lvl="1"/>
            <a:r>
              <a:rPr lang="en-US" sz="2400" dirty="0"/>
              <a:t>Static </a:t>
            </a:r>
            <a:r>
              <a:rPr lang="en-US" sz="2400" dirty="0" err="1"/>
              <a:t>heatload</a:t>
            </a:r>
            <a:r>
              <a:rPr lang="en-US" sz="2400" dirty="0"/>
              <a:t> and total </a:t>
            </a:r>
            <a:r>
              <a:rPr lang="en-US" sz="2400" dirty="0" err="1"/>
              <a:t>heatload</a:t>
            </a:r>
            <a:r>
              <a:rPr lang="en-US" sz="2400" dirty="0"/>
              <a:t> of 2K, 5K, 50K circuits</a:t>
            </a:r>
          </a:p>
          <a:p>
            <a:pPr lvl="1"/>
            <a:r>
              <a:rPr lang="en-US" sz="2400" dirty="0"/>
              <a:t>FE for entire </a:t>
            </a:r>
            <a:r>
              <a:rPr lang="en-US" sz="2400" dirty="0" smtClean="0"/>
              <a:t>cryomodule and dark </a:t>
            </a:r>
            <a:r>
              <a:rPr lang="en-US" sz="2400" dirty="0"/>
              <a:t>current </a:t>
            </a:r>
            <a:r>
              <a:rPr lang="en-US" sz="2400" dirty="0" smtClean="0"/>
              <a:t>measurement</a:t>
            </a:r>
          </a:p>
          <a:p>
            <a:pPr lvl="2"/>
            <a:r>
              <a:rPr lang="en-US" dirty="0" smtClean="0"/>
              <a:t>&lt;=10 </a:t>
            </a:r>
            <a:r>
              <a:rPr lang="en-US" dirty="0" err="1" smtClean="0"/>
              <a:t>nA</a:t>
            </a:r>
            <a:r>
              <a:rPr lang="en-US" dirty="0" smtClean="0"/>
              <a:t> equivalent of radiation @ 16 </a:t>
            </a:r>
            <a:r>
              <a:rPr lang="en-US" dirty="0" smtClean="0"/>
              <a:t>MV/m (May not be feasible due to safety)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945-934E-4434-9EBE-8BFE903EED95}" type="datetime1">
              <a:rPr lang="en-US" altLang="en-US" smtClean="0"/>
              <a:pPr/>
              <a:t>11/4/2015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8D73-98D2-48A4-BBC8-B0932364EAC9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224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Acceptance Criteria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82626"/>
            <a:ext cx="11563351" cy="5341711"/>
          </a:xfrm>
        </p:spPr>
        <p:txBody>
          <a:bodyPr/>
          <a:lstStyle/>
          <a:p>
            <a:pPr lvl="1"/>
            <a:r>
              <a:rPr lang="en-US" sz="2400" dirty="0" smtClean="0"/>
              <a:t>Ancillary component</a:t>
            </a:r>
            <a:endParaRPr lang="en-US" sz="2400" dirty="0"/>
          </a:p>
          <a:p>
            <a:pPr lvl="2"/>
            <a:r>
              <a:rPr lang="en-US" dirty="0" err="1"/>
              <a:t>Quadrupole</a:t>
            </a:r>
            <a:r>
              <a:rPr lang="en-US" dirty="0"/>
              <a:t> magnet operation and temperature measurement</a:t>
            </a:r>
          </a:p>
          <a:p>
            <a:pPr lvl="2"/>
            <a:r>
              <a:rPr lang="en-US" dirty="0" smtClean="0"/>
              <a:t>Magnet </a:t>
            </a:r>
            <a:r>
              <a:rPr lang="en-US" dirty="0"/>
              <a:t>operational effect to cavity </a:t>
            </a:r>
            <a:r>
              <a:rPr lang="en-US" dirty="0" smtClean="0"/>
              <a:t>Q (and cavity quench if allowed)</a:t>
            </a:r>
            <a:endParaRPr lang="en-US" dirty="0"/>
          </a:p>
          <a:p>
            <a:pPr lvl="2"/>
            <a:r>
              <a:rPr lang="en-US" dirty="0" smtClean="0"/>
              <a:t>FPC </a:t>
            </a:r>
            <a:r>
              <a:rPr lang="en-US" dirty="0"/>
              <a:t>load to 5K intercept and 50K shield</a:t>
            </a:r>
          </a:p>
          <a:p>
            <a:pPr lvl="2"/>
            <a:r>
              <a:rPr lang="en-US" dirty="0" smtClean="0"/>
              <a:t>Warm and cold coupler </a:t>
            </a:r>
            <a:r>
              <a:rPr lang="en-US" dirty="0"/>
              <a:t>conditioning</a:t>
            </a:r>
          </a:p>
          <a:p>
            <a:pPr lvl="2"/>
            <a:r>
              <a:rPr lang="en-US" dirty="0" smtClean="0"/>
              <a:t>Microphonics </a:t>
            </a:r>
            <a:r>
              <a:rPr lang="en-US" dirty="0" smtClean="0"/>
              <a:t>measurements: measure and evaluate</a:t>
            </a:r>
            <a:endParaRPr lang="en-US" dirty="0"/>
          </a:p>
          <a:p>
            <a:pPr lvl="2"/>
            <a:r>
              <a:rPr lang="en-US" dirty="0"/>
              <a:t>Active resonance control for individual cavity and all the </a:t>
            </a:r>
            <a:r>
              <a:rPr lang="en-US" dirty="0" smtClean="0"/>
              <a:t>cavities</a:t>
            </a:r>
          </a:p>
          <a:p>
            <a:pPr lvl="3"/>
            <a:r>
              <a:rPr lang="en-US" dirty="0" smtClean="0"/>
              <a:t>R&amp;D studies</a:t>
            </a:r>
            <a:endParaRPr lang="en-US" dirty="0"/>
          </a:p>
          <a:p>
            <a:pPr lvl="2"/>
            <a:r>
              <a:rPr lang="en-US" dirty="0"/>
              <a:t>Cavity pressure </a:t>
            </a:r>
            <a:r>
              <a:rPr lang="en-US" dirty="0" smtClean="0"/>
              <a:t>sensitivity: Measure and evaluate</a:t>
            </a:r>
            <a:endParaRPr lang="en-US" dirty="0"/>
          </a:p>
          <a:p>
            <a:pPr lvl="2"/>
            <a:r>
              <a:rPr lang="en-US" dirty="0"/>
              <a:t>Cavity Lorentz force </a:t>
            </a:r>
            <a:r>
              <a:rPr lang="en-US" dirty="0" smtClean="0"/>
              <a:t>coefficient: Measure and evaluate</a:t>
            </a:r>
            <a:endParaRPr lang="en-US" dirty="0"/>
          </a:p>
          <a:p>
            <a:pPr lvl="2"/>
            <a:r>
              <a:rPr lang="en-US" dirty="0"/>
              <a:t>BPM function </a:t>
            </a:r>
            <a:r>
              <a:rPr lang="en-US" dirty="0" smtClean="0"/>
              <a:t>test</a:t>
            </a:r>
          </a:p>
          <a:p>
            <a:pPr lvl="2"/>
            <a:r>
              <a:rPr lang="en-US" dirty="0" smtClean="0"/>
              <a:t>Instrumentation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945-934E-4434-9EBE-8BFE903EED95}" type="datetime1">
              <a:rPr lang="en-US" altLang="en-US" smtClean="0"/>
              <a:pPr/>
              <a:t>11/4/2015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8D73-98D2-48A4-BBC8-B0932364EAC9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73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49" y="745404"/>
            <a:ext cx="11563351" cy="5527059"/>
          </a:xfrm>
        </p:spPr>
        <p:txBody>
          <a:bodyPr/>
          <a:lstStyle/>
          <a:p>
            <a:r>
              <a:rPr lang="en-US" dirty="0" smtClean="0"/>
              <a:t>Both JLAB and Fermilab to incorporate the acceptance criteria into a common cryomodule testing travelers</a:t>
            </a:r>
          </a:p>
          <a:p>
            <a:r>
              <a:rPr lang="en-US" dirty="0" smtClean="0"/>
              <a:t>Both JLAB and Fermilab to develop and converge on common procedures</a:t>
            </a:r>
          </a:p>
          <a:p>
            <a:pPr lvl="1"/>
            <a:r>
              <a:rPr lang="en-US" dirty="0" smtClean="0"/>
              <a:t>Both to complete RF components calibration procedures</a:t>
            </a:r>
          </a:p>
          <a:p>
            <a:pPr lvl="1"/>
            <a:r>
              <a:rPr lang="en-US" dirty="0" smtClean="0"/>
              <a:t>Both to complete cavity gradient measurement procedures</a:t>
            </a:r>
          </a:p>
          <a:p>
            <a:pPr lvl="1"/>
            <a:r>
              <a:rPr lang="en-US" dirty="0" smtClean="0"/>
              <a:t>Both to complete heat load measurement procedures</a:t>
            </a:r>
          </a:p>
          <a:p>
            <a:pPr lvl="2"/>
            <a:r>
              <a:rPr lang="en-US" dirty="0"/>
              <a:t>Fermilab to explore rate of rise </a:t>
            </a:r>
            <a:r>
              <a:rPr lang="en-US" dirty="0" err="1"/>
              <a:t>heatload</a:t>
            </a:r>
            <a:r>
              <a:rPr lang="en-US" dirty="0"/>
              <a:t> </a:t>
            </a:r>
            <a:r>
              <a:rPr lang="en-US" dirty="0" smtClean="0"/>
              <a:t>measurement.</a:t>
            </a:r>
          </a:p>
          <a:p>
            <a:pPr lvl="1"/>
            <a:r>
              <a:rPr lang="en-US" dirty="0" smtClean="0"/>
              <a:t>JLAB to adjust the radiation detector positions. </a:t>
            </a:r>
          </a:p>
          <a:p>
            <a:r>
              <a:rPr lang="en-US" dirty="0" smtClean="0"/>
              <a:t>Fermilab to complete an active coil testing procedure and provide to JLAB for feedback. </a:t>
            </a:r>
          </a:p>
          <a:p>
            <a:r>
              <a:rPr lang="en-US" dirty="0" smtClean="0"/>
              <a:t>All to develop common dark current measurement procedures</a:t>
            </a:r>
          </a:p>
          <a:p>
            <a:pPr lvl="1"/>
            <a:r>
              <a:rPr lang="en-US" dirty="0" smtClean="0"/>
              <a:t>SLAC to support radiation calculation</a:t>
            </a:r>
          </a:p>
          <a:p>
            <a:pPr lvl="1"/>
            <a:r>
              <a:rPr lang="en-US" dirty="0" smtClean="0"/>
              <a:t>Both to explore the radiation safety based on cavity in phase dark current</a:t>
            </a:r>
          </a:p>
          <a:p>
            <a:pPr lvl="1"/>
            <a:r>
              <a:rPr lang="en-US" dirty="0" smtClean="0"/>
              <a:t>All to work with DESY on common faraday cup design and fabrication 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945-934E-4434-9EBE-8BFE903EED95}" type="datetime1">
              <a:rPr lang="en-US" altLang="en-US" smtClean="0"/>
              <a:pPr/>
              <a:t>11/4/2015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8D73-98D2-48A4-BBC8-B0932364EAC9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444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up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945-934E-4434-9EBE-8BFE903EED95}" type="datetime1">
              <a:rPr lang="en-US" altLang="en-US" smtClean="0"/>
              <a:pPr/>
              <a:t>11/4/2015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8D73-98D2-48A4-BBC8-B0932364EAC9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97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45404"/>
            <a:ext cx="11563351" cy="4987867"/>
          </a:xfrm>
        </p:spPr>
        <p:txBody>
          <a:bodyPr/>
          <a:lstStyle/>
          <a:p>
            <a:pPr lvl="0"/>
            <a:r>
              <a:rPr lang="en-US" dirty="0"/>
              <a:t>What is the cryogenic configuration at each lab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sz="2400" dirty="0"/>
              <a:t>8-10 g/s mass flow per module (what JLAB can do), FNAL should be able to do the same to </a:t>
            </a:r>
            <a:r>
              <a:rPr lang="en-US" sz="2400" dirty="0" smtClean="0"/>
              <a:t>make it </a:t>
            </a:r>
            <a:r>
              <a:rPr lang="en-US" sz="2400" dirty="0"/>
              <a:t>comparable. </a:t>
            </a:r>
            <a:endParaRPr lang="en-US" sz="2400" dirty="0" smtClean="0"/>
          </a:p>
          <a:p>
            <a:pPr lvl="1"/>
            <a:r>
              <a:rPr lang="en-US" sz="2400" dirty="0" smtClean="0"/>
              <a:t>FNAL </a:t>
            </a:r>
            <a:r>
              <a:rPr lang="en-US" sz="2400" dirty="0"/>
              <a:t>can go </a:t>
            </a:r>
            <a:r>
              <a:rPr lang="en-US" sz="2400" dirty="0" smtClean="0"/>
              <a:t>up to </a:t>
            </a:r>
            <a:r>
              <a:rPr lang="en-US" sz="2400" dirty="0"/>
              <a:t>30g/s per cryomodule.</a:t>
            </a:r>
          </a:p>
          <a:p>
            <a:pPr lvl="1"/>
            <a:r>
              <a:rPr lang="en-US" sz="2400" dirty="0"/>
              <a:t>SLAC is 24 g/s per </a:t>
            </a:r>
            <a:r>
              <a:rPr lang="en-US" sz="2400" dirty="0" smtClean="0"/>
              <a:t>cryomodule, which can provide 30g/s </a:t>
            </a:r>
            <a:r>
              <a:rPr lang="en-US" sz="2400" dirty="0"/>
              <a:t>per cryomodule (if three</a:t>
            </a:r>
            <a:r>
              <a:rPr lang="en-US" sz="2400" dirty="0" smtClean="0"/>
              <a:t>).</a:t>
            </a:r>
            <a:endParaRPr lang="en-US" sz="2400" dirty="0"/>
          </a:p>
          <a:p>
            <a:pPr lvl="1"/>
            <a:r>
              <a:rPr lang="en-US" sz="2400" dirty="0"/>
              <a:t>There is a pre designed </a:t>
            </a:r>
            <a:r>
              <a:rPr lang="en-US" sz="2400" dirty="0" smtClean="0"/>
              <a:t>cool down </a:t>
            </a:r>
            <a:r>
              <a:rPr lang="en-US" sz="2400" dirty="0"/>
              <a:t>scheme, that should be benchmarked</a:t>
            </a:r>
          </a:p>
          <a:p>
            <a:pPr lvl="1"/>
            <a:r>
              <a:rPr lang="en-US" sz="2400" dirty="0"/>
              <a:t>Start at 45K</a:t>
            </a:r>
          </a:p>
          <a:p>
            <a:pPr lvl="1"/>
            <a:r>
              <a:rPr lang="en-US" sz="2400" dirty="0"/>
              <a:t>Need to control inlet temperature? </a:t>
            </a:r>
          </a:p>
          <a:p>
            <a:pPr lvl="2"/>
            <a:r>
              <a:rPr lang="en-US" dirty="0"/>
              <a:t>Determines mixture of gas and liquid</a:t>
            </a:r>
          </a:p>
          <a:p>
            <a:pPr lvl="2"/>
            <a:r>
              <a:rPr lang="en-US" dirty="0"/>
              <a:t>JLAB will be generally below 5.2K</a:t>
            </a:r>
          </a:p>
          <a:p>
            <a:pPr lvl="1"/>
            <a:r>
              <a:rPr lang="en-US" sz="2400" dirty="0"/>
              <a:t>Heater on inlet </a:t>
            </a:r>
            <a:r>
              <a:rPr lang="en-US" sz="2400" dirty="0" err="1" smtClean="0"/>
              <a:t>FastCoolDown</a:t>
            </a:r>
            <a:r>
              <a:rPr lang="en-US" sz="2400" dirty="0" smtClean="0"/>
              <a:t>/Warmup line, plus </a:t>
            </a:r>
            <a:r>
              <a:rPr lang="en-US" sz="2400" dirty="0"/>
              <a:t>one heater on each helium vessel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Multiple cool downs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945-934E-4434-9EBE-8BFE903EED95}" type="datetime1">
              <a:rPr lang="en-US" altLang="en-US" smtClean="0"/>
              <a:pPr/>
              <a:t>11/4/2015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8D73-98D2-48A4-BBC8-B0932364EAC9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8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45404"/>
            <a:ext cx="11563351" cy="4987867"/>
          </a:xfrm>
        </p:spPr>
        <p:txBody>
          <a:bodyPr/>
          <a:lstStyle/>
          <a:p>
            <a:pPr lvl="0"/>
            <a:r>
              <a:rPr lang="en-US" dirty="0"/>
              <a:t>Measurements need to be </a:t>
            </a:r>
            <a:r>
              <a:rPr lang="en-US" dirty="0" smtClean="0"/>
              <a:t>standardized</a:t>
            </a:r>
            <a:endParaRPr lang="en-US" dirty="0"/>
          </a:p>
          <a:p>
            <a:pPr lvl="1"/>
            <a:r>
              <a:rPr lang="en-US" sz="2400" dirty="0"/>
              <a:t>Instrumentation and layout for field emission </a:t>
            </a:r>
            <a:r>
              <a:rPr lang="en-US" sz="2400" dirty="0" smtClean="0"/>
              <a:t>measurements</a:t>
            </a:r>
          </a:p>
          <a:p>
            <a:pPr lvl="2"/>
            <a:r>
              <a:rPr lang="en-US" sz="2400" dirty="0"/>
              <a:t>At FNAL 10 units for radiation detection (ion chambers) (two </a:t>
            </a:r>
            <a:r>
              <a:rPr lang="en-US" sz="2400" dirty="0" smtClean="0"/>
              <a:t>mobile units), </a:t>
            </a:r>
            <a:r>
              <a:rPr lang="en-US" sz="2400" dirty="0"/>
              <a:t>JLAB are mostly mobile. </a:t>
            </a:r>
            <a:r>
              <a:rPr lang="en-US" sz="2400" dirty="0" smtClean="0"/>
              <a:t>JLAB to accommodate </a:t>
            </a:r>
            <a:r>
              <a:rPr lang="en-US" sz="2400" dirty="0"/>
              <a:t>locations </a:t>
            </a:r>
            <a:r>
              <a:rPr lang="en-US" sz="2400" dirty="0" smtClean="0"/>
              <a:t>similar to Fermilab. </a:t>
            </a:r>
            <a:endParaRPr lang="en-US" sz="2400" dirty="0"/>
          </a:p>
          <a:p>
            <a:pPr lvl="2"/>
            <a:r>
              <a:rPr lang="en-US" sz="2400" dirty="0" smtClean="0"/>
              <a:t>Range and sensitivity </a:t>
            </a:r>
            <a:r>
              <a:rPr lang="en-US" sz="2400" dirty="0"/>
              <a:t>of JLAB instrumentation is different</a:t>
            </a:r>
          </a:p>
          <a:p>
            <a:pPr lvl="3"/>
            <a:r>
              <a:rPr lang="en-US" sz="2000" dirty="0"/>
              <a:t>GM tube range at 20R/h at </a:t>
            </a:r>
            <a:r>
              <a:rPr lang="en-US" sz="2000" dirty="0" smtClean="0"/>
              <a:t>JLAB</a:t>
            </a:r>
          </a:p>
          <a:p>
            <a:pPr lvl="2"/>
            <a:r>
              <a:rPr lang="en-US" sz="2400" dirty="0" smtClean="0"/>
              <a:t>Has </a:t>
            </a:r>
            <a:r>
              <a:rPr lang="en-US" sz="2400" dirty="0"/>
              <a:t>to be at right locations and calibrated.</a:t>
            </a:r>
          </a:p>
          <a:p>
            <a:pPr lvl="2"/>
            <a:r>
              <a:rPr lang="en-US" sz="2400" dirty="0"/>
              <a:t>Time response is not an issue</a:t>
            </a:r>
            <a:r>
              <a:rPr lang="en-US" sz="2400" dirty="0" smtClean="0"/>
              <a:t>.</a:t>
            </a:r>
            <a:endParaRPr lang="en-US" sz="2400" dirty="0"/>
          </a:p>
          <a:p>
            <a:pPr lvl="2"/>
            <a:r>
              <a:rPr lang="en-US" sz="2400" dirty="0"/>
              <a:t>Radiation monitor </a:t>
            </a:r>
            <a:r>
              <a:rPr lang="en-US" sz="2400" dirty="0" smtClean="0"/>
              <a:t>accuracy (follow up based on Fermilab VTS experience)</a:t>
            </a:r>
            <a:endParaRPr lang="en-US" sz="2400" dirty="0"/>
          </a:p>
          <a:p>
            <a:pPr lvl="2"/>
            <a:r>
              <a:rPr lang="en-US" sz="2400" dirty="0"/>
              <a:t>Faraday cup at the magnet end. Get the design of DESY and let Santana of SLAC to see the leakage. Both labs adopt the same design</a:t>
            </a:r>
            <a:r>
              <a:rPr lang="en-US" sz="2400" dirty="0" smtClean="0"/>
              <a:t>. If possible, install two faraday cups to measure both ends</a:t>
            </a:r>
            <a:endParaRPr lang="en-US" sz="2400" dirty="0"/>
          </a:p>
          <a:p>
            <a:pPr lvl="1"/>
            <a:endParaRPr lang="en-US" sz="24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945-934E-4434-9EBE-8BFE903EED95}" type="datetime1">
              <a:rPr lang="en-US" altLang="en-US" smtClean="0"/>
              <a:pPr/>
              <a:t>11/4/2015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8D73-98D2-48A4-BBC8-B0932364EAC9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40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45404"/>
            <a:ext cx="11563351" cy="5769696"/>
          </a:xfrm>
        </p:spPr>
        <p:txBody>
          <a:bodyPr/>
          <a:lstStyle/>
          <a:p>
            <a:pPr lvl="0"/>
            <a:r>
              <a:rPr lang="en-US" sz="2000" dirty="0"/>
              <a:t>Measurements need to be </a:t>
            </a:r>
            <a:r>
              <a:rPr lang="en-US" sz="2000" dirty="0" smtClean="0"/>
              <a:t>standardized</a:t>
            </a:r>
            <a:endParaRPr lang="en-US" sz="2000" dirty="0"/>
          </a:p>
          <a:p>
            <a:pPr lvl="1"/>
            <a:r>
              <a:rPr lang="en-US" sz="2000" dirty="0" smtClean="0"/>
              <a:t>Temperature </a:t>
            </a:r>
            <a:r>
              <a:rPr lang="en-US" sz="2000" dirty="0"/>
              <a:t>measurements</a:t>
            </a:r>
          </a:p>
          <a:p>
            <a:pPr lvl="1"/>
            <a:r>
              <a:rPr lang="en-US" sz="2000" dirty="0"/>
              <a:t>Connection between </a:t>
            </a:r>
            <a:r>
              <a:rPr lang="en-US" sz="2000" dirty="0" err="1"/>
              <a:t>Cryo</a:t>
            </a:r>
            <a:r>
              <a:rPr lang="en-US" sz="2000" dirty="0"/>
              <a:t> and RF measurements (including fast and slow cool down</a:t>
            </a:r>
            <a:r>
              <a:rPr lang="en-US" sz="2000" dirty="0" smtClean="0"/>
              <a:t>)</a:t>
            </a:r>
          </a:p>
          <a:p>
            <a:pPr lvl="2"/>
            <a:r>
              <a:rPr lang="en-US" sz="1800" dirty="0" smtClean="0"/>
              <a:t>Use common procedure</a:t>
            </a:r>
            <a:endParaRPr lang="en-US" sz="1800" dirty="0"/>
          </a:p>
          <a:p>
            <a:pPr lvl="1"/>
            <a:r>
              <a:rPr lang="en-US" sz="2000" dirty="0"/>
              <a:t>Connection between fast cool down and active magnetic coil </a:t>
            </a:r>
            <a:r>
              <a:rPr lang="en-US" sz="2000" dirty="0" smtClean="0"/>
              <a:t>condition</a:t>
            </a:r>
          </a:p>
          <a:p>
            <a:pPr lvl="2"/>
            <a:r>
              <a:rPr lang="en-US" sz="1800" dirty="0" smtClean="0"/>
              <a:t>Use common procedure</a:t>
            </a:r>
            <a:endParaRPr lang="en-US" sz="1800" dirty="0"/>
          </a:p>
          <a:p>
            <a:pPr lvl="1"/>
            <a:r>
              <a:rPr lang="en-US" sz="2000" dirty="0"/>
              <a:t>RF components and calibration </a:t>
            </a:r>
            <a:r>
              <a:rPr lang="en-US" sz="2000" dirty="0" smtClean="0"/>
              <a:t>methods</a:t>
            </a:r>
          </a:p>
          <a:p>
            <a:pPr lvl="2"/>
            <a:r>
              <a:rPr lang="en-US" sz="1800" dirty="0"/>
              <a:t>Defer to separate meeting to finalize the common procedure. </a:t>
            </a:r>
            <a:endParaRPr lang="en-US" sz="1800" dirty="0" smtClean="0"/>
          </a:p>
          <a:p>
            <a:pPr lvl="1"/>
            <a:r>
              <a:rPr lang="en-US" sz="2000" dirty="0" smtClean="0"/>
              <a:t>Cavity </a:t>
            </a:r>
            <a:r>
              <a:rPr lang="en-US" sz="2000" dirty="0"/>
              <a:t>gradient measurement </a:t>
            </a:r>
            <a:r>
              <a:rPr lang="en-US" sz="2000" dirty="0" smtClean="0"/>
              <a:t>methods</a:t>
            </a:r>
          </a:p>
          <a:p>
            <a:pPr lvl="2"/>
            <a:r>
              <a:rPr lang="en-US" sz="1800" dirty="0" smtClean="0"/>
              <a:t>Multiple methods to compare and then finalize for production with a common procedure</a:t>
            </a:r>
          </a:p>
          <a:p>
            <a:pPr lvl="3"/>
            <a:r>
              <a:rPr lang="en-US" sz="1600" dirty="0" smtClean="0"/>
              <a:t>Forward power</a:t>
            </a:r>
          </a:p>
          <a:p>
            <a:pPr lvl="3"/>
            <a:r>
              <a:rPr lang="en-US" sz="1600" dirty="0" smtClean="0"/>
              <a:t>Transmitted (Peak power decay, NA) </a:t>
            </a:r>
          </a:p>
          <a:p>
            <a:pPr lvl="1"/>
            <a:r>
              <a:rPr lang="en-US" sz="2000" dirty="0" smtClean="0"/>
              <a:t>Cavity </a:t>
            </a:r>
            <a:r>
              <a:rPr lang="en-US" sz="2000" dirty="0"/>
              <a:t>Q0 measurement </a:t>
            </a:r>
            <a:r>
              <a:rPr lang="en-US" sz="2000" dirty="0" smtClean="0"/>
              <a:t>methods</a:t>
            </a:r>
          </a:p>
          <a:p>
            <a:pPr lvl="2"/>
            <a:r>
              <a:rPr lang="en-US" sz="1800" dirty="0"/>
              <a:t>RF compensation heater method (FNAL).</a:t>
            </a:r>
          </a:p>
          <a:p>
            <a:pPr lvl="2"/>
            <a:r>
              <a:rPr lang="en-US" sz="1800" dirty="0"/>
              <a:t>Rate of rise (JLAB)</a:t>
            </a:r>
          </a:p>
          <a:p>
            <a:pPr lvl="2"/>
            <a:r>
              <a:rPr lang="en-US" sz="1800" dirty="0"/>
              <a:t>FNAL is going to do the rate of rise also to compare </a:t>
            </a:r>
            <a:r>
              <a:rPr lang="en-US" sz="1800" dirty="0" smtClean="0"/>
              <a:t>to JLAB results</a:t>
            </a:r>
            <a:endParaRPr lang="en-US" sz="1800" dirty="0"/>
          </a:p>
          <a:p>
            <a:pPr lvl="1"/>
            <a:r>
              <a:rPr lang="en-US" sz="2000" dirty="0"/>
              <a:t>Q0 vs. time of 2K </a:t>
            </a:r>
            <a:r>
              <a:rPr lang="en-US" sz="2000" dirty="0" smtClean="0"/>
              <a:t>soaking with common procedure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945-934E-4434-9EBE-8BFE903EED95}" type="datetime1">
              <a:rPr lang="en-US" altLang="en-US" smtClean="0"/>
              <a:pPr/>
              <a:t>11/4/2015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8D73-98D2-48A4-BBC8-B0932364EAC9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11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NAL_TemplateP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4696</TotalTime>
  <Words>1168</Words>
  <Application>Microsoft Office PowerPoint</Application>
  <PresentationFormat>Widescreen</PresentationFormat>
  <Paragraphs>180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ＭＳ Ｐゴシック</vt:lpstr>
      <vt:lpstr>ＭＳ Ｐゴシック</vt:lpstr>
      <vt:lpstr>Arial</vt:lpstr>
      <vt:lpstr>Calibri</vt:lpstr>
      <vt:lpstr>Helvetica</vt:lpstr>
      <vt:lpstr>FNAL_TemplatePC_060514</vt:lpstr>
      <vt:lpstr>pCM Testing Group Discussion Summary</vt:lpstr>
      <vt:lpstr>Standardized Measurement and Procedures</vt:lpstr>
      <vt:lpstr>Acceptance Criteria </vt:lpstr>
      <vt:lpstr>Acceptance Criteria </vt:lpstr>
      <vt:lpstr>Home Work</vt:lpstr>
      <vt:lpstr>Back up slides</vt:lpstr>
      <vt:lpstr>Discussion #1</vt:lpstr>
      <vt:lpstr>Discussion #2</vt:lpstr>
      <vt:lpstr>Discussion #2</vt:lpstr>
      <vt:lpstr>Discussion #2</vt:lpstr>
      <vt:lpstr>Discussion #3</vt:lpstr>
      <vt:lpstr>Discussion #4</vt:lpstr>
      <vt:lpstr>Discussion #5</vt:lpstr>
      <vt:lpstr>Discussion #5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Systemic Look at Engineering and Fabrication</dc:title>
  <dc:creator>Wu, Genfa</dc:creator>
  <cp:lastModifiedBy>Genfa Wu</cp:lastModifiedBy>
  <cp:revision>148</cp:revision>
  <cp:lastPrinted>2015-07-06T14:05:36Z</cp:lastPrinted>
  <dcterms:modified xsi:type="dcterms:W3CDTF">2015-11-04T17:07:07Z</dcterms:modified>
</cp:coreProperties>
</file>