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6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42"/>
    <p:restoredTop sz="94631"/>
  </p:normalViewPr>
  <p:slideViewPr>
    <p:cSldViewPr snapToGrid="0" snapToObjects="1">
      <p:cViewPr>
        <p:scale>
          <a:sx n="90" d="100"/>
          <a:sy n="90" d="100"/>
        </p:scale>
        <p:origin x="992" y="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CC82D5-196E-2746-BE72-28DC891F1004}" type="datetimeFigureOut">
              <a:rPr lang="en-US" smtClean="0"/>
              <a:t>10/30/15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2FF9E4-465C-C249-B447-7BF0FCC1E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752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2FF9E4-465C-C249-B447-7BF0FCC1EC5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606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477A0-541E-D540-A804-742C5417D6CF}" type="datetimeFigureOut">
              <a:rPr lang="en-US" smtClean="0"/>
              <a:t>10/30/15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53761-63F9-7846-B08B-0B3C24EE9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92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477A0-541E-D540-A804-742C5417D6CF}" type="datetimeFigureOut">
              <a:rPr lang="en-US" smtClean="0"/>
              <a:t>10/30/15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53761-63F9-7846-B08B-0B3C24EE9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884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477A0-541E-D540-A804-742C5417D6CF}" type="datetimeFigureOut">
              <a:rPr lang="en-US" smtClean="0"/>
              <a:t>10/30/15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53761-63F9-7846-B08B-0B3C24EE9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759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477A0-541E-D540-A804-742C5417D6CF}" type="datetimeFigureOut">
              <a:rPr lang="en-US" smtClean="0"/>
              <a:t>10/30/15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53761-63F9-7846-B08B-0B3C24EE9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861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477A0-541E-D540-A804-742C5417D6CF}" type="datetimeFigureOut">
              <a:rPr lang="en-US" smtClean="0"/>
              <a:t>10/30/15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53761-63F9-7846-B08B-0B3C24EE9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834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477A0-541E-D540-A804-742C5417D6CF}" type="datetimeFigureOut">
              <a:rPr lang="en-US" smtClean="0"/>
              <a:t>10/30/15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53761-63F9-7846-B08B-0B3C24EE9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635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477A0-541E-D540-A804-742C5417D6CF}" type="datetimeFigureOut">
              <a:rPr lang="en-US" smtClean="0"/>
              <a:t>10/30/15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53761-63F9-7846-B08B-0B3C24EE9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585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477A0-541E-D540-A804-742C5417D6CF}" type="datetimeFigureOut">
              <a:rPr lang="en-US" smtClean="0"/>
              <a:t>10/30/15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53761-63F9-7846-B08B-0B3C24EE9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90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477A0-541E-D540-A804-742C5417D6CF}" type="datetimeFigureOut">
              <a:rPr lang="en-US" smtClean="0"/>
              <a:t>10/30/15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53761-63F9-7846-B08B-0B3C24EE9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994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477A0-541E-D540-A804-742C5417D6CF}" type="datetimeFigureOut">
              <a:rPr lang="en-US" smtClean="0"/>
              <a:t>10/30/15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53761-63F9-7846-B08B-0B3C24EE9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71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477A0-541E-D540-A804-742C5417D6CF}" type="datetimeFigureOut">
              <a:rPr lang="en-US" smtClean="0"/>
              <a:t>10/30/15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53761-63F9-7846-B08B-0B3C24EE9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163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477A0-541E-D540-A804-742C5417D6CF}" type="datetimeFigureOut">
              <a:rPr lang="en-US" smtClean="0"/>
              <a:t>10/30/15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53761-63F9-7846-B08B-0B3C24EE9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012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Production Cryomodule Testing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WG-3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280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Production Testing Summary - 1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What does Production mean?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peed!, but as complete as possible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oth single cavities and unit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ot measuring as an ends, but what’s necessary to verify functionality </a:t>
            </a:r>
          </a:p>
          <a:p>
            <a:r>
              <a:rPr lang="en-US" dirty="0" smtClean="0">
                <a:effectLst/>
              </a:rPr>
              <a:t>Acceptance criteria – </a:t>
            </a:r>
            <a:r>
              <a:rPr lang="en-US" dirty="0" smtClean="0"/>
              <a:t>what’s important</a:t>
            </a:r>
            <a:endParaRPr lang="en-US" dirty="0" smtClean="0">
              <a:effectLst/>
            </a:endParaRPr>
          </a:p>
          <a:p>
            <a:pPr lvl="1"/>
            <a:r>
              <a:rPr lang="en-US" dirty="0" smtClean="0"/>
              <a:t>Total gradient stable gradient (~10 hour minimum to investigate coupler heating)</a:t>
            </a:r>
          </a:p>
          <a:p>
            <a:pPr lvl="1"/>
            <a:r>
              <a:rPr lang="en-US" dirty="0" smtClean="0"/>
              <a:t>Total heat load</a:t>
            </a:r>
            <a:endParaRPr lang="en-US" dirty="0"/>
          </a:p>
          <a:p>
            <a:pPr lvl="1"/>
            <a:r>
              <a:rPr lang="en-US" dirty="0" smtClean="0"/>
              <a:t>Tuner/cavity frequency</a:t>
            </a:r>
            <a:endParaRPr lang="en-US" dirty="0"/>
          </a:p>
          <a:p>
            <a:pPr lvl="1"/>
            <a:r>
              <a:rPr lang="en-US" dirty="0" smtClean="0"/>
              <a:t>HOM power</a:t>
            </a:r>
            <a:endParaRPr lang="en-US" dirty="0"/>
          </a:p>
          <a:p>
            <a:pPr lvl="1"/>
            <a:r>
              <a:rPr lang="en-US" dirty="0" smtClean="0"/>
              <a:t>Radiation/dark current</a:t>
            </a:r>
            <a:endParaRPr lang="en-US" dirty="0"/>
          </a:p>
          <a:p>
            <a:pPr lvl="1"/>
            <a:r>
              <a:rPr lang="en-US" dirty="0" smtClean="0"/>
              <a:t>BPM</a:t>
            </a:r>
          </a:p>
          <a:p>
            <a:pPr lvl="1"/>
            <a:r>
              <a:rPr lang="en-US" dirty="0" smtClean="0"/>
              <a:t>Magnet</a:t>
            </a:r>
          </a:p>
          <a:p>
            <a:pPr lvl="1"/>
            <a:r>
              <a:rPr lang="en-US" dirty="0" smtClean="0"/>
              <a:t>Heaters</a:t>
            </a:r>
          </a:p>
          <a:p>
            <a:pPr lvl="1"/>
            <a:r>
              <a:rPr lang="en-US" dirty="0" smtClean="0"/>
              <a:t>Thermometry</a:t>
            </a:r>
          </a:p>
          <a:p>
            <a:pPr lvl="1"/>
            <a:r>
              <a:rPr lang="en-US" dirty="0" smtClean="0"/>
              <a:t>Liquid level sensors</a:t>
            </a:r>
            <a:endParaRPr lang="en-US" dirty="0"/>
          </a:p>
          <a:p>
            <a:pPr lvl="1"/>
            <a:r>
              <a:rPr lang="en-US" dirty="0" smtClean="0"/>
              <a:t>JT valve, </a:t>
            </a:r>
            <a:r>
              <a:rPr lang="en-US" dirty="0" err="1" smtClean="0"/>
              <a:t>CoolDown</a:t>
            </a:r>
            <a:r>
              <a:rPr lang="en-US" dirty="0" smtClean="0"/>
              <a:t>/Warm up valve</a:t>
            </a:r>
            <a:endParaRPr lang="en-US" dirty="0"/>
          </a:p>
          <a:p>
            <a:pPr lvl="1"/>
            <a:r>
              <a:rPr lang="en-US" dirty="0" smtClean="0"/>
              <a:t>Vacuum</a:t>
            </a:r>
          </a:p>
          <a:p>
            <a:pPr lvl="1"/>
            <a:r>
              <a:rPr lang="en-US" dirty="0" smtClean="0"/>
              <a:t>Static heat loads: measure as best as we can. </a:t>
            </a:r>
            <a:endParaRPr lang="en-US" dirty="0" smtClean="0">
              <a:effectLst/>
            </a:endParaRPr>
          </a:p>
          <a:p>
            <a:pPr lvl="1"/>
            <a:r>
              <a:rPr lang="en-US" dirty="0" smtClean="0">
                <a:effectLst/>
              </a:rPr>
              <a:t>Endurance test of 10-16 hours, all cavities on.</a:t>
            </a:r>
          </a:p>
        </p:txBody>
      </p:sp>
    </p:spTree>
    <p:extLst>
      <p:ext uri="{BB962C8B-B14F-4D97-AF65-F5344CB8AC3E}">
        <p14:creationId xmlns:p14="http://schemas.microsoft.com/office/powerpoint/2010/main" val="640716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Production Testing Summary - 2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sz="3500" dirty="0" smtClean="0">
                <a:effectLst/>
              </a:rPr>
              <a:t>When to reject; how long does one troubleshoot before warming up and removing?</a:t>
            </a:r>
          </a:p>
          <a:p>
            <a:pPr lvl="1"/>
            <a:r>
              <a:rPr lang="en-US" sz="3000" dirty="0" smtClean="0"/>
              <a:t>See last bullet with actual range of parameters.</a:t>
            </a:r>
          </a:p>
          <a:p>
            <a:pPr lvl="1"/>
            <a:r>
              <a:rPr lang="en-US" sz="3000" dirty="0" smtClean="0"/>
              <a:t>Troubleshooting time varies case by case.</a:t>
            </a:r>
            <a:endParaRPr lang="en-US" sz="3000" dirty="0" smtClean="0">
              <a:effectLst/>
            </a:endParaRPr>
          </a:p>
          <a:p>
            <a:r>
              <a:rPr lang="en-US" sz="3500" dirty="0" smtClean="0">
                <a:effectLst/>
              </a:rPr>
              <a:t>Usable </a:t>
            </a:r>
            <a:r>
              <a:rPr lang="en-US" sz="3500" dirty="0" err="1" smtClean="0">
                <a:effectLst/>
              </a:rPr>
              <a:t>Eacc</a:t>
            </a:r>
            <a:r>
              <a:rPr lang="en-US" sz="3500" dirty="0" smtClean="0">
                <a:effectLst/>
              </a:rPr>
              <a:t> (operating vs. breakdown or administrative limit) – Measure each cavity</a:t>
            </a:r>
          </a:p>
          <a:p>
            <a:r>
              <a:rPr lang="en-US" sz="3500" dirty="0" smtClean="0"/>
              <a:t>Q0</a:t>
            </a:r>
          </a:p>
          <a:p>
            <a:pPr lvl="1"/>
            <a:r>
              <a:rPr lang="en-US" sz="3000" dirty="0" smtClean="0">
                <a:effectLst/>
              </a:rPr>
              <a:t>Rate of rise</a:t>
            </a:r>
          </a:p>
          <a:p>
            <a:r>
              <a:rPr lang="en-US" sz="3500" dirty="0" smtClean="0">
                <a:effectLst/>
              </a:rPr>
              <a:t>Onset of FE, magnitude at nominal gradient</a:t>
            </a:r>
          </a:p>
          <a:p>
            <a:pPr lvl="1"/>
            <a:r>
              <a:rPr lang="en-US" sz="3000" dirty="0" smtClean="0"/>
              <a:t>Measure total, then individual cavity to identify the poor ones.</a:t>
            </a:r>
            <a:endParaRPr lang="en-US" sz="3000" dirty="0" smtClean="0">
              <a:effectLst/>
            </a:endParaRPr>
          </a:p>
          <a:p>
            <a:r>
              <a:rPr lang="en-US" sz="3500" dirty="0" smtClean="0">
                <a:effectLst/>
              </a:rPr>
              <a:t>Dark current</a:t>
            </a:r>
          </a:p>
          <a:p>
            <a:pPr lvl="1"/>
            <a:r>
              <a:rPr lang="en-US" sz="3000" dirty="0" smtClean="0"/>
              <a:t>Same as above</a:t>
            </a:r>
            <a:endParaRPr lang="en-US" sz="3000" dirty="0" smtClean="0">
              <a:effectLst/>
            </a:endParaRPr>
          </a:p>
          <a:p>
            <a:r>
              <a:rPr lang="en-US" sz="3500" dirty="0" smtClean="0">
                <a:effectLst/>
              </a:rPr>
              <a:t>What is the Rework plan?</a:t>
            </a:r>
          </a:p>
          <a:p>
            <a:pPr lvl="1"/>
            <a:r>
              <a:rPr lang="en-US" sz="3000" dirty="0" smtClean="0"/>
              <a:t>To be determined on a case-by-case basis</a:t>
            </a:r>
          </a:p>
          <a:p>
            <a:pPr lvl="1"/>
            <a:r>
              <a:rPr lang="en-US" sz="3000" dirty="0" smtClean="0"/>
              <a:t>Options/some forethought about likely failure modes</a:t>
            </a:r>
          </a:p>
          <a:p>
            <a:pPr lvl="1"/>
            <a:r>
              <a:rPr lang="en-US" sz="3000" dirty="0" smtClean="0">
                <a:effectLst/>
              </a:rPr>
              <a:t>Schedule rules!</a:t>
            </a:r>
          </a:p>
          <a:p>
            <a:r>
              <a:rPr lang="en-US" sz="3500" dirty="0" smtClean="0">
                <a:effectLst/>
              </a:rPr>
              <a:t>Coupler condition – warm and cold</a:t>
            </a:r>
          </a:p>
          <a:p>
            <a:r>
              <a:rPr lang="en-US" sz="3500" dirty="0" err="1" smtClean="0">
                <a:effectLst/>
              </a:rPr>
              <a:t>Qext</a:t>
            </a:r>
            <a:r>
              <a:rPr lang="en-US" sz="3500" dirty="0" smtClean="0">
                <a:effectLst/>
              </a:rPr>
              <a:t> range – 1e7 to 6e7</a:t>
            </a:r>
          </a:p>
          <a:p>
            <a:r>
              <a:rPr lang="en-US" sz="3500" dirty="0" smtClean="0">
                <a:effectLst/>
              </a:rPr>
              <a:t>Tuner/</a:t>
            </a:r>
            <a:r>
              <a:rPr lang="en-US" sz="3500" dirty="0" err="1" smtClean="0">
                <a:effectLst/>
              </a:rPr>
              <a:t>piezo</a:t>
            </a:r>
            <a:r>
              <a:rPr lang="en-US" sz="3500" dirty="0" smtClean="0">
                <a:effectLst/>
              </a:rPr>
              <a:t> range &amp; resolution – Slow 1.3 GHz +/-20 KHz, fast 0-500 Hz</a:t>
            </a:r>
          </a:p>
          <a:p>
            <a:r>
              <a:rPr lang="en-US" sz="3500" dirty="0" err="1" smtClean="0">
                <a:effectLst/>
              </a:rPr>
              <a:t>Microphonics</a:t>
            </a:r>
            <a:r>
              <a:rPr lang="en-US" sz="3500" dirty="0" smtClean="0">
                <a:effectLst/>
              </a:rPr>
              <a:t>/LFDC – measure and evaluate</a:t>
            </a:r>
          </a:p>
          <a:p>
            <a:r>
              <a:rPr lang="en-US" sz="3500" dirty="0" smtClean="0"/>
              <a:t>Soak time: 10 hours based on </a:t>
            </a:r>
            <a:r>
              <a:rPr lang="en-US" sz="3500" dirty="0" err="1" smtClean="0"/>
              <a:t>pCM</a:t>
            </a:r>
            <a:r>
              <a:rPr lang="en-US" sz="3500" dirty="0" smtClean="0"/>
              <a:t> results</a:t>
            </a:r>
          </a:p>
          <a:p>
            <a:r>
              <a:rPr lang="en-US" sz="3500" dirty="0" smtClean="0">
                <a:effectLst/>
              </a:rPr>
              <a:t>Interlock trip points need to be determined</a:t>
            </a:r>
          </a:p>
          <a:p>
            <a:r>
              <a:rPr lang="en-US" sz="3500" strike="sngStrike" dirty="0" smtClean="0">
                <a:effectLst/>
              </a:rPr>
              <a:t>Magnetic Shielding </a:t>
            </a:r>
            <a:endParaRPr lang="en-US" sz="3500" dirty="0" smtClean="0">
              <a:solidFill>
                <a:srgbClr val="FF0000"/>
              </a:solidFill>
              <a:effectLst/>
            </a:endParaRPr>
          </a:p>
          <a:p>
            <a:r>
              <a:rPr lang="en-US" sz="3500" strike="sngStrike" dirty="0" err="1" smtClean="0">
                <a:effectLst/>
              </a:rPr>
              <a:t>Rs_res,Rs_BCS</a:t>
            </a:r>
            <a:r>
              <a:rPr lang="en-US" sz="3500" strike="sngStrike" dirty="0" smtClean="0">
                <a:effectLst/>
              </a:rPr>
              <a:t> (are R measurements possible on a CM?) </a:t>
            </a:r>
            <a:endParaRPr lang="en-US" sz="3500" dirty="0" smtClean="0">
              <a:solidFill>
                <a:srgbClr val="FF0000"/>
              </a:solidFill>
              <a:effectLst/>
            </a:endParaRPr>
          </a:p>
          <a:p>
            <a:pPr lvl="1"/>
            <a:endParaRPr lang="en-US" dirty="0" smtClean="0">
              <a:effectLst/>
            </a:endParaRPr>
          </a:p>
          <a:p>
            <a:endParaRPr lang="en-US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71269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Production Testing Summary - </a:t>
            </a:r>
            <a:r>
              <a:rPr lang="en-US" sz="3600" dirty="0" smtClean="0"/>
              <a:t>3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27612"/>
          </a:xfrm>
        </p:spPr>
        <p:txBody>
          <a:bodyPr>
            <a:normAutofit/>
          </a:bodyPr>
          <a:lstStyle/>
          <a:p>
            <a:r>
              <a:rPr lang="en-US" dirty="0" smtClean="0">
                <a:effectLst/>
              </a:rPr>
              <a:t>What needs </a:t>
            </a:r>
            <a:r>
              <a:rPr lang="en-US" dirty="0" smtClean="0"/>
              <a:t>to be </a:t>
            </a:r>
            <a:r>
              <a:rPr lang="en-US" dirty="0" smtClean="0">
                <a:effectLst/>
              </a:rPr>
              <a:t>Standardized</a:t>
            </a:r>
          </a:p>
          <a:p>
            <a:pPr lvl="1"/>
            <a:r>
              <a:rPr lang="en-US" dirty="0" smtClean="0"/>
              <a:t>Directional couplers &amp; </a:t>
            </a:r>
            <a:r>
              <a:rPr lang="en-US" dirty="0" err="1" smtClean="0"/>
              <a:t>Eacc</a:t>
            </a:r>
            <a:r>
              <a:rPr lang="en-US" dirty="0" smtClean="0"/>
              <a:t> calibrations</a:t>
            </a:r>
          </a:p>
          <a:p>
            <a:pPr lvl="1"/>
            <a:r>
              <a:rPr lang="en-US" dirty="0" smtClean="0">
                <a:effectLst/>
              </a:rPr>
              <a:t>Field emission</a:t>
            </a:r>
          </a:p>
          <a:p>
            <a:pPr lvl="1"/>
            <a:r>
              <a:rPr lang="en-US" dirty="0" smtClean="0"/>
              <a:t>Interlock/trip logic</a:t>
            </a:r>
          </a:p>
          <a:p>
            <a:pPr lvl="1"/>
            <a:r>
              <a:rPr lang="en-US" dirty="0" smtClean="0"/>
              <a:t>Q0/DHL measurement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809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284</Words>
  <Application>Microsoft Macintosh PowerPoint</Application>
  <PresentationFormat>On-screen Show (4:3)</PresentationFormat>
  <Paragraphs>52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Calibri</vt:lpstr>
      <vt:lpstr>Arial</vt:lpstr>
      <vt:lpstr>Office Theme</vt:lpstr>
      <vt:lpstr>Production Cryomodule Testing</vt:lpstr>
      <vt:lpstr>Production Testing Summary - 1</vt:lpstr>
      <vt:lpstr>Production Testing Summary - 2</vt:lpstr>
      <vt:lpstr>Production Testing Summary - 3</vt:lpstr>
    </vt:vector>
  </TitlesOfParts>
  <Company>Fermilab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Production Cryomodule Testing</dc:title>
  <dc:creator>Elvin Harms</dc:creator>
  <cp:lastModifiedBy>Sebastian Aderhold</cp:lastModifiedBy>
  <cp:revision>19</cp:revision>
  <dcterms:created xsi:type="dcterms:W3CDTF">2015-10-29T16:57:29Z</dcterms:created>
  <dcterms:modified xsi:type="dcterms:W3CDTF">2015-10-30T19:58:17Z</dcterms:modified>
</cp:coreProperties>
</file>