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1"/>
  </p:notesMasterIdLst>
  <p:handoutMasterIdLst>
    <p:handoutMasterId r:id="rId22"/>
  </p:handoutMasterIdLst>
  <p:sldIdLst>
    <p:sldId id="265" r:id="rId3"/>
    <p:sldId id="276" r:id="rId4"/>
    <p:sldId id="290" r:id="rId5"/>
    <p:sldId id="291" r:id="rId6"/>
    <p:sldId id="277" r:id="rId7"/>
    <p:sldId id="271" r:id="rId8"/>
    <p:sldId id="279" r:id="rId9"/>
    <p:sldId id="280" r:id="rId10"/>
    <p:sldId id="272" r:id="rId11"/>
    <p:sldId id="273" r:id="rId12"/>
    <p:sldId id="289" r:id="rId13"/>
    <p:sldId id="285" r:id="rId14"/>
    <p:sldId id="288" r:id="rId15"/>
    <p:sldId id="295" r:id="rId16"/>
    <p:sldId id="294" r:id="rId17"/>
    <p:sldId id="274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-265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10/8/2015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10/8/2015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1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5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7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3A29E13E-E583-4F9A-A35F-77D79F99AF99}" type="datetime1">
              <a:rPr lang="en-US" altLang="en-US" smtClean="0"/>
              <a:t>10/8/2015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7ECB6CA2-2BAE-4927-BABD-C3BAA5EC226F}" type="datetime1">
              <a:rPr lang="en-US" altLang="en-US" smtClean="0"/>
              <a:t>10/8/2015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CA0AC6D4-BBB0-4987-BFCF-F7F7F109053B}" type="datetime1">
              <a:rPr lang="en-US" altLang="en-US" smtClean="0"/>
              <a:t>10/8/2015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01AA9491-D066-44F9-AA17-1F28DFFBA933}" type="datetime1">
              <a:rPr lang="en-US" altLang="en-US" smtClean="0"/>
              <a:t>10/8/2015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D51C3A1-E3D6-4EDA-983D-42C043ED1C5C}" type="datetime1">
              <a:rPr lang="en-US" altLang="en-US" smtClean="0"/>
              <a:t>10/8/2015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DF0CF35-4441-40EF-AD39-458A4DAFD175}" type="datetime1">
              <a:rPr lang="en-US" altLang="en-US" smtClean="0"/>
              <a:t>10/8/2015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3EA303E6-8A1F-42A9-9A43-E9BE80ED407B}" type="datetime1">
              <a:rPr lang="en-US" altLang="en-US" smtClean="0"/>
              <a:t>10/8/2015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D20895F-8A34-4A86-A6DD-A4BFE9F96296}" type="datetime1">
              <a:rPr lang="en-US" altLang="en-US" smtClean="0"/>
              <a:t>10/8/2015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B084F36-5B35-4B41-B31E-CD78EA640245}" type="datetime1">
              <a:rPr lang="en-US" altLang="en-US" smtClean="0"/>
              <a:t>10/8/2015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E0FA7575-3011-4705-98AF-1D37C91E75A1}" type="datetime1">
              <a:rPr lang="en-US" altLang="en-US" smtClean="0"/>
              <a:t>10/8/2015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212539"/>
            <a:ext cx="6379277" cy="1486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Design and Fabrication  of Spoke Resonators with low sensitivity to perturbations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5526860"/>
            <a:ext cx="7526338" cy="10468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Leonardo Ristori</a:t>
            </a:r>
          </a:p>
          <a:p>
            <a:pPr eaLnBrk="1" hangingPunct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Microphonics Workshop</a:t>
            </a:r>
          </a:p>
          <a:p>
            <a:pPr eaLnBrk="1" hangingPunct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Fermilab 8-9 October 2015</a:t>
            </a:r>
          </a:p>
          <a:p>
            <a:pPr eaLnBrk="1" hangingPunct="1"/>
            <a:endParaRPr lang="en-US" altLang="en-US" sz="18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1800" dirty="0" smtClean="0">
                <a:solidFill>
                  <a:schemeClr val="accent6"/>
                </a:solidFill>
              </a:rPr>
              <a:t>A </a:t>
            </a:r>
            <a:r>
              <a:rPr lang="en-US" sz="1800" u="sng" dirty="0">
                <a:solidFill>
                  <a:schemeClr val="accent6"/>
                </a:solidFill>
              </a:rPr>
              <a:t>self-compensating design </a:t>
            </a:r>
            <a:r>
              <a:rPr lang="en-US" sz="1800" dirty="0">
                <a:solidFill>
                  <a:schemeClr val="accent6"/>
                </a:solidFill>
              </a:rPr>
              <a:t>was developed allowing low sensitivity</a:t>
            </a:r>
          </a:p>
          <a:p>
            <a:pPr marL="0" indent="0" eaLnBrk="1" hangingPunct="1">
              <a:buNone/>
            </a:pPr>
            <a:r>
              <a:rPr lang="en-US" sz="1800" dirty="0">
                <a:solidFill>
                  <a:schemeClr val="accent6"/>
                </a:solidFill>
              </a:rPr>
              <a:t>Despite non-negligible deformations </a:t>
            </a:r>
            <a:r>
              <a:rPr lang="en-US" sz="1800" dirty="0" smtClean="0">
                <a:solidFill>
                  <a:schemeClr val="accent6"/>
                </a:solidFill>
              </a:rPr>
              <a:t>(30-90 µm), </a:t>
            </a:r>
            <a:r>
              <a:rPr lang="en-US" sz="1800" dirty="0">
                <a:solidFill>
                  <a:schemeClr val="accent6"/>
                </a:solidFill>
              </a:rPr>
              <a:t>net shift is very low thanks to Slater’s </a:t>
            </a:r>
            <a:r>
              <a:rPr lang="en-US" sz="1800" dirty="0" smtClean="0">
                <a:solidFill>
                  <a:schemeClr val="accent6"/>
                </a:solidFill>
              </a:rPr>
              <a:t>Theorem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Bare cavity ~ </a:t>
            </a:r>
            <a:r>
              <a:rPr lang="en-US" sz="1800" dirty="0" smtClean="0">
                <a:solidFill>
                  <a:schemeClr val="accent6"/>
                </a:solidFill>
              </a:rPr>
              <a:t>-650 </a:t>
            </a:r>
            <a:r>
              <a:rPr lang="en-US" sz="1800" dirty="0">
                <a:solidFill>
                  <a:schemeClr val="accent6"/>
                </a:solidFill>
              </a:rPr>
              <a:t>Hz/</a:t>
            </a:r>
            <a:r>
              <a:rPr lang="en-US" sz="1800" dirty="0" err="1">
                <a:solidFill>
                  <a:schemeClr val="accent6"/>
                </a:solidFill>
              </a:rPr>
              <a:t>Torr</a:t>
            </a:r>
            <a:r>
              <a:rPr lang="en-US" sz="1800" dirty="0">
                <a:solidFill>
                  <a:schemeClr val="accent6"/>
                </a:solidFill>
              </a:rPr>
              <a:t>, </a:t>
            </a:r>
          </a:p>
          <a:p>
            <a:r>
              <a:rPr lang="en-US" sz="1800" dirty="0" smtClean="0">
                <a:solidFill>
                  <a:schemeClr val="accent6"/>
                </a:solidFill>
              </a:rPr>
              <a:t>Prediction with </a:t>
            </a:r>
            <a:r>
              <a:rPr lang="en-US" sz="1800" dirty="0">
                <a:solidFill>
                  <a:schemeClr val="accent6"/>
                </a:solidFill>
              </a:rPr>
              <a:t>He vessel </a:t>
            </a:r>
            <a:r>
              <a:rPr lang="en-US" sz="1800" b="1" dirty="0"/>
              <a:t>-2 </a:t>
            </a:r>
            <a:r>
              <a:rPr lang="en-US" sz="1800" b="1" dirty="0" smtClean="0"/>
              <a:t>Hz/</a:t>
            </a:r>
            <a:r>
              <a:rPr lang="en-US" sz="1800" b="1" dirty="0" err="1" smtClean="0"/>
              <a:t>Torr</a:t>
            </a:r>
            <a:r>
              <a:rPr lang="en-US" sz="1800" b="1" dirty="0" smtClean="0"/>
              <a:t> </a:t>
            </a:r>
            <a:r>
              <a:rPr lang="en-US" sz="1800" dirty="0" smtClean="0"/>
              <a:t>(no tuner), with infinitely rigid tuner </a:t>
            </a:r>
            <a:r>
              <a:rPr lang="en-US" sz="1800" b="1" dirty="0" smtClean="0"/>
              <a:t>6 </a:t>
            </a:r>
            <a:r>
              <a:rPr lang="en-US" sz="1800" b="1" dirty="0"/>
              <a:t>Hz/</a:t>
            </a:r>
            <a:r>
              <a:rPr lang="en-US" sz="1800" b="1" dirty="0" err="1"/>
              <a:t>Torr</a:t>
            </a:r>
            <a:r>
              <a:rPr lang="en-US" sz="1800" dirty="0"/>
              <a:t> </a:t>
            </a:r>
            <a:endParaRPr lang="en-US" sz="1800" u="sng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Ease of tuning </a:t>
            </a:r>
            <a:r>
              <a:rPr lang="en-US" sz="1800" dirty="0">
                <a:solidFill>
                  <a:srgbClr val="FF0000"/>
                </a:solidFill>
              </a:rPr>
              <a:t>39 N/kHz </a:t>
            </a:r>
            <a:r>
              <a:rPr lang="en-US" sz="1800" dirty="0">
                <a:solidFill>
                  <a:schemeClr val="accent6"/>
                </a:solidFill>
              </a:rPr>
              <a:t>(bare), </a:t>
            </a:r>
            <a:r>
              <a:rPr lang="en-US" sz="1800" dirty="0">
                <a:solidFill>
                  <a:srgbClr val="FF0000"/>
                </a:solidFill>
              </a:rPr>
              <a:t>40 </a:t>
            </a:r>
            <a:r>
              <a:rPr lang="en-US" sz="1800" dirty="0" smtClean="0">
                <a:solidFill>
                  <a:srgbClr val="FF0000"/>
                </a:solidFill>
              </a:rPr>
              <a:t>N/kHz </a:t>
            </a:r>
            <a:r>
              <a:rPr lang="en-US" sz="1800" dirty="0">
                <a:solidFill>
                  <a:schemeClr val="accent6"/>
                </a:solidFill>
              </a:rPr>
              <a:t>(with He vessel)</a:t>
            </a:r>
          </a:p>
          <a:p>
            <a:pPr marL="0" indent="0" eaLnBrk="1" hangingPunct="1">
              <a:buNone/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989" y="3280816"/>
            <a:ext cx="4482045" cy="2612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389781" y="5817565"/>
            <a:ext cx="2188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. Passarelli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199535" y="5775307"/>
            <a:ext cx="753718" cy="843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81858" y="5562829"/>
            <a:ext cx="154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Tuning</a:t>
            </a:r>
          </a:p>
          <a:p>
            <a:pPr algn="ctr"/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Side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SSR1 325 MHz, </a:t>
            </a:r>
            <a:r>
              <a:rPr lang="el-GR" dirty="0" smtClean="0"/>
              <a:t>β</a:t>
            </a:r>
            <a:r>
              <a:rPr lang="en-US" dirty="0" smtClean="0"/>
              <a:t>=0.2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9247" y="3118968"/>
            <a:ext cx="3083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Methods used to balance deformations: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Diameter of bellows optimized to counteract Helium pressure on cavity end-wall.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Opposite end-wall coupled with </a:t>
            </a:r>
            <a:r>
              <a:rPr lang="en-US" sz="1600" dirty="0" smtClean="0"/>
              <a:t>vessel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 smtClean="0"/>
              <a:t>End-wall sensitivity 540 Hz/µm</a:t>
            </a:r>
          </a:p>
          <a:p>
            <a:r>
              <a:rPr lang="en-US" sz="1600" dirty="0" smtClean="0"/>
              <a:t>When shooting for </a:t>
            </a:r>
            <a:r>
              <a:rPr lang="en-US" sz="1600" dirty="0" smtClean="0">
                <a:solidFill>
                  <a:srgbClr val="FF0000"/>
                </a:solidFill>
              </a:rPr>
              <a:t>5 Hz = 1 nm !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r>
              <a:rPr lang="en-US" dirty="0" smtClean="0"/>
              <a:t> of fully dressed cavity (S107)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591149" cy="49878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u="sng" dirty="0"/>
              <a:t>Measurements at room </a:t>
            </a:r>
            <a:r>
              <a:rPr lang="en-US" sz="1400" u="sng" dirty="0" smtClean="0"/>
              <a:t>temperature</a:t>
            </a:r>
          </a:p>
          <a:p>
            <a:pPr marL="0" indent="0">
              <a:buNone/>
            </a:pPr>
            <a:r>
              <a:rPr lang="en-US" sz="1400" dirty="0"/>
              <a:t>Pressure in He space was cycled between 0-1.5 </a:t>
            </a:r>
            <a:r>
              <a:rPr lang="en-US" sz="1400" dirty="0" err="1"/>
              <a:t>atm</a:t>
            </a:r>
            <a:r>
              <a:rPr lang="en-US" sz="1400" dirty="0"/>
              <a:t> using Nitrogen</a:t>
            </a:r>
          </a:p>
          <a:p>
            <a:pPr marL="0" indent="0">
              <a:buNone/>
            </a:pPr>
            <a:r>
              <a:rPr lang="en-US" sz="1400" dirty="0"/>
              <a:t>Frequency measurements taken at different pressure increments</a:t>
            </a:r>
          </a:p>
          <a:p>
            <a:pPr marL="0" indent="0">
              <a:buNone/>
            </a:pPr>
            <a:r>
              <a:rPr lang="en-US" sz="1400" dirty="0"/>
              <a:t>Dial indicators provided valuable information for calibrating our model</a:t>
            </a:r>
          </a:p>
          <a:p>
            <a:pPr>
              <a:lnSpc>
                <a:spcPct val="150000"/>
              </a:lnSpc>
            </a:pPr>
            <a:endParaRPr lang="en-US" sz="1400" u="sng" dirty="0"/>
          </a:p>
          <a:p>
            <a:pPr marL="214313" indent="-214313">
              <a:lnSpc>
                <a:spcPct val="150000"/>
              </a:lnSpc>
            </a:pPr>
            <a:r>
              <a:rPr lang="en-US" sz="1400" dirty="0"/>
              <a:t>Pressure sensitivity tuner not engaged: (</a:t>
            </a:r>
            <a:r>
              <a:rPr lang="en-US" sz="1400" dirty="0" err="1"/>
              <a:t>df</a:t>
            </a:r>
            <a:r>
              <a:rPr lang="en-US" sz="1400" dirty="0"/>
              <a:t>/</a:t>
            </a:r>
            <a:r>
              <a:rPr lang="en-US" sz="1400" dirty="0" err="1"/>
              <a:t>dp</a:t>
            </a:r>
            <a:r>
              <a:rPr lang="en-US" sz="1400" dirty="0"/>
              <a:t>)</a:t>
            </a:r>
            <a:r>
              <a:rPr lang="en-US" sz="1400" baseline="-25000" dirty="0"/>
              <a:t>free</a:t>
            </a:r>
            <a:r>
              <a:rPr lang="en-US" sz="1400" dirty="0"/>
              <a:t> = </a:t>
            </a:r>
            <a:r>
              <a:rPr lang="en-US" sz="1400" b="1" dirty="0"/>
              <a:t>+8 Hz/</a:t>
            </a:r>
            <a:r>
              <a:rPr lang="en-US" sz="1400" b="1" dirty="0" err="1"/>
              <a:t>Torr</a:t>
            </a:r>
            <a:endParaRPr lang="en-US" sz="1400" b="1" dirty="0"/>
          </a:p>
          <a:p>
            <a:pPr marL="214313" indent="-214313">
              <a:lnSpc>
                <a:spcPct val="150000"/>
              </a:lnSpc>
            </a:pPr>
            <a:r>
              <a:rPr lang="en-US" sz="1400" dirty="0"/>
              <a:t>Pressure sensitivity tuner engaged: (</a:t>
            </a:r>
            <a:r>
              <a:rPr lang="en-US" sz="1400" dirty="0" err="1"/>
              <a:t>df</a:t>
            </a:r>
            <a:r>
              <a:rPr lang="en-US" sz="1400" dirty="0"/>
              <a:t>/</a:t>
            </a:r>
            <a:r>
              <a:rPr lang="en-US" sz="1400" dirty="0" err="1"/>
              <a:t>dp</a:t>
            </a:r>
            <a:r>
              <a:rPr lang="en-US" sz="1400" dirty="0"/>
              <a:t>)</a:t>
            </a:r>
            <a:r>
              <a:rPr lang="en-US" sz="1400" baseline="-25000" dirty="0" err="1"/>
              <a:t>eng</a:t>
            </a:r>
            <a:r>
              <a:rPr lang="en-US" sz="1400" dirty="0"/>
              <a:t> = </a:t>
            </a:r>
            <a:r>
              <a:rPr lang="en-US" sz="1400" b="1" dirty="0" smtClean="0"/>
              <a:t>+4 Hz/</a:t>
            </a:r>
            <a:r>
              <a:rPr lang="en-US" sz="1400" b="1" dirty="0" err="1" smtClean="0"/>
              <a:t>Torr</a:t>
            </a:r>
            <a:endParaRPr lang="en-US" sz="1400" b="1" dirty="0" smtClean="0"/>
          </a:p>
          <a:p>
            <a:pPr marL="214313" indent="-214313">
              <a:lnSpc>
                <a:spcPct val="150000"/>
              </a:lnSpc>
            </a:pPr>
            <a:endParaRPr lang="en-US" sz="1400" b="1" dirty="0"/>
          </a:p>
          <a:p>
            <a:pPr marL="214313" indent="-214313">
              <a:lnSpc>
                <a:spcPct val="150000"/>
              </a:lnSpc>
            </a:pPr>
            <a:r>
              <a:rPr lang="en-US" sz="1400" dirty="0"/>
              <a:t>Stiffness of the dressed cavity at the actuation flange: </a:t>
            </a:r>
            <a:r>
              <a:rPr lang="en-US" sz="1400" dirty="0" err="1"/>
              <a:t>k</a:t>
            </a:r>
            <a:r>
              <a:rPr lang="en-US" sz="1400" baseline="-25000" dirty="0" err="1"/>
              <a:t>cav</a:t>
            </a:r>
            <a:r>
              <a:rPr lang="en-US" sz="1400" baseline="-25000" dirty="0"/>
              <a:t> </a:t>
            </a:r>
            <a:r>
              <a:rPr lang="en-US" sz="1400" dirty="0"/>
              <a:t>= 22 </a:t>
            </a:r>
            <a:r>
              <a:rPr lang="en-US" sz="1400" dirty="0" err="1"/>
              <a:t>kN</a:t>
            </a:r>
            <a:r>
              <a:rPr lang="en-US" sz="1400" dirty="0"/>
              <a:t>/mm</a:t>
            </a:r>
          </a:p>
          <a:p>
            <a:pPr marL="214313" indent="-214313">
              <a:lnSpc>
                <a:spcPct val="150000"/>
              </a:lnSpc>
            </a:pPr>
            <a:r>
              <a:rPr lang="en-US" sz="1400" dirty="0"/>
              <a:t>Tuning sensitivity at the actuation flange: </a:t>
            </a:r>
            <a:r>
              <a:rPr lang="en-US" sz="1400" dirty="0" err="1"/>
              <a:t>df</a:t>
            </a:r>
            <a:r>
              <a:rPr lang="en-US" sz="1400" dirty="0"/>
              <a:t>/</a:t>
            </a:r>
            <a:r>
              <a:rPr lang="en-US" sz="1400" dirty="0" err="1"/>
              <a:t>dL</a:t>
            </a:r>
            <a:r>
              <a:rPr lang="en-US" sz="1400" dirty="0"/>
              <a:t> = 550 Hz/mm</a:t>
            </a:r>
          </a:p>
          <a:p>
            <a:pPr marL="214313" indent="-214313">
              <a:lnSpc>
                <a:spcPct val="150000"/>
              </a:lnSpc>
            </a:pPr>
            <a:r>
              <a:rPr lang="en-US" sz="1400" dirty="0"/>
              <a:t>Stiffness of the  of the tuner (both arms): </a:t>
            </a:r>
            <a:r>
              <a:rPr lang="en-US" sz="1400" dirty="0" err="1"/>
              <a:t>k</a:t>
            </a:r>
            <a:r>
              <a:rPr lang="en-US" sz="1400" baseline="-25000" dirty="0" err="1"/>
              <a:t>dtun</a:t>
            </a:r>
            <a:r>
              <a:rPr lang="en-US" sz="1400" baseline="-25000" dirty="0"/>
              <a:t> </a:t>
            </a:r>
            <a:r>
              <a:rPr lang="en-US" sz="1400" dirty="0"/>
              <a:t>= 30 </a:t>
            </a:r>
            <a:r>
              <a:rPr lang="en-US" sz="1400" dirty="0" err="1"/>
              <a:t>kN</a:t>
            </a:r>
            <a:r>
              <a:rPr lang="en-US" sz="1400" dirty="0"/>
              <a:t>/mm</a:t>
            </a:r>
          </a:p>
          <a:p>
            <a:pPr>
              <a:lnSpc>
                <a:spcPct val="150000"/>
              </a:lnSpc>
            </a:pPr>
            <a:endParaRPr lang="en-US" sz="1400" u="sng" dirty="0"/>
          </a:p>
          <a:p>
            <a:pPr>
              <a:lnSpc>
                <a:spcPct val="150000"/>
              </a:lnSpc>
            </a:pPr>
            <a:r>
              <a:rPr lang="en-US" sz="1400" u="sng" dirty="0"/>
              <a:t>Measurements at cryogenic temperature in the Spoke Cryostat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Pressure sensitivity with the  tuner engaged: (</a:t>
            </a:r>
            <a:r>
              <a:rPr lang="en-US" sz="1400" dirty="0" err="1"/>
              <a:t>df</a:t>
            </a:r>
            <a:r>
              <a:rPr lang="en-US" sz="1400" dirty="0"/>
              <a:t>/</a:t>
            </a:r>
            <a:r>
              <a:rPr lang="en-US" sz="1400" dirty="0" err="1"/>
              <a:t>dp</a:t>
            </a:r>
            <a:r>
              <a:rPr lang="en-US" sz="1400" dirty="0"/>
              <a:t>)</a:t>
            </a:r>
            <a:r>
              <a:rPr lang="en-US" sz="1400" baseline="-25000" dirty="0" err="1"/>
              <a:t>eng</a:t>
            </a:r>
            <a:r>
              <a:rPr lang="en-US" sz="1400" dirty="0"/>
              <a:t> = </a:t>
            </a:r>
            <a:r>
              <a:rPr lang="en-US" sz="1400" b="1" dirty="0"/>
              <a:t>+4 Hz/</a:t>
            </a:r>
            <a:r>
              <a:rPr lang="en-US" sz="1400" b="1" dirty="0" err="1"/>
              <a:t>Torr</a:t>
            </a:r>
            <a:endParaRPr lang="en-US" sz="1400" b="1" dirty="0"/>
          </a:p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3" descr="C:\Users\donato\Desktop\13-0327-01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0"/>
          <a:stretch/>
        </p:blipFill>
        <p:spPr bwMode="auto">
          <a:xfrm>
            <a:off x="6526581" y="1073175"/>
            <a:ext cx="1892967" cy="25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44395" y="3709467"/>
            <a:ext cx="225734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i="1" dirty="0"/>
              <a:t>The specification of ≤25Hz/</a:t>
            </a:r>
            <a:r>
              <a:rPr lang="en-US" sz="750" i="1" dirty="0" err="1"/>
              <a:t>Torr</a:t>
            </a:r>
            <a:r>
              <a:rPr lang="en-US" sz="750" i="1" dirty="0"/>
              <a:t> was exceeded with a measured value of </a:t>
            </a:r>
            <a:r>
              <a:rPr lang="en-US" sz="750" i="1" dirty="0" smtClean="0"/>
              <a:t>+4 </a:t>
            </a:r>
            <a:r>
              <a:rPr lang="en-US" sz="750" i="1" dirty="0"/>
              <a:t>Hz/</a:t>
            </a:r>
            <a:r>
              <a:rPr lang="en-US" sz="750" i="1" dirty="0" err="1"/>
              <a:t>Torr</a:t>
            </a:r>
            <a:r>
              <a:rPr lang="en-US" sz="750" i="1" dirty="0"/>
              <a:t>.</a:t>
            </a:r>
          </a:p>
        </p:txBody>
      </p:sp>
      <p:pic>
        <p:nvPicPr>
          <p:cNvPr id="8" name="Picture 2" descr="http://www-visualmedia.fnal.gov/VMS_Site/gallery/stillphotos/2015/0000/15-0006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95" y="4296870"/>
            <a:ext cx="2467495" cy="16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Bellows characterization and pairing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7" y="3842915"/>
            <a:ext cx="2774951" cy="2081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93" y="3850853"/>
            <a:ext cx="2764367" cy="207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35" y="3172990"/>
            <a:ext cx="2057400" cy="274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919" y="1043047"/>
            <a:ext cx="5114166" cy="2304750"/>
          </a:xfrm>
        </p:spPr>
        <p:txBody>
          <a:bodyPr/>
          <a:lstStyle/>
          <a:p>
            <a:r>
              <a:rPr lang="en-US" sz="1800" dirty="0" smtClean="0"/>
              <a:t>SSR1 designed with large bellows D ~350mm</a:t>
            </a:r>
          </a:p>
          <a:p>
            <a:pPr lvl="1"/>
            <a:r>
              <a:rPr lang="en-US" sz="1600" dirty="0" smtClean="0"/>
              <a:t>Just 1 mm error on diameter of bellows causes a pressure change on cavity which accounts for ~ 4 Hz/</a:t>
            </a:r>
            <a:r>
              <a:rPr lang="en-US" sz="1600" dirty="0" err="1" smtClean="0"/>
              <a:t>Torr</a:t>
            </a:r>
            <a:r>
              <a:rPr lang="en-US" sz="1600" dirty="0" smtClean="0"/>
              <a:t> (hand estimation)</a:t>
            </a:r>
          </a:p>
          <a:p>
            <a:pPr lvl="1"/>
            <a:r>
              <a:rPr lang="en-US" sz="1600" dirty="0" smtClean="0"/>
              <a:t>Formed bellows do not have high precision on convolutions</a:t>
            </a:r>
          </a:p>
          <a:p>
            <a:pPr lvl="1"/>
            <a:r>
              <a:rPr lang="en-US" sz="1600" dirty="0" smtClean="0"/>
              <a:t>All bellows were characterized to make the best pairing with cavities</a:t>
            </a:r>
          </a:p>
          <a:p>
            <a:endParaRPr lang="en-US" sz="1800" dirty="0" smtClean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6" y="1240521"/>
            <a:ext cx="2809702" cy="21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variation of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788564"/>
              </p:ext>
            </p:extLst>
          </p:nvPr>
        </p:nvGraphicFramePr>
        <p:xfrm>
          <a:off x="525982" y="3427608"/>
          <a:ext cx="7810498" cy="1475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820"/>
                <a:gridCol w="1122113"/>
                <a:gridCol w="1122113"/>
                <a:gridCol w="1122113"/>
                <a:gridCol w="1122113"/>
                <a:gridCol w="1122113"/>
                <a:gridCol w="1122113"/>
              </a:tblGrid>
              <a:tr h="299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Hz/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S108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S109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S111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S113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80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Bare cavity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-553.5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-555.1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-568.8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-525.8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-524.6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-544.7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5880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With He Vessel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-1.2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5.4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7.9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9.0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6.3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982" y="1206580"/>
            <a:ext cx="7727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Room temperature measurements on bare and jacketed SSR1 resonators showing the influence of manufacturing variations on the value of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df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An ~8% variation for bare cavities transforms into a much higher variation (in %) when aiming for very low numbers.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 value of 4 ± 5 Hz/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Torr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was achieved on a sample of 6 cavities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Passive controls should be implemented for SRF cavities at the design level by reducing sensitivity to perturbations</a:t>
            </a:r>
          </a:p>
          <a:p>
            <a:r>
              <a:rPr lang="en-US" sz="2000" dirty="0" smtClean="0"/>
              <a:t>Mechanical resonances should be checked early in the process</a:t>
            </a:r>
          </a:p>
          <a:p>
            <a:r>
              <a:rPr lang="en-US" sz="2000" dirty="0" smtClean="0"/>
              <a:t>A systematic approach was developed for investigating </a:t>
            </a:r>
            <a:r>
              <a:rPr lang="en-US" sz="2000" dirty="0" err="1" smtClean="0"/>
              <a:t>df</a:t>
            </a:r>
            <a:r>
              <a:rPr lang="en-US" sz="2000" dirty="0" smtClean="0"/>
              <a:t>/</a:t>
            </a:r>
            <a:r>
              <a:rPr lang="en-US" sz="2000" dirty="0" err="1" smtClean="0"/>
              <a:t>dP</a:t>
            </a:r>
            <a:endParaRPr lang="en-US" sz="2000" dirty="0" smtClean="0"/>
          </a:p>
          <a:p>
            <a:r>
              <a:rPr lang="en-US" sz="2000" dirty="0" smtClean="0"/>
              <a:t>The first PIP-II spoke resonator achieved </a:t>
            </a:r>
            <a:r>
              <a:rPr lang="en-US" sz="2000" b="1" dirty="0" smtClean="0"/>
              <a:t>4 Hz/</a:t>
            </a:r>
            <a:r>
              <a:rPr lang="en-US" sz="2000" b="1" dirty="0" err="1" smtClean="0"/>
              <a:t>Torr</a:t>
            </a:r>
            <a:r>
              <a:rPr lang="en-US" sz="2000" b="1" dirty="0" smtClean="0"/>
              <a:t> </a:t>
            </a:r>
            <a:r>
              <a:rPr lang="en-US" sz="2000" dirty="0" smtClean="0"/>
              <a:t>in cold tests</a:t>
            </a:r>
          </a:p>
          <a:p>
            <a:r>
              <a:rPr lang="en-US" sz="2000" dirty="0" smtClean="0"/>
              <a:t>Manufacturing errors need to be considered to achieve very low </a:t>
            </a:r>
            <a:r>
              <a:rPr lang="en-US" sz="2000" dirty="0" err="1" smtClean="0"/>
              <a:t>df</a:t>
            </a:r>
            <a:r>
              <a:rPr lang="en-US" sz="2000" dirty="0" smtClean="0"/>
              <a:t>/</a:t>
            </a:r>
            <a:r>
              <a:rPr lang="en-US" sz="2000" dirty="0" err="1" smtClean="0"/>
              <a:t>dP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0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vsPSummaryPlot.pd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3" r="7023"/>
          <a:stretch/>
        </p:blipFill>
        <p:spPr>
          <a:xfrm>
            <a:off x="83966" y="1246625"/>
            <a:ext cx="6402108" cy="45812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of Bare </a:t>
            </a:r>
            <a:r>
              <a:rPr lang="en-US" dirty="0" smtClean="0"/>
              <a:t>Cavities in VTS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41266" y="3642213"/>
            <a:ext cx="217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Slope changes when beam-pipes engage with Ti-cage</a:t>
            </a:r>
          </a:p>
        </p:txBody>
      </p:sp>
      <p:pic>
        <p:nvPicPr>
          <p:cNvPr id="9" name="Picture 8" descr="Ti-cageandpla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5979" y="775369"/>
            <a:ext cx="2381854" cy="544865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18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1.3 GHz 9-cell sensitivity, bellows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57" y="1146244"/>
            <a:ext cx="5062155" cy="1216904"/>
          </a:xfrm>
        </p:spPr>
        <p:txBody>
          <a:bodyPr/>
          <a:lstStyle/>
          <a:p>
            <a:r>
              <a:rPr lang="en-US" sz="1600" dirty="0" smtClean="0"/>
              <a:t>Let’s investigate its </a:t>
            </a:r>
            <a:r>
              <a:rPr lang="en-US" sz="1600" dirty="0" err="1" smtClean="0"/>
              <a:t>df</a:t>
            </a:r>
            <a:r>
              <a:rPr lang="en-US" sz="1600" dirty="0" smtClean="0"/>
              <a:t>/</a:t>
            </a:r>
            <a:r>
              <a:rPr lang="en-US" sz="1600" dirty="0" err="1" smtClean="0"/>
              <a:t>dP</a:t>
            </a:r>
            <a:r>
              <a:rPr lang="en-US" sz="1600" dirty="0" smtClean="0"/>
              <a:t> and the dependence from bellows diameter. Tuner removed for now…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48812" y="3144890"/>
            <a:ext cx="2209754" cy="111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2" name="Rectangle 21"/>
          <p:cNvSpPr/>
          <p:nvPr/>
        </p:nvSpPr>
        <p:spPr>
          <a:xfrm>
            <a:off x="8715545" y="3481912"/>
            <a:ext cx="79947" cy="471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3" name="Rectangle 22"/>
          <p:cNvSpPr/>
          <p:nvPr/>
        </p:nvSpPr>
        <p:spPr>
          <a:xfrm>
            <a:off x="5859310" y="3571081"/>
            <a:ext cx="513952" cy="311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4" name="Rectangle 23"/>
          <p:cNvSpPr/>
          <p:nvPr/>
        </p:nvSpPr>
        <p:spPr>
          <a:xfrm>
            <a:off x="5779363" y="3481912"/>
            <a:ext cx="79947" cy="471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5" name="Rectangle 24"/>
          <p:cNvSpPr/>
          <p:nvPr/>
        </p:nvSpPr>
        <p:spPr>
          <a:xfrm>
            <a:off x="6558621" y="3465061"/>
            <a:ext cx="1499732" cy="53922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6" name="Oval 25"/>
          <p:cNvSpPr/>
          <p:nvPr/>
        </p:nvSpPr>
        <p:spPr>
          <a:xfrm>
            <a:off x="7847719" y="3313399"/>
            <a:ext cx="370721" cy="8172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7" name="Oval 26"/>
          <p:cNvSpPr/>
          <p:nvPr/>
        </p:nvSpPr>
        <p:spPr>
          <a:xfrm>
            <a:off x="6364837" y="3313399"/>
            <a:ext cx="370721" cy="8172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8" name="Oval 27"/>
          <p:cNvSpPr/>
          <p:nvPr/>
        </p:nvSpPr>
        <p:spPr>
          <a:xfrm>
            <a:off x="6735557" y="3313399"/>
            <a:ext cx="370721" cy="8172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9" name="Oval 28"/>
          <p:cNvSpPr/>
          <p:nvPr/>
        </p:nvSpPr>
        <p:spPr>
          <a:xfrm>
            <a:off x="7106278" y="3313399"/>
            <a:ext cx="370721" cy="8172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0" name="Oval 29"/>
          <p:cNvSpPr/>
          <p:nvPr/>
        </p:nvSpPr>
        <p:spPr>
          <a:xfrm>
            <a:off x="7476999" y="3313399"/>
            <a:ext cx="370721" cy="8172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7" name="Rectangle 36"/>
          <p:cNvSpPr/>
          <p:nvPr/>
        </p:nvSpPr>
        <p:spPr>
          <a:xfrm>
            <a:off x="8300744" y="3371709"/>
            <a:ext cx="244978" cy="62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2" name="Freeform 31"/>
          <p:cNvSpPr/>
          <p:nvPr/>
        </p:nvSpPr>
        <p:spPr>
          <a:xfrm flipV="1">
            <a:off x="8294266" y="3324728"/>
            <a:ext cx="164300" cy="93962"/>
          </a:xfrm>
          <a:custGeom>
            <a:avLst/>
            <a:gdLst>
              <a:gd name="connsiteX0" fmla="*/ 0 w 1260629"/>
              <a:gd name="connsiteY0" fmla="*/ 8884 h 257511"/>
              <a:gd name="connsiteX1" fmla="*/ 213064 w 1260629"/>
              <a:gd name="connsiteY1" fmla="*/ 257458 h 257511"/>
              <a:gd name="connsiteX2" fmla="*/ 381740 w 1260629"/>
              <a:gd name="connsiteY2" fmla="*/ 17761 h 257511"/>
              <a:gd name="connsiteX3" fmla="*/ 550415 w 1260629"/>
              <a:gd name="connsiteY3" fmla="*/ 230825 h 257511"/>
              <a:gd name="connsiteX4" fmla="*/ 701336 w 1260629"/>
              <a:gd name="connsiteY4" fmla="*/ 8884 h 257511"/>
              <a:gd name="connsiteX5" fmla="*/ 843378 w 1260629"/>
              <a:gd name="connsiteY5" fmla="*/ 248581 h 257511"/>
              <a:gd name="connsiteX6" fmla="*/ 985421 w 1260629"/>
              <a:gd name="connsiteY6" fmla="*/ 6 h 257511"/>
              <a:gd name="connsiteX7" fmla="*/ 1136341 w 1260629"/>
              <a:gd name="connsiteY7" fmla="*/ 257458 h 257511"/>
              <a:gd name="connsiteX8" fmla="*/ 1260629 w 1260629"/>
              <a:gd name="connsiteY8" fmla="*/ 17761 h 2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629" h="257511">
                <a:moveTo>
                  <a:pt x="0" y="8884"/>
                </a:moveTo>
                <a:cubicBezTo>
                  <a:pt x="74720" y="132431"/>
                  <a:pt x="149441" y="255979"/>
                  <a:pt x="213064" y="257458"/>
                </a:cubicBezTo>
                <a:cubicBezTo>
                  <a:pt x="276687" y="258937"/>
                  <a:pt x="325515" y="22200"/>
                  <a:pt x="381740" y="17761"/>
                </a:cubicBezTo>
                <a:cubicBezTo>
                  <a:pt x="437965" y="13322"/>
                  <a:pt x="497149" y="232304"/>
                  <a:pt x="550415" y="230825"/>
                </a:cubicBezTo>
                <a:cubicBezTo>
                  <a:pt x="603681" y="229346"/>
                  <a:pt x="652509" y="5925"/>
                  <a:pt x="701336" y="8884"/>
                </a:cubicBezTo>
                <a:cubicBezTo>
                  <a:pt x="750163" y="11843"/>
                  <a:pt x="796031" y="250061"/>
                  <a:pt x="843378" y="248581"/>
                </a:cubicBezTo>
                <a:cubicBezTo>
                  <a:pt x="890725" y="247101"/>
                  <a:pt x="936594" y="-1473"/>
                  <a:pt x="985421" y="6"/>
                </a:cubicBezTo>
                <a:cubicBezTo>
                  <a:pt x="1034248" y="1485"/>
                  <a:pt x="1090473" y="254499"/>
                  <a:pt x="1136341" y="257458"/>
                </a:cubicBezTo>
                <a:cubicBezTo>
                  <a:pt x="1182209" y="260417"/>
                  <a:pt x="1221419" y="139089"/>
                  <a:pt x="1260629" y="1776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4" name="Freeform 33"/>
          <p:cNvSpPr/>
          <p:nvPr/>
        </p:nvSpPr>
        <p:spPr>
          <a:xfrm>
            <a:off x="8294266" y="3951737"/>
            <a:ext cx="164300" cy="93962"/>
          </a:xfrm>
          <a:custGeom>
            <a:avLst/>
            <a:gdLst>
              <a:gd name="connsiteX0" fmla="*/ 0 w 1260629"/>
              <a:gd name="connsiteY0" fmla="*/ 8884 h 257511"/>
              <a:gd name="connsiteX1" fmla="*/ 213064 w 1260629"/>
              <a:gd name="connsiteY1" fmla="*/ 257458 h 257511"/>
              <a:gd name="connsiteX2" fmla="*/ 381740 w 1260629"/>
              <a:gd name="connsiteY2" fmla="*/ 17761 h 257511"/>
              <a:gd name="connsiteX3" fmla="*/ 550415 w 1260629"/>
              <a:gd name="connsiteY3" fmla="*/ 230825 h 257511"/>
              <a:gd name="connsiteX4" fmla="*/ 701336 w 1260629"/>
              <a:gd name="connsiteY4" fmla="*/ 8884 h 257511"/>
              <a:gd name="connsiteX5" fmla="*/ 843378 w 1260629"/>
              <a:gd name="connsiteY5" fmla="*/ 248581 h 257511"/>
              <a:gd name="connsiteX6" fmla="*/ 985421 w 1260629"/>
              <a:gd name="connsiteY6" fmla="*/ 6 h 257511"/>
              <a:gd name="connsiteX7" fmla="*/ 1136341 w 1260629"/>
              <a:gd name="connsiteY7" fmla="*/ 257458 h 257511"/>
              <a:gd name="connsiteX8" fmla="*/ 1260629 w 1260629"/>
              <a:gd name="connsiteY8" fmla="*/ 17761 h 2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629" h="257511">
                <a:moveTo>
                  <a:pt x="0" y="8884"/>
                </a:moveTo>
                <a:cubicBezTo>
                  <a:pt x="74720" y="132431"/>
                  <a:pt x="149441" y="255979"/>
                  <a:pt x="213064" y="257458"/>
                </a:cubicBezTo>
                <a:cubicBezTo>
                  <a:pt x="276687" y="258937"/>
                  <a:pt x="325515" y="22200"/>
                  <a:pt x="381740" y="17761"/>
                </a:cubicBezTo>
                <a:cubicBezTo>
                  <a:pt x="437965" y="13322"/>
                  <a:pt x="497149" y="232304"/>
                  <a:pt x="550415" y="230825"/>
                </a:cubicBezTo>
                <a:cubicBezTo>
                  <a:pt x="603681" y="229346"/>
                  <a:pt x="652509" y="5925"/>
                  <a:pt x="701336" y="8884"/>
                </a:cubicBezTo>
                <a:cubicBezTo>
                  <a:pt x="750163" y="11843"/>
                  <a:pt x="796031" y="250061"/>
                  <a:pt x="843378" y="248581"/>
                </a:cubicBezTo>
                <a:cubicBezTo>
                  <a:pt x="890725" y="247101"/>
                  <a:pt x="936594" y="-1473"/>
                  <a:pt x="985421" y="6"/>
                </a:cubicBezTo>
                <a:cubicBezTo>
                  <a:pt x="1034248" y="1485"/>
                  <a:pt x="1090473" y="254499"/>
                  <a:pt x="1136341" y="257458"/>
                </a:cubicBezTo>
                <a:cubicBezTo>
                  <a:pt x="1182209" y="260417"/>
                  <a:pt x="1221419" y="139089"/>
                  <a:pt x="1260629" y="1776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36" name="Straight Connector 35"/>
          <p:cNvCxnSpPr>
            <a:stCxn id="32" idx="0"/>
            <a:endCxn id="34" idx="0"/>
          </p:cNvCxnSpPr>
          <p:nvPr/>
        </p:nvCxnSpPr>
        <p:spPr>
          <a:xfrm>
            <a:off x="8294266" y="3415448"/>
            <a:ext cx="0" cy="5395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201591" y="3566163"/>
            <a:ext cx="513952" cy="311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43" name="Straight Arrow Connector 42"/>
          <p:cNvCxnSpPr/>
          <p:nvPr/>
        </p:nvCxnSpPr>
        <p:spPr>
          <a:xfrm rot="10800000" flipH="1">
            <a:off x="8023385" y="3429238"/>
            <a:ext cx="2708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H="1">
            <a:off x="8023385" y="3504619"/>
            <a:ext cx="2708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H="1">
            <a:off x="8023385" y="3916707"/>
            <a:ext cx="2708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H="1">
            <a:off x="8023388" y="3991267"/>
            <a:ext cx="2708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112952" y="3119624"/>
            <a:ext cx="177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</a:t>
            </a:r>
            <a:endParaRPr lang="en-US" sz="1100" dirty="0"/>
          </a:p>
        </p:txBody>
      </p:sp>
      <p:sp>
        <p:nvSpPr>
          <p:cNvPr id="31" name="Rectangle 30"/>
          <p:cNvSpPr/>
          <p:nvPr/>
        </p:nvSpPr>
        <p:spPr>
          <a:xfrm>
            <a:off x="6305857" y="3591440"/>
            <a:ext cx="1988409" cy="26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86" name="Straight Arrow Connector 85"/>
          <p:cNvCxnSpPr/>
          <p:nvPr/>
        </p:nvCxnSpPr>
        <p:spPr>
          <a:xfrm rot="10800000" flipH="1">
            <a:off x="8594163" y="3734674"/>
            <a:ext cx="27088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16721" y="2703025"/>
            <a:ext cx="873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XFEL Bellows</a:t>
            </a:r>
            <a:endParaRPr lang="en-US" sz="900" dirty="0"/>
          </a:p>
        </p:txBody>
      </p:sp>
      <p:sp>
        <p:nvSpPr>
          <p:cNvPr id="82" name="TextBox 81"/>
          <p:cNvSpPr txBox="1"/>
          <p:nvPr/>
        </p:nvSpPr>
        <p:spPr>
          <a:xfrm>
            <a:off x="6338855" y="3576651"/>
            <a:ext cx="1014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305 Hz/</a:t>
            </a:r>
            <a:r>
              <a:rPr lang="en-US" sz="1100" dirty="0" err="1" smtClean="0">
                <a:solidFill>
                  <a:srgbClr val="FF0000"/>
                </a:solidFill>
              </a:rPr>
              <a:t>torr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21738" y="3592189"/>
            <a:ext cx="871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660 um</a:t>
            </a:r>
            <a:endParaRPr lang="en-US" sz="11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5779363" y="4400333"/>
            <a:ext cx="3085681" cy="1636750"/>
            <a:chOff x="4636723" y="3927408"/>
            <a:chExt cx="4228321" cy="2242845"/>
          </a:xfrm>
        </p:grpSpPr>
        <p:grpSp>
          <p:nvGrpSpPr>
            <p:cNvPr id="53" name="Group 52"/>
            <p:cNvGrpSpPr/>
            <p:nvPr/>
          </p:nvGrpSpPr>
          <p:grpSpPr>
            <a:xfrm>
              <a:off x="4636723" y="4511607"/>
              <a:ext cx="4133014" cy="1658646"/>
              <a:chOff x="519686" y="3453834"/>
              <a:chExt cx="4133014" cy="165864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162974" y="3524102"/>
                <a:ext cx="3028035" cy="1524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838875" y="4101374"/>
                <a:ext cx="704270" cy="4271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43148" y="3985924"/>
                <a:ext cx="109552" cy="64654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29238" y="4108113"/>
                <a:ext cx="704270" cy="4271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19686" y="3985924"/>
                <a:ext cx="109552" cy="64654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87507" y="3962833"/>
                <a:ext cx="2055089" cy="738905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353963" y="3755011"/>
                <a:ext cx="508000" cy="111990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321963" y="3755011"/>
                <a:ext cx="508000" cy="111990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829963" y="3755011"/>
                <a:ext cx="508000" cy="111990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337963" y="3755011"/>
                <a:ext cx="508000" cy="111990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845963" y="3755011"/>
                <a:ext cx="508000" cy="111990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41143" y="4136011"/>
                <a:ext cx="2724725" cy="3646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8" name="Freeform 17"/>
              <p:cNvSpPr/>
              <p:nvPr/>
            </p:nvSpPr>
            <p:spPr>
              <a:xfrm flipV="1">
                <a:off x="2375356" y="3459724"/>
                <a:ext cx="479389" cy="128756"/>
              </a:xfrm>
              <a:custGeom>
                <a:avLst/>
                <a:gdLst>
                  <a:gd name="connsiteX0" fmla="*/ 0 w 1260629"/>
                  <a:gd name="connsiteY0" fmla="*/ 8884 h 257511"/>
                  <a:gd name="connsiteX1" fmla="*/ 213064 w 1260629"/>
                  <a:gd name="connsiteY1" fmla="*/ 257458 h 257511"/>
                  <a:gd name="connsiteX2" fmla="*/ 381740 w 1260629"/>
                  <a:gd name="connsiteY2" fmla="*/ 17761 h 257511"/>
                  <a:gd name="connsiteX3" fmla="*/ 550415 w 1260629"/>
                  <a:gd name="connsiteY3" fmla="*/ 230825 h 257511"/>
                  <a:gd name="connsiteX4" fmla="*/ 701336 w 1260629"/>
                  <a:gd name="connsiteY4" fmla="*/ 8884 h 257511"/>
                  <a:gd name="connsiteX5" fmla="*/ 843378 w 1260629"/>
                  <a:gd name="connsiteY5" fmla="*/ 248581 h 257511"/>
                  <a:gd name="connsiteX6" fmla="*/ 985421 w 1260629"/>
                  <a:gd name="connsiteY6" fmla="*/ 6 h 257511"/>
                  <a:gd name="connsiteX7" fmla="*/ 1136341 w 1260629"/>
                  <a:gd name="connsiteY7" fmla="*/ 257458 h 257511"/>
                  <a:gd name="connsiteX8" fmla="*/ 1260629 w 1260629"/>
                  <a:gd name="connsiteY8" fmla="*/ 17761 h 25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0629" h="257511">
                    <a:moveTo>
                      <a:pt x="0" y="8884"/>
                    </a:moveTo>
                    <a:cubicBezTo>
                      <a:pt x="74720" y="132431"/>
                      <a:pt x="149441" y="255979"/>
                      <a:pt x="213064" y="257458"/>
                    </a:cubicBezTo>
                    <a:cubicBezTo>
                      <a:pt x="276687" y="258937"/>
                      <a:pt x="325515" y="22200"/>
                      <a:pt x="381740" y="17761"/>
                    </a:cubicBezTo>
                    <a:cubicBezTo>
                      <a:pt x="437965" y="13322"/>
                      <a:pt x="497149" y="232304"/>
                      <a:pt x="550415" y="230825"/>
                    </a:cubicBezTo>
                    <a:cubicBezTo>
                      <a:pt x="603681" y="229346"/>
                      <a:pt x="652509" y="5925"/>
                      <a:pt x="701336" y="8884"/>
                    </a:cubicBezTo>
                    <a:cubicBezTo>
                      <a:pt x="750163" y="11843"/>
                      <a:pt x="796031" y="250061"/>
                      <a:pt x="843378" y="248581"/>
                    </a:cubicBezTo>
                    <a:cubicBezTo>
                      <a:pt x="890725" y="247101"/>
                      <a:pt x="936594" y="-1473"/>
                      <a:pt x="985421" y="6"/>
                    </a:cubicBezTo>
                    <a:cubicBezTo>
                      <a:pt x="1034248" y="1485"/>
                      <a:pt x="1090473" y="254499"/>
                      <a:pt x="1136341" y="257458"/>
                    </a:cubicBezTo>
                    <a:cubicBezTo>
                      <a:pt x="1182209" y="260417"/>
                      <a:pt x="1221419" y="139089"/>
                      <a:pt x="1260629" y="17761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363810" y="4983724"/>
                <a:ext cx="479389" cy="128756"/>
              </a:xfrm>
              <a:custGeom>
                <a:avLst/>
                <a:gdLst>
                  <a:gd name="connsiteX0" fmla="*/ 0 w 1260629"/>
                  <a:gd name="connsiteY0" fmla="*/ 8884 h 257511"/>
                  <a:gd name="connsiteX1" fmla="*/ 213064 w 1260629"/>
                  <a:gd name="connsiteY1" fmla="*/ 257458 h 257511"/>
                  <a:gd name="connsiteX2" fmla="*/ 381740 w 1260629"/>
                  <a:gd name="connsiteY2" fmla="*/ 17761 h 257511"/>
                  <a:gd name="connsiteX3" fmla="*/ 550415 w 1260629"/>
                  <a:gd name="connsiteY3" fmla="*/ 230825 h 257511"/>
                  <a:gd name="connsiteX4" fmla="*/ 701336 w 1260629"/>
                  <a:gd name="connsiteY4" fmla="*/ 8884 h 257511"/>
                  <a:gd name="connsiteX5" fmla="*/ 843378 w 1260629"/>
                  <a:gd name="connsiteY5" fmla="*/ 248581 h 257511"/>
                  <a:gd name="connsiteX6" fmla="*/ 985421 w 1260629"/>
                  <a:gd name="connsiteY6" fmla="*/ 6 h 257511"/>
                  <a:gd name="connsiteX7" fmla="*/ 1136341 w 1260629"/>
                  <a:gd name="connsiteY7" fmla="*/ 257458 h 257511"/>
                  <a:gd name="connsiteX8" fmla="*/ 1260629 w 1260629"/>
                  <a:gd name="connsiteY8" fmla="*/ 17761 h 25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0629" h="257511">
                    <a:moveTo>
                      <a:pt x="0" y="8884"/>
                    </a:moveTo>
                    <a:cubicBezTo>
                      <a:pt x="74720" y="132431"/>
                      <a:pt x="149441" y="255979"/>
                      <a:pt x="213064" y="257458"/>
                    </a:cubicBezTo>
                    <a:cubicBezTo>
                      <a:pt x="276687" y="258937"/>
                      <a:pt x="325515" y="22200"/>
                      <a:pt x="381740" y="17761"/>
                    </a:cubicBezTo>
                    <a:cubicBezTo>
                      <a:pt x="437965" y="13322"/>
                      <a:pt x="497149" y="232304"/>
                      <a:pt x="550415" y="230825"/>
                    </a:cubicBezTo>
                    <a:cubicBezTo>
                      <a:pt x="603681" y="229346"/>
                      <a:pt x="652509" y="5925"/>
                      <a:pt x="701336" y="8884"/>
                    </a:cubicBezTo>
                    <a:cubicBezTo>
                      <a:pt x="750163" y="11843"/>
                      <a:pt x="796031" y="250061"/>
                      <a:pt x="843378" y="248581"/>
                    </a:cubicBezTo>
                    <a:cubicBezTo>
                      <a:pt x="890725" y="247101"/>
                      <a:pt x="936594" y="-1473"/>
                      <a:pt x="985421" y="6"/>
                    </a:cubicBezTo>
                    <a:cubicBezTo>
                      <a:pt x="1034248" y="1485"/>
                      <a:pt x="1090473" y="254499"/>
                      <a:pt x="1136341" y="257458"/>
                    </a:cubicBezTo>
                    <a:cubicBezTo>
                      <a:pt x="1182209" y="260417"/>
                      <a:pt x="1221419" y="139089"/>
                      <a:pt x="1260629" y="17761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rot="10800000" flipH="1">
                <a:off x="3736706" y="3607320"/>
                <a:ext cx="3711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0800000" flipH="1">
                <a:off x="3816608" y="4003589"/>
                <a:ext cx="3711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10800000" flipH="1">
                <a:off x="3807730" y="4621543"/>
                <a:ext cx="3711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0800000" flipH="1">
                <a:off x="3727832" y="4972297"/>
                <a:ext cx="3711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294970" y="3453834"/>
                <a:ext cx="242926" cy="358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P</a:t>
                </a:r>
                <a:endParaRPr lang="en-US" sz="1100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rot="10800000" flipH="1">
                <a:off x="3807734" y="3799401"/>
                <a:ext cx="3711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0800000" flipH="1">
                <a:off x="3796469" y="4802547"/>
                <a:ext cx="3711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Arrow Connector 86"/>
            <p:cNvCxnSpPr/>
            <p:nvPr/>
          </p:nvCxnSpPr>
          <p:spPr>
            <a:xfrm rot="10800000" flipH="1">
              <a:off x="8493854" y="5397980"/>
              <a:ext cx="37119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139945" y="3927408"/>
              <a:ext cx="1161189" cy="316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Large Bellows</a:t>
              </a:r>
              <a:endParaRPr lang="en-US" sz="9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358180" y="5182304"/>
              <a:ext cx="1390631" cy="358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435 Hz/</a:t>
              </a:r>
              <a:r>
                <a:rPr lang="en-US" sz="1100" dirty="0" err="1" smtClean="0">
                  <a:solidFill>
                    <a:srgbClr val="FF0000"/>
                  </a:solidFill>
                </a:rPr>
                <a:t>torr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470999" y="5203595"/>
              <a:ext cx="1112751" cy="358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980 um</a:t>
              </a:r>
              <a:endParaRPr lang="en-US" sz="11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79362" y="1087179"/>
            <a:ext cx="3125297" cy="1527504"/>
            <a:chOff x="4601120" y="511307"/>
            <a:chExt cx="4303540" cy="2103376"/>
          </a:xfrm>
        </p:grpSpPr>
        <p:sp>
          <p:nvSpPr>
            <p:cNvPr id="59" name="Rounded Rectangle 58"/>
            <p:cNvSpPr/>
            <p:nvPr/>
          </p:nvSpPr>
          <p:spPr>
            <a:xfrm>
              <a:off x="5244408" y="1090683"/>
              <a:ext cx="3028035" cy="1524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624582" y="1552505"/>
              <a:ext cx="109552" cy="6465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710672" y="1674694"/>
              <a:ext cx="704270" cy="4271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601120" y="1552505"/>
              <a:ext cx="109552" cy="6465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668941" y="1529414"/>
              <a:ext cx="2055089" cy="73890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4" name="Oval 63"/>
            <p:cNvSpPr/>
            <p:nvPr/>
          </p:nvSpPr>
          <p:spPr>
            <a:xfrm>
              <a:off x="7435397" y="1321592"/>
              <a:ext cx="508000" cy="111990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5" name="Oval 64"/>
            <p:cNvSpPr/>
            <p:nvPr/>
          </p:nvSpPr>
          <p:spPr>
            <a:xfrm>
              <a:off x="5403397" y="1321592"/>
              <a:ext cx="508000" cy="111990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6" name="Oval 65"/>
            <p:cNvSpPr/>
            <p:nvPr/>
          </p:nvSpPr>
          <p:spPr>
            <a:xfrm>
              <a:off x="5911397" y="1321592"/>
              <a:ext cx="508000" cy="111990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7" name="Oval 66"/>
            <p:cNvSpPr/>
            <p:nvPr/>
          </p:nvSpPr>
          <p:spPr>
            <a:xfrm>
              <a:off x="6419397" y="1321592"/>
              <a:ext cx="508000" cy="111990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8" name="Oval 67"/>
            <p:cNvSpPr/>
            <p:nvPr/>
          </p:nvSpPr>
          <p:spPr>
            <a:xfrm>
              <a:off x="6927397" y="1321592"/>
              <a:ext cx="508000" cy="111990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056179" y="1623565"/>
              <a:ext cx="335695" cy="531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920309" y="1667955"/>
              <a:ext cx="704270" cy="4271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322577" y="1702592"/>
              <a:ext cx="2724725" cy="364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03397" y="1702593"/>
              <a:ext cx="1390631" cy="360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- 80 Hz/</a:t>
              </a:r>
              <a:r>
                <a:rPr lang="en-US" sz="1100" dirty="0" err="1" smtClean="0">
                  <a:solidFill>
                    <a:srgbClr val="FF0000"/>
                  </a:solidFill>
                </a:rPr>
                <a:t>torr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35398" y="1723884"/>
              <a:ext cx="1193572" cy="360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- 215 um</a:t>
              </a:r>
              <a:endParaRPr lang="en-US" sz="1100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rot="10800000">
              <a:off x="8533470" y="1908550"/>
              <a:ext cx="37119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5675226" y="511307"/>
              <a:ext cx="2504341" cy="31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Smallest Bellows possible</a:t>
              </a:r>
              <a:endParaRPr lang="en-US" sz="900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09675" y="1225117"/>
            <a:ext cx="1459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 = 83 mm</a:t>
            </a:r>
            <a:endParaRPr lang="en-US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6809675" y="2811847"/>
            <a:ext cx="1459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 = 190 mm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6822628" y="4523182"/>
            <a:ext cx="1459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 = 230 mm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05" y="2321319"/>
            <a:ext cx="4873634" cy="301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Straight Connector 53"/>
          <p:cNvCxnSpPr/>
          <p:nvPr/>
        </p:nvCxnSpPr>
        <p:spPr>
          <a:xfrm>
            <a:off x="2678729" y="2689522"/>
            <a:ext cx="0" cy="16301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103490" y="2436679"/>
            <a:ext cx="1575239" cy="2616779"/>
          </a:xfrm>
          <a:prstGeom prst="rect">
            <a:avLst/>
          </a:prstGeom>
          <a:solidFill>
            <a:srgbClr val="FF33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199502" y="3031735"/>
            <a:ext cx="1383213" cy="41549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Arbitrary minimum:</a:t>
            </a:r>
          </a:p>
          <a:p>
            <a:pPr algn="ctr"/>
            <a:r>
              <a:rPr lang="en-US" sz="1050" dirty="0" smtClean="0"/>
              <a:t>100 mm</a:t>
            </a:r>
            <a:endParaRPr lang="en-US" sz="1050" dirty="0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 bwMode="auto">
          <a:xfrm>
            <a:off x="399705" y="5503165"/>
            <a:ext cx="5062155" cy="80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D86"/>
              </a:buClr>
              <a:buSzPct val="125000"/>
              <a:buFont typeface="Arial" pitchFamily="-72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1800" kern="1200">
                <a:solidFill>
                  <a:srgbClr val="006600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0000"/>
                </a:solidFill>
              </a:rPr>
              <a:t>It looks like we can reduce </a:t>
            </a:r>
            <a:r>
              <a:rPr lang="en-US" sz="1600" dirty="0" err="1" smtClean="0">
                <a:solidFill>
                  <a:srgbClr val="FF0000"/>
                </a:solidFill>
              </a:rPr>
              <a:t>df</a:t>
            </a:r>
            <a:r>
              <a:rPr lang="en-US" sz="1600" dirty="0" smtClean="0">
                <a:solidFill>
                  <a:srgbClr val="FF0000"/>
                </a:solidFill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</a:rPr>
              <a:t>dP</a:t>
            </a:r>
            <a:r>
              <a:rPr lang="en-US" sz="1600" dirty="0" smtClean="0">
                <a:solidFill>
                  <a:srgbClr val="FF0000"/>
                </a:solidFill>
              </a:rPr>
              <a:t> to enter the “0” range. D</a:t>
            </a:r>
            <a:r>
              <a:rPr lang="en-US" sz="1600" baseline="-25000" dirty="0" smtClean="0">
                <a:solidFill>
                  <a:srgbClr val="FF0000"/>
                </a:solidFill>
              </a:rPr>
              <a:t>bellows</a:t>
            </a:r>
            <a:r>
              <a:rPr lang="en-US" sz="1600" dirty="0" smtClean="0">
                <a:solidFill>
                  <a:srgbClr val="FF0000"/>
                </a:solidFill>
              </a:rPr>
              <a:t>≈100 mm.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93" name="Freeform 92"/>
          <p:cNvSpPr/>
          <p:nvPr/>
        </p:nvSpPr>
        <p:spPr>
          <a:xfrm flipV="1">
            <a:off x="8277226" y="1800956"/>
            <a:ext cx="164300" cy="93962"/>
          </a:xfrm>
          <a:custGeom>
            <a:avLst/>
            <a:gdLst>
              <a:gd name="connsiteX0" fmla="*/ 0 w 1260629"/>
              <a:gd name="connsiteY0" fmla="*/ 8884 h 257511"/>
              <a:gd name="connsiteX1" fmla="*/ 213064 w 1260629"/>
              <a:gd name="connsiteY1" fmla="*/ 257458 h 257511"/>
              <a:gd name="connsiteX2" fmla="*/ 381740 w 1260629"/>
              <a:gd name="connsiteY2" fmla="*/ 17761 h 257511"/>
              <a:gd name="connsiteX3" fmla="*/ 550415 w 1260629"/>
              <a:gd name="connsiteY3" fmla="*/ 230825 h 257511"/>
              <a:gd name="connsiteX4" fmla="*/ 701336 w 1260629"/>
              <a:gd name="connsiteY4" fmla="*/ 8884 h 257511"/>
              <a:gd name="connsiteX5" fmla="*/ 843378 w 1260629"/>
              <a:gd name="connsiteY5" fmla="*/ 248581 h 257511"/>
              <a:gd name="connsiteX6" fmla="*/ 985421 w 1260629"/>
              <a:gd name="connsiteY6" fmla="*/ 6 h 257511"/>
              <a:gd name="connsiteX7" fmla="*/ 1136341 w 1260629"/>
              <a:gd name="connsiteY7" fmla="*/ 257458 h 257511"/>
              <a:gd name="connsiteX8" fmla="*/ 1260629 w 1260629"/>
              <a:gd name="connsiteY8" fmla="*/ 17761 h 2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629" h="257511">
                <a:moveTo>
                  <a:pt x="0" y="8884"/>
                </a:moveTo>
                <a:cubicBezTo>
                  <a:pt x="74720" y="132431"/>
                  <a:pt x="149441" y="255979"/>
                  <a:pt x="213064" y="257458"/>
                </a:cubicBezTo>
                <a:cubicBezTo>
                  <a:pt x="276687" y="258937"/>
                  <a:pt x="325515" y="22200"/>
                  <a:pt x="381740" y="17761"/>
                </a:cubicBezTo>
                <a:cubicBezTo>
                  <a:pt x="437965" y="13322"/>
                  <a:pt x="497149" y="232304"/>
                  <a:pt x="550415" y="230825"/>
                </a:cubicBezTo>
                <a:cubicBezTo>
                  <a:pt x="603681" y="229346"/>
                  <a:pt x="652509" y="5925"/>
                  <a:pt x="701336" y="8884"/>
                </a:cubicBezTo>
                <a:cubicBezTo>
                  <a:pt x="750163" y="11843"/>
                  <a:pt x="796031" y="250061"/>
                  <a:pt x="843378" y="248581"/>
                </a:cubicBezTo>
                <a:cubicBezTo>
                  <a:pt x="890725" y="247101"/>
                  <a:pt x="936594" y="-1473"/>
                  <a:pt x="985421" y="6"/>
                </a:cubicBezTo>
                <a:cubicBezTo>
                  <a:pt x="1034248" y="1485"/>
                  <a:pt x="1090473" y="254499"/>
                  <a:pt x="1136341" y="257458"/>
                </a:cubicBezTo>
                <a:cubicBezTo>
                  <a:pt x="1182209" y="260417"/>
                  <a:pt x="1221419" y="139089"/>
                  <a:pt x="1260629" y="1776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94" name="Freeform 93"/>
          <p:cNvSpPr/>
          <p:nvPr/>
        </p:nvSpPr>
        <p:spPr>
          <a:xfrm>
            <a:off x="8277226" y="2256476"/>
            <a:ext cx="164300" cy="93962"/>
          </a:xfrm>
          <a:custGeom>
            <a:avLst/>
            <a:gdLst>
              <a:gd name="connsiteX0" fmla="*/ 0 w 1260629"/>
              <a:gd name="connsiteY0" fmla="*/ 8884 h 257511"/>
              <a:gd name="connsiteX1" fmla="*/ 213064 w 1260629"/>
              <a:gd name="connsiteY1" fmla="*/ 257458 h 257511"/>
              <a:gd name="connsiteX2" fmla="*/ 381740 w 1260629"/>
              <a:gd name="connsiteY2" fmla="*/ 17761 h 257511"/>
              <a:gd name="connsiteX3" fmla="*/ 550415 w 1260629"/>
              <a:gd name="connsiteY3" fmla="*/ 230825 h 257511"/>
              <a:gd name="connsiteX4" fmla="*/ 701336 w 1260629"/>
              <a:gd name="connsiteY4" fmla="*/ 8884 h 257511"/>
              <a:gd name="connsiteX5" fmla="*/ 843378 w 1260629"/>
              <a:gd name="connsiteY5" fmla="*/ 248581 h 257511"/>
              <a:gd name="connsiteX6" fmla="*/ 985421 w 1260629"/>
              <a:gd name="connsiteY6" fmla="*/ 6 h 257511"/>
              <a:gd name="connsiteX7" fmla="*/ 1136341 w 1260629"/>
              <a:gd name="connsiteY7" fmla="*/ 257458 h 257511"/>
              <a:gd name="connsiteX8" fmla="*/ 1260629 w 1260629"/>
              <a:gd name="connsiteY8" fmla="*/ 17761 h 2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629" h="257511">
                <a:moveTo>
                  <a:pt x="0" y="8884"/>
                </a:moveTo>
                <a:cubicBezTo>
                  <a:pt x="74720" y="132431"/>
                  <a:pt x="149441" y="255979"/>
                  <a:pt x="213064" y="257458"/>
                </a:cubicBezTo>
                <a:cubicBezTo>
                  <a:pt x="276687" y="258937"/>
                  <a:pt x="325515" y="22200"/>
                  <a:pt x="381740" y="17761"/>
                </a:cubicBezTo>
                <a:cubicBezTo>
                  <a:pt x="437965" y="13322"/>
                  <a:pt x="497149" y="232304"/>
                  <a:pt x="550415" y="230825"/>
                </a:cubicBezTo>
                <a:cubicBezTo>
                  <a:pt x="603681" y="229346"/>
                  <a:pt x="652509" y="5925"/>
                  <a:pt x="701336" y="8884"/>
                </a:cubicBezTo>
                <a:cubicBezTo>
                  <a:pt x="750163" y="11843"/>
                  <a:pt x="796031" y="250061"/>
                  <a:pt x="843378" y="248581"/>
                </a:cubicBezTo>
                <a:cubicBezTo>
                  <a:pt x="890725" y="247101"/>
                  <a:pt x="936594" y="-1473"/>
                  <a:pt x="985421" y="6"/>
                </a:cubicBezTo>
                <a:cubicBezTo>
                  <a:pt x="1034248" y="1485"/>
                  <a:pt x="1090473" y="254499"/>
                  <a:pt x="1136341" y="257458"/>
                </a:cubicBezTo>
                <a:cubicBezTo>
                  <a:pt x="1182209" y="260417"/>
                  <a:pt x="1221419" y="139089"/>
                  <a:pt x="1260629" y="1776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415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9165" y="1359579"/>
            <a:ext cx="5650793" cy="4899177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6"/>
                </a:solidFill>
              </a:rPr>
              <a:t>When we add the tuner, the displacements at the interface are reduced → sensitivity is reduced towards the residual value.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You will always be in the range between </a:t>
            </a:r>
            <a:r>
              <a:rPr lang="en-US" sz="1600" dirty="0" smtClean="0">
                <a:solidFill>
                  <a:srgbClr val="FF0000"/>
                </a:solidFill>
              </a:rPr>
              <a:t>residual sensitivity </a:t>
            </a:r>
            <a:r>
              <a:rPr lang="en-US" sz="1600" dirty="0" smtClean="0">
                <a:solidFill>
                  <a:schemeClr val="accent6"/>
                </a:solidFill>
              </a:rPr>
              <a:t>and</a:t>
            </a:r>
            <a:r>
              <a:rPr lang="en-US" sz="1600" dirty="0" smtClean="0">
                <a:solidFill>
                  <a:srgbClr val="FF0000"/>
                </a:solidFill>
              </a:rPr>
              <a:t> free-state sensitivity. </a:t>
            </a:r>
            <a:r>
              <a:rPr lang="en-US" sz="1600" dirty="0" smtClean="0">
                <a:solidFill>
                  <a:schemeClr val="accent6"/>
                </a:solidFill>
              </a:rPr>
              <a:t>The more stiff the tuner, the closer to the residual value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chemeClr val="accent6"/>
                </a:solidFill>
              </a:rPr>
              <a:t>For the XFEL design this range is </a:t>
            </a:r>
            <a:r>
              <a:rPr lang="en-US" sz="1600" dirty="0" smtClean="0">
                <a:solidFill>
                  <a:srgbClr val="FF0000"/>
                </a:solidFill>
              </a:rPr>
              <a:t>15-305 Hz/</a:t>
            </a:r>
            <a:r>
              <a:rPr lang="en-US" sz="1600" dirty="0" err="1" smtClean="0">
                <a:solidFill>
                  <a:srgbClr val="FF0000"/>
                </a:solidFill>
              </a:rPr>
              <a:t>torr</a:t>
            </a:r>
            <a:r>
              <a:rPr lang="en-US" sz="1600" dirty="0" smtClean="0">
                <a:solidFill>
                  <a:schemeClr val="accent6"/>
                </a:solidFill>
              </a:rPr>
              <a:t>. The lever-tuner does a great job holding the cavity and producing </a:t>
            </a:r>
            <a:r>
              <a:rPr lang="en-US" sz="1600" dirty="0" err="1" smtClean="0">
                <a:solidFill>
                  <a:schemeClr val="accent6"/>
                </a:solidFill>
              </a:rPr>
              <a:t>df</a:t>
            </a:r>
            <a:r>
              <a:rPr lang="en-US" sz="1600" dirty="0" smtClean="0">
                <a:solidFill>
                  <a:schemeClr val="accent6"/>
                </a:solidFill>
              </a:rPr>
              <a:t>/</a:t>
            </a:r>
            <a:r>
              <a:rPr lang="en-US" sz="1600" dirty="0" err="1" smtClean="0">
                <a:solidFill>
                  <a:schemeClr val="accent6"/>
                </a:solidFill>
              </a:rPr>
              <a:t>dP</a:t>
            </a:r>
            <a:r>
              <a:rPr lang="en-US" sz="1600" dirty="0" smtClean="0">
                <a:solidFill>
                  <a:schemeClr val="accent6"/>
                </a:solidFill>
              </a:rPr>
              <a:t> ≈ 30-50 Hz/</a:t>
            </a:r>
            <a:r>
              <a:rPr lang="en-US" sz="1600" dirty="0" err="1" smtClean="0">
                <a:solidFill>
                  <a:schemeClr val="accent6"/>
                </a:solidFill>
              </a:rPr>
              <a:t>torr</a:t>
            </a:r>
            <a:r>
              <a:rPr lang="en-US" sz="1600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Requirement: </a:t>
            </a:r>
            <a:r>
              <a:rPr lang="en-US" sz="1600" dirty="0" smtClean="0">
                <a:solidFill>
                  <a:schemeClr val="accent6"/>
                </a:solidFill>
              </a:rPr>
              <a:t>to obtain </a:t>
            </a:r>
            <a:r>
              <a:rPr lang="en-US" sz="1600" dirty="0" err="1" smtClean="0">
                <a:solidFill>
                  <a:schemeClr val="accent6"/>
                </a:solidFill>
              </a:rPr>
              <a:t>df</a:t>
            </a:r>
            <a:r>
              <a:rPr lang="en-US" sz="1600" dirty="0" smtClean="0">
                <a:solidFill>
                  <a:schemeClr val="accent6"/>
                </a:solidFill>
              </a:rPr>
              <a:t>/</a:t>
            </a:r>
            <a:r>
              <a:rPr lang="en-US" sz="1600" dirty="0" err="1" smtClean="0">
                <a:solidFill>
                  <a:schemeClr val="accent6"/>
                </a:solidFill>
              </a:rPr>
              <a:t>dP</a:t>
            </a:r>
            <a:r>
              <a:rPr lang="en-US" sz="1600" dirty="0" smtClean="0">
                <a:solidFill>
                  <a:schemeClr val="accent6"/>
                </a:solidFill>
              </a:rPr>
              <a:t>=0 in operating conditions, this range must be bridged across the zero value.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Conclusion: </a:t>
            </a:r>
            <a:r>
              <a:rPr lang="en-US" sz="1600" dirty="0" smtClean="0">
                <a:solidFill>
                  <a:schemeClr val="accent6"/>
                </a:solidFill>
              </a:rPr>
              <a:t>with a residual sensitivity of 15 Hz/</a:t>
            </a:r>
            <a:r>
              <a:rPr lang="en-US" sz="1600" dirty="0" err="1" smtClean="0">
                <a:solidFill>
                  <a:schemeClr val="accent6"/>
                </a:solidFill>
              </a:rPr>
              <a:t>torr</a:t>
            </a:r>
            <a:r>
              <a:rPr lang="en-US" sz="1600" dirty="0" smtClean="0">
                <a:solidFill>
                  <a:schemeClr val="accent6"/>
                </a:solidFill>
              </a:rPr>
              <a:t>, the free-state sensitivity of the 9-cell must be adjusted to be negative (e.g. -15 Hz/</a:t>
            </a:r>
            <a:r>
              <a:rPr lang="en-US" sz="1600" dirty="0" err="1" smtClean="0">
                <a:solidFill>
                  <a:schemeClr val="accent6"/>
                </a:solidFill>
              </a:rPr>
              <a:t>torr</a:t>
            </a:r>
            <a:r>
              <a:rPr lang="en-US" sz="1600" dirty="0" smtClean="0">
                <a:solidFill>
                  <a:schemeClr val="accent6"/>
                </a:solidFill>
              </a:rPr>
              <a:t>).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This looks possible (see previous slide) with a bellows of ≈ 100 mm in diameter.</a:t>
            </a:r>
          </a:p>
          <a:p>
            <a:r>
              <a:rPr lang="en-US" sz="1600" u="sng" dirty="0" smtClean="0">
                <a:solidFill>
                  <a:srgbClr val="FF0000"/>
                </a:solidFill>
              </a:rPr>
              <a:t>And we have not increased the cavity’s stiffness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699332" y="154656"/>
            <a:ext cx="6400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pitchFamily="-72" charset="-128"/>
                <a:cs typeface="ＭＳ Ｐゴシック" pitchFamily="-7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2400" dirty="0" smtClean="0"/>
              <a:t>1.3 GHz 9-cell sensitivity, bellows + tuner</a:t>
            </a:r>
            <a:endParaRPr lang="en-US" sz="2400" dirty="0"/>
          </a:p>
        </p:txBody>
      </p:sp>
      <p:grpSp>
        <p:nvGrpSpPr>
          <p:cNvPr id="2051" name="Group 2050"/>
          <p:cNvGrpSpPr/>
          <p:nvPr/>
        </p:nvGrpSpPr>
        <p:grpSpPr>
          <a:xfrm>
            <a:off x="5841412" y="1359580"/>
            <a:ext cx="3156711" cy="2106594"/>
            <a:chOff x="5769418" y="3536855"/>
            <a:chExt cx="3156711" cy="210659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883756" y="4944862"/>
              <a:ext cx="289587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07538" y="3675355"/>
              <a:ext cx="0" cy="15977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407538" y="3897298"/>
              <a:ext cx="2139519" cy="9587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547057" y="3905354"/>
              <a:ext cx="0" cy="12658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034676" y="4630503"/>
              <a:ext cx="372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15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96007" y="3536855"/>
              <a:ext cx="583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305</a:t>
              </a:r>
              <a:endParaRPr lang="en-US" sz="12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771523" y="4693109"/>
              <a:ext cx="0" cy="63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479709" y="4310011"/>
              <a:ext cx="583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30-50</a:t>
              </a:r>
              <a:endParaRPr lang="en-US" sz="12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914335" y="4639381"/>
              <a:ext cx="0" cy="6866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158968" y="5366450"/>
              <a:ext cx="583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fixed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42502" y="5330359"/>
              <a:ext cx="583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free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93585" y="5354243"/>
              <a:ext cx="748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w/tuner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69418" y="3628355"/>
              <a:ext cx="779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Hz/</a:t>
              </a:r>
              <a:r>
                <a:rPr lang="en-US" sz="1200" dirty="0" err="1" smtClean="0"/>
                <a:t>torr</a:t>
              </a:r>
              <a:endParaRPr lang="en-US" sz="1200" dirty="0"/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5849214" y="3760745"/>
            <a:ext cx="3156711" cy="2133665"/>
            <a:chOff x="5955750" y="3885037"/>
            <a:chExt cx="3156711" cy="2133665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070088" y="5308080"/>
              <a:ext cx="289587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593870" y="4038573"/>
              <a:ext cx="0" cy="15977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3" idx="3"/>
            </p:cNvCxnSpPr>
            <p:nvPr/>
          </p:nvCxnSpPr>
          <p:spPr>
            <a:xfrm>
              <a:off x="6629311" y="5122926"/>
              <a:ext cx="2139590" cy="3582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766663" y="5308080"/>
              <a:ext cx="2238" cy="1731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256449" y="4984426"/>
              <a:ext cx="372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15</a:t>
              </a:r>
              <a:endParaRPr lang="en-US" sz="1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566020" y="5591168"/>
              <a:ext cx="43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-15</a:t>
              </a:r>
              <a:endParaRPr lang="en-US" sz="1200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7874069" y="5056327"/>
              <a:ext cx="0" cy="63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509245" y="5002599"/>
              <a:ext cx="0" cy="6866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345300" y="5729668"/>
              <a:ext cx="583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fixed</a:t>
              </a:r>
              <a:endParaRPr 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528834" y="4890963"/>
              <a:ext cx="583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free</a:t>
              </a:r>
              <a:endParaRPr lang="en-US" sz="12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41866" y="5741703"/>
              <a:ext cx="748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w/tuner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55750" y="3885037"/>
              <a:ext cx="779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Hz/</a:t>
              </a:r>
              <a:r>
                <a:rPr lang="en-US" sz="1200" dirty="0" err="1" smtClean="0"/>
                <a:t>torr</a:t>
              </a:r>
              <a:endParaRPr lang="en-US" sz="1200" dirty="0"/>
            </a:p>
          </p:txBody>
        </p:sp>
      </p:grpSp>
      <p:sp>
        <p:nvSpPr>
          <p:cNvPr id="2056" name="TextBox 2055"/>
          <p:cNvSpPr txBox="1"/>
          <p:nvPr/>
        </p:nvSpPr>
        <p:spPr>
          <a:xfrm>
            <a:off x="7039702" y="1359580"/>
            <a:ext cx="72601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XFEL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7061990" y="3990391"/>
            <a:ext cx="1717867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Improved 9-cell?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413825" y="4655036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56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and Passive control for SRF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74" y="4322029"/>
            <a:ext cx="8229600" cy="1635084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Active controls</a:t>
            </a:r>
          </a:p>
          <a:p>
            <a:pPr lvl="1"/>
            <a:r>
              <a:rPr lang="en-US" sz="1400" dirty="0" smtClean="0"/>
              <a:t>Compensating the effects of perturbations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Passive controls </a:t>
            </a:r>
            <a:r>
              <a:rPr lang="en-US" sz="1600" dirty="0"/>
              <a:t>(Environment)</a:t>
            </a:r>
          </a:p>
          <a:p>
            <a:pPr lvl="1"/>
            <a:r>
              <a:rPr lang="en-US" sz="1400" dirty="0"/>
              <a:t>Reducing perturbations</a:t>
            </a:r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Passive controls </a:t>
            </a:r>
            <a:r>
              <a:rPr lang="en-US" sz="1600" dirty="0" smtClean="0"/>
              <a:t>(Cavity Design)</a:t>
            </a:r>
          </a:p>
          <a:p>
            <a:pPr lvl="1"/>
            <a:r>
              <a:rPr lang="en-US" sz="1400" dirty="0" smtClean="0"/>
              <a:t>Reducing sensitivity of cavity to </a:t>
            </a:r>
            <a:r>
              <a:rPr lang="en-US" sz="1400" dirty="0"/>
              <a:t>perturbations (</a:t>
            </a:r>
            <a:r>
              <a:rPr lang="en-US" sz="1400" dirty="0" smtClean="0"/>
              <a:t>LFD, Mechanical Resonances</a:t>
            </a:r>
            <a:r>
              <a:rPr lang="en-US" sz="1400" dirty="0"/>
              <a:t>, </a:t>
            </a:r>
            <a:r>
              <a:rPr lang="en-US" sz="1400" dirty="0" err="1"/>
              <a:t>df</a:t>
            </a:r>
            <a:r>
              <a:rPr lang="en-US" sz="1400" dirty="0"/>
              <a:t>/</a:t>
            </a:r>
            <a:r>
              <a:rPr lang="en-US" sz="1400" dirty="0" err="1"/>
              <a:t>dP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18273" y="1394412"/>
            <a:ext cx="2699360" cy="1621781"/>
            <a:chOff x="810881" y="4282228"/>
            <a:chExt cx="2699360" cy="1621781"/>
          </a:xfrm>
        </p:grpSpPr>
        <p:grpSp>
          <p:nvGrpSpPr>
            <p:cNvPr id="23" name="Group 22"/>
            <p:cNvGrpSpPr/>
            <p:nvPr/>
          </p:nvGrpSpPr>
          <p:grpSpPr>
            <a:xfrm flipH="1">
              <a:off x="810881" y="4484384"/>
              <a:ext cx="1534229" cy="1419625"/>
              <a:chOff x="810881" y="4506086"/>
              <a:chExt cx="1534229" cy="1419625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6200000">
                <a:off x="1349619" y="4930220"/>
                <a:ext cx="913068" cy="1077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279771">
                <a:off x="810881" y="4506086"/>
                <a:ext cx="912625" cy="796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028" y="4282228"/>
              <a:ext cx="1319213" cy="86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980358" y="3146438"/>
            <a:ext cx="3368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Active only:</a:t>
            </a:r>
          </a:p>
          <a:p>
            <a:r>
              <a:rPr lang="en-US" sz="1400" dirty="0" smtClean="0"/>
              <a:t>Constant compensation even without large perturbations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85902" y="3123548"/>
            <a:ext cx="2784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Passive + Active:</a:t>
            </a:r>
          </a:p>
          <a:p>
            <a:r>
              <a:rPr lang="en-US" sz="1400" dirty="0" smtClean="0"/>
              <a:t>Compensation only during large perturbations</a:t>
            </a:r>
            <a:endParaRPr lang="en-US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931146" y="1081026"/>
            <a:ext cx="2955356" cy="1816802"/>
            <a:chOff x="4668954" y="3355189"/>
            <a:chExt cx="2955356" cy="1816802"/>
          </a:xfrm>
        </p:grpSpPr>
        <p:grpSp>
          <p:nvGrpSpPr>
            <p:cNvPr id="30" name="Group 29"/>
            <p:cNvGrpSpPr/>
            <p:nvPr/>
          </p:nvGrpSpPr>
          <p:grpSpPr>
            <a:xfrm>
              <a:off x="4668954" y="3355189"/>
              <a:ext cx="2671824" cy="1793813"/>
              <a:chOff x="4685653" y="3928150"/>
              <a:chExt cx="2671824" cy="1793813"/>
            </a:xfrm>
          </p:grpSpPr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3664" y="3928150"/>
                <a:ext cx="1793813" cy="1793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685653" y="4282227"/>
                <a:ext cx="1319213" cy="866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212" b="100000" l="9783" r="896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35288"/>
            <a:stretch/>
          </p:blipFill>
          <p:spPr bwMode="auto">
            <a:xfrm rot="5400000" flipV="1">
              <a:off x="6628819" y="4176500"/>
              <a:ext cx="913068" cy="1077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2532351" y="1081026"/>
            <a:ext cx="1513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perturbation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4773409" y="1081026"/>
            <a:ext cx="1513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perturbation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04612" y="2101021"/>
            <a:ext cx="1513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compensation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988131" y="1945644"/>
            <a:ext cx="1513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compensation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145657" y="5376767"/>
            <a:ext cx="8024820" cy="748903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21097229">
            <a:off x="5739516" y="4804217"/>
            <a:ext cx="2077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Focus of this talk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Control: Mechanical Resonances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556" y="1279807"/>
            <a:ext cx="2857058" cy="2812416"/>
          </a:xfrm>
          <a:prstGeom prst="rect">
            <a:avLst/>
          </a:prstGeom>
        </p:spPr>
      </p:pic>
      <p:pic>
        <p:nvPicPr>
          <p:cNvPr id="7" name="Picture 6" descr="Mechanical_Report_Files/Figure000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784" y="733778"/>
            <a:ext cx="5606239" cy="369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454" y="4543778"/>
            <a:ext cx="8673570" cy="1495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864" y="938697"/>
            <a:ext cx="2765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Oscillating force f (x,y,z)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221111" y="832556"/>
            <a:ext cx="14111" cy="2906888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39556" y="1044222"/>
            <a:ext cx="14252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rigid modes</a:t>
            </a:r>
          </a:p>
          <a:p>
            <a:r>
              <a:rPr lang="en-US" sz="1600"/>
              <a:t>(not critical)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517444" y="1044223"/>
            <a:ext cx="476956" cy="366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17444" y="1563512"/>
            <a:ext cx="476956" cy="256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66556" y="1972732"/>
            <a:ext cx="228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lowest RF-coupled mode</a:t>
            </a:r>
          </a:p>
          <a:p>
            <a:pPr algn="ctr"/>
            <a:r>
              <a:rPr lang="en-US" sz="1600"/>
              <a:t>(well above 100 Hz)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855178" y="2619063"/>
            <a:ext cx="158044" cy="650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1487574">
            <a:off x="4497499" y="1563512"/>
            <a:ext cx="430887" cy="147732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600"/>
              <a:t>hazard   zone</a:t>
            </a:r>
          </a:p>
        </p:txBody>
      </p:sp>
      <p:sp>
        <p:nvSpPr>
          <p:cNvPr id="23" name="Oval 22"/>
          <p:cNvSpPr/>
          <p:nvPr/>
        </p:nvSpPr>
        <p:spPr>
          <a:xfrm>
            <a:off x="4769556" y="5616222"/>
            <a:ext cx="1001888" cy="42333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45027" y="181444"/>
            <a:ext cx="2270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L. Ristori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/>
              <a:t>L. Ristori  -  SSR1 SSR2 - P2MAC Meeting 9-10 March 2015</a:t>
            </a:r>
            <a:endParaRPr lang="en-US" b="1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8D828626-EF86-AC4E-8DED-1D4611268D8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Control: Lorenz-Force Detuning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/>
              </a:rPr>
              <a:t>Page </a:t>
            </a:r>
            <a:fld id="{063F7131-51C0-40F6-ABEB-9C31E026C527}" type="slidenum">
              <a:rPr lang="en-US" smtClean="0">
                <a:latin typeface="Arial"/>
              </a:rPr>
              <a:pPr>
                <a:defRPr/>
              </a:pPr>
              <a:t>4</a:t>
            </a:fld>
            <a:endParaRPr lang="en-US" dirty="0">
              <a:latin typeface="Arial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031062"/>
              </p:ext>
            </p:extLst>
          </p:nvPr>
        </p:nvGraphicFramePr>
        <p:xfrm>
          <a:off x="2661448" y="4279204"/>
          <a:ext cx="243231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902"/>
                <a:gridCol w="1344408"/>
              </a:tblGrid>
              <a:tr h="23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Spring Constant at Interface</a:t>
                      </a:r>
                      <a:r>
                        <a:rPr lang="en-US" sz="80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lang="en-US" sz="8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kN</a:t>
                      </a:r>
                      <a:r>
                        <a:rPr lang="en-US" sz="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/mm</a:t>
                      </a:r>
                      <a:r>
                        <a:rPr lang="en-US" sz="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]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LFD </a:t>
                      </a:r>
                      <a:endParaRPr lang="en-US" sz="80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US" sz="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lang="en-US" sz="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Hz/(MV/m)^2]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-1.69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4000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-1.69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400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-3.38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n-US" sz="8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-5.07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-7.6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3316" y="2492510"/>
            <a:ext cx="2031674" cy="171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762" y="816166"/>
            <a:ext cx="3251335" cy="239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949" y="3607552"/>
            <a:ext cx="3100051" cy="227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2461134"/>
            <a:ext cx="1990165" cy="171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206" y="2190513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Production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7016" y="2190513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Prototype</a:t>
            </a:r>
            <a:endParaRPr lang="en-US" sz="1800" dirty="0"/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649009"/>
              </p:ext>
            </p:extLst>
          </p:nvPr>
        </p:nvGraphicFramePr>
        <p:xfrm>
          <a:off x="209200" y="4277299"/>
          <a:ext cx="2220305" cy="1586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145"/>
                <a:gridCol w="125616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Spring Constant at Interface [</a:t>
                      </a:r>
                      <a:r>
                        <a:rPr lang="en-US" sz="8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kN</a:t>
                      </a:r>
                      <a:r>
                        <a:rPr lang="en-US" sz="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/mm</a:t>
                      </a:r>
                      <a:r>
                        <a:rPr lang="en-US" sz="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]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LFD</a:t>
                      </a:r>
                    </a:p>
                    <a:p>
                      <a:pPr algn="ctr" fontAlgn="b"/>
                      <a:r>
                        <a:rPr lang="en-US" sz="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[Hz/(MV/m)^2]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∞</a:t>
                      </a:r>
                      <a:endParaRPr lang="en-US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-2.74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4000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-2.95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200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-4.63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en-US" sz="8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-4.85</a:t>
                      </a:r>
                      <a:endParaRPr lang="en-US" sz="8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n-US" sz="8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-5.27</a:t>
                      </a:r>
                      <a:endParaRPr lang="en-US" sz="8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8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-5.48</a:t>
                      </a:r>
                      <a:endParaRPr lang="en-US" sz="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617695" y="2330256"/>
            <a:ext cx="0" cy="3587286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73152" y="3498591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Log Scale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923043"/>
            <a:ext cx="4764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design of Helium Vessel was optimized to keep LFD within specifications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A spring constant of ~ 30 </a:t>
            </a:r>
            <a:r>
              <a:rPr lang="en-US" sz="1600" dirty="0" err="1" smtClean="0"/>
              <a:t>kN</a:t>
            </a:r>
            <a:r>
              <a:rPr lang="en-US" sz="1600" dirty="0" smtClean="0"/>
              <a:t>/mm is expected at the interface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284528" y="382113"/>
            <a:ext cx="1859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M. </a:t>
            </a:r>
            <a:r>
              <a:rPr lang="en-US" sz="1600" dirty="0" err="1"/>
              <a:t>Awida</a:t>
            </a:r>
            <a:r>
              <a:rPr lang="en-US" sz="1600" dirty="0"/>
              <a:t> Hassan</a:t>
            </a:r>
          </a:p>
        </p:txBody>
      </p:sp>
    </p:spTree>
    <p:extLst>
      <p:ext uri="{BB962C8B-B14F-4D97-AF65-F5344CB8AC3E}">
        <p14:creationId xmlns:p14="http://schemas.microsoft.com/office/powerpoint/2010/main" val="39023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Control: Sensitivity to He bath pressure (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22" y="1121336"/>
            <a:ext cx="8250920" cy="2243302"/>
          </a:xfrm>
        </p:spPr>
        <p:txBody>
          <a:bodyPr/>
          <a:lstStyle/>
          <a:p>
            <a:r>
              <a:rPr lang="en-US" sz="2000" dirty="0" smtClean="0"/>
              <a:t>Cavity walls deform proportionally to the increment of pressure in the liquid Helium. </a:t>
            </a:r>
          </a:p>
          <a:p>
            <a:r>
              <a:rPr lang="en-US" sz="2000" dirty="0" smtClean="0"/>
              <a:t>Changes in the cavity RF volume produce frequency shifts that can be positive or negative depending on the shape of deformation</a:t>
            </a:r>
            <a:endParaRPr lang="en-US" sz="2000" dirty="0"/>
          </a:p>
          <a:p>
            <a:r>
              <a:rPr lang="en-US" sz="2000" dirty="0" smtClean="0"/>
              <a:t>Slater’s rule</a:t>
            </a:r>
            <a:r>
              <a:rPr lang="en-US" sz="2000" dirty="0" smtClean="0"/>
              <a:t>: </a:t>
            </a:r>
            <a:endParaRPr lang="en-US" sz="2000" b="0" dirty="0" smtClean="0"/>
          </a:p>
          <a:p>
            <a:endParaRPr lang="en-US" sz="2000" dirty="0" smtClean="0"/>
          </a:p>
        </p:txBody>
      </p:sp>
      <p:sp>
        <p:nvSpPr>
          <p:cNvPr id="44" name="Rounded Rectangle 43"/>
          <p:cNvSpPr/>
          <p:nvPr/>
        </p:nvSpPr>
        <p:spPr>
          <a:xfrm>
            <a:off x="648050" y="3874221"/>
            <a:ext cx="1986275" cy="16016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" name="Rectangle 44"/>
          <p:cNvSpPr/>
          <p:nvPr/>
        </p:nvSpPr>
        <p:spPr>
          <a:xfrm>
            <a:off x="2226150" y="4506210"/>
            <a:ext cx="553309" cy="320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" name="Rectangle 45"/>
          <p:cNvSpPr/>
          <p:nvPr/>
        </p:nvSpPr>
        <p:spPr>
          <a:xfrm>
            <a:off x="2779462" y="4419638"/>
            <a:ext cx="86069" cy="484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" name="Rectangle 46"/>
          <p:cNvSpPr/>
          <p:nvPr/>
        </p:nvSpPr>
        <p:spPr>
          <a:xfrm>
            <a:off x="476391" y="4493948"/>
            <a:ext cx="553309" cy="320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Rectangle 47"/>
          <p:cNvSpPr/>
          <p:nvPr/>
        </p:nvSpPr>
        <p:spPr>
          <a:xfrm>
            <a:off x="390322" y="4402323"/>
            <a:ext cx="86069" cy="484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" name="Rectangle 48"/>
          <p:cNvSpPr/>
          <p:nvPr/>
        </p:nvSpPr>
        <p:spPr>
          <a:xfrm>
            <a:off x="1029700" y="4047371"/>
            <a:ext cx="1196449" cy="1212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" name="TextBox 49"/>
          <p:cNvSpPr txBox="1"/>
          <p:nvPr/>
        </p:nvSpPr>
        <p:spPr>
          <a:xfrm>
            <a:off x="1060565" y="4616658"/>
            <a:ext cx="1442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 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16200000">
            <a:off x="485317" y="4644909"/>
            <a:ext cx="11419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>
            <a:off x="1637295" y="4644909"/>
            <a:ext cx="11419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>
            <a:off x="1631878" y="3480620"/>
            <a:ext cx="0" cy="116931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>
            <a:off x="1631878" y="4644302"/>
            <a:ext cx="0" cy="116931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259638" y="4102020"/>
            <a:ext cx="74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</a:rPr>
              <a:t>High H</a:t>
            </a:r>
            <a:endParaRPr lang="en-US" sz="1400" dirty="0">
              <a:solidFill>
                <a:srgbClr val="00FF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98578" y="3976999"/>
            <a:ext cx="408452" cy="259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-25000" dirty="0" smtClean="0"/>
              <a:t>0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3908467" y="3874221"/>
            <a:ext cx="1958370" cy="16299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64396" y="4517392"/>
            <a:ext cx="545536" cy="325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09934" y="4429289"/>
            <a:ext cx="84860" cy="493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9220" y="4504914"/>
            <a:ext cx="545536" cy="325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4360" y="4411668"/>
            <a:ext cx="84860" cy="493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97831" y="4059839"/>
            <a:ext cx="1179640" cy="123349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Block Arc 58"/>
          <p:cNvSpPr/>
          <p:nvPr/>
        </p:nvSpPr>
        <p:spPr>
          <a:xfrm>
            <a:off x="4282751" y="5145658"/>
            <a:ext cx="1179641" cy="334808"/>
          </a:xfrm>
          <a:prstGeom prst="blockArc">
            <a:avLst>
              <a:gd name="adj1" fmla="val 11008247"/>
              <a:gd name="adj2" fmla="val 21413141"/>
              <a:gd name="adj3" fmla="val 1208"/>
            </a:avLst>
          </a:prstGeom>
          <a:ln w="3175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Block Arc 59"/>
          <p:cNvSpPr/>
          <p:nvPr/>
        </p:nvSpPr>
        <p:spPr>
          <a:xfrm flipV="1">
            <a:off x="4303382" y="3874618"/>
            <a:ext cx="1179641" cy="334808"/>
          </a:xfrm>
          <a:prstGeom prst="blockArc">
            <a:avLst>
              <a:gd name="adj1" fmla="val 11008247"/>
              <a:gd name="adj2" fmla="val 21413141"/>
              <a:gd name="adj3" fmla="val 1208"/>
            </a:avLst>
          </a:prstGeom>
          <a:ln w="3175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5400000" flipH="1" flipV="1">
            <a:off x="4929183" y="5119221"/>
            <a:ext cx="334808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4473078" y="4238155"/>
            <a:ext cx="334808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H="1">
            <a:off x="4929183" y="4238155"/>
            <a:ext cx="334808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4473078" y="5145658"/>
            <a:ext cx="334808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>
            <a:off x="3719366" y="4689209"/>
            <a:ext cx="11621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4900140" y="4691998"/>
            <a:ext cx="11621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24445" y="3995184"/>
            <a:ext cx="1083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+</a:t>
            </a:r>
            <a:r>
              <a:rPr lang="el-GR" sz="1200" dirty="0"/>
              <a:t> Δ </a:t>
            </a:r>
            <a:r>
              <a:rPr lang="en-US" sz="1200" dirty="0" smtClean="0"/>
              <a:t>P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419702" y="4454079"/>
            <a:ext cx="77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r>
              <a:rPr lang="el-GR" dirty="0" smtClean="0"/>
              <a:t>Δ </a:t>
            </a: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088500" y="4944099"/>
            <a:ext cx="325575" cy="199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-</a:t>
            </a:r>
            <a:r>
              <a:rPr lang="el-GR" sz="1100" dirty="0" smtClean="0"/>
              <a:t>Δ</a:t>
            </a:r>
            <a:r>
              <a:rPr lang="en-US" sz="1100" dirty="0" smtClean="0"/>
              <a:t>V</a:t>
            </a:r>
            <a:endParaRPr lang="en-US" sz="1100" dirty="0"/>
          </a:p>
        </p:txBody>
      </p:sp>
      <p:sp>
        <p:nvSpPr>
          <p:cNvPr id="74" name="Rounded Rectangle 73"/>
          <p:cNvSpPr/>
          <p:nvPr/>
        </p:nvSpPr>
        <p:spPr>
          <a:xfrm>
            <a:off x="6411473" y="3874221"/>
            <a:ext cx="1958369" cy="16299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800837" y="4059839"/>
            <a:ext cx="1179640" cy="1233492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7037016" y="4478291"/>
            <a:ext cx="90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l-GR" dirty="0" smtClean="0"/>
              <a:t>Δ </a:t>
            </a:r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94" name="Straight Connector 93"/>
          <p:cNvCxnSpPr/>
          <p:nvPr/>
        </p:nvCxnSpPr>
        <p:spPr>
          <a:xfrm rot="16200000">
            <a:off x="7385496" y="3518693"/>
            <a:ext cx="0" cy="116931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>
            <a:off x="7385496" y="4682375"/>
            <a:ext cx="0" cy="116931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6" name="Block Arc 95"/>
          <p:cNvSpPr/>
          <p:nvPr/>
        </p:nvSpPr>
        <p:spPr>
          <a:xfrm rot="5400000" flipH="1">
            <a:off x="6159538" y="4486392"/>
            <a:ext cx="1258983" cy="370242"/>
          </a:xfrm>
          <a:prstGeom prst="blockArc">
            <a:avLst>
              <a:gd name="adj1" fmla="val 11008247"/>
              <a:gd name="adj2" fmla="val 21413141"/>
              <a:gd name="adj3" fmla="val 120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Block Arc 97"/>
          <p:cNvSpPr/>
          <p:nvPr/>
        </p:nvSpPr>
        <p:spPr>
          <a:xfrm rot="16200000" flipH="1">
            <a:off x="7380875" y="4495269"/>
            <a:ext cx="1258983" cy="370242"/>
          </a:xfrm>
          <a:prstGeom prst="blockArc">
            <a:avLst>
              <a:gd name="adj1" fmla="val 11008247"/>
              <a:gd name="adj2" fmla="val 21413141"/>
              <a:gd name="adj3" fmla="val 120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6675207" y="4347244"/>
            <a:ext cx="43873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675207" y="5028424"/>
            <a:ext cx="43873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7675304" y="4349866"/>
            <a:ext cx="43873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7675304" y="5031046"/>
            <a:ext cx="43873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951149" y="5050863"/>
            <a:ext cx="325575" cy="199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-</a:t>
            </a:r>
            <a:r>
              <a:rPr lang="el-GR" sz="1100" dirty="0" smtClean="0"/>
              <a:t>Δ</a:t>
            </a:r>
            <a:r>
              <a:rPr lang="en-US" sz="1100" dirty="0" smtClean="0"/>
              <a:t>V</a:t>
            </a:r>
            <a:endParaRPr lang="en-US" sz="11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282751" y="3480332"/>
            <a:ext cx="15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r>
              <a:rPr lang="en-US" dirty="0" smtClean="0"/>
              <a:t> &gt; 0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633078" y="3480332"/>
            <a:ext cx="156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r>
              <a:rPr lang="en-US" dirty="0" smtClean="0"/>
              <a:t> &lt; 0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31718" y="4042034"/>
            <a:ext cx="107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+</a:t>
            </a:r>
            <a:r>
              <a:rPr lang="el-GR" sz="1200" dirty="0"/>
              <a:t> Δ </a:t>
            </a:r>
            <a:r>
              <a:rPr lang="en-US" sz="1200" dirty="0" smtClean="0"/>
              <a:t>P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77" name="Rectangle 76"/>
          <p:cNvSpPr/>
          <p:nvPr/>
        </p:nvSpPr>
        <p:spPr>
          <a:xfrm>
            <a:off x="6395974" y="4504914"/>
            <a:ext cx="545536" cy="325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311114" y="4411668"/>
            <a:ext cx="84860" cy="493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837930" y="4517392"/>
            <a:ext cx="545536" cy="325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383468" y="4429289"/>
            <a:ext cx="84860" cy="493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368" y="1767754"/>
            <a:ext cx="3566469" cy="20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41" y="12252"/>
            <a:ext cx="6400800" cy="6381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Minimizing He pressure sensitivity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501705" y="1190816"/>
            <a:ext cx="4251723" cy="5038232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00" dirty="0" smtClean="0">
                <a:ea typeface="+mn-ea"/>
                <a:cs typeface="+mn-cs"/>
              </a:rPr>
              <a:t>Options for reducing </a:t>
            </a:r>
            <a:r>
              <a:rPr lang="en-US" sz="1800" dirty="0" err="1" smtClean="0">
                <a:ea typeface="+mn-ea"/>
                <a:cs typeface="+mn-cs"/>
              </a:rPr>
              <a:t>df</a:t>
            </a:r>
            <a:r>
              <a:rPr lang="en-US" sz="1800" dirty="0" smtClean="0">
                <a:ea typeface="+mn-ea"/>
                <a:cs typeface="+mn-cs"/>
              </a:rPr>
              <a:t>/</a:t>
            </a:r>
            <a:r>
              <a:rPr lang="en-US" sz="1800" dirty="0" err="1" smtClean="0">
                <a:ea typeface="+mn-ea"/>
                <a:cs typeface="+mn-cs"/>
              </a:rPr>
              <a:t>dP</a:t>
            </a:r>
            <a:endParaRPr lang="en-US" sz="1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Reduce deformations of cavity walls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 smtClean="0">
                <a:ea typeface="+mn-ea"/>
              </a:rPr>
              <a:t>This approach is widely utilized and easy to implement (increase cavity wall thickness, increase number/size of stiffeners)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 smtClean="0">
                <a:ea typeface="+mn-ea"/>
              </a:rPr>
              <a:t>Drawback is a general increase in cavity stiffness and in most cases an increase in tuning resistance (</a:t>
            </a:r>
            <a:r>
              <a:rPr lang="en-US" sz="1400" dirty="0" err="1" smtClean="0">
                <a:ea typeface="+mn-ea"/>
              </a:rPr>
              <a:t>dF</a:t>
            </a:r>
            <a:r>
              <a:rPr lang="en-US" sz="1400" dirty="0" smtClean="0">
                <a:ea typeface="+mn-ea"/>
              </a:rPr>
              <a:t>/</a:t>
            </a:r>
            <a:r>
              <a:rPr lang="en-US" sz="1400" dirty="0" err="1" smtClean="0">
                <a:ea typeface="+mn-ea"/>
              </a:rPr>
              <a:t>df</a:t>
            </a:r>
            <a:r>
              <a:rPr lang="en-US" sz="1400" dirty="0" smtClean="0">
                <a:ea typeface="+mn-ea"/>
              </a:rPr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 smtClean="0">
                <a:ea typeface="+mn-ea"/>
              </a:rPr>
              <a:t>Sometimes impractical to achieve </a:t>
            </a:r>
            <a:r>
              <a:rPr lang="en-US" sz="1400" dirty="0" err="1" smtClean="0">
                <a:ea typeface="+mn-ea"/>
              </a:rPr>
              <a:t>df</a:t>
            </a:r>
            <a:r>
              <a:rPr lang="en-US" sz="1400" dirty="0" smtClean="0">
                <a:ea typeface="+mn-ea"/>
              </a:rPr>
              <a:t>/</a:t>
            </a:r>
            <a:r>
              <a:rPr lang="en-US" sz="1400" dirty="0" err="1" smtClean="0">
                <a:ea typeface="+mn-ea"/>
              </a:rPr>
              <a:t>dP</a:t>
            </a:r>
            <a:r>
              <a:rPr lang="en-US" sz="1400" dirty="0" smtClean="0">
                <a:ea typeface="+mn-ea"/>
              </a:rPr>
              <a:t>=0</a:t>
            </a:r>
            <a:endParaRPr lang="en-US" sz="1600" dirty="0" smtClean="0">
              <a:ea typeface="+mn-ea"/>
            </a:endParaRPr>
          </a:p>
          <a:p>
            <a:pPr marL="1028700" lvl="2" indent="-171450" fontAlgn="auto">
              <a:spcAft>
                <a:spcPts val="0"/>
              </a:spcAft>
              <a:defRPr/>
            </a:pPr>
            <a:endParaRPr lang="en-US" sz="1200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Balance deformations of cavity walls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 smtClean="0">
                <a:ea typeface="+mn-ea"/>
              </a:rPr>
              <a:t>This method is less intuitive and requires a systematic approach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 smtClean="0">
                <a:ea typeface="+mn-ea"/>
              </a:rPr>
              <a:t>The specific behavior of the cavity needs to be understood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 smtClean="0">
                <a:ea typeface="+mn-ea"/>
              </a:rPr>
              <a:t>Opportunity to achieve </a:t>
            </a:r>
            <a:r>
              <a:rPr lang="en-US" sz="1400" dirty="0" err="1" smtClean="0">
                <a:ea typeface="+mn-ea"/>
              </a:rPr>
              <a:t>df</a:t>
            </a:r>
            <a:r>
              <a:rPr lang="en-US" sz="1400" dirty="0" smtClean="0">
                <a:ea typeface="+mn-ea"/>
              </a:rPr>
              <a:t>/</a:t>
            </a:r>
            <a:r>
              <a:rPr lang="en-US" sz="1400" dirty="0" err="1" smtClean="0">
                <a:ea typeface="+mn-ea"/>
              </a:rPr>
              <a:t>dP</a:t>
            </a:r>
            <a:r>
              <a:rPr lang="en-US" sz="1400" dirty="0" smtClean="0">
                <a:ea typeface="+mn-ea"/>
              </a:rPr>
              <a:t>=0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 smtClean="0">
                <a:ea typeface="+mn-ea"/>
              </a:rPr>
              <a:t>Keep tuning resistance under control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297023" y="3461241"/>
            <a:ext cx="1583221" cy="1317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" name="Rectangle 64"/>
          <p:cNvSpPr/>
          <p:nvPr/>
        </p:nvSpPr>
        <p:spPr>
          <a:xfrm>
            <a:off x="6611800" y="3611302"/>
            <a:ext cx="953665" cy="99720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" name="Block Arc 65"/>
          <p:cNvSpPr/>
          <p:nvPr/>
        </p:nvSpPr>
        <p:spPr>
          <a:xfrm>
            <a:off x="6599609" y="4489119"/>
            <a:ext cx="953666" cy="270671"/>
          </a:xfrm>
          <a:prstGeom prst="blockArc">
            <a:avLst>
              <a:gd name="adj1" fmla="val 11008247"/>
              <a:gd name="adj2" fmla="val 21413141"/>
              <a:gd name="adj3" fmla="val 1208"/>
            </a:avLst>
          </a:prstGeom>
          <a:ln w="3175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7" name="Block Arc 66"/>
          <p:cNvSpPr/>
          <p:nvPr/>
        </p:nvSpPr>
        <p:spPr>
          <a:xfrm flipV="1">
            <a:off x="6616287" y="3461562"/>
            <a:ext cx="953666" cy="270671"/>
          </a:xfrm>
          <a:prstGeom prst="blockArc">
            <a:avLst>
              <a:gd name="adj1" fmla="val 11008247"/>
              <a:gd name="adj2" fmla="val 21413141"/>
              <a:gd name="adj3" fmla="val 1208"/>
            </a:avLst>
          </a:prstGeom>
          <a:ln w="3175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5400000" flipH="1" flipV="1">
            <a:off x="7122209" y="4467747"/>
            <a:ext cx="270671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H="1">
            <a:off x="6753477" y="3755459"/>
            <a:ext cx="270671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H="1">
            <a:off x="7122209" y="3755459"/>
            <a:ext cx="270671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H="1" flipV="1">
            <a:off x="6753477" y="4489119"/>
            <a:ext cx="270671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710325" y="3930020"/>
            <a:ext cx="998723" cy="27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Δ </a:t>
            </a:r>
            <a:r>
              <a:rPr lang="en-US" sz="1100" dirty="0" smtClean="0"/>
              <a:t>f = 0?</a:t>
            </a:r>
            <a:endParaRPr lang="en-US" sz="1100" dirty="0"/>
          </a:p>
        </p:txBody>
      </p:sp>
      <p:sp>
        <p:nvSpPr>
          <p:cNvPr id="73" name="TextBox 72"/>
          <p:cNvSpPr txBox="1"/>
          <p:nvPr/>
        </p:nvSpPr>
        <p:spPr>
          <a:xfrm>
            <a:off x="7251006" y="4326171"/>
            <a:ext cx="423825" cy="259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-</a:t>
            </a:r>
            <a:r>
              <a:rPr lang="el-GR" sz="1000" dirty="0" smtClean="0"/>
              <a:t>Δ</a:t>
            </a:r>
            <a:r>
              <a:rPr lang="en-US" sz="1000" dirty="0" smtClean="0"/>
              <a:t>V</a:t>
            </a:r>
            <a:endParaRPr lang="en-US" sz="1000" dirty="0"/>
          </a:p>
        </p:txBody>
      </p:sp>
      <p:sp>
        <p:nvSpPr>
          <p:cNvPr id="74" name="Block Arc 73"/>
          <p:cNvSpPr/>
          <p:nvPr/>
        </p:nvSpPr>
        <p:spPr>
          <a:xfrm rot="5400000" flipH="1">
            <a:off x="6073675" y="3963370"/>
            <a:ext cx="1017810" cy="299318"/>
          </a:xfrm>
          <a:prstGeom prst="blockArc">
            <a:avLst>
              <a:gd name="adj1" fmla="val 11008247"/>
              <a:gd name="adj2" fmla="val 21413141"/>
              <a:gd name="adj3" fmla="val 120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5" name="Block Arc 74"/>
          <p:cNvSpPr/>
          <p:nvPr/>
        </p:nvSpPr>
        <p:spPr>
          <a:xfrm rot="16200000" flipH="1">
            <a:off x="7061049" y="3970548"/>
            <a:ext cx="1017810" cy="299318"/>
          </a:xfrm>
          <a:prstGeom prst="blockArc">
            <a:avLst>
              <a:gd name="adj1" fmla="val 11008247"/>
              <a:gd name="adj2" fmla="val 21413141"/>
              <a:gd name="adj3" fmla="val 120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490561" y="3850878"/>
            <a:ext cx="35468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90561" y="4401570"/>
            <a:ext cx="35468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7299077" y="3852998"/>
            <a:ext cx="35468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7299077" y="4403690"/>
            <a:ext cx="35468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031505" y="1302018"/>
            <a:ext cx="1996244" cy="1291712"/>
            <a:chOff x="4315954" y="4445428"/>
            <a:chExt cx="1901189" cy="1230205"/>
          </a:xfrm>
        </p:grpSpPr>
        <p:sp>
          <p:nvSpPr>
            <p:cNvPr id="80" name="Rounded Rectangle 79"/>
            <p:cNvSpPr/>
            <p:nvPr/>
          </p:nvSpPr>
          <p:spPr>
            <a:xfrm>
              <a:off x="4513913" y="4445428"/>
              <a:ext cx="1525642" cy="123020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726040" y="4930854"/>
              <a:ext cx="424992" cy="2460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151034" y="4864358"/>
              <a:ext cx="66109" cy="3723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82063" y="4921435"/>
              <a:ext cx="424992" cy="2460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15954" y="4851059"/>
              <a:ext cx="66109" cy="3723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807056" y="4578423"/>
              <a:ext cx="918983" cy="930963"/>
            </a:xfrm>
            <a:prstGeom prst="rect">
              <a:avLst/>
            </a:prstGeom>
            <a:ln w="825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30763" y="5015688"/>
              <a:ext cx="1107773" cy="249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High E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16200000">
              <a:off x="4388919" y="5037387"/>
              <a:ext cx="8771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>
              <a:off x="5273745" y="5037387"/>
              <a:ext cx="8771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>
              <a:off x="5269584" y="4143106"/>
              <a:ext cx="0" cy="898143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>
              <a:off x="5269584" y="5036921"/>
              <a:ext cx="0" cy="898143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4983669" y="4620399"/>
              <a:ext cx="5718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B050"/>
                  </a:solidFill>
                </a:rPr>
                <a:t>High H</a:t>
              </a:r>
              <a:endParaRPr lang="en-US" sz="1100" dirty="0">
                <a:solidFill>
                  <a:srgbClr val="00B050"/>
                </a:solidFill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069104" y="4850258"/>
            <a:ext cx="1841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Balance deformations</a:t>
            </a:r>
            <a:endParaRPr lang="en-US" sz="1100" dirty="0"/>
          </a:p>
        </p:txBody>
      </p:sp>
      <p:sp>
        <p:nvSpPr>
          <p:cNvPr id="94" name="Rectangle 93"/>
          <p:cNvSpPr/>
          <p:nvPr/>
        </p:nvSpPr>
        <p:spPr>
          <a:xfrm>
            <a:off x="6031506" y="2635131"/>
            <a:ext cx="20456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Reduce deformations by</a:t>
            </a:r>
          </a:p>
          <a:p>
            <a:pPr algn="ctr"/>
            <a:r>
              <a:rPr lang="en-US" sz="1100" dirty="0"/>
              <a:t>Increasing </a:t>
            </a:r>
            <a:r>
              <a:rPr lang="en-US" sz="1100" dirty="0" err="1"/>
              <a:t>K</a:t>
            </a:r>
            <a:r>
              <a:rPr lang="en-US" sz="1100" baseline="-25000" dirty="0" err="1"/>
              <a:t>cav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61" name="Rectangle 60"/>
          <p:cNvSpPr/>
          <p:nvPr/>
        </p:nvSpPr>
        <p:spPr>
          <a:xfrm>
            <a:off x="7441607" y="3981205"/>
            <a:ext cx="441032" cy="263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Rectangle 61"/>
          <p:cNvSpPr/>
          <p:nvPr/>
        </p:nvSpPr>
        <p:spPr>
          <a:xfrm>
            <a:off x="7882641" y="3909979"/>
            <a:ext cx="68604" cy="398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" name="Rectangle 62"/>
          <p:cNvSpPr/>
          <p:nvPr/>
        </p:nvSpPr>
        <p:spPr>
          <a:xfrm>
            <a:off x="6265394" y="3971117"/>
            <a:ext cx="441032" cy="263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Rectangle 63"/>
          <p:cNvSpPr/>
          <p:nvPr/>
        </p:nvSpPr>
        <p:spPr>
          <a:xfrm>
            <a:off x="6196789" y="3895734"/>
            <a:ext cx="68604" cy="398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6612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Sensitivity + Linear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05"/>
            <a:ext cx="8229600" cy="1329431"/>
          </a:xfrm>
        </p:spPr>
        <p:txBody>
          <a:bodyPr/>
          <a:lstStyle/>
          <a:p>
            <a:r>
              <a:rPr lang="en-US" sz="2000" dirty="0" smtClean="0"/>
              <a:t>The overall </a:t>
            </a:r>
            <a:r>
              <a:rPr lang="en-US" sz="2000" dirty="0" err="1" smtClean="0"/>
              <a:t>df</a:t>
            </a:r>
            <a:r>
              <a:rPr lang="en-US" sz="2000" dirty="0" smtClean="0"/>
              <a:t>/</a:t>
            </a:r>
            <a:r>
              <a:rPr lang="en-US" sz="2000" dirty="0" err="1" smtClean="0"/>
              <a:t>dP</a:t>
            </a:r>
            <a:r>
              <a:rPr lang="en-US" sz="2000" dirty="0" smtClean="0"/>
              <a:t> sensitivity is the sum of a residual + linear contribute</a:t>
            </a:r>
          </a:p>
          <a:p>
            <a:r>
              <a:rPr lang="en-US" sz="2000" dirty="0" smtClean="0"/>
              <a:t>The RF design and stiffening system will determine the </a:t>
            </a:r>
            <a:r>
              <a:rPr lang="en-US" sz="2000" dirty="0" smtClean="0">
                <a:solidFill>
                  <a:srgbClr val="FF0000"/>
                </a:solidFill>
              </a:rPr>
              <a:t>“residual sensitivity”</a:t>
            </a:r>
            <a:r>
              <a:rPr lang="en-US" sz="2000" dirty="0" smtClean="0"/>
              <a:t>. It is the sensitivity of the cavity when all interfaces are fixed.</a:t>
            </a:r>
          </a:p>
          <a:p>
            <a:r>
              <a:rPr lang="en-US" sz="2000" dirty="0" smtClean="0"/>
              <a:t>This contribute will always be there, we will have to balance it.</a:t>
            </a:r>
          </a:p>
          <a:p>
            <a:endParaRPr lang="en-US" sz="2000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57200" y="5570744"/>
            <a:ext cx="8229600" cy="3680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D86"/>
              </a:buClr>
              <a:buSzPct val="125000"/>
              <a:buFont typeface="Arial" pitchFamily="-72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1800" kern="1200">
                <a:solidFill>
                  <a:srgbClr val="006600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Example: ILC 9-cell residual </a:t>
            </a:r>
            <a:r>
              <a:rPr lang="en-US" sz="1800" dirty="0" err="1" smtClean="0"/>
              <a:t>df</a:t>
            </a:r>
            <a:r>
              <a:rPr lang="en-US" sz="1800" dirty="0" smtClean="0"/>
              <a:t>/</a:t>
            </a:r>
            <a:r>
              <a:rPr lang="en-US" sz="1800" dirty="0" err="1" smtClean="0"/>
              <a:t>dP</a:t>
            </a:r>
            <a:r>
              <a:rPr lang="en-US" sz="1800" dirty="0" smtClean="0"/>
              <a:t>= +15 Hz/</a:t>
            </a:r>
            <a:r>
              <a:rPr lang="en-US" sz="1800" dirty="0" err="1" smtClean="0"/>
              <a:t>torr</a:t>
            </a:r>
            <a:endParaRPr lang="en-US" sz="1600" dirty="0" smtClean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096" name="Footer Placeholder 40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187315" y="3299103"/>
            <a:ext cx="4023462" cy="1623631"/>
            <a:chOff x="2397332" y="3696240"/>
            <a:chExt cx="4023462" cy="1623631"/>
          </a:xfrm>
        </p:grpSpPr>
        <p:sp>
          <p:nvSpPr>
            <p:cNvPr id="7" name="Rectangle 6"/>
            <p:cNvSpPr/>
            <p:nvPr/>
          </p:nvSpPr>
          <p:spPr>
            <a:xfrm>
              <a:off x="5468903" y="4081614"/>
              <a:ext cx="595852" cy="3614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64758" y="3983936"/>
              <a:ext cx="92687" cy="5470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53368" y="4087315"/>
              <a:ext cx="595852" cy="3614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0681" y="3983936"/>
              <a:ext cx="92687" cy="5470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64118" y="3964400"/>
              <a:ext cx="1738722" cy="62515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58640" y="3788571"/>
              <a:ext cx="429797" cy="947506"/>
            </a:xfrm>
            <a:prstGeom prst="ellipse">
              <a:avLst/>
            </a:prstGeom>
            <a:ln w="1905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39453" y="3788571"/>
              <a:ext cx="429797" cy="947506"/>
            </a:xfrm>
            <a:prstGeom prst="ellipse">
              <a:avLst/>
            </a:prstGeom>
            <a:ln w="1905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69249" y="3788571"/>
              <a:ext cx="429797" cy="947506"/>
            </a:xfrm>
            <a:prstGeom prst="ellipse">
              <a:avLst/>
            </a:prstGeom>
            <a:ln w="1905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99046" y="3788571"/>
              <a:ext cx="429797" cy="947506"/>
            </a:xfrm>
            <a:prstGeom prst="ellipse">
              <a:avLst/>
            </a:prstGeom>
            <a:ln w="1905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28843" y="3788571"/>
              <a:ext cx="429797" cy="947506"/>
            </a:xfrm>
            <a:prstGeom prst="ellipse">
              <a:avLst/>
            </a:prstGeom>
            <a:ln w="1905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58640" y="3841433"/>
              <a:ext cx="429797" cy="83202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339453" y="3841433"/>
              <a:ext cx="429797" cy="83202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69249" y="3841433"/>
              <a:ext cx="429797" cy="83202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199046" y="3841433"/>
              <a:ext cx="429797" cy="83202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628843" y="3841433"/>
              <a:ext cx="429797" cy="83202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71074" y="4110919"/>
              <a:ext cx="2305272" cy="308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6200000" flipH="1">
              <a:off x="3368756" y="3881835"/>
              <a:ext cx="37119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3798553" y="3881835"/>
              <a:ext cx="37119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4228350" y="3896019"/>
              <a:ext cx="37119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4658146" y="3881835"/>
              <a:ext cx="37119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5087943" y="3881835"/>
              <a:ext cx="37119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409" y="4456247"/>
              <a:ext cx="619385" cy="85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332" y="4463758"/>
              <a:ext cx="619385" cy="85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356846" y="4605028"/>
              <a:ext cx="37119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3786643" y="4605028"/>
              <a:ext cx="37119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4216440" y="4619212"/>
              <a:ext cx="37119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4646236" y="4605028"/>
              <a:ext cx="37119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5076033" y="4605028"/>
              <a:ext cx="37119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045602" y="4728605"/>
            <a:ext cx="233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Residual Sensitivity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650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Sensitivity + Linear </a:t>
            </a:r>
            <a:r>
              <a:rPr lang="en-US" dirty="0" smtClean="0"/>
              <a:t>Sensitivity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05"/>
            <a:ext cx="8229600" cy="1788454"/>
          </a:xfrm>
        </p:spPr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linear sensitivity </a:t>
            </a:r>
            <a:r>
              <a:rPr lang="en-US" sz="1800" dirty="0" smtClean="0"/>
              <a:t>is determined by the displacements at the interfaces. As the He pressure changes, how much does the interface move? This sensitivity is directly proportional to the displacements.</a:t>
            </a:r>
          </a:p>
          <a:p>
            <a:r>
              <a:rPr lang="en-US" sz="1800" dirty="0" smtClean="0"/>
              <a:t>It is determined by the resultant force on the interface due to the Helium pressure (P) and mitigated by the stiffness of the cavity (</a:t>
            </a:r>
            <a:r>
              <a:rPr lang="en-US" sz="1800" dirty="0" err="1" smtClean="0"/>
              <a:t>K</a:t>
            </a:r>
            <a:r>
              <a:rPr lang="en-US" sz="1800" baseline="-25000" dirty="0" err="1" smtClean="0"/>
              <a:t>cav</a:t>
            </a:r>
            <a:r>
              <a:rPr lang="en-US" sz="1800" dirty="0" smtClean="0"/>
              <a:t>) and tuner+vessel (</a:t>
            </a:r>
            <a:r>
              <a:rPr lang="en-US" sz="1800" dirty="0" err="1" smtClean="0"/>
              <a:t>k</a:t>
            </a:r>
            <a:r>
              <a:rPr lang="en-US" sz="1800" baseline="-25000" dirty="0" err="1" smtClean="0"/>
              <a:t>tun+vess</a:t>
            </a:r>
            <a:r>
              <a:rPr lang="en-US" sz="1800" dirty="0" smtClean="0"/>
              <a:t>).</a:t>
            </a:r>
          </a:p>
          <a:p>
            <a:endParaRPr lang="en-US" sz="1800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911635" y="3340441"/>
            <a:ext cx="5718656" cy="2088694"/>
            <a:chOff x="2202948" y="3009243"/>
            <a:chExt cx="5718656" cy="2088694"/>
          </a:xfrm>
        </p:grpSpPr>
        <p:grpSp>
          <p:nvGrpSpPr>
            <p:cNvPr id="32" name="Group 31"/>
            <p:cNvGrpSpPr/>
            <p:nvPr/>
          </p:nvGrpSpPr>
          <p:grpSpPr>
            <a:xfrm>
              <a:off x="2202948" y="3392265"/>
              <a:ext cx="3989431" cy="1621183"/>
              <a:chOff x="2301898" y="2996993"/>
              <a:chExt cx="3989431" cy="162118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557632" y="3283506"/>
                <a:ext cx="634928" cy="4311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92564" y="3166986"/>
                <a:ext cx="98765" cy="6525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64012" y="3290307"/>
                <a:ext cx="634928" cy="4311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65247" y="3166986"/>
                <a:ext cx="98765" cy="6525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527931" y="3143681"/>
                <a:ext cx="1852747" cy="745752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120464" y="2996993"/>
                <a:ext cx="457983" cy="99252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288533" y="2996993"/>
                <a:ext cx="457983" cy="99252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746515" y="2996993"/>
                <a:ext cx="457983" cy="99252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204498" y="2996993"/>
                <a:ext cx="457983" cy="99252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62481" y="2996993"/>
                <a:ext cx="457983" cy="99252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1898" y="3762063"/>
                <a:ext cx="619385" cy="85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3274021" y="3030431"/>
                <a:ext cx="2148984" cy="947506"/>
                <a:chOff x="3251605" y="2637775"/>
                <a:chExt cx="2148984" cy="947506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4970792" y="2637775"/>
                  <a:ext cx="429797" cy="947506"/>
                </a:xfrm>
                <a:prstGeom prst="ellipse">
                  <a:avLst/>
                </a:prstGeom>
                <a:ln w="19050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251605" y="2637775"/>
                  <a:ext cx="429797" cy="947506"/>
                </a:xfrm>
                <a:prstGeom prst="ellipse">
                  <a:avLst/>
                </a:prstGeom>
                <a:ln w="19050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681401" y="2637775"/>
                  <a:ext cx="429797" cy="947506"/>
                </a:xfrm>
                <a:prstGeom prst="ellipse">
                  <a:avLst/>
                </a:prstGeom>
                <a:ln w="19050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111198" y="2637775"/>
                  <a:ext cx="429797" cy="947506"/>
                </a:xfrm>
                <a:prstGeom prst="ellipse">
                  <a:avLst/>
                </a:prstGeom>
                <a:ln w="19050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540995" y="2637775"/>
                  <a:ext cx="429797" cy="947506"/>
                </a:xfrm>
                <a:prstGeom prst="ellipse">
                  <a:avLst/>
                </a:prstGeom>
                <a:ln w="19050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3215670" y="3318464"/>
                <a:ext cx="2456452" cy="368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189900" y="3825272"/>
              <a:ext cx="642395" cy="226381"/>
              <a:chOff x="5823753" y="4952260"/>
              <a:chExt cx="1322771" cy="3048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6249532" y="4953740"/>
                <a:ext cx="124635" cy="301841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6374410" y="4952260"/>
                <a:ext cx="129719" cy="303321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504129" y="4955219"/>
                <a:ext cx="124635" cy="301841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6632748" y="4955219"/>
                <a:ext cx="105403" cy="301841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738151" y="4955219"/>
                <a:ext cx="106533" cy="150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6125593" y="4955220"/>
                <a:ext cx="116541" cy="1825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6844684" y="5103920"/>
                <a:ext cx="301840" cy="74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5823753" y="5123895"/>
                <a:ext cx="301840" cy="74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6880190" y="3680707"/>
              <a:ext cx="1041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k</a:t>
              </a:r>
              <a:r>
                <a:rPr lang="en-US" sz="2000" baseline="-25000" dirty="0" err="1" smtClean="0"/>
                <a:t>tun+vess</a:t>
              </a:r>
              <a:endParaRPr lang="en-US" sz="2000" baseline="-25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78559" y="4365278"/>
              <a:ext cx="1109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interface</a:t>
              </a:r>
              <a:endParaRPr lang="en-US" sz="1200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6093610" y="3142688"/>
              <a:ext cx="4" cy="15404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 flipH="1">
              <a:off x="5722420" y="3239942"/>
              <a:ext cx="37119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0800000" flipH="1">
              <a:off x="5722420" y="3520797"/>
              <a:ext cx="37119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 flipH="1">
              <a:off x="5722420" y="4360701"/>
              <a:ext cx="37119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 flipH="1">
              <a:off x="5722424" y="4587163"/>
              <a:ext cx="37119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479497" y="3239942"/>
              <a:ext cx="242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09577" y="3009243"/>
              <a:ext cx="95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/>
                <a:t>K</a:t>
              </a:r>
              <a:r>
                <a:rPr lang="en-US" sz="1800" baseline="-25000" dirty="0" err="1" smtClean="0"/>
                <a:t>cav</a:t>
              </a:r>
              <a:endParaRPr lang="en-US" sz="1800" baseline="-25000" dirty="0"/>
            </a:p>
          </p:txBody>
        </p:sp>
        <p:sp>
          <p:nvSpPr>
            <p:cNvPr id="4097" name="Freeform 4096"/>
            <p:cNvSpPr/>
            <p:nvPr/>
          </p:nvSpPr>
          <p:spPr>
            <a:xfrm flipV="1">
              <a:off x="5614221" y="3046858"/>
              <a:ext cx="479389" cy="128756"/>
            </a:xfrm>
            <a:custGeom>
              <a:avLst/>
              <a:gdLst>
                <a:gd name="connsiteX0" fmla="*/ 0 w 1260629"/>
                <a:gd name="connsiteY0" fmla="*/ 8884 h 257511"/>
                <a:gd name="connsiteX1" fmla="*/ 213064 w 1260629"/>
                <a:gd name="connsiteY1" fmla="*/ 257458 h 257511"/>
                <a:gd name="connsiteX2" fmla="*/ 381740 w 1260629"/>
                <a:gd name="connsiteY2" fmla="*/ 17761 h 257511"/>
                <a:gd name="connsiteX3" fmla="*/ 550415 w 1260629"/>
                <a:gd name="connsiteY3" fmla="*/ 230825 h 257511"/>
                <a:gd name="connsiteX4" fmla="*/ 701336 w 1260629"/>
                <a:gd name="connsiteY4" fmla="*/ 8884 h 257511"/>
                <a:gd name="connsiteX5" fmla="*/ 843378 w 1260629"/>
                <a:gd name="connsiteY5" fmla="*/ 248581 h 257511"/>
                <a:gd name="connsiteX6" fmla="*/ 985421 w 1260629"/>
                <a:gd name="connsiteY6" fmla="*/ 6 h 257511"/>
                <a:gd name="connsiteX7" fmla="*/ 1136341 w 1260629"/>
                <a:gd name="connsiteY7" fmla="*/ 257458 h 257511"/>
                <a:gd name="connsiteX8" fmla="*/ 1260629 w 1260629"/>
                <a:gd name="connsiteY8" fmla="*/ 17761 h 25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629" h="257511">
                  <a:moveTo>
                    <a:pt x="0" y="8884"/>
                  </a:moveTo>
                  <a:cubicBezTo>
                    <a:pt x="74720" y="132431"/>
                    <a:pt x="149441" y="255979"/>
                    <a:pt x="213064" y="257458"/>
                  </a:cubicBezTo>
                  <a:cubicBezTo>
                    <a:pt x="276687" y="258937"/>
                    <a:pt x="325515" y="22200"/>
                    <a:pt x="381740" y="17761"/>
                  </a:cubicBezTo>
                  <a:cubicBezTo>
                    <a:pt x="437965" y="13322"/>
                    <a:pt x="497149" y="232304"/>
                    <a:pt x="550415" y="230825"/>
                  </a:cubicBezTo>
                  <a:cubicBezTo>
                    <a:pt x="603681" y="229346"/>
                    <a:pt x="652509" y="5925"/>
                    <a:pt x="701336" y="8884"/>
                  </a:cubicBezTo>
                  <a:cubicBezTo>
                    <a:pt x="750163" y="11843"/>
                    <a:pt x="796031" y="250061"/>
                    <a:pt x="843378" y="248581"/>
                  </a:cubicBezTo>
                  <a:cubicBezTo>
                    <a:pt x="890725" y="247101"/>
                    <a:pt x="936594" y="-1473"/>
                    <a:pt x="985421" y="6"/>
                  </a:cubicBezTo>
                  <a:cubicBezTo>
                    <a:pt x="1034248" y="1485"/>
                    <a:pt x="1090473" y="254499"/>
                    <a:pt x="1136341" y="257458"/>
                  </a:cubicBezTo>
                  <a:cubicBezTo>
                    <a:pt x="1182209" y="260417"/>
                    <a:pt x="1221419" y="139089"/>
                    <a:pt x="1260629" y="17761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609838" y="4654230"/>
              <a:ext cx="479389" cy="128756"/>
            </a:xfrm>
            <a:custGeom>
              <a:avLst/>
              <a:gdLst>
                <a:gd name="connsiteX0" fmla="*/ 0 w 1260629"/>
                <a:gd name="connsiteY0" fmla="*/ 8884 h 257511"/>
                <a:gd name="connsiteX1" fmla="*/ 213064 w 1260629"/>
                <a:gd name="connsiteY1" fmla="*/ 257458 h 257511"/>
                <a:gd name="connsiteX2" fmla="*/ 381740 w 1260629"/>
                <a:gd name="connsiteY2" fmla="*/ 17761 h 257511"/>
                <a:gd name="connsiteX3" fmla="*/ 550415 w 1260629"/>
                <a:gd name="connsiteY3" fmla="*/ 230825 h 257511"/>
                <a:gd name="connsiteX4" fmla="*/ 701336 w 1260629"/>
                <a:gd name="connsiteY4" fmla="*/ 8884 h 257511"/>
                <a:gd name="connsiteX5" fmla="*/ 843378 w 1260629"/>
                <a:gd name="connsiteY5" fmla="*/ 248581 h 257511"/>
                <a:gd name="connsiteX6" fmla="*/ 985421 w 1260629"/>
                <a:gd name="connsiteY6" fmla="*/ 6 h 257511"/>
                <a:gd name="connsiteX7" fmla="*/ 1136341 w 1260629"/>
                <a:gd name="connsiteY7" fmla="*/ 257458 h 257511"/>
                <a:gd name="connsiteX8" fmla="*/ 1260629 w 1260629"/>
                <a:gd name="connsiteY8" fmla="*/ 17761 h 25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629" h="257511">
                  <a:moveTo>
                    <a:pt x="0" y="8884"/>
                  </a:moveTo>
                  <a:cubicBezTo>
                    <a:pt x="74720" y="132431"/>
                    <a:pt x="149441" y="255979"/>
                    <a:pt x="213064" y="257458"/>
                  </a:cubicBezTo>
                  <a:cubicBezTo>
                    <a:pt x="276687" y="258937"/>
                    <a:pt x="325515" y="22200"/>
                    <a:pt x="381740" y="17761"/>
                  </a:cubicBezTo>
                  <a:cubicBezTo>
                    <a:pt x="437965" y="13322"/>
                    <a:pt x="497149" y="232304"/>
                    <a:pt x="550415" y="230825"/>
                  </a:cubicBezTo>
                  <a:cubicBezTo>
                    <a:pt x="603681" y="229346"/>
                    <a:pt x="652509" y="5925"/>
                    <a:pt x="701336" y="8884"/>
                  </a:cubicBezTo>
                  <a:cubicBezTo>
                    <a:pt x="750163" y="11843"/>
                    <a:pt x="796031" y="250061"/>
                    <a:pt x="843378" y="248581"/>
                  </a:cubicBezTo>
                  <a:cubicBezTo>
                    <a:pt x="890725" y="247101"/>
                    <a:pt x="936594" y="-1473"/>
                    <a:pt x="985421" y="6"/>
                  </a:cubicBezTo>
                  <a:cubicBezTo>
                    <a:pt x="1034248" y="1485"/>
                    <a:pt x="1090473" y="254499"/>
                    <a:pt x="1136341" y="257458"/>
                  </a:cubicBezTo>
                  <a:cubicBezTo>
                    <a:pt x="1182209" y="260417"/>
                    <a:pt x="1221419" y="139089"/>
                    <a:pt x="1260629" y="17761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45602" y="4728605"/>
              <a:ext cx="2336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Linear Sensitivity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4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400800" cy="68579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j-ea"/>
                <a:cs typeface="+mj-cs"/>
              </a:rPr>
              <a:t>Systematic approach for </a:t>
            </a:r>
            <a:r>
              <a:rPr lang="en-US" sz="2400" dirty="0" err="1" smtClean="0">
                <a:ea typeface="+mj-ea"/>
                <a:cs typeface="+mj-cs"/>
              </a:rPr>
              <a:t>df</a:t>
            </a:r>
            <a:r>
              <a:rPr lang="en-US" sz="2400" dirty="0" smtClean="0">
                <a:ea typeface="+mj-ea"/>
                <a:cs typeface="+mj-cs"/>
              </a:rPr>
              <a:t>/</a:t>
            </a:r>
            <a:r>
              <a:rPr lang="en-US" sz="2400" dirty="0" err="1" smtClean="0">
                <a:ea typeface="+mj-ea"/>
                <a:cs typeface="+mj-cs"/>
              </a:rPr>
              <a:t>dP</a:t>
            </a:r>
            <a:r>
              <a:rPr lang="en-US" sz="2400" dirty="0" smtClean="0">
                <a:ea typeface="+mj-ea"/>
                <a:cs typeface="+mj-cs"/>
              </a:rPr>
              <a:t> estimation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37892" name="Picture 3" descr="Picture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564" y="3016750"/>
            <a:ext cx="3810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3" name="Group 18"/>
          <p:cNvGrpSpPr>
            <a:grpSpLocks noChangeAspect="1"/>
          </p:cNvGrpSpPr>
          <p:nvPr/>
        </p:nvGrpSpPr>
        <p:grpSpPr bwMode="auto">
          <a:xfrm>
            <a:off x="6066343" y="814388"/>
            <a:ext cx="2836636" cy="2020488"/>
            <a:chOff x="2295176" y="2780929"/>
            <a:chExt cx="5346307" cy="3806678"/>
          </a:xfrm>
        </p:grpSpPr>
        <p:pic>
          <p:nvPicPr>
            <p:cNvPr id="3789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5176" y="2780929"/>
              <a:ext cx="4581079" cy="370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ight Arrow 6"/>
            <p:cNvSpPr/>
            <p:nvPr/>
          </p:nvSpPr>
          <p:spPr>
            <a:xfrm rot="20416610">
              <a:off x="2652072" y="5488772"/>
              <a:ext cx="731639" cy="2711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/>
            </a:p>
          </p:txBody>
        </p:sp>
        <p:sp>
          <p:nvSpPr>
            <p:cNvPr id="8" name="Right Arrow 7"/>
            <p:cNvSpPr/>
            <p:nvPr/>
          </p:nvSpPr>
          <p:spPr>
            <a:xfrm rot="20416610">
              <a:off x="3301624" y="6280790"/>
              <a:ext cx="731639" cy="2711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/>
            </a:p>
          </p:txBody>
        </p:sp>
        <p:sp>
          <p:nvSpPr>
            <p:cNvPr id="9" name="Right Arrow 8"/>
            <p:cNvSpPr/>
            <p:nvPr/>
          </p:nvSpPr>
          <p:spPr>
            <a:xfrm rot="9622809">
              <a:off x="6695709" y="4047444"/>
              <a:ext cx="731636" cy="2711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/>
            </a:p>
          </p:txBody>
        </p:sp>
        <p:sp>
          <p:nvSpPr>
            <p:cNvPr id="10" name="Right Arrow 9"/>
            <p:cNvSpPr/>
            <p:nvPr/>
          </p:nvSpPr>
          <p:spPr>
            <a:xfrm rot="9622809">
              <a:off x="6552950" y="5128439"/>
              <a:ext cx="731636" cy="2711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 rot="20429829">
              <a:off x="6781364" y="3498027"/>
              <a:ext cx="860119" cy="684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d4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429829">
              <a:off x="6635035" y="4575455"/>
              <a:ext cx="860121" cy="684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d2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 rot="20429829">
              <a:off x="2323728" y="5153414"/>
              <a:ext cx="860121" cy="684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d3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rot="20429829">
              <a:off x="2969711" y="5902619"/>
              <a:ext cx="860119" cy="684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d1</a:t>
              </a:r>
            </a:p>
          </p:txBody>
        </p:sp>
      </p:grp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20429" y="1129256"/>
            <a:ext cx="5374136" cy="521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87338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D86"/>
              </a:buClr>
              <a:buSzPct val="125000"/>
              <a:buFont typeface="Arial" pitchFamily="-72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1800" kern="1200">
                <a:solidFill>
                  <a:srgbClr val="006600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-72" charset="0"/>
              <a:buNone/>
              <a:defRPr/>
            </a:pPr>
            <a:r>
              <a:rPr lang="en-US" sz="1400" u="sng" dirty="0" smtClean="0"/>
              <a:t>Methodology (</a:t>
            </a:r>
            <a:r>
              <a:rPr lang="en-US" sz="900" i="1" u="sng" dirty="0" smtClean="0"/>
              <a:t>http</a:t>
            </a:r>
            <a:r>
              <a:rPr lang="en-US" sz="900" i="1" u="sng" dirty="0"/>
              <a:t>://</a:t>
            </a:r>
            <a:r>
              <a:rPr lang="en-US" sz="900" i="1" u="sng" dirty="0" err="1"/>
              <a:t>accelconf.web.cern.ch</a:t>
            </a:r>
            <a:r>
              <a:rPr lang="en-US" sz="900" i="1" u="sng" dirty="0"/>
              <a:t>/</a:t>
            </a:r>
            <a:r>
              <a:rPr lang="en-US" sz="900" i="1" u="sng" dirty="0" err="1"/>
              <a:t>AccelConf</a:t>
            </a:r>
            <a:r>
              <a:rPr lang="en-US" sz="900" i="1" u="sng" dirty="0"/>
              <a:t>/IPAC2012/papers/weppc056.</a:t>
            </a:r>
            <a:r>
              <a:rPr lang="en-US" sz="900" i="1" u="sng" dirty="0" smtClean="0"/>
              <a:t>pdf</a:t>
            </a:r>
            <a:r>
              <a:rPr lang="en-US" sz="1400" u="sng" dirty="0" smtClean="0"/>
              <a:t>) </a:t>
            </a:r>
            <a:r>
              <a:rPr lang="en-US" sz="1400" dirty="0" smtClean="0"/>
              <a:t>:</a:t>
            </a:r>
          </a:p>
          <a:p>
            <a:pPr algn="just">
              <a:defRPr/>
            </a:pPr>
            <a:r>
              <a:rPr lang="en-US" sz="1400" dirty="0" smtClean="0"/>
              <a:t>Cavity interfaces determine </a:t>
            </a:r>
            <a:r>
              <a:rPr lang="en-US" sz="1400" b="1" dirty="0" smtClean="0"/>
              <a:t>N</a:t>
            </a:r>
            <a:r>
              <a:rPr lang="en-US" sz="1400" dirty="0" smtClean="0"/>
              <a:t> degrees of freedom</a:t>
            </a:r>
          </a:p>
          <a:p>
            <a:pPr algn="just">
              <a:defRPr/>
            </a:pPr>
            <a:r>
              <a:rPr lang="en-US" sz="1400" dirty="0" smtClean="0"/>
              <a:t>Utilize superposition principle</a:t>
            </a:r>
          </a:p>
          <a:p>
            <a:pPr algn="just">
              <a:defRPr/>
            </a:pPr>
            <a:r>
              <a:rPr lang="en-US" sz="1400" b="0" dirty="0" smtClean="0"/>
              <a:t> </a:t>
            </a:r>
          </a:p>
          <a:p>
            <a:pPr algn="just">
              <a:defRPr/>
            </a:pPr>
            <a:endParaRPr lang="en-US" sz="1400" b="0" dirty="0" smtClean="0"/>
          </a:p>
          <a:p>
            <a:pPr algn="just">
              <a:defRPr/>
            </a:pPr>
            <a:r>
              <a:rPr lang="en-US" sz="1400" dirty="0" smtClean="0"/>
              <a:t>With all interfaces locked you estimate the residual </a:t>
            </a:r>
            <a:r>
              <a:rPr lang="en-US" sz="1400" dirty="0" err="1" smtClean="0"/>
              <a:t>df</a:t>
            </a:r>
            <a:r>
              <a:rPr lang="en-US" sz="1400" dirty="0" smtClean="0"/>
              <a:t>/</a:t>
            </a:r>
            <a:r>
              <a:rPr lang="en-US" sz="1400" dirty="0" err="1" smtClean="0"/>
              <a:t>dP</a:t>
            </a:r>
            <a:endParaRPr lang="en-US" sz="1400" dirty="0" smtClean="0"/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u="sng" dirty="0" smtClean="0">
                <a:solidFill>
                  <a:schemeClr val="accent6"/>
                </a:solidFill>
              </a:rPr>
              <a:t>N </a:t>
            </a:r>
            <a:r>
              <a:rPr lang="en-US" sz="1400" u="sng" dirty="0">
                <a:solidFill>
                  <a:schemeClr val="accent6"/>
                </a:solidFill>
              </a:rPr>
              <a:t>coupled </a:t>
            </a:r>
            <a:r>
              <a:rPr lang="en-US" sz="1400" u="sng" dirty="0" smtClean="0">
                <a:solidFill>
                  <a:schemeClr val="accent6"/>
                </a:solidFill>
              </a:rPr>
              <a:t>RF/mechanical </a:t>
            </a:r>
            <a:r>
              <a:rPr lang="en-US" sz="1400" u="sng" dirty="0">
                <a:solidFill>
                  <a:schemeClr val="accent6"/>
                </a:solidFill>
              </a:rPr>
              <a:t>analyses to evaluate the </a:t>
            </a:r>
            <a:r>
              <a:rPr lang="en-US" sz="1400" dirty="0" smtClean="0">
                <a:solidFill>
                  <a:schemeClr val="accent6"/>
                </a:solidFill>
              </a:rPr>
              <a:t>coefficients (</a:t>
            </a:r>
            <a:r>
              <a:rPr lang="en-US" sz="1400" dirty="0" err="1" smtClean="0">
                <a:solidFill>
                  <a:schemeClr val="accent6"/>
                </a:solidFill>
              </a:rPr>
              <a:t>a</a:t>
            </a:r>
            <a:r>
              <a:rPr lang="en-US" sz="1400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1400" dirty="0" smtClean="0">
                <a:solidFill>
                  <a:schemeClr val="accent6"/>
                </a:solidFill>
              </a:rPr>
              <a:t>). After, we </a:t>
            </a:r>
            <a:r>
              <a:rPr lang="en-US" sz="1400" dirty="0">
                <a:solidFill>
                  <a:schemeClr val="accent6"/>
                </a:solidFill>
              </a:rPr>
              <a:t>can perform mechanical only analysis to predict </a:t>
            </a:r>
            <a:r>
              <a:rPr lang="en-US" sz="1400" dirty="0" err="1" smtClean="0">
                <a:solidFill>
                  <a:schemeClr val="accent6"/>
                </a:solidFill>
              </a:rPr>
              <a:t>df</a:t>
            </a:r>
            <a:r>
              <a:rPr lang="en-US" sz="1400" dirty="0" smtClean="0">
                <a:solidFill>
                  <a:schemeClr val="accent6"/>
                </a:solidFill>
              </a:rPr>
              <a:t>/</a:t>
            </a:r>
            <a:r>
              <a:rPr lang="en-US" sz="1400" dirty="0" err="1" smtClean="0">
                <a:solidFill>
                  <a:schemeClr val="accent6"/>
                </a:solidFill>
              </a:rPr>
              <a:t>dP</a:t>
            </a:r>
            <a:r>
              <a:rPr lang="en-US" sz="1400" dirty="0" smtClean="0">
                <a:solidFill>
                  <a:schemeClr val="accent6"/>
                </a:solidFill>
              </a:rPr>
              <a:t>.</a:t>
            </a:r>
            <a:endParaRPr lang="en-US" sz="1400" u="sng" dirty="0">
              <a:solidFill>
                <a:schemeClr val="accent6"/>
              </a:solidFill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6"/>
                </a:solidFill>
              </a:rPr>
              <a:t>The helium vessel will have to allow displacements </a:t>
            </a:r>
            <a:r>
              <a:rPr lang="en-US" sz="1400" i="1" dirty="0">
                <a:solidFill>
                  <a:schemeClr val="accent6"/>
                </a:solidFill>
              </a:rPr>
              <a:t>x</a:t>
            </a:r>
            <a:r>
              <a:rPr lang="en-US" sz="1400" i="1" baseline="-25000" dirty="0">
                <a:solidFill>
                  <a:schemeClr val="accent6"/>
                </a:solidFill>
              </a:rPr>
              <a:t>i</a:t>
            </a:r>
            <a:r>
              <a:rPr lang="en-US" sz="1400" dirty="0">
                <a:solidFill>
                  <a:schemeClr val="accent6"/>
                </a:solidFill>
              </a:rPr>
              <a:t> such that their linear combination according to the formula above gives </a:t>
            </a:r>
            <a:r>
              <a:rPr lang="en-US" sz="1400" dirty="0" err="1" smtClean="0">
                <a:solidFill>
                  <a:schemeClr val="accent6"/>
                </a:solidFill>
              </a:rPr>
              <a:t>df</a:t>
            </a:r>
            <a:r>
              <a:rPr lang="en-US" sz="1400" dirty="0" smtClean="0">
                <a:solidFill>
                  <a:schemeClr val="accent6"/>
                </a:solidFill>
              </a:rPr>
              <a:t>/</a:t>
            </a:r>
            <a:r>
              <a:rPr lang="en-US" sz="1400" dirty="0" err="1" smtClean="0">
                <a:solidFill>
                  <a:schemeClr val="accent6"/>
                </a:solidFill>
              </a:rPr>
              <a:t>dP</a:t>
            </a:r>
            <a:r>
              <a:rPr lang="en-US" sz="1400" dirty="0" smtClean="0">
                <a:solidFill>
                  <a:schemeClr val="accent6"/>
                </a:solidFill>
              </a:rPr>
              <a:t>=0</a:t>
            </a:r>
          </a:p>
          <a:p>
            <a:pPr marL="285750" indent="-285750"/>
            <a:r>
              <a:rPr lang="en-US" sz="1400" dirty="0" smtClean="0">
                <a:solidFill>
                  <a:schemeClr val="accent6"/>
                </a:solidFill>
              </a:rPr>
              <a:t>The </a:t>
            </a:r>
            <a:r>
              <a:rPr lang="en-US" sz="1400" dirty="0">
                <a:solidFill>
                  <a:schemeClr val="accent6"/>
                </a:solidFill>
              </a:rPr>
              <a:t>computation time is reduced considerably, basic codes can be used, more licenses available, more users capable of launching such simulations</a:t>
            </a:r>
            <a:r>
              <a:rPr lang="en-US" sz="1400" dirty="0" smtClean="0">
                <a:solidFill>
                  <a:schemeClr val="accent6"/>
                </a:solidFill>
              </a:rPr>
              <a:t>.</a:t>
            </a:r>
          </a:p>
          <a:p>
            <a:pPr marL="285750" indent="-285750"/>
            <a:r>
              <a:rPr lang="en-US" sz="1400" b="1" dirty="0" smtClean="0">
                <a:solidFill>
                  <a:schemeClr val="accent6"/>
                </a:solidFill>
              </a:rPr>
              <a:t>Systematic approach instead of trial-error</a:t>
            </a:r>
            <a:endParaRPr lang="en-US" sz="1400" b="1" dirty="0">
              <a:solidFill>
                <a:schemeClr val="accent6"/>
              </a:solidFill>
            </a:endParaRPr>
          </a:p>
          <a:p>
            <a:pPr marL="285750" indent="-285750"/>
            <a:r>
              <a:rPr lang="en-US" sz="1400" dirty="0">
                <a:solidFill>
                  <a:schemeClr val="accent6"/>
                </a:solidFill>
              </a:rPr>
              <a:t>Example: In a specific case of SSR1 with two coupling rings, only 3 RF simulations (3 points of the plane) were needed to define the mathematical relation to have an estimation of </a:t>
            </a:r>
            <a:r>
              <a:rPr lang="en-US" sz="1400" dirty="0" err="1">
                <a:solidFill>
                  <a:schemeClr val="accent6"/>
                </a:solidFill>
              </a:rPr>
              <a:t>df</a:t>
            </a:r>
            <a:r>
              <a:rPr lang="en-US" sz="1400" dirty="0">
                <a:solidFill>
                  <a:schemeClr val="accent6"/>
                </a:solidFill>
              </a:rPr>
              <a:t>/</a:t>
            </a:r>
            <a:r>
              <a:rPr lang="en-US" sz="1400" dirty="0" err="1">
                <a:solidFill>
                  <a:schemeClr val="accent6"/>
                </a:solidFill>
              </a:rPr>
              <a:t>dp</a:t>
            </a:r>
            <a:r>
              <a:rPr lang="en-US" sz="1400" dirty="0">
                <a:solidFill>
                  <a:schemeClr val="accent6"/>
                </a:solidFill>
              </a:rPr>
              <a:t> based solely on the displacements on Rings (d3, d4) and beam pipes (d1, d2)</a:t>
            </a:r>
          </a:p>
          <a:p>
            <a:pPr marL="285750" indent="-285750"/>
            <a:endParaRPr lang="en-US" sz="1600" dirty="0"/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600" dirty="0">
              <a:solidFill>
                <a:schemeClr val="accent6"/>
              </a:solidFill>
            </a:endParaRPr>
          </a:p>
          <a:p>
            <a:pPr algn="just">
              <a:defRPr/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Ristori | Microphonics Workshop - Fermilab - 10/8/15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170857" y="127580"/>
            <a:ext cx="27325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100" dirty="0"/>
              <a:t>D. Passarelli et al., “Pressure Sensitivity Characterization of superconducting spoke cavities”, IPAC’12, New Orleans, WEPPC056</a:t>
            </a:r>
            <a:endParaRPr lang="en-US" sz="11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7" y="1905630"/>
            <a:ext cx="1190248" cy="4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479</TotalTime>
  <Words>1646</Words>
  <Application>Microsoft Office PowerPoint</Application>
  <PresentationFormat>On-screen Show (4:3)</PresentationFormat>
  <Paragraphs>273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Design and Fabrication  of Spoke Resonators with low sensitivity to perturbations</vt:lpstr>
      <vt:lpstr>Active and Passive control for SRF cavities</vt:lpstr>
      <vt:lpstr>Passive Control: Mechanical Resonances</vt:lpstr>
      <vt:lpstr>Passive Control: Lorenz-Force Detuning</vt:lpstr>
      <vt:lpstr>Passive Control: Sensitivity to He bath pressure (df/dP)</vt:lpstr>
      <vt:lpstr>Minimizing He pressure sensitivity</vt:lpstr>
      <vt:lpstr>Residual Sensitivity + Linear Sensitivity</vt:lpstr>
      <vt:lpstr>Residual Sensitivity + Linear Sensitivity (cont.)</vt:lpstr>
      <vt:lpstr>Systematic approach for df/dP estimation</vt:lpstr>
      <vt:lpstr>PIP-II SSR1 325 MHz, β=0.2</vt:lpstr>
      <vt:lpstr>Df/dp of fully dressed cavity (S107)</vt:lpstr>
      <vt:lpstr>Bellows characterization and pairing</vt:lpstr>
      <vt:lpstr>Manufacturing variation of df/dP</vt:lpstr>
      <vt:lpstr>Conclusions </vt:lpstr>
      <vt:lpstr>Additional Slides</vt:lpstr>
      <vt:lpstr>Sensitivity of Bare Cavities in VTS</vt:lpstr>
      <vt:lpstr>1.3 GHz 9-cell sensitivity, bellows</vt:lpstr>
      <vt:lpstr>PowerPoint Presentation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Leonardo Ristori x4401 14312N</dc:creator>
  <cp:lastModifiedBy>Leonardo Ristori x4401 14312N</cp:lastModifiedBy>
  <cp:revision>45</cp:revision>
  <cp:lastPrinted>2014-01-20T19:40:21Z</cp:lastPrinted>
  <dcterms:created xsi:type="dcterms:W3CDTF">2015-10-06T19:28:25Z</dcterms:created>
  <dcterms:modified xsi:type="dcterms:W3CDTF">2015-10-08T12:54:10Z</dcterms:modified>
</cp:coreProperties>
</file>