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2" r:id="rId3"/>
    <p:sldMasterId id="2147483678" r:id="rId4"/>
    <p:sldMasterId id="2147483695" r:id="rId5"/>
  </p:sldMasterIdLst>
  <p:notesMasterIdLst>
    <p:notesMasterId r:id="rId24"/>
  </p:notesMasterIdLst>
  <p:sldIdLst>
    <p:sldId id="256" r:id="rId6"/>
    <p:sldId id="263" r:id="rId7"/>
    <p:sldId id="258" r:id="rId8"/>
    <p:sldId id="276" r:id="rId9"/>
    <p:sldId id="273" r:id="rId10"/>
    <p:sldId id="264" r:id="rId11"/>
    <p:sldId id="257" r:id="rId12"/>
    <p:sldId id="266" r:id="rId13"/>
    <p:sldId id="259" r:id="rId14"/>
    <p:sldId id="267" r:id="rId15"/>
    <p:sldId id="265" r:id="rId16"/>
    <p:sldId id="260" r:id="rId17"/>
    <p:sldId id="268" r:id="rId18"/>
    <p:sldId id="261" r:id="rId19"/>
    <p:sldId id="277" r:id="rId20"/>
    <p:sldId id="262" r:id="rId21"/>
    <p:sldId id="275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A3E18-AA19-440A-9610-77EC9B8B7C83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7E5A5-62C8-4946-AE39-3A0992F1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2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7E5A5-62C8-4946-AE39-3A0992F185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58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30FE-F6D5-4438-9E1E-357B52CA56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36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-Seal_c100m56y0k23-Mark_SC_Horizonta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371600"/>
            <a:ext cx="364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993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993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3262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2065C-7FC8-4481-91C0-2A9B608F6276}" type="datetime1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de-DE" smtClean="0"/>
              <a:t>J. Holzbauer | HTS Vibration Experience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10CAB-DC86-4774-8E34-36EEDB163B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23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3CE2F-D8F8-4844-9FE3-A7EF732948C2}" type="datetime1">
              <a:rPr lang="en-US" smtClean="0"/>
              <a:t>10/7/2015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J. Holzbauer | HTS Vibration Experience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10CAB-DC86-4774-8E34-36EEDB163B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08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85452-856E-4CAF-8C01-7B3E1D965469}" type="datetime1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J. Holzbauer | HTS Vibration Experience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10CAB-DC86-4774-8E34-36EEDB163B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40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2882A-D200-4D86-A3E1-083CAAF4D9B9}" type="datetime1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J. Holzbauer | HTS Vibration Experience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10CAB-DC86-4774-8E34-36EEDB163B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45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3D1CA7-DC68-4481-9E13-ECF99A84ED1B}" type="datetime1">
              <a:rPr lang="en-US" altLang="en-US" smtClean="0"/>
              <a:t>10/7/2015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J. Holzbauer | HTS Vibration Experience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2AF25-D2FB-4855-8E7F-EFB35B58BA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532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99080-4B70-4945-8546-62853DF70D47}" type="datetime1">
              <a:rPr lang="en-US" altLang="en-US" smtClean="0"/>
              <a:t>10/7/2015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J. Holzbauer | HTS Vibration Experience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B06AB4-74A1-4950-8193-9FDC5F450D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4461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DC6E5B-8456-47EF-822A-906178FF45A3}" type="datetime1">
              <a:rPr lang="en-US" altLang="en-US" smtClean="0"/>
              <a:t>10/7/2015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J. Holzbauer | HTS Vibration Experience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88BE7-5981-47E1-9EE6-2EFFCB3134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464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FB1370-ABCA-422C-BF19-CAB1DB99F1DA}" type="datetime1">
              <a:rPr lang="en-US" altLang="en-US" smtClean="0"/>
              <a:t>10/7/2015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J. Holzbauer | HTS Vibration Experience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F9A31-2AC5-4EA9-859B-6E8AFDD9A2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90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fld id="{3B33487B-09DC-4C0A-A66E-DC54E62C7D45}" type="datetime1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r>
              <a:rPr lang="de-DE" smtClean="0"/>
              <a:t>J. Holzbauer | HTS Vibration Experience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9C190C-D13C-48A4-B1C9-8245F1A87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98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DFF65-BC60-4342-A8CE-4759D85A23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J. Holzbauer | HTS Vibration Experience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1D45-9B0C-EE4B-84FB-D206EF022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853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4EAB-C88D-47D1-BD79-46523743AF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J. Holzbauer | HTS Vibration Experience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1D45-9B0C-EE4B-84FB-D206EF022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70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53EC-4607-4E66-822B-C8AFBABA01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J. Holzbauer | HTS Vibration Experience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1D45-9B0C-EE4B-84FB-D206EF022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364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0FAC-67EA-44E7-911B-380043BC3C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J. Holzbauer | HTS Vibration Experience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1D45-9B0C-EE4B-84FB-D206EF022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384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7E312-ADE6-4129-AB43-5C351BFB63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J. Holzbauer | HTS Vibration Experience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1D45-9B0C-EE4B-84FB-D206EF022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52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8A393-BAF8-4B50-936E-42C1002D7D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J. Holzbauer | HTS Vibration Experience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1D45-9B0C-EE4B-84FB-D206EF022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31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18688-7742-4172-97AC-71D2D65D58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J. Holzbauer | HTS Vibration Experience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1D45-9B0C-EE4B-84FB-D206EF022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907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FF1D-A0E2-4F39-96BC-78BE76BCC8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J. Holzbauer | HTS Vibration Experience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1D45-9B0C-EE4B-84FB-D206EF022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9037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ECE3-EB5E-474E-9CFC-960D8FAFE8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J. Holzbauer | HTS Vibration Experience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1D45-9B0C-EE4B-84FB-D206EF022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366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C67B5-B040-4DBF-8FE1-2CFF38A3DC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J. Holzbauer | HTS Vibration Experience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1D45-9B0C-EE4B-84FB-D206EF022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30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8740DE6F-0AC2-4C2C-854E-804C454998AA}" type="datetime1">
              <a:rPr lang="en-US" smtClean="0"/>
              <a:t>10/7/2015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J. Holzbauer | HTS Vibration Experience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519C190C-D13C-48A4-B1C9-8245F1A87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848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1D19-661A-456E-9986-911664B6B9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J. Holzbauer | HTS Vibration Experience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1D45-9B0C-EE4B-84FB-D206EF022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661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1BE38423-21E8-4D92-B8A0-BEB5EC86D52D}" type="datetime1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J. Holzbauer | HTS Vibration Experience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519C190C-D13C-48A4-B1C9-8245F1A87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8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F9AD93-65AD-45A8-B814-FD1244964B14}" type="datetime1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J. Holzbauer | HTS Vibration Experience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C190C-D13C-48A4-B1C9-8245F1A87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50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0812EF-80AB-4D0A-8D21-C22F62D24FC1}" type="datetime1">
              <a:rPr lang="en-US" smtClean="0"/>
              <a:t>10/7/2015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J. Holzbauer | HTS Vibration Experience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DA1967-6A32-4A0B-AB8B-187CD4EC4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25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E164B7-592E-4FBB-B21A-8AD042393D62}" type="datetime1">
              <a:rPr lang="en-US" smtClean="0"/>
              <a:t>10/7/2015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J. Holzbauer | HTS Vibration Experience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92B2BD-3B13-49B7-B77F-2F7709E80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3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57C3D9-9CAC-47D5-9E27-79E914A74D39}" type="datetime1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J. Holzbauer | HTS Vibration Experience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9D5470-764B-42E4-92D8-247223BC7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3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3B2A84-9BC4-4173-AB94-A6CE1E86131E}" type="datetime1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J. Holzbauer | HTS Vibration Experience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DCB32A-EE62-4726-A37A-C1372CE4B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05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154D81"/>
                </a:solidFill>
                <a:latin typeface="Helvetica" charset="0"/>
              </a:defRPr>
            </a:lvl1pPr>
          </a:lstStyle>
          <a:p>
            <a:fld id="{466C56D3-8266-48D1-B441-0D73FE7950D7}" type="datetime1">
              <a:rPr lang="en-US" smtClean="0"/>
              <a:t>10/7/2015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de-DE" smtClean="0"/>
              <a:t>J. Holzbauer | HTS Vibration Experience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154D81"/>
                </a:solidFill>
                <a:latin typeface="Helvetica" charset="0"/>
              </a:defRPr>
            </a:lvl1pPr>
          </a:lstStyle>
          <a:p>
            <a:fld id="{519C190C-D13C-48A4-B1C9-8245F1A87F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 smtClean="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A0EF6883-66D8-4501-AF80-3844916325E8}" type="datetime1">
              <a:rPr lang="en-US" smtClean="0"/>
              <a:t>10/7/2015</a:t>
            </a:fld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de-DE" smtClean="0"/>
              <a:t>J. Holzbauer | HTS Vibration Experience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 smtClean="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3B410CAB-DC86-4774-8E34-36EEDB163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71A71EA2-3D11-4D29-97AD-92C879D545CD}" type="datetime1">
              <a:rPr lang="en-US" smtClean="0"/>
              <a:t>10/7/2015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de-DE" smtClean="0"/>
              <a:t>J. Holzbauer | HTS Vibration Experience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519C190C-D13C-48A4-B1C9-8245F1A87FD3}" type="slidenum">
              <a:rPr lang="en-US" smtClean="0"/>
              <a:t>‹#›</a:t>
            </a:fld>
            <a:endParaRPr 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5CC12EC6-8A00-426E-AAAC-DD375F132E56}" type="datetime1">
              <a:rPr lang="en-US" altLang="en-US" smtClean="0"/>
              <a:t>10/7/2015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de-DE" smtClean="0"/>
              <a:t>J. Holzbauer | HTS Vibration Experience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A4CD3796-F619-4531-AA32-045DB1F14A63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E3B8640-8E4E-49E6-B084-F4C12F1120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J. Holzbauer | HTS Vibration Experience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8201D45-9B0C-EE4B-84FB-D206EF022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7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HTS Vibration </a:t>
            </a:r>
            <a:r>
              <a:rPr lang="en-US" dirty="0" smtClean="0"/>
              <a:t>Experience </a:t>
            </a:r>
            <a:r>
              <a:rPr lang="en-US" dirty="0" smtClean="0"/>
              <a:t>– </a:t>
            </a:r>
            <a:br>
              <a:rPr lang="en-US" dirty="0" smtClean="0"/>
            </a:br>
            <a:r>
              <a:rPr lang="en-US" dirty="0" smtClean="0"/>
              <a:t>Sources </a:t>
            </a:r>
            <a:r>
              <a:rPr lang="en-US" dirty="0"/>
              <a:t>&amp; Mitigation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Jeremiah Holzbauer</a:t>
            </a:r>
          </a:p>
          <a:p>
            <a:r>
              <a:rPr lang="en-US" dirty="0" smtClean="0"/>
              <a:t>Resonance Control Group - Technical Division</a:t>
            </a:r>
          </a:p>
          <a:p>
            <a:r>
              <a:rPr lang="en-US" dirty="0" smtClean="0"/>
              <a:t>October 8</a:t>
            </a:r>
            <a:r>
              <a:rPr lang="en-US" baseline="30000" dirty="0" smtClean="0"/>
              <a:t>th</a:t>
            </a:r>
            <a:r>
              <a:rPr lang="en-US" dirty="0" smtClean="0"/>
              <a:t>, </a:t>
            </a:r>
            <a:r>
              <a:rPr lang="en-US" dirty="0" smtClean="0"/>
              <a:t>2015</a:t>
            </a:r>
          </a:p>
          <a:p>
            <a:r>
              <a:rPr lang="en-US" dirty="0" smtClean="0"/>
              <a:t>Microphonics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97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Geophones on Tuner Bracket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37" y="1042988"/>
            <a:ext cx="6740439" cy="498792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5E2486-D86A-4840-A44C-3C336E03BAA2}" type="datetime1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J. Holzbauer | HTS Vibration Experience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10CAB-DC86-4774-8E34-36EEDB163B2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0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</a:t>
            </a:r>
            <a:r>
              <a:rPr lang="en-US" dirty="0" err="1" smtClean="0"/>
              <a:t>Cryo</a:t>
            </a:r>
            <a:r>
              <a:rPr lang="en-US" dirty="0" smtClean="0"/>
              <a:t> Box Fans – Geophone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5A2812-5A74-4E2D-A476-F59C41C85108}" type="datetime1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J. Holzbauer | HTS Vibration Experience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10CAB-DC86-4774-8E34-36EEDB163B2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66" y="1042988"/>
            <a:ext cx="8012780" cy="4987925"/>
          </a:xfrm>
        </p:spPr>
      </p:pic>
    </p:spTree>
    <p:extLst>
      <p:ext uri="{BB962C8B-B14F-4D97-AF65-F5344CB8AC3E}">
        <p14:creationId xmlns:p14="http://schemas.microsoft.com/office/powerpoint/2010/main" val="275134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581400" cy="49942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Ventilation in the HTS cave is run by two systems in parallel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HVAC is (theoretically) controlled by a thermostat outside the cave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ODH ventilation blowers run 24/7 when the cave is unsecured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ODH blowers should be off when cave is secured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Primary vent blows directly onto a </a:t>
            </a:r>
            <a:r>
              <a:rPr lang="en-US" dirty="0" err="1" smtClean="0"/>
              <a:t>cryo</a:t>
            </a:r>
            <a:r>
              <a:rPr lang="en-US" dirty="0" smtClean="0"/>
              <a:t> relief stack which hard-connects to the HTS stack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790" y="1048385"/>
            <a:ext cx="3686695" cy="498348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ODH Blowers/HVAC Duct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4F21B57-5444-4F97-B7FE-065DB5D05CD3}" type="datetime1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J. Holzbauer | HTS Vibration Experience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3B410CAB-DC86-4774-8E34-36EEDB163B2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629400" y="2133600"/>
            <a:ext cx="2209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657600" y="3657600"/>
            <a:ext cx="1752600" cy="160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54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Cryo</a:t>
            </a:r>
            <a:r>
              <a:rPr lang="en-US" dirty="0" smtClean="0"/>
              <a:t> Relief Stack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420000">
            <a:off x="2719324" y="1042988"/>
            <a:ext cx="3691064" cy="4987925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B087AB-66D5-4997-A924-D5964BAE0F9D}" type="datetime1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J. Holzbauer | HTS Vibration Experience</a:t>
            </a:r>
            <a:endParaRPr lang="en-US" b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10CAB-DC86-4774-8E34-36EEDB163B2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0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HVAC/ODH Blower is a large noise source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C22583-DA02-4058-8DFE-6BE435B8D23B}" type="datetime1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J. Holzbauer | HTS Vibration Experience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10CAB-DC86-4774-8E34-36EEDB163B2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04905"/>
            <a:ext cx="8672513" cy="4864090"/>
          </a:xfrm>
        </p:spPr>
      </p:pic>
    </p:spTree>
    <p:extLst>
      <p:ext uri="{BB962C8B-B14F-4D97-AF65-F5344CB8AC3E}">
        <p14:creationId xmlns:p14="http://schemas.microsoft.com/office/powerpoint/2010/main" val="29707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Probe Spectrum Noise ON vs. OFF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56" y="1042988"/>
            <a:ext cx="7345401" cy="498792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62065C-7FC8-4481-91C0-2A9B608F6276}" type="datetime1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J. Holzbauer | HTS Vibration Experience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10CAB-DC86-4774-8E34-36EEDB163B2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31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ODH blower, HVAC, and AD </a:t>
            </a:r>
            <a:r>
              <a:rPr lang="en-US" dirty="0" err="1" smtClean="0"/>
              <a:t>cryo</a:t>
            </a:r>
            <a:r>
              <a:rPr lang="en-US" dirty="0" smtClean="0"/>
              <a:t> box fans seem to be the dominant sources of noise</a:t>
            </a:r>
          </a:p>
          <a:p>
            <a:r>
              <a:rPr lang="en-US" dirty="0" smtClean="0"/>
              <a:t>All spectral lines between 50 and 55 Hz (the dominant sources) seem to be suppressed or removed by these changes</a:t>
            </a:r>
          </a:p>
          <a:p>
            <a:r>
              <a:rPr lang="en-US" dirty="0" smtClean="0"/>
              <a:t>The ODH should no longer be a problem as it should shut off when the cave is interlocked (the original intention, and now restored)</a:t>
            </a:r>
          </a:p>
          <a:p>
            <a:r>
              <a:rPr lang="en-US" dirty="0" smtClean="0"/>
              <a:t>The HVAC can be turned off for periods of time when needed (summer </a:t>
            </a:r>
            <a:r>
              <a:rPr lang="en-US" dirty="0" smtClean="0"/>
              <a:t>is harder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AD </a:t>
            </a:r>
            <a:r>
              <a:rPr lang="en-US" dirty="0" err="1" smtClean="0"/>
              <a:t>cryo</a:t>
            </a:r>
            <a:r>
              <a:rPr lang="en-US" dirty="0" smtClean="0"/>
              <a:t> box fans </a:t>
            </a:r>
            <a:r>
              <a:rPr lang="en-US" dirty="0" smtClean="0"/>
              <a:t>were just turned off, and the </a:t>
            </a:r>
            <a:r>
              <a:rPr lang="en-US" dirty="0" err="1" smtClean="0"/>
              <a:t>Cryo</a:t>
            </a:r>
            <a:r>
              <a:rPr lang="en-US" dirty="0" smtClean="0"/>
              <a:t> guys keep an eye on the valve icing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927CCF-C9A0-44AB-A0F4-3D3748FB7353}" type="datetime1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J. Holzbauer | HTS Vibration Experience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10CAB-DC86-4774-8E34-36EEDB163B2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 -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Passive mitigation is only one aspect of microphonics stability</a:t>
            </a:r>
          </a:p>
          <a:p>
            <a:pPr lvl="1"/>
            <a:r>
              <a:rPr lang="en-US" dirty="0" smtClean="0"/>
              <a:t>Cavity/Tuner Design (excellent work done on </a:t>
            </a:r>
            <a:r>
              <a:rPr lang="en-US" dirty="0" err="1" smtClean="0"/>
              <a:t>df</a:t>
            </a:r>
            <a:r>
              <a:rPr lang="en-US" dirty="0" smtClean="0"/>
              <a:t>/</a:t>
            </a:r>
            <a:r>
              <a:rPr lang="en-US" dirty="0" err="1" smtClean="0"/>
              <a:t>dP</a:t>
            </a:r>
            <a:r>
              <a:rPr lang="en-US" dirty="0" smtClean="0"/>
              <a:t> for SSR1)</a:t>
            </a:r>
          </a:p>
          <a:p>
            <a:pPr lvl="1"/>
            <a:r>
              <a:rPr lang="en-US" dirty="0" smtClean="0"/>
              <a:t>Cryogenics/</a:t>
            </a:r>
            <a:r>
              <a:rPr lang="en-US" dirty="0" err="1" smtClean="0"/>
              <a:t>Cryomodule</a:t>
            </a:r>
            <a:r>
              <a:rPr lang="en-US" dirty="0" smtClean="0"/>
              <a:t> Design (bath pressure environment, mechanical modes)</a:t>
            </a:r>
          </a:p>
          <a:p>
            <a:r>
              <a:rPr lang="en-US" dirty="0" smtClean="0"/>
              <a:t>My motto: “Passive mitigation first, last, and always.”</a:t>
            </a:r>
          </a:p>
          <a:p>
            <a:r>
              <a:rPr lang="en-US" dirty="0" smtClean="0"/>
              <a:t>Good news: Vibration sources/issues are often obvious in retrospect</a:t>
            </a:r>
          </a:p>
          <a:p>
            <a:r>
              <a:rPr lang="en-US" dirty="0" smtClean="0"/>
              <a:t>Bad news: That retrospect part</a:t>
            </a:r>
          </a:p>
          <a:p>
            <a:r>
              <a:rPr lang="en-US" dirty="0" smtClean="0"/>
              <a:t>A centralized effort must be made to think about these issues ahead of time (my opinion)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3B29-85FE-490D-9963-DF28BC9F44ED}" type="datetime1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J. Holzbauer | HTS Vibration Experience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10CAB-DC86-4774-8E34-36EEDB163B2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8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24301"/>
            <a:ext cx="860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Changes to FEA thermal shield model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09600"/>
            <a:ext cx="9134475" cy="0"/>
          </a:xfrm>
          <a:prstGeom prst="line">
            <a:avLst/>
          </a:prstGeom>
          <a:ln w="1016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316" y="762992"/>
            <a:ext cx="4170924" cy="248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9157" t="20286" r="20287" b="9985"/>
          <a:stretch/>
        </p:blipFill>
        <p:spPr>
          <a:xfrm>
            <a:off x="381000" y="883682"/>
            <a:ext cx="2896154" cy="26964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07316" y="3379384"/>
            <a:ext cx="42626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Material properties of thermal shield: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sz="1200" dirty="0"/>
              <a:t>EN AW-1050A, Al 99.5%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sz="1200" dirty="0"/>
              <a:t>The extruded tube </a:t>
            </a:r>
            <a:r>
              <a:rPr lang="en-US" sz="1200" dirty="0" smtClean="0"/>
              <a:t>material: </a:t>
            </a:r>
            <a:r>
              <a:rPr lang="en-US" sz="1200" dirty="0"/>
              <a:t>EB AW-6060 </a:t>
            </a:r>
            <a:r>
              <a:rPr lang="en-US" sz="1200" dirty="0" smtClean="0"/>
              <a:t>AlMgSi0.5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87611" y="3680010"/>
            <a:ext cx="41081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G10 support </a:t>
            </a:r>
            <a:r>
              <a:rPr lang="en-US" sz="1400" dirty="0" smtClean="0"/>
              <a:t>rods (newly added in 3D model), two on each end of lower shield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To restrict </a:t>
            </a:r>
            <a:r>
              <a:rPr lang="en-US" sz="1400" dirty="0"/>
              <a:t>the </a:t>
            </a:r>
            <a:r>
              <a:rPr lang="en-US" sz="1400" dirty="0" smtClean="0"/>
              <a:t>motion, in </a:t>
            </a:r>
            <a:r>
              <a:rPr lang="en-US" sz="1400" dirty="0"/>
              <a:t>case of seismic event the lower </a:t>
            </a:r>
            <a:r>
              <a:rPr lang="en-US" sz="1400" dirty="0" smtClean="0"/>
              <a:t>shield </a:t>
            </a:r>
            <a:r>
              <a:rPr lang="en-US" sz="1400" dirty="0"/>
              <a:t>cannot move </a:t>
            </a:r>
            <a:r>
              <a:rPr lang="en-US" sz="1400" dirty="0" smtClean="0"/>
              <a:t>further due to the G10 </a:t>
            </a:r>
            <a:r>
              <a:rPr lang="en-US" sz="1400" dirty="0"/>
              <a:t>rods </a:t>
            </a:r>
            <a:r>
              <a:rPr lang="en-US" sz="1400" dirty="0" smtClean="0"/>
              <a:t>getting </a:t>
            </a:r>
            <a:r>
              <a:rPr lang="en-US" sz="1400" dirty="0"/>
              <a:t>in contact with the inside of the vacuum vessel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Plan to leave a gap between the inside of the vacuum vessel and the tip of these G10 rods, for thermal leak &amp; shrinkage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990600" y="3302640"/>
            <a:ext cx="0" cy="3549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990600" y="2971800"/>
            <a:ext cx="1600200" cy="6845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03"/>
          <a:stretch/>
        </p:blipFill>
        <p:spPr bwMode="auto">
          <a:xfrm>
            <a:off x="4801280" y="4444702"/>
            <a:ext cx="3124200" cy="56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104888" y="414708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Table I. Mass Distribution of Finite Element Model (kg)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22704" y="5501183"/>
            <a:ext cx="29999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Table II. Density and Modulus of model parts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/>
          <a:srcRect l="13153" r="15851"/>
          <a:stretch/>
        </p:blipFill>
        <p:spPr>
          <a:xfrm>
            <a:off x="4495800" y="5811992"/>
            <a:ext cx="3657600" cy="692061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6781800" y="4805019"/>
            <a:ext cx="524963" cy="289500"/>
          </a:xfrm>
          <a:prstGeom prst="ellipse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290931" y="6071649"/>
            <a:ext cx="1506700" cy="289500"/>
          </a:xfrm>
          <a:prstGeom prst="ellipse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7335825" y="4949769"/>
            <a:ext cx="512775" cy="2181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7335825" y="5379839"/>
            <a:ext cx="512775" cy="68905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366305" y="5119996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Expected to be lower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5975110" y="915583"/>
            <a:ext cx="2254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Results from previous FEA</a:t>
            </a:r>
            <a:endParaRPr lang="en-US" sz="1200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7EB0-7827-4042-AA45-F42EDA8FB676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6471009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Credit to Yun He for the Slide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7E10F4-34FF-45AF-A6C3-903C73095F12}" type="datetime1">
              <a:rPr lang="en-US" smtClean="0"/>
              <a:t>10/7/2015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J. Holzbauer | HTS Vibration Experience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897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Synopsis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Resonance Control Group </a:t>
            </a:r>
            <a:r>
              <a:rPr lang="en-US" dirty="0" smtClean="0"/>
              <a:t>has conducted several rounds of testing </a:t>
            </a:r>
            <a:r>
              <a:rPr lang="en-US" dirty="0" smtClean="0"/>
              <a:t>at HTS and discovered a quite sizable amount of microphonics disturbance</a:t>
            </a:r>
          </a:p>
          <a:p>
            <a:pPr lvl="1"/>
            <a:r>
              <a:rPr lang="en-US" dirty="0" smtClean="0"/>
              <a:t>Notable sidebands at 30, 50 Hz and </a:t>
            </a:r>
            <a:r>
              <a:rPr lang="en-US" dirty="0" smtClean="0"/>
              <a:t>harmonics</a:t>
            </a:r>
          </a:p>
          <a:p>
            <a:r>
              <a:rPr lang="en-US" dirty="0" smtClean="0"/>
              <a:t>Larry D. and Brian C. attempted to control the cavity but were unable to because the detuning was so large</a:t>
            </a:r>
            <a:endParaRPr lang="en-US" dirty="0" smtClean="0"/>
          </a:p>
          <a:p>
            <a:r>
              <a:rPr lang="en-US" dirty="0" smtClean="0"/>
              <a:t>Early attempts at diagnosis and mitigation revealed some obvious sources, and the environment was improved to the point testing was </a:t>
            </a:r>
            <a:r>
              <a:rPr lang="en-US" dirty="0" smtClean="0"/>
              <a:t>reasonable</a:t>
            </a:r>
            <a:endParaRPr lang="en-US" dirty="0" smtClean="0"/>
          </a:p>
          <a:p>
            <a:r>
              <a:rPr lang="en-US" dirty="0" smtClean="0"/>
              <a:t>Further studies have proved relatively fruitful (Warren’s Presentation)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results of this study and the resulting mitigation proposals will be presented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D7ACAD-340B-43F5-A19E-77DC92B62EA3}" type="datetime1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J. Holzbauer | HTS Vibration Experience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10CAB-DC86-4774-8E34-36EEDB163B2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3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Measuring voltage driven across the cavity piezoelectric tuners gives a measurement of the cavity mechanical vibration</a:t>
            </a:r>
          </a:p>
          <a:p>
            <a:r>
              <a:rPr lang="en-US" dirty="0" smtClean="0"/>
              <a:t>Because the cavity it warm, it cannot easily be correlated with absolute frequency detuning, but the spectral information is still quite useful for diagnosis of vibrational sources</a:t>
            </a:r>
          </a:p>
          <a:p>
            <a:r>
              <a:rPr lang="en-US" dirty="0" smtClean="0"/>
              <a:t>A pair of geophones was used in the cave at large to measure surface vibrations</a:t>
            </a:r>
          </a:p>
          <a:p>
            <a:r>
              <a:rPr lang="en-US" dirty="0" smtClean="0"/>
              <a:t>Data was taken for 1 second periods, and the spectral powers were averaged over a number of data sets, usually close to 10</a:t>
            </a:r>
          </a:p>
          <a:p>
            <a:r>
              <a:rPr lang="en-US" dirty="0" smtClean="0"/>
              <a:t>Caveat: 120 Hz line is almost certainly electrical noise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A513C1-17D1-4E02-BBF4-3C4E1D460A71}" type="datetime1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J. Holzbauer | HTS Vibration Experience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10CAB-DC86-4774-8E34-36EEDB163B2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HTS Transfer Function Data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573" y="1042988"/>
            <a:ext cx="5584566" cy="498792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62065C-7FC8-4481-91C0-2A9B608F6276}" type="datetime1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J. Holzbauer | HTS Vibration Experience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10CAB-DC86-4774-8E34-36EEDB163B2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75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Measurements of cavity vibration (microphonics) using </a:t>
            </a:r>
            <a:br>
              <a:rPr lang="en-US" sz="2400" dirty="0" smtClean="0"/>
            </a:br>
            <a:r>
              <a:rPr lang="en-US" sz="2400" dirty="0" smtClean="0"/>
              <a:t>(1) RF signal from cavity  &amp; (2) piezo signal/piezo as a sensor</a:t>
            </a:r>
            <a:endParaRPr lang="en-US" sz="2400" dirty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" y="1314450"/>
            <a:ext cx="7715251" cy="268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093004" y="1866900"/>
            <a:ext cx="180947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Cavity as SENSOR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995738"/>
            <a:ext cx="7704552" cy="262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49470" y="4390135"/>
            <a:ext cx="189737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Piezo as a SENSOR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6488668"/>
            <a:ext cx="3771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Credit to </a:t>
            </a:r>
            <a:r>
              <a:rPr lang="en-US" dirty="0" err="1" smtClean="0"/>
              <a:t>Yuriy</a:t>
            </a:r>
            <a:r>
              <a:rPr lang="en-US" dirty="0" smtClean="0"/>
              <a:t> for the Slide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30DB-027D-40DD-9261-44ECBA83AC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J. Holzbauer | HTS Vibration Experience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1D45-9B0C-EE4B-84FB-D206EF022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91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Insulating Pump Stack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73"/>
          <a:stretch/>
        </p:blipFill>
        <p:spPr>
          <a:xfrm>
            <a:off x="2719324" y="1042988"/>
            <a:ext cx="3341410" cy="498792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BA384D-BDC3-4A07-AB95-D9380E8D12B5}" type="datetime1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J. Holzbauer | HTS Vibration Experience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10CAB-DC86-4774-8E34-36EEDB163B2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1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Two box fans on a plate to mitigate valve heat leak, large vibration 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Initially hard mounted, now soft mounted through grommets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Heat leak is too large to have them off for more than a couple hours without significant icing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AD </a:t>
            </a:r>
            <a:r>
              <a:rPr lang="en-US" dirty="0" err="1" smtClean="0"/>
              <a:t>cryo</a:t>
            </a:r>
            <a:r>
              <a:rPr lang="en-US" dirty="0" smtClean="0"/>
              <a:t> should be able to modify/replace with a non-vibrational heat source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275" y="1535295"/>
            <a:ext cx="5419725" cy="4009660"/>
          </a:xfr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</a:t>
            </a:r>
            <a:r>
              <a:rPr lang="en-US" dirty="0" err="1" smtClean="0"/>
              <a:t>Cryo</a:t>
            </a:r>
            <a:r>
              <a:rPr lang="en-US" dirty="0" smtClean="0"/>
              <a:t> Box Fans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E77935D-5E4D-450A-9AC3-C8C3AEDAD4E5}" type="datetime1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J. Holzbauer | HTS Vibration Experience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3B410CAB-DC86-4774-8E34-36EEDB163B2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9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</a:t>
            </a:r>
            <a:r>
              <a:rPr lang="en-US" dirty="0" err="1" smtClean="0"/>
              <a:t>Cryo</a:t>
            </a:r>
            <a:r>
              <a:rPr lang="en-US" dirty="0" smtClean="0"/>
              <a:t> Box Fans – Geophones Next to Source</a:t>
            </a:r>
            <a:endParaRPr lang="en-US" dirty="0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68" y="1042988"/>
            <a:ext cx="8133576" cy="4987925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466CB-5D28-4F99-B259-D28258548A76}" type="datetime1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J. Holzbauer | HTS Vibration Experience</a:t>
            </a:r>
            <a:endParaRPr lang="en-US" b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10CAB-DC86-4774-8E34-36EEDB163B2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28600" y="5870549"/>
            <a:ext cx="670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*Again, be wary of 120 Hz peak/harmonics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6781800" y="5747438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Cavity Resonances?</a:t>
            </a:r>
            <a:endParaRPr lang="en-US" sz="1200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7086600" y="4419600"/>
            <a:ext cx="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51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</a:t>
            </a:r>
            <a:r>
              <a:rPr lang="en-US" dirty="0" err="1" smtClean="0"/>
              <a:t>Cryo</a:t>
            </a:r>
            <a:r>
              <a:rPr lang="en-US" dirty="0" smtClean="0"/>
              <a:t> Box Fans – </a:t>
            </a:r>
            <a:r>
              <a:rPr lang="en-US" dirty="0" err="1" smtClean="0"/>
              <a:t>Piezo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2C9EF-06C9-4570-B8E2-C064CB253C45}" type="datetime1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J. Holzbauer | HTS Vibration Experience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10CAB-DC86-4774-8E34-36EEDB163B2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91542"/>
            <a:ext cx="8672513" cy="4890816"/>
          </a:xfrm>
        </p:spPr>
      </p:pic>
    </p:spTree>
    <p:extLst>
      <p:ext uri="{BB962C8B-B14F-4D97-AF65-F5344CB8AC3E}">
        <p14:creationId xmlns:p14="http://schemas.microsoft.com/office/powerpoint/2010/main" val="240288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</Template>
  <TotalTime>1930</TotalTime>
  <Words>895</Words>
  <Application>Microsoft Office PowerPoint</Application>
  <PresentationFormat>On-screen Show (4:3)</PresentationFormat>
  <Paragraphs>123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ＭＳ Ｐゴシック</vt:lpstr>
      <vt:lpstr>ＭＳ Ｐゴシック</vt:lpstr>
      <vt:lpstr>Arial</vt:lpstr>
      <vt:lpstr>Calibri</vt:lpstr>
      <vt:lpstr>Helvetica</vt:lpstr>
      <vt:lpstr>Times New Roman</vt:lpstr>
      <vt:lpstr>Wingdings</vt:lpstr>
      <vt:lpstr>FNAL</vt:lpstr>
      <vt:lpstr>Fermilab: Footer Only</vt:lpstr>
      <vt:lpstr>FNAL_TemplateMac_060514</vt:lpstr>
      <vt:lpstr>1_Fermilab: Footer Only</vt:lpstr>
      <vt:lpstr>1_Office Theme</vt:lpstr>
      <vt:lpstr>HTS Vibration Experience –  Sources &amp; Mitigation  </vt:lpstr>
      <vt:lpstr>Synopsis</vt:lpstr>
      <vt:lpstr>Testing Setup</vt:lpstr>
      <vt:lpstr>Cold HTS Transfer Function Data</vt:lpstr>
      <vt:lpstr>Measurements of cavity vibration (microphonics) using  (1) RF signal from cavity  &amp; (2) piezo signal/piezo as a sensor</vt:lpstr>
      <vt:lpstr>Insulating Pump Stack</vt:lpstr>
      <vt:lpstr>AD Cryo Box Fans</vt:lpstr>
      <vt:lpstr>AD Cryo Box Fans – Geophones Next to Source</vt:lpstr>
      <vt:lpstr>AD Cryo Box Fans – Piezo Data</vt:lpstr>
      <vt:lpstr>Geophones on Tuner Bracket</vt:lpstr>
      <vt:lpstr>AD Cryo Box Fans – Geophone Data</vt:lpstr>
      <vt:lpstr>ODH Blowers/HVAC Duct</vt:lpstr>
      <vt:lpstr>Cryo Relief Stack</vt:lpstr>
      <vt:lpstr>HVAC/ODH Blower is a large noise source</vt:lpstr>
      <vt:lpstr>Probe Spectrum Noise ON vs. OFF</vt:lpstr>
      <vt:lpstr>Mitigation Conclusions</vt:lpstr>
      <vt:lpstr>Future Work - Conclusions</vt:lpstr>
      <vt:lpstr>PowerPoint Presentation</vt:lpstr>
    </vt:vector>
  </TitlesOfParts>
  <Company>Fermi National Accelerator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HTS Vibration Analysis</dc:title>
  <dc:creator>Jeremiah P. Holzbauer x 16365N</dc:creator>
  <cp:lastModifiedBy>Jeremiah P. Holzbauer x 16365N</cp:lastModifiedBy>
  <cp:revision>26</cp:revision>
  <dcterms:created xsi:type="dcterms:W3CDTF">2015-01-15T22:00:43Z</dcterms:created>
  <dcterms:modified xsi:type="dcterms:W3CDTF">2015-10-07T19:47:42Z</dcterms:modified>
</cp:coreProperties>
</file>