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65" r:id="rId2"/>
    <p:sldId id="271" r:id="rId3"/>
    <p:sldId id="267" r:id="rId4"/>
    <p:sldId id="269" r:id="rId5"/>
    <p:sldId id="278" r:id="rId6"/>
    <p:sldId id="287" r:id="rId7"/>
    <p:sldId id="288" r:id="rId8"/>
    <p:sldId id="296" r:id="rId9"/>
    <p:sldId id="294" r:id="rId10"/>
    <p:sldId id="289" r:id="rId11"/>
    <p:sldId id="295" r:id="rId12"/>
    <p:sldId id="292" r:id="rId13"/>
    <p:sldId id="290" r:id="rId14"/>
    <p:sldId id="297" r:id="rId15"/>
    <p:sldId id="293" r:id="rId16"/>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5pPr>
    <a:lvl6pPr marL="2286000" algn="l" defTabSz="914400" rtl="0" eaLnBrk="1" latinLnBrk="0" hangingPunct="1">
      <a:defRPr sz="2400" kern="1200">
        <a:solidFill>
          <a:schemeClr val="tx1"/>
        </a:solidFill>
        <a:latin typeface="Calibri" pitchFamily="34" charset="0"/>
        <a:ea typeface="MS PGothic" pitchFamily="34" charset="-128"/>
        <a:cs typeface="+mn-cs"/>
      </a:defRPr>
    </a:lvl6pPr>
    <a:lvl7pPr marL="2743200" algn="l" defTabSz="914400" rtl="0" eaLnBrk="1" latinLnBrk="0" hangingPunct="1">
      <a:defRPr sz="2400" kern="1200">
        <a:solidFill>
          <a:schemeClr val="tx1"/>
        </a:solidFill>
        <a:latin typeface="Calibri" pitchFamily="34" charset="0"/>
        <a:ea typeface="MS PGothic" pitchFamily="34" charset="-128"/>
        <a:cs typeface="+mn-cs"/>
      </a:defRPr>
    </a:lvl7pPr>
    <a:lvl8pPr marL="3200400" algn="l" defTabSz="914400" rtl="0" eaLnBrk="1" latinLnBrk="0" hangingPunct="1">
      <a:defRPr sz="2400" kern="1200">
        <a:solidFill>
          <a:schemeClr val="tx1"/>
        </a:solidFill>
        <a:latin typeface="Calibri" pitchFamily="34" charset="0"/>
        <a:ea typeface="MS PGothic" pitchFamily="34" charset="-128"/>
        <a:cs typeface="+mn-cs"/>
      </a:defRPr>
    </a:lvl8pPr>
    <a:lvl9pPr marL="3657600" algn="l" defTabSz="914400" rtl="0" eaLnBrk="1" latinLnBrk="0" hangingPunct="1">
      <a:defRPr sz="2400"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3087"/>
    <a:srgbClr val="004C97"/>
    <a:srgbClr val="404040"/>
    <a:srgbClr val="505050"/>
    <a:srgbClr val="63666A"/>
    <a:srgbClr val="A7A8AA"/>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5" autoAdjust="0"/>
    <p:restoredTop sz="94660"/>
  </p:normalViewPr>
  <p:slideViewPr>
    <p:cSldViewPr snapToGrid="0" snapToObjects="1">
      <p:cViewPr varScale="1">
        <p:scale>
          <a:sx n="81" d="100"/>
          <a:sy n="81" d="100"/>
        </p:scale>
        <p:origin x="90" y="462"/>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itchFamily="34" charset="0"/>
              </a:defRPr>
            </a:lvl1pPr>
          </a:lstStyle>
          <a:p>
            <a:fld id="{ED9035C6-DBE2-45BD-84B7-22B136218175}" type="datetimeFigureOut">
              <a:rPr lang="en-US"/>
              <a:pPr/>
              <a:t>10/8/2015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itchFamily="34" charset="0"/>
              </a:defRPr>
            </a:lvl1pPr>
          </a:lstStyle>
          <a:p>
            <a:fld id="{4247EC30-D61B-42D0-AF99-142EE6330511}" type="slidenum">
              <a:rPr lang="en-US"/>
              <a:pPr/>
              <a:t>‹#›</a:t>
            </a:fld>
            <a:endParaRPr lang="en-US"/>
          </a:p>
        </p:txBody>
      </p:sp>
    </p:spTree>
    <p:extLst>
      <p:ext uri="{BB962C8B-B14F-4D97-AF65-F5344CB8AC3E}">
        <p14:creationId xmlns:p14="http://schemas.microsoft.com/office/powerpoint/2010/main" val="28095590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itchFamily="34" charset="0"/>
              </a:defRPr>
            </a:lvl1pPr>
          </a:lstStyle>
          <a:p>
            <a:fld id="{1E920458-B6AA-45DF-A608-9A4D8E5262EA}" type="datetimeFigureOut">
              <a:rPr lang="en-US"/>
              <a:pPr/>
              <a:t>10/8/2015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itchFamily="34" charset="0"/>
              </a:defRPr>
            </a:lvl1pPr>
          </a:lstStyle>
          <a:p>
            <a:fld id="{EBBC6B3A-328F-446F-BADF-707A1872ECED}" type="slidenum">
              <a:rPr lang="en-US"/>
              <a:pPr/>
              <a:t>‹#›</a:t>
            </a:fld>
            <a:endParaRPr lang="en-US"/>
          </a:p>
        </p:txBody>
      </p:sp>
    </p:spTree>
    <p:extLst>
      <p:ext uri="{BB962C8B-B14F-4D97-AF65-F5344CB8AC3E}">
        <p14:creationId xmlns:p14="http://schemas.microsoft.com/office/powerpoint/2010/main" val="248291365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BC6B3A-328F-446F-BADF-707A1872ECED}" type="slidenum">
              <a:rPr lang="en-US" smtClean="0"/>
              <a:pPr/>
              <a:t>3</a:t>
            </a:fld>
            <a:endParaRPr lang="en-US"/>
          </a:p>
        </p:txBody>
      </p:sp>
    </p:spTree>
    <p:extLst>
      <p:ext uri="{BB962C8B-B14F-4D97-AF65-F5344CB8AC3E}">
        <p14:creationId xmlns:p14="http://schemas.microsoft.com/office/powerpoint/2010/main" val="2313098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15661072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spcBef>
                <a:spcPts val="1200"/>
              </a:spcBef>
              <a:defRPr sz="2400">
                <a:solidFill>
                  <a:srgbClr val="404040"/>
                </a:solidFill>
              </a:defRPr>
            </a:lvl1pPr>
            <a:lvl2pPr>
              <a:spcBef>
                <a:spcPts val="200"/>
              </a:spcBef>
              <a:defRPr sz="2200">
                <a:solidFill>
                  <a:srgbClr val="404040"/>
                </a:solidFill>
              </a:defRPr>
            </a:lvl2pPr>
            <a:lvl3pPr>
              <a:spcBef>
                <a:spcPts val="0"/>
              </a:spcBef>
              <a:defRPr sz="2000">
                <a:solidFill>
                  <a:srgbClr val="404040"/>
                </a:solidFill>
              </a:defRPr>
            </a:lvl3pPr>
            <a:lvl4pPr>
              <a:spcBef>
                <a:spcPts val="0"/>
              </a:spcBef>
              <a:defRPr sz="1800">
                <a:solidFill>
                  <a:srgbClr val="404040"/>
                </a:solidFill>
              </a:defRPr>
            </a:lvl4pPr>
            <a:lvl5pPr marL="2057400" indent="-228600">
              <a:spcBef>
                <a:spcPts val="0"/>
              </a:spcBef>
              <a:buFont typeface="Arial"/>
              <a:buChar char="•"/>
              <a:defRPr sz="1800">
                <a:solidFill>
                  <a:srgbClr val="4040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a:lvl1pPr>
          </a:lstStyle>
          <a:p>
            <a:r>
              <a:rPr lang="en-US" dirty="0" smtClean="0"/>
              <a:t>3/10/2015</a:t>
            </a:r>
            <a:endParaRPr lang="en-US" dirty="0"/>
          </a:p>
        </p:txBody>
      </p:sp>
      <p:sp>
        <p:nvSpPr>
          <p:cNvPr id="5" name="Footer Placeholder 4"/>
          <p:cNvSpPr>
            <a:spLocks noGrp="1"/>
          </p:cNvSpPr>
          <p:nvPr>
            <p:ph type="ftr" sz="quarter" idx="11"/>
          </p:nvPr>
        </p:nvSpPr>
        <p:spPr/>
        <p:txBody>
          <a:bodyPr/>
          <a:lstStyle>
            <a:lvl1pPr>
              <a:defRPr sz="900">
                <a:solidFill>
                  <a:srgbClr val="004C97"/>
                </a:solidFill>
              </a:defRPr>
            </a:lvl1pPr>
          </a:lstStyle>
          <a:p>
            <a:pPr>
              <a:defRPr/>
            </a:pPr>
            <a:r>
              <a:rPr lang="en-US" dirty="0" smtClean="0"/>
              <a:t>Warren Schappert | P2MAC_2015</a:t>
            </a:r>
            <a:endParaRPr lang="en-US" b="1" dirty="0"/>
          </a:p>
        </p:txBody>
      </p:sp>
      <p:sp>
        <p:nvSpPr>
          <p:cNvPr id="6" name="Slide Number Placeholder 5"/>
          <p:cNvSpPr>
            <a:spLocks noGrp="1"/>
          </p:cNvSpPr>
          <p:nvPr>
            <p:ph type="sldNum" sz="quarter" idx="12"/>
          </p:nvPr>
        </p:nvSpPr>
        <p:spPr/>
        <p:txBody>
          <a:bodyPr/>
          <a:lstStyle>
            <a:lvl1pPr>
              <a:defRPr/>
            </a:lvl1pPr>
          </a:lstStyle>
          <a:p>
            <a:fld id="{A15A663A-9045-4F5C-A8DD-14283B87C592}" type="slidenum">
              <a:rPr lang="en-US"/>
              <a:pPr/>
              <a:t>‹#›</a:t>
            </a:fld>
            <a:endParaRPr lang="en-US"/>
          </a:p>
        </p:txBody>
      </p:sp>
    </p:spTree>
    <p:extLst>
      <p:ext uri="{BB962C8B-B14F-4D97-AF65-F5344CB8AC3E}">
        <p14:creationId xmlns:p14="http://schemas.microsoft.com/office/powerpoint/2010/main" val="24955232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itchFamily="34" charset="0"/>
              </a:defRPr>
            </a:lvl1pPr>
          </a:lstStyle>
          <a:p>
            <a:r>
              <a:rPr lang="en-US" smtClean="0"/>
              <a:t>3/9/2015</a:t>
            </a:r>
            <a:endParaRPr 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smtClean="0"/>
              <a:t>Presenter's Name | P2MAC_2015</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itchFamily="34" charset="0"/>
              </a:defRPr>
            </a:lvl1pPr>
          </a:lstStyle>
          <a:p>
            <a:fld id="{2497D657-BC53-4144-8492-FC6B98BC9F2D}" type="slidenum">
              <a:rPr lang="en-US"/>
              <a:pPr/>
              <a:t>‹#›</a:t>
            </a:fld>
            <a:endParaRPr lang="en-US"/>
          </a:p>
        </p:txBody>
      </p:sp>
      <p:pic>
        <p:nvPicPr>
          <p:cNvPr id="1029" name="Picture 2" descr="HeaderFooter_0060314.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6" r:id="rId1"/>
    <p:sldLayoutId id="2147484087" r:id="rId2"/>
  </p:sldLayoutIdLst>
  <p:timing>
    <p:tnLst>
      <p:par>
        <p:cT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MS PGothic" pitchFamily="34" charset="-128"/>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MS PGothic" pitchFamily="34" charset="-128"/>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MS PGothic" pitchFamily="34" charset="-128"/>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MS PGothic" pitchFamily="34" charset="-128"/>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kern="1200">
          <a:solidFill>
            <a:srgbClr val="595959"/>
          </a:solidFill>
          <a:latin typeface="Helvetica"/>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1600" kern="1200">
          <a:solidFill>
            <a:srgbClr val="595959"/>
          </a:solidFill>
          <a:latin typeface="Helvetica"/>
          <a:ea typeface="MS PGothic" pitchFamily="34" charset="-128"/>
          <a:cs typeface="ＭＳ Ｐゴシック" charset="0"/>
        </a:defRPr>
      </a:lvl2pPr>
      <a:lvl3pPr marL="1143000" indent="-228600" algn="l" defTabSz="457200" rtl="0" eaLnBrk="1" fontAlgn="base" hangingPunct="1">
        <a:spcBef>
          <a:spcPct val="20000"/>
        </a:spcBef>
        <a:spcAft>
          <a:spcPct val="0"/>
        </a:spcAft>
        <a:buFont typeface="Arial" pitchFamily="34" charset="0"/>
        <a:buChar char="•"/>
        <a:defRPr sz="1400" kern="1200">
          <a:solidFill>
            <a:srgbClr val="595959"/>
          </a:solidFill>
          <a:latin typeface="Helvetica"/>
          <a:ea typeface="MS PGothic" pitchFamily="34" charset="-128"/>
          <a:cs typeface="ＭＳ Ｐゴシック" charset="0"/>
        </a:defRPr>
      </a:lvl3pPr>
      <a:lvl4pPr marL="1600200" indent="-228600" algn="l" defTabSz="457200" rtl="0" eaLnBrk="1" fontAlgn="base" hangingPunct="1">
        <a:spcBef>
          <a:spcPct val="20000"/>
        </a:spcBef>
        <a:spcAft>
          <a:spcPct val="0"/>
        </a:spcAft>
        <a:buFont typeface="Arial" pitchFamily="34" charset="0"/>
        <a:buChar char="–"/>
        <a:defRPr sz="1200" kern="1200">
          <a:solidFill>
            <a:srgbClr val="595959"/>
          </a:solidFill>
          <a:latin typeface="Helvetica"/>
          <a:ea typeface="MS PGothic" pitchFamily="34" charset="-128"/>
          <a:cs typeface="ＭＳ Ｐゴシック" charset="0"/>
        </a:defRPr>
      </a:lvl4pPr>
      <a:lvl5pPr marL="2057400" indent="-228600" algn="l" defTabSz="457200" rtl="0" eaLnBrk="1" fontAlgn="base" hangingPunct="1">
        <a:spcBef>
          <a:spcPct val="20000"/>
        </a:spcBef>
        <a:spcAft>
          <a:spcPct val="0"/>
        </a:spcAft>
        <a:buFont typeface="Arial" pitchFamily="34" charset="0"/>
        <a:buChar char="»"/>
        <a:defRPr sz="1200" kern="1200">
          <a:solidFill>
            <a:srgbClr val="595959"/>
          </a:solidFill>
          <a:latin typeface="Helvetica"/>
          <a:ea typeface="MS PGothic"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r>
              <a:rPr lang="en-US" dirty="0" smtClean="0">
                <a:latin typeface="Helvetica" pitchFamily="34" charset="0"/>
              </a:rPr>
              <a:t>Challenges of PIP-II</a:t>
            </a:r>
            <a:endParaRPr lang="en-US" dirty="0" smtClean="0">
              <a:latin typeface="Helvetica" pitchFamily="34" charset="0"/>
            </a:endParaRP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dirty="0" smtClean="0">
                <a:latin typeface="Helvetica" pitchFamily="34" charset="0"/>
              </a:rPr>
              <a:t>Warren Schappert</a:t>
            </a:r>
          </a:p>
          <a:p>
            <a:r>
              <a:rPr lang="en-US" dirty="0" smtClean="0">
                <a:latin typeface="Helvetica" pitchFamily="34" charset="0"/>
              </a:rPr>
              <a:t>Microphonics Workshop</a:t>
            </a:r>
            <a:endParaRPr lang="en-US" dirty="0" smtClean="0">
              <a:latin typeface="Helvetica" pitchFamily="34" charset="0"/>
            </a:endParaRPr>
          </a:p>
          <a:p>
            <a:r>
              <a:rPr lang="en-US" dirty="0">
                <a:latin typeface="Helvetica" pitchFamily="34" charset="0"/>
              </a:rPr>
              <a:t>8</a:t>
            </a:r>
            <a:r>
              <a:rPr lang="en-US" dirty="0" smtClean="0">
                <a:latin typeface="Helvetica" pitchFamily="34" charset="0"/>
              </a:rPr>
              <a:t> </a:t>
            </a:r>
            <a:r>
              <a:rPr lang="en-US" dirty="0" err="1" smtClean="0">
                <a:latin typeface="Helvetica" pitchFamily="34" charset="0"/>
              </a:rPr>
              <a:t>Octobe</a:t>
            </a:r>
            <a:r>
              <a:rPr lang="en-US" dirty="0" smtClean="0">
                <a:latin typeface="Helvetica" pitchFamily="34" charset="0"/>
              </a:rPr>
              <a:t> </a:t>
            </a:r>
            <a:r>
              <a:rPr lang="en-US" dirty="0" smtClean="0">
                <a:latin typeface="Helvetica" pitchFamily="34" charset="0"/>
              </a:rPr>
              <a:t>2015</a:t>
            </a:r>
          </a:p>
          <a:p>
            <a:endParaRPr lang="en-US" dirty="0" smtClean="0">
              <a:latin typeface="Helvetic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those </a:t>
            </a:r>
            <a:r>
              <a:rPr lang="en-US" dirty="0"/>
              <a:t>g</a:t>
            </a:r>
            <a:r>
              <a:rPr lang="en-US" dirty="0" smtClean="0"/>
              <a:t>uys </a:t>
            </a:r>
            <a:r>
              <a:rPr lang="en-US" dirty="0"/>
              <a:t>n</a:t>
            </a:r>
            <a:r>
              <a:rPr lang="en-US" dirty="0" smtClean="0"/>
              <a:t>ever </a:t>
            </a:r>
            <a:r>
              <a:rPr lang="en-US" dirty="0"/>
              <a:t>t</a:t>
            </a:r>
            <a:r>
              <a:rPr lang="en-US" dirty="0" smtClean="0"/>
              <a:t>alk to each </a:t>
            </a:r>
            <a:r>
              <a:rPr lang="en-US" dirty="0"/>
              <a:t>o</a:t>
            </a:r>
            <a:r>
              <a:rPr lang="en-US" dirty="0" smtClean="0"/>
              <a:t>ther…</a:t>
            </a:r>
            <a:endParaRPr lang="en-US" dirty="0"/>
          </a:p>
        </p:txBody>
      </p:sp>
      <p:sp>
        <p:nvSpPr>
          <p:cNvPr id="3" name="Content Placeholder 2"/>
          <p:cNvSpPr>
            <a:spLocks noGrp="1"/>
          </p:cNvSpPr>
          <p:nvPr>
            <p:ph idx="1"/>
          </p:nvPr>
        </p:nvSpPr>
        <p:spPr/>
        <p:txBody>
          <a:bodyPr/>
          <a:lstStyle/>
          <a:p>
            <a:r>
              <a:rPr lang="en-US" dirty="0" smtClean="0"/>
              <a:t>Project-X Microphonics Study </a:t>
            </a:r>
          </a:p>
          <a:p>
            <a:pPr lvl="1"/>
            <a:r>
              <a:rPr lang="en-US" dirty="0" smtClean="0"/>
              <a:t>requested by Sergei Nagaitsev</a:t>
            </a:r>
          </a:p>
          <a:p>
            <a:pPr lvl="1"/>
            <a:r>
              <a:rPr lang="en-US" dirty="0" smtClean="0"/>
              <a:t>Ruben Carcagno, Brian Chase, Gustavo Cancelo</a:t>
            </a:r>
            <a:endParaRPr lang="en-US" dirty="0"/>
          </a:p>
          <a:p>
            <a:r>
              <a:rPr lang="en-US" dirty="0" smtClean="0"/>
              <a:t>Recommendations</a:t>
            </a:r>
            <a:endParaRPr lang="en-US" dirty="0"/>
          </a:p>
          <a:p>
            <a:pPr lvl="1"/>
            <a:r>
              <a:rPr lang="en-US" dirty="0"/>
              <a:t>Crucial to minimize pressure transients</a:t>
            </a:r>
          </a:p>
          <a:p>
            <a:pPr lvl="1"/>
            <a:r>
              <a:rPr lang="en-US" dirty="0"/>
              <a:t>Crucial to minimize pressure variations</a:t>
            </a:r>
          </a:p>
          <a:p>
            <a:pPr lvl="1"/>
            <a:r>
              <a:rPr lang="en-US" dirty="0"/>
              <a:t>Crucial to minimize cavity vibration</a:t>
            </a:r>
          </a:p>
          <a:p>
            <a:pPr lvl="1"/>
            <a:r>
              <a:rPr lang="en-US" dirty="0"/>
              <a:t>Crucial to minimize cavity sensitivity</a:t>
            </a:r>
          </a:p>
          <a:p>
            <a:pPr lvl="1"/>
            <a:r>
              <a:rPr lang="en-US" dirty="0"/>
              <a:t>Crucial to provide adequate power for all cavities</a:t>
            </a:r>
          </a:p>
          <a:p>
            <a:pPr lvl="1"/>
            <a:r>
              <a:rPr lang="en-US" dirty="0"/>
              <a:t>Can not rely on active compensation </a:t>
            </a:r>
            <a:r>
              <a:rPr lang="en-US" dirty="0" smtClean="0"/>
              <a:t>alone</a:t>
            </a:r>
          </a:p>
          <a:p>
            <a:r>
              <a:rPr lang="en-US" dirty="0" smtClean="0"/>
              <a:t>All except the last require the co-operation of other stakeholders</a:t>
            </a:r>
          </a:p>
          <a:p>
            <a:endParaRPr lang="en-US" dirty="0"/>
          </a:p>
          <a:p>
            <a:endParaRPr lang="en-US" dirty="0"/>
          </a:p>
        </p:txBody>
      </p:sp>
      <p:sp>
        <p:nvSpPr>
          <p:cNvPr id="4" name="Date Placeholder 3"/>
          <p:cNvSpPr>
            <a:spLocks noGrp="1"/>
          </p:cNvSpPr>
          <p:nvPr>
            <p:ph type="dt" sz="half" idx="10"/>
          </p:nvPr>
        </p:nvSpPr>
        <p:spPr/>
        <p:txBody>
          <a:bodyPr/>
          <a:lstStyle/>
          <a:p>
            <a:r>
              <a:rPr lang="en-US" smtClean="0"/>
              <a:t>3/10/2015</a:t>
            </a:r>
            <a:endParaRPr lang="en-US" dirty="0"/>
          </a:p>
        </p:txBody>
      </p:sp>
      <p:sp>
        <p:nvSpPr>
          <p:cNvPr id="5" name="Footer Placeholder 4"/>
          <p:cNvSpPr>
            <a:spLocks noGrp="1"/>
          </p:cNvSpPr>
          <p:nvPr>
            <p:ph type="ftr" sz="quarter" idx="11"/>
          </p:nvPr>
        </p:nvSpPr>
        <p:spPr/>
        <p:txBody>
          <a:bodyPr/>
          <a:lstStyle/>
          <a:p>
            <a:pPr>
              <a:defRPr/>
            </a:pPr>
            <a:r>
              <a:rPr lang="en-US" smtClean="0"/>
              <a:t>Warren Schappert | P2MAC_2015</a:t>
            </a:r>
            <a:endParaRPr lang="en-US" b="1" dirty="0"/>
          </a:p>
        </p:txBody>
      </p:sp>
      <p:sp>
        <p:nvSpPr>
          <p:cNvPr id="6" name="Slide Number Placeholder 5"/>
          <p:cNvSpPr>
            <a:spLocks noGrp="1"/>
          </p:cNvSpPr>
          <p:nvPr>
            <p:ph type="sldNum" sz="quarter" idx="12"/>
          </p:nvPr>
        </p:nvSpPr>
        <p:spPr/>
        <p:txBody>
          <a:bodyPr/>
          <a:lstStyle/>
          <a:p>
            <a:fld id="{A15A663A-9045-4F5C-A8DD-14283B87C592}" type="slidenum">
              <a:rPr lang="en-US" smtClean="0"/>
              <a:pPr/>
              <a:t>10</a:t>
            </a:fld>
            <a:endParaRPr lang="en-US"/>
          </a:p>
        </p:txBody>
      </p:sp>
    </p:spTree>
    <p:extLst>
      <p:ext uri="{BB962C8B-B14F-4D97-AF65-F5344CB8AC3E}">
        <p14:creationId xmlns:p14="http://schemas.microsoft.com/office/powerpoint/2010/main" val="4040601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need HOW MUCH test time?....</a:t>
            </a:r>
            <a:endParaRPr lang="en-US" dirty="0"/>
          </a:p>
        </p:txBody>
      </p:sp>
      <p:sp>
        <p:nvSpPr>
          <p:cNvPr id="3" name="Content Placeholder 2"/>
          <p:cNvSpPr>
            <a:spLocks noGrp="1"/>
          </p:cNvSpPr>
          <p:nvPr>
            <p:ph idx="1"/>
          </p:nvPr>
        </p:nvSpPr>
        <p:spPr/>
        <p:txBody>
          <a:bodyPr/>
          <a:lstStyle/>
          <a:p>
            <a:r>
              <a:rPr lang="en-US" dirty="0" smtClean="0"/>
              <a:t>Every cavity is slightly different </a:t>
            </a:r>
          </a:p>
          <a:p>
            <a:pPr lvl="1"/>
            <a:r>
              <a:rPr lang="en-US" dirty="0" smtClean="0"/>
              <a:t>Sometimes more than slightly…</a:t>
            </a:r>
          </a:p>
          <a:p>
            <a:r>
              <a:rPr lang="en-US" dirty="0" smtClean="0"/>
              <a:t>Developing suitable algorithms is extremely time intensive</a:t>
            </a:r>
          </a:p>
          <a:p>
            <a:pPr lvl="1"/>
            <a:r>
              <a:rPr lang="en-US" dirty="0" smtClean="0"/>
              <a:t>No substitute for a real cavity</a:t>
            </a:r>
          </a:p>
          <a:p>
            <a:pPr lvl="1"/>
            <a:r>
              <a:rPr lang="en-US" dirty="0" smtClean="0"/>
              <a:t>Simulators are only as good as the cavities tested previously</a:t>
            </a:r>
          </a:p>
          <a:p>
            <a:r>
              <a:rPr lang="en-US" dirty="0" smtClean="0"/>
              <a:t>Test time at an absolute premium</a:t>
            </a:r>
          </a:p>
          <a:p>
            <a:r>
              <a:rPr lang="en-US" dirty="0" smtClean="0"/>
              <a:t>Progress on microphonics at FNAL to date has been entirely limited by access to a cold cavity</a:t>
            </a:r>
          </a:p>
          <a:p>
            <a:pPr lvl="1"/>
            <a:r>
              <a:rPr lang="en-US" dirty="0" smtClean="0"/>
              <a:t>CCII</a:t>
            </a:r>
          </a:p>
          <a:p>
            <a:pPr lvl="2"/>
            <a:r>
              <a:rPr lang="en-US" dirty="0" smtClean="0"/>
              <a:t> It will be back on in July…</a:t>
            </a:r>
          </a:p>
          <a:p>
            <a:pPr lvl="1"/>
            <a:r>
              <a:rPr lang="en-US" dirty="0" smtClean="0"/>
              <a:t>STC</a:t>
            </a:r>
          </a:p>
          <a:p>
            <a:pPr lvl="2"/>
            <a:r>
              <a:rPr lang="en-US" dirty="0" smtClean="0"/>
              <a:t>It will be back on in September …</a:t>
            </a:r>
          </a:p>
          <a:p>
            <a:pPr lvl="2"/>
            <a:r>
              <a:rPr lang="en-US" dirty="0" smtClean="0"/>
              <a:t>Exclusive use for six months or more</a:t>
            </a:r>
          </a:p>
        </p:txBody>
      </p:sp>
      <p:sp>
        <p:nvSpPr>
          <p:cNvPr id="4" name="Date Placeholder 3"/>
          <p:cNvSpPr>
            <a:spLocks noGrp="1"/>
          </p:cNvSpPr>
          <p:nvPr>
            <p:ph type="dt" sz="half" idx="10"/>
          </p:nvPr>
        </p:nvSpPr>
        <p:spPr/>
        <p:txBody>
          <a:bodyPr/>
          <a:lstStyle/>
          <a:p>
            <a:r>
              <a:rPr lang="en-US" smtClean="0"/>
              <a:t>3/10/2015</a:t>
            </a:r>
            <a:endParaRPr lang="en-US" dirty="0"/>
          </a:p>
        </p:txBody>
      </p:sp>
      <p:sp>
        <p:nvSpPr>
          <p:cNvPr id="5" name="Footer Placeholder 4"/>
          <p:cNvSpPr>
            <a:spLocks noGrp="1"/>
          </p:cNvSpPr>
          <p:nvPr>
            <p:ph type="ftr" sz="quarter" idx="11"/>
          </p:nvPr>
        </p:nvSpPr>
        <p:spPr/>
        <p:txBody>
          <a:bodyPr/>
          <a:lstStyle/>
          <a:p>
            <a:pPr>
              <a:defRPr/>
            </a:pPr>
            <a:r>
              <a:rPr lang="en-US" smtClean="0"/>
              <a:t>Warren Schappert | P2MAC_2015</a:t>
            </a:r>
            <a:endParaRPr lang="en-US" b="1" dirty="0"/>
          </a:p>
        </p:txBody>
      </p:sp>
      <p:sp>
        <p:nvSpPr>
          <p:cNvPr id="6" name="Slide Number Placeholder 5"/>
          <p:cNvSpPr>
            <a:spLocks noGrp="1"/>
          </p:cNvSpPr>
          <p:nvPr>
            <p:ph type="sldNum" sz="quarter" idx="12"/>
          </p:nvPr>
        </p:nvSpPr>
        <p:spPr/>
        <p:txBody>
          <a:bodyPr/>
          <a:lstStyle/>
          <a:p>
            <a:fld id="{A15A663A-9045-4F5C-A8DD-14283B87C592}" type="slidenum">
              <a:rPr lang="en-US" smtClean="0"/>
              <a:pPr/>
              <a:t>11</a:t>
            </a:fld>
            <a:endParaRPr lang="en-US"/>
          </a:p>
        </p:txBody>
      </p:sp>
    </p:spTree>
    <p:extLst>
      <p:ext uri="{BB962C8B-B14F-4D97-AF65-F5344CB8AC3E}">
        <p14:creationId xmlns:p14="http://schemas.microsoft.com/office/powerpoint/2010/main" val="3231555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don’t want to hear about the problem…</a:t>
            </a:r>
            <a:endParaRPr lang="en-US" dirty="0"/>
          </a:p>
        </p:txBody>
      </p:sp>
      <p:sp>
        <p:nvSpPr>
          <p:cNvPr id="3" name="Content Placeholder 2"/>
          <p:cNvSpPr>
            <a:spLocks noGrp="1"/>
          </p:cNvSpPr>
          <p:nvPr>
            <p:ph idx="1"/>
          </p:nvPr>
        </p:nvSpPr>
        <p:spPr>
          <a:xfrm>
            <a:off x="228600" y="1043046"/>
            <a:ext cx="4509655" cy="4987867"/>
          </a:xfrm>
        </p:spPr>
        <p:txBody>
          <a:bodyPr/>
          <a:lstStyle/>
          <a:p>
            <a:r>
              <a:rPr lang="en-US" dirty="0" smtClean="0"/>
              <a:t>It will not be enough to present project management with a list of problems associated with microphonics</a:t>
            </a:r>
          </a:p>
          <a:p>
            <a:r>
              <a:rPr lang="en-US" dirty="0" smtClean="0"/>
              <a:t>A set of solutions for those problems must accompany the concerns if they are to be taken seriously</a:t>
            </a:r>
          </a:p>
          <a:p>
            <a:r>
              <a:rPr lang="en-US" dirty="0" smtClean="0"/>
              <a:t>Suitable solutions are not at all apparent to me</a:t>
            </a:r>
            <a:endParaRPr lang="en-US" dirty="0"/>
          </a:p>
        </p:txBody>
      </p:sp>
      <p:sp>
        <p:nvSpPr>
          <p:cNvPr id="4" name="Date Placeholder 3"/>
          <p:cNvSpPr>
            <a:spLocks noGrp="1"/>
          </p:cNvSpPr>
          <p:nvPr>
            <p:ph type="dt" sz="half" idx="10"/>
          </p:nvPr>
        </p:nvSpPr>
        <p:spPr/>
        <p:txBody>
          <a:bodyPr/>
          <a:lstStyle/>
          <a:p>
            <a:r>
              <a:rPr lang="en-US" smtClean="0"/>
              <a:t>3/10/2015</a:t>
            </a:r>
            <a:endParaRPr lang="en-US" dirty="0"/>
          </a:p>
        </p:txBody>
      </p:sp>
      <p:sp>
        <p:nvSpPr>
          <p:cNvPr id="5" name="Footer Placeholder 4"/>
          <p:cNvSpPr>
            <a:spLocks noGrp="1"/>
          </p:cNvSpPr>
          <p:nvPr>
            <p:ph type="ftr" sz="quarter" idx="11"/>
          </p:nvPr>
        </p:nvSpPr>
        <p:spPr/>
        <p:txBody>
          <a:bodyPr/>
          <a:lstStyle/>
          <a:p>
            <a:pPr>
              <a:defRPr/>
            </a:pPr>
            <a:r>
              <a:rPr lang="en-US" smtClean="0"/>
              <a:t>Warren Schappert | P2MAC_2015</a:t>
            </a:r>
            <a:endParaRPr lang="en-US" b="1" dirty="0"/>
          </a:p>
        </p:txBody>
      </p:sp>
      <p:sp>
        <p:nvSpPr>
          <p:cNvPr id="6" name="Slide Number Placeholder 5"/>
          <p:cNvSpPr>
            <a:spLocks noGrp="1"/>
          </p:cNvSpPr>
          <p:nvPr>
            <p:ph type="sldNum" sz="quarter" idx="12"/>
          </p:nvPr>
        </p:nvSpPr>
        <p:spPr/>
        <p:txBody>
          <a:bodyPr/>
          <a:lstStyle/>
          <a:p>
            <a:fld id="{A15A663A-9045-4F5C-A8DD-14283B87C592}" type="slidenum">
              <a:rPr lang="en-US" smtClean="0"/>
              <a:pPr/>
              <a:t>12</a:t>
            </a:fld>
            <a:endParaRPr lang="en-US"/>
          </a:p>
        </p:txBody>
      </p:sp>
    </p:spTree>
    <p:extLst>
      <p:ext uri="{BB962C8B-B14F-4D97-AF65-F5344CB8AC3E}">
        <p14:creationId xmlns:p14="http://schemas.microsoft.com/office/powerpoint/2010/main" val="495096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luxury of LFD control…</a:t>
            </a:r>
            <a:endParaRPr lang="en-US" dirty="0"/>
          </a:p>
        </p:txBody>
      </p:sp>
      <p:sp>
        <p:nvSpPr>
          <p:cNvPr id="3" name="Content Placeholder 2"/>
          <p:cNvSpPr>
            <a:spLocks noGrp="1"/>
          </p:cNvSpPr>
          <p:nvPr>
            <p:ph idx="1"/>
          </p:nvPr>
        </p:nvSpPr>
        <p:spPr/>
        <p:txBody>
          <a:bodyPr/>
          <a:lstStyle/>
          <a:p>
            <a:r>
              <a:rPr lang="en-US" sz="700" dirty="0" smtClean="0"/>
              <a:t>…</a:t>
            </a:r>
            <a:r>
              <a:rPr lang="en-US" sz="700" dirty="0"/>
              <a:t> </a:t>
            </a:r>
          </a:p>
          <a:p>
            <a:r>
              <a:rPr lang="en-US" sz="2000" dirty="0" smtClean="0"/>
              <a:t>“The </a:t>
            </a:r>
            <a:r>
              <a:rPr lang="en-US" sz="2000" dirty="0"/>
              <a:t>problem here is that I understand that Warren and co need a cold cavity to hook up their LLRF board to, and I </a:t>
            </a:r>
            <a:r>
              <a:rPr lang="en-US" sz="2000" dirty="0" err="1"/>
              <a:t>symphatize</a:t>
            </a:r>
            <a:r>
              <a:rPr lang="en-US" sz="2000" dirty="0"/>
              <a:t> because they are motivated researchers, but really it cannot continue to be at the expenses of fundamental measurements. The necessary things must come first. Then the higher priority things. </a:t>
            </a:r>
            <a:r>
              <a:rPr lang="en-US" sz="2800" b="1" dirty="0"/>
              <a:t>Then the optional. In no way this work feeds into the </a:t>
            </a:r>
            <a:r>
              <a:rPr lang="en-US" sz="2800" b="1" dirty="0" err="1"/>
              <a:t>pCM</a:t>
            </a:r>
            <a:r>
              <a:rPr lang="en-US" sz="2800" b="1" dirty="0"/>
              <a:t> needs. And there will be years of available HTS time during which these experiments could be performed and still feed into LCLS-2 final accelerator.</a:t>
            </a:r>
            <a:r>
              <a:rPr lang="en-US" sz="3200" b="1" dirty="0"/>
              <a:t> </a:t>
            </a:r>
            <a:r>
              <a:rPr lang="en-US" sz="2000" dirty="0"/>
              <a:t>Also, they could currently use CM2 which is a even better platform for their studies. </a:t>
            </a:r>
          </a:p>
          <a:p>
            <a:r>
              <a:rPr lang="en-US" sz="2000" dirty="0"/>
              <a:t>Same about HOMs. Other than they do not heat up, what else do we have to study so extensively? And what about the coupler</a:t>
            </a:r>
            <a:r>
              <a:rPr lang="en-US" sz="2000" dirty="0" smtClean="0"/>
              <a:t>?”</a:t>
            </a:r>
            <a:endParaRPr lang="en-US" sz="2000" dirty="0"/>
          </a:p>
          <a:p>
            <a:pPr marL="0" indent="0">
              <a:buNone/>
            </a:pPr>
            <a:endParaRPr lang="en-US" sz="7200" dirty="0"/>
          </a:p>
        </p:txBody>
      </p:sp>
      <p:sp>
        <p:nvSpPr>
          <p:cNvPr id="4" name="Date Placeholder 3"/>
          <p:cNvSpPr>
            <a:spLocks noGrp="1"/>
          </p:cNvSpPr>
          <p:nvPr>
            <p:ph type="dt" sz="half" idx="10"/>
          </p:nvPr>
        </p:nvSpPr>
        <p:spPr/>
        <p:txBody>
          <a:bodyPr/>
          <a:lstStyle/>
          <a:p>
            <a:r>
              <a:rPr lang="en-US" smtClean="0"/>
              <a:t>3/10/2015</a:t>
            </a:r>
            <a:endParaRPr lang="en-US" dirty="0"/>
          </a:p>
        </p:txBody>
      </p:sp>
      <p:sp>
        <p:nvSpPr>
          <p:cNvPr id="5" name="Footer Placeholder 4"/>
          <p:cNvSpPr>
            <a:spLocks noGrp="1"/>
          </p:cNvSpPr>
          <p:nvPr>
            <p:ph type="ftr" sz="quarter" idx="11"/>
          </p:nvPr>
        </p:nvSpPr>
        <p:spPr/>
        <p:txBody>
          <a:bodyPr/>
          <a:lstStyle/>
          <a:p>
            <a:pPr>
              <a:defRPr/>
            </a:pPr>
            <a:r>
              <a:rPr lang="en-US" smtClean="0"/>
              <a:t>Warren Schappert | P2MAC_2015</a:t>
            </a:r>
            <a:endParaRPr lang="en-US" b="1" dirty="0"/>
          </a:p>
        </p:txBody>
      </p:sp>
      <p:sp>
        <p:nvSpPr>
          <p:cNvPr id="6" name="Slide Number Placeholder 5"/>
          <p:cNvSpPr>
            <a:spLocks noGrp="1"/>
          </p:cNvSpPr>
          <p:nvPr>
            <p:ph type="sldNum" sz="quarter" idx="12"/>
          </p:nvPr>
        </p:nvSpPr>
        <p:spPr/>
        <p:txBody>
          <a:bodyPr/>
          <a:lstStyle/>
          <a:p>
            <a:fld id="{A15A663A-9045-4F5C-A8DD-14283B87C592}" type="slidenum">
              <a:rPr lang="en-US" smtClean="0"/>
              <a:pPr/>
              <a:t>13</a:t>
            </a:fld>
            <a:endParaRPr lang="en-US"/>
          </a:p>
        </p:txBody>
      </p:sp>
    </p:spTree>
    <p:extLst>
      <p:ext uri="{BB962C8B-B14F-4D97-AF65-F5344CB8AC3E}">
        <p14:creationId xmlns:p14="http://schemas.microsoft.com/office/powerpoint/2010/main" val="221469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 </a:t>
            </a:r>
            <a:r>
              <a:rPr lang="en-US" dirty="0"/>
              <a:t>I am not interested in attending this workshop </a:t>
            </a:r>
            <a:r>
              <a:rPr lang="en-US" dirty="0" smtClean="0"/>
              <a:t>…</a:t>
            </a:r>
            <a:endParaRPr lang="en-US" dirty="0"/>
          </a:p>
        </p:txBody>
      </p:sp>
      <p:sp>
        <p:nvSpPr>
          <p:cNvPr id="3" name="Content Placeholder 2"/>
          <p:cNvSpPr>
            <a:spLocks noGrp="1"/>
          </p:cNvSpPr>
          <p:nvPr>
            <p:ph idx="1"/>
          </p:nvPr>
        </p:nvSpPr>
        <p:spPr>
          <a:xfrm>
            <a:off x="228600" y="1043046"/>
            <a:ext cx="8594765" cy="4987867"/>
          </a:xfrm>
        </p:spPr>
        <p:txBody>
          <a:bodyPr/>
          <a:lstStyle/>
          <a:p>
            <a:pPr marL="0" indent="0">
              <a:buNone/>
            </a:pPr>
            <a:r>
              <a:rPr lang="en-US" sz="1400" dirty="0"/>
              <a:t>Hi </a:t>
            </a:r>
            <a:r>
              <a:rPr lang="en-US" sz="1400" dirty="0" smtClean="0"/>
              <a:t>Slava</a:t>
            </a:r>
          </a:p>
          <a:p>
            <a:pPr marL="0" indent="0">
              <a:buNone/>
            </a:pPr>
            <a:r>
              <a:rPr lang="en-US" sz="1400" dirty="0" smtClean="0"/>
              <a:t>…</a:t>
            </a:r>
            <a:endParaRPr lang="en-US" sz="1400" dirty="0"/>
          </a:p>
          <a:p>
            <a:pPr marL="0" indent="0">
              <a:buNone/>
            </a:pPr>
            <a:r>
              <a:rPr lang="en-US" sz="1400" dirty="0" smtClean="0"/>
              <a:t>I do not know why the last minute decision to switch the workshop from Berkley to Fermilab was made but it has made a difficult situation even worse.</a:t>
            </a:r>
          </a:p>
          <a:p>
            <a:pPr marL="0" indent="0">
              <a:buNone/>
            </a:pPr>
            <a:r>
              <a:rPr lang="en-US" sz="1400" dirty="0" smtClean="0"/>
              <a:t>A workshop that only involves the LCLS-II LLRF group is a complete waste of time in my opinion. The LLRF group knows that microphonics is an important concern. Progress on the problem is not being impeded by lack of understanding, by lack of communication, or even by lack of ideas. No progress has been made because there has not been adequate access to a cold cavity. Every time we make a presentation at the LCLS-II LLRF web meeting we are asked repeatedly when further HTS test time might be available. Far more progress on active control would be made by allocating Larry Doolittle a week of HTS time than  a month of workshop discussions. As things stand, even I am not interested in attending this workshop.</a:t>
            </a:r>
          </a:p>
          <a:p>
            <a:pPr marL="0" indent="0">
              <a:buNone/>
            </a:pPr>
            <a:r>
              <a:rPr lang="en-US" sz="1400" dirty="0" smtClean="0"/>
              <a:t>A </a:t>
            </a:r>
            <a:r>
              <a:rPr lang="en-US" sz="1400" dirty="0"/>
              <a:t>workshop will only be beneficial if we can draw in members of other groups involved in constructing LCLS-II. We need to convince the LCLS-II management team that even the best active control system we can build may be completely useless if other components of the machine are not constructed with sufficient care. A workshop is one tool we can used to bring us closer to that goal. A workshop at Berkley had some possibility of raising awareness. A workshop at Fermilab does not.</a:t>
            </a:r>
          </a:p>
          <a:p>
            <a:pPr marL="0" indent="0">
              <a:buNone/>
            </a:pPr>
            <a:r>
              <a:rPr lang="en-US" sz="1400" dirty="0" smtClean="0"/>
              <a:t>I </a:t>
            </a:r>
            <a:r>
              <a:rPr lang="en-US" sz="1400" dirty="0"/>
              <a:t>think we should seriously consider postponing the workshop until it can be organized in a way that will lead to progress.</a:t>
            </a:r>
          </a:p>
          <a:p>
            <a:pPr marL="0" indent="0">
              <a:buNone/>
            </a:pPr>
            <a:r>
              <a:rPr lang="en-US" sz="1400" dirty="0" smtClean="0"/>
              <a:t>Warren</a:t>
            </a:r>
            <a:endParaRPr lang="en-US" sz="5400" dirty="0"/>
          </a:p>
          <a:p>
            <a:r>
              <a:rPr lang="en-US" dirty="0"/>
              <a:t> </a:t>
            </a:r>
          </a:p>
          <a:p>
            <a:endParaRPr lang="en-US" dirty="0"/>
          </a:p>
        </p:txBody>
      </p:sp>
      <p:sp>
        <p:nvSpPr>
          <p:cNvPr id="4" name="Date Placeholder 3"/>
          <p:cNvSpPr>
            <a:spLocks noGrp="1"/>
          </p:cNvSpPr>
          <p:nvPr>
            <p:ph type="dt" sz="half" idx="10"/>
          </p:nvPr>
        </p:nvSpPr>
        <p:spPr/>
        <p:txBody>
          <a:bodyPr/>
          <a:lstStyle/>
          <a:p>
            <a:r>
              <a:rPr lang="en-US" smtClean="0"/>
              <a:t>3/10/2015</a:t>
            </a:r>
            <a:endParaRPr lang="en-US" dirty="0"/>
          </a:p>
        </p:txBody>
      </p:sp>
      <p:sp>
        <p:nvSpPr>
          <p:cNvPr id="5" name="Footer Placeholder 4"/>
          <p:cNvSpPr>
            <a:spLocks noGrp="1"/>
          </p:cNvSpPr>
          <p:nvPr>
            <p:ph type="ftr" sz="quarter" idx="11"/>
          </p:nvPr>
        </p:nvSpPr>
        <p:spPr/>
        <p:txBody>
          <a:bodyPr/>
          <a:lstStyle/>
          <a:p>
            <a:pPr>
              <a:defRPr/>
            </a:pPr>
            <a:r>
              <a:rPr lang="en-US" smtClean="0"/>
              <a:t>Warren Schappert | P2MAC_2015</a:t>
            </a:r>
            <a:endParaRPr lang="en-US" b="1" dirty="0"/>
          </a:p>
        </p:txBody>
      </p:sp>
      <p:sp>
        <p:nvSpPr>
          <p:cNvPr id="6" name="Slide Number Placeholder 5"/>
          <p:cNvSpPr>
            <a:spLocks noGrp="1"/>
          </p:cNvSpPr>
          <p:nvPr>
            <p:ph type="sldNum" sz="quarter" idx="12"/>
          </p:nvPr>
        </p:nvSpPr>
        <p:spPr/>
        <p:txBody>
          <a:bodyPr/>
          <a:lstStyle/>
          <a:p>
            <a:fld id="{A15A663A-9045-4F5C-A8DD-14283B87C592}" type="slidenum">
              <a:rPr lang="en-US" smtClean="0"/>
              <a:pPr/>
              <a:t>14</a:t>
            </a:fld>
            <a:endParaRPr lang="en-US"/>
          </a:p>
        </p:txBody>
      </p:sp>
    </p:spTree>
    <p:extLst>
      <p:ext uri="{BB962C8B-B14F-4D97-AF65-F5344CB8AC3E}">
        <p14:creationId xmlns:p14="http://schemas.microsoft.com/office/powerpoint/2010/main" val="3567163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sz="2000" dirty="0" smtClean="0"/>
              <a:t>Technical challenges associated with active control are probably manageable</a:t>
            </a:r>
          </a:p>
          <a:p>
            <a:r>
              <a:rPr lang="en-US" sz="2000" dirty="0" smtClean="0"/>
              <a:t>Organization challenges are far more difficult </a:t>
            </a:r>
          </a:p>
          <a:p>
            <a:pPr lvl="1"/>
            <a:r>
              <a:rPr lang="en-US" sz="2000" dirty="0" smtClean="0"/>
              <a:t>(and far less rewarding)</a:t>
            </a:r>
          </a:p>
          <a:p>
            <a:r>
              <a:rPr lang="en-US" sz="2000" dirty="0" smtClean="0"/>
              <a:t>Suppressing microphonics requires optimization of the entire machine</a:t>
            </a:r>
          </a:p>
          <a:p>
            <a:pPr lvl="1"/>
            <a:r>
              <a:rPr lang="en-US" sz="2000" dirty="0" smtClean="0"/>
              <a:t>Active control should be the method of last resort</a:t>
            </a:r>
          </a:p>
          <a:p>
            <a:r>
              <a:rPr lang="en-US" sz="2000" dirty="0" smtClean="0"/>
              <a:t>Achieving that optimization will require a political process</a:t>
            </a:r>
          </a:p>
          <a:p>
            <a:pPr lvl="1"/>
            <a:r>
              <a:rPr lang="en-US" sz="2000" dirty="0" smtClean="0"/>
              <a:t>Education and outreach</a:t>
            </a:r>
          </a:p>
          <a:p>
            <a:pPr lvl="1"/>
            <a:r>
              <a:rPr lang="en-US" sz="2000" dirty="0" smtClean="0"/>
              <a:t>Proposing solutions</a:t>
            </a:r>
          </a:p>
          <a:p>
            <a:pPr lvl="1"/>
            <a:r>
              <a:rPr lang="en-US" sz="2000" dirty="0" smtClean="0"/>
              <a:t>Building consensus</a:t>
            </a:r>
          </a:p>
          <a:p>
            <a:pPr lvl="1"/>
            <a:r>
              <a:rPr lang="en-US" sz="2000" dirty="0" smtClean="0"/>
              <a:t>Establishing a suitable process to implement the solution(s)</a:t>
            </a:r>
          </a:p>
          <a:p>
            <a:r>
              <a:rPr lang="en-US" sz="2000" dirty="0"/>
              <a:t>PIP-II has been generally responsive to these </a:t>
            </a:r>
            <a:r>
              <a:rPr lang="en-US" sz="2000" dirty="0" smtClean="0"/>
              <a:t>concerns but much more work required</a:t>
            </a:r>
            <a:endParaRPr lang="en-US" sz="2000" dirty="0"/>
          </a:p>
          <a:p>
            <a:pPr lvl="1"/>
            <a:endParaRPr lang="en-US" sz="2000" dirty="0" smtClean="0"/>
          </a:p>
          <a:p>
            <a:pPr marL="457200" lvl="1" indent="0">
              <a:buNone/>
            </a:pPr>
            <a:endParaRPr lang="en-US" sz="2000" dirty="0" smtClean="0"/>
          </a:p>
          <a:p>
            <a:pPr lvl="1"/>
            <a:endParaRPr lang="en-US" sz="2000" dirty="0" smtClean="0"/>
          </a:p>
          <a:p>
            <a:pPr lvl="1"/>
            <a:endParaRPr lang="en-US" sz="2000" dirty="0"/>
          </a:p>
        </p:txBody>
      </p:sp>
      <p:sp>
        <p:nvSpPr>
          <p:cNvPr id="4" name="Date Placeholder 3"/>
          <p:cNvSpPr>
            <a:spLocks noGrp="1"/>
          </p:cNvSpPr>
          <p:nvPr>
            <p:ph type="dt" sz="half" idx="10"/>
          </p:nvPr>
        </p:nvSpPr>
        <p:spPr/>
        <p:txBody>
          <a:bodyPr/>
          <a:lstStyle/>
          <a:p>
            <a:r>
              <a:rPr lang="en-US" smtClean="0"/>
              <a:t>3/10/2015</a:t>
            </a:r>
            <a:endParaRPr lang="en-US" dirty="0"/>
          </a:p>
        </p:txBody>
      </p:sp>
      <p:sp>
        <p:nvSpPr>
          <p:cNvPr id="5" name="Footer Placeholder 4"/>
          <p:cNvSpPr>
            <a:spLocks noGrp="1"/>
          </p:cNvSpPr>
          <p:nvPr>
            <p:ph type="ftr" sz="quarter" idx="11"/>
          </p:nvPr>
        </p:nvSpPr>
        <p:spPr/>
        <p:txBody>
          <a:bodyPr/>
          <a:lstStyle/>
          <a:p>
            <a:pPr>
              <a:defRPr/>
            </a:pPr>
            <a:r>
              <a:rPr lang="en-US" smtClean="0"/>
              <a:t>Warren Schappert | P2MAC_2015</a:t>
            </a:r>
            <a:endParaRPr lang="en-US" b="1" dirty="0"/>
          </a:p>
        </p:txBody>
      </p:sp>
      <p:sp>
        <p:nvSpPr>
          <p:cNvPr id="6" name="Slide Number Placeholder 5"/>
          <p:cNvSpPr>
            <a:spLocks noGrp="1"/>
          </p:cNvSpPr>
          <p:nvPr>
            <p:ph type="sldNum" sz="quarter" idx="12"/>
          </p:nvPr>
        </p:nvSpPr>
        <p:spPr/>
        <p:txBody>
          <a:bodyPr/>
          <a:lstStyle/>
          <a:p>
            <a:fld id="{A15A663A-9045-4F5C-A8DD-14283B87C592}" type="slidenum">
              <a:rPr lang="en-US" smtClean="0"/>
              <a:pPr/>
              <a:t>15</a:t>
            </a:fld>
            <a:endParaRPr lang="en-US"/>
          </a:p>
        </p:txBody>
      </p:sp>
    </p:spTree>
    <p:extLst>
      <p:ext uri="{BB962C8B-B14F-4D97-AF65-F5344CB8AC3E}">
        <p14:creationId xmlns:p14="http://schemas.microsoft.com/office/powerpoint/2010/main" val="663424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SRF Cavity Detuning</a:t>
            </a:r>
            <a:endParaRPr lang="en-US" dirty="0"/>
          </a:p>
        </p:txBody>
      </p:sp>
      <p:sp>
        <p:nvSpPr>
          <p:cNvPr id="3" name="Content Placeholder 2"/>
          <p:cNvSpPr>
            <a:spLocks noGrp="1"/>
          </p:cNvSpPr>
          <p:nvPr>
            <p:ph idx="1"/>
          </p:nvPr>
        </p:nvSpPr>
        <p:spPr/>
        <p:txBody>
          <a:bodyPr/>
          <a:lstStyle/>
          <a:p>
            <a:r>
              <a:rPr lang="en-US" dirty="0" smtClean="0"/>
              <a:t>SRF cavity cells often formed from thin </a:t>
            </a:r>
            <a:r>
              <a:rPr lang="en-US" dirty="0" smtClean="0">
                <a:solidFill>
                  <a:schemeClr val="accent6">
                    <a:lumMod val="50000"/>
                  </a:schemeClr>
                </a:solidFill>
              </a:rPr>
              <a:t>(2-4mm) </a:t>
            </a:r>
            <a:r>
              <a:rPr lang="en-US" dirty="0" smtClean="0"/>
              <a:t>sheets of pure niobium to allow them to be cooled below superconducting transition temperature</a:t>
            </a:r>
          </a:p>
          <a:p>
            <a:pPr lvl="1"/>
            <a:r>
              <a:rPr lang="en-US" dirty="0" smtClean="0"/>
              <a:t>Thin walls make cavities susceptible to detuning from vibration</a:t>
            </a:r>
          </a:p>
          <a:p>
            <a:pPr lvl="1"/>
            <a:r>
              <a:rPr lang="en-US" dirty="0" smtClean="0"/>
              <a:t>Detuned cavities require more RF power to maintain accelerating gradient</a:t>
            </a:r>
          </a:p>
          <a:p>
            <a:pPr lvl="1"/>
            <a:r>
              <a:rPr lang="en-US" dirty="0" smtClean="0"/>
              <a:t>Providing sufficient RF reserve power to overcome cavity detuning increases both capital and operational cost of machine</a:t>
            </a:r>
          </a:p>
          <a:p>
            <a:r>
              <a:rPr lang="en-US" dirty="0" smtClean="0"/>
              <a:t>Controlling cavity detuning critical for current generation of machines, (LCLS-II, PIP-II, ERLs, etc.) that employ very narrow bandwidth cavities</a:t>
            </a:r>
          </a:p>
          <a:p>
            <a:pPr lvl="1"/>
            <a:r>
              <a:rPr lang="en-US" dirty="0" smtClean="0"/>
              <a:t>For machines with very narrow bandwidth cavities, e.g. ERLs, detuning can be the major cost driver for the entire machine</a:t>
            </a:r>
          </a:p>
          <a:p>
            <a:endParaRPr lang="en-US" dirty="0"/>
          </a:p>
        </p:txBody>
      </p:sp>
      <p:sp>
        <p:nvSpPr>
          <p:cNvPr id="4" name="Date Placeholder 3"/>
          <p:cNvSpPr>
            <a:spLocks noGrp="1"/>
          </p:cNvSpPr>
          <p:nvPr>
            <p:ph type="dt" sz="half" idx="10"/>
          </p:nvPr>
        </p:nvSpPr>
        <p:spPr/>
        <p:txBody>
          <a:bodyPr/>
          <a:lstStyle/>
          <a:p>
            <a:r>
              <a:rPr lang="en-US" dirty="0" smtClean="0"/>
              <a:t>3/10/2015</a:t>
            </a:r>
            <a:endParaRPr lang="en-US" dirty="0"/>
          </a:p>
        </p:txBody>
      </p:sp>
      <p:sp>
        <p:nvSpPr>
          <p:cNvPr id="5" name="Footer Placeholder 4"/>
          <p:cNvSpPr>
            <a:spLocks noGrp="1"/>
          </p:cNvSpPr>
          <p:nvPr>
            <p:ph type="ftr" sz="quarter" idx="11"/>
          </p:nvPr>
        </p:nvSpPr>
        <p:spPr/>
        <p:txBody>
          <a:bodyPr/>
          <a:lstStyle/>
          <a:p>
            <a:pPr>
              <a:defRPr/>
            </a:pPr>
            <a:r>
              <a:rPr lang="en-US" dirty="0" smtClean="0"/>
              <a:t>Warren Schappert | P2MAC_2015</a:t>
            </a:r>
            <a:endParaRPr lang="en-US" b="1" dirty="0"/>
          </a:p>
        </p:txBody>
      </p:sp>
      <p:sp>
        <p:nvSpPr>
          <p:cNvPr id="6" name="Slide Number Placeholder 5"/>
          <p:cNvSpPr>
            <a:spLocks noGrp="1"/>
          </p:cNvSpPr>
          <p:nvPr>
            <p:ph type="sldNum" sz="quarter" idx="12"/>
          </p:nvPr>
        </p:nvSpPr>
        <p:spPr/>
        <p:txBody>
          <a:bodyPr/>
          <a:lstStyle/>
          <a:p>
            <a:fld id="{A15A663A-9045-4F5C-A8DD-14283B87C592}" type="slidenum">
              <a:rPr lang="en-US" smtClean="0"/>
              <a:pPr/>
              <a:t>2</a:t>
            </a:fld>
            <a:endParaRPr lang="en-US"/>
          </a:p>
        </p:txBody>
      </p:sp>
    </p:spTree>
    <p:extLst>
      <p:ext uri="{BB962C8B-B14F-4D97-AF65-F5344CB8AC3E}">
        <p14:creationId xmlns:p14="http://schemas.microsoft.com/office/powerpoint/2010/main" val="188002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4290" y="842424"/>
            <a:ext cx="4505953" cy="4505953"/>
          </a:xfrm>
          <a:prstGeom prst="rect">
            <a:avLst/>
          </a:prstGeom>
        </p:spPr>
      </p:pic>
      <p:sp>
        <p:nvSpPr>
          <p:cNvPr id="17409"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dirty="0" smtClean="0">
                <a:latin typeface="Helvetica" pitchFamily="34" charset="0"/>
              </a:rPr>
              <a:t>Cost of Cavity Detuning</a:t>
            </a:r>
          </a:p>
        </p:txBody>
      </p:sp>
      <p:sp>
        <p:nvSpPr>
          <p:cNvPr id="17410" name="Content Placeholder 2"/>
          <p:cNvSpPr>
            <a:spLocks noGrp="1"/>
          </p:cNvSpPr>
          <p:nvPr>
            <p:ph idx="1"/>
          </p:nvPr>
        </p:nvSpPr>
        <p:spPr bwMode="auto">
          <a:xfrm>
            <a:off x="228601" y="1042988"/>
            <a:ext cx="4817852" cy="52715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sz="2800" dirty="0" smtClean="0">
                <a:latin typeface="Helvetica" pitchFamily="34" charset="0"/>
              </a:rPr>
              <a:t>Detuned cavities require more RF power to maintain constant gradient</a:t>
            </a:r>
          </a:p>
          <a:p>
            <a:r>
              <a:rPr lang="en-US" sz="2800" b="1" dirty="0">
                <a:latin typeface="Helvetica" pitchFamily="34" charset="0"/>
              </a:rPr>
              <a:t>PEAK </a:t>
            </a:r>
            <a:r>
              <a:rPr lang="en-US" sz="2800" dirty="0">
                <a:latin typeface="Helvetica" pitchFamily="34" charset="0"/>
              </a:rPr>
              <a:t>detuning drives the RF </a:t>
            </a:r>
            <a:r>
              <a:rPr lang="en-US" sz="2800" dirty="0" smtClean="0">
                <a:latin typeface="Helvetica" pitchFamily="34" charset="0"/>
              </a:rPr>
              <a:t>costs</a:t>
            </a:r>
          </a:p>
          <a:p>
            <a:pPr marL="742950" lvl="2" indent="-342900">
              <a:spcBef>
                <a:spcPts val="1200"/>
              </a:spcBef>
            </a:pPr>
            <a:r>
              <a:rPr lang="en-US" dirty="0">
                <a:latin typeface="Helvetica" pitchFamily="34" charset="0"/>
              </a:rPr>
              <a:t>Beam will be lost if RF reserve is insufficient to overcome PEAK </a:t>
            </a:r>
            <a:r>
              <a:rPr lang="en-US" dirty="0" smtClean="0">
                <a:latin typeface="Helvetica" pitchFamily="34" charset="0"/>
              </a:rPr>
              <a:t>detuning</a:t>
            </a:r>
            <a:endParaRPr lang="en-US" sz="2400" dirty="0" smtClean="0">
              <a:latin typeface="Helvetica" pitchFamily="34" charset="0"/>
            </a:endParaRPr>
          </a:p>
          <a:p>
            <a:pPr lvl="1"/>
            <a:r>
              <a:rPr lang="en-US" sz="2000" dirty="0" smtClean="0">
                <a:latin typeface="Helvetica" pitchFamily="34" charset="0"/>
              </a:rPr>
              <a:t>Providing sufficient reserve increases both the capital cost of the RF plant and the operating cost of the machine</a:t>
            </a:r>
          </a:p>
          <a:p>
            <a:pPr lvl="1"/>
            <a:endParaRPr lang="en-US" sz="2400" dirty="0" smtClean="0">
              <a:latin typeface="Helvetica" pitchFamily="34" charset="0"/>
            </a:endParaRPr>
          </a:p>
          <a:p>
            <a:pPr lvl="2"/>
            <a:endParaRPr lang="en-US" sz="2400" dirty="0" smtClean="0">
              <a:latin typeface="Helvetica" pitchFamily="34" charset="0"/>
            </a:endParaRPr>
          </a:p>
          <a:p>
            <a:endParaRPr lang="en-US" sz="2800" dirty="0" smtClean="0">
              <a:latin typeface="Helvetica" pitchFamily="34" charset="0"/>
            </a:endParaRPr>
          </a:p>
        </p:txBody>
      </p:sp>
      <p:sp>
        <p:nvSpPr>
          <p:cNvPr id="17411"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en-US" sz="900" dirty="0" smtClean="0">
                <a:solidFill>
                  <a:srgbClr val="004C97"/>
                </a:solidFill>
                <a:latin typeface="Helvetica" pitchFamily="34" charset="0"/>
              </a:rPr>
              <a:t>3/10/2015</a:t>
            </a:r>
            <a:endParaRPr lang="en-US" sz="900" dirty="0">
              <a:solidFill>
                <a:srgbClr val="004C97"/>
              </a:solidFill>
              <a:latin typeface="Helvetica" pitchFamily="34" charset="0"/>
            </a:endParaRPr>
          </a:p>
        </p:txBody>
      </p:sp>
      <p:sp>
        <p:nvSpPr>
          <p:cNvPr id="1741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defRPr/>
            </a:pPr>
            <a:r>
              <a:rPr lang="en-US" sz="900" dirty="0"/>
              <a:t>Warren Schappert | P2MAC_2015</a:t>
            </a:r>
            <a:endParaRPr lang="en-US" sz="900" b="1" dirty="0"/>
          </a:p>
        </p:txBody>
      </p:sp>
      <p:sp>
        <p:nvSpPr>
          <p:cNvPr id="1741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fld id="{A0E602BF-A83D-4A86-90E7-A48EB34C67CE}" type="slidenum">
              <a:rPr lang="en-US" sz="900">
                <a:solidFill>
                  <a:srgbClr val="004C97"/>
                </a:solidFill>
                <a:latin typeface="Helvetica" pitchFamily="34" charset="0"/>
              </a:rPr>
              <a:pPr eaLnBrk="1" hangingPunct="1"/>
              <a:t>3</a:t>
            </a:fld>
            <a:endParaRPr lang="en-US" sz="900">
              <a:solidFill>
                <a:srgbClr val="004C97"/>
              </a:solidFill>
              <a:latin typeface="Helvetic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Cavity Detuning</a:t>
            </a:r>
            <a:endParaRPr lang="en-US" dirty="0"/>
          </a:p>
        </p:txBody>
      </p:sp>
      <p:sp>
        <p:nvSpPr>
          <p:cNvPr id="3" name="Content Placeholder 2"/>
          <p:cNvSpPr>
            <a:spLocks noGrp="1"/>
          </p:cNvSpPr>
          <p:nvPr>
            <p:ph idx="1"/>
          </p:nvPr>
        </p:nvSpPr>
        <p:spPr>
          <a:xfrm>
            <a:off x="228600" y="1043046"/>
            <a:ext cx="8811883" cy="4987867"/>
          </a:xfrm>
        </p:spPr>
        <p:txBody>
          <a:bodyPr/>
          <a:lstStyle/>
          <a:p>
            <a:r>
              <a:rPr lang="en-US" sz="2000" dirty="0" smtClean="0"/>
              <a:t>Cavities may be detuned by either deterministic sources or </a:t>
            </a:r>
            <a:r>
              <a:rPr lang="en-US" sz="2000" dirty="0"/>
              <a:t>non-deterministic sources </a:t>
            </a:r>
            <a:endParaRPr lang="en-US" sz="2000" dirty="0" smtClean="0"/>
          </a:p>
          <a:p>
            <a:pPr lvl="1"/>
            <a:r>
              <a:rPr lang="en-US" sz="1800" dirty="0" smtClean="0"/>
              <a:t>Deterministic sources include</a:t>
            </a:r>
          </a:p>
          <a:p>
            <a:pPr lvl="2"/>
            <a:r>
              <a:rPr lang="en-US" sz="1800" dirty="0" smtClean="0"/>
              <a:t>Radiation pressure on cavity walls (Lorentz Force)</a:t>
            </a:r>
          </a:p>
          <a:p>
            <a:pPr lvl="1"/>
            <a:r>
              <a:rPr lang="en-US" sz="2000" dirty="0" smtClean="0"/>
              <a:t>Non-deterministic sources include</a:t>
            </a:r>
          </a:p>
          <a:p>
            <a:pPr lvl="2"/>
            <a:r>
              <a:rPr lang="en-US" sz="1800" dirty="0" smtClean="0"/>
              <a:t>Cavity vibrations driven by external noise sources</a:t>
            </a:r>
          </a:p>
          <a:p>
            <a:pPr lvl="2"/>
            <a:r>
              <a:rPr lang="en-US" sz="1800" dirty="0" smtClean="0"/>
              <a:t>Helium pressure fluctuations</a:t>
            </a:r>
            <a:endParaRPr lang="en-US" sz="1600" dirty="0" smtClean="0"/>
          </a:p>
          <a:p>
            <a:r>
              <a:rPr lang="en-US" sz="2000" dirty="0" smtClean="0"/>
              <a:t>Cavity detuning can be controlled using either passive or active measures</a:t>
            </a:r>
          </a:p>
          <a:p>
            <a:pPr lvl="1"/>
            <a:r>
              <a:rPr lang="en-US" sz="2000" dirty="0" smtClean="0"/>
              <a:t>Passive measures include</a:t>
            </a:r>
          </a:p>
          <a:p>
            <a:pPr lvl="2"/>
            <a:r>
              <a:rPr lang="en-US" sz="1800" dirty="0" smtClean="0"/>
              <a:t>Suppressing external vibration sources</a:t>
            </a:r>
          </a:p>
          <a:p>
            <a:pPr lvl="2"/>
            <a:r>
              <a:rPr lang="en-US" sz="1800" dirty="0" smtClean="0"/>
              <a:t>Reducing cavity sensitivity to sources of detuning, e.g. </a:t>
            </a:r>
            <a:r>
              <a:rPr lang="en-US" sz="1800" dirty="0" err="1" smtClean="0"/>
              <a:t>df</a:t>
            </a:r>
            <a:r>
              <a:rPr lang="en-US" sz="1800" dirty="0" smtClean="0"/>
              <a:t>/</a:t>
            </a:r>
            <a:r>
              <a:rPr lang="en-US" sz="1800" dirty="0" err="1" smtClean="0"/>
              <a:t>dP</a:t>
            </a:r>
            <a:r>
              <a:rPr lang="en-US" sz="1800" dirty="0" smtClean="0"/>
              <a:t>, LFD,…</a:t>
            </a:r>
          </a:p>
          <a:p>
            <a:pPr lvl="1"/>
            <a:r>
              <a:rPr lang="en-US" sz="2000" dirty="0" smtClean="0"/>
              <a:t>Active measures include</a:t>
            </a:r>
          </a:p>
          <a:p>
            <a:pPr lvl="2"/>
            <a:r>
              <a:rPr lang="en-US" sz="1800" dirty="0" smtClean="0"/>
              <a:t>Sensing cavity detuning in real-time and using piezo or other actuators to actively cancel detuning</a:t>
            </a:r>
          </a:p>
          <a:p>
            <a:pPr lvl="3"/>
            <a:r>
              <a:rPr lang="en-US" sz="1600" dirty="0" smtClean="0"/>
              <a:t>Deterministic sources may be cancelled using feed-forward</a:t>
            </a:r>
          </a:p>
          <a:p>
            <a:pPr lvl="3"/>
            <a:r>
              <a:rPr lang="en-US" sz="1600" dirty="0" smtClean="0"/>
              <a:t>Non-deterministic sources require feed-back</a:t>
            </a:r>
          </a:p>
        </p:txBody>
      </p:sp>
      <p:sp>
        <p:nvSpPr>
          <p:cNvPr id="4" name="Date Placeholder 3"/>
          <p:cNvSpPr>
            <a:spLocks noGrp="1"/>
          </p:cNvSpPr>
          <p:nvPr>
            <p:ph type="dt" sz="half" idx="10"/>
          </p:nvPr>
        </p:nvSpPr>
        <p:spPr/>
        <p:txBody>
          <a:bodyPr/>
          <a:lstStyle/>
          <a:p>
            <a:r>
              <a:rPr lang="en-US" dirty="0" smtClean="0"/>
              <a:t>3/10/2015</a:t>
            </a:r>
            <a:endParaRPr lang="en-US" dirty="0"/>
          </a:p>
        </p:txBody>
      </p:sp>
      <p:sp>
        <p:nvSpPr>
          <p:cNvPr id="5" name="Footer Placeholder 4"/>
          <p:cNvSpPr>
            <a:spLocks noGrp="1"/>
          </p:cNvSpPr>
          <p:nvPr>
            <p:ph type="ftr" sz="quarter" idx="11"/>
          </p:nvPr>
        </p:nvSpPr>
        <p:spPr>
          <a:xfrm>
            <a:off x="676275" y="6515100"/>
            <a:ext cx="5373688" cy="241300"/>
          </a:xfrm>
        </p:spPr>
        <p:txBody>
          <a:bodyPr/>
          <a:lstStyle/>
          <a:p>
            <a:pPr>
              <a:defRPr/>
            </a:pPr>
            <a:r>
              <a:rPr lang="en-US" dirty="0" smtClean="0"/>
              <a:t>Warren Schappert | P2MAC_2015</a:t>
            </a:r>
            <a:endParaRPr lang="en-US" b="1" dirty="0"/>
          </a:p>
        </p:txBody>
      </p:sp>
      <p:sp>
        <p:nvSpPr>
          <p:cNvPr id="6" name="Slide Number Placeholder 5"/>
          <p:cNvSpPr>
            <a:spLocks noGrp="1"/>
          </p:cNvSpPr>
          <p:nvPr>
            <p:ph type="sldNum" sz="quarter" idx="12"/>
          </p:nvPr>
        </p:nvSpPr>
        <p:spPr/>
        <p:txBody>
          <a:bodyPr/>
          <a:lstStyle/>
          <a:p>
            <a:fld id="{A15A663A-9045-4F5C-A8DD-14283B87C592}" type="slidenum">
              <a:rPr lang="en-US" smtClean="0"/>
              <a:pPr/>
              <a:t>4</a:t>
            </a:fld>
            <a:endParaRPr lang="en-US"/>
          </a:p>
        </p:txBody>
      </p:sp>
    </p:spTree>
    <p:extLst>
      <p:ext uri="{BB962C8B-B14F-4D97-AF65-F5344CB8AC3E}">
        <p14:creationId xmlns:p14="http://schemas.microsoft.com/office/powerpoint/2010/main" val="3510025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18747410"/>
              </p:ext>
            </p:extLst>
          </p:nvPr>
        </p:nvGraphicFramePr>
        <p:xfrm>
          <a:off x="450504" y="4774499"/>
          <a:ext cx="8242992" cy="1358585"/>
        </p:xfrm>
        <a:graphic>
          <a:graphicData uri="http://schemas.openxmlformats.org/drawingml/2006/table">
            <a:tbl>
              <a:tblPr firstRow="1" firstCol="1" bandRow="1">
                <a:tableStyleId>{5C22544A-7EE6-4342-B048-85BDC9FD1C3A}</a:tableStyleId>
              </a:tblPr>
              <a:tblGrid>
                <a:gridCol w="686916"/>
                <a:gridCol w="378900"/>
                <a:gridCol w="560717"/>
                <a:gridCol w="595223"/>
                <a:gridCol w="603849"/>
                <a:gridCol w="612475"/>
                <a:gridCol w="905774"/>
                <a:gridCol w="879894"/>
                <a:gridCol w="854015"/>
                <a:gridCol w="791397"/>
                <a:gridCol w="778611"/>
                <a:gridCol w="595221"/>
              </a:tblGrid>
              <a:tr h="279400">
                <a:tc>
                  <a:txBody>
                    <a:bodyPr/>
                    <a:lstStyle/>
                    <a:p>
                      <a:pPr marL="0" marR="0" algn="just">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Q</a:t>
                      </a:r>
                      <a:r>
                        <a:rPr lang="en-US" sz="1400" baseline="-250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r/Q</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L </a:t>
                      </a:r>
                      <a:r>
                        <a:rPr lang="en-US" sz="1400" baseline="-25000">
                          <a:effectLst/>
                        </a:rPr>
                        <a:t>Effective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Voltage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Current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Control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Losses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P</a:t>
                      </a:r>
                      <a:r>
                        <a:rPr lang="en-US" sz="1400" baseline="-25000">
                          <a:effectLst/>
                        </a:rPr>
                        <a:t>Beam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2245">
                <a:tc>
                  <a:txBody>
                    <a:bodyPr/>
                    <a:lstStyle/>
                    <a:p>
                      <a:pPr algn="ctr">
                        <a:spcAft>
                          <a:spcPts val="0"/>
                        </a:spcAft>
                      </a:pPr>
                      <a:r>
                        <a:rPr lang="en-US" sz="1100">
                          <a:effectLst/>
                        </a:rPr>
                        <a:t> </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a:effectLst/>
                        </a:rPr>
                        <a:t> </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a:effectLst/>
                        </a:rPr>
                        <a:t>MHz</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a:effectLst/>
                        </a:rPr>
                        <a:t>10</a:t>
                      </a:r>
                      <a:r>
                        <a:rPr lang="en-US" sz="1100" baseline="30000">
                          <a:effectLst/>
                        </a:rPr>
                        <a:t>9</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a:effectLst/>
                          <a:sym typeface="Symbol" panose="05050102010706020507" pitchFamily="18" charset="2"/>
                        </a:rPr>
                        <a:t></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a:effectLst/>
                        </a:rPr>
                        <a:t>MV/m</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a:effectLst/>
                        </a:rPr>
                        <a:t>m</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a:effectLst/>
                        </a:rPr>
                        <a:t>MV</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a:effectLst/>
                        </a:rPr>
                        <a:t>mA</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dirty="0">
                          <a:effectLst/>
                        </a:rPr>
                        <a:t> </a:t>
                      </a:r>
                      <a:r>
                        <a:rPr lang="en-US" sz="1100" dirty="0" smtClean="0">
                          <a:effectLst/>
                        </a:rPr>
                        <a:t>%</a:t>
                      </a:r>
                      <a:endParaRPr lang="en-US" sz="1100" dirty="0">
                        <a:effectLst/>
                        <a:latin typeface="Calibri" panose="020F0502020204030204" pitchFamily="34" charset="0"/>
                      </a:endParaRPr>
                    </a:p>
                  </a:txBody>
                  <a:tcPr marL="68580" marR="68580" marT="0" marB="0"/>
                </a:tc>
                <a:tc>
                  <a:txBody>
                    <a:bodyPr/>
                    <a:lstStyle/>
                    <a:p>
                      <a:pPr algn="ctr">
                        <a:spcAft>
                          <a:spcPts val="0"/>
                        </a:spcAft>
                      </a:pPr>
                      <a:r>
                        <a:rPr lang="en-US" sz="1100" dirty="0" smtClean="0">
                          <a:effectLst/>
                        </a:rPr>
                        <a:t>%</a:t>
                      </a:r>
                      <a:r>
                        <a:rPr lang="en-US" sz="1100" dirty="0">
                          <a:effectLst/>
                        </a:rPr>
                        <a:t> </a:t>
                      </a:r>
                      <a:endParaRPr lang="en-US" sz="1100" dirty="0">
                        <a:effectLst/>
                        <a:latin typeface="Calibri" panose="020F0502020204030204" pitchFamily="34" charset="0"/>
                      </a:endParaRPr>
                    </a:p>
                  </a:txBody>
                  <a:tcPr marL="68580" marR="68580" marT="0" marB="0"/>
                </a:tc>
                <a:tc>
                  <a:txBody>
                    <a:bodyPr/>
                    <a:lstStyle/>
                    <a:p>
                      <a:pPr algn="ctr">
                        <a:spcAft>
                          <a:spcPts val="0"/>
                        </a:spcAft>
                      </a:pPr>
                      <a:r>
                        <a:rPr lang="en-US" sz="1100">
                          <a:effectLst/>
                        </a:rPr>
                        <a:t>kW</a:t>
                      </a:r>
                      <a:endParaRPr lang="en-US" sz="1100">
                        <a:effectLst/>
                        <a:latin typeface="Calibri" panose="020F0502020204030204" pitchFamily="34"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HWR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162.5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latin typeface="+mn-lt"/>
                          <a:ea typeface="+mn-ea"/>
                          <a:cs typeface="+mn-cs"/>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4.02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dirty="0">
                          <a:effectLst/>
                        </a:rPr>
                        <a:t>SSR1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latin typeface="+mn-lt"/>
                          <a:ea typeface="+mn-ea"/>
                          <a:cs typeface="+mn-cs"/>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latin typeface="+mn-lt"/>
                          <a:ea typeface="+mn-ea"/>
                          <a:cs typeface="+mn-cs"/>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4.10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SSR2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296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0.44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4.99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latin typeface="+mn-lt"/>
                          <a:ea typeface="+mn-ea"/>
                          <a:cs typeface="+mn-cs"/>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latin typeface="+mn-lt"/>
                          <a:ea typeface="+mn-ea"/>
                          <a:cs typeface="+mn-cs"/>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9.99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LB650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650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0.75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11.86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latin typeface="+mn-lt"/>
                          <a:ea typeface="+mn-ea"/>
                          <a:cs typeface="+mn-cs"/>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23.72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HB650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650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609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19.92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latin typeface="+mn-lt"/>
                          <a:ea typeface="+mn-ea"/>
                          <a:cs typeface="+mn-cs"/>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39.84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2" name="Title 1"/>
          <p:cNvSpPr>
            <a:spLocks noGrp="1"/>
          </p:cNvSpPr>
          <p:nvPr>
            <p:ph type="title"/>
          </p:nvPr>
        </p:nvSpPr>
        <p:spPr/>
        <p:txBody>
          <a:bodyPr/>
          <a:lstStyle/>
          <a:p>
            <a:r>
              <a:rPr lang="en-US" smtClean="0"/>
              <a:t>Controlling Detuning in the PIP-II Cavities</a:t>
            </a:r>
            <a:endParaRPr lang="en-US" dirty="0"/>
          </a:p>
        </p:txBody>
      </p:sp>
      <p:sp>
        <p:nvSpPr>
          <p:cNvPr id="3" name="Content Placeholder 2"/>
          <p:cNvSpPr>
            <a:spLocks noGrp="1"/>
          </p:cNvSpPr>
          <p:nvPr>
            <p:ph idx="1"/>
          </p:nvPr>
        </p:nvSpPr>
        <p:spPr>
          <a:xfrm>
            <a:off x="228600" y="879145"/>
            <a:ext cx="8686800" cy="4210440"/>
          </a:xfrm>
        </p:spPr>
        <p:txBody>
          <a:bodyPr/>
          <a:lstStyle/>
          <a:p>
            <a:r>
              <a:rPr lang="en-US" sz="2000" dirty="0" smtClean="0"/>
              <a:t>PIP-II design calls for narrow bandwidth (f</a:t>
            </a:r>
            <a:r>
              <a:rPr lang="en-US" sz="2000" baseline="-25000" dirty="0" smtClean="0"/>
              <a:t>1/2 </a:t>
            </a:r>
            <a:r>
              <a:rPr lang="en-US" sz="2000" dirty="0" smtClean="0">
                <a:sym typeface="Symbol" panose="05050102010706020507" pitchFamily="18" charset="2"/>
              </a:rPr>
              <a:t></a:t>
            </a:r>
            <a:r>
              <a:rPr lang="en-US" sz="2000" dirty="0" smtClean="0"/>
              <a:t>30 Hz) cavities operating in pulsed mode</a:t>
            </a:r>
          </a:p>
          <a:p>
            <a:pPr lvl="1"/>
            <a:r>
              <a:rPr lang="en-US" sz="1600" dirty="0" smtClean="0"/>
              <a:t>Narrow bandwidth makes cavities susceptible to vibration induced detuning</a:t>
            </a:r>
          </a:p>
          <a:p>
            <a:pPr lvl="1"/>
            <a:r>
              <a:rPr lang="en-US" sz="1600" dirty="0" smtClean="0"/>
              <a:t>Pulsed mode LFD can excite vibrations</a:t>
            </a:r>
          </a:p>
          <a:p>
            <a:r>
              <a:rPr lang="en-US" sz="1800" dirty="0" smtClean="0"/>
              <a:t>PEAK detuning of PIP-II cavities must be limited to 20 Hz or less</a:t>
            </a:r>
          </a:p>
          <a:p>
            <a:pPr lvl="1"/>
            <a:r>
              <a:rPr lang="en-US" sz="2000" dirty="0" smtClean="0"/>
              <a:t>PIP-II cavities will require active detuning compensation of both LFD and microphonics during routine operation</a:t>
            </a:r>
          </a:p>
          <a:p>
            <a:pPr lvl="2"/>
            <a:r>
              <a:rPr lang="en-US" sz="1600" dirty="0" smtClean="0"/>
              <a:t>Will require combination of </a:t>
            </a:r>
          </a:p>
          <a:p>
            <a:pPr lvl="3"/>
            <a:r>
              <a:rPr lang="en-US" sz="1400" dirty="0" smtClean="0"/>
              <a:t>best LFD compensation achieved to date</a:t>
            </a:r>
          </a:p>
          <a:p>
            <a:pPr lvl="3"/>
            <a:r>
              <a:rPr lang="en-US" sz="1400" dirty="0" smtClean="0"/>
              <a:t>AND best active microphonics compensation achieved to date</a:t>
            </a:r>
          </a:p>
          <a:p>
            <a:pPr lvl="3"/>
            <a:r>
              <a:rPr lang="en-US" sz="1400" dirty="0" smtClean="0"/>
              <a:t>AND 24/7 operation over hundreds of cavities for several tens of years</a:t>
            </a:r>
          </a:p>
          <a:p>
            <a:r>
              <a:rPr lang="en-US" sz="2000" b="1" dirty="0" smtClean="0"/>
              <a:t>No examples of large machines that require active detuning control during routine operation currently exist</a:t>
            </a:r>
          </a:p>
          <a:p>
            <a:pPr lvl="1"/>
            <a:endParaRPr lang="en-US" sz="2000" dirty="0" smtClean="0"/>
          </a:p>
          <a:p>
            <a:endParaRPr lang="en-US" sz="2000" dirty="0"/>
          </a:p>
        </p:txBody>
      </p:sp>
      <p:sp>
        <p:nvSpPr>
          <p:cNvPr id="4" name="Date Placeholder 3"/>
          <p:cNvSpPr>
            <a:spLocks noGrp="1"/>
          </p:cNvSpPr>
          <p:nvPr>
            <p:ph type="dt" sz="half" idx="10"/>
          </p:nvPr>
        </p:nvSpPr>
        <p:spPr/>
        <p:txBody>
          <a:bodyPr/>
          <a:lstStyle/>
          <a:p>
            <a:r>
              <a:rPr lang="en-US" dirty="0" smtClean="0"/>
              <a:t>3/10/2015</a:t>
            </a:r>
            <a:endParaRPr lang="en-US" dirty="0"/>
          </a:p>
        </p:txBody>
      </p:sp>
      <p:sp>
        <p:nvSpPr>
          <p:cNvPr id="5" name="Footer Placeholder 4"/>
          <p:cNvSpPr>
            <a:spLocks noGrp="1"/>
          </p:cNvSpPr>
          <p:nvPr>
            <p:ph type="ftr" sz="quarter" idx="11"/>
          </p:nvPr>
        </p:nvSpPr>
        <p:spPr/>
        <p:txBody>
          <a:bodyPr/>
          <a:lstStyle/>
          <a:p>
            <a:pPr>
              <a:defRPr/>
            </a:pPr>
            <a:r>
              <a:rPr lang="en-US" dirty="0" smtClean="0"/>
              <a:t>Warren Schappert | P2MAC_2015</a:t>
            </a:r>
            <a:endParaRPr lang="en-US" b="1" dirty="0"/>
          </a:p>
        </p:txBody>
      </p:sp>
      <p:sp>
        <p:nvSpPr>
          <p:cNvPr id="6" name="Slide Number Placeholder 5"/>
          <p:cNvSpPr>
            <a:spLocks noGrp="1"/>
          </p:cNvSpPr>
          <p:nvPr>
            <p:ph type="sldNum" sz="quarter" idx="12"/>
          </p:nvPr>
        </p:nvSpPr>
        <p:spPr/>
        <p:txBody>
          <a:bodyPr/>
          <a:lstStyle/>
          <a:p>
            <a:fld id="{A15A663A-9045-4F5C-A8DD-14283B87C592}" type="slidenum">
              <a:rPr lang="en-US" smtClean="0"/>
              <a:pPr/>
              <a:t>5</a:t>
            </a:fld>
            <a:endParaRPr lang="en-US"/>
          </a:p>
        </p:txBody>
      </p:sp>
    </p:spTree>
    <p:extLst>
      <p:ext uri="{BB962C8B-B14F-4D97-AF65-F5344CB8AC3E}">
        <p14:creationId xmlns:p14="http://schemas.microsoft.com/office/powerpoint/2010/main" val="1492156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nvPr>
        </p:nvGraphicFramePr>
        <p:xfrm>
          <a:off x="450504" y="4774499"/>
          <a:ext cx="8242992" cy="1358585"/>
        </p:xfrm>
        <a:graphic>
          <a:graphicData uri="http://schemas.openxmlformats.org/drawingml/2006/table">
            <a:tbl>
              <a:tblPr firstRow="1" firstCol="1" bandRow="1">
                <a:tableStyleId>{5C22544A-7EE6-4342-B048-85BDC9FD1C3A}</a:tableStyleId>
              </a:tblPr>
              <a:tblGrid>
                <a:gridCol w="686916"/>
                <a:gridCol w="378900"/>
                <a:gridCol w="560717"/>
                <a:gridCol w="595223"/>
                <a:gridCol w="603849"/>
                <a:gridCol w="612475"/>
                <a:gridCol w="905774"/>
                <a:gridCol w="879894"/>
                <a:gridCol w="854015"/>
                <a:gridCol w="791397"/>
                <a:gridCol w="778611"/>
                <a:gridCol w="595221"/>
              </a:tblGrid>
              <a:tr h="279400">
                <a:tc>
                  <a:txBody>
                    <a:bodyPr/>
                    <a:lstStyle/>
                    <a:p>
                      <a:pPr marL="0" marR="0" algn="just">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Q</a:t>
                      </a:r>
                      <a:r>
                        <a:rPr lang="en-US" sz="1400" baseline="-250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r/Q</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L </a:t>
                      </a:r>
                      <a:r>
                        <a:rPr lang="en-US" sz="1400" baseline="-25000">
                          <a:effectLst/>
                        </a:rPr>
                        <a:t>Effective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Voltage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Current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Control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Losses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P</a:t>
                      </a:r>
                      <a:r>
                        <a:rPr lang="en-US" sz="1400" baseline="-25000">
                          <a:effectLst/>
                        </a:rPr>
                        <a:t>Beam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2245">
                <a:tc>
                  <a:txBody>
                    <a:bodyPr/>
                    <a:lstStyle/>
                    <a:p>
                      <a:pPr algn="ctr">
                        <a:spcAft>
                          <a:spcPts val="0"/>
                        </a:spcAft>
                      </a:pPr>
                      <a:r>
                        <a:rPr lang="en-US" sz="1100">
                          <a:effectLst/>
                        </a:rPr>
                        <a:t> </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a:effectLst/>
                        </a:rPr>
                        <a:t> </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a:effectLst/>
                        </a:rPr>
                        <a:t>MHz</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a:effectLst/>
                        </a:rPr>
                        <a:t>10</a:t>
                      </a:r>
                      <a:r>
                        <a:rPr lang="en-US" sz="1100" baseline="30000">
                          <a:effectLst/>
                        </a:rPr>
                        <a:t>9</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a:effectLst/>
                          <a:sym typeface="Symbol" panose="05050102010706020507" pitchFamily="18" charset="2"/>
                        </a:rPr>
                        <a:t></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a:effectLst/>
                        </a:rPr>
                        <a:t>MV/m</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a:effectLst/>
                        </a:rPr>
                        <a:t>m</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a:effectLst/>
                        </a:rPr>
                        <a:t>MV</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a:effectLst/>
                        </a:rPr>
                        <a:t>mA</a:t>
                      </a:r>
                      <a:endParaRPr lang="en-US" sz="1100">
                        <a:effectLst/>
                        <a:latin typeface="Calibri" panose="020F0502020204030204" pitchFamily="34" charset="0"/>
                      </a:endParaRPr>
                    </a:p>
                  </a:txBody>
                  <a:tcPr marL="68580" marR="68580" marT="0" marB="0"/>
                </a:tc>
                <a:tc>
                  <a:txBody>
                    <a:bodyPr/>
                    <a:lstStyle/>
                    <a:p>
                      <a:pPr algn="ctr">
                        <a:spcAft>
                          <a:spcPts val="0"/>
                        </a:spcAft>
                      </a:pPr>
                      <a:r>
                        <a:rPr lang="en-US" sz="1100" dirty="0">
                          <a:effectLst/>
                        </a:rPr>
                        <a:t> </a:t>
                      </a:r>
                      <a:r>
                        <a:rPr lang="en-US" sz="1100" dirty="0" smtClean="0">
                          <a:effectLst/>
                        </a:rPr>
                        <a:t>%</a:t>
                      </a:r>
                      <a:endParaRPr lang="en-US" sz="1100" dirty="0">
                        <a:effectLst/>
                        <a:latin typeface="Calibri" panose="020F0502020204030204" pitchFamily="34" charset="0"/>
                      </a:endParaRPr>
                    </a:p>
                  </a:txBody>
                  <a:tcPr marL="68580" marR="68580" marT="0" marB="0"/>
                </a:tc>
                <a:tc>
                  <a:txBody>
                    <a:bodyPr/>
                    <a:lstStyle/>
                    <a:p>
                      <a:pPr algn="ctr">
                        <a:spcAft>
                          <a:spcPts val="0"/>
                        </a:spcAft>
                      </a:pPr>
                      <a:r>
                        <a:rPr lang="en-US" sz="1100" dirty="0" smtClean="0">
                          <a:effectLst/>
                        </a:rPr>
                        <a:t>%</a:t>
                      </a:r>
                      <a:r>
                        <a:rPr lang="en-US" sz="1100" dirty="0">
                          <a:effectLst/>
                        </a:rPr>
                        <a:t> </a:t>
                      </a:r>
                      <a:endParaRPr lang="en-US" sz="1100" dirty="0">
                        <a:effectLst/>
                        <a:latin typeface="Calibri" panose="020F0502020204030204" pitchFamily="34" charset="0"/>
                      </a:endParaRPr>
                    </a:p>
                  </a:txBody>
                  <a:tcPr marL="68580" marR="68580" marT="0" marB="0"/>
                </a:tc>
                <a:tc>
                  <a:txBody>
                    <a:bodyPr/>
                    <a:lstStyle/>
                    <a:p>
                      <a:pPr algn="ctr">
                        <a:spcAft>
                          <a:spcPts val="0"/>
                        </a:spcAft>
                      </a:pPr>
                      <a:r>
                        <a:rPr lang="en-US" sz="1100">
                          <a:effectLst/>
                        </a:rPr>
                        <a:t>kW</a:t>
                      </a:r>
                      <a:endParaRPr lang="en-US" sz="1100">
                        <a:effectLst/>
                        <a:latin typeface="Calibri" panose="020F0502020204030204" pitchFamily="34"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HWR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162.5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latin typeface="+mn-lt"/>
                          <a:ea typeface="+mn-ea"/>
                          <a:cs typeface="+mn-cs"/>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4.02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dirty="0">
                          <a:effectLst/>
                        </a:rPr>
                        <a:t>SSR1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latin typeface="+mn-lt"/>
                          <a:ea typeface="+mn-ea"/>
                          <a:cs typeface="+mn-cs"/>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latin typeface="+mn-lt"/>
                          <a:ea typeface="+mn-ea"/>
                          <a:cs typeface="+mn-cs"/>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4.10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SSR2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296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0.44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4.99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latin typeface="+mn-lt"/>
                          <a:ea typeface="+mn-ea"/>
                          <a:cs typeface="+mn-cs"/>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latin typeface="+mn-lt"/>
                          <a:ea typeface="+mn-ea"/>
                          <a:cs typeface="+mn-cs"/>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9.99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LB650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650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0.75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11.86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latin typeface="+mn-lt"/>
                          <a:ea typeface="+mn-ea"/>
                          <a:cs typeface="+mn-cs"/>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23.72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HB650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650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609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19.92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smtClean="0">
                          <a:effectLst/>
                          <a:latin typeface="+mn-lt"/>
                          <a:ea typeface="+mn-ea"/>
                          <a:cs typeface="+mn-cs"/>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39.84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2" name="Title 1"/>
          <p:cNvSpPr>
            <a:spLocks noGrp="1"/>
          </p:cNvSpPr>
          <p:nvPr>
            <p:ph type="title"/>
          </p:nvPr>
        </p:nvSpPr>
        <p:spPr/>
        <p:txBody>
          <a:bodyPr/>
          <a:lstStyle/>
          <a:p>
            <a:r>
              <a:rPr lang="en-US" smtClean="0"/>
              <a:t>Controlling Detuning in the PIP-II Cavities</a:t>
            </a:r>
            <a:endParaRPr lang="en-US" dirty="0"/>
          </a:p>
        </p:txBody>
      </p:sp>
      <p:sp>
        <p:nvSpPr>
          <p:cNvPr id="3" name="Content Placeholder 2"/>
          <p:cNvSpPr>
            <a:spLocks noGrp="1"/>
          </p:cNvSpPr>
          <p:nvPr>
            <p:ph idx="1"/>
          </p:nvPr>
        </p:nvSpPr>
        <p:spPr>
          <a:xfrm>
            <a:off x="228600" y="879145"/>
            <a:ext cx="8686800" cy="4210440"/>
          </a:xfrm>
        </p:spPr>
        <p:txBody>
          <a:bodyPr/>
          <a:lstStyle/>
          <a:p>
            <a:r>
              <a:rPr lang="en-US" sz="2000" dirty="0" smtClean="0"/>
              <a:t>PIP-II design calls for narrow bandwidth (f</a:t>
            </a:r>
            <a:r>
              <a:rPr lang="en-US" sz="2000" baseline="-25000" dirty="0" smtClean="0"/>
              <a:t>1/2 </a:t>
            </a:r>
            <a:r>
              <a:rPr lang="en-US" sz="2000" dirty="0" smtClean="0">
                <a:sym typeface="Symbol" panose="05050102010706020507" pitchFamily="18" charset="2"/>
              </a:rPr>
              <a:t></a:t>
            </a:r>
            <a:r>
              <a:rPr lang="en-US" sz="2000" dirty="0" smtClean="0"/>
              <a:t>30 Hz) cavities operating in pulsed mode</a:t>
            </a:r>
          </a:p>
          <a:p>
            <a:pPr lvl="1"/>
            <a:r>
              <a:rPr lang="en-US" sz="1600" dirty="0" smtClean="0"/>
              <a:t>Narrow bandwidth makes cavities susceptible to vibration induced detuning</a:t>
            </a:r>
          </a:p>
          <a:p>
            <a:pPr lvl="1"/>
            <a:r>
              <a:rPr lang="en-US" sz="1600" dirty="0" smtClean="0"/>
              <a:t>Pulsed mode LFD can excite vibrations</a:t>
            </a:r>
          </a:p>
          <a:p>
            <a:r>
              <a:rPr lang="en-US" sz="1800" dirty="0" smtClean="0"/>
              <a:t>PEAK detuning of PIP-II cavities must be limited to 20 Hz or less</a:t>
            </a:r>
          </a:p>
          <a:p>
            <a:pPr lvl="1"/>
            <a:r>
              <a:rPr lang="en-US" sz="2000" dirty="0" smtClean="0"/>
              <a:t>PIP-II cavities will require active detuning compensation of both LFD and microphonics during routine operation</a:t>
            </a:r>
          </a:p>
          <a:p>
            <a:pPr lvl="2"/>
            <a:r>
              <a:rPr lang="en-US" sz="1600" dirty="0" smtClean="0"/>
              <a:t>Will require combination of </a:t>
            </a:r>
          </a:p>
          <a:p>
            <a:pPr lvl="3"/>
            <a:r>
              <a:rPr lang="en-US" sz="1400" dirty="0" smtClean="0"/>
              <a:t>best LFD compensation achieved to date</a:t>
            </a:r>
          </a:p>
          <a:p>
            <a:pPr lvl="3"/>
            <a:r>
              <a:rPr lang="en-US" sz="1400" dirty="0" smtClean="0"/>
              <a:t>AND best active microphonics compensation achieved to date</a:t>
            </a:r>
          </a:p>
          <a:p>
            <a:pPr lvl="3"/>
            <a:r>
              <a:rPr lang="en-US" sz="1400" dirty="0" smtClean="0"/>
              <a:t>AND 24/7 operation over hundreds of cavities for several tens of years</a:t>
            </a:r>
          </a:p>
          <a:p>
            <a:r>
              <a:rPr lang="en-US" sz="2000" b="1" dirty="0" smtClean="0"/>
              <a:t>No examples of large machines that require active detuning control during routine operation currently exist</a:t>
            </a:r>
          </a:p>
          <a:p>
            <a:pPr lvl="1"/>
            <a:endParaRPr lang="en-US" sz="2000" dirty="0" smtClean="0"/>
          </a:p>
          <a:p>
            <a:endParaRPr lang="en-US" sz="2000" dirty="0"/>
          </a:p>
        </p:txBody>
      </p:sp>
      <p:sp>
        <p:nvSpPr>
          <p:cNvPr id="4" name="Date Placeholder 3"/>
          <p:cNvSpPr>
            <a:spLocks noGrp="1"/>
          </p:cNvSpPr>
          <p:nvPr>
            <p:ph type="dt" sz="half" idx="10"/>
          </p:nvPr>
        </p:nvSpPr>
        <p:spPr/>
        <p:txBody>
          <a:bodyPr/>
          <a:lstStyle/>
          <a:p>
            <a:r>
              <a:rPr lang="en-US" dirty="0" smtClean="0"/>
              <a:t>3/10/2015</a:t>
            </a:r>
            <a:endParaRPr lang="en-US" dirty="0"/>
          </a:p>
        </p:txBody>
      </p:sp>
      <p:sp>
        <p:nvSpPr>
          <p:cNvPr id="5" name="Footer Placeholder 4"/>
          <p:cNvSpPr>
            <a:spLocks noGrp="1"/>
          </p:cNvSpPr>
          <p:nvPr>
            <p:ph type="ftr" sz="quarter" idx="11"/>
          </p:nvPr>
        </p:nvSpPr>
        <p:spPr/>
        <p:txBody>
          <a:bodyPr/>
          <a:lstStyle/>
          <a:p>
            <a:pPr>
              <a:defRPr/>
            </a:pPr>
            <a:r>
              <a:rPr lang="en-US" dirty="0" smtClean="0"/>
              <a:t>Warren Schappert | P2MAC_2015</a:t>
            </a:r>
            <a:endParaRPr lang="en-US" b="1" dirty="0"/>
          </a:p>
        </p:txBody>
      </p:sp>
      <p:sp>
        <p:nvSpPr>
          <p:cNvPr id="6" name="Slide Number Placeholder 5"/>
          <p:cNvSpPr>
            <a:spLocks noGrp="1"/>
          </p:cNvSpPr>
          <p:nvPr>
            <p:ph type="sldNum" sz="quarter" idx="12"/>
          </p:nvPr>
        </p:nvSpPr>
        <p:spPr/>
        <p:txBody>
          <a:bodyPr/>
          <a:lstStyle/>
          <a:p>
            <a:fld id="{A15A663A-9045-4F5C-A8DD-14283B87C592}" type="slidenum">
              <a:rPr lang="en-US" smtClean="0"/>
              <a:pPr/>
              <a:t>6</a:t>
            </a:fld>
            <a:endParaRPr lang="en-US"/>
          </a:p>
        </p:txBody>
      </p:sp>
      <p:sp>
        <p:nvSpPr>
          <p:cNvPr id="8" name="&quot;No&quot; Symbol 7"/>
          <p:cNvSpPr/>
          <p:nvPr/>
        </p:nvSpPr>
        <p:spPr>
          <a:xfrm>
            <a:off x="1770484" y="470473"/>
            <a:ext cx="5348319" cy="5853619"/>
          </a:xfrm>
          <a:prstGeom prst="noSmoking">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04640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 Challenges of PIP-II (and any other project…)</a:t>
            </a:r>
            <a:endParaRPr lang="en-US" dirty="0"/>
          </a:p>
        </p:txBody>
      </p:sp>
      <p:sp>
        <p:nvSpPr>
          <p:cNvPr id="3" name="Content Placeholder 2"/>
          <p:cNvSpPr>
            <a:spLocks noGrp="1"/>
          </p:cNvSpPr>
          <p:nvPr>
            <p:ph idx="1"/>
          </p:nvPr>
        </p:nvSpPr>
        <p:spPr/>
        <p:txBody>
          <a:bodyPr/>
          <a:lstStyle/>
          <a:p>
            <a:r>
              <a:rPr lang="en-US" dirty="0" smtClean="0"/>
              <a:t>Technical challenges associated with active control are probably manageable</a:t>
            </a:r>
          </a:p>
          <a:p>
            <a:pPr lvl="1"/>
            <a:r>
              <a:rPr lang="en-US" dirty="0" smtClean="0"/>
              <a:t>System identification </a:t>
            </a:r>
          </a:p>
          <a:p>
            <a:pPr lvl="2"/>
            <a:r>
              <a:rPr lang="en-US" dirty="0" smtClean="0"/>
              <a:t>Fully characterize each cavity in the system and automatically generate  a low-order transfer function</a:t>
            </a:r>
          </a:p>
          <a:p>
            <a:pPr lvl="1"/>
            <a:r>
              <a:rPr lang="en-US" dirty="0" smtClean="0"/>
              <a:t>Optimal control</a:t>
            </a:r>
          </a:p>
          <a:p>
            <a:pPr lvl="2"/>
            <a:r>
              <a:rPr lang="en-US" dirty="0" smtClean="0"/>
              <a:t>Automatically generate the best possible (LS) controller for each individual cavity based on the measured low-order transfer functions</a:t>
            </a:r>
          </a:p>
          <a:p>
            <a:pPr lvl="1"/>
            <a:r>
              <a:rPr lang="en-US" dirty="0" smtClean="0"/>
              <a:t>Implementation is tedious but straightforward</a:t>
            </a:r>
          </a:p>
          <a:p>
            <a:r>
              <a:rPr lang="en-US" dirty="0" smtClean="0"/>
              <a:t>Organizational and cross-disciplinary challenges will likely be far more difficult (IMHO)</a:t>
            </a:r>
          </a:p>
        </p:txBody>
      </p:sp>
      <p:sp>
        <p:nvSpPr>
          <p:cNvPr id="4" name="Date Placeholder 3"/>
          <p:cNvSpPr>
            <a:spLocks noGrp="1"/>
          </p:cNvSpPr>
          <p:nvPr>
            <p:ph type="dt" sz="half" idx="10"/>
          </p:nvPr>
        </p:nvSpPr>
        <p:spPr/>
        <p:txBody>
          <a:bodyPr/>
          <a:lstStyle/>
          <a:p>
            <a:r>
              <a:rPr lang="en-US" smtClean="0"/>
              <a:t>3/10/2015</a:t>
            </a:r>
            <a:endParaRPr lang="en-US" dirty="0"/>
          </a:p>
        </p:txBody>
      </p:sp>
      <p:sp>
        <p:nvSpPr>
          <p:cNvPr id="5" name="Footer Placeholder 4"/>
          <p:cNvSpPr>
            <a:spLocks noGrp="1"/>
          </p:cNvSpPr>
          <p:nvPr>
            <p:ph type="ftr" sz="quarter" idx="11"/>
          </p:nvPr>
        </p:nvSpPr>
        <p:spPr/>
        <p:txBody>
          <a:bodyPr/>
          <a:lstStyle/>
          <a:p>
            <a:pPr>
              <a:defRPr/>
            </a:pPr>
            <a:r>
              <a:rPr lang="en-US" smtClean="0"/>
              <a:t>Warren Schappert | P2MAC_2015</a:t>
            </a:r>
            <a:endParaRPr lang="en-US" b="1" dirty="0"/>
          </a:p>
        </p:txBody>
      </p:sp>
      <p:sp>
        <p:nvSpPr>
          <p:cNvPr id="6" name="Slide Number Placeholder 5"/>
          <p:cNvSpPr>
            <a:spLocks noGrp="1"/>
          </p:cNvSpPr>
          <p:nvPr>
            <p:ph type="sldNum" sz="quarter" idx="12"/>
          </p:nvPr>
        </p:nvSpPr>
        <p:spPr/>
        <p:txBody>
          <a:bodyPr/>
          <a:lstStyle/>
          <a:p>
            <a:fld id="{A15A663A-9045-4F5C-A8DD-14283B87C592}" type="slidenum">
              <a:rPr lang="en-US" smtClean="0"/>
              <a:pPr/>
              <a:t>7</a:t>
            </a:fld>
            <a:endParaRPr lang="en-US"/>
          </a:p>
        </p:txBody>
      </p:sp>
    </p:spTree>
    <p:extLst>
      <p:ext uri="{BB962C8B-B14F-4D97-AF65-F5344CB8AC3E}">
        <p14:creationId xmlns:p14="http://schemas.microsoft.com/office/powerpoint/2010/main" val="2833627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3510" y="843238"/>
            <a:ext cx="4416422" cy="3312317"/>
          </a:xfrm>
          <a:prstGeom prst="rect">
            <a:avLst/>
          </a:prstGeom>
        </p:spPr>
      </p:pic>
      <p:sp>
        <p:nvSpPr>
          <p:cNvPr id="2" name="Title 1"/>
          <p:cNvSpPr>
            <a:spLocks noGrp="1"/>
          </p:cNvSpPr>
          <p:nvPr>
            <p:ph type="title"/>
          </p:nvPr>
        </p:nvSpPr>
        <p:spPr/>
        <p:txBody>
          <a:bodyPr/>
          <a:lstStyle/>
          <a:p>
            <a:pPr marL="342900" indent="-342900">
              <a:buFont typeface="Arial" panose="020B0604020202020204" pitchFamily="34" charset="0"/>
              <a:buChar char="•"/>
            </a:pPr>
            <a:r>
              <a:rPr lang="en-US" dirty="0" smtClean="0"/>
              <a:t>The million dollar muffin fan…</a:t>
            </a:r>
            <a:endParaRPr lang="en-US" dirty="0"/>
          </a:p>
        </p:txBody>
      </p:sp>
      <p:sp>
        <p:nvSpPr>
          <p:cNvPr id="3" name="Content Placeholder 2"/>
          <p:cNvSpPr>
            <a:spLocks noGrp="1"/>
          </p:cNvSpPr>
          <p:nvPr>
            <p:ph idx="1"/>
          </p:nvPr>
        </p:nvSpPr>
        <p:spPr>
          <a:xfrm>
            <a:off x="211347" y="922812"/>
            <a:ext cx="4360652" cy="3407647"/>
          </a:xfrm>
        </p:spPr>
        <p:txBody>
          <a:bodyPr/>
          <a:lstStyle/>
          <a:p>
            <a:r>
              <a:rPr lang="en-US" sz="2000" dirty="0" smtClean="0"/>
              <a:t>Minimizing cavity detuning requires careful optimization across entire machine</a:t>
            </a:r>
          </a:p>
          <a:p>
            <a:pPr lvl="1"/>
            <a:r>
              <a:rPr lang="en-US" sz="2000" dirty="0"/>
              <a:t>C</a:t>
            </a:r>
            <a:r>
              <a:rPr lang="en-US" sz="2000" dirty="0" smtClean="0"/>
              <a:t>avity design, cryomodule design, RF plant, cryogenic system design,  civil engineering</a:t>
            </a:r>
          </a:p>
          <a:p>
            <a:pPr lvl="2"/>
            <a:r>
              <a:rPr lang="en-US" sz="1800" dirty="0" smtClean="0"/>
              <a:t>Cross-disciplinary </a:t>
            </a:r>
            <a:r>
              <a:rPr lang="en-US" sz="1800" dirty="0"/>
              <a:t>challenges may be more daunting than technical challenges</a:t>
            </a:r>
          </a:p>
          <a:p>
            <a:pPr lvl="1"/>
            <a:endParaRPr lang="en-US" sz="2000" dirty="0" smtClean="0"/>
          </a:p>
          <a:p>
            <a:pPr lvl="1"/>
            <a:endParaRPr lang="en-US" sz="2000" dirty="0"/>
          </a:p>
        </p:txBody>
      </p:sp>
      <p:sp>
        <p:nvSpPr>
          <p:cNvPr id="4" name="Date Placeholder 3"/>
          <p:cNvSpPr>
            <a:spLocks noGrp="1"/>
          </p:cNvSpPr>
          <p:nvPr>
            <p:ph type="dt" sz="half" idx="10"/>
          </p:nvPr>
        </p:nvSpPr>
        <p:spPr/>
        <p:txBody>
          <a:bodyPr/>
          <a:lstStyle/>
          <a:p>
            <a:r>
              <a:rPr lang="en-US" dirty="0" smtClean="0"/>
              <a:t>3/10/2015</a:t>
            </a:r>
            <a:endParaRPr lang="en-US" dirty="0"/>
          </a:p>
        </p:txBody>
      </p:sp>
      <p:sp>
        <p:nvSpPr>
          <p:cNvPr id="5" name="Footer Placeholder 4"/>
          <p:cNvSpPr>
            <a:spLocks noGrp="1"/>
          </p:cNvSpPr>
          <p:nvPr>
            <p:ph type="ftr" sz="quarter" idx="11"/>
          </p:nvPr>
        </p:nvSpPr>
        <p:spPr/>
        <p:txBody>
          <a:bodyPr/>
          <a:lstStyle/>
          <a:p>
            <a:pPr>
              <a:defRPr/>
            </a:pPr>
            <a:r>
              <a:rPr lang="en-US" dirty="0" smtClean="0"/>
              <a:t>Warren Schappert | P2MAC_2015</a:t>
            </a:r>
            <a:endParaRPr lang="en-US" b="1" dirty="0"/>
          </a:p>
        </p:txBody>
      </p:sp>
      <p:sp>
        <p:nvSpPr>
          <p:cNvPr id="6" name="Slide Number Placeholder 5"/>
          <p:cNvSpPr>
            <a:spLocks noGrp="1"/>
          </p:cNvSpPr>
          <p:nvPr>
            <p:ph type="sldNum" sz="quarter" idx="12"/>
          </p:nvPr>
        </p:nvSpPr>
        <p:spPr/>
        <p:txBody>
          <a:bodyPr/>
          <a:lstStyle/>
          <a:p>
            <a:fld id="{A15A663A-9045-4F5C-A8DD-14283B87C592}" type="slidenum">
              <a:rPr lang="en-US" smtClean="0"/>
              <a:pPr/>
              <a:t>8</a:t>
            </a:fld>
            <a:endParaRPr lang="en-US"/>
          </a:p>
        </p:txBody>
      </p:sp>
      <p:sp>
        <p:nvSpPr>
          <p:cNvPr id="8" name="Rectangle 7"/>
          <p:cNvSpPr/>
          <p:nvPr/>
        </p:nvSpPr>
        <p:spPr>
          <a:xfrm>
            <a:off x="211347" y="3847703"/>
            <a:ext cx="8792473" cy="2667397"/>
          </a:xfrm>
          <a:prstGeom prst="rect">
            <a:avLst/>
          </a:prstGeom>
        </p:spPr>
        <p:txBody>
          <a:bodyPr wrap="square">
            <a:spAutoFit/>
          </a:bodyPr>
          <a:lstStyle/>
          <a:p>
            <a:pPr marL="342900" lvl="0" indent="-342900">
              <a:spcBef>
                <a:spcPts val="1200"/>
              </a:spcBef>
              <a:buFont typeface="Arial" pitchFamily="34" charset="0"/>
              <a:buChar char="•"/>
            </a:pPr>
            <a:r>
              <a:rPr lang="en-US" sz="2000" dirty="0" smtClean="0">
                <a:solidFill>
                  <a:srgbClr val="404040"/>
                </a:solidFill>
                <a:latin typeface="Helvetica"/>
              </a:rPr>
              <a:t>Large </a:t>
            </a:r>
            <a:r>
              <a:rPr lang="en-US" sz="2000" dirty="0">
                <a:solidFill>
                  <a:srgbClr val="404040"/>
                </a:solidFill>
                <a:latin typeface="Helvetica"/>
              </a:rPr>
              <a:t>potential costs if any aspect ignored</a:t>
            </a:r>
          </a:p>
          <a:p>
            <a:pPr marL="742950" lvl="1" indent="-285750">
              <a:spcBef>
                <a:spcPts val="200"/>
              </a:spcBef>
              <a:buFont typeface="Arial" pitchFamily="34" charset="0"/>
              <a:buChar char="–"/>
            </a:pPr>
            <a:r>
              <a:rPr lang="en-US" sz="2000" dirty="0">
                <a:solidFill>
                  <a:srgbClr val="404040"/>
                </a:solidFill>
                <a:latin typeface="Helvetica"/>
              </a:rPr>
              <a:t>Small design changes may have large impact on cavity detuning</a:t>
            </a:r>
          </a:p>
          <a:p>
            <a:pPr marL="742950" lvl="1" indent="-285750">
              <a:spcBef>
                <a:spcPts val="200"/>
              </a:spcBef>
              <a:buFont typeface="Arial" pitchFamily="34" charset="0"/>
              <a:buChar char="–"/>
            </a:pPr>
            <a:r>
              <a:rPr lang="en-US" sz="2000" dirty="0">
                <a:solidFill>
                  <a:srgbClr val="404040"/>
                </a:solidFill>
                <a:latin typeface="Helvetica"/>
              </a:rPr>
              <a:t>Cost of fixing microphonics afterwards could be very high</a:t>
            </a:r>
          </a:p>
          <a:p>
            <a:pPr marL="285750" indent="-285750">
              <a:spcBef>
                <a:spcPts val="0"/>
              </a:spcBef>
              <a:buFont typeface="Arial" panose="020B0604020202020204" pitchFamily="34" charset="0"/>
              <a:buChar char="•"/>
            </a:pPr>
            <a:r>
              <a:rPr lang="en-US" sz="2000" dirty="0" smtClean="0">
                <a:solidFill>
                  <a:srgbClr val="404040"/>
                </a:solidFill>
                <a:latin typeface="Helvetica"/>
              </a:rPr>
              <a:t>Some structure within PIP-II organization will be required to coordinate effort amongst groups and disciplines</a:t>
            </a:r>
            <a:endParaRPr lang="en-US" sz="1800" dirty="0" smtClean="0">
              <a:solidFill>
                <a:srgbClr val="404040"/>
              </a:solidFill>
              <a:latin typeface="Helvetica"/>
            </a:endParaRPr>
          </a:p>
          <a:p>
            <a:pPr marL="742950" lvl="1" indent="-285750">
              <a:spcBef>
                <a:spcPts val="0"/>
              </a:spcBef>
              <a:buFont typeface="Arial" panose="020B0604020202020204" pitchFamily="34" charset="0"/>
              <a:buChar char="•"/>
            </a:pPr>
            <a:r>
              <a:rPr lang="en-US" sz="2000" dirty="0" smtClean="0">
                <a:solidFill>
                  <a:srgbClr val="404040"/>
                </a:solidFill>
                <a:latin typeface="Helvetica"/>
              </a:rPr>
              <a:t>Education and communication</a:t>
            </a:r>
          </a:p>
          <a:p>
            <a:pPr marL="742950" lvl="1" indent="-285750">
              <a:spcBef>
                <a:spcPts val="0"/>
              </a:spcBef>
              <a:buFont typeface="Arial" panose="020B0604020202020204" pitchFamily="34" charset="0"/>
              <a:buChar char="•"/>
            </a:pPr>
            <a:r>
              <a:rPr lang="en-US" sz="2000" dirty="0" smtClean="0">
                <a:solidFill>
                  <a:srgbClr val="404040"/>
                </a:solidFill>
                <a:latin typeface="Helvetica"/>
              </a:rPr>
              <a:t>Vibration related reviews</a:t>
            </a:r>
          </a:p>
          <a:p>
            <a:pPr marL="742950" lvl="1" indent="-285750">
              <a:spcBef>
                <a:spcPts val="0"/>
              </a:spcBef>
              <a:buFont typeface="Arial" panose="020B0604020202020204" pitchFamily="34" charset="0"/>
              <a:buChar char="•"/>
            </a:pPr>
            <a:endParaRPr lang="en-US" sz="2000" dirty="0" smtClean="0">
              <a:solidFill>
                <a:srgbClr val="404040"/>
              </a:solidFill>
              <a:latin typeface="Helvetica"/>
            </a:endParaRPr>
          </a:p>
        </p:txBody>
      </p:sp>
    </p:spTree>
    <p:extLst>
      <p:ext uri="{BB962C8B-B14F-4D97-AF65-F5344CB8AC3E}">
        <p14:creationId xmlns:p14="http://schemas.microsoft.com/office/powerpoint/2010/main" val="1719527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3799037" y="3803531"/>
            <a:ext cx="3292634" cy="2469475"/>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A catalogue of horror stories…</a:t>
            </a:r>
            <a:endParaRPr lang="en-US" dirty="0"/>
          </a:p>
        </p:txBody>
      </p:sp>
      <p:sp>
        <p:nvSpPr>
          <p:cNvPr id="3" name="Content Placeholder 2"/>
          <p:cNvSpPr>
            <a:spLocks noGrp="1"/>
          </p:cNvSpPr>
          <p:nvPr>
            <p:ph idx="1"/>
          </p:nvPr>
        </p:nvSpPr>
        <p:spPr>
          <a:xfrm>
            <a:off x="228600" y="1043046"/>
            <a:ext cx="5339993" cy="4987867"/>
          </a:xfrm>
        </p:spPr>
        <p:txBody>
          <a:bodyPr/>
          <a:lstStyle/>
          <a:p>
            <a:r>
              <a:rPr lang="en-US" dirty="0" smtClean="0"/>
              <a:t>Experience </a:t>
            </a:r>
            <a:r>
              <a:rPr lang="en-US" dirty="0" smtClean="0"/>
              <a:t>at FNAL with blade tuner for ILC cavities</a:t>
            </a:r>
          </a:p>
          <a:p>
            <a:pPr lvl="1"/>
            <a:r>
              <a:rPr lang="en-US" sz="3600" b="1" dirty="0" smtClean="0"/>
              <a:t>Everything that can go wrong will go </a:t>
            </a:r>
            <a:r>
              <a:rPr lang="en-US" sz="3600" b="1" dirty="0" smtClean="0"/>
              <a:t>wrong</a:t>
            </a:r>
          </a:p>
          <a:p>
            <a:pPr lvl="1"/>
            <a:r>
              <a:rPr lang="en-US" sz="2000" dirty="0"/>
              <a:t>Extensive component and integration testing required for reliable </a:t>
            </a:r>
            <a:r>
              <a:rPr lang="en-US" sz="2000" dirty="0" smtClean="0"/>
              <a:t>operation</a:t>
            </a:r>
            <a:endParaRPr lang="en-US" sz="2000" dirty="0"/>
          </a:p>
          <a:p>
            <a:r>
              <a:rPr lang="en-US" dirty="0" smtClean="0"/>
              <a:t>Experience at other labs</a:t>
            </a:r>
          </a:p>
          <a:p>
            <a:pPr lvl="1"/>
            <a:r>
              <a:rPr lang="en-US" sz="1800" dirty="0" smtClean="0"/>
              <a:t>MSU</a:t>
            </a:r>
          </a:p>
          <a:p>
            <a:pPr lvl="1"/>
            <a:r>
              <a:rPr lang="en-US" sz="1800" dirty="0" err="1" smtClean="0"/>
              <a:t>JLab</a:t>
            </a:r>
            <a:endParaRPr lang="en-US" sz="1800" dirty="0"/>
          </a:p>
          <a:p>
            <a:pPr lvl="1"/>
            <a:r>
              <a:rPr lang="en-US" sz="1800" dirty="0" smtClean="0"/>
              <a:t>SNS</a:t>
            </a:r>
          </a:p>
          <a:p>
            <a:pPr lvl="1"/>
            <a:r>
              <a:rPr lang="en-US" sz="1800" dirty="0" smtClean="0"/>
              <a:t>Cornell</a:t>
            </a:r>
          </a:p>
          <a:p>
            <a:pPr lvl="1"/>
            <a:r>
              <a:rPr lang="en-US" sz="1800" dirty="0" smtClean="0"/>
              <a:t>HoBiCaT</a:t>
            </a:r>
          </a:p>
        </p:txBody>
      </p:sp>
      <p:sp>
        <p:nvSpPr>
          <p:cNvPr id="4" name="Date Placeholder 3"/>
          <p:cNvSpPr>
            <a:spLocks noGrp="1"/>
          </p:cNvSpPr>
          <p:nvPr>
            <p:ph type="dt" sz="half" idx="10"/>
          </p:nvPr>
        </p:nvSpPr>
        <p:spPr/>
        <p:txBody>
          <a:bodyPr/>
          <a:lstStyle/>
          <a:p>
            <a:r>
              <a:rPr lang="en-US" smtClean="0"/>
              <a:t>3/10/2015</a:t>
            </a:r>
            <a:endParaRPr lang="en-US" dirty="0"/>
          </a:p>
        </p:txBody>
      </p:sp>
      <p:sp>
        <p:nvSpPr>
          <p:cNvPr id="5" name="Footer Placeholder 4"/>
          <p:cNvSpPr>
            <a:spLocks noGrp="1"/>
          </p:cNvSpPr>
          <p:nvPr>
            <p:ph type="ftr" sz="quarter" idx="11"/>
          </p:nvPr>
        </p:nvSpPr>
        <p:spPr/>
        <p:txBody>
          <a:bodyPr/>
          <a:lstStyle/>
          <a:p>
            <a:pPr>
              <a:defRPr/>
            </a:pPr>
            <a:r>
              <a:rPr lang="en-US" smtClean="0"/>
              <a:t>Warren Schappert | P2MAC_2015</a:t>
            </a:r>
            <a:endParaRPr lang="en-US" b="1" dirty="0"/>
          </a:p>
        </p:txBody>
      </p:sp>
      <p:sp>
        <p:nvSpPr>
          <p:cNvPr id="6" name="Slide Number Placeholder 5"/>
          <p:cNvSpPr>
            <a:spLocks noGrp="1"/>
          </p:cNvSpPr>
          <p:nvPr>
            <p:ph type="sldNum" sz="quarter" idx="12"/>
          </p:nvPr>
        </p:nvSpPr>
        <p:spPr/>
        <p:txBody>
          <a:bodyPr/>
          <a:lstStyle/>
          <a:p>
            <a:fld id="{A15A663A-9045-4F5C-A8DD-14283B87C592}" type="slidenum">
              <a:rPr lang="en-US" smtClean="0"/>
              <a:pPr/>
              <a:t>9</a:t>
            </a:fld>
            <a:endParaRPr lang="en-US"/>
          </a:p>
        </p:txBody>
      </p:sp>
      <p:pic>
        <p:nvPicPr>
          <p:cNvPr id="7" name="Picture 4"/>
          <p:cNvPicPr>
            <a:picLocks noChangeAspect="1" noChangeArrowheads="1"/>
          </p:cNvPicPr>
          <p:nvPr/>
        </p:nvPicPr>
        <p:blipFill>
          <a:blip r:embed="rId3" cstate="print"/>
          <a:srcRect/>
          <a:stretch>
            <a:fillRect/>
          </a:stretch>
        </p:blipFill>
        <p:spPr bwMode="auto">
          <a:xfrm>
            <a:off x="5631986" y="1601241"/>
            <a:ext cx="3096782" cy="2352675"/>
          </a:xfrm>
          <a:prstGeom prst="rect">
            <a:avLst/>
          </a:prstGeom>
          <a:noFill/>
          <a:ln w="9525">
            <a:noFill/>
            <a:miter lim="800000"/>
            <a:headEnd/>
            <a:tailEnd/>
          </a:ln>
        </p:spPr>
      </p:pic>
      <p:pic>
        <p:nvPicPr>
          <p:cNvPr id="8" name="Picture 4"/>
          <p:cNvPicPr>
            <a:picLocks noChangeAspect="1" noChangeArrowheads="1"/>
          </p:cNvPicPr>
          <p:nvPr/>
        </p:nvPicPr>
        <p:blipFill>
          <a:blip r:embed="rId4" cstate="print"/>
          <a:srcRect/>
          <a:stretch>
            <a:fillRect/>
          </a:stretch>
        </p:blipFill>
        <p:spPr bwMode="auto">
          <a:xfrm>
            <a:off x="7079358" y="937597"/>
            <a:ext cx="1836042" cy="1839982"/>
          </a:xfrm>
          <a:prstGeom prst="rect">
            <a:avLst/>
          </a:prstGeom>
          <a:noFill/>
          <a:ln w="9525">
            <a:noFill/>
            <a:miter lim="800000"/>
            <a:headEnd/>
            <a:tailEnd/>
          </a:ln>
        </p:spPr>
      </p:pic>
      <p:pic>
        <p:nvPicPr>
          <p:cNvPr id="10" name="Picture 9"/>
          <p:cNvPicPr>
            <a:picLocks noChangeAspect="1"/>
          </p:cNvPicPr>
          <p:nvPr/>
        </p:nvPicPr>
        <p:blipFill>
          <a:blip r:embed="rId5"/>
          <a:stretch>
            <a:fillRect/>
          </a:stretch>
        </p:blipFill>
        <p:spPr>
          <a:xfrm>
            <a:off x="6180138" y="3780268"/>
            <a:ext cx="2781092" cy="1315670"/>
          </a:xfrm>
          <a:prstGeom prst="rect">
            <a:avLst/>
          </a:prstGeom>
        </p:spPr>
      </p:pic>
    </p:spTree>
    <p:extLst>
      <p:ext uri="{BB962C8B-B14F-4D97-AF65-F5344CB8AC3E}">
        <p14:creationId xmlns:p14="http://schemas.microsoft.com/office/powerpoint/2010/main" val="1002100594"/>
      </p:ext>
    </p:extLst>
  </p:cSld>
  <p:clrMapOvr>
    <a:masterClrMapping/>
  </p:clrMapOvr>
</p:sld>
</file>

<file path=ppt/theme/theme1.xml><?xml version="1.0" encoding="utf-8"?>
<a:theme xmlns:a="http://schemas.openxmlformats.org/drawingml/2006/main" name="Template">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995</TotalTime>
  <Words>1398</Words>
  <Application>Microsoft Office PowerPoint</Application>
  <PresentationFormat>On-screen Show (4:3)</PresentationFormat>
  <Paragraphs>349</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ＭＳ Ｐゴシック</vt:lpstr>
      <vt:lpstr>ＭＳ Ｐゴシック</vt:lpstr>
      <vt:lpstr>Arial</vt:lpstr>
      <vt:lpstr>Calibri</vt:lpstr>
      <vt:lpstr>Helvetica</vt:lpstr>
      <vt:lpstr>Symbol</vt:lpstr>
      <vt:lpstr>Times New Roman</vt:lpstr>
      <vt:lpstr>Template</vt:lpstr>
      <vt:lpstr>Challenges of PIP-II</vt:lpstr>
      <vt:lpstr>SRF Cavity Detuning</vt:lpstr>
      <vt:lpstr>Cost of Cavity Detuning</vt:lpstr>
      <vt:lpstr>Controlling Cavity Detuning</vt:lpstr>
      <vt:lpstr>Controlling Detuning in the PIP-II Cavities</vt:lpstr>
      <vt:lpstr>Controlling Detuning in the PIP-II Cavities</vt:lpstr>
      <vt:lpstr>The REAL Challenges of PIP-II (and any other project…)</vt:lpstr>
      <vt:lpstr>The million dollar muffin fan…</vt:lpstr>
      <vt:lpstr>A catalogue of horror stories…</vt:lpstr>
      <vt:lpstr>But those guys never talk to each other…</vt:lpstr>
      <vt:lpstr>You need HOW MUCH test time?....</vt:lpstr>
      <vt:lpstr>I don’t want to hear about the problem…</vt:lpstr>
      <vt:lpstr>The luxury of LFD control…</vt:lpstr>
      <vt:lpstr>Even I am not interested in attending this workshop …</vt:lpstr>
      <vt:lpstr>Conclusion</vt:lpstr>
    </vt:vector>
  </TitlesOfParts>
  <Company>Fermi National Accelerator Laboratory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 one line or two lines</dc:title>
  <dc:creator>Steve Holmes</dc:creator>
  <cp:lastModifiedBy>Warren Schappert x2906 13605N</cp:lastModifiedBy>
  <cp:revision>69</cp:revision>
  <cp:lastPrinted>2014-01-20T19:40:21Z</cp:lastPrinted>
  <dcterms:created xsi:type="dcterms:W3CDTF">2015-02-13T18:30:20Z</dcterms:created>
  <dcterms:modified xsi:type="dcterms:W3CDTF">2015-10-08T12:24:11Z</dcterms:modified>
</cp:coreProperties>
</file>