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265" r:id="rId3"/>
    <p:sldId id="267" r:id="rId4"/>
    <p:sldId id="268" r:id="rId5"/>
    <p:sldId id="266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8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10/7/2015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10/7/2015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864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1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b="0" dirty="0" smtClean="0"/>
              <a:t> </a:t>
            </a:r>
            <a:r>
              <a:rPr lang="en-US" b="0" dirty="0"/>
              <a:t>Objectives of the meeting 	</a:t>
            </a:r>
            <a:br>
              <a:rPr lang="en-US" b="0" dirty="0"/>
            </a:b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V. Yakovlev</a:t>
            </a:r>
          </a:p>
          <a:p>
            <a:r>
              <a:rPr lang="en-US" dirty="0" smtClean="0"/>
              <a:t>Microphonics Workshop, FNAL</a:t>
            </a:r>
            <a:r>
              <a:rPr lang="en-US" dirty="0"/>
              <a:t>	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October 8, 2015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10/8/2015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V. Yakovlev | Microphonics Workshop, FNAL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0412" y="169049"/>
            <a:ext cx="8721379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big accelerator projects:</a:t>
            </a:r>
          </a:p>
          <a:p>
            <a:endParaRPr lang="en-US" dirty="0"/>
          </a:p>
          <a:p>
            <a:r>
              <a:rPr lang="en-US" dirty="0" smtClean="0"/>
              <a:t>LCLS II – electrons, FEL applications</a:t>
            </a:r>
          </a:p>
          <a:p>
            <a:r>
              <a:rPr lang="en-US" dirty="0" smtClean="0"/>
              <a:t>PIP II – H</a:t>
            </a:r>
            <a:r>
              <a:rPr lang="en-US" baseline="30000" dirty="0" smtClean="0"/>
              <a:t>-</a:t>
            </a:r>
            <a:r>
              <a:rPr lang="en-US" dirty="0" smtClean="0"/>
              <a:t>, neutrino experiments</a:t>
            </a:r>
          </a:p>
          <a:p>
            <a:endParaRPr lang="en-US" dirty="0"/>
          </a:p>
          <a:p>
            <a:r>
              <a:rPr lang="en-US" sz="2800" dirty="0" smtClean="0"/>
              <a:t>                                           LCLS II             PIP II</a:t>
            </a:r>
          </a:p>
          <a:p>
            <a:r>
              <a:rPr lang="en-US" dirty="0" smtClean="0"/>
              <a:t>Energy, GeV                              4.0                       0.8</a:t>
            </a:r>
          </a:p>
          <a:p>
            <a:r>
              <a:rPr lang="en-US" dirty="0" smtClean="0"/>
              <a:t>Beam current, mA                   0.3                       2.0 </a:t>
            </a:r>
          </a:p>
          <a:p>
            <a:r>
              <a:rPr lang="en-US" dirty="0" smtClean="0"/>
              <a:t>Operation regime                    CW                      Pulsed/CW</a:t>
            </a:r>
          </a:p>
          <a:p>
            <a:r>
              <a:rPr lang="en-US" dirty="0" smtClean="0"/>
              <a:t>Operation frequency, GHz     1.3                       0.65 (High Energy part)</a:t>
            </a:r>
          </a:p>
          <a:p>
            <a:r>
              <a:rPr lang="en-US" dirty="0" smtClean="0"/>
              <a:t>Loaded Q                                   4e7                      1.1e7 (HE Part)</a:t>
            </a:r>
          </a:p>
          <a:p>
            <a:r>
              <a:rPr lang="en-US" dirty="0" smtClean="0"/>
              <a:t>Bandwidth, Hz                          32                         58  </a:t>
            </a:r>
          </a:p>
          <a:p>
            <a:endParaRPr lang="en-US" dirty="0"/>
          </a:p>
          <a:p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Low beam loading → narrow bandwidth;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Pulsed regime → Lorentz Force Detune (LFD);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CW regime → microphonics;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10/8/2015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V. Yakovlev | Microphonics Workshop, FNAL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0412" y="169049"/>
            <a:ext cx="872137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eaLnBrk="0" fontAlgn="auto" hangingPunct="0">
              <a:spcAft>
                <a:spcPts val="0"/>
              </a:spcAft>
            </a:pPr>
            <a:r>
              <a:rPr lang="en-US" sz="2000" dirty="0" smtClean="0">
                <a:latin typeface="Arial"/>
                <a:ea typeface="+mn-ea"/>
                <a:cs typeface="Times New Roman" pitchFamily="18" charset="0"/>
              </a:rPr>
              <a:t>Resonance Control Strategy:</a:t>
            </a:r>
          </a:p>
          <a:p>
            <a:pPr lvl="0" algn="just" defTabSz="914400" eaLnBrk="0" fontAlgn="auto" hangingPunct="0">
              <a:spcAft>
                <a:spcPts val="0"/>
              </a:spcAft>
              <a:buFontTx/>
              <a:buChar char="•"/>
            </a:pPr>
            <a:endParaRPr lang="en-US" sz="2000" dirty="0">
              <a:latin typeface="Arial"/>
              <a:ea typeface="+mn-ea"/>
              <a:cs typeface="Times New Roman" pitchFamily="18" charset="0"/>
            </a:endParaRPr>
          </a:p>
          <a:p>
            <a:pPr lvl="0" algn="just" defTabSz="914400" eaLnBrk="0" fontAlgn="auto" hangingPunct="0">
              <a:spcAft>
                <a:spcPts val="0"/>
              </a:spcAft>
              <a:buFontTx/>
              <a:buChar char="•"/>
            </a:pPr>
            <a:r>
              <a:rPr lang="en-US" sz="2000" dirty="0" smtClean="0">
                <a:latin typeface="Arial"/>
                <a:ea typeface="+mn-ea"/>
                <a:cs typeface="Times New Roman" pitchFamily="18" charset="0"/>
              </a:rPr>
              <a:t>Providing </a:t>
            </a:r>
            <a:r>
              <a:rPr lang="en-US" sz="2000" dirty="0">
                <a:latin typeface="Arial"/>
                <a:ea typeface="+mn-ea"/>
                <a:cs typeface="Times New Roman" pitchFamily="18" charset="0"/>
              </a:rPr>
              <a:t>sufficient reserve RF power to compensate for the expected peak detuning levels.</a:t>
            </a:r>
          </a:p>
          <a:p>
            <a:pPr lvl="0" algn="just" defTabSz="914400" eaLnBrk="0" fontAlgn="auto" hangingPunct="0">
              <a:spcAft>
                <a:spcPts val="0"/>
              </a:spcAft>
              <a:buFontTx/>
              <a:buChar char="•"/>
            </a:pPr>
            <a:endParaRPr lang="en-US" sz="2000" dirty="0">
              <a:latin typeface="Arial"/>
              <a:ea typeface="+mn-ea"/>
              <a:cs typeface="Times New Roman" pitchFamily="18" charset="0"/>
            </a:endParaRPr>
          </a:p>
          <a:p>
            <a:pPr lvl="0" algn="just" defTabSz="914400" eaLnBrk="0" fontAlgn="auto" hangingPunct="0">
              <a:spcAft>
                <a:spcPts val="0"/>
              </a:spcAft>
              <a:buFontTx/>
              <a:buChar char="•"/>
            </a:pPr>
            <a:r>
              <a:rPr lang="en-US" sz="2000" dirty="0">
                <a:latin typeface="Arial"/>
                <a:ea typeface="Calibri" pitchFamily="34" charset="0"/>
                <a:cs typeface="Times New Roman" pitchFamily="18" charset="0"/>
              </a:rPr>
              <a:t>Improving the regulation of the bath pressure to minimize the magnitude of cyclic variations and transients.</a:t>
            </a:r>
          </a:p>
          <a:p>
            <a:pPr lvl="0" algn="just" defTabSz="914400" eaLnBrk="0" fontAlgn="auto" hangingPunct="0">
              <a:spcAft>
                <a:spcPts val="0"/>
              </a:spcAft>
              <a:buFontTx/>
              <a:buChar char="•"/>
            </a:pPr>
            <a:endParaRPr lang="en-US" sz="2000" dirty="0">
              <a:latin typeface="Arial"/>
              <a:ea typeface="Calibri" pitchFamily="34" charset="0"/>
              <a:cs typeface="Times New Roman" pitchFamily="18" charset="0"/>
            </a:endParaRPr>
          </a:p>
          <a:p>
            <a:pPr lvl="0" algn="just" defTabSz="914400" eaLnBrk="0" fontAlgn="auto" hangingPunct="0">
              <a:spcAft>
                <a:spcPts val="0"/>
              </a:spcAft>
              <a:buFontTx/>
              <a:buChar char="•"/>
            </a:pPr>
            <a:r>
              <a:rPr lang="en-US" sz="2000" dirty="0" smtClean="0">
                <a:latin typeface="Arial"/>
                <a:ea typeface="Calibri" pitchFamily="34" charset="0"/>
                <a:cs typeface="Times New Roman" pitchFamily="18" charset="0"/>
              </a:rPr>
              <a:t>Improvement of the cavity mechanical properties in order to reduce </a:t>
            </a:r>
          </a:p>
          <a:p>
            <a:pPr lvl="0" algn="just" defTabSz="914400" eaLnBrk="0" fontAlgn="auto" hangingPunct="0">
              <a:spcAft>
                <a:spcPts val="0"/>
              </a:spcAft>
            </a:pPr>
            <a:r>
              <a:rPr lang="en-US" sz="2000" dirty="0" smtClean="0">
                <a:latin typeface="Arial"/>
                <a:ea typeface="Calibri" pitchFamily="34" charset="0"/>
                <a:cs typeface="Times New Roman" pitchFamily="18" charset="0"/>
              </a:rPr>
              <a:t>     - the </a:t>
            </a:r>
            <a:r>
              <a:rPr lang="en-US" sz="2000" dirty="0">
                <a:latin typeface="Arial"/>
                <a:ea typeface="Calibri" pitchFamily="34" charset="0"/>
                <a:cs typeface="Times New Roman" pitchFamily="18" charset="0"/>
              </a:rPr>
              <a:t>sensitivity of the cavity resonant frequency to variations in </a:t>
            </a:r>
            <a:r>
              <a:rPr lang="en-US" sz="2000" dirty="0" smtClean="0">
                <a:latin typeface="Arial"/>
                <a:ea typeface="Calibri" pitchFamily="34" charset="0"/>
                <a:cs typeface="Times New Roman" pitchFamily="18" charset="0"/>
              </a:rPr>
              <a:t>the</a:t>
            </a:r>
            <a:br>
              <a:rPr lang="en-US" sz="2000" dirty="0" smtClean="0">
                <a:latin typeface="Arial"/>
                <a:ea typeface="Calibri" pitchFamily="34" charset="0"/>
                <a:cs typeface="Times New Roman" pitchFamily="18" charset="0"/>
              </a:rPr>
            </a:br>
            <a:r>
              <a:rPr lang="en-US" sz="2000" dirty="0" smtClean="0">
                <a:latin typeface="Arial"/>
                <a:ea typeface="Calibri" pitchFamily="34" charset="0"/>
                <a:cs typeface="Times New Roman" pitchFamily="18" charset="0"/>
              </a:rPr>
              <a:t>        </a:t>
            </a:r>
            <a:r>
              <a:rPr lang="en-US" sz="2000" dirty="0">
                <a:latin typeface="Arial"/>
                <a:ea typeface="Calibri" pitchFamily="34" charset="0"/>
                <a:cs typeface="Times New Roman" pitchFamily="18" charset="0"/>
              </a:rPr>
              <a:t>helium bath pressure (</a:t>
            </a:r>
            <a:r>
              <a:rPr lang="en-US" sz="2000" dirty="0" err="1">
                <a:latin typeface="Arial"/>
                <a:ea typeface="Calibri" pitchFamily="34" charset="0"/>
                <a:cs typeface="Times New Roman" pitchFamily="18" charset="0"/>
              </a:rPr>
              <a:t>df</a:t>
            </a:r>
            <a:r>
              <a:rPr lang="en-US" sz="2000" dirty="0">
                <a:latin typeface="Arial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2000" dirty="0" err="1">
                <a:latin typeface="Arial"/>
                <a:ea typeface="Calibri" pitchFamily="34" charset="0"/>
                <a:cs typeface="Times New Roman" pitchFamily="18" charset="0"/>
              </a:rPr>
              <a:t>dP</a:t>
            </a:r>
            <a:r>
              <a:rPr lang="en-US" sz="2000" dirty="0" smtClean="0">
                <a:latin typeface="Arial"/>
                <a:ea typeface="Calibri" pitchFamily="34" charset="0"/>
                <a:cs typeface="Times New Roman" pitchFamily="18" charset="0"/>
              </a:rPr>
              <a:t>); </a:t>
            </a:r>
          </a:p>
          <a:p>
            <a:pPr lvl="0" algn="just" defTabSz="914400" eaLnBrk="0" fontAlgn="auto" hangingPunct="0">
              <a:spcAft>
                <a:spcPts val="0"/>
              </a:spcAft>
            </a:pPr>
            <a:r>
              <a:rPr lang="en-US" sz="2000" dirty="0">
                <a:latin typeface="Arial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Arial"/>
                <a:ea typeface="Calibri" pitchFamily="34" charset="0"/>
                <a:cs typeface="Times New Roman" pitchFamily="18" charset="0"/>
              </a:rPr>
              <a:t>    - The cavity detune caused by </a:t>
            </a:r>
            <a:r>
              <a:rPr lang="en-US" sz="2000" dirty="0" err="1" smtClean="0">
                <a:latin typeface="Arial"/>
                <a:ea typeface="Calibri" pitchFamily="34" charset="0"/>
                <a:cs typeface="Times New Roman" pitchFamily="18" charset="0"/>
              </a:rPr>
              <a:t>pornderomotive</a:t>
            </a:r>
            <a:r>
              <a:rPr lang="en-US" sz="2000" dirty="0" smtClean="0">
                <a:latin typeface="Arial"/>
                <a:ea typeface="Calibri" pitchFamily="34" charset="0"/>
                <a:cs typeface="Times New Roman" pitchFamily="18" charset="0"/>
              </a:rPr>
              <a:t> forces (Lorentz Force</a:t>
            </a:r>
            <a:br>
              <a:rPr lang="en-US" sz="2000" dirty="0" smtClean="0">
                <a:latin typeface="Arial"/>
                <a:ea typeface="Calibri" pitchFamily="34" charset="0"/>
                <a:cs typeface="Times New Roman" pitchFamily="18" charset="0"/>
              </a:rPr>
            </a:br>
            <a:r>
              <a:rPr lang="en-US" sz="2000" dirty="0" smtClean="0">
                <a:latin typeface="Arial"/>
                <a:ea typeface="Calibri" pitchFamily="34" charset="0"/>
                <a:cs typeface="Times New Roman" pitchFamily="18" charset="0"/>
              </a:rPr>
              <a:t>        Detune)</a:t>
            </a:r>
            <a:endParaRPr lang="en-US" sz="2000" dirty="0">
              <a:latin typeface="Arial"/>
              <a:ea typeface="Calibri" pitchFamily="34" charset="0"/>
              <a:cs typeface="Times New Roman" pitchFamily="18" charset="0"/>
            </a:endParaRPr>
          </a:p>
          <a:p>
            <a:pPr lvl="0" algn="just" defTabSz="914400" eaLnBrk="0" fontAlgn="auto" hangingPunct="0">
              <a:spcAft>
                <a:spcPts val="0"/>
              </a:spcAft>
              <a:buFontTx/>
              <a:buChar char="•"/>
            </a:pPr>
            <a:endParaRPr lang="en-US" sz="2000" dirty="0">
              <a:latin typeface="Arial"/>
              <a:ea typeface="+mn-ea"/>
            </a:endParaRPr>
          </a:p>
          <a:p>
            <a:pPr lvl="0" algn="just" defTabSz="914400" eaLnBrk="0" fontAlgn="auto" hangingPunct="0">
              <a:spcAft>
                <a:spcPts val="0"/>
              </a:spcAft>
              <a:buFontTx/>
              <a:buChar char="•"/>
            </a:pPr>
            <a:r>
              <a:rPr lang="en-US" sz="2000" dirty="0">
                <a:latin typeface="Arial"/>
                <a:ea typeface="Calibri" pitchFamily="34" charset="0"/>
                <a:cs typeface="Times New Roman" pitchFamily="18" charset="0"/>
              </a:rPr>
              <a:t>Minimizing the acoustic energy transmitted to the cavity by external vibration sources.</a:t>
            </a:r>
          </a:p>
          <a:p>
            <a:pPr lvl="0" algn="just" defTabSz="914400" eaLnBrk="0" fontAlgn="auto" hangingPunct="0">
              <a:spcAft>
                <a:spcPts val="0"/>
              </a:spcAft>
              <a:buFontTx/>
              <a:buChar char="•"/>
            </a:pPr>
            <a:endParaRPr lang="en-GB" sz="2000" dirty="0"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lvl="0" algn="just" defTabSz="9144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GB" sz="2000" dirty="0">
                <a:latin typeface="Arial"/>
                <a:ea typeface="Times New Roman" pitchFamily="18" charset="0"/>
                <a:cs typeface="Times New Roman" pitchFamily="18" charset="0"/>
              </a:rPr>
              <a:t>Actively damping cavity vibrations using a fast mechanical or electromagnetic tuner driven by </a:t>
            </a:r>
            <a:r>
              <a:rPr lang="en-US" sz="2000" dirty="0">
                <a:latin typeface="Arial"/>
                <a:ea typeface="+mn-ea"/>
                <a:cs typeface="Times New Roman" pitchFamily="18" charset="0"/>
              </a:rPr>
              <a:t>feedback from measurements of the cavity resonant frequency.</a:t>
            </a:r>
          </a:p>
        </p:txBody>
      </p:sp>
    </p:spTree>
    <p:extLst>
      <p:ext uri="{BB962C8B-B14F-4D97-AF65-F5344CB8AC3E}">
        <p14:creationId xmlns:p14="http://schemas.microsoft.com/office/powerpoint/2010/main" val="33763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Objectives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18995" y="843203"/>
            <a:ext cx="8840481" cy="5496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2"/>
                </a:solidFill>
              </a:rPr>
              <a:t>Review challenges for the SRF Cavities Resonance Control (passive &amp; active) for both projects: LCLS II &amp; PIP II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Review of “Lessons learned” from the LABs worked with narrow bandwidth SRF cavities: JLAB; ANL; FRIB; Cornell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Develop integration strategies for LLRF, Active Resonance Control, and Machine Design groups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Review “Active Resonance Control State of Art</a:t>
            </a:r>
            <a:r>
              <a:rPr lang="en-US" dirty="0" smtClean="0">
                <a:solidFill>
                  <a:schemeClr val="tx2"/>
                </a:solidFill>
              </a:rPr>
              <a:t>”.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Develop </a:t>
            </a:r>
            <a:r>
              <a:rPr lang="en-US" dirty="0">
                <a:solidFill>
                  <a:schemeClr val="tx2"/>
                </a:solidFill>
              </a:rPr>
              <a:t>Active Resonance Control R&amp;D strategy across existing collaborations.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10/8/2015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V. Yakovlev | Microphonics Workshop, FNAL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Agenda (1)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890646"/>
            <a:ext cx="8672513" cy="4987867"/>
          </a:xfrm>
        </p:spPr>
        <p:txBody>
          <a:bodyPr/>
          <a:lstStyle/>
          <a:p>
            <a:pPr marL="0" indent="0">
              <a:buNone/>
            </a:pPr>
            <a:r>
              <a:rPr lang="en-US" sz="1400" b="1" i="1" dirty="0"/>
              <a:t>Thursday, 8 October 2015</a:t>
            </a:r>
          </a:p>
          <a:p>
            <a:pPr marL="0" indent="0">
              <a:buNone/>
            </a:pPr>
            <a:r>
              <a:rPr lang="en-US" sz="1400" dirty="0"/>
              <a:t>08:30 - 10:30 Introduction: First Session</a:t>
            </a:r>
          </a:p>
          <a:p>
            <a:pPr marL="0" indent="0">
              <a:buNone/>
            </a:pPr>
            <a:r>
              <a:rPr lang="en-US" sz="1400" i="1" dirty="0"/>
              <a:t>Convener:	</a:t>
            </a:r>
            <a:r>
              <a:rPr lang="en-US" sz="1400" i="1" dirty="0" smtClean="0"/>
              <a:t>J. </a:t>
            </a:r>
            <a:r>
              <a:rPr lang="en-US" sz="1400" i="1" dirty="0" err="1" smtClean="0"/>
              <a:t>Holzbauer</a:t>
            </a:r>
            <a:r>
              <a:rPr lang="en-US" sz="1400" i="1" dirty="0" smtClean="0"/>
              <a:t> ,Y. Pischalnikov, W. Schappert</a:t>
            </a:r>
            <a:endParaRPr lang="en-US" sz="1400" i="1" dirty="0"/>
          </a:p>
          <a:p>
            <a:pPr marL="0" indent="0">
              <a:buNone/>
            </a:pPr>
            <a:r>
              <a:rPr lang="en-US" sz="1400" dirty="0"/>
              <a:t>08:30 Introduction 10'</a:t>
            </a:r>
          </a:p>
          <a:p>
            <a:pPr marL="0" indent="0">
              <a:buNone/>
            </a:pPr>
            <a:r>
              <a:rPr lang="en-US" sz="1400" dirty="0" smtClean="0"/>
              <a:t>V. </a:t>
            </a:r>
            <a:r>
              <a:rPr lang="en-US" sz="1400" dirty="0" err="1" smtClean="0"/>
              <a:t>Vyacheslav</a:t>
            </a:r>
            <a:r>
              <a:rPr lang="en-US" sz="1400" dirty="0" smtClean="0"/>
              <a:t> </a:t>
            </a:r>
            <a:r>
              <a:rPr lang="en-US" sz="1400" dirty="0"/>
              <a:t>Yakovlev (FNAL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sz="1400" dirty="0"/>
              <a:t>08:40 Challenges of PIP-II 20'</a:t>
            </a:r>
          </a:p>
          <a:p>
            <a:pPr marL="0" indent="0">
              <a:buNone/>
            </a:pPr>
            <a:r>
              <a:rPr lang="en-US" sz="1400" dirty="0" smtClean="0"/>
              <a:t>W. </a:t>
            </a:r>
            <a:r>
              <a:rPr lang="en-US" sz="1400" dirty="0"/>
              <a:t>Schappert </a:t>
            </a:r>
            <a:r>
              <a:rPr lang="en-US" sz="1400" dirty="0" smtClean="0"/>
              <a:t>(FNAL)</a:t>
            </a: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sz="1400" dirty="0"/>
              <a:t>09:00 Challenges of LCLS-II 20'</a:t>
            </a:r>
          </a:p>
          <a:p>
            <a:pPr marL="0" indent="0">
              <a:buNone/>
            </a:pPr>
            <a:r>
              <a:rPr lang="en-US" sz="1400" dirty="0" smtClean="0"/>
              <a:t>L. Doolittle </a:t>
            </a:r>
            <a:r>
              <a:rPr lang="en-US" sz="1400" dirty="0"/>
              <a:t>(LBNL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400" dirty="0"/>
              <a:t>09:20 FNAL Resonance Control State of the Art 15'</a:t>
            </a:r>
          </a:p>
          <a:p>
            <a:pPr marL="0" indent="0">
              <a:buNone/>
            </a:pPr>
            <a:r>
              <a:rPr lang="en-US" sz="1400" dirty="0" smtClean="0"/>
              <a:t>J. </a:t>
            </a:r>
            <a:r>
              <a:rPr lang="en-US" sz="1400" dirty="0" err="1" smtClean="0"/>
              <a:t>Holzbauer</a:t>
            </a:r>
            <a:r>
              <a:rPr lang="en-US" sz="1400" dirty="0" smtClean="0"/>
              <a:t> </a:t>
            </a:r>
            <a:r>
              <a:rPr lang="en-US" sz="1400" dirty="0"/>
              <a:t>(Fermi National Accelerator Laboratory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sz="1400" dirty="0" smtClean="0"/>
              <a:t>09:35 </a:t>
            </a:r>
            <a:r>
              <a:rPr lang="en-US" sz="1400" dirty="0"/>
              <a:t>Resonance Control as part of a LLRF system 15'</a:t>
            </a:r>
          </a:p>
          <a:p>
            <a:pPr marL="0" indent="0">
              <a:buNone/>
            </a:pPr>
            <a:r>
              <a:rPr lang="en-US" sz="1400" dirty="0" smtClean="0"/>
              <a:t>L. Doolittle </a:t>
            </a:r>
            <a:r>
              <a:rPr lang="en-US" sz="1400" dirty="0"/>
              <a:t>(LBNL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sz="1400" dirty="0"/>
              <a:t>09:50 He Pressure, Cavity Heating, and Microphonics in C100 Cryomodules 20'</a:t>
            </a:r>
          </a:p>
          <a:p>
            <a:pPr marL="0" indent="0">
              <a:buNone/>
            </a:pPr>
            <a:r>
              <a:rPr lang="en-US" sz="1400" dirty="0" smtClean="0"/>
              <a:t>C. Mounts </a:t>
            </a:r>
            <a:r>
              <a:rPr lang="en-US" sz="1400" dirty="0"/>
              <a:t>(</a:t>
            </a:r>
            <a:r>
              <a:rPr lang="en-US" sz="1400" dirty="0" err="1"/>
              <a:t>JLab</a:t>
            </a:r>
            <a:r>
              <a:rPr lang="en-US" sz="1400" dirty="0"/>
              <a:t>), </a:t>
            </a:r>
            <a:endParaRPr lang="en-US" sz="1400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sz="1400" dirty="0" smtClean="0"/>
              <a:t>10:10 </a:t>
            </a:r>
            <a:r>
              <a:rPr lang="en-US" sz="1400" dirty="0"/>
              <a:t>0L04 Cryomodule Microphonics Measurements 20'</a:t>
            </a:r>
          </a:p>
          <a:p>
            <a:pPr marL="0" indent="0">
              <a:buNone/>
            </a:pPr>
            <a:r>
              <a:rPr lang="en-US" sz="1400" dirty="0" smtClean="0"/>
              <a:t>T. </a:t>
            </a:r>
            <a:r>
              <a:rPr lang="en-US" sz="1400" dirty="0" err="1"/>
              <a:t>Plawski</a:t>
            </a:r>
            <a:r>
              <a:rPr lang="en-US" sz="1400" dirty="0"/>
              <a:t> (</a:t>
            </a:r>
            <a:r>
              <a:rPr lang="en-US" sz="1400" dirty="0" err="1"/>
              <a:t>JLab</a:t>
            </a:r>
            <a:r>
              <a:rPr lang="en-US" sz="1400" dirty="0"/>
              <a:t>), </a:t>
            </a:r>
            <a:endParaRPr lang="en-US" sz="1400" dirty="0" smtClean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 smtClean="0"/>
              <a:t>10:30 </a:t>
            </a:r>
            <a:r>
              <a:rPr lang="en-US" sz="1400" b="1" dirty="0"/>
              <a:t>- 11:00 Coffee </a:t>
            </a:r>
            <a:r>
              <a:rPr lang="en-US" sz="1400" b="1" dirty="0" smtClean="0"/>
              <a:t>Break</a:t>
            </a:r>
          </a:p>
          <a:p>
            <a:pPr marL="0" indent="0">
              <a:buNone/>
            </a:pPr>
            <a:endParaRPr lang="en-US" sz="1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62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i="1" dirty="0"/>
              <a:t>11:00 - 12:40 Machine Experience: Session 2</a:t>
            </a:r>
          </a:p>
          <a:p>
            <a:pPr marL="0" indent="0">
              <a:buNone/>
            </a:pPr>
            <a:r>
              <a:rPr lang="en-US" sz="1400" i="1" dirty="0"/>
              <a:t>Convener:	J. </a:t>
            </a:r>
            <a:r>
              <a:rPr lang="en-US" sz="1400" i="1" dirty="0" err="1"/>
              <a:t>Holzbauer</a:t>
            </a:r>
            <a:r>
              <a:rPr lang="en-US" sz="1400" i="1" dirty="0"/>
              <a:t> ,Y. Pischalnikov, W. Schappert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11:00 Transient Effects and Examples of </a:t>
            </a:r>
            <a:r>
              <a:rPr lang="en-US" sz="1400" dirty="0" err="1"/>
              <a:t>JLab</a:t>
            </a:r>
            <a:r>
              <a:rPr lang="en-US" sz="1400" dirty="0"/>
              <a:t> Results 20'</a:t>
            </a:r>
          </a:p>
          <a:p>
            <a:pPr marL="0" indent="0">
              <a:buNone/>
            </a:pPr>
            <a:r>
              <a:rPr lang="en-US" sz="1400" dirty="0" smtClean="0"/>
              <a:t>T. Powers </a:t>
            </a:r>
            <a:r>
              <a:rPr lang="en-US" sz="1400" dirty="0"/>
              <a:t>(Jefferson Lab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11:20 Experience at FRIB 20'</a:t>
            </a:r>
          </a:p>
          <a:p>
            <a:pPr marL="0" indent="0">
              <a:buNone/>
            </a:pPr>
            <a:r>
              <a:rPr lang="en-US" sz="1400" dirty="0" smtClean="0"/>
              <a:t>J. </a:t>
            </a:r>
            <a:r>
              <a:rPr lang="en-US" sz="1400" dirty="0" err="1"/>
              <a:t>P</a:t>
            </a:r>
            <a:r>
              <a:rPr lang="en-US" sz="1400" dirty="0" err="1" smtClean="0"/>
              <a:t>opielarski</a:t>
            </a:r>
            <a:r>
              <a:rPr lang="en-US" sz="1400" dirty="0" smtClean="0"/>
              <a:t> </a:t>
            </a:r>
            <a:r>
              <a:rPr lang="en-US" sz="1400" dirty="0"/>
              <a:t>(FRIB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11:40 Experience at Cornell 20'</a:t>
            </a:r>
          </a:p>
          <a:p>
            <a:pPr marL="0" indent="0">
              <a:buNone/>
            </a:pPr>
            <a:r>
              <a:rPr lang="en-US" sz="1400" dirty="0" smtClean="0"/>
              <a:t>M. </a:t>
            </a:r>
            <a:r>
              <a:rPr lang="en-US" sz="1400" dirty="0" err="1" smtClean="0"/>
              <a:t>Liepe</a:t>
            </a:r>
            <a:r>
              <a:rPr lang="en-US" sz="1400" dirty="0" smtClean="0"/>
              <a:t> </a:t>
            </a:r>
            <a:r>
              <a:rPr lang="en-US" sz="1400" dirty="0"/>
              <a:t>(Cornell University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12:00 General Narrowband Noise Cancellation Development at the APS 20'</a:t>
            </a:r>
          </a:p>
          <a:p>
            <a:pPr marL="0" indent="0">
              <a:buNone/>
            </a:pPr>
            <a:r>
              <a:rPr lang="en-US" sz="1400" dirty="0"/>
              <a:t>Speaker:	Mr. Tim </a:t>
            </a:r>
            <a:r>
              <a:rPr lang="en-US" sz="1400" dirty="0" err="1"/>
              <a:t>Berenc</a:t>
            </a:r>
            <a:r>
              <a:rPr lang="en-US" sz="1400" dirty="0"/>
              <a:t> (Argonne National Laboratory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12:40 - 14:20 Lunch</a:t>
            </a:r>
          </a:p>
          <a:p>
            <a:pPr marL="0" indent="0">
              <a:buNone/>
            </a:pPr>
            <a:r>
              <a:rPr lang="en-US" sz="1400" b="1" dirty="0"/>
              <a:t>Lunch </a:t>
            </a:r>
            <a:r>
              <a:rPr lang="en-US" sz="1400" b="1" dirty="0" smtClean="0"/>
              <a:t>Break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16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921126"/>
            <a:ext cx="8672513" cy="4987867"/>
          </a:xfrm>
        </p:spPr>
        <p:txBody>
          <a:bodyPr/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14:20 - 17:00 Cavity Engineering: Session 3</a:t>
            </a:r>
          </a:p>
          <a:p>
            <a:pPr marL="0" indent="0">
              <a:buNone/>
            </a:pPr>
            <a:r>
              <a:rPr lang="en-US" sz="1400" i="1" dirty="0"/>
              <a:t>Convener:	J. </a:t>
            </a:r>
            <a:r>
              <a:rPr lang="en-US" sz="1400" i="1" dirty="0" err="1"/>
              <a:t>Holzbauer</a:t>
            </a:r>
            <a:r>
              <a:rPr lang="en-US" sz="1400" i="1" dirty="0"/>
              <a:t> ,Y. Pischalnikov, W. Schappert</a:t>
            </a:r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sz="1400" dirty="0" smtClean="0"/>
              <a:t>14:20 </a:t>
            </a:r>
            <a:r>
              <a:rPr lang="en-US" sz="1400" dirty="0"/>
              <a:t>Microphonics at HTS 20'</a:t>
            </a:r>
          </a:p>
          <a:p>
            <a:pPr marL="0" indent="0">
              <a:buNone/>
            </a:pPr>
            <a:r>
              <a:rPr lang="en-US" sz="1400" dirty="0" smtClean="0"/>
              <a:t>J. </a:t>
            </a:r>
            <a:r>
              <a:rPr lang="en-US" sz="1400" dirty="0" err="1" smtClean="0"/>
              <a:t>Holzbauer</a:t>
            </a:r>
            <a:r>
              <a:rPr lang="en-US" sz="1400" dirty="0" smtClean="0"/>
              <a:t> (FNAL)</a:t>
            </a: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sz="1400" dirty="0" smtClean="0"/>
              <a:t>14:40 </a:t>
            </a:r>
            <a:r>
              <a:rPr lang="en-US" sz="1400" dirty="0"/>
              <a:t>PIP-II 325 MHz optimization 20'</a:t>
            </a:r>
          </a:p>
          <a:p>
            <a:pPr marL="0" indent="0">
              <a:buNone/>
            </a:pPr>
            <a:r>
              <a:rPr lang="en-US" sz="1400" dirty="0" err="1" smtClean="0"/>
              <a:t>L.Ristori</a:t>
            </a:r>
            <a:r>
              <a:rPr lang="en-US" sz="1400" dirty="0" smtClean="0"/>
              <a:t> </a:t>
            </a:r>
            <a:r>
              <a:rPr lang="en-US" sz="1400" dirty="0"/>
              <a:t>(Fermilab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sz="1400" dirty="0"/>
              <a:t>15:00 PIP-II 650 MHz optimization 20'</a:t>
            </a:r>
          </a:p>
          <a:p>
            <a:pPr marL="0" indent="0">
              <a:buNone/>
            </a:pPr>
            <a:r>
              <a:rPr lang="en-US" sz="1400" dirty="0" smtClean="0"/>
              <a:t>T. Khabiboulline </a:t>
            </a:r>
            <a:r>
              <a:rPr lang="en-US" sz="1400" dirty="0"/>
              <a:t>(FNAL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sz="1400" dirty="0"/>
              <a:t>15:20 Tuner Reliability for Narrow Bandwidth SRF Cavities 20'</a:t>
            </a:r>
          </a:p>
          <a:p>
            <a:pPr marL="0" indent="0">
              <a:buNone/>
            </a:pPr>
            <a:r>
              <a:rPr lang="en-US" sz="1400" dirty="0" smtClean="0"/>
              <a:t>Y. Pischalnikov </a:t>
            </a:r>
            <a:r>
              <a:rPr lang="en-US" sz="1400" dirty="0"/>
              <a:t>(Fermilab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sz="1400" dirty="0" smtClean="0"/>
              <a:t>15:40 </a:t>
            </a:r>
            <a:r>
              <a:rPr lang="en-US" sz="1400" dirty="0"/>
              <a:t>Best Engineering Practice Guidance for PIP-II ancillary system design </a:t>
            </a:r>
            <a:r>
              <a:rPr lang="en-US" sz="1400" dirty="0" smtClean="0"/>
              <a:t>20‘</a:t>
            </a:r>
            <a:endParaRPr lang="en-US" sz="1400" dirty="0"/>
          </a:p>
          <a:p>
            <a:pPr marL="0" indent="0">
              <a:buNone/>
            </a:pPr>
            <a:r>
              <a:rPr lang="en-US" sz="1400" dirty="0" err="1" smtClean="0"/>
              <a:t>C.Baffes</a:t>
            </a:r>
            <a:r>
              <a:rPr lang="en-US" sz="1400" dirty="0" smtClean="0"/>
              <a:t> </a:t>
            </a:r>
            <a:r>
              <a:rPr lang="en-US" sz="1400" dirty="0"/>
              <a:t>(Fermilab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16:00 </a:t>
            </a:r>
            <a:r>
              <a:rPr lang="en-US" sz="1400" dirty="0"/>
              <a:t>Discussion 1h0'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66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4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08:30 - 10:30 Round Table Discussion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10:30 </a:t>
            </a:r>
            <a:r>
              <a:rPr lang="en-US" dirty="0"/>
              <a:t>- 11:00 Coffee Break ( ICB ( Break Room )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11:00 - 12:00 Concluding Remarks</a:t>
            </a:r>
          </a:p>
          <a:p>
            <a:pPr marL="0" indent="0">
              <a:buNone/>
            </a:pPr>
            <a:r>
              <a:rPr lang="en-US" i="1" dirty="0"/>
              <a:t>Convener:	J. </a:t>
            </a:r>
            <a:r>
              <a:rPr lang="en-US" i="1" dirty="0" err="1"/>
              <a:t>Holzbauer</a:t>
            </a:r>
            <a:r>
              <a:rPr lang="en-US" i="1" dirty="0"/>
              <a:t> ,Y. Pischalnikov, W. Schappert 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/>
              <a:t>Location</a:t>
            </a:r>
            <a:r>
              <a:rPr lang="en-US" b="1" dirty="0"/>
              <a:t>:	</a:t>
            </a:r>
            <a:r>
              <a:rPr lang="en-US" b="1" dirty="0" smtClean="0"/>
              <a:t>  ICB (Hermitage)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10/8/2015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Yakovlev | Microphonics Workshop, FNAL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93146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</TotalTime>
  <Words>381</Words>
  <Application>Microsoft Office PowerPoint</Application>
  <PresentationFormat>On-screen Show (4:3)</PresentationFormat>
  <Paragraphs>142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Geneva</vt:lpstr>
      <vt:lpstr>Helvetica</vt:lpstr>
      <vt:lpstr>Times New Roman</vt:lpstr>
      <vt:lpstr>FNAL_TemplateMac_060514</vt:lpstr>
      <vt:lpstr>Fermilab: Footer Only</vt:lpstr>
      <vt:lpstr> Objectives of the meeting   </vt:lpstr>
      <vt:lpstr>PowerPoint Presentation</vt:lpstr>
      <vt:lpstr>PowerPoint Presentation</vt:lpstr>
      <vt:lpstr>Objectives</vt:lpstr>
      <vt:lpstr>Agenda (1)</vt:lpstr>
      <vt:lpstr>PowerPoint Presentation</vt:lpstr>
      <vt:lpstr>Agenda (3)</vt:lpstr>
      <vt:lpstr>Agenda 4 (4)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the meeting</dc:title>
  <dc:creator>Vyacheslav P. Yakovlev x3888 14865N</dc:creator>
  <cp:lastModifiedBy>Yuriy M. Pischalnikov x8212 13074N</cp:lastModifiedBy>
  <cp:revision>9</cp:revision>
  <cp:lastPrinted>2014-01-20T19:40:21Z</cp:lastPrinted>
  <dcterms:created xsi:type="dcterms:W3CDTF">2015-10-07T21:12:46Z</dcterms:created>
  <dcterms:modified xsi:type="dcterms:W3CDTF">2015-10-07T23:11:07Z</dcterms:modified>
</cp:coreProperties>
</file>