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5" r:id="rId4"/>
    <p:sldId id="266" r:id="rId5"/>
    <p:sldId id="271" r:id="rId6"/>
    <p:sldId id="273" r:id="rId7"/>
    <p:sldId id="272" r:id="rId8"/>
    <p:sldId id="257" r:id="rId9"/>
    <p:sldId id="274" r:id="rId10"/>
    <p:sldId id="277" r:id="rId11"/>
    <p:sldId id="276" r:id="rId12"/>
    <p:sldId id="2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2" d="100"/>
          <a:sy n="132" d="100"/>
        </p:scale>
        <p:origin x="-1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6FCEE84-0157-4E04-890C-286A3EDF8854}"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5AC2EE4-0AE0-4D52-A0EF-ED36AFD11223}"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CEE84-0157-4E04-890C-286A3EDF8854}"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C2EE4-0AE0-4D52-A0EF-ED36AFD1122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FCEE84-0157-4E04-890C-286A3EDF8854}"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C2EE4-0AE0-4D52-A0EF-ED36AFD1122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CEE84-0157-4E04-890C-286A3EDF8854}"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C2EE4-0AE0-4D52-A0EF-ED36AFD1122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6FCEE84-0157-4E04-890C-286A3EDF8854}" type="datetimeFigureOut">
              <a:rPr lang="en-US" smtClean="0"/>
              <a:t>10/8/2015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C2EE4-0AE0-4D52-A0EF-ED36AFD11223}"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FCEE84-0157-4E04-890C-286A3EDF8854}"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C2EE4-0AE0-4D52-A0EF-ED36AFD1122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FCEE84-0157-4E04-890C-286A3EDF8854}" type="datetimeFigureOut">
              <a:rPr lang="en-US" smtClean="0"/>
              <a:t>10/8/2015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AC2EE4-0AE0-4D52-A0EF-ED36AFD1122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FCEE84-0157-4E04-890C-286A3EDF8854}" type="datetimeFigureOut">
              <a:rPr lang="en-US" smtClean="0"/>
              <a:t>10/8/2015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AC2EE4-0AE0-4D52-A0EF-ED36AFD1122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6FCEE84-0157-4E04-890C-286A3EDF8854}" type="datetimeFigureOut">
              <a:rPr lang="en-US" smtClean="0"/>
              <a:t>10/8/2015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AC2EE4-0AE0-4D52-A0EF-ED36AFD112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FCEE84-0157-4E04-890C-286A3EDF8854}"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C2EE4-0AE0-4D52-A0EF-ED36AFD11223}"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6FCEE84-0157-4E04-890C-286A3EDF8854}" type="datetimeFigureOut">
              <a:rPr lang="en-US" smtClean="0"/>
              <a:t>10/8/2015</a:t>
            </a:fld>
            <a:endParaRPr lang="en-US"/>
          </a:p>
        </p:txBody>
      </p:sp>
      <p:sp>
        <p:nvSpPr>
          <p:cNvPr id="7" name="Slide Number Placeholder 6"/>
          <p:cNvSpPr>
            <a:spLocks noGrp="1"/>
          </p:cNvSpPr>
          <p:nvPr>
            <p:ph type="sldNum" sz="quarter" idx="12"/>
          </p:nvPr>
        </p:nvSpPr>
        <p:spPr/>
        <p:txBody>
          <a:bodyPr/>
          <a:lstStyle/>
          <a:p>
            <a:fld id="{95AC2EE4-0AE0-4D52-A0EF-ED36AFD11223}"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6FCEE84-0157-4E04-890C-286A3EDF8854}" type="datetimeFigureOut">
              <a:rPr lang="en-US" smtClean="0"/>
              <a:t>10/8/2015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5AC2EE4-0AE0-4D52-A0EF-ED36AFD11223}"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r>
              <a:rPr lang="en-US" dirty="0" smtClean="0"/>
              <a:t>Example of reduced cryomodule heat capacity due to </a:t>
            </a:r>
            <a:r>
              <a:rPr lang="en-US" smtClean="0"/>
              <a:t>helium pressure RETURN LEVELS</a:t>
            </a:r>
            <a:endParaRPr lang="en-US" dirty="0"/>
          </a:p>
        </p:txBody>
      </p:sp>
      <p:sp>
        <p:nvSpPr>
          <p:cNvPr id="2" name="Title 1"/>
          <p:cNvSpPr>
            <a:spLocks noGrp="1"/>
          </p:cNvSpPr>
          <p:nvPr>
            <p:ph type="ctrTitle"/>
          </p:nvPr>
        </p:nvSpPr>
        <p:spPr>
          <a:xfrm>
            <a:off x="609600" y="1670685"/>
            <a:ext cx="7772400" cy="830997"/>
          </a:xfrm>
        </p:spPr>
        <p:txBody>
          <a:bodyPr>
            <a:spAutoFit/>
          </a:bodyPr>
          <a:lstStyle/>
          <a:p>
            <a:r>
              <a:rPr lang="en-US" sz="4800" dirty="0" smtClean="0"/>
              <a:t>0L04 Case History</a:t>
            </a:r>
            <a:endParaRPr lang="en-US" sz="4800" dirty="0"/>
          </a:p>
        </p:txBody>
      </p:sp>
    </p:spTree>
    <p:extLst>
      <p:ext uri="{BB962C8B-B14F-4D97-AF65-F5344CB8AC3E}">
        <p14:creationId xmlns:p14="http://schemas.microsoft.com/office/powerpoint/2010/main" val="257180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4" name="TextBox 3"/>
          <p:cNvSpPr txBox="1"/>
          <p:nvPr/>
        </p:nvSpPr>
        <p:spPr>
          <a:xfrm>
            <a:off x="381000" y="1905000"/>
            <a:ext cx="8458200" cy="838200"/>
          </a:xfrm>
          <a:prstGeom prst="rect">
            <a:avLst/>
          </a:prstGeom>
          <a:noFill/>
        </p:spPr>
        <p:txBody>
          <a:bodyPr wrap="square" rtlCol="0">
            <a:normAutofit/>
          </a:bodyPr>
          <a:lstStyle/>
          <a:p>
            <a:endParaRPr lang="en-US" sz="1200" dirty="0"/>
          </a:p>
        </p:txBody>
      </p:sp>
      <p:sp>
        <p:nvSpPr>
          <p:cNvPr id="3" name="Content Placeholder 2"/>
          <p:cNvSpPr>
            <a:spLocks noGrp="1"/>
          </p:cNvSpPr>
          <p:nvPr>
            <p:ph idx="1"/>
          </p:nvPr>
        </p:nvSpPr>
        <p:spPr/>
        <p:txBody>
          <a:bodyPr>
            <a:normAutofit fontScale="92500" lnSpcReduction="20000"/>
          </a:bodyPr>
          <a:lstStyle/>
          <a:p>
            <a:pPr marL="114300" indent="0">
              <a:buNone/>
            </a:pPr>
            <a:r>
              <a:rPr lang="en-US" sz="1200" dirty="0" smtClean="0"/>
              <a:t>Excerpt </a:t>
            </a:r>
            <a:r>
              <a:rPr lang="en-US" sz="1200" dirty="0"/>
              <a:t>from </a:t>
            </a:r>
            <a:r>
              <a:rPr lang="en-US" sz="1200" dirty="0" smtClean="0"/>
              <a:t>TN 015-038:</a:t>
            </a:r>
          </a:p>
          <a:p>
            <a:pPr marL="114300" indent="0">
              <a:buNone/>
            </a:pPr>
            <a:r>
              <a:rPr lang="en-US" sz="1200" b="1" dirty="0" smtClean="0"/>
              <a:t>“Evaluating </a:t>
            </a:r>
            <a:r>
              <a:rPr lang="en-US" sz="1200" b="1" dirty="0"/>
              <a:t>the Impact of Return Pressure Variation on C100 Cryomodule </a:t>
            </a:r>
            <a:r>
              <a:rPr lang="en-US" sz="1200" b="1" dirty="0" smtClean="0"/>
              <a:t>Performance”</a:t>
            </a:r>
          </a:p>
          <a:p>
            <a:pPr marL="114300" indent="0">
              <a:buNone/>
            </a:pPr>
            <a:endParaRPr lang="en-US" sz="1500" dirty="0" smtClean="0"/>
          </a:p>
          <a:p>
            <a:pPr marL="114300" indent="0">
              <a:buNone/>
            </a:pPr>
            <a:endParaRPr lang="en-US" sz="1500" dirty="0"/>
          </a:p>
          <a:p>
            <a:pPr marL="114300" indent="0">
              <a:buNone/>
            </a:pPr>
            <a:r>
              <a:rPr lang="en-US" sz="1500" b="1" dirty="0" smtClean="0"/>
              <a:t>0L04 </a:t>
            </a:r>
            <a:r>
              <a:rPr lang="en-US" sz="1500" b="1" dirty="0"/>
              <a:t>- Estimation of Pressure and Temperature in Helium Bath</a:t>
            </a:r>
          </a:p>
          <a:p>
            <a:pPr marL="114300" indent="0">
              <a:buNone/>
            </a:pPr>
            <a:r>
              <a:rPr lang="en-US" sz="1500" dirty="0"/>
              <a:t>A series of measurements were made on 0L04 using known heater power settings to determine when the transition was occurring by observing the change in liquid level (LL) </a:t>
            </a:r>
            <a:r>
              <a:rPr lang="en-US" sz="1500" dirty="0" err="1"/>
              <a:t>readback</a:t>
            </a:r>
            <a:r>
              <a:rPr lang="en-US" sz="1500" dirty="0"/>
              <a:t>, thereby estimating the local bath pressure [2 – 5].  No RF was applied during any of the measurements.  At a measured pressure of 0.041 atm, a heater heat of 142 W was applied uniformly over the eight cavity heaters.  The LL </a:t>
            </a:r>
            <a:r>
              <a:rPr lang="en-US" sz="1500" dirty="0" err="1"/>
              <a:t>readback</a:t>
            </a:r>
            <a:r>
              <a:rPr lang="en-US" sz="1500" dirty="0"/>
              <a:t> was stable.  The heater heat was ramped until the LL </a:t>
            </a:r>
            <a:r>
              <a:rPr lang="en-US" sz="1500" dirty="0" err="1"/>
              <a:t>readback</a:t>
            </a:r>
            <a:r>
              <a:rPr lang="en-US" sz="1500" dirty="0"/>
              <a:t> began to fluctuate indicating a transition.  The measured pressure was 0.0435 atm, and the heater heat was 240 W.  Since there are eight cavities in this CM, the critical heat flow per riser is 1/8 of this total power, or 30 W per cavity.  Using Figure 3, a value of 30 W corresponds to an inferred bath temperature and pressure of 2.13 K and 0.044 atm.</a:t>
            </a:r>
          </a:p>
          <a:p>
            <a:pPr marL="114300" indent="0">
              <a:buNone/>
            </a:pPr>
            <a:r>
              <a:rPr lang="en-US" sz="1500" dirty="0"/>
              <a:t>It should be noted that the bath pressure increases with mass flow rate and corresponding heat loads in the CM.  The value of 2.07 K and 0.0375 atm specified corresponds to an expected total heat load of 300 W.  The additional pressure drop due to mass flow is at maximum 0.003 atm.  Even at 2.1 K in the bath, the critical heat flow is 50 W per cavity or 400 W per CM.</a:t>
            </a:r>
          </a:p>
          <a:p>
            <a:pPr marL="114300" indent="0">
              <a:buNone/>
            </a:pPr>
            <a:r>
              <a:rPr lang="en-US" sz="1500" dirty="0"/>
              <a:t>Using the cavity heaters and the LL as an indicator, the local bath pressure can be estimated.</a:t>
            </a:r>
          </a:p>
          <a:p>
            <a:pPr marL="114300" indent="0">
              <a:buNone/>
            </a:pPr>
            <a:endParaRPr lang="en-US" sz="1200" dirty="0"/>
          </a:p>
        </p:txBody>
      </p:sp>
    </p:spTree>
    <p:extLst>
      <p:ext uri="{BB962C8B-B14F-4D97-AF65-F5344CB8AC3E}">
        <p14:creationId xmlns:p14="http://schemas.microsoft.com/office/powerpoint/2010/main" val="299852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For the C100 cavities, helium return pressure and  stability is critical for maintaining maximum cryomodule performance</a:t>
            </a:r>
          </a:p>
          <a:p>
            <a:r>
              <a:rPr lang="en-US" dirty="0" smtClean="0"/>
              <a:t>There is a detectable pressure rise at the ends of the helium transfer lines that require offsets to the measured pressure at the “T” for the cryogenic plant to account for the pressure differential at the cryomodules at the far ends of the lines</a:t>
            </a:r>
          </a:p>
          <a:p>
            <a:r>
              <a:rPr lang="en-US" dirty="0" smtClean="0"/>
              <a:t> Still work to do – Why was detune angle affected at heat levels well below CHF limits, prior to observable liquid boiling?</a:t>
            </a:r>
          </a:p>
          <a:p>
            <a:r>
              <a:rPr lang="en-US" dirty="0" smtClean="0"/>
              <a:t>From the tech note:</a:t>
            </a:r>
          </a:p>
          <a:p>
            <a:pPr lvl="1"/>
            <a:r>
              <a:rPr lang="en-US" dirty="0"/>
              <a:t>It appears that regardless of the source, when heat in the module is increased the tuning becomes increasingly unstable.  This is possibly due to bubbles created as the critical heat flow is exceeded in the risers.  It is expected that at reduced pressures, this instability would be reduced or eliminated.</a:t>
            </a:r>
          </a:p>
        </p:txBody>
      </p:sp>
    </p:spTree>
    <p:extLst>
      <p:ext uri="{BB962C8B-B14F-4D97-AF65-F5344CB8AC3E}">
        <p14:creationId xmlns:p14="http://schemas.microsoft.com/office/powerpoint/2010/main" val="546182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Thanks to Ed Daly, Tomasz </a:t>
            </a:r>
            <a:r>
              <a:rPr lang="en-US" dirty="0" err="1" smtClean="0"/>
              <a:t>Plawski</a:t>
            </a:r>
            <a:r>
              <a:rPr lang="en-US" dirty="0" smtClean="0"/>
              <a:t>, Rama </a:t>
            </a:r>
            <a:r>
              <a:rPr lang="en-US" dirty="0" err="1" smtClean="0"/>
              <a:t>Bachimanchi</a:t>
            </a:r>
            <a:r>
              <a:rPr lang="en-US" dirty="0" smtClean="0"/>
              <a:t>, Curt </a:t>
            </a:r>
            <a:r>
              <a:rPr lang="en-US" dirty="0" err="1" smtClean="0"/>
              <a:t>Hovater</a:t>
            </a:r>
            <a:r>
              <a:rPr lang="en-US" dirty="0" smtClean="0"/>
              <a:t> and Tom Powers for their assistance</a:t>
            </a:r>
            <a:endParaRPr lang="en-US" dirty="0"/>
          </a:p>
        </p:txBody>
      </p:sp>
    </p:spTree>
    <p:extLst>
      <p:ext uri="{BB962C8B-B14F-4D97-AF65-F5344CB8AC3E}">
        <p14:creationId xmlns:p14="http://schemas.microsoft.com/office/powerpoint/2010/main" val="120546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R100 cryomodule, situated last in the injector to provide necessary energy gain to facilitate the re-injection match, proved to be a “sensitive” child…</a:t>
            </a:r>
          </a:p>
          <a:p>
            <a:pPr lvl="1"/>
            <a:r>
              <a:rPr lang="en-US" dirty="0" smtClean="0"/>
              <a:t>Multiple trips </a:t>
            </a:r>
            <a:r>
              <a:rPr lang="en-US" b="1" dirty="0" smtClean="0"/>
              <a:t>(Microphonic induced Detuning) </a:t>
            </a:r>
            <a:r>
              <a:rPr lang="en-US" dirty="0" smtClean="0"/>
              <a:t>– especially during normal workday times that abated during evening hours and weekends.</a:t>
            </a:r>
          </a:p>
          <a:p>
            <a:pPr lvl="1"/>
            <a:r>
              <a:rPr lang="en-US" dirty="0" smtClean="0"/>
              <a:t>Difficult and lengthy recovery from zone trips once they occurred</a:t>
            </a:r>
          </a:p>
          <a:p>
            <a:pPr lvl="1"/>
            <a:r>
              <a:rPr lang="en-US" dirty="0" smtClean="0"/>
              <a:t>The trips all correlated to large transient cavity detuning</a:t>
            </a:r>
          </a:p>
          <a:p>
            <a:pPr lvl="1"/>
            <a:r>
              <a:rPr lang="en-US" dirty="0" smtClean="0"/>
              <a:t>Multiple causes for trips, evolving solutions</a:t>
            </a:r>
          </a:p>
          <a:p>
            <a:pPr lvl="1"/>
            <a:r>
              <a:rPr lang="en-US" dirty="0" smtClean="0"/>
              <a:t>Focus on helium pressure and transient effects on cryomodule performance</a:t>
            </a:r>
          </a:p>
          <a:p>
            <a:pPr marL="411480" lvl="1" indent="0">
              <a:buNone/>
            </a:pPr>
            <a:endParaRPr lang="en-US" dirty="0"/>
          </a:p>
          <a:p>
            <a:pPr marL="411480" lvl="1" indent="0">
              <a:buNone/>
            </a:pPr>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42885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C100 cavity in helium vessel</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44110"/>
            <a:ext cx="8229600" cy="359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62400" y="2133600"/>
            <a:ext cx="679994" cy="369332"/>
          </a:xfrm>
          <a:prstGeom prst="rect">
            <a:avLst/>
          </a:prstGeom>
          <a:noFill/>
        </p:spPr>
        <p:txBody>
          <a:bodyPr wrap="none" rtlCol="0">
            <a:spAutoFit/>
          </a:bodyPr>
          <a:lstStyle/>
          <a:p>
            <a:r>
              <a:rPr lang="en-US" dirty="0" smtClean="0"/>
              <a:t>Riser</a:t>
            </a:r>
            <a:endParaRPr lang="en-US" dirty="0"/>
          </a:p>
        </p:txBody>
      </p:sp>
      <p:cxnSp>
        <p:nvCxnSpPr>
          <p:cNvPr id="5" name="Straight Arrow Connector 4"/>
          <p:cNvCxnSpPr>
            <a:stCxn id="3" idx="2"/>
          </p:cNvCxnSpPr>
          <p:nvPr/>
        </p:nvCxnSpPr>
        <p:spPr>
          <a:xfrm>
            <a:off x="4302397" y="2502932"/>
            <a:ext cx="193403" cy="422202"/>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0" y="5143500"/>
            <a:ext cx="1194558" cy="369332"/>
          </a:xfrm>
          <a:prstGeom prst="rect">
            <a:avLst/>
          </a:prstGeom>
          <a:noFill/>
        </p:spPr>
        <p:txBody>
          <a:bodyPr wrap="none" rtlCol="0">
            <a:spAutoFit/>
          </a:bodyPr>
          <a:lstStyle/>
          <a:p>
            <a:r>
              <a:rPr lang="en-US" dirty="0" smtClean="0"/>
              <a:t>Helium in</a:t>
            </a:r>
          </a:p>
        </p:txBody>
      </p:sp>
      <p:cxnSp>
        <p:nvCxnSpPr>
          <p:cNvPr id="10" name="Straight Arrow Connector 9"/>
          <p:cNvCxnSpPr/>
          <p:nvPr/>
        </p:nvCxnSpPr>
        <p:spPr>
          <a:xfrm flipH="1" flipV="1">
            <a:off x="5029200" y="5143500"/>
            <a:ext cx="335798" cy="1846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31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a:t>
            </a:r>
            <a:endParaRPr lang="en-US" dirty="0"/>
          </a:p>
        </p:txBody>
      </p:sp>
      <p:sp>
        <p:nvSpPr>
          <p:cNvPr id="3" name="Content Placeholder 2"/>
          <p:cNvSpPr>
            <a:spLocks noGrp="1"/>
          </p:cNvSpPr>
          <p:nvPr>
            <p:ph idx="1"/>
          </p:nvPr>
        </p:nvSpPr>
        <p:spPr/>
        <p:txBody>
          <a:bodyPr>
            <a:normAutofit/>
          </a:bodyPr>
          <a:lstStyle/>
          <a:p>
            <a:pPr lvl="1"/>
            <a:r>
              <a:rPr lang="en-US" dirty="0" smtClean="0"/>
              <a:t>Tomasz was recently tasked with correlating mechanical vibration with cavity detune excursions and subsequent trips, plus determining whether PZTs could quiet the cavities – results in later talk.  To perform this task he was attempting to set gradients to operational values - ~90 MeV</a:t>
            </a:r>
          </a:p>
          <a:p>
            <a:pPr lvl="1"/>
            <a:r>
              <a:rPr lang="en-US" dirty="0" smtClean="0"/>
              <a:t>It was found that when attempting to attain the gradients, the cavities would trip, and liquid level would oscillate as seen by the liquid level sensor probe</a:t>
            </a:r>
          </a:p>
          <a:p>
            <a:pPr lvl="1"/>
            <a:r>
              <a:rPr lang="en-US" dirty="0" smtClean="0"/>
              <a:t>Thinking it was due to initial cryomodule electric heat, I raised the heat from 50 to ~250 watts – which was previously tolerated during an earlier run (March 2014)</a:t>
            </a:r>
          </a:p>
          <a:p>
            <a:pPr lvl="1"/>
            <a:r>
              <a:rPr lang="en-US" dirty="0" smtClean="0"/>
              <a:t>At ~ 240 watts electric heat, the liquid level began to oscillate – indicating boiling </a:t>
            </a:r>
          </a:p>
          <a:p>
            <a:pPr lvl="1"/>
            <a:endParaRPr lang="en-US" dirty="0" smtClean="0"/>
          </a:p>
          <a:p>
            <a:pPr lvl="1"/>
            <a:endParaRPr lang="en-US" dirty="0"/>
          </a:p>
        </p:txBody>
      </p:sp>
    </p:spTree>
    <p:extLst>
      <p:ext uri="{BB962C8B-B14F-4D97-AF65-F5344CB8AC3E}">
        <p14:creationId xmlns:p14="http://schemas.microsoft.com/office/powerpoint/2010/main" val="246253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a:t>
            </a:r>
            <a:endParaRPr lang="en-US" dirty="0"/>
          </a:p>
        </p:txBody>
      </p:sp>
      <p:sp>
        <p:nvSpPr>
          <p:cNvPr id="3" name="Content Placeholder 2"/>
          <p:cNvSpPr>
            <a:spLocks noGrp="1"/>
          </p:cNvSpPr>
          <p:nvPr>
            <p:ph idx="1"/>
          </p:nvPr>
        </p:nvSpPr>
        <p:spPr/>
        <p:txBody>
          <a:bodyPr>
            <a:normAutofit/>
          </a:bodyPr>
          <a:lstStyle/>
          <a:p>
            <a:pPr lvl="1"/>
            <a:endParaRPr lang="en-US" dirty="0" smtClean="0"/>
          </a:p>
          <a:p>
            <a:pPr lvl="1"/>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286750" cy="449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400" y="4500716"/>
            <a:ext cx="3581430" cy="369332"/>
          </a:xfrm>
          <a:prstGeom prst="rect">
            <a:avLst/>
          </a:prstGeom>
          <a:noFill/>
        </p:spPr>
        <p:txBody>
          <a:bodyPr wrap="none" rtlCol="0">
            <a:spAutoFit/>
          </a:bodyPr>
          <a:lstStyle/>
          <a:p>
            <a:r>
              <a:rPr lang="en-US" dirty="0" smtClean="0"/>
              <a:t>Cryomodule liquid level sensor</a:t>
            </a:r>
            <a:endParaRPr lang="en-US" dirty="0"/>
          </a:p>
        </p:txBody>
      </p:sp>
      <p:cxnSp>
        <p:nvCxnSpPr>
          <p:cNvPr id="6" name="Straight Arrow Connector 5"/>
          <p:cNvCxnSpPr/>
          <p:nvPr/>
        </p:nvCxnSpPr>
        <p:spPr>
          <a:xfrm flipH="1" flipV="1">
            <a:off x="6477000" y="3896032"/>
            <a:ext cx="533400" cy="67596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2819400"/>
            <a:ext cx="1322798" cy="369332"/>
          </a:xfrm>
          <a:prstGeom prst="rect">
            <a:avLst/>
          </a:prstGeom>
          <a:noFill/>
        </p:spPr>
        <p:txBody>
          <a:bodyPr wrap="none" rtlCol="0">
            <a:spAutoFit/>
          </a:bodyPr>
          <a:lstStyle/>
          <a:p>
            <a:r>
              <a:rPr lang="en-US" dirty="0" smtClean="0"/>
              <a:t>Total Heat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61692">
            <a:off x="2014525" y="3054080"/>
            <a:ext cx="553873" cy="67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397093" y="4500716"/>
            <a:ext cx="1317990" cy="369332"/>
          </a:xfrm>
          <a:prstGeom prst="rect">
            <a:avLst/>
          </a:prstGeom>
          <a:noFill/>
        </p:spPr>
        <p:txBody>
          <a:bodyPr wrap="none" rtlCol="0">
            <a:spAutoFit/>
          </a:bodyPr>
          <a:lstStyle/>
          <a:p>
            <a:r>
              <a:rPr lang="en-US" dirty="0" smtClean="0"/>
              <a:t>JT position</a:t>
            </a:r>
            <a:endParaRPr lang="en-US" dirty="0"/>
          </a:p>
        </p:txBody>
      </p:sp>
    </p:spTree>
    <p:extLst>
      <p:ext uri="{BB962C8B-B14F-4D97-AF65-F5344CB8AC3E}">
        <p14:creationId xmlns:p14="http://schemas.microsoft.com/office/powerpoint/2010/main" val="94272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a:t>
            </a:r>
            <a:endParaRPr lang="en-US" dirty="0"/>
          </a:p>
        </p:txBody>
      </p:sp>
      <p:sp>
        <p:nvSpPr>
          <p:cNvPr id="3" name="Content Placeholder 2"/>
          <p:cNvSpPr>
            <a:spLocks noGrp="1"/>
          </p:cNvSpPr>
          <p:nvPr>
            <p:ph idx="1"/>
          </p:nvPr>
        </p:nvSpPr>
        <p:spPr/>
        <p:txBody>
          <a:bodyPr>
            <a:normAutofit/>
          </a:bodyPr>
          <a:lstStyle/>
          <a:p>
            <a:pPr lvl="1"/>
            <a:r>
              <a:rPr lang="en-US" dirty="0" smtClean="0"/>
              <a:t>Prior heat level capacity in cryomodule during March 2014</a:t>
            </a:r>
          </a:p>
          <a:p>
            <a:pPr lvl="1"/>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764995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200400"/>
            <a:ext cx="14319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11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a:t>
            </a:r>
            <a:endParaRPr lang="en-US" dirty="0"/>
          </a:p>
        </p:txBody>
      </p:sp>
      <p:sp>
        <p:nvSpPr>
          <p:cNvPr id="3" name="Content Placeholder 2"/>
          <p:cNvSpPr>
            <a:spLocks noGrp="1"/>
          </p:cNvSpPr>
          <p:nvPr>
            <p:ph idx="1"/>
          </p:nvPr>
        </p:nvSpPr>
        <p:spPr>
          <a:xfrm>
            <a:off x="457200" y="1524000"/>
            <a:ext cx="8229600" cy="5105400"/>
          </a:xfrm>
        </p:spPr>
        <p:txBody>
          <a:bodyPr>
            <a:normAutofit lnSpcReduction="10000"/>
          </a:bodyPr>
          <a:lstStyle/>
          <a:p>
            <a:pPr lvl="1"/>
            <a:r>
              <a:rPr lang="en-US" sz="1800" dirty="0" smtClean="0"/>
              <a:t>Also observed - the detune angles in the cavities would show increased oscillation with about 50 watts total heat in the cryomodule, prior to liquid level boiling, and abate when heat was removed</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sz="1800" dirty="0" smtClean="0"/>
              <a:t>These events spawned an investigation as to why the cryomodule heat capacity was diminished along with cryomodule performance</a:t>
            </a:r>
          </a:p>
          <a:p>
            <a:pPr lvl="1"/>
            <a:endParaRPr lang="en-US" dirty="0" smtClean="0"/>
          </a:p>
          <a:p>
            <a:pPr lvl="1"/>
            <a:endParaRPr lang="en-US" dirty="0" smtClean="0"/>
          </a:p>
          <a:p>
            <a:pPr lvl="1"/>
            <a:endParaRPr lang="en-US" dirty="0"/>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688600"/>
            <a:ext cx="3936997" cy="27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1" y="2688599"/>
            <a:ext cx="41910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56400" y="3795132"/>
            <a:ext cx="1295400" cy="276999"/>
          </a:xfrm>
          <a:prstGeom prst="rect">
            <a:avLst/>
          </a:prstGeom>
          <a:noFill/>
        </p:spPr>
        <p:txBody>
          <a:bodyPr wrap="square" rtlCol="0">
            <a:spAutoFit/>
          </a:bodyPr>
          <a:lstStyle/>
          <a:p>
            <a:r>
              <a:rPr lang="en-US" sz="1200" dirty="0" smtClean="0"/>
              <a:t>Detune Angle</a:t>
            </a:r>
            <a:endParaRPr lang="en-US" sz="1200" dirty="0"/>
          </a:p>
        </p:txBody>
      </p:sp>
      <p:sp>
        <p:nvSpPr>
          <p:cNvPr id="7" name="TextBox 6"/>
          <p:cNvSpPr txBox="1"/>
          <p:nvPr/>
        </p:nvSpPr>
        <p:spPr>
          <a:xfrm>
            <a:off x="6751800" y="3352800"/>
            <a:ext cx="1295400" cy="276999"/>
          </a:xfrm>
          <a:prstGeom prst="rect">
            <a:avLst/>
          </a:prstGeom>
          <a:noFill/>
        </p:spPr>
        <p:txBody>
          <a:bodyPr wrap="square" rtlCol="0">
            <a:spAutoFit/>
          </a:bodyPr>
          <a:lstStyle/>
          <a:p>
            <a:r>
              <a:rPr lang="en-US" sz="1200" dirty="0" smtClean="0"/>
              <a:t>Total Heat</a:t>
            </a:r>
            <a:endParaRPr lang="en-US" sz="1200" dirty="0"/>
          </a:p>
        </p:txBody>
      </p:sp>
    </p:spTree>
    <p:extLst>
      <p:ext uri="{BB962C8B-B14F-4D97-AF65-F5344CB8AC3E}">
        <p14:creationId xmlns:p14="http://schemas.microsoft.com/office/powerpoint/2010/main" val="3345119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3" name="Content Placeholder 2"/>
          <p:cNvSpPr>
            <a:spLocks noGrp="1"/>
          </p:cNvSpPr>
          <p:nvPr>
            <p:ph idx="1"/>
          </p:nvPr>
        </p:nvSpPr>
        <p:spPr/>
        <p:txBody>
          <a:bodyPr>
            <a:normAutofit/>
          </a:bodyPr>
          <a:lstStyle/>
          <a:p>
            <a:r>
              <a:rPr lang="en-US" sz="1600" dirty="0" smtClean="0"/>
              <a:t>I assisted Ed Daly in trying to find the cause for the decreased heat capacity </a:t>
            </a:r>
            <a:r>
              <a:rPr lang="en-US" sz="1600" dirty="0" smtClean="0"/>
              <a:t>(TN 015-038)</a:t>
            </a:r>
            <a:endParaRPr lang="en-US" sz="1600" dirty="0" smtClean="0"/>
          </a:p>
          <a:p>
            <a:r>
              <a:rPr lang="en-US" sz="1600" dirty="0" smtClean="0"/>
              <a:t>Using liquid level and cryomodule pressure vs electric heat as a metric it was found that the critical heat flux in the riser was being surpassed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30" y="3110706"/>
            <a:ext cx="5812870" cy="315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6019800" y="3352800"/>
            <a:ext cx="2770800" cy="2667000"/>
          </a:xfrm>
          <a:prstGeom prst="rect">
            <a:avLst/>
          </a:prstGeom>
        </p:spPr>
        <p:txBody>
          <a:bodyPr vert="horz" lIns="91440" tIns="45720" rIns="91440" bIns="45720" rtlCol="0">
            <a:normAutofit fontScale="700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smtClean="0"/>
              <a:t>At 0.041 atm, heater heat = 142 W</a:t>
            </a:r>
            <a:br>
              <a:rPr lang="en-US" dirty="0" smtClean="0"/>
            </a:br>
            <a:r>
              <a:rPr lang="en-US" dirty="0" smtClean="0"/>
              <a:t>At 0.0435 atm, heater heat = 240; LL indicated transition point where critical heat flux in riser is exceeded; 30 W/cavity</a:t>
            </a:r>
            <a:br>
              <a:rPr lang="en-US" dirty="0" smtClean="0"/>
            </a:br>
            <a:r>
              <a:rPr lang="en-US" dirty="0" smtClean="0"/>
              <a:t>Expected value should be 50 W/cavity</a:t>
            </a:r>
          </a:p>
          <a:p>
            <a:endParaRPr lang="en-US" dirty="0"/>
          </a:p>
        </p:txBody>
      </p:sp>
      <p:sp>
        <p:nvSpPr>
          <p:cNvPr id="6" name="TextBox 5"/>
          <p:cNvSpPr txBox="1"/>
          <p:nvPr/>
        </p:nvSpPr>
        <p:spPr>
          <a:xfrm>
            <a:off x="2667000" y="5181600"/>
            <a:ext cx="1295400" cy="276999"/>
          </a:xfrm>
          <a:prstGeom prst="rect">
            <a:avLst/>
          </a:prstGeom>
          <a:noFill/>
        </p:spPr>
        <p:txBody>
          <a:bodyPr wrap="square" rtlCol="0">
            <a:spAutoFit/>
          </a:bodyPr>
          <a:lstStyle/>
          <a:p>
            <a:r>
              <a:rPr lang="en-US" sz="1200" dirty="0" smtClean="0"/>
              <a:t>Total Heat</a:t>
            </a:r>
            <a:endParaRPr lang="en-US" sz="1200" dirty="0"/>
          </a:p>
        </p:txBody>
      </p:sp>
      <p:sp>
        <p:nvSpPr>
          <p:cNvPr id="7" name="TextBox 6"/>
          <p:cNvSpPr txBox="1"/>
          <p:nvPr/>
        </p:nvSpPr>
        <p:spPr>
          <a:xfrm>
            <a:off x="3581400" y="4800600"/>
            <a:ext cx="1295400" cy="276999"/>
          </a:xfrm>
          <a:prstGeom prst="rect">
            <a:avLst/>
          </a:prstGeom>
          <a:noFill/>
        </p:spPr>
        <p:txBody>
          <a:bodyPr wrap="square" rtlCol="0">
            <a:spAutoFit/>
          </a:bodyPr>
          <a:lstStyle/>
          <a:p>
            <a:r>
              <a:rPr lang="en-US" sz="1200" dirty="0" smtClean="0"/>
              <a:t>Liquid Level</a:t>
            </a:r>
            <a:endParaRPr lang="en-US" sz="1200" dirty="0"/>
          </a:p>
        </p:txBody>
      </p:sp>
      <p:sp>
        <p:nvSpPr>
          <p:cNvPr id="8" name="TextBox 7"/>
          <p:cNvSpPr txBox="1"/>
          <p:nvPr/>
        </p:nvSpPr>
        <p:spPr>
          <a:xfrm>
            <a:off x="1752600" y="3747700"/>
            <a:ext cx="1524000" cy="276999"/>
          </a:xfrm>
          <a:prstGeom prst="rect">
            <a:avLst/>
          </a:prstGeom>
          <a:noFill/>
        </p:spPr>
        <p:txBody>
          <a:bodyPr wrap="square" rtlCol="0">
            <a:spAutoFit/>
          </a:bodyPr>
          <a:lstStyle/>
          <a:p>
            <a:r>
              <a:rPr lang="en-US" sz="1200" dirty="0" smtClean="0"/>
              <a:t>Helium Pressure</a:t>
            </a:r>
            <a:endParaRPr lang="en-US" sz="1200" dirty="0"/>
          </a:p>
        </p:txBody>
      </p:sp>
      <p:cxnSp>
        <p:nvCxnSpPr>
          <p:cNvPr id="9" name="Straight Arrow Connector 8"/>
          <p:cNvCxnSpPr>
            <a:stCxn id="6" idx="1"/>
          </p:cNvCxnSpPr>
          <p:nvPr/>
        </p:nvCxnSpPr>
        <p:spPr>
          <a:xfrm flipH="1" flipV="1">
            <a:off x="1981200" y="5077599"/>
            <a:ext cx="685800" cy="2425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48000" y="3962400"/>
            <a:ext cx="9144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31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2895600"/>
            <a:ext cx="4849623" cy="359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905000"/>
            <a:ext cx="8458200" cy="838200"/>
          </a:xfrm>
          <a:prstGeom prst="rect">
            <a:avLst/>
          </a:prstGeom>
          <a:noFill/>
        </p:spPr>
        <p:txBody>
          <a:bodyPr wrap="square" rtlCol="0">
            <a:normAutofit/>
          </a:bodyPr>
          <a:lstStyle/>
          <a:p>
            <a:r>
              <a:rPr lang="en-US" sz="1200" dirty="0" smtClean="0"/>
              <a:t>The helium return line pressure as measured at the </a:t>
            </a:r>
            <a:r>
              <a:rPr lang="en-US" sz="1200" dirty="0"/>
              <a:t>c</a:t>
            </a:r>
            <a:r>
              <a:rPr lang="en-US" sz="1200" dirty="0" smtClean="0"/>
              <a:t>ryo transfer line “T” during this period was ~0.038 atm, which corresponds to a bout 60 watts CHF limit at the riser.  However, due to the pressure rise at the ends of the transfer line in the </a:t>
            </a:r>
            <a:r>
              <a:rPr lang="en-US" sz="1200" dirty="0" err="1" smtClean="0"/>
              <a:t>linacs</a:t>
            </a:r>
            <a:r>
              <a:rPr lang="en-US" sz="1200" dirty="0" smtClean="0"/>
              <a:t>, the pressure in the cryomodule was estimated to be about 2 to 3 mBar higher.  With the addition of heat, the cryomodule pressure rises, and the CHF limit for the riser decreases to around 30 watts</a:t>
            </a:r>
            <a:endParaRPr lang="en-US" sz="1200" dirty="0"/>
          </a:p>
        </p:txBody>
      </p:sp>
    </p:spTree>
    <p:extLst>
      <p:ext uri="{BB962C8B-B14F-4D97-AF65-F5344CB8AC3E}">
        <p14:creationId xmlns:p14="http://schemas.microsoft.com/office/powerpoint/2010/main" val="4184005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11590</TotalTime>
  <Words>928</Words>
  <Application>Microsoft Office PowerPoint</Application>
  <PresentationFormat>On-screen Show (4:3)</PresentationFormat>
  <Paragraphs>68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Apothecary</vt:lpstr>
      <vt:lpstr>0L04 Case History</vt:lpstr>
      <vt:lpstr>The Problem</vt:lpstr>
      <vt:lpstr>C100 cavity in helium vessel</vt:lpstr>
      <vt:lpstr>Clues</vt:lpstr>
      <vt:lpstr>Clues</vt:lpstr>
      <vt:lpstr>Clues</vt:lpstr>
      <vt:lpstr>Clues</vt:lpstr>
      <vt:lpstr>Investigation</vt:lpstr>
      <vt:lpstr>Investigation</vt:lpstr>
      <vt:lpstr>Investigation</vt:lpstr>
      <vt:lpstr>Conclusions</vt:lpstr>
      <vt:lpstr>Acknowledgements</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 of microphonically induced cavity detuning as a function of surpassing the critical heat flux barrier in C100 cavities</dc:title>
  <dc:creator>Clyde I Mounts</dc:creator>
  <cp:lastModifiedBy>Clyde I Mounts</cp:lastModifiedBy>
  <cp:revision>45</cp:revision>
  <dcterms:created xsi:type="dcterms:W3CDTF">2015-09-30T11:22:41Z</dcterms:created>
  <dcterms:modified xsi:type="dcterms:W3CDTF">2015-10-08T13:20:31Z</dcterms:modified>
</cp:coreProperties>
</file>