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oleObject"/>
  <Default Extension="png" ContentType="image/png"/>
  <Default Extension="vml" ContentType="application/vnd.openxmlformats-officedocument.vmlDrawi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66" r:id="rId2"/>
    <p:sldId id="267" r:id="rId3"/>
    <p:sldId id="348" r:id="rId4"/>
    <p:sldId id="270" r:id="rId5"/>
    <p:sldId id="349" r:id="rId6"/>
    <p:sldId id="368" r:id="rId7"/>
    <p:sldId id="350" r:id="rId8"/>
    <p:sldId id="352" r:id="rId9"/>
    <p:sldId id="353" r:id="rId10"/>
    <p:sldId id="354" r:id="rId11"/>
    <p:sldId id="370" r:id="rId12"/>
    <p:sldId id="351" r:id="rId13"/>
    <p:sldId id="356" r:id="rId14"/>
    <p:sldId id="371" r:id="rId15"/>
    <p:sldId id="357" r:id="rId16"/>
    <p:sldId id="358" r:id="rId17"/>
    <p:sldId id="359" r:id="rId18"/>
    <p:sldId id="360" r:id="rId19"/>
    <p:sldId id="361" r:id="rId20"/>
    <p:sldId id="362" r:id="rId21"/>
    <p:sldId id="363" r:id="rId22"/>
    <p:sldId id="372" r:id="rId23"/>
    <p:sldId id="369" r:id="rId24"/>
    <p:sldId id="364" r:id="rId25"/>
    <p:sldId id="365" r:id="rId26"/>
    <p:sldId id="366" r:id="rId27"/>
    <p:sldId id="373" r:id="rId28"/>
    <p:sldId id="374" r:id="rId29"/>
    <p:sldId id="375" r:id="rId30"/>
    <p:sldId id="376" r:id="rId31"/>
    <p:sldId id="377" r:id="rId32"/>
    <p:sldId id="378" r:id="rId33"/>
    <p:sldId id="379" r:id="rId34"/>
    <p:sldId id="367" r:id="rId35"/>
    <p:sldId id="380" r:id="rId36"/>
    <p:sldId id="382" r:id="rId37"/>
    <p:sldId id="383" r:id="rId38"/>
    <p:sldId id="384" r:id="rId39"/>
    <p:sldId id="385" r:id="rId40"/>
    <p:sldId id="381" r:id="rId41"/>
    <p:sldId id="319" r:id="rId42"/>
    <p:sldId id="340" r:id="rId43"/>
    <p:sldId id="320" r:id="rId4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125BA8"/>
    <a:srgbClr val="0062A2"/>
    <a:srgbClr val="02FA00"/>
    <a:srgbClr val="06396E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86" autoAdjust="0"/>
    <p:restoredTop sz="94109" autoAdjust="0"/>
  </p:normalViewPr>
  <p:slideViewPr>
    <p:cSldViewPr snapToGrid="0">
      <p:cViewPr varScale="1">
        <p:scale>
          <a:sx n="109" d="100"/>
          <a:sy n="109" d="100"/>
        </p:scale>
        <p:origin x="1072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9D196-D1F8-45C6-ADA6-003C33F18514}" type="datetimeFigureOut">
              <a:rPr lang="en-US" smtClean="0"/>
              <a:pPr/>
              <a:t>10/8/15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FB522-99ED-40E0-A1F6-F68D0A4EBE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630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FB522-99ED-40E0-A1F6-F68D0A4EBE4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360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FB522-99ED-40E0-A1F6-F68D0A4EBE47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2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44213B-AE01-4EEB-9D38-1AA168C9B4A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765B58-6680-422F-B2ED-0F49D035876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B48DAD-7D77-4506-8767-00B0F964FBA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2AE827-3174-4A09-B6BD-1E204BF30FA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01BDA3-35C1-4466-A1DC-8326D7654F5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D48E73-A07C-4B8C-9E0B-6EF048DABFB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6FAF0C-9BB1-4134-9BBC-D0BB9BE4B29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9DC6F8-B26B-4B7D-8175-D2286D11181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011D3E-03DF-4FE3-ADA7-633439DE3F0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4E35B8-A03A-40D8-9AC3-6FB72092894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18B17D-6DD5-4D01-BB39-1967B4ADC3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B78DA86-4116-4AA3-8BE9-D7AE762ADEC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45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46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69" y="2140093"/>
            <a:ext cx="9017000" cy="1143000"/>
          </a:xfrm>
        </p:spPr>
        <p:txBody>
          <a:bodyPr/>
          <a:lstStyle/>
          <a:p>
            <a:r>
              <a:rPr lang="en-US" sz="3200" b="1" dirty="0" smtClean="0"/>
              <a:t>Microphonics Experience at Cornell</a:t>
            </a:r>
            <a:br>
              <a:rPr lang="en-US" sz="3200" b="1" dirty="0" smtClean="0"/>
            </a:br>
            <a:r>
              <a:rPr lang="en-US" sz="3200" b="1" dirty="0" smtClean="0"/>
              <a:t>- A collection of results -  </a:t>
            </a:r>
            <a:br>
              <a:rPr lang="en-US" sz="3200" b="1" dirty="0" smtClean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4604" y="3283093"/>
            <a:ext cx="8623300" cy="1751471"/>
          </a:xfrm>
        </p:spPr>
        <p:txBody>
          <a:bodyPr/>
          <a:lstStyle/>
          <a:p>
            <a:pPr marL="0" lvl="0" indent="0" algn="ctr">
              <a:buNone/>
            </a:pPr>
            <a:r>
              <a:rPr lang="en-US" sz="2400" dirty="0" smtClean="0"/>
              <a:t>Matthias Liepe </a:t>
            </a:r>
          </a:p>
          <a:p>
            <a:pPr marL="0" lvl="0" indent="0" algn="ctr">
              <a:buNone/>
            </a:pPr>
            <a:r>
              <a:rPr lang="en-US" sz="2400" dirty="0" smtClean="0"/>
              <a:t>Cornell University</a:t>
            </a:r>
          </a:p>
        </p:txBody>
      </p:sp>
      <p:sp>
        <p:nvSpPr>
          <p:cNvPr id="6" name="Rectangle 5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</a:t>
            </a:r>
            <a:r>
              <a:rPr lang="en-US" sz="1200" dirty="0" smtClean="0"/>
              <a:t>Liepe			</a:t>
            </a:r>
            <a:r>
              <a:rPr lang="en-US" sz="1200" dirty="0"/>
              <a:t> </a:t>
            </a:r>
            <a:r>
              <a:rPr lang="en-US" sz="1200" dirty="0" smtClean="0"/>
              <a:t>    Microphonics </a:t>
            </a:r>
            <a:r>
              <a:rPr lang="en-US" sz="1200" dirty="0"/>
              <a:t>Workshop, FNAL October 8-9  </a:t>
            </a:r>
            <a:r>
              <a:rPr lang="en-US" sz="1200" dirty="0" smtClean="0"/>
              <a:t>   		                  Slide </a:t>
            </a:r>
            <a:fld id="{E5374618-37E8-0343-A5E2-882DB9F99FB2}" type="slidenum">
              <a:rPr lang="en-US" sz="1200" smtClean="0"/>
              <a:t>1</a:t>
            </a:fld>
            <a:endParaRPr lang="en-US" sz="1200" dirty="0"/>
          </a:p>
        </p:txBody>
      </p:sp>
      <p:sp>
        <p:nvSpPr>
          <p:cNvPr id="9" name="Right Arrow 8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-940710" y="526769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Right Arrow 14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15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4000" dirty="0" smtClean="0"/>
              <a:t>Microphonics Bursts Studies </a:t>
            </a:r>
            <a:endParaRPr lang="en-US" sz="2800" dirty="0"/>
          </a:p>
        </p:txBody>
      </p:sp>
      <p:sp>
        <p:nvSpPr>
          <p:cNvPr id="4" name="Right Arrow 3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</a:t>
            </a:r>
            <a:r>
              <a:rPr lang="en-US" sz="1200" dirty="0" smtClean="0"/>
              <a:t>Liepe			</a:t>
            </a:r>
            <a:r>
              <a:rPr lang="en-US" sz="1200" dirty="0"/>
              <a:t> </a:t>
            </a:r>
            <a:r>
              <a:rPr lang="en-US" sz="1200" dirty="0" smtClean="0"/>
              <a:t>    Microphonics </a:t>
            </a:r>
            <a:r>
              <a:rPr lang="en-US" sz="1200" dirty="0"/>
              <a:t>Workshop, FNAL October 8-9  </a:t>
            </a:r>
            <a:r>
              <a:rPr lang="en-US" sz="1200" dirty="0" smtClean="0"/>
              <a:t>   		                  Slide </a:t>
            </a:r>
            <a:fld id="{E5374618-37E8-0343-A5E2-882DB9F99FB2}" type="slidenum">
              <a:rPr lang="en-US" sz="1200" smtClean="0"/>
              <a:t>10</a:t>
            </a:fld>
            <a:endParaRPr lang="en-US" sz="1200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608950" y="6719358"/>
            <a:ext cx="19050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400"/>
              <a:t>Slide </a:t>
            </a:r>
            <a:fld id="{F439CD38-74FA-2E4A-AA97-341E599B1EBF}" type="slidenum">
              <a:rPr lang="en-US" altLang="en-US" sz="1400"/>
              <a:pPr/>
              <a:t>10</a:t>
            </a:fld>
            <a:endParaRPr lang="en-US" altLang="en-US" sz="1400"/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09" y="1437744"/>
            <a:ext cx="3280767" cy="5365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215" y="1437746"/>
            <a:ext cx="3584653" cy="5365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152588" y="1413933"/>
            <a:ext cx="4264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800"/>
              <a:t>Warm up – cool down valve closed </a:t>
            </a:r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4416613" y="1437746"/>
            <a:ext cx="4648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800"/>
              <a:t>Warm up – cool down valve slightly open</a:t>
            </a:r>
          </a:p>
        </p:txBody>
      </p:sp>
    </p:spTree>
    <p:extLst>
      <p:ext uri="{BB962C8B-B14F-4D97-AF65-F5344CB8AC3E}">
        <p14:creationId xmlns:p14="http://schemas.microsoft.com/office/powerpoint/2010/main" val="54584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3600" dirty="0" smtClean="0"/>
              <a:t>    1.3 GHz ERL Injector Cryomodule: Microphonics </a:t>
            </a:r>
            <a:endParaRPr lang="en-US" sz="2400" dirty="0"/>
          </a:p>
        </p:txBody>
      </p:sp>
      <p:sp>
        <p:nvSpPr>
          <p:cNvPr id="4" name="Right Arrow 3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4"/>
          <p:cNvGrpSpPr>
            <a:grpSpLocks/>
          </p:cNvGrpSpPr>
          <p:nvPr/>
        </p:nvGrpSpPr>
        <p:grpSpPr bwMode="auto">
          <a:xfrm>
            <a:off x="264604" y="2124003"/>
            <a:ext cx="5964238" cy="3746928"/>
            <a:chOff x="528" y="816"/>
            <a:chExt cx="4224" cy="2995"/>
          </a:xfrm>
        </p:grpSpPr>
        <p:pic>
          <p:nvPicPr>
            <p:cNvPr id="23" name="Picture 2" descr="IcmCavityMicrophonicsIn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816"/>
              <a:ext cx="4224" cy="2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ectangle 3"/>
            <p:cNvSpPr>
              <a:spLocks noChangeArrowheads="1"/>
            </p:cNvSpPr>
            <p:nvPr/>
          </p:nvSpPr>
          <p:spPr bwMode="auto">
            <a:xfrm>
              <a:off x="1824" y="3591"/>
              <a:ext cx="1860" cy="22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228600" tIns="114300" rIns="228600" bIns="114300" anchor="ctr"/>
            <a:lstStyle/>
            <a:p>
              <a:pPr algn="ctr" defTabSz="1044575" eaLnBrk="1" hangingPunct="1">
                <a:defRPr/>
              </a:pPr>
              <a:r>
                <a:rPr lang="en-US" sz="1600" b="1">
                  <a:ea typeface="ＭＳ Ｐゴシック" charset="0"/>
                  <a:cs typeface="ＭＳ Ｐゴシック" charset="0"/>
                </a:rPr>
                <a:t>Vibration frequency [Hz]</a:t>
              </a:r>
            </a:p>
          </p:txBody>
        </p:sp>
      </p:grp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6230938" y="2859370"/>
            <a:ext cx="2913062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28600" indent="-228600">
              <a:spcBef>
                <a:spcPct val="100000"/>
              </a:spcBef>
              <a:buFontTx/>
              <a:buChar char="•"/>
              <a:defRPr/>
            </a:pPr>
            <a:r>
              <a:rPr lang="en-US" sz="2000" b="1" dirty="0">
                <a:ea typeface="ＭＳ Ｐゴシック" charset="0"/>
                <a:cs typeface="ＭＳ Ｐゴシック" charset="0"/>
              </a:rPr>
              <a:t>Significant differences between cavities</a:t>
            </a:r>
          </a:p>
          <a:p>
            <a:pPr marL="228600" indent="-228600">
              <a:spcBef>
                <a:spcPct val="100000"/>
              </a:spcBef>
              <a:buFontTx/>
              <a:buChar char="•"/>
              <a:defRPr/>
            </a:pPr>
            <a:r>
              <a:rPr lang="en-US" sz="2000" b="1" dirty="0">
                <a:ea typeface="ＭＳ Ｐゴシック" charset="0"/>
                <a:cs typeface="ＭＳ Ｐゴシック" charset="0"/>
                <a:sym typeface="Symbol" charset="0"/>
              </a:rPr>
              <a:t></a:t>
            </a:r>
            <a:r>
              <a:rPr lang="en-US" sz="2000" b="1" baseline="-25000" dirty="0">
                <a:ea typeface="ＭＳ Ｐゴシック" charset="0"/>
                <a:cs typeface="ＭＳ Ｐゴシック" charset="0"/>
                <a:sym typeface="Symbol" charset="0"/>
              </a:rPr>
              <a:t>f</a:t>
            </a:r>
            <a:r>
              <a:rPr lang="en-US" sz="2000" b="1" dirty="0">
                <a:ea typeface="ＭＳ Ｐゴシック" charset="0"/>
                <a:cs typeface="ＭＳ Ｐゴシック" charset="0"/>
                <a:sym typeface="Symbol" charset="0"/>
              </a:rPr>
              <a:t> = 3 to 8 Hz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</a:t>
            </a:r>
            <a:r>
              <a:rPr lang="en-US" sz="1200" dirty="0" smtClean="0"/>
              <a:t>Liepe			</a:t>
            </a:r>
            <a:r>
              <a:rPr lang="en-US" sz="1200" dirty="0"/>
              <a:t> </a:t>
            </a:r>
            <a:r>
              <a:rPr lang="en-US" sz="1200" dirty="0" smtClean="0"/>
              <a:t>    Microphonics </a:t>
            </a:r>
            <a:r>
              <a:rPr lang="en-US" sz="1200" dirty="0"/>
              <a:t>Workshop, FNAL October 8-9  </a:t>
            </a:r>
            <a:r>
              <a:rPr lang="en-US" sz="1200" dirty="0" smtClean="0"/>
              <a:t>   		                  Slide </a:t>
            </a:r>
            <a:r>
              <a:rPr lang="en-US" sz="1200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88480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4000" dirty="0" smtClean="0"/>
              <a:t>ERL Injector: Microphonics Histogram </a:t>
            </a:r>
            <a:endParaRPr lang="en-US" sz="2800" dirty="0"/>
          </a:p>
        </p:txBody>
      </p:sp>
      <p:sp>
        <p:nvSpPr>
          <p:cNvPr id="4" name="Right Arrow 3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</a:t>
            </a:r>
            <a:r>
              <a:rPr lang="en-US" sz="1200" dirty="0" smtClean="0"/>
              <a:t>Liepe			</a:t>
            </a:r>
            <a:r>
              <a:rPr lang="en-US" sz="1200" dirty="0"/>
              <a:t> </a:t>
            </a:r>
            <a:r>
              <a:rPr lang="en-US" sz="1200" dirty="0" smtClean="0"/>
              <a:t>    Microphonics </a:t>
            </a:r>
            <a:r>
              <a:rPr lang="en-US" sz="1200" dirty="0"/>
              <a:t>Workshop, FNAL October 8-9  </a:t>
            </a:r>
            <a:r>
              <a:rPr lang="en-US" sz="1200" dirty="0" smtClean="0"/>
              <a:t>   		                  Slide </a:t>
            </a:r>
            <a:fld id="{E5374618-37E8-0343-A5E2-882DB9F99FB2}" type="slidenum">
              <a:rPr lang="en-US" sz="1200" smtClean="0"/>
              <a:t>12</a:t>
            </a:fld>
            <a:endParaRPr lang="en-US" sz="1200" dirty="0"/>
          </a:p>
        </p:txBody>
      </p:sp>
      <p:pic>
        <p:nvPicPr>
          <p:cNvPr id="7" name="Picture 2" descr="IcmCavityMicrophonicsHistogram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04" y="1413933"/>
            <a:ext cx="6553200" cy="5063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6741604" y="1520126"/>
            <a:ext cx="22860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28600" indent="-228600">
              <a:spcBef>
                <a:spcPct val="100000"/>
              </a:spcBef>
              <a:buFontTx/>
              <a:buChar char="•"/>
              <a:defRPr/>
            </a:pPr>
            <a:r>
              <a:rPr lang="en-US" sz="2400" b="1" dirty="0">
                <a:ea typeface="ＭＳ Ｐゴシック" charset="0"/>
                <a:cs typeface="ＭＳ Ｐゴシック" charset="0"/>
                <a:sym typeface="Symbol" charset="0"/>
              </a:rPr>
              <a:t>Graph shows histogram of 30 </a:t>
            </a:r>
            <a:r>
              <a:rPr lang="en-US" sz="2400" b="1" dirty="0" smtClean="0">
                <a:ea typeface="ＭＳ Ｐゴシック" charset="0"/>
                <a:cs typeface="ＭＳ Ｐゴシック" charset="0"/>
                <a:sym typeface="Symbol" charset="0"/>
              </a:rPr>
              <a:t>million </a:t>
            </a:r>
            <a:r>
              <a:rPr lang="en-US" sz="2400" b="1" dirty="0">
                <a:ea typeface="ＭＳ Ｐゴシック" charset="0"/>
                <a:cs typeface="ＭＳ Ｐゴシック" charset="0"/>
                <a:sym typeface="Symbol" charset="0"/>
              </a:rPr>
              <a:t>samples over a period of 1 hour</a:t>
            </a:r>
          </a:p>
          <a:p>
            <a:pPr marL="228600" indent="-228600">
              <a:spcBef>
                <a:spcPct val="100000"/>
              </a:spcBef>
              <a:buFontTx/>
              <a:buChar char="•"/>
              <a:defRPr/>
            </a:pPr>
            <a:r>
              <a:rPr lang="en-US" sz="2400" b="1" dirty="0">
                <a:ea typeface="ＭＳ Ｐゴシック" charset="0"/>
                <a:cs typeface="ＭＳ Ｐゴシック" charset="0"/>
                <a:sym typeface="Symbol" charset="0"/>
              </a:rPr>
              <a:t></a:t>
            </a:r>
            <a:r>
              <a:rPr lang="en-US" sz="2400" b="1" dirty="0" err="1">
                <a:ea typeface="ＭＳ Ｐゴシック" charset="0"/>
                <a:cs typeface="ＭＳ Ｐゴシック" charset="0"/>
                <a:sym typeface="Symbol" charset="0"/>
              </a:rPr>
              <a:t>f</a:t>
            </a:r>
            <a:r>
              <a:rPr lang="en-US" sz="2400" b="1" baseline="-25000" dirty="0" err="1">
                <a:ea typeface="ＭＳ Ｐゴシック" charset="0"/>
                <a:cs typeface="ＭＳ Ｐゴシック" charset="0"/>
                <a:sym typeface="Symbol" charset="0"/>
              </a:rPr>
              <a:t>max</a:t>
            </a:r>
            <a:r>
              <a:rPr lang="en-US" sz="2400" b="1" dirty="0">
                <a:ea typeface="ＭＳ Ｐゴシック" charset="0"/>
                <a:cs typeface="ＭＳ Ｐゴシック" charset="0"/>
                <a:sym typeface="Symbol" charset="0"/>
              </a:rPr>
              <a:t> &lt; 5*</a:t>
            </a:r>
            <a:r>
              <a:rPr lang="en-US" sz="2400" b="1" baseline="-25000" dirty="0">
                <a:ea typeface="ＭＳ Ｐゴシック" charset="0"/>
                <a:cs typeface="ＭＳ Ｐゴシック" charset="0"/>
                <a:sym typeface="Symbol" charset="0"/>
              </a:rPr>
              <a:t>f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874204" y="1520126"/>
            <a:ext cx="4038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/>
              <a:t>Measured during </a:t>
            </a:r>
            <a:r>
              <a:rPr lang="ja-JP" altLang="en-US" sz="2000"/>
              <a:t>“</a:t>
            </a:r>
            <a:r>
              <a:rPr lang="en-US" altLang="ja-JP" sz="2000"/>
              <a:t>step-impulse free time</a:t>
            </a:r>
            <a:r>
              <a:rPr lang="ja-JP" altLang="en-US" sz="2000"/>
              <a:t>”</a:t>
            </a:r>
            <a:endParaRPr lang="en-US" altLang="en-US" sz="2000"/>
          </a:p>
        </p:txBody>
      </p:sp>
    </p:spTree>
    <p:extLst>
      <p:ext uri="{BB962C8B-B14F-4D97-AF65-F5344CB8AC3E}">
        <p14:creationId xmlns:p14="http://schemas.microsoft.com/office/powerpoint/2010/main" val="4891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200" dirty="0"/>
              <a:t>Mechanical Coupling Characterization Measurements with a Modal Shaker</a:t>
            </a:r>
            <a:endParaRPr lang="en-US" sz="2000" dirty="0"/>
          </a:p>
        </p:txBody>
      </p:sp>
      <p:sp>
        <p:nvSpPr>
          <p:cNvPr id="4" name="Right Arrow 3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</a:t>
            </a:r>
            <a:r>
              <a:rPr lang="en-US" sz="1200" dirty="0" smtClean="0"/>
              <a:t>Liepe			</a:t>
            </a:r>
            <a:r>
              <a:rPr lang="en-US" sz="1200" dirty="0"/>
              <a:t> </a:t>
            </a:r>
            <a:r>
              <a:rPr lang="en-US" sz="1200" dirty="0" smtClean="0"/>
              <a:t>    Microphonics </a:t>
            </a:r>
            <a:r>
              <a:rPr lang="en-US" sz="1200" dirty="0"/>
              <a:t>Workshop, FNAL October 8-9  </a:t>
            </a:r>
            <a:r>
              <a:rPr lang="en-US" sz="1200" dirty="0" smtClean="0"/>
              <a:t>   		                  Slide </a:t>
            </a:r>
            <a:fld id="{E5374618-37E8-0343-A5E2-882DB9F99FB2}" type="slidenum">
              <a:rPr lang="en-US" sz="1200" smtClean="0"/>
              <a:t>13</a:t>
            </a:fld>
            <a:endParaRPr lang="en-US" sz="1200" dirty="0"/>
          </a:p>
        </p:txBody>
      </p:sp>
      <p:pic>
        <p:nvPicPr>
          <p:cNvPr id="12" name="Picture 13" descr="IMG_38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9" y="2053463"/>
            <a:ext cx="4337682" cy="3188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 descr="IMG_38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508" y="2041364"/>
            <a:ext cx="4182396" cy="320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515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4000" dirty="0"/>
              <a:t>Measurements with a Modal Shaker</a:t>
            </a:r>
            <a:endParaRPr lang="en-US" sz="2800" dirty="0"/>
          </a:p>
        </p:txBody>
      </p:sp>
      <p:sp>
        <p:nvSpPr>
          <p:cNvPr id="4" name="Right Arrow 3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</a:t>
            </a:r>
            <a:r>
              <a:rPr lang="en-US" sz="1200" dirty="0" smtClean="0"/>
              <a:t>Liepe			</a:t>
            </a:r>
            <a:r>
              <a:rPr lang="en-US" sz="1200" dirty="0"/>
              <a:t> </a:t>
            </a:r>
            <a:r>
              <a:rPr lang="en-US" sz="1200" dirty="0" smtClean="0"/>
              <a:t>    Microphonics </a:t>
            </a:r>
            <a:r>
              <a:rPr lang="en-US" sz="1200" dirty="0"/>
              <a:t>Workshop, FNAL October 8-9  </a:t>
            </a:r>
            <a:r>
              <a:rPr lang="en-US" sz="1200" dirty="0" smtClean="0"/>
              <a:t>   		                  Slide </a:t>
            </a:r>
            <a:fld id="{E5374618-37E8-0343-A5E2-882DB9F99FB2}" type="slidenum">
              <a:rPr lang="en-US" sz="1200" smtClean="0"/>
              <a:t>14</a:t>
            </a:fld>
            <a:endParaRPr lang="en-US" sz="1200" dirty="0"/>
          </a:p>
        </p:txBody>
      </p:sp>
      <p:pic>
        <p:nvPicPr>
          <p:cNvPr id="11" name="Picture 9" descr="hgrpShakin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85753" y="2038340"/>
            <a:ext cx="4038600" cy="285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TU5PFP042f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53" y="2057759"/>
            <a:ext cx="4038600" cy="285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667170" y="1615858"/>
            <a:ext cx="365760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000" b="1" smtClean="0"/>
              <a:t>Shaker on module support </a:t>
            </a:r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4376153" y="1636198"/>
            <a:ext cx="46482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sz="1800" b="1" smtClean="0"/>
              <a:t>Shaker on module top  (HGRP support)</a:t>
            </a:r>
          </a:p>
        </p:txBody>
      </p:sp>
      <p:sp>
        <p:nvSpPr>
          <p:cNvPr id="17" name="Text Box 21"/>
          <p:cNvSpPr txBox="1">
            <a:spLocks noChangeArrowheads="1"/>
          </p:cNvSpPr>
          <p:nvPr/>
        </p:nvSpPr>
        <p:spPr bwMode="auto">
          <a:xfrm>
            <a:off x="5747753" y="4725978"/>
            <a:ext cx="2514600" cy="2841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200" b="1" dirty="0" smtClean="0"/>
              <a:t>Vibration </a:t>
            </a:r>
            <a:r>
              <a:rPr lang="en-US" sz="1200" b="1" dirty="0" err="1" smtClean="0"/>
              <a:t>frequ</a:t>
            </a:r>
            <a:r>
              <a:rPr lang="en-US" sz="1200" b="1" dirty="0" smtClean="0"/>
              <a:t>. [Hz]</a:t>
            </a:r>
          </a:p>
        </p:txBody>
      </p:sp>
      <p:sp>
        <p:nvSpPr>
          <p:cNvPr id="18" name="Rectangle 23"/>
          <p:cNvSpPr>
            <a:spLocks noChangeArrowheads="1"/>
          </p:cNvSpPr>
          <p:nvPr/>
        </p:nvSpPr>
        <p:spPr bwMode="auto">
          <a:xfrm>
            <a:off x="1785353" y="4802664"/>
            <a:ext cx="11430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9" name="Text Box 22"/>
          <p:cNvSpPr txBox="1">
            <a:spLocks noChangeArrowheads="1"/>
          </p:cNvSpPr>
          <p:nvPr/>
        </p:nvSpPr>
        <p:spPr bwMode="auto">
          <a:xfrm>
            <a:off x="1139825" y="4878864"/>
            <a:ext cx="25146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200" b="1" smtClean="0"/>
              <a:t>Vibration frequency </a:t>
            </a:r>
            <a:r>
              <a:rPr lang="en-US" sz="1200" b="1" dirty="0" smtClean="0"/>
              <a:t>[Hz]</a:t>
            </a:r>
          </a:p>
        </p:txBody>
      </p:sp>
      <p:sp>
        <p:nvSpPr>
          <p:cNvPr id="20" name="Rectangle 25"/>
          <p:cNvSpPr>
            <a:spLocks noChangeArrowheads="1"/>
          </p:cNvSpPr>
          <p:nvPr/>
        </p:nvSpPr>
        <p:spPr bwMode="auto">
          <a:xfrm>
            <a:off x="4844465" y="2772767"/>
            <a:ext cx="217487" cy="12779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1" name="Rectangle 26"/>
          <p:cNvSpPr>
            <a:spLocks noChangeArrowheads="1"/>
          </p:cNvSpPr>
          <p:nvPr/>
        </p:nvSpPr>
        <p:spPr bwMode="auto">
          <a:xfrm>
            <a:off x="194679" y="2846580"/>
            <a:ext cx="217487" cy="12779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2" name="Text Box 24"/>
          <p:cNvSpPr txBox="1">
            <a:spLocks noChangeArrowheads="1"/>
          </p:cNvSpPr>
          <p:nvPr/>
        </p:nvSpPr>
        <p:spPr bwMode="auto">
          <a:xfrm rot="16200000">
            <a:off x="-993490" y="3268516"/>
            <a:ext cx="2516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400" b="1" smtClean="0"/>
              <a:t>Response </a:t>
            </a:r>
            <a:r>
              <a:rPr lang="en-US" sz="1400" b="1" dirty="0" err="1" smtClean="0"/>
              <a:t>ampl</a:t>
            </a:r>
            <a:r>
              <a:rPr lang="en-US" sz="1400" b="1" dirty="0" smtClean="0"/>
              <a:t>. [</a:t>
            </a:r>
            <a:r>
              <a:rPr lang="en-US" sz="1400" b="1" dirty="0" err="1" smtClean="0"/>
              <a:t>arb</a:t>
            </a:r>
            <a:r>
              <a:rPr lang="en-US" sz="1400" b="1" dirty="0" smtClean="0"/>
              <a:t>. units]</a:t>
            </a:r>
          </a:p>
        </p:txBody>
      </p:sp>
      <p:sp>
        <p:nvSpPr>
          <p:cNvPr id="23" name="Text Box 27"/>
          <p:cNvSpPr txBox="1">
            <a:spLocks noChangeArrowheads="1"/>
          </p:cNvSpPr>
          <p:nvPr/>
        </p:nvSpPr>
        <p:spPr bwMode="auto">
          <a:xfrm rot="16200000">
            <a:off x="3597484" y="3428197"/>
            <a:ext cx="25161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400" b="1" smtClean="0"/>
              <a:t>Response ampl. [arb. units]</a:t>
            </a:r>
          </a:p>
        </p:txBody>
      </p:sp>
    </p:spTree>
    <p:extLst>
      <p:ext uri="{BB962C8B-B14F-4D97-AF65-F5344CB8AC3E}">
        <p14:creationId xmlns:p14="http://schemas.microsoft.com/office/powerpoint/2010/main" val="184670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4000" dirty="0"/>
              <a:t>Mechanical Coupling Characterization</a:t>
            </a:r>
            <a:endParaRPr lang="en-US" sz="2800" dirty="0"/>
          </a:p>
        </p:txBody>
      </p:sp>
      <p:sp>
        <p:nvSpPr>
          <p:cNvPr id="4" name="Right Arrow 3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</a:t>
            </a:r>
            <a:r>
              <a:rPr lang="en-US" sz="1200" dirty="0" smtClean="0"/>
              <a:t>Liepe			</a:t>
            </a:r>
            <a:r>
              <a:rPr lang="en-US" sz="1200" dirty="0"/>
              <a:t> </a:t>
            </a:r>
            <a:r>
              <a:rPr lang="en-US" sz="1200" dirty="0" smtClean="0"/>
              <a:t>    Microphonics </a:t>
            </a:r>
            <a:r>
              <a:rPr lang="en-US" sz="1200" dirty="0"/>
              <a:t>Workshop, FNAL October 8-9  </a:t>
            </a:r>
            <a:r>
              <a:rPr lang="en-US" sz="1200" dirty="0" smtClean="0"/>
              <a:t>   		                  Slide </a:t>
            </a:r>
            <a:fld id="{E5374618-37E8-0343-A5E2-882DB9F99FB2}" type="slidenum">
              <a:rPr lang="en-US" sz="1200" smtClean="0"/>
              <a:t>15</a:t>
            </a:fld>
            <a:endParaRPr lang="en-US" sz="1200" dirty="0"/>
          </a:p>
        </p:txBody>
      </p:sp>
      <p:graphicFrame>
        <p:nvGraphicFramePr>
          <p:cNvPr id="7" name="Group 2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211977"/>
              </p:ext>
            </p:extLst>
          </p:nvPr>
        </p:nvGraphicFramePr>
        <p:xfrm>
          <a:off x="138262" y="1447831"/>
          <a:ext cx="5334000" cy="4996159"/>
        </p:xfrm>
        <a:graphic>
          <a:graphicData uri="http://schemas.openxmlformats.org/drawingml/2006/table">
            <a:tbl>
              <a:tblPr/>
              <a:tblGrid>
                <a:gridCol w="1355725"/>
                <a:gridCol w="1131888"/>
                <a:gridCol w="1355725"/>
                <a:gridCol w="1490662"/>
              </a:tblGrid>
              <a:tr h="9445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Excitation Point</a:t>
                      </a:r>
                      <a:endParaRPr kumimoji="0" lang="en-US" altLang="en-US" sz="4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08" marB="45708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Excitation Force</a:t>
                      </a:r>
                      <a:endParaRPr kumimoji="0" lang="en-US" altLang="en-US" sz="4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08" marB="45708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Detectable With Cavity Accelerometer</a:t>
                      </a:r>
                      <a:endParaRPr kumimoji="0" lang="en-US" altLang="en-US" sz="4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08" marB="45708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Detectable On Cavity RF Frequency (&gt;0.1Hz modul.)</a:t>
                      </a:r>
                      <a:endParaRPr kumimoji="0" lang="en-US" altLang="en-US" sz="4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08" marB="45708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4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Coupler Waveguide</a:t>
                      </a:r>
                      <a:endParaRPr kumimoji="0" lang="en-US" altLang="en-US" sz="4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08" marB="45708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110 N</a:t>
                      </a: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(25 lbs)</a:t>
                      </a: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08" marB="45708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No</a:t>
                      </a:r>
                      <a:endParaRPr kumimoji="0" lang="en-US" altLang="en-US" sz="4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08" marB="45708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No</a:t>
                      </a:r>
                      <a:endParaRPr kumimoji="0" lang="en-US" altLang="en-US" sz="4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08" marB="45708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4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Coupler</a:t>
                      </a:r>
                      <a:endParaRPr kumimoji="0" lang="en-US" alt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08" marB="45708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110 N</a:t>
                      </a: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(25 lbs)</a:t>
                      </a: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08" marB="45708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No</a:t>
                      </a:r>
                      <a:endParaRPr kumimoji="0" lang="en-US" altLang="en-US" sz="4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08" marB="45708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No</a:t>
                      </a:r>
                      <a:endParaRPr kumimoji="0" lang="en-US" altLang="en-US" sz="4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08" marB="45708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18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Cryomodule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Saw-Horse Support</a:t>
                      </a:r>
                      <a:endParaRPr kumimoji="0" lang="en-US" altLang="en-US" sz="4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08" marB="45708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110 N</a:t>
                      </a: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(25 lbs)</a:t>
                      </a: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08" marB="45708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Yes</a:t>
                      </a:r>
                      <a:endParaRPr kumimoji="0" lang="en-US" altLang="en-US" sz="48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08" marB="45708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No</a:t>
                      </a:r>
                      <a:endParaRPr kumimoji="0" lang="en-US" altLang="en-US" sz="4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08" marB="45708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7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Helium Gas Return Pipe Support</a:t>
                      </a:r>
                      <a:endParaRPr kumimoji="0" lang="en-US" altLang="en-US" sz="4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08" marB="45708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110 N</a:t>
                      </a: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(25 lbs)</a:t>
                      </a: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08" marB="45708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Yes</a:t>
                      </a:r>
                      <a:endParaRPr kumimoji="0" lang="en-US" altLang="en-US" sz="48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08" marB="45708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Yes</a:t>
                      </a:r>
                      <a:endParaRPr kumimoji="0" lang="en-US" altLang="en-US" sz="48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08" marB="45708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4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Beam Line</a:t>
                      </a:r>
                      <a:endParaRPr kumimoji="0" lang="en-US" altLang="en-US" sz="4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08" marB="45708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10 N</a:t>
                      </a: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(2 lbs)</a:t>
                      </a: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08" marB="45708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No</a:t>
                      </a:r>
                      <a:endParaRPr kumimoji="0" lang="en-US" altLang="en-US" sz="4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08" marB="45708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No</a:t>
                      </a:r>
                      <a:endParaRPr kumimoji="0" lang="en-US" altLang="en-US" sz="4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08" marB="45708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3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Helium Supply/Return</a:t>
                      </a:r>
                      <a:endParaRPr kumimoji="0" lang="en-US" altLang="en-US" sz="4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08" marB="45708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110 N</a:t>
                      </a: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(25 lbs)</a:t>
                      </a: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08" marB="45708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No</a:t>
                      </a:r>
                      <a:endParaRPr kumimoji="0" lang="en-US" altLang="en-US" sz="4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08" marB="45708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No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T="45708" marB="45708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Rectangle 198"/>
          <p:cNvSpPr>
            <a:spLocks noChangeArrowheads="1"/>
          </p:cNvSpPr>
          <p:nvPr/>
        </p:nvSpPr>
        <p:spPr bwMode="auto">
          <a:xfrm>
            <a:off x="5472262" y="1548257"/>
            <a:ext cx="368300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28600" indent="-228600">
              <a:buFontTx/>
              <a:buChar char="•"/>
              <a:defRPr/>
            </a:pPr>
            <a:r>
              <a:rPr lang="en-US" sz="2400" dirty="0">
                <a:solidFill>
                  <a:srgbClr val="0000FF"/>
                </a:solidFill>
                <a:ea typeface="ＭＳ Ｐゴシック" charset="0"/>
                <a:cs typeface="ＭＳ Ｐゴシック" charset="0"/>
              </a:rPr>
              <a:t>Ground vibrations and other mechanical vibrations do </a:t>
            </a:r>
            <a:r>
              <a:rPr lang="en-US" sz="2400" b="1" dirty="0">
                <a:solidFill>
                  <a:srgbClr val="0000FF"/>
                </a:solidFill>
                <a:ea typeface="ＭＳ Ｐゴシック" charset="0"/>
                <a:cs typeface="ＭＳ Ｐゴシック" charset="0"/>
              </a:rPr>
              <a:t>not</a:t>
            </a:r>
            <a:r>
              <a:rPr lang="en-US" sz="2400" dirty="0">
                <a:solidFill>
                  <a:srgbClr val="0000FF"/>
                </a:solidFill>
                <a:ea typeface="ＭＳ Ｐゴシック" charset="0"/>
                <a:cs typeface="ＭＳ Ｐゴシック" charset="0"/>
              </a:rPr>
              <a:t> strongly couple to the SRF cavities!</a:t>
            </a:r>
          </a:p>
          <a:p>
            <a:pPr marL="228600" indent="-228600">
              <a:buFontTx/>
              <a:buChar char="•"/>
              <a:defRPr/>
            </a:pPr>
            <a:endParaRPr lang="en-US" sz="2400" dirty="0">
              <a:ea typeface="ＭＳ Ｐゴシック" charset="0"/>
              <a:cs typeface="ＭＳ Ｐゴシック" charset="0"/>
            </a:endParaRPr>
          </a:p>
          <a:p>
            <a:pPr marL="228600" indent="-228600">
              <a:buFontTx/>
              <a:buChar char="•"/>
              <a:defRPr/>
            </a:pPr>
            <a:r>
              <a:rPr lang="en-US" sz="2400" dirty="0">
                <a:ea typeface="ＭＳ Ｐゴシック" charset="0"/>
                <a:cs typeface="ＭＳ Ｐゴシック" charset="0"/>
              </a:rPr>
              <a:t>Main contribution to cavity microphonics comes from fast fluctuations in the He-pressure and </a:t>
            </a:r>
            <a:r>
              <a:rPr lang="en-US" sz="2400" dirty="0" smtClean="0">
                <a:ea typeface="ＭＳ Ｐゴシック" charset="0"/>
                <a:cs typeface="ＭＳ Ｐゴシック" charset="0"/>
              </a:rPr>
              <a:t>vibrations in the 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cryogenic system </a:t>
            </a:r>
          </a:p>
        </p:txBody>
      </p:sp>
    </p:spTree>
    <p:extLst>
      <p:ext uri="{BB962C8B-B14F-4D97-AF65-F5344CB8AC3E}">
        <p14:creationId xmlns:p14="http://schemas.microsoft.com/office/powerpoint/2010/main" val="14284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600" dirty="0"/>
              <a:t>Active Microphonics </a:t>
            </a:r>
            <a:r>
              <a:rPr lang="en-US" altLang="en-US" sz="3600" dirty="0" smtClean="0"/>
              <a:t>Control Studies with Fast Piezoelectric Frequency Tuner</a:t>
            </a:r>
            <a:endParaRPr lang="en-US" sz="2400" dirty="0"/>
          </a:p>
        </p:txBody>
      </p:sp>
      <p:sp>
        <p:nvSpPr>
          <p:cNvPr id="4" name="Right Arrow 3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</a:t>
            </a:r>
            <a:r>
              <a:rPr lang="en-US" sz="1200" dirty="0" smtClean="0"/>
              <a:t>Liepe			</a:t>
            </a:r>
            <a:r>
              <a:rPr lang="en-US" sz="1200" dirty="0"/>
              <a:t> </a:t>
            </a:r>
            <a:r>
              <a:rPr lang="en-US" sz="1200" dirty="0" smtClean="0"/>
              <a:t>    Microphonics </a:t>
            </a:r>
            <a:r>
              <a:rPr lang="en-US" sz="1200" dirty="0"/>
              <a:t>Workshop, FNAL October 8-9  </a:t>
            </a:r>
            <a:r>
              <a:rPr lang="en-US" sz="1200" dirty="0" smtClean="0"/>
              <a:t>   		                  Slide </a:t>
            </a:r>
            <a:fld id="{E5374618-37E8-0343-A5E2-882DB9F99FB2}" type="slidenum">
              <a:rPr lang="en-US" sz="1200" smtClean="0"/>
              <a:t>16</a:t>
            </a:fld>
            <a:endParaRPr lang="en-US" sz="1200" dirty="0"/>
          </a:p>
        </p:txBody>
      </p:sp>
      <p:grpSp>
        <p:nvGrpSpPr>
          <p:cNvPr id="5" name="Group 4"/>
          <p:cNvGrpSpPr/>
          <p:nvPr/>
        </p:nvGrpSpPr>
        <p:grpSpPr>
          <a:xfrm>
            <a:off x="464634" y="1795791"/>
            <a:ext cx="5110976" cy="4029307"/>
            <a:chOff x="152400" y="1791630"/>
            <a:chExt cx="4495800" cy="3470275"/>
          </a:xfrm>
        </p:grpSpPr>
        <p:pic>
          <p:nvPicPr>
            <p:cNvPr id="8" name="Picture 5" descr="transferFunction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791630"/>
              <a:ext cx="4495800" cy="3268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13"/>
            <p:cNvSpPr txBox="1">
              <a:spLocks noChangeArrowheads="1"/>
            </p:cNvSpPr>
            <p:nvPr/>
          </p:nvSpPr>
          <p:spPr bwMode="auto">
            <a:xfrm>
              <a:off x="1219200" y="4915830"/>
              <a:ext cx="2514600" cy="3460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sz="1600" b="1" dirty="0" smtClean="0"/>
                <a:t>Vibration </a:t>
              </a:r>
              <a:r>
                <a:rPr lang="en-US" sz="1600" b="1" dirty="0" err="1" smtClean="0"/>
                <a:t>frequ</a:t>
              </a:r>
              <a:r>
                <a:rPr lang="en-US" sz="1600" b="1" dirty="0" smtClean="0"/>
                <a:t>. [Hz]</a:t>
              </a:r>
            </a:p>
          </p:txBody>
        </p:sp>
        <p:sp>
          <p:nvSpPr>
            <p:cNvPr id="11" name="Text Box 14"/>
            <p:cNvSpPr txBox="1">
              <a:spLocks noChangeArrowheads="1"/>
            </p:cNvSpPr>
            <p:nvPr/>
          </p:nvSpPr>
          <p:spPr bwMode="auto">
            <a:xfrm>
              <a:off x="609600" y="4417355"/>
              <a:ext cx="2514600" cy="3460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sz="1600" b="1" smtClean="0"/>
                <a:t>phase</a:t>
              </a:r>
            </a:p>
          </p:txBody>
        </p:sp>
        <p:sp>
          <p:nvSpPr>
            <p:cNvPr id="12" name="Text Box 15"/>
            <p:cNvSpPr txBox="1">
              <a:spLocks noChangeArrowheads="1"/>
            </p:cNvSpPr>
            <p:nvPr/>
          </p:nvSpPr>
          <p:spPr bwMode="auto">
            <a:xfrm>
              <a:off x="609600" y="2706030"/>
              <a:ext cx="1600200" cy="3460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sz="1600" b="1" smtClean="0"/>
                <a:t>amplitude</a:t>
              </a:r>
            </a:p>
          </p:txBody>
        </p:sp>
        <p:sp>
          <p:nvSpPr>
            <p:cNvPr id="13" name="TextBox 9"/>
            <p:cNvSpPr txBox="1">
              <a:spLocks noChangeArrowheads="1"/>
            </p:cNvSpPr>
            <p:nvPr/>
          </p:nvSpPr>
          <p:spPr bwMode="auto">
            <a:xfrm>
              <a:off x="1219200" y="1875768"/>
              <a:ext cx="2336800" cy="6461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sz="1800"/>
                <a:t>Cornell ERL injector cavities</a:t>
              </a:r>
            </a:p>
          </p:txBody>
        </p:sp>
      </p:grp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5783136" y="1689819"/>
            <a:ext cx="3104768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28600" indent="-228600">
              <a:buFontTx/>
              <a:buChar char="•"/>
              <a:defRPr/>
            </a:pPr>
            <a:r>
              <a:rPr lang="en-US" sz="2400" dirty="0">
                <a:ea typeface="ＭＳ Ｐゴシック" charset="0"/>
                <a:cs typeface="ＭＳ Ｐゴシック" charset="0"/>
              </a:rPr>
              <a:t>Microphonics feedback challenging because of complex transfer function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piezo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>
                <a:ea typeface="ＭＳ Ｐゴシック" charset="0"/>
                <a:cs typeface="ＭＳ Ｐゴシック" charset="0"/>
                <a:sym typeface="Symbol" charset="0"/>
              </a:rPr>
              <a:t> f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with mechanical </a:t>
            </a:r>
            <a:r>
              <a:rPr lang="en-US" sz="2400" dirty="0" smtClean="0">
                <a:ea typeface="ＭＳ Ｐゴシック" charset="0"/>
                <a:cs typeface="ＭＳ Ｐゴシック" charset="0"/>
              </a:rPr>
              <a:t>resonances</a:t>
            </a:r>
          </a:p>
          <a:p>
            <a:pPr>
              <a:defRPr/>
            </a:pPr>
            <a:endParaRPr lang="en-US" sz="2400" dirty="0">
              <a:ea typeface="ＭＳ Ｐゴシック" charset="0"/>
              <a:cs typeface="ＭＳ Ｐゴシック" charset="0"/>
            </a:endParaRPr>
          </a:p>
          <a:p>
            <a:pPr marL="228600" indent="-228600">
              <a:buFontTx/>
              <a:buChar char="•"/>
              <a:defRPr/>
            </a:pPr>
            <a:r>
              <a:rPr lang="en-US" sz="2400" dirty="0">
                <a:ea typeface="ＭＳ Ｐゴシック" charset="0"/>
                <a:cs typeface="ＭＳ Ｐゴシック" charset="0"/>
              </a:rPr>
              <a:t>Linearity and hysteresis issues</a:t>
            </a:r>
          </a:p>
        </p:txBody>
      </p:sp>
    </p:spTree>
    <p:extLst>
      <p:ext uri="{BB962C8B-B14F-4D97-AF65-F5344CB8AC3E}">
        <p14:creationId xmlns:p14="http://schemas.microsoft.com/office/powerpoint/2010/main" val="201098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4000" dirty="0" smtClean="0"/>
              <a:t>ERL Injector Frequency Tuner</a:t>
            </a:r>
            <a:endParaRPr lang="en-US" sz="2800" dirty="0"/>
          </a:p>
        </p:txBody>
      </p:sp>
      <p:sp>
        <p:nvSpPr>
          <p:cNvPr id="4" name="Right Arrow 3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</a:t>
            </a:r>
            <a:r>
              <a:rPr lang="en-US" sz="1200" dirty="0" smtClean="0"/>
              <a:t>Liepe			</a:t>
            </a:r>
            <a:r>
              <a:rPr lang="en-US" sz="1200" dirty="0"/>
              <a:t> </a:t>
            </a:r>
            <a:r>
              <a:rPr lang="en-US" sz="1200" dirty="0" smtClean="0"/>
              <a:t>    Microphonics </a:t>
            </a:r>
            <a:r>
              <a:rPr lang="en-US" sz="1200" dirty="0"/>
              <a:t>Workshop, FNAL October 8-9  </a:t>
            </a:r>
            <a:r>
              <a:rPr lang="en-US" sz="1200" dirty="0" smtClean="0"/>
              <a:t>   		                  Slide </a:t>
            </a:r>
            <a:fld id="{E5374618-37E8-0343-A5E2-882DB9F99FB2}" type="slidenum">
              <a:rPr lang="en-US" sz="1200" smtClean="0"/>
              <a:t>17</a:t>
            </a:fld>
            <a:endParaRPr lang="en-US" sz="1200" dirty="0"/>
          </a:p>
        </p:txBody>
      </p:sp>
      <p:pic>
        <p:nvPicPr>
          <p:cNvPr id="7" name="Picture 2" descr="fig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52588"/>
            <a:ext cx="5638800" cy="368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5791200" y="2062133"/>
            <a:ext cx="335280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28600" indent="-228600">
              <a:buFontTx/>
              <a:buChar char="•"/>
              <a:defRPr/>
            </a:pPr>
            <a:r>
              <a:rPr lang="en-US" b="1" dirty="0">
                <a:ea typeface="ＭＳ Ｐゴシック" charset="0"/>
                <a:cs typeface="ＭＳ Ｐゴシック" charset="0"/>
              </a:rPr>
              <a:t>Modification of the INFN blade tuner</a:t>
            </a:r>
          </a:p>
          <a:p>
            <a:pPr marL="228600" indent="-228600">
              <a:buFontTx/>
              <a:buChar char="•"/>
              <a:defRPr/>
            </a:pPr>
            <a:endParaRPr lang="en-US" b="1" dirty="0">
              <a:ea typeface="ＭＳ Ｐゴシック" charset="0"/>
              <a:cs typeface="ＭＳ Ｐゴシック" charset="0"/>
            </a:endParaRPr>
          </a:p>
          <a:p>
            <a:pPr marL="228600" indent="-228600">
              <a:buFontTx/>
              <a:buChar char="•"/>
              <a:defRPr/>
            </a:pPr>
            <a:r>
              <a:rPr lang="en-US" b="1" dirty="0">
                <a:ea typeface="ＭＳ Ｐゴシック" charset="0"/>
                <a:cs typeface="ＭＳ Ｐゴシック" charset="0"/>
              </a:rPr>
              <a:t>Tuning range:</a:t>
            </a:r>
          </a:p>
          <a:p>
            <a:pPr marL="747713" lvl="1" indent="-290513">
              <a:buFontTx/>
              <a:buChar char="•"/>
              <a:defRPr/>
            </a:pPr>
            <a:r>
              <a:rPr lang="en-US" b="1" dirty="0">
                <a:ea typeface="ＭＳ Ｐゴシック" charset="0"/>
                <a:cs typeface="ＭＳ Ｐゴシック" charset="0"/>
              </a:rPr>
              <a:t>500 kHz stepper</a:t>
            </a:r>
          </a:p>
          <a:p>
            <a:pPr marL="747713" lvl="1" indent="-290513">
              <a:buFontTx/>
              <a:buChar char="•"/>
              <a:defRPr/>
            </a:pPr>
            <a:r>
              <a:rPr lang="en-US" b="1" dirty="0">
                <a:ea typeface="ＭＳ Ｐゴシック" charset="0"/>
                <a:cs typeface="ＭＳ Ｐゴシック" charset="0"/>
              </a:rPr>
              <a:t>500 Hz </a:t>
            </a:r>
            <a:r>
              <a:rPr lang="en-US" b="1" dirty="0" err="1">
                <a:ea typeface="ＭＳ Ｐゴシック" charset="0"/>
                <a:cs typeface="ＭＳ Ｐゴシック" charset="0"/>
              </a:rPr>
              <a:t>piezo</a:t>
            </a:r>
            <a:endParaRPr lang="en-US" b="1" dirty="0">
              <a:ea typeface="ＭＳ Ｐゴシック" charset="0"/>
              <a:cs typeface="ＭＳ Ｐゴシック" charset="0"/>
            </a:endParaRPr>
          </a:p>
          <a:p>
            <a:pPr marL="228600" indent="-228600">
              <a:buFontTx/>
              <a:buChar char="•"/>
              <a:defRPr/>
            </a:pPr>
            <a:endParaRPr lang="en-US" b="1" dirty="0">
              <a:ea typeface="ＭＳ Ｐゴシック" charset="0"/>
              <a:cs typeface="ＭＳ Ｐゴシック" charset="0"/>
            </a:endParaRPr>
          </a:p>
          <a:p>
            <a:pPr marL="228600" indent="-228600">
              <a:buFontTx/>
              <a:buChar char="•"/>
              <a:defRPr/>
            </a:pPr>
            <a:r>
              <a:rPr lang="en-US" b="1" dirty="0">
                <a:ea typeface="ＭＳ Ｐゴシック" charset="0"/>
                <a:cs typeface="ＭＳ Ｐゴシック" charset="0"/>
              </a:rPr>
              <a:t>Added </a:t>
            </a:r>
            <a:r>
              <a:rPr lang="en-US" b="1" dirty="0" err="1">
                <a:ea typeface="ＭＳ Ｐゴシック" charset="0"/>
                <a:cs typeface="ＭＳ Ｐゴシック" charset="0"/>
              </a:rPr>
              <a:t>piezos</a:t>
            </a:r>
            <a:r>
              <a:rPr lang="en-US" b="1" dirty="0">
                <a:ea typeface="ＭＳ Ｐゴシック" charset="0"/>
                <a:cs typeface="ＭＳ Ｐゴシック" charset="0"/>
              </a:rPr>
              <a:t> for microphonics compensation (</a:t>
            </a:r>
            <a:r>
              <a:rPr lang="en-US" b="1" dirty="0" smtClean="0">
                <a:ea typeface="ＭＳ Ｐゴシック" charset="0"/>
                <a:cs typeface="ＭＳ Ｐゴシック" charset="0"/>
              </a:rPr>
              <a:t>R&amp;D)</a:t>
            </a:r>
            <a:endParaRPr lang="en-US" b="1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78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4000" dirty="0"/>
              <a:t>Frequency </a:t>
            </a:r>
            <a:r>
              <a:rPr lang="en-US" sz="4000" dirty="0" smtClean="0"/>
              <a:t>Tuner Studies </a:t>
            </a:r>
            <a:endParaRPr lang="en-US" sz="2800" dirty="0"/>
          </a:p>
        </p:txBody>
      </p:sp>
      <p:sp>
        <p:nvSpPr>
          <p:cNvPr id="4" name="Right Arrow 3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</a:t>
            </a:r>
            <a:r>
              <a:rPr lang="en-US" sz="1200" dirty="0" smtClean="0"/>
              <a:t>Liepe			</a:t>
            </a:r>
            <a:r>
              <a:rPr lang="en-US" sz="1200" dirty="0"/>
              <a:t> </a:t>
            </a:r>
            <a:r>
              <a:rPr lang="en-US" sz="1200" dirty="0" smtClean="0"/>
              <a:t>    Microphonics </a:t>
            </a:r>
            <a:r>
              <a:rPr lang="en-US" sz="1200" dirty="0"/>
              <a:t>Workshop, FNAL October 8-9  </a:t>
            </a:r>
            <a:r>
              <a:rPr lang="en-US" sz="1200" dirty="0" smtClean="0"/>
              <a:t>   		                  Slide </a:t>
            </a:r>
            <a:fld id="{E5374618-37E8-0343-A5E2-882DB9F99FB2}" type="slidenum">
              <a:rPr lang="en-US" sz="1200" smtClean="0"/>
              <a:t>18</a:t>
            </a:fld>
            <a:endParaRPr lang="en-US" sz="12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136" y="2601098"/>
            <a:ext cx="4179887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0173" y="2601098"/>
            <a:ext cx="4581525" cy="36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525385" y="1397594"/>
            <a:ext cx="34813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dirty="0"/>
              <a:t>Stepping motor driven tuner: not suitable for fine frequency control!</a:t>
            </a: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5131825" y="1397594"/>
            <a:ext cx="34813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dirty="0" err="1"/>
              <a:t>Piezo</a:t>
            </a:r>
            <a:r>
              <a:rPr lang="en-US" altLang="en-US" dirty="0"/>
              <a:t> driven tuner: suitable for fine frequency control!</a:t>
            </a:r>
          </a:p>
        </p:txBody>
      </p:sp>
    </p:spTree>
    <p:extLst>
      <p:ext uri="{BB962C8B-B14F-4D97-AF65-F5344CB8AC3E}">
        <p14:creationId xmlns:p14="http://schemas.microsoft.com/office/powerpoint/2010/main" val="162796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4000" dirty="0" smtClean="0"/>
              <a:t>Frequency: </a:t>
            </a:r>
            <a:r>
              <a:rPr lang="en-US" sz="4000" dirty="0" err="1" smtClean="0"/>
              <a:t>Piezo</a:t>
            </a:r>
            <a:r>
              <a:rPr lang="en-US" sz="4000" dirty="0"/>
              <a:t>-</a:t>
            </a:r>
            <a:r>
              <a:rPr lang="en-US" sz="4000" dirty="0" smtClean="0"/>
              <a:t>Tuner Hysteresis</a:t>
            </a:r>
            <a:endParaRPr lang="en-US" sz="2800" dirty="0"/>
          </a:p>
        </p:txBody>
      </p:sp>
      <p:sp>
        <p:nvSpPr>
          <p:cNvPr id="4" name="Right Arrow 3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</a:t>
            </a:r>
            <a:r>
              <a:rPr lang="en-US" sz="1200" dirty="0" smtClean="0"/>
              <a:t>Liepe			</a:t>
            </a:r>
            <a:r>
              <a:rPr lang="en-US" sz="1200" dirty="0"/>
              <a:t> </a:t>
            </a:r>
            <a:r>
              <a:rPr lang="en-US" sz="1200" dirty="0" smtClean="0"/>
              <a:t>    Microphonics </a:t>
            </a:r>
            <a:r>
              <a:rPr lang="en-US" sz="1200" dirty="0"/>
              <a:t>Workshop, FNAL October 8-9  </a:t>
            </a:r>
            <a:r>
              <a:rPr lang="en-US" sz="1200" dirty="0" smtClean="0"/>
              <a:t>   		                  Slide </a:t>
            </a:r>
            <a:fld id="{E5374618-37E8-0343-A5E2-882DB9F99FB2}" type="slidenum">
              <a:rPr lang="en-US" sz="1200" smtClean="0"/>
              <a:t>19</a:t>
            </a:fld>
            <a:endParaRPr lang="en-US" sz="12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030" y="1801892"/>
            <a:ext cx="8124825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>
            <a:cxnSpLocks noChangeShapeType="1"/>
          </p:cNvCxnSpPr>
          <p:nvPr/>
        </p:nvCxnSpPr>
        <p:spPr bwMode="auto">
          <a:xfrm>
            <a:off x="4216830" y="3016329"/>
            <a:ext cx="838200" cy="381000"/>
          </a:xfrm>
          <a:prstGeom prst="straightConnector1">
            <a:avLst/>
          </a:prstGeom>
          <a:noFill/>
          <a:ln w="38100">
            <a:solidFill>
              <a:schemeClr val="accent2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Arrow Connector 8"/>
          <p:cNvCxnSpPr>
            <a:cxnSpLocks noChangeShapeType="1"/>
          </p:cNvCxnSpPr>
          <p:nvPr/>
        </p:nvCxnSpPr>
        <p:spPr bwMode="auto">
          <a:xfrm>
            <a:off x="4005693" y="3359229"/>
            <a:ext cx="838200" cy="381000"/>
          </a:xfrm>
          <a:prstGeom prst="straightConnector1">
            <a:avLst/>
          </a:prstGeom>
          <a:noFill/>
          <a:ln w="38100">
            <a:solidFill>
              <a:schemeClr val="accent2"/>
            </a:solidFill>
            <a:round/>
            <a:headEnd type="arrow" w="med" len="med"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202980" y="1516016"/>
            <a:ext cx="8684924" cy="36933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1" dirty="0" err="1">
                <a:latin typeface="Arial" pitchFamily="34" charset="0"/>
                <a:ea typeface="ＭＳ Ｐゴシック" pitchFamily="34" charset="-128"/>
              </a:rPr>
              <a:t>Piezo</a:t>
            </a:r>
            <a:r>
              <a:rPr lang="en-US" sz="1800" b="1" dirty="0">
                <a:latin typeface="Arial" pitchFamily="34" charset="0"/>
                <a:ea typeface="ＭＳ Ｐゴシック" pitchFamily="34" charset="-128"/>
              </a:rPr>
              <a:t> Hysteresis Curve: DC frequency shift vs. applied voltage to all 4 </a:t>
            </a:r>
            <a:r>
              <a:rPr lang="en-US" sz="1800" b="1" dirty="0" err="1">
                <a:latin typeface="Arial" pitchFamily="34" charset="0"/>
                <a:ea typeface="ＭＳ Ｐゴシック" pitchFamily="34" charset="-128"/>
              </a:rPr>
              <a:t>piezos</a:t>
            </a:r>
            <a:r>
              <a:rPr lang="en-US" sz="1800" b="1" dirty="0">
                <a:latin typeface="Arial" pitchFamily="34" charset="0"/>
                <a:ea typeface="ＭＳ Ｐゴシック" pitchFamily="34" charset="-128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5346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157" y="0"/>
            <a:ext cx="8229600" cy="1143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955" y="1603013"/>
            <a:ext cx="7952458" cy="4525963"/>
          </a:xfrm>
        </p:spPr>
        <p:txBody>
          <a:bodyPr/>
          <a:lstStyle/>
          <a:p>
            <a:r>
              <a:rPr lang="en-US" dirty="0" smtClean="0"/>
              <a:t>Microphonics results from</a:t>
            </a:r>
          </a:p>
          <a:p>
            <a:pPr lvl="1"/>
            <a:r>
              <a:rPr lang="en-US" dirty="0" smtClean="0"/>
              <a:t>CESR</a:t>
            </a:r>
          </a:p>
          <a:p>
            <a:pPr lvl="1"/>
            <a:r>
              <a:rPr lang="en-US" dirty="0" smtClean="0"/>
              <a:t>Cornell ERL Injector Cryomodule</a:t>
            </a:r>
          </a:p>
          <a:p>
            <a:pPr lvl="1"/>
            <a:r>
              <a:rPr lang="en-US" dirty="0" smtClean="0"/>
              <a:t>Cornell Main </a:t>
            </a:r>
            <a:r>
              <a:rPr lang="en-US" dirty="0" err="1" smtClean="0"/>
              <a:t>Linac</a:t>
            </a:r>
            <a:r>
              <a:rPr lang="en-US" dirty="0" smtClean="0"/>
              <a:t> Cavity HTC Testing</a:t>
            </a:r>
          </a:p>
          <a:p>
            <a:pPr lvl="1"/>
            <a:r>
              <a:rPr lang="en-US" dirty="0" smtClean="0"/>
              <a:t>HZB, </a:t>
            </a:r>
            <a:r>
              <a:rPr lang="en-US" dirty="0" err="1" smtClean="0"/>
              <a:t>Jlab</a:t>
            </a:r>
            <a:r>
              <a:rPr lang="en-US" dirty="0" smtClean="0"/>
              <a:t> FEL</a:t>
            </a:r>
            <a:r>
              <a:rPr lang="is-IS" dirty="0" smtClean="0"/>
              <a:t>…</a:t>
            </a:r>
            <a:r>
              <a:rPr lang="en-US" dirty="0" smtClean="0"/>
              <a:t> </a:t>
            </a:r>
          </a:p>
          <a:p>
            <a:r>
              <a:rPr lang="en-US" dirty="0" smtClean="0"/>
              <a:t>Conclusions </a:t>
            </a:r>
          </a:p>
        </p:txBody>
      </p:sp>
      <p:sp>
        <p:nvSpPr>
          <p:cNvPr id="4" name="Right Arrow 3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</a:t>
            </a:r>
            <a:r>
              <a:rPr lang="en-US" sz="1200" dirty="0" smtClean="0"/>
              <a:t>Liepe			</a:t>
            </a:r>
            <a:r>
              <a:rPr lang="en-US" sz="1200" dirty="0"/>
              <a:t> </a:t>
            </a:r>
            <a:r>
              <a:rPr lang="en-US" sz="1200" dirty="0" smtClean="0"/>
              <a:t>    Microphonics </a:t>
            </a:r>
            <a:r>
              <a:rPr lang="en-US" sz="1200" dirty="0"/>
              <a:t>Workshop, FNAL October 8-9  </a:t>
            </a:r>
            <a:r>
              <a:rPr lang="en-US" sz="1200" dirty="0" smtClean="0"/>
              <a:t>   		                  Slide </a:t>
            </a:r>
            <a:fld id="{E5374618-37E8-0343-A5E2-882DB9F99FB2}" type="slidenum">
              <a:rPr lang="en-US" sz="1200" smtClean="0"/>
              <a:t>2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1657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4000" dirty="0" smtClean="0"/>
              <a:t>Active Microphonics Compensation </a:t>
            </a:r>
            <a:endParaRPr lang="en-US" sz="2800" dirty="0"/>
          </a:p>
        </p:txBody>
      </p:sp>
      <p:sp>
        <p:nvSpPr>
          <p:cNvPr id="4" name="Right Arrow 3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</a:t>
            </a:r>
            <a:r>
              <a:rPr lang="en-US" sz="1200" dirty="0" smtClean="0"/>
              <a:t>Liepe			</a:t>
            </a:r>
            <a:r>
              <a:rPr lang="en-US" sz="1200" dirty="0"/>
              <a:t> </a:t>
            </a:r>
            <a:r>
              <a:rPr lang="en-US" sz="1200" dirty="0" smtClean="0"/>
              <a:t>    Microphonics </a:t>
            </a:r>
            <a:r>
              <a:rPr lang="en-US" sz="1200" dirty="0"/>
              <a:t>Workshop, FNAL October 8-9  </a:t>
            </a:r>
            <a:r>
              <a:rPr lang="en-US" sz="1200" dirty="0" smtClean="0"/>
              <a:t>   		                  Slide </a:t>
            </a:r>
            <a:fld id="{E5374618-37E8-0343-A5E2-882DB9F99FB2}" type="slidenum">
              <a:rPr lang="en-US" sz="1200" smtClean="0"/>
              <a:t>20</a:t>
            </a:fld>
            <a:endParaRPr lang="en-US" sz="1200" dirty="0"/>
          </a:p>
        </p:txBody>
      </p:sp>
      <p:pic>
        <p:nvPicPr>
          <p:cNvPr id="7" name="Picture 2" descr="\\.psf\Host\Users\mul2a\Documents\mydocs\research\ERL\ERLP\June_14_10\feedback_on_tuning_ange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07128"/>
            <a:ext cx="9144000" cy="413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84461" y="1436046"/>
            <a:ext cx="8305800" cy="83099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 err="1">
                <a:latin typeface="Arial" pitchFamily="34" charset="0"/>
                <a:ea typeface="ＭＳ Ｐゴシック" pitchFamily="34" charset="-128"/>
              </a:rPr>
              <a:t>Piezo</a:t>
            </a:r>
            <a:r>
              <a:rPr lang="en-US" sz="2400" b="1" dirty="0">
                <a:latin typeface="Arial" pitchFamily="34" charset="0"/>
                <a:ea typeface="ＭＳ Ｐゴシック" pitchFamily="34" charset="-128"/>
              </a:rPr>
              <a:t> Feedback on Tuning Angle/Cavity Frequency:</a:t>
            </a:r>
          </a:p>
          <a:p>
            <a:pPr>
              <a:defRPr/>
            </a:pPr>
            <a:r>
              <a:rPr lang="en-US" sz="2400" b="1" dirty="0">
                <a:solidFill>
                  <a:srgbClr val="006600"/>
                </a:solidFill>
                <a:latin typeface="Arial" pitchFamily="34" charset="0"/>
                <a:ea typeface="ＭＳ Ｐゴシック" pitchFamily="34" charset="-128"/>
                <a:sym typeface="Symbol"/>
              </a:rPr>
              <a:t> Reduces </a:t>
            </a:r>
            <a:r>
              <a:rPr lang="en-US" sz="2400" b="1" u="sng" dirty="0" err="1">
                <a:solidFill>
                  <a:srgbClr val="006600"/>
                </a:solidFill>
                <a:latin typeface="Arial" pitchFamily="34" charset="0"/>
                <a:ea typeface="ＭＳ Ｐゴシック" pitchFamily="34" charset="-128"/>
                <a:sym typeface="Symbol"/>
              </a:rPr>
              <a:t>rms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ea typeface="ＭＳ Ｐゴシック" pitchFamily="34" charset="-128"/>
                <a:sym typeface="Symbol"/>
              </a:rPr>
              <a:t> microphonics by up to 70%!</a:t>
            </a:r>
            <a:endParaRPr lang="en-US" sz="2400" b="1" dirty="0">
              <a:solidFill>
                <a:srgbClr val="006600"/>
              </a:solidFill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3205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4000" dirty="0"/>
              <a:t>Active Microphonics Compensation </a:t>
            </a:r>
            <a:endParaRPr lang="en-US" sz="2800" dirty="0"/>
          </a:p>
        </p:txBody>
      </p:sp>
      <p:sp>
        <p:nvSpPr>
          <p:cNvPr id="4" name="Right Arrow 3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</a:t>
            </a:r>
            <a:r>
              <a:rPr lang="en-US" sz="1200" dirty="0" smtClean="0"/>
              <a:t>Liepe			</a:t>
            </a:r>
            <a:r>
              <a:rPr lang="en-US" sz="1200" dirty="0"/>
              <a:t> </a:t>
            </a:r>
            <a:r>
              <a:rPr lang="en-US" sz="1200" dirty="0" smtClean="0"/>
              <a:t>    Microphonics </a:t>
            </a:r>
            <a:r>
              <a:rPr lang="en-US" sz="1200" dirty="0"/>
              <a:t>Workshop, FNAL October 8-9  </a:t>
            </a:r>
            <a:r>
              <a:rPr lang="en-US" sz="1200" dirty="0" smtClean="0"/>
              <a:t>   		                  Slide </a:t>
            </a:r>
            <a:fld id="{E5374618-37E8-0343-A5E2-882DB9F99FB2}" type="slidenum">
              <a:rPr lang="en-US" sz="1200" smtClean="0"/>
              <a:t>21</a:t>
            </a:fld>
            <a:endParaRPr lang="en-US" sz="1200" dirty="0"/>
          </a:p>
        </p:txBody>
      </p:sp>
      <p:pic>
        <p:nvPicPr>
          <p:cNvPr id="7" name="Picture 9" descr="\\.psf\Host\Users\mul2a\Documents\mydocs\research\ERL\ERLP\June_14_10\df_histogr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5" y="1874060"/>
            <a:ext cx="8680450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>
            <a:cxnSpLocks noChangeShapeType="1"/>
          </p:cNvCxnSpPr>
          <p:nvPr/>
        </p:nvCxnSpPr>
        <p:spPr bwMode="auto">
          <a:xfrm>
            <a:off x="2458025" y="2707497"/>
            <a:ext cx="419100" cy="190500"/>
          </a:xfrm>
          <a:prstGeom prst="straightConnector1">
            <a:avLst/>
          </a:prstGeom>
          <a:noFill/>
          <a:ln w="38100">
            <a:solidFill>
              <a:schemeClr val="accent2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Arrow Connector 8"/>
          <p:cNvCxnSpPr>
            <a:cxnSpLocks noChangeShapeType="1"/>
          </p:cNvCxnSpPr>
          <p:nvPr/>
        </p:nvCxnSpPr>
        <p:spPr bwMode="auto">
          <a:xfrm>
            <a:off x="3791525" y="3278997"/>
            <a:ext cx="419100" cy="190500"/>
          </a:xfrm>
          <a:prstGeom prst="straightConnector1">
            <a:avLst/>
          </a:prstGeom>
          <a:noFill/>
          <a:ln w="38100">
            <a:solidFill>
              <a:schemeClr val="accent2"/>
            </a:solidFill>
            <a:round/>
            <a:headEnd type="arrow" w="med" len="med"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353125" y="2377297"/>
            <a:ext cx="1676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/>
              <a:t>Feedback off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791525" y="3444097"/>
            <a:ext cx="1676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/>
              <a:t>Feedback 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6825" y="1473200"/>
            <a:ext cx="8305800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</a:rPr>
              <a:t>Detuning Histogram: ~30% reduction in </a:t>
            </a:r>
            <a:r>
              <a:rPr lang="en-US" sz="2400" b="1" smtClean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</a:rPr>
              <a:t>peak detuning </a:t>
            </a:r>
            <a:endParaRPr lang="en-US" sz="2400" b="1" dirty="0">
              <a:solidFill>
                <a:srgbClr val="FF0000"/>
              </a:solidFill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3360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4000" dirty="0"/>
              <a:t>Active Microphonics Compensation </a:t>
            </a:r>
            <a:endParaRPr lang="en-US" sz="2800" dirty="0"/>
          </a:p>
        </p:txBody>
      </p:sp>
      <p:sp>
        <p:nvSpPr>
          <p:cNvPr id="4" name="Right Arrow 3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</a:t>
            </a:r>
            <a:r>
              <a:rPr lang="en-US" sz="1200" dirty="0" smtClean="0"/>
              <a:t>Liepe			</a:t>
            </a:r>
            <a:r>
              <a:rPr lang="en-US" sz="1200" dirty="0"/>
              <a:t> </a:t>
            </a:r>
            <a:r>
              <a:rPr lang="en-US" sz="1200" dirty="0" smtClean="0"/>
              <a:t>    Microphonics </a:t>
            </a:r>
            <a:r>
              <a:rPr lang="en-US" sz="1200" dirty="0"/>
              <a:t>Workshop, FNAL October 8-9  </a:t>
            </a:r>
            <a:r>
              <a:rPr lang="en-US" sz="1200" dirty="0" smtClean="0"/>
              <a:t>   		                  Slide </a:t>
            </a:r>
            <a:fld id="{E5374618-37E8-0343-A5E2-882DB9F99FB2}" type="slidenum">
              <a:rPr lang="en-US" sz="1200" smtClean="0"/>
              <a:t>22</a:t>
            </a:fld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4"/>
          <a:stretch/>
        </p:blipFill>
        <p:spPr>
          <a:xfrm>
            <a:off x="802887" y="1246112"/>
            <a:ext cx="7529239" cy="523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89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54" y="2097404"/>
            <a:ext cx="8229600" cy="2885953"/>
          </a:xfrm>
        </p:spPr>
        <p:txBody>
          <a:bodyPr/>
          <a:lstStyle/>
          <a:p>
            <a:pPr lvl="1"/>
            <a:r>
              <a:rPr lang="en-US" dirty="0"/>
              <a:t>Cornell Main </a:t>
            </a:r>
            <a:r>
              <a:rPr lang="en-US" dirty="0" err="1"/>
              <a:t>Linac</a:t>
            </a:r>
            <a:r>
              <a:rPr lang="en-US" dirty="0"/>
              <a:t> Cavity </a:t>
            </a:r>
            <a:r>
              <a:rPr lang="en-US" dirty="0" smtClean="0"/>
              <a:t>HTC</a:t>
            </a:r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</a:t>
            </a:r>
            <a:r>
              <a:rPr lang="en-US" sz="1200" dirty="0" smtClean="0"/>
              <a:t>Liepe			</a:t>
            </a:r>
            <a:r>
              <a:rPr lang="en-US" sz="1200" dirty="0"/>
              <a:t> </a:t>
            </a:r>
            <a:r>
              <a:rPr lang="en-US" sz="1200" dirty="0" smtClean="0"/>
              <a:t>    Microphonics </a:t>
            </a:r>
            <a:r>
              <a:rPr lang="en-US" sz="1200" dirty="0"/>
              <a:t>Workshop, FNAL October 8-9  </a:t>
            </a:r>
            <a:r>
              <a:rPr lang="en-US" sz="1200" dirty="0" smtClean="0"/>
              <a:t>   		                  Slide </a:t>
            </a:r>
            <a:fld id="{E5374618-37E8-0343-A5E2-882DB9F99FB2}" type="slidenum">
              <a:rPr lang="en-US" sz="1200" smtClean="0"/>
              <a:t>23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2692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4000" dirty="0" smtClean="0"/>
              <a:t>Cornell HTC Test of the Cornell ERL Main </a:t>
            </a:r>
            <a:r>
              <a:rPr lang="en-US" sz="4000" dirty="0" err="1" smtClean="0"/>
              <a:t>Linac</a:t>
            </a:r>
            <a:r>
              <a:rPr lang="en-US" sz="4000" dirty="0" smtClean="0"/>
              <a:t> Cavity </a:t>
            </a:r>
            <a:endParaRPr lang="en-US" sz="2800" dirty="0"/>
          </a:p>
        </p:txBody>
      </p:sp>
      <p:sp>
        <p:nvSpPr>
          <p:cNvPr id="4" name="Right Arrow 3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</a:t>
            </a:r>
            <a:r>
              <a:rPr lang="en-US" sz="1200" dirty="0" smtClean="0"/>
              <a:t>Liepe			</a:t>
            </a:r>
            <a:r>
              <a:rPr lang="en-US" sz="1200" dirty="0"/>
              <a:t> </a:t>
            </a:r>
            <a:r>
              <a:rPr lang="en-US" sz="1200" dirty="0" smtClean="0"/>
              <a:t>    Microphonics </a:t>
            </a:r>
            <a:r>
              <a:rPr lang="en-US" sz="1200" dirty="0"/>
              <a:t>Workshop, FNAL October 8-9  </a:t>
            </a:r>
            <a:r>
              <a:rPr lang="en-US" sz="1200" dirty="0" smtClean="0"/>
              <a:t>   		                  Slide </a:t>
            </a:r>
            <a:fld id="{E5374618-37E8-0343-A5E2-882DB9F99FB2}" type="slidenum">
              <a:rPr lang="en-US" sz="1200" smtClean="0"/>
              <a:t>24</a:t>
            </a:fld>
            <a:endParaRPr lang="en-US" sz="1200" dirty="0"/>
          </a:p>
        </p:txBody>
      </p:sp>
      <p:grpSp>
        <p:nvGrpSpPr>
          <p:cNvPr id="7" name="Group 6"/>
          <p:cNvGrpSpPr/>
          <p:nvPr/>
        </p:nvGrpSpPr>
        <p:grpSpPr>
          <a:xfrm>
            <a:off x="65581" y="1388502"/>
            <a:ext cx="4210430" cy="2497027"/>
            <a:chOff x="-8467" y="34737"/>
            <a:chExt cx="2751667" cy="1576238"/>
          </a:xfrm>
          <a:noFill/>
        </p:grpSpPr>
        <p:pic>
          <p:nvPicPr>
            <p:cNvPr id="8" name="Picture 38"/>
            <p:cNvPicPr>
              <a:picLocks noChangeAspect="1" noChangeArrowheads="1"/>
            </p:cNvPicPr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467" y="94825"/>
              <a:ext cx="2751667" cy="146304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1446001" y="1319369"/>
              <a:ext cx="545403" cy="188442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400" b="1" dirty="0"/>
                <a:t>cavity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003755" y="1319369"/>
              <a:ext cx="663245" cy="188442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 b="1" dirty="0"/>
                <a:t>HOM load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74637" y="1384756"/>
              <a:ext cx="767486" cy="188442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400" b="1" dirty="0"/>
                <a:t>HOM load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10686" y="34737"/>
              <a:ext cx="730719" cy="188442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400" b="1" dirty="0"/>
                <a:t>HGRP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9592" y="82126"/>
              <a:ext cx="1030022" cy="188442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 b="1" dirty="0"/>
                <a:t>80K shield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05374" y="1422533"/>
              <a:ext cx="659828" cy="188442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400" b="1" dirty="0"/>
                <a:t>Gate valve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406401" y="267939"/>
              <a:ext cx="129900" cy="386458"/>
            </a:xfrm>
            <a:prstGeom prst="straightConnector1">
              <a:avLst/>
            </a:prstGeom>
            <a:grpFill/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406401" y="1270000"/>
              <a:ext cx="224654" cy="203329"/>
            </a:xfrm>
            <a:prstGeom prst="straightConnector1">
              <a:avLst/>
            </a:prstGeom>
            <a:grpFill/>
            <a:ln>
              <a:headEnd type="arrow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717346" y="1230847"/>
              <a:ext cx="373915" cy="175532"/>
            </a:xfrm>
            <a:prstGeom prst="straightConnector1">
              <a:avLst/>
            </a:prstGeom>
            <a:grpFill/>
            <a:ln>
              <a:headEnd type="arrow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1481667" y="1104900"/>
              <a:ext cx="237036" cy="260228"/>
            </a:xfrm>
            <a:prstGeom prst="straightConnector1">
              <a:avLst/>
            </a:prstGeom>
            <a:grpFill/>
            <a:ln>
              <a:headEnd type="arrow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 flipV="1">
              <a:off x="2072028" y="1016000"/>
              <a:ext cx="263350" cy="337233"/>
            </a:xfrm>
            <a:prstGeom prst="straightConnector1">
              <a:avLst/>
            </a:prstGeom>
            <a:grpFill/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6" idx="2"/>
            </p:cNvCxnSpPr>
            <p:nvPr/>
          </p:nvCxnSpPr>
          <p:spPr>
            <a:xfrm flipH="1">
              <a:off x="1158381" y="223179"/>
              <a:ext cx="17665" cy="593932"/>
            </a:xfrm>
            <a:prstGeom prst="straightConnector1">
              <a:avLst/>
            </a:prstGeom>
            <a:grpFill/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7" descr="\\psf\Home\Desktop\100_36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90" y="4149044"/>
            <a:ext cx="3157538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" descr="IMG_644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378" y="3775981"/>
            <a:ext cx="5176837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577903" y="3780744"/>
            <a:ext cx="5137150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/>
              <a:t>Test </a:t>
            </a:r>
            <a:r>
              <a:rPr lang="en-US" sz="2000" dirty="0" err="1"/>
              <a:t>cryomodule</a:t>
            </a:r>
            <a:r>
              <a:rPr lang="en-US" sz="2000" dirty="0"/>
              <a:t> installed at Wilson Lab</a:t>
            </a:r>
          </a:p>
        </p:txBody>
      </p:sp>
      <p:sp>
        <p:nvSpPr>
          <p:cNvPr id="25" name="TextBox 18"/>
          <p:cNvSpPr txBox="1">
            <a:spLocks noChangeArrowheads="1"/>
          </p:cNvSpPr>
          <p:nvPr/>
        </p:nvSpPr>
        <p:spPr bwMode="auto">
          <a:xfrm>
            <a:off x="4385664" y="1403597"/>
            <a:ext cx="4648289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/>
            <a:r>
              <a:rPr lang="en-US" dirty="0"/>
              <a:t>M</a:t>
            </a:r>
            <a:r>
              <a:rPr lang="en-US" dirty="0" smtClean="0"/>
              <a:t>ain </a:t>
            </a:r>
            <a:r>
              <a:rPr lang="en-US" dirty="0" err="1"/>
              <a:t>linac</a:t>
            </a:r>
            <a:r>
              <a:rPr lang="en-US" dirty="0"/>
              <a:t> system </a:t>
            </a:r>
            <a:r>
              <a:rPr lang="en-US" dirty="0" smtClean="0"/>
              <a:t>test in one-cavity test module</a:t>
            </a:r>
            <a:endParaRPr lang="en-US" dirty="0"/>
          </a:p>
          <a:p>
            <a:pPr lvl="1">
              <a:buFont typeface="Arial" charset="0"/>
              <a:buChar char="•"/>
            </a:pPr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test: cavity and tuner only </a:t>
            </a:r>
            <a:endParaRPr lang="en-US" sz="2000" dirty="0" smtClean="0"/>
          </a:p>
          <a:p>
            <a:pPr lvl="1">
              <a:buFont typeface="Arial" charset="0"/>
              <a:buChar char="•"/>
            </a:pPr>
            <a:r>
              <a:rPr lang="en-US" sz="2000" dirty="0" smtClean="0"/>
              <a:t>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</a:t>
            </a:r>
            <a:r>
              <a:rPr lang="en-US" sz="2000" dirty="0"/>
              <a:t>test: add high power RF input </a:t>
            </a:r>
            <a:endParaRPr lang="en-US" sz="2000" dirty="0" smtClean="0"/>
          </a:p>
          <a:p>
            <a:pPr lvl="1">
              <a:buFont typeface="Arial" charset="0"/>
              <a:buChar char="•"/>
            </a:pPr>
            <a:r>
              <a:rPr lang="en-US" sz="2000" dirty="0" smtClean="0"/>
              <a:t>3</a:t>
            </a:r>
            <a:r>
              <a:rPr lang="en-US" sz="2000" baseline="30000" dirty="0" smtClean="0"/>
              <a:t>rd</a:t>
            </a:r>
            <a:r>
              <a:rPr lang="en-US" sz="2000" dirty="0" smtClean="0"/>
              <a:t> </a:t>
            </a:r>
            <a:r>
              <a:rPr lang="en-US" sz="2000" dirty="0"/>
              <a:t>test: add HOM </a:t>
            </a:r>
            <a:r>
              <a:rPr lang="en-US" sz="2000" dirty="0" err="1"/>
              <a:t>beamline</a:t>
            </a:r>
            <a:r>
              <a:rPr lang="en-US" sz="2000" dirty="0"/>
              <a:t> </a:t>
            </a:r>
            <a:r>
              <a:rPr lang="en-US" sz="2000" dirty="0" smtClean="0"/>
              <a:t>loads</a:t>
            </a:r>
            <a:endParaRPr lang="en-US" sz="2000" dirty="0"/>
          </a:p>
          <a:p>
            <a:pPr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29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4000" dirty="0" smtClean="0"/>
              <a:t>Main </a:t>
            </a:r>
            <a:r>
              <a:rPr lang="en-US" sz="4000" dirty="0" err="1" smtClean="0"/>
              <a:t>Linac</a:t>
            </a:r>
            <a:r>
              <a:rPr lang="en-US" sz="4000" dirty="0" smtClean="0"/>
              <a:t> Cavity Mechanical Design</a:t>
            </a:r>
            <a:endParaRPr lang="en-US" sz="2800" dirty="0"/>
          </a:p>
        </p:txBody>
      </p:sp>
      <p:sp>
        <p:nvSpPr>
          <p:cNvPr id="4" name="Right Arrow 3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</a:t>
            </a:r>
            <a:r>
              <a:rPr lang="en-US" sz="1200" dirty="0" smtClean="0"/>
              <a:t>Liepe			</a:t>
            </a:r>
            <a:r>
              <a:rPr lang="en-US" sz="1200" dirty="0"/>
              <a:t> </a:t>
            </a:r>
            <a:r>
              <a:rPr lang="en-US" sz="1200" dirty="0" smtClean="0"/>
              <a:t>    Microphonics </a:t>
            </a:r>
            <a:r>
              <a:rPr lang="en-US" sz="1200" dirty="0"/>
              <a:t>Workshop, FNAL October 8-9  </a:t>
            </a:r>
            <a:r>
              <a:rPr lang="en-US" sz="1200" dirty="0" smtClean="0"/>
              <a:t>   		                  Slide </a:t>
            </a:r>
            <a:fld id="{E5374618-37E8-0343-A5E2-882DB9F99FB2}" type="slidenum">
              <a:rPr lang="en-US" sz="1200" smtClean="0"/>
              <a:t>25</a:t>
            </a:fld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41" y="1552010"/>
            <a:ext cx="4509008" cy="14385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564" y="1517045"/>
            <a:ext cx="4840249" cy="36213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41" y="2990518"/>
            <a:ext cx="4088489" cy="31449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61268" y="5054814"/>
            <a:ext cx="42370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Main </a:t>
            </a:r>
            <a:r>
              <a:rPr lang="en-US" sz="2000" dirty="0" err="1" smtClean="0"/>
              <a:t>linac</a:t>
            </a:r>
            <a:r>
              <a:rPr lang="en-US" sz="2000" dirty="0" smtClean="0"/>
              <a:t> prototype module has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3 cavities without stiffening ring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3 cavities with stiffening ring at ~70% iris-equator distance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9133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3600" dirty="0"/>
              <a:t>Main </a:t>
            </a:r>
            <a:r>
              <a:rPr lang="en-US" sz="3600" dirty="0" err="1"/>
              <a:t>Linac</a:t>
            </a:r>
            <a:r>
              <a:rPr lang="en-US" sz="3600" dirty="0"/>
              <a:t> </a:t>
            </a:r>
            <a:r>
              <a:rPr lang="en-US" sz="3600" dirty="0" smtClean="0"/>
              <a:t>Cavity: Measured Detuning Pressure Sensitivity </a:t>
            </a:r>
            <a:endParaRPr lang="en-US" sz="2400" dirty="0"/>
          </a:p>
        </p:txBody>
      </p:sp>
      <p:sp>
        <p:nvSpPr>
          <p:cNvPr id="4" name="Right Arrow 3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</a:t>
            </a:r>
            <a:r>
              <a:rPr lang="en-US" sz="1200" dirty="0" smtClean="0"/>
              <a:t>Liepe			</a:t>
            </a:r>
            <a:r>
              <a:rPr lang="en-US" sz="1200" dirty="0"/>
              <a:t> </a:t>
            </a:r>
            <a:r>
              <a:rPr lang="en-US" sz="1200" dirty="0" smtClean="0"/>
              <a:t>    Microphonics </a:t>
            </a:r>
            <a:r>
              <a:rPr lang="en-US" sz="1200" dirty="0"/>
              <a:t>Workshop, FNAL October 8-9  </a:t>
            </a:r>
            <a:r>
              <a:rPr lang="en-US" sz="1200" dirty="0" smtClean="0"/>
              <a:t>   		                  Slide </a:t>
            </a:r>
            <a:fld id="{E5374618-37E8-0343-A5E2-882DB9F99FB2}" type="slidenum">
              <a:rPr lang="en-US" sz="1200" smtClean="0"/>
              <a:t>26</a:t>
            </a:fld>
            <a:endParaRPr lang="en-US" sz="1200" dirty="0"/>
          </a:p>
        </p:txBody>
      </p:sp>
      <p:sp>
        <p:nvSpPr>
          <p:cNvPr id="3" name="Rectangle 2"/>
          <p:cNvSpPr/>
          <p:nvPr/>
        </p:nvSpPr>
        <p:spPr>
          <a:xfrm>
            <a:off x="2053144" y="1517387"/>
            <a:ext cx="54427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err="1">
                <a:latin typeface="CMMI10" charset="0"/>
              </a:rPr>
              <a:t>df</a:t>
            </a:r>
            <a:r>
              <a:rPr lang="en-US" sz="2400" b="1" i="1" dirty="0">
                <a:latin typeface="CMMI10" charset="0"/>
              </a:rPr>
              <a:t>/</a:t>
            </a:r>
            <a:r>
              <a:rPr lang="en-US" sz="2400" b="1" i="1" dirty="0" err="1">
                <a:latin typeface="CMMI10" charset="0"/>
              </a:rPr>
              <a:t>dp</a:t>
            </a:r>
            <a:r>
              <a:rPr lang="en-US" sz="2400" b="1" dirty="0">
                <a:latin typeface="CMMI10" charset="0"/>
              </a:rPr>
              <a:t> </a:t>
            </a:r>
            <a:r>
              <a:rPr lang="en-US" sz="2400" b="1" dirty="0">
                <a:latin typeface="NimbusRomNo9L" charset="0"/>
              </a:rPr>
              <a:t>as a function of tuner motor steps </a:t>
            </a:r>
            <a:endParaRPr lang="en-US" sz="2400" b="1" dirty="0">
              <a:effectLst/>
              <a:latin typeface="NimbusRomNo9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71" y="1979052"/>
            <a:ext cx="7139458" cy="449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1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3600" dirty="0"/>
              <a:t>Main </a:t>
            </a:r>
            <a:r>
              <a:rPr lang="en-US" sz="3600" dirty="0" err="1"/>
              <a:t>Linac</a:t>
            </a:r>
            <a:r>
              <a:rPr lang="en-US" sz="3600" dirty="0"/>
              <a:t> </a:t>
            </a:r>
            <a:r>
              <a:rPr lang="en-US" sz="3600" dirty="0" smtClean="0"/>
              <a:t>Cavity: Detuning Pressure Sensitivity </a:t>
            </a:r>
            <a:endParaRPr lang="en-US" sz="2400" dirty="0"/>
          </a:p>
        </p:txBody>
      </p:sp>
      <p:sp>
        <p:nvSpPr>
          <p:cNvPr id="4" name="Right Arrow 3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</a:t>
            </a:r>
            <a:r>
              <a:rPr lang="en-US" sz="1200" dirty="0" smtClean="0"/>
              <a:t>Liepe			</a:t>
            </a:r>
            <a:r>
              <a:rPr lang="en-US" sz="1200" dirty="0"/>
              <a:t> </a:t>
            </a:r>
            <a:r>
              <a:rPr lang="en-US" sz="1200" dirty="0" smtClean="0"/>
              <a:t>    Microphonics </a:t>
            </a:r>
            <a:r>
              <a:rPr lang="en-US" sz="1200" dirty="0"/>
              <a:t>Workshop, FNAL October 8-9  </a:t>
            </a:r>
            <a:r>
              <a:rPr lang="en-US" sz="1200" dirty="0" smtClean="0"/>
              <a:t>   		                  Slide </a:t>
            </a:r>
            <a:fld id="{E5374618-37E8-0343-A5E2-882DB9F99FB2}" type="slidenum">
              <a:rPr lang="en-US" sz="1200" smtClean="0"/>
              <a:t>27</a:t>
            </a:fld>
            <a:endParaRPr lang="en-US" sz="1200" dirty="0"/>
          </a:p>
        </p:txBody>
      </p:sp>
      <p:sp>
        <p:nvSpPr>
          <p:cNvPr id="3" name="Rectangle 2"/>
          <p:cNvSpPr/>
          <p:nvPr/>
        </p:nvSpPr>
        <p:spPr>
          <a:xfrm>
            <a:off x="1428676" y="1973095"/>
            <a:ext cx="3877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CMMI10" charset="0"/>
              </a:rPr>
              <a:t>df</a:t>
            </a:r>
            <a:r>
              <a:rPr lang="en-US" dirty="0">
                <a:latin typeface="CMMI10" charset="0"/>
              </a:rPr>
              <a:t>/</a:t>
            </a:r>
            <a:r>
              <a:rPr lang="en-US" dirty="0" err="1">
                <a:latin typeface="CMMI10" charset="0"/>
              </a:rPr>
              <a:t>dp</a:t>
            </a:r>
            <a:r>
              <a:rPr lang="en-US" dirty="0">
                <a:latin typeface="CMMI10" charset="0"/>
              </a:rPr>
              <a:t> </a:t>
            </a:r>
            <a:r>
              <a:rPr lang="en-US" dirty="0">
                <a:latin typeface="NimbusRomNo9L" charset="0"/>
              </a:rPr>
              <a:t>as a function of tuner motor steps </a:t>
            </a:r>
            <a:endParaRPr lang="en-US" dirty="0">
              <a:effectLst/>
              <a:latin typeface="NimbusRomNo9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5258" y="5226004"/>
            <a:ext cx="39809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NimbusRomNo9L" charset="0"/>
              </a:rPr>
              <a:t>Original model for production cavity, deformed by helium </a:t>
            </a:r>
            <a:r>
              <a:rPr lang="en-US" sz="2000" dirty="0" smtClean="0">
                <a:latin typeface="NimbusRomNo9L" charset="0"/>
              </a:rPr>
              <a:t>pressure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0" y="1304241"/>
            <a:ext cx="8915400" cy="3987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840011" y="5231605"/>
            <a:ext cx="40478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NimbusRomNo9L" charset="0"/>
              </a:rPr>
              <a:t>M</a:t>
            </a:r>
            <a:r>
              <a:rPr lang="en-US" sz="2000" dirty="0" smtClean="0">
                <a:latin typeface="NimbusRomNo9L" charset="0"/>
              </a:rPr>
              <a:t>odel </a:t>
            </a:r>
            <a:r>
              <a:rPr lang="en-US" sz="2000" dirty="0">
                <a:latin typeface="NimbusRomNo9L" charset="0"/>
              </a:rPr>
              <a:t>in which the welds are modelled more </a:t>
            </a:r>
            <a:r>
              <a:rPr lang="en-US" sz="2000" dirty="0" smtClean="0">
                <a:latin typeface="NimbusRomNo9L" charset="0"/>
              </a:rPr>
              <a:t>realistically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0082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3600" dirty="0"/>
              <a:t>Main </a:t>
            </a:r>
            <a:r>
              <a:rPr lang="en-US" sz="3600" dirty="0" err="1"/>
              <a:t>Linac</a:t>
            </a:r>
            <a:r>
              <a:rPr lang="en-US" sz="3600" dirty="0"/>
              <a:t> </a:t>
            </a:r>
            <a:r>
              <a:rPr lang="en-US" sz="3600" dirty="0" smtClean="0"/>
              <a:t>Cavity: Tuner Studies </a:t>
            </a:r>
            <a:endParaRPr lang="en-US" sz="2400" dirty="0"/>
          </a:p>
        </p:txBody>
      </p:sp>
      <p:sp>
        <p:nvSpPr>
          <p:cNvPr id="4" name="Right Arrow 3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</a:t>
            </a:r>
            <a:r>
              <a:rPr lang="en-US" sz="1200" dirty="0" smtClean="0"/>
              <a:t>Liepe			</a:t>
            </a:r>
            <a:r>
              <a:rPr lang="en-US" sz="1200" dirty="0"/>
              <a:t> </a:t>
            </a:r>
            <a:r>
              <a:rPr lang="en-US" sz="1200" dirty="0" smtClean="0"/>
              <a:t>    Microphonics </a:t>
            </a:r>
            <a:r>
              <a:rPr lang="en-US" sz="1200" dirty="0"/>
              <a:t>Workshop, FNAL October 8-9  </a:t>
            </a:r>
            <a:r>
              <a:rPr lang="en-US" sz="1200" dirty="0" smtClean="0"/>
              <a:t>   		                  Slide </a:t>
            </a:r>
            <a:fld id="{E5374618-37E8-0343-A5E2-882DB9F99FB2}" type="slidenum">
              <a:rPr lang="en-US" sz="1200" smtClean="0"/>
              <a:t>28</a:t>
            </a:fld>
            <a:endParaRPr lang="en-US" sz="1200" dirty="0"/>
          </a:p>
        </p:txBody>
      </p:sp>
      <p:pic>
        <p:nvPicPr>
          <p:cNvPr id="17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08" t="20430" r="23573" b="16283"/>
          <a:stretch/>
        </p:blipFill>
        <p:spPr bwMode="auto">
          <a:xfrm>
            <a:off x="1868684" y="4618277"/>
            <a:ext cx="1656499" cy="185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392" y="1366002"/>
            <a:ext cx="5025690" cy="35186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872" y="1436673"/>
            <a:ext cx="4687128" cy="3376267"/>
          </a:xfrm>
          <a:prstGeom prst="rect">
            <a:avLst/>
          </a:prstGeom>
        </p:spPr>
      </p:pic>
      <p:pic>
        <p:nvPicPr>
          <p:cNvPr id="19" name="Picture 2" descr="\\Accfs\srf\ERL_HTC_tests\HTC pictures\Cavity Mag Shield and tuner\DSCN1022.JPG"/>
          <p:cNvPicPr>
            <a:picLocks noChangeAspect="1" noChangeArrowheads="1"/>
          </p:cNvPicPr>
          <p:nvPr/>
        </p:nvPicPr>
        <p:blipFill>
          <a:blip r:embed="rId5" cstate="print"/>
          <a:srcRect l="34167" t="25556" r="32499" b="32222"/>
          <a:stretch>
            <a:fillRect/>
          </a:stretch>
        </p:blipFill>
        <p:spPr bwMode="auto">
          <a:xfrm>
            <a:off x="6199307" y="4690806"/>
            <a:ext cx="1881140" cy="17870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843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3600" dirty="0"/>
              <a:t>Main </a:t>
            </a:r>
            <a:r>
              <a:rPr lang="en-US" sz="3600" dirty="0" err="1"/>
              <a:t>Linac</a:t>
            </a:r>
            <a:r>
              <a:rPr lang="en-US" sz="3600" dirty="0"/>
              <a:t> </a:t>
            </a:r>
            <a:r>
              <a:rPr lang="en-US" sz="3600" dirty="0" smtClean="0"/>
              <a:t>Cavity: Vibration and Microphonics Studies</a:t>
            </a:r>
            <a:endParaRPr lang="en-US" sz="2400" dirty="0"/>
          </a:p>
        </p:txBody>
      </p:sp>
      <p:sp>
        <p:nvSpPr>
          <p:cNvPr id="4" name="Right Arrow 3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</a:t>
            </a:r>
            <a:r>
              <a:rPr lang="en-US" sz="1200" dirty="0" smtClean="0"/>
              <a:t>Liepe			</a:t>
            </a:r>
            <a:r>
              <a:rPr lang="en-US" sz="1200" dirty="0"/>
              <a:t> </a:t>
            </a:r>
            <a:r>
              <a:rPr lang="en-US" sz="1200" dirty="0" smtClean="0"/>
              <a:t>    Microphonics </a:t>
            </a:r>
            <a:r>
              <a:rPr lang="en-US" sz="1200" dirty="0"/>
              <a:t>Workshop, FNAL October 8-9  </a:t>
            </a:r>
            <a:r>
              <a:rPr lang="en-US" sz="1200" dirty="0" smtClean="0"/>
              <a:t>   		                  Slide </a:t>
            </a:r>
            <a:fld id="{E5374618-37E8-0343-A5E2-882DB9F99FB2}" type="slidenum">
              <a:rPr lang="en-US" sz="1200" smtClean="0"/>
              <a:t>29</a:t>
            </a:fld>
            <a:endParaRPr lang="en-US" sz="120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51" y="1365207"/>
            <a:ext cx="6373534" cy="5112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724185" y="2523066"/>
            <a:ext cx="19749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FFT of cavity detuning  signal shows 60 Hz</a:t>
            </a:r>
          </a:p>
          <a:p>
            <a:r>
              <a:rPr lang="en-US" dirty="0" smtClean="0"/>
              <a:t>harmonics, but nothing indicative of pumps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50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54" y="2097404"/>
            <a:ext cx="8229600" cy="2885953"/>
          </a:xfrm>
        </p:spPr>
        <p:txBody>
          <a:bodyPr/>
          <a:lstStyle/>
          <a:p>
            <a:r>
              <a:rPr lang="en-US" smtClean="0"/>
              <a:t>CESR</a:t>
            </a:r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</a:t>
            </a:r>
            <a:r>
              <a:rPr lang="en-US" sz="1200" dirty="0" smtClean="0"/>
              <a:t>Liepe			</a:t>
            </a:r>
            <a:r>
              <a:rPr lang="en-US" sz="1200" dirty="0"/>
              <a:t> </a:t>
            </a:r>
            <a:r>
              <a:rPr lang="en-US" sz="1200" dirty="0" smtClean="0"/>
              <a:t>    Microphonics </a:t>
            </a:r>
            <a:r>
              <a:rPr lang="en-US" sz="1200" dirty="0"/>
              <a:t>Workshop, FNAL October 8-9  </a:t>
            </a:r>
            <a:r>
              <a:rPr lang="en-US" sz="1200" dirty="0" smtClean="0"/>
              <a:t>   		                  Slide </a:t>
            </a:r>
            <a:fld id="{E5374618-37E8-0343-A5E2-882DB9F99FB2}" type="slidenum">
              <a:rPr lang="en-US" sz="1200" smtClean="0"/>
              <a:t>3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6421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3600" dirty="0"/>
              <a:t>Main </a:t>
            </a:r>
            <a:r>
              <a:rPr lang="en-US" sz="3600" dirty="0" err="1"/>
              <a:t>Linac</a:t>
            </a:r>
            <a:r>
              <a:rPr lang="en-US" sz="3600" dirty="0"/>
              <a:t> Cavity: </a:t>
            </a:r>
            <a:r>
              <a:rPr lang="en-US" sz="3600" dirty="0" smtClean="0"/>
              <a:t>Mechanical </a:t>
            </a:r>
            <a:r>
              <a:rPr lang="en-US" sz="3600" dirty="0"/>
              <a:t>Resonances in HTC-1</a:t>
            </a:r>
            <a:endParaRPr lang="en-US" sz="2400" dirty="0"/>
          </a:p>
        </p:txBody>
      </p:sp>
      <p:sp>
        <p:nvSpPr>
          <p:cNvPr id="4" name="Right Arrow 3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</a:t>
            </a:r>
            <a:r>
              <a:rPr lang="en-US" sz="1200" dirty="0" smtClean="0"/>
              <a:t>Liepe			</a:t>
            </a:r>
            <a:r>
              <a:rPr lang="en-US" sz="1200" dirty="0"/>
              <a:t> </a:t>
            </a:r>
            <a:r>
              <a:rPr lang="en-US" sz="1200" dirty="0" smtClean="0"/>
              <a:t>    Microphonics </a:t>
            </a:r>
            <a:r>
              <a:rPr lang="en-US" sz="1200" dirty="0"/>
              <a:t>Workshop, FNAL October 8-9  </a:t>
            </a:r>
            <a:r>
              <a:rPr lang="en-US" sz="1200" dirty="0" smtClean="0"/>
              <a:t>   		                  Slide </a:t>
            </a:r>
            <a:fld id="{E5374618-37E8-0343-A5E2-882DB9F99FB2}" type="slidenum">
              <a:rPr lang="en-US" sz="1200" smtClean="0"/>
              <a:t>30</a:t>
            </a:fld>
            <a:endParaRPr lang="en-US" sz="12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5" y="1517045"/>
            <a:ext cx="6152958" cy="4957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27836" y="1789193"/>
            <a:ext cx="25600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Resonances  agree fairly with ANSYS predictions for cavity in tank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Several additional resonances in spectrum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95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3600" dirty="0"/>
              <a:t>Main </a:t>
            </a:r>
            <a:r>
              <a:rPr lang="en-US" sz="3600" dirty="0" err="1"/>
              <a:t>Linac</a:t>
            </a:r>
            <a:r>
              <a:rPr lang="en-US" sz="3600" dirty="0"/>
              <a:t> Cavity: Microphonics in </a:t>
            </a:r>
            <a:r>
              <a:rPr lang="en-US" sz="3600" dirty="0" smtClean="0"/>
              <a:t>HTC-1</a:t>
            </a:r>
            <a:endParaRPr lang="en-US" sz="2400" dirty="0"/>
          </a:p>
        </p:txBody>
      </p:sp>
      <p:sp>
        <p:nvSpPr>
          <p:cNvPr id="4" name="Right Arrow 3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</a:t>
            </a:r>
            <a:r>
              <a:rPr lang="en-US" sz="1200" dirty="0" smtClean="0"/>
              <a:t>Liepe			</a:t>
            </a:r>
            <a:r>
              <a:rPr lang="en-US" sz="1200" dirty="0"/>
              <a:t> </a:t>
            </a:r>
            <a:r>
              <a:rPr lang="en-US" sz="1200" dirty="0" smtClean="0"/>
              <a:t>    Microphonics </a:t>
            </a:r>
            <a:r>
              <a:rPr lang="en-US" sz="1200" dirty="0"/>
              <a:t>Workshop, FNAL October 8-9  </a:t>
            </a:r>
            <a:r>
              <a:rPr lang="en-US" sz="1200" dirty="0" smtClean="0"/>
              <a:t>   		                  Slide </a:t>
            </a:r>
            <a:fld id="{E5374618-37E8-0343-A5E2-882DB9F99FB2}" type="slidenum">
              <a:rPr lang="en-US" sz="1200" smtClean="0"/>
              <a:t>31</a:t>
            </a:fld>
            <a:endParaRPr lang="en-US" sz="12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7287" y="1535593"/>
            <a:ext cx="4667432" cy="3500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397933" y="528295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>
                <a:latin typeface="Times" charset="0"/>
              </a:rPr>
              <a:t>peak detuning </a:t>
            </a:r>
            <a:r>
              <a:rPr lang="en-US" sz="2400" dirty="0" smtClean="0">
                <a:latin typeface="Times" charset="0"/>
              </a:rPr>
              <a:t>&lt; 20 </a:t>
            </a:r>
            <a:r>
              <a:rPr lang="en-US" sz="2400" dirty="0">
                <a:latin typeface="Times" charset="0"/>
              </a:rPr>
              <a:t>Hz </a:t>
            </a:r>
            <a:endParaRPr lang="en-US" sz="2400" dirty="0" smtClean="0">
              <a:latin typeface="Times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Times" charset="0"/>
              </a:rPr>
              <a:t>RMS </a:t>
            </a:r>
            <a:r>
              <a:rPr lang="en-US" sz="2400" dirty="0">
                <a:latin typeface="Times" charset="0"/>
              </a:rPr>
              <a:t>detuning </a:t>
            </a:r>
            <a:r>
              <a:rPr lang="en-US" sz="2400" dirty="0" smtClean="0">
                <a:latin typeface="Times" charset="0"/>
              </a:rPr>
              <a:t>~5 </a:t>
            </a:r>
            <a:r>
              <a:rPr lang="en-US" sz="2400" dirty="0">
                <a:latin typeface="Times" charset="0"/>
              </a:rPr>
              <a:t>Hz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076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3600" dirty="0"/>
              <a:t>Main </a:t>
            </a:r>
            <a:r>
              <a:rPr lang="en-US" sz="3600" dirty="0" err="1"/>
              <a:t>Linac</a:t>
            </a:r>
            <a:r>
              <a:rPr lang="en-US" sz="3600" dirty="0"/>
              <a:t> </a:t>
            </a:r>
            <a:r>
              <a:rPr lang="en-US" sz="3600" dirty="0" smtClean="0"/>
              <a:t>Cavity: </a:t>
            </a:r>
            <a:r>
              <a:rPr lang="en-US" sz="3600" dirty="0"/>
              <a:t>Microphonics in HTC-3</a:t>
            </a:r>
            <a:endParaRPr lang="en-US" sz="2400" dirty="0"/>
          </a:p>
        </p:txBody>
      </p:sp>
      <p:sp>
        <p:nvSpPr>
          <p:cNvPr id="4" name="Right Arrow 3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</a:t>
            </a:r>
            <a:r>
              <a:rPr lang="en-US" sz="1200" dirty="0" smtClean="0"/>
              <a:t>Liepe			</a:t>
            </a:r>
            <a:r>
              <a:rPr lang="en-US" sz="1200" dirty="0"/>
              <a:t> </a:t>
            </a:r>
            <a:r>
              <a:rPr lang="en-US" sz="1200" dirty="0" smtClean="0"/>
              <a:t>    Microphonics </a:t>
            </a:r>
            <a:r>
              <a:rPr lang="en-US" sz="1200" dirty="0"/>
              <a:t>Workshop, FNAL October 8-9  </a:t>
            </a:r>
            <a:r>
              <a:rPr lang="en-US" sz="1200" dirty="0" smtClean="0"/>
              <a:t>   		                  Slide </a:t>
            </a:r>
            <a:fld id="{E5374618-37E8-0343-A5E2-882DB9F99FB2}" type="slidenum">
              <a:rPr lang="en-US" sz="1200" smtClean="0"/>
              <a:t>32</a:t>
            </a:fld>
            <a:endParaRPr lang="en-US" sz="12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55" y="1365534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75306" y="1670334"/>
            <a:ext cx="11984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1.6K</a:t>
            </a:r>
          </a:p>
          <a:p>
            <a:r>
              <a:rPr lang="en-US" dirty="0" err="1" smtClean="0"/>
              <a:t>Std</a:t>
            </a:r>
            <a:r>
              <a:rPr lang="en-US" dirty="0"/>
              <a:t>: </a:t>
            </a:r>
            <a:r>
              <a:rPr lang="en-US" dirty="0" smtClean="0"/>
              <a:t>7.1 HZ</a:t>
            </a:r>
            <a:endParaRPr lang="en-US" dirty="0"/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990" y="1365534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093531" y="1584609"/>
            <a:ext cx="11823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1.8K</a:t>
            </a:r>
            <a:endParaRPr lang="en-US" dirty="0"/>
          </a:p>
          <a:p>
            <a:r>
              <a:rPr lang="en-US" dirty="0" err="1" smtClean="0"/>
              <a:t>Std</a:t>
            </a:r>
            <a:r>
              <a:rPr lang="en-US" dirty="0"/>
              <a:t>: </a:t>
            </a:r>
            <a:r>
              <a:rPr lang="en-US" dirty="0" smtClean="0"/>
              <a:t>9.6 Hz</a:t>
            </a:r>
            <a:endParaRPr lang="en-US" dirty="0"/>
          </a:p>
          <a:p>
            <a:endParaRPr lang="en-US" dirty="0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55" y="4108734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475306" y="4563535"/>
            <a:ext cx="11823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2.0K</a:t>
            </a:r>
          </a:p>
          <a:p>
            <a:r>
              <a:rPr lang="en-US" dirty="0" err="1" smtClean="0"/>
              <a:t>Std</a:t>
            </a:r>
            <a:r>
              <a:rPr lang="en-US" dirty="0"/>
              <a:t>: </a:t>
            </a:r>
            <a:r>
              <a:rPr lang="en-US" dirty="0" smtClean="0"/>
              <a:t>8.6 </a:t>
            </a:r>
            <a:r>
              <a:rPr lang="en-US" dirty="0"/>
              <a:t>Hz</a:t>
            </a:r>
          </a:p>
          <a:p>
            <a:endParaRPr lang="en-US" dirty="0"/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23306" y="4108734"/>
            <a:ext cx="3693284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684718" y="5928825"/>
            <a:ext cx="18258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FFT shows line @</a:t>
            </a:r>
          </a:p>
          <a:p>
            <a:r>
              <a:rPr lang="en-US" b="1" dirty="0" smtClean="0"/>
              <a:t>pump frequency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2687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414" y="2689657"/>
            <a:ext cx="8229600" cy="1143000"/>
          </a:xfrm>
        </p:spPr>
        <p:txBody>
          <a:bodyPr/>
          <a:lstStyle/>
          <a:p>
            <a:pPr lvl="1"/>
            <a:r>
              <a:rPr lang="en-US" dirty="0"/>
              <a:t>HZB, </a:t>
            </a:r>
            <a:r>
              <a:rPr lang="en-US" dirty="0" err="1"/>
              <a:t>Jlab</a:t>
            </a:r>
            <a:r>
              <a:rPr lang="en-US" dirty="0"/>
              <a:t> FEL</a:t>
            </a:r>
            <a:r>
              <a:rPr lang="is-IS" dirty="0"/>
              <a:t>…</a:t>
            </a:r>
            <a:r>
              <a:rPr lang="en-US" dirty="0"/>
              <a:t> </a:t>
            </a:r>
          </a:p>
        </p:txBody>
      </p:sp>
      <p:sp>
        <p:nvSpPr>
          <p:cNvPr id="4" name="Right Arrow 3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</a:t>
            </a:r>
            <a:r>
              <a:rPr lang="en-US" sz="1200" dirty="0" smtClean="0"/>
              <a:t>Liepe			</a:t>
            </a:r>
            <a:r>
              <a:rPr lang="en-US" sz="1200" dirty="0"/>
              <a:t> </a:t>
            </a:r>
            <a:r>
              <a:rPr lang="en-US" sz="1200" dirty="0" smtClean="0"/>
              <a:t>    Microphonics </a:t>
            </a:r>
            <a:r>
              <a:rPr lang="en-US" sz="1200" dirty="0"/>
              <a:t>Workshop, FNAL October 8-9  </a:t>
            </a:r>
            <a:r>
              <a:rPr lang="en-US" sz="1200" dirty="0" smtClean="0"/>
              <a:t>   		                  Slide </a:t>
            </a:r>
            <a:fld id="{E5374618-37E8-0343-A5E2-882DB9F99FB2}" type="slidenum">
              <a:rPr lang="en-US" sz="1200" smtClean="0"/>
              <a:t>33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5712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3600" dirty="0" smtClean="0"/>
              <a:t>9-cell Test in HZB </a:t>
            </a:r>
            <a:r>
              <a:rPr lang="en-US" sz="3600" dirty="0" err="1" smtClean="0"/>
              <a:t>Hobicat</a:t>
            </a:r>
            <a:r>
              <a:rPr lang="en-US" sz="3600" dirty="0" smtClean="0"/>
              <a:t> With Cornell LLRF System and </a:t>
            </a:r>
            <a:r>
              <a:rPr lang="en-US" sz="3600" dirty="0" err="1" smtClean="0"/>
              <a:t>Saclay</a:t>
            </a:r>
            <a:r>
              <a:rPr lang="en-US" sz="3600" dirty="0" smtClean="0"/>
              <a:t> Tuner </a:t>
            </a:r>
            <a:endParaRPr lang="en-US" sz="2400" dirty="0"/>
          </a:p>
        </p:txBody>
      </p:sp>
      <p:sp>
        <p:nvSpPr>
          <p:cNvPr id="4" name="Right Arrow 3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</a:t>
            </a:r>
            <a:r>
              <a:rPr lang="en-US" sz="1200" dirty="0" smtClean="0"/>
              <a:t>Liepe			</a:t>
            </a:r>
            <a:r>
              <a:rPr lang="en-US" sz="1200" dirty="0"/>
              <a:t> </a:t>
            </a:r>
            <a:r>
              <a:rPr lang="en-US" sz="1200" dirty="0" smtClean="0"/>
              <a:t>    Microphonics </a:t>
            </a:r>
            <a:r>
              <a:rPr lang="en-US" sz="1200" dirty="0"/>
              <a:t>Workshop, FNAL October 8-9  </a:t>
            </a:r>
            <a:r>
              <a:rPr lang="en-US" sz="1200" dirty="0" smtClean="0"/>
              <a:t>   		                  Slide </a:t>
            </a:r>
            <a:fld id="{E5374618-37E8-0343-A5E2-882DB9F99FB2}" type="slidenum">
              <a:rPr lang="en-US" sz="1200" smtClean="0"/>
              <a:t>34</a:t>
            </a:fld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7" y="1974644"/>
            <a:ext cx="4423709" cy="35418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476" y="2005431"/>
            <a:ext cx="4244623" cy="3511072"/>
          </a:xfrm>
          <a:prstGeom prst="rect">
            <a:avLst/>
          </a:prstGeom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4783406" y="1669683"/>
            <a:ext cx="4264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800" dirty="0" err="1" smtClean="0"/>
              <a:t>Piezo</a:t>
            </a:r>
            <a:r>
              <a:rPr lang="en-US" altLang="en-US" sz="1800" dirty="0" smtClean="0"/>
              <a:t> to Detuning Transfer Function</a:t>
            </a:r>
            <a:endParaRPr lang="en-US" altLang="en-US" sz="1800" dirty="0"/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-24478" y="1669683"/>
            <a:ext cx="4648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800" dirty="0" smtClean="0"/>
              <a:t>Microphonics Spectrum </a:t>
            </a:r>
            <a:endParaRPr lang="en-US" altLang="en-US" sz="1800" dirty="0"/>
          </a:p>
        </p:txBody>
      </p:sp>
      <p:sp>
        <p:nvSpPr>
          <p:cNvPr id="7" name="Rectangle 6"/>
          <p:cNvSpPr/>
          <p:nvPr/>
        </p:nvSpPr>
        <p:spPr>
          <a:xfrm>
            <a:off x="1182027" y="5526875"/>
            <a:ext cx="70475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Times" charset="0"/>
              </a:rPr>
              <a:t>Strong mechanical resonances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Times" charset="0"/>
              </a:rPr>
              <a:t>RMS detuning </a:t>
            </a:r>
            <a:r>
              <a:rPr lang="en-US" sz="2400" dirty="0">
                <a:latin typeface="Times" charset="0"/>
              </a:rPr>
              <a:t>of 4 Hz with 15 Hz peak detuning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2423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3600" dirty="0" smtClean="0"/>
              <a:t>JLAB Upgrade Cryomodule Test With Cornell LLRF System</a:t>
            </a:r>
            <a:endParaRPr lang="en-US" sz="2400" dirty="0"/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</a:t>
            </a:r>
            <a:r>
              <a:rPr lang="en-US" sz="1200" dirty="0" smtClean="0"/>
              <a:t>Liepe			</a:t>
            </a:r>
            <a:r>
              <a:rPr lang="en-US" sz="1200" dirty="0"/>
              <a:t> </a:t>
            </a:r>
            <a:r>
              <a:rPr lang="en-US" sz="1200" dirty="0" smtClean="0"/>
              <a:t>    Microphonics </a:t>
            </a:r>
            <a:r>
              <a:rPr lang="en-US" sz="1200" dirty="0"/>
              <a:t>Workshop, FNAL October 8-9  </a:t>
            </a:r>
            <a:r>
              <a:rPr lang="en-US" sz="1200" dirty="0" smtClean="0"/>
              <a:t>   		                  Slide </a:t>
            </a:r>
            <a:fld id="{E5374618-37E8-0343-A5E2-882DB9F99FB2}" type="slidenum">
              <a:rPr lang="en-US" sz="1200" smtClean="0"/>
              <a:t>35</a:t>
            </a:fld>
            <a:endParaRPr lang="en-US" sz="1200" dirty="0"/>
          </a:p>
        </p:txBody>
      </p:sp>
      <p:sp>
        <p:nvSpPr>
          <p:cNvPr id="11" name="Right Arrow 10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utoShape 7"/>
          <p:cNvSpPr>
            <a:spLocks noChangeAspect="1" noChangeArrowheads="1" noTextEdit="1"/>
          </p:cNvSpPr>
          <p:nvPr/>
        </p:nvSpPr>
        <p:spPr bwMode="auto">
          <a:xfrm>
            <a:off x="3663442" y="1798973"/>
            <a:ext cx="5768975" cy="414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4520692" y="2095836"/>
            <a:ext cx="4367212" cy="32877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4520692" y="2095836"/>
            <a:ext cx="4367212" cy="3287712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11"/>
          <p:cNvSpPr>
            <a:spLocks noChangeShapeType="1"/>
          </p:cNvSpPr>
          <p:nvPr/>
        </p:nvSpPr>
        <p:spPr bwMode="auto">
          <a:xfrm>
            <a:off x="4520692" y="2095836"/>
            <a:ext cx="4367212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Freeform 12"/>
          <p:cNvSpPr>
            <a:spLocks/>
          </p:cNvSpPr>
          <p:nvPr/>
        </p:nvSpPr>
        <p:spPr bwMode="auto">
          <a:xfrm>
            <a:off x="4520692" y="2095836"/>
            <a:ext cx="4367212" cy="3287712"/>
          </a:xfrm>
          <a:custGeom>
            <a:avLst/>
            <a:gdLst>
              <a:gd name="T0" fmla="*/ 0 w 474"/>
              <a:gd name="T1" fmla="*/ 332 h 332"/>
              <a:gd name="T2" fmla="*/ 474 w 474"/>
              <a:gd name="T3" fmla="*/ 332 h 332"/>
              <a:gd name="T4" fmla="*/ 474 w 474"/>
              <a:gd name="T5" fmla="*/ 0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74" h="332">
                <a:moveTo>
                  <a:pt x="0" y="332"/>
                </a:moveTo>
                <a:lnTo>
                  <a:pt x="474" y="332"/>
                </a:lnTo>
                <a:lnTo>
                  <a:pt x="474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flipV="1">
            <a:off x="4520692" y="2095836"/>
            <a:ext cx="1587" cy="32877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14"/>
          <p:cNvSpPr>
            <a:spLocks noChangeShapeType="1"/>
          </p:cNvSpPr>
          <p:nvPr/>
        </p:nvSpPr>
        <p:spPr bwMode="auto">
          <a:xfrm>
            <a:off x="4520692" y="5383548"/>
            <a:ext cx="4367212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15"/>
          <p:cNvSpPr>
            <a:spLocks noChangeShapeType="1"/>
          </p:cNvSpPr>
          <p:nvPr/>
        </p:nvSpPr>
        <p:spPr bwMode="auto">
          <a:xfrm flipV="1">
            <a:off x="4520692" y="2095836"/>
            <a:ext cx="1587" cy="32877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 flipV="1">
            <a:off x="4520692" y="5332748"/>
            <a:ext cx="1587" cy="508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17"/>
          <p:cNvSpPr>
            <a:spLocks noChangeShapeType="1"/>
          </p:cNvSpPr>
          <p:nvPr/>
        </p:nvSpPr>
        <p:spPr bwMode="auto">
          <a:xfrm>
            <a:off x="4520692" y="2105361"/>
            <a:ext cx="1587" cy="396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4392104" y="5412123"/>
            <a:ext cx="218008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404813" indent="-40481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900">
                <a:latin typeface="Helvetica" charset="0"/>
              </a:rPr>
              <a:t>-6</a:t>
            </a:r>
            <a:endParaRPr lang="en-US" altLang="en-US" sz="2800">
              <a:latin typeface="Garamond" charset="0"/>
            </a:endParaRPr>
          </a:p>
        </p:txBody>
      </p:sp>
      <p:sp>
        <p:nvSpPr>
          <p:cNvPr id="23" name="Line 19"/>
          <p:cNvSpPr>
            <a:spLocks noChangeShapeType="1"/>
          </p:cNvSpPr>
          <p:nvPr/>
        </p:nvSpPr>
        <p:spPr bwMode="auto">
          <a:xfrm flipV="1">
            <a:off x="5387467" y="5332748"/>
            <a:ext cx="1587" cy="508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20"/>
          <p:cNvSpPr>
            <a:spLocks noChangeShapeType="1"/>
          </p:cNvSpPr>
          <p:nvPr/>
        </p:nvSpPr>
        <p:spPr bwMode="auto">
          <a:xfrm>
            <a:off x="5387467" y="2105361"/>
            <a:ext cx="1587" cy="396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Rectangle 21"/>
          <p:cNvSpPr>
            <a:spLocks noChangeArrowheads="1"/>
          </p:cNvSpPr>
          <p:nvPr/>
        </p:nvSpPr>
        <p:spPr bwMode="auto">
          <a:xfrm>
            <a:off x="5257292" y="5412123"/>
            <a:ext cx="218008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404813" indent="-40481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900">
                <a:latin typeface="Helvetica" charset="0"/>
              </a:rPr>
              <a:t>-4</a:t>
            </a:r>
            <a:endParaRPr lang="en-US" altLang="en-US" sz="2800">
              <a:latin typeface="Garamond" charset="0"/>
            </a:endParaRPr>
          </a:p>
        </p:txBody>
      </p:sp>
      <p:sp>
        <p:nvSpPr>
          <p:cNvPr id="26" name="Line 22"/>
          <p:cNvSpPr>
            <a:spLocks noChangeShapeType="1"/>
          </p:cNvSpPr>
          <p:nvPr/>
        </p:nvSpPr>
        <p:spPr bwMode="auto">
          <a:xfrm flipV="1">
            <a:off x="6262179" y="5332748"/>
            <a:ext cx="1588" cy="508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Line 23"/>
          <p:cNvSpPr>
            <a:spLocks noChangeShapeType="1"/>
          </p:cNvSpPr>
          <p:nvPr/>
        </p:nvSpPr>
        <p:spPr bwMode="auto">
          <a:xfrm>
            <a:off x="6262179" y="2105361"/>
            <a:ext cx="1588" cy="396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Rectangle 24"/>
          <p:cNvSpPr>
            <a:spLocks noChangeArrowheads="1"/>
          </p:cNvSpPr>
          <p:nvPr/>
        </p:nvSpPr>
        <p:spPr bwMode="auto">
          <a:xfrm>
            <a:off x="6133592" y="5412123"/>
            <a:ext cx="218008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404813" indent="-40481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900">
                <a:latin typeface="Helvetica" charset="0"/>
              </a:rPr>
              <a:t>-2</a:t>
            </a:r>
            <a:endParaRPr lang="en-US" altLang="en-US" sz="2800">
              <a:latin typeface="Garamond" charset="0"/>
            </a:endParaRPr>
          </a:p>
        </p:txBody>
      </p:sp>
      <p:sp>
        <p:nvSpPr>
          <p:cNvPr id="29" name="Line 25"/>
          <p:cNvSpPr>
            <a:spLocks noChangeShapeType="1"/>
          </p:cNvSpPr>
          <p:nvPr/>
        </p:nvSpPr>
        <p:spPr bwMode="auto">
          <a:xfrm flipV="1">
            <a:off x="7138479" y="5332748"/>
            <a:ext cx="1588" cy="508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26"/>
          <p:cNvSpPr>
            <a:spLocks noChangeShapeType="1"/>
          </p:cNvSpPr>
          <p:nvPr/>
        </p:nvSpPr>
        <p:spPr bwMode="auto">
          <a:xfrm>
            <a:off x="7138479" y="2105361"/>
            <a:ext cx="1588" cy="396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Rectangle 27"/>
          <p:cNvSpPr>
            <a:spLocks noChangeArrowheads="1"/>
          </p:cNvSpPr>
          <p:nvPr/>
        </p:nvSpPr>
        <p:spPr bwMode="auto">
          <a:xfrm>
            <a:off x="7082917" y="5412123"/>
            <a:ext cx="136256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404813" indent="-40481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900">
                <a:latin typeface="Helvetica" charset="0"/>
              </a:rPr>
              <a:t>0</a:t>
            </a:r>
            <a:endParaRPr lang="en-US" altLang="en-US" sz="2800">
              <a:latin typeface="Garamond" charset="0"/>
            </a:endParaRPr>
          </a:p>
        </p:txBody>
      </p:sp>
      <p:sp>
        <p:nvSpPr>
          <p:cNvPr id="32" name="Line 28"/>
          <p:cNvSpPr>
            <a:spLocks noChangeShapeType="1"/>
          </p:cNvSpPr>
          <p:nvPr/>
        </p:nvSpPr>
        <p:spPr bwMode="auto">
          <a:xfrm flipV="1">
            <a:off x="8013192" y="5332748"/>
            <a:ext cx="1587" cy="508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Line 29"/>
          <p:cNvSpPr>
            <a:spLocks noChangeShapeType="1"/>
          </p:cNvSpPr>
          <p:nvPr/>
        </p:nvSpPr>
        <p:spPr bwMode="auto">
          <a:xfrm>
            <a:off x="8013192" y="2105361"/>
            <a:ext cx="1587" cy="396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Rectangle 30"/>
          <p:cNvSpPr>
            <a:spLocks noChangeArrowheads="1"/>
          </p:cNvSpPr>
          <p:nvPr/>
        </p:nvSpPr>
        <p:spPr bwMode="auto">
          <a:xfrm>
            <a:off x="7957629" y="5412123"/>
            <a:ext cx="136256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404813" indent="-40481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900">
                <a:latin typeface="Helvetica" charset="0"/>
              </a:rPr>
              <a:t>2</a:t>
            </a:r>
            <a:endParaRPr lang="en-US" altLang="en-US" sz="2800">
              <a:latin typeface="Garamond" charset="0"/>
            </a:endParaRPr>
          </a:p>
        </p:txBody>
      </p:sp>
      <p:sp>
        <p:nvSpPr>
          <p:cNvPr id="35" name="Line 31"/>
          <p:cNvSpPr>
            <a:spLocks noChangeShapeType="1"/>
          </p:cNvSpPr>
          <p:nvPr/>
        </p:nvSpPr>
        <p:spPr bwMode="auto">
          <a:xfrm flipV="1">
            <a:off x="8887904" y="5332748"/>
            <a:ext cx="1588" cy="508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Line 32"/>
          <p:cNvSpPr>
            <a:spLocks noChangeShapeType="1"/>
          </p:cNvSpPr>
          <p:nvPr/>
        </p:nvSpPr>
        <p:spPr bwMode="auto">
          <a:xfrm>
            <a:off x="8887904" y="2105361"/>
            <a:ext cx="1588" cy="396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Rectangle 33"/>
          <p:cNvSpPr>
            <a:spLocks noChangeArrowheads="1"/>
          </p:cNvSpPr>
          <p:nvPr/>
        </p:nvSpPr>
        <p:spPr bwMode="auto">
          <a:xfrm>
            <a:off x="8833929" y="5412123"/>
            <a:ext cx="136256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404813" indent="-40481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900">
                <a:latin typeface="Helvetica" charset="0"/>
              </a:rPr>
              <a:t>4</a:t>
            </a:r>
            <a:endParaRPr lang="en-US" altLang="en-US" sz="2800">
              <a:latin typeface="Garamond" charset="0"/>
            </a:endParaRPr>
          </a:p>
        </p:txBody>
      </p:sp>
      <p:sp>
        <p:nvSpPr>
          <p:cNvPr id="38" name="Line 34"/>
          <p:cNvSpPr>
            <a:spLocks noChangeShapeType="1"/>
          </p:cNvSpPr>
          <p:nvPr/>
        </p:nvSpPr>
        <p:spPr bwMode="auto">
          <a:xfrm>
            <a:off x="4520692" y="5383548"/>
            <a:ext cx="36512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Line 35"/>
          <p:cNvSpPr>
            <a:spLocks noChangeShapeType="1"/>
          </p:cNvSpPr>
          <p:nvPr/>
        </p:nvSpPr>
        <p:spPr bwMode="auto">
          <a:xfrm flipH="1">
            <a:off x="8841867" y="5383548"/>
            <a:ext cx="46037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Rectangle 36"/>
          <p:cNvSpPr>
            <a:spLocks noChangeArrowheads="1"/>
          </p:cNvSpPr>
          <p:nvPr/>
        </p:nvSpPr>
        <p:spPr bwMode="auto">
          <a:xfrm>
            <a:off x="4363529" y="5253373"/>
            <a:ext cx="136256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404813" indent="-40481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900">
                <a:latin typeface="Helvetica" charset="0"/>
              </a:rPr>
              <a:t>0</a:t>
            </a:r>
            <a:endParaRPr lang="en-US" altLang="en-US" sz="2800">
              <a:latin typeface="Garamond" charset="0"/>
            </a:endParaRPr>
          </a:p>
        </p:txBody>
      </p:sp>
      <p:sp>
        <p:nvSpPr>
          <p:cNvPr id="41" name="Line 37"/>
          <p:cNvSpPr>
            <a:spLocks noChangeShapeType="1"/>
          </p:cNvSpPr>
          <p:nvPr/>
        </p:nvSpPr>
        <p:spPr bwMode="auto">
          <a:xfrm>
            <a:off x="4520692" y="4719973"/>
            <a:ext cx="36512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Line 38"/>
          <p:cNvSpPr>
            <a:spLocks noChangeShapeType="1"/>
          </p:cNvSpPr>
          <p:nvPr/>
        </p:nvSpPr>
        <p:spPr bwMode="auto">
          <a:xfrm flipH="1">
            <a:off x="8841867" y="4719973"/>
            <a:ext cx="46037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Rectangle 39"/>
          <p:cNvSpPr>
            <a:spLocks noChangeArrowheads="1"/>
          </p:cNvSpPr>
          <p:nvPr/>
        </p:nvSpPr>
        <p:spPr bwMode="auto">
          <a:xfrm>
            <a:off x="3949192" y="4591386"/>
            <a:ext cx="545021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404813" indent="-40481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900">
                <a:latin typeface="Helvetica" charset="0"/>
              </a:rPr>
              <a:t>1000</a:t>
            </a:r>
            <a:endParaRPr lang="en-US" altLang="en-US" sz="2800">
              <a:latin typeface="Garamond" charset="0"/>
            </a:endParaRPr>
          </a:p>
        </p:txBody>
      </p:sp>
      <p:sp>
        <p:nvSpPr>
          <p:cNvPr id="44" name="Line 40"/>
          <p:cNvSpPr>
            <a:spLocks noChangeShapeType="1"/>
          </p:cNvSpPr>
          <p:nvPr/>
        </p:nvSpPr>
        <p:spPr bwMode="auto">
          <a:xfrm>
            <a:off x="4520692" y="4065923"/>
            <a:ext cx="36512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Line 41"/>
          <p:cNvSpPr>
            <a:spLocks noChangeShapeType="1"/>
          </p:cNvSpPr>
          <p:nvPr/>
        </p:nvSpPr>
        <p:spPr bwMode="auto">
          <a:xfrm flipH="1">
            <a:off x="8841867" y="4065923"/>
            <a:ext cx="46037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Rectangle 42"/>
          <p:cNvSpPr>
            <a:spLocks noChangeArrowheads="1"/>
          </p:cNvSpPr>
          <p:nvPr/>
        </p:nvSpPr>
        <p:spPr bwMode="auto">
          <a:xfrm>
            <a:off x="3949192" y="3937336"/>
            <a:ext cx="545021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404813" indent="-40481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900">
                <a:latin typeface="Helvetica" charset="0"/>
              </a:rPr>
              <a:t>2000</a:t>
            </a:r>
            <a:endParaRPr lang="en-US" altLang="en-US" sz="2800">
              <a:latin typeface="Garamond" charset="0"/>
            </a:endParaRPr>
          </a:p>
        </p:txBody>
      </p:sp>
      <p:sp>
        <p:nvSpPr>
          <p:cNvPr id="47" name="Line 43"/>
          <p:cNvSpPr>
            <a:spLocks noChangeShapeType="1"/>
          </p:cNvSpPr>
          <p:nvPr/>
        </p:nvSpPr>
        <p:spPr bwMode="auto">
          <a:xfrm>
            <a:off x="4520692" y="3413461"/>
            <a:ext cx="36512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Line 44"/>
          <p:cNvSpPr>
            <a:spLocks noChangeShapeType="1"/>
          </p:cNvSpPr>
          <p:nvPr/>
        </p:nvSpPr>
        <p:spPr bwMode="auto">
          <a:xfrm flipH="1">
            <a:off x="8841867" y="3413461"/>
            <a:ext cx="4603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Rectangle 45"/>
          <p:cNvSpPr>
            <a:spLocks noChangeArrowheads="1"/>
          </p:cNvSpPr>
          <p:nvPr/>
        </p:nvSpPr>
        <p:spPr bwMode="auto">
          <a:xfrm>
            <a:off x="3949192" y="3283286"/>
            <a:ext cx="545021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404813" indent="-40481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900">
                <a:latin typeface="Helvetica" charset="0"/>
              </a:rPr>
              <a:t>3000</a:t>
            </a:r>
            <a:endParaRPr lang="en-US" altLang="en-US" sz="2800">
              <a:latin typeface="Garamond" charset="0"/>
            </a:endParaRPr>
          </a:p>
        </p:txBody>
      </p:sp>
      <p:sp>
        <p:nvSpPr>
          <p:cNvPr id="50" name="Line 46"/>
          <p:cNvSpPr>
            <a:spLocks noChangeShapeType="1"/>
          </p:cNvSpPr>
          <p:nvPr/>
        </p:nvSpPr>
        <p:spPr bwMode="auto">
          <a:xfrm>
            <a:off x="4520692" y="2759411"/>
            <a:ext cx="36512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Line 47"/>
          <p:cNvSpPr>
            <a:spLocks noChangeShapeType="1"/>
          </p:cNvSpPr>
          <p:nvPr/>
        </p:nvSpPr>
        <p:spPr bwMode="auto">
          <a:xfrm flipH="1">
            <a:off x="8841867" y="2759411"/>
            <a:ext cx="4603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" name="Rectangle 48"/>
          <p:cNvSpPr>
            <a:spLocks noChangeArrowheads="1"/>
          </p:cNvSpPr>
          <p:nvPr/>
        </p:nvSpPr>
        <p:spPr bwMode="auto">
          <a:xfrm>
            <a:off x="3949192" y="2630823"/>
            <a:ext cx="545021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404813" indent="-40481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900">
                <a:latin typeface="Helvetica" charset="0"/>
              </a:rPr>
              <a:t>4000</a:t>
            </a:r>
            <a:endParaRPr lang="en-US" altLang="en-US" sz="2800">
              <a:latin typeface="Garamond" charset="0"/>
            </a:endParaRPr>
          </a:p>
        </p:txBody>
      </p:sp>
      <p:sp>
        <p:nvSpPr>
          <p:cNvPr id="53" name="Line 49"/>
          <p:cNvSpPr>
            <a:spLocks noChangeShapeType="1"/>
          </p:cNvSpPr>
          <p:nvPr/>
        </p:nvSpPr>
        <p:spPr bwMode="auto">
          <a:xfrm>
            <a:off x="4520692" y="2105361"/>
            <a:ext cx="36512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Line 50"/>
          <p:cNvSpPr>
            <a:spLocks noChangeShapeType="1"/>
          </p:cNvSpPr>
          <p:nvPr/>
        </p:nvSpPr>
        <p:spPr bwMode="auto">
          <a:xfrm flipH="1">
            <a:off x="8841867" y="2105361"/>
            <a:ext cx="4603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" name="Rectangle 51"/>
          <p:cNvSpPr>
            <a:spLocks noChangeArrowheads="1"/>
          </p:cNvSpPr>
          <p:nvPr/>
        </p:nvSpPr>
        <p:spPr bwMode="auto">
          <a:xfrm>
            <a:off x="3949192" y="1976773"/>
            <a:ext cx="545021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404813" indent="-40481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900">
                <a:latin typeface="Helvetica" charset="0"/>
              </a:rPr>
              <a:t>5000</a:t>
            </a:r>
            <a:endParaRPr lang="en-US" altLang="en-US" sz="2800">
              <a:latin typeface="Garamond" charset="0"/>
            </a:endParaRPr>
          </a:p>
        </p:txBody>
      </p:sp>
      <p:sp>
        <p:nvSpPr>
          <p:cNvPr id="56" name="Line 52"/>
          <p:cNvSpPr>
            <a:spLocks noChangeShapeType="1"/>
          </p:cNvSpPr>
          <p:nvPr/>
        </p:nvSpPr>
        <p:spPr bwMode="auto">
          <a:xfrm>
            <a:off x="4520692" y="2095836"/>
            <a:ext cx="4367212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" name="Freeform 53"/>
          <p:cNvSpPr>
            <a:spLocks/>
          </p:cNvSpPr>
          <p:nvPr/>
        </p:nvSpPr>
        <p:spPr bwMode="auto">
          <a:xfrm>
            <a:off x="4520692" y="2095836"/>
            <a:ext cx="4367212" cy="3287712"/>
          </a:xfrm>
          <a:custGeom>
            <a:avLst/>
            <a:gdLst>
              <a:gd name="T0" fmla="*/ 0 w 474"/>
              <a:gd name="T1" fmla="*/ 332 h 332"/>
              <a:gd name="T2" fmla="*/ 474 w 474"/>
              <a:gd name="T3" fmla="*/ 332 h 332"/>
              <a:gd name="T4" fmla="*/ 474 w 474"/>
              <a:gd name="T5" fmla="*/ 0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74" h="332">
                <a:moveTo>
                  <a:pt x="0" y="332"/>
                </a:moveTo>
                <a:lnTo>
                  <a:pt x="474" y="332"/>
                </a:lnTo>
                <a:lnTo>
                  <a:pt x="474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" name="Line 54"/>
          <p:cNvSpPr>
            <a:spLocks noChangeShapeType="1"/>
          </p:cNvSpPr>
          <p:nvPr/>
        </p:nvSpPr>
        <p:spPr bwMode="auto">
          <a:xfrm flipV="1">
            <a:off x="4520692" y="2095836"/>
            <a:ext cx="1587" cy="32877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" name="Rectangle 55"/>
          <p:cNvSpPr>
            <a:spLocks noChangeArrowheads="1"/>
          </p:cNvSpPr>
          <p:nvPr/>
        </p:nvSpPr>
        <p:spPr bwMode="auto">
          <a:xfrm>
            <a:off x="5211254" y="5372436"/>
            <a:ext cx="65088" cy="11112"/>
          </a:xfrm>
          <a:prstGeom prst="rect">
            <a:avLst/>
          </a:prstGeom>
          <a:solidFill>
            <a:srgbClr val="0000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" name="Rectangle 56"/>
          <p:cNvSpPr>
            <a:spLocks noChangeArrowheads="1"/>
          </p:cNvSpPr>
          <p:nvPr/>
        </p:nvSpPr>
        <p:spPr bwMode="auto">
          <a:xfrm>
            <a:off x="5211254" y="5372436"/>
            <a:ext cx="65088" cy="11112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" name="Rectangle 57"/>
          <p:cNvSpPr>
            <a:spLocks noChangeArrowheads="1"/>
          </p:cNvSpPr>
          <p:nvPr/>
        </p:nvSpPr>
        <p:spPr bwMode="auto">
          <a:xfrm>
            <a:off x="5276342" y="5372436"/>
            <a:ext cx="55562" cy="11112"/>
          </a:xfrm>
          <a:prstGeom prst="rect">
            <a:avLst/>
          </a:prstGeom>
          <a:solidFill>
            <a:srgbClr val="0000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" name="Rectangle 58"/>
          <p:cNvSpPr>
            <a:spLocks noChangeArrowheads="1"/>
          </p:cNvSpPr>
          <p:nvPr/>
        </p:nvSpPr>
        <p:spPr bwMode="auto">
          <a:xfrm>
            <a:off x="5276342" y="5372436"/>
            <a:ext cx="55562" cy="11112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" name="Rectangle 59"/>
          <p:cNvSpPr>
            <a:spLocks noChangeArrowheads="1"/>
          </p:cNvSpPr>
          <p:nvPr/>
        </p:nvSpPr>
        <p:spPr bwMode="auto">
          <a:xfrm>
            <a:off x="5331904" y="5383548"/>
            <a:ext cx="63500" cy="1588"/>
          </a:xfrm>
          <a:prstGeom prst="rect">
            <a:avLst/>
          </a:prstGeom>
          <a:solidFill>
            <a:srgbClr val="0000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" name="Rectangle 60"/>
          <p:cNvSpPr>
            <a:spLocks noChangeArrowheads="1"/>
          </p:cNvSpPr>
          <p:nvPr/>
        </p:nvSpPr>
        <p:spPr bwMode="auto">
          <a:xfrm>
            <a:off x="5331904" y="5383548"/>
            <a:ext cx="63500" cy="1588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" name="Rectangle 61"/>
          <p:cNvSpPr>
            <a:spLocks noChangeArrowheads="1"/>
          </p:cNvSpPr>
          <p:nvPr/>
        </p:nvSpPr>
        <p:spPr bwMode="auto">
          <a:xfrm>
            <a:off x="5395404" y="5372436"/>
            <a:ext cx="55563" cy="11112"/>
          </a:xfrm>
          <a:prstGeom prst="rect">
            <a:avLst/>
          </a:prstGeom>
          <a:solidFill>
            <a:srgbClr val="0000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" name="Rectangle 62"/>
          <p:cNvSpPr>
            <a:spLocks noChangeArrowheads="1"/>
          </p:cNvSpPr>
          <p:nvPr/>
        </p:nvSpPr>
        <p:spPr bwMode="auto">
          <a:xfrm>
            <a:off x="5395404" y="5372436"/>
            <a:ext cx="55563" cy="11112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" name="Rectangle 63"/>
          <p:cNvSpPr>
            <a:spLocks noChangeArrowheads="1"/>
          </p:cNvSpPr>
          <p:nvPr/>
        </p:nvSpPr>
        <p:spPr bwMode="auto">
          <a:xfrm>
            <a:off x="5450967" y="5372436"/>
            <a:ext cx="65087" cy="11112"/>
          </a:xfrm>
          <a:prstGeom prst="rect">
            <a:avLst/>
          </a:prstGeom>
          <a:solidFill>
            <a:srgbClr val="0000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" name="Rectangle 64"/>
          <p:cNvSpPr>
            <a:spLocks noChangeArrowheads="1"/>
          </p:cNvSpPr>
          <p:nvPr/>
        </p:nvSpPr>
        <p:spPr bwMode="auto">
          <a:xfrm>
            <a:off x="5450967" y="5372436"/>
            <a:ext cx="65087" cy="11112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" name="Rectangle 65"/>
          <p:cNvSpPr>
            <a:spLocks noChangeArrowheads="1"/>
          </p:cNvSpPr>
          <p:nvPr/>
        </p:nvSpPr>
        <p:spPr bwMode="auto">
          <a:xfrm>
            <a:off x="5516054" y="5372436"/>
            <a:ext cx="63500" cy="11112"/>
          </a:xfrm>
          <a:prstGeom prst="rect">
            <a:avLst/>
          </a:prstGeom>
          <a:solidFill>
            <a:srgbClr val="0000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" name="Rectangle 66"/>
          <p:cNvSpPr>
            <a:spLocks noChangeArrowheads="1"/>
          </p:cNvSpPr>
          <p:nvPr/>
        </p:nvSpPr>
        <p:spPr bwMode="auto">
          <a:xfrm>
            <a:off x="5516054" y="5372436"/>
            <a:ext cx="63500" cy="11112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" name="Rectangle 67"/>
          <p:cNvSpPr>
            <a:spLocks noChangeArrowheads="1"/>
          </p:cNvSpPr>
          <p:nvPr/>
        </p:nvSpPr>
        <p:spPr bwMode="auto">
          <a:xfrm>
            <a:off x="5579554" y="5372436"/>
            <a:ext cx="55563" cy="11112"/>
          </a:xfrm>
          <a:prstGeom prst="rect">
            <a:avLst/>
          </a:prstGeom>
          <a:solidFill>
            <a:srgbClr val="0000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" name="Rectangle 68"/>
          <p:cNvSpPr>
            <a:spLocks noChangeArrowheads="1"/>
          </p:cNvSpPr>
          <p:nvPr/>
        </p:nvSpPr>
        <p:spPr bwMode="auto">
          <a:xfrm>
            <a:off x="5579554" y="5372436"/>
            <a:ext cx="55563" cy="11112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" name="Rectangle 69"/>
          <p:cNvSpPr>
            <a:spLocks noChangeArrowheads="1"/>
          </p:cNvSpPr>
          <p:nvPr/>
        </p:nvSpPr>
        <p:spPr bwMode="auto">
          <a:xfrm>
            <a:off x="5635117" y="5362911"/>
            <a:ext cx="65087" cy="20637"/>
          </a:xfrm>
          <a:prstGeom prst="rect">
            <a:avLst/>
          </a:prstGeom>
          <a:solidFill>
            <a:srgbClr val="0000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" name="Rectangle 70"/>
          <p:cNvSpPr>
            <a:spLocks noChangeArrowheads="1"/>
          </p:cNvSpPr>
          <p:nvPr/>
        </p:nvSpPr>
        <p:spPr bwMode="auto">
          <a:xfrm>
            <a:off x="5635117" y="5362911"/>
            <a:ext cx="65087" cy="20637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" name="Rectangle 71"/>
          <p:cNvSpPr>
            <a:spLocks noChangeArrowheads="1"/>
          </p:cNvSpPr>
          <p:nvPr/>
        </p:nvSpPr>
        <p:spPr bwMode="auto">
          <a:xfrm>
            <a:off x="5700204" y="5343861"/>
            <a:ext cx="65088" cy="39687"/>
          </a:xfrm>
          <a:prstGeom prst="rect">
            <a:avLst/>
          </a:prstGeom>
          <a:solidFill>
            <a:srgbClr val="0000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" name="Rectangle 72"/>
          <p:cNvSpPr>
            <a:spLocks noChangeArrowheads="1"/>
          </p:cNvSpPr>
          <p:nvPr/>
        </p:nvSpPr>
        <p:spPr bwMode="auto">
          <a:xfrm>
            <a:off x="5700204" y="5343861"/>
            <a:ext cx="65088" cy="39687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" name="Rectangle 73"/>
          <p:cNvSpPr>
            <a:spLocks noChangeArrowheads="1"/>
          </p:cNvSpPr>
          <p:nvPr/>
        </p:nvSpPr>
        <p:spPr bwMode="auto">
          <a:xfrm>
            <a:off x="5765292" y="5362911"/>
            <a:ext cx="53975" cy="20637"/>
          </a:xfrm>
          <a:prstGeom prst="rect">
            <a:avLst/>
          </a:prstGeom>
          <a:solidFill>
            <a:srgbClr val="0000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" name="Rectangle 74"/>
          <p:cNvSpPr>
            <a:spLocks noChangeArrowheads="1"/>
          </p:cNvSpPr>
          <p:nvPr/>
        </p:nvSpPr>
        <p:spPr bwMode="auto">
          <a:xfrm>
            <a:off x="5765292" y="5362911"/>
            <a:ext cx="53975" cy="20637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" name="Rectangle 75"/>
          <p:cNvSpPr>
            <a:spLocks noChangeArrowheads="1"/>
          </p:cNvSpPr>
          <p:nvPr/>
        </p:nvSpPr>
        <p:spPr bwMode="auto">
          <a:xfrm>
            <a:off x="5819267" y="5283536"/>
            <a:ext cx="65087" cy="100012"/>
          </a:xfrm>
          <a:prstGeom prst="rect">
            <a:avLst/>
          </a:prstGeom>
          <a:solidFill>
            <a:srgbClr val="0000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" name="Rectangle 76"/>
          <p:cNvSpPr>
            <a:spLocks noChangeArrowheads="1"/>
          </p:cNvSpPr>
          <p:nvPr/>
        </p:nvSpPr>
        <p:spPr bwMode="auto">
          <a:xfrm>
            <a:off x="5819267" y="5283536"/>
            <a:ext cx="65087" cy="100012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" name="Rectangle 77"/>
          <p:cNvSpPr>
            <a:spLocks noChangeArrowheads="1"/>
          </p:cNvSpPr>
          <p:nvPr/>
        </p:nvSpPr>
        <p:spPr bwMode="auto">
          <a:xfrm>
            <a:off x="5884354" y="5243848"/>
            <a:ext cx="55563" cy="139700"/>
          </a:xfrm>
          <a:prstGeom prst="rect">
            <a:avLst/>
          </a:prstGeom>
          <a:solidFill>
            <a:srgbClr val="0000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" name="Rectangle 78"/>
          <p:cNvSpPr>
            <a:spLocks noChangeArrowheads="1"/>
          </p:cNvSpPr>
          <p:nvPr/>
        </p:nvSpPr>
        <p:spPr bwMode="auto">
          <a:xfrm>
            <a:off x="5884354" y="5243848"/>
            <a:ext cx="55563" cy="139700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" name="Rectangle 79"/>
          <p:cNvSpPr>
            <a:spLocks noChangeArrowheads="1"/>
          </p:cNvSpPr>
          <p:nvPr/>
        </p:nvSpPr>
        <p:spPr bwMode="auto">
          <a:xfrm>
            <a:off x="5939917" y="5283536"/>
            <a:ext cx="63500" cy="100012"/>
          </a:xfrm>
          <a:prstGeom prst="rect">
            <a:avLst/>
          </a:prstGeom>
          <a:solidFill>
            <a:srgbClr val="0000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" name="Rectangle 80"/>
          <p:cNvSpPr>
            <a:spLocks noChangeArrowheads="1"/>
          </p:cNvSpPr>
          <p:nvPr/>
        </p:nvSpPr>
        <p:spPr bwMode="auto">
          <a:xfrm>
            <a:off x="5939917" y="5283536"/>
            <a:ext cx="63500" cy="100012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" name="Rectangle 81"/>
          <p:cNvSpPr>
            <a:spLocks noChangeArrowheads="1"/>
          </p:cNvSpPr>
          <p:nvPr/>
        </p:nvSpPr>
        <p:spPr bwMode="auto">
          <a:xfrm>
            <a:off x="6003417" y="5135898"/>
            <a:ext cx="65087" cy="247650"/>
          </a:xfrm>
          <a:prstGeom prst="rect">
            <a:avLst/>
          </a:prstGeom>
          <a:solidFill>
            <a:srgbClr val="0000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" name="Rectangle 82"/>
          <p:cNvSpPr>
            <a:spLocks noChangeArrowheads="1"/>
          </p:cNvSpPr>
          <p:nvPr/>
        </p:nvSpPr>
        <p:spPr bwMode="auto">
          <a:xfrm>
            <a:off x="6003417" y="5135898"/>
            <a:ext cx="65087" cy="247650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" name="Rectangle 83"/>
          <p:cNvSpPr>
            <a:spLocks noChangeArrowheads="1"/>
          </p:cNvSpPr>
          <p:nvPr/>
        </p:nvSpPr>
        <p:spPr bwMode="auto">
          <a:xfrm>
            <a:off x="6068504" y="5007311"/>
            <a:ext cx="55563" cy="376237"/>
          </a:xfrm>
          <a:prstGeom prst="rect">
            <a:avLst/>
          </a:prstGeom>
          <a:solidFill>
            <a:srgbClr val="0000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" name="Rectangle 84"/>
          <p:cNvSpPr>
            <a:spLocks noChangeArrowheads="1"/>
          </p:cNvSpPr>
          <p:nvPr/>
        </p:nvSpPr>
        <p:spPr bwMode="auto">
          <a:xfrm>
            <a:off x="6068504" y="5007311"/>
            <a:ext cx="55563" cy="376237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" name="Rectangle 85"/>
          <p:cNvSpPr>
            <a:spLocks noChangeArrowheads="1"/>
          </p:cNvSpPr>
          <p:nvPr/>
        </p:nvSpPr>
        <p:spPr bwMode="auto">
          <a:xfrm>
            <a:off x="6124067" y="5007311"/>
            <a:ext cx="65087" cy="376237"/>
          </a:xfrm>
          <a:prstGeom prst="rect">
            <a:avLst/>
          </a:prstGeom>
          <a:solidFill>
            <a:srgbClr val="0000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" name="Rectangle 86"/>
          <p:cNvSpPr>
            <a:spLocks noChangeArrowheads="1"/>
          </p:cNvSpPr>
          <p:nvPr/>
        </p:nvSpPr>
        <p:spPr bwMode="auto">
          <a:xfrm>
            <a:off x="6124067" y="5007311"/>
            <a:ext cx="65087" cy="376237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" name="Rectangle 87"/>
          <p:cNvSpPr>
            <a:spLocks noChangeArrowheads="1"/>
          </p:cNvSpPr>
          <p:nvPr/>
        </p:nvSpPr>
        <p:spPr bwMode="auto">
          <a:xfrm>
            <a:off x="6189154" y="4769186"/>
            <a:ext cx="63500" cy="614362"/>
          </a:xfrm>
          <a:prstGeom prst="rect">
            <a:avLst/>
          </a:prstGeom>
          <a:solidFill>
            <a:srgbClr val="0000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" name="Rectangle 88"/>
          <p:cNvSpPr>
            <a:spLocks noChangeArrowheads="1"/>
          </p:cNvSpPr>
          <p:nvPr/>
        </p:nvSpPr>
        <p:spPr bwMode="auto">
          <a:xfrm>
            <a:off x="6189154" y="4769186"/>
            <a:ext cx="63500" cy="614362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" name="Rectangle 89"/>
          <p:cNvSpPr>
            <a:spLocks noChangeArrowheads="1"/>
          </p:cNvSpPr>
          <p:nvPr/>
        </p:nvSpPr>
        <p:spPr bwMode="auto">
          <a:xfrm>
            <a:off x="6252654" y="4243723"/>
            <a:ext cx="55563" cy="1139825"/>
          </a:xfrm>
          <a:prstGeom prst="rect">
            <a:avLst/>
          </a:prstGeom>
          <a:solidFill>
            <a:srgbClr val="0000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" name="Rectangle 90"/>
          <p:cNvSpPr>
            <a:spLocks noChangeArrowheads="1"/>
          </p:cNvSpPr>
          <p:nvPr/>
        </p:nvSpPr>
        <p:spPr bwMode="auto">
          <a:xfrm>
            <a:off x="6252654" y="4243723"/>
            <a:ext cx="55563" cy="113982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" name="Rectangle 91"/>
          <p:cNvSpPr>
            <a:spLocks noChangeArrowheads="1"/>
          </p:cNvSpPr>
          <p:nvPr/>
        </p:nvSpPr>
        <p:spPr bwMode="auto">
          <a:xfrm>
            <a:off x="6308217" y="4769186"/>
            <a:ext cx="65087" cy="614362"/>
          </a:xfrm>
          <a:prstGeom prst="rect">
            <a:avLst/>
          </a:prstGeom>
          <a:solidFill>
            <a:srgbClr val="0000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" name="Rectangle 92"/>
          <p:cNvSpPr>
            <a:spLocks noChangeArrowheads="1"/>
          </p:cNvSpPr>
          <p:nvPr/>
        </p:nvSpPr>
        <p:spPr bwMode="auto">
          <a:xfrm>
            <a:off x="6308217" y="4769186"/>
            <a:ext cx="65087" cy="614362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" name="Rectangle 93"/>
          <p:cNvSpPr>
            <a:spLocks noChangeArrowheads="1"/>
          </p:cNvSpPr>
          <p:nvPr/>
        </p:nvSpPr>
        <p:spPr bwMode="auto">
          <a:xfrm>
            <a:off x="6373304" y="3957973"/>
            <a:ext cx="63500" cy="1425575"/>
          </a:xfrm>
          <a:prstGeom prst="rect">
            <a:avLst/>
          </a:prstGeom>
          <a:solidFill>
            <a:srgbClr val="0000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" name="Rectangle 94"/>
          <p:cNvSpPr>
            <a:spLocks noChangeArrowheads="1"/>
          </p:cNvSpPr>
          <p:nvPr/>
        </p:nvSpPr>
        <p:spPr bwMode="auto">
          <a:xfrm>
            <a:off x="6373304" y="3957973"/>
            <a:ext cx="63500" cy="142557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" name="Rectangle 95"/>
          <p:cNvSpPr>
            <a:spLocks noChangeArrowheads="1"/>
          </p:cNvSpPr>
          <p:nvPr/>
        </p:nvSpPr>
        <p:spPr bwMode="auto">
          <a:xfrm>
            <a:off x="6436804" y="3640473"/>
            <a:ext cx="55563" cy="1743075"/>
          </a:xfrm>
          <a:prstGeom prst="rect">
            <a:avLst/>
          </a:prstGeom>
          <a:solidFill>
            <a:srgbClr val="0000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" name="Rectangle 96"/>
          <p:cNvSpPr>
            <a:spLocks noChangeArrowheads="1"/>
          </p:cNvSpPr>
          <p:nvPr/>
        </p:nvSpPr>
        <p:spPr bwMode="auto">
          <a:xfrm>
            <a:off x="6436804" y="3640473"/>
            <a:ext cx="55563" cy="174307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" name="Rectangle 97"/>
          <p:cNvSpPr>
            <a:spLocks noChangeArrowheads="1"/>
          </p:cNvSpPr>
          <p:nvPr/>
        </p:nvSpPr>
        <p:spPr bwMode="auto">
          <a:xfrm>
            <a:off x="6492367" y="3680161"/>
            <a:ext cx="65087" cy="1703387"/>
          </a:xfrm>
          <a:prstGeom prst="rect">
            <a:avLst/>
          </a:prstGeom>
          <a:solidFill>
            <a:srgbClr val="0000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" name="Rectangle 98"/>
          <p:cNvSpPr>
            <a:spLocks noChangeArrowheads="1"/>
          </p:cNvSpPr>
          <p:nvPr/>
        </p:nvSpPr>
        <p:spPr bwMode="auto">
          <a:xfrm>
            <a:off x="6492367" y="3680161"/>
            <a:ext cx="65087" cy="1703387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" name="Rectangle 99"/>
          <p:cNvSpPr>
            <a:spLocks noChangeArrowheads="1"/>
          </p:cNvSpPr>
          <p:nvPr/>
        </p:nvSpPr>
        <p:spPr bwMode="auto">
          <a:xfrm>
            <a:off x="6557454" y="3778586"/>
            <a:ext cx="55563" cy="1604962"/>
          </a:xfrm>
          <a:prstGeom prst="rect">
            <a:avLst/>
          </a:prstGeom>
          <a:solidFill>
            <a:srgbClr val="0000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" name="Rectangle 100"/>
          <p:cNvSpPr>
            <a:spLocks noChangeArrowheads="1"/>
          </p:cNvSpPr>
          <p:nvPr/>
        </p:nvSpPr>
        <p:spPr bwMode="auto">
          <a:xfrm>
            <a:off x="6557454" y="3778586"/>
            <a:ext cx="55563" cy="1604962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" name="Rectangle 101"/>
          <p:cNvSpPr>
            <a:spLocks noChangeArrowheads="1"/>
          </p:cNvSpPr>
          <p:nvPr/>
        </p:nvSpPr>
        <p:spPr bwMode="auto">
          <a:xfrm>
            <a:off x="6613017" y="3065798"/>
            <a:ext cx="63500" cy="2317750"/>
          </a:xfrm>
          <a:prstGeom prst="rect">
            <a:avLst/>
          </a:prstGeom>
          <a:solidFill>
            <a:srgbClr val="0000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" name="Rectangle 102"/>
          <p:cNvSpPr>
            <a:spLocks noChangeArrowheads="1"/>
          </p:cNvSpPr>
          <p:nvPr/>
        </p:nvSpPr>
        <p:spPr bwMode="auto">
          <a:xfrm>
            <a:off x="6613017" y="3065798"/>
            <a:ext cx="63500" cy="2317750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" name="Rectangle 103"/>
          <p:cNvSpPr>
            <a:spLocks noChangeArrowheads="1"/>
          </p:cNvSpPr>
          <p:nvPr/>
        </p:nvSpPr>
        <p:spPr bwMode="auto">
          <a:xfrm>
            <a:off x="6676517" y="3165811"/>
            <a:ext cx="65087" cy="2217737"/>
          </a:xfrm>
          <a:prstGeom prst="rect">
            <a:avLst/>
          </a:prstGeom>
          <a:solidFill>
            <a:srgbClr val="0000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" name="Rectangle 104"/>
          <p:cNvSpPr>
            <a:spLocks noChangeArrowheads="1"/>
          </p:cNvSpPr>
          <p:nvPr/>
        </p:nvSpPr>
        <p:spPr bwMode="auto">
          <a:xfrm>
            <a:off x="6676517" y="3165811"/>
            <a:ext cx="65087" cy="2217737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" name="Rectangle 105"/>
          <p:cNvSpPr>
            <a:spLocks noChangeArrowheads="1"/>
          </p:cNvSpPr>
          <p:nvPr/>
        </p:nvSpPr>
        <p:spPr bwMode="auto">
          <a:xfrm>
            <a:off x="6741604" y="3570623"/>
            <a:ext cx="55563" cy="1812925"/>
          </a:xfrm>
          <a:prstGeom prst="rect">
            <a:avLst/>
          </a:prstGeom>
          <a:solidFill>
            <a:srgbClr val="0000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" name="Rectangle 106"/>
          <p:cNvSpPr>
            <a:spLocks noChangeArrowheads="1"/>
          </p:cNvSpPr>
          <p:nvPr/>
        </p:nvSpPr>
        <p:spPr bwMode="auto">
          <a:xfrm>
            <a:off x="6741604" y="3570623"/>
            <a:ext cx="55563" cy="181292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" name="Rectangle 107"/>
          <p:cNvSpPr>
            <a:spLocks noChangeArrowheads="1"/>
          </p:cNvSpPr>
          <p:nvPr/>
        </p:nvSpPr>
        <p:spPr bwMode="auto">
          <a:xfrm>
            <a:off x="6797167" y="2413336"/>
            <a:ext cx="63500" cy="2970212"/>
          </a:xfrm>
          <a:prstGeom prst="rect">
            <a:avLst/>
          </a:prstGeom>
          <a:solidFill>
            <a:srgbClr val="0000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" name="Rectangle 108"/>
          <p:cNvSpPr>
            <a:spLocks noChangeArrowheads="1"/>
          </p:cNvSpPr>
          <p:nvPr/>
        </p:nvSpPr>
        <p:spPr bwMode="auto">
          <a:xfrm>
            <a:off x="6797167" y="2413336"/>
            <a:ext cx="63500" cy="2970212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" name="Rectangle 109"/>
          <p:cNvSpPr>
            <a:spLocks noChangeArrowheads="1"/>
          </p:cNvSpPr>
          <p:nvPr/>
        </p:nvSpPr>
        <p:spPr bwMode="auto">
          <a:xfrm>
            <a:off x="6860667" y="2918161"/>
            <a:ext cx="65087" cy="2465387"/>
          </a:xfrm>
          <a:prstGeom prst="rect">
            <a:avLst/>
          </a:prstGeom>
          <a:solidFill>
            <a:srgbClr val="0000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" name="Rectangle 110"/>
          <p:cNvSpPr>
            <a:spLocks noChangeArrowheads="1"/>
          </p:cNvSpPr>
          <p:nvPr/>
        </p:nvSpPr>
        <p:spPr bwMode="auto">
          <a:xfrm>
            <a:off x="6860667" y="2918161"/>
            <a:ext cx="65087" cy="2465387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" name="Rectangle 111"/>
          <p:cNvSpPr>
            <a:spLocks noChangeArrowheads="1"/>
          </p:cNvSpPr>
          <p:nvPr/>
        </p:nvSpPr>
        <p:spPr bwMode="auto">
          <a:xfrm>
            <a:off x="6925754" y="4075448"/>
            <a:ext cx="55563" cy="1308100"/>
          </a:xfrm>
          <a:prstGeom prst="rect">
            <a:avLst/>
          </a:prstGeom>
          <a:solidFill>
            <a:srgbClr val="0000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" name="Rectangle 112"/>
          <p:cNvSpPr>
            <a:spLocks noChangeArrowheads="1"/>
          </p:cNvSpPr>
          <p:nvPr/>
        </p:nvSpPr>
        <p:spPr bwMode="auto">
          <a:xfrm>
            <a:off x="6925754" y="4075448"/>
            <a:ext cx="55563" cy="1308100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" name="Rectangle 113"/>
          <p:cNvSpPr>
            <a:spLocks noChangeArrowheads="1"/>
          </p:cNvSpPr>
          <p:nvPr/>
        </p:nvSpPr>
        <p:spPr bwMode="auto">
          <a:xfrm>
            <a:off x="6981317" y="3362661"/>
            <a:ext cx="63500" cy="2020887"/>
          </a:xfrm>
          <a:prstGeom prst="rect">
            <a:avLst/>
          </a:prstGeom>
          <a:solidFill>
            <a:srgbClr val="0000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" name="Rectangle 114"/>
          <p:cNvSpPr>
            <a:spLocks noChangeArrowheads="1"/>
          </p:cNvSpPr>
          <p:nvPr/>
        </p:nvSpPr>
        <p:spPr bwMode="auto">
          <a:xfrm>
            <a:off x="6981317" y="3362661"/>
            <a:ext cx="63500" cy="2020887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" name="Rectangle 115"/>
          <p:cNvSpPr>
            <a:spLocks noChangeArrowheads="1"/>
          </p:cNvSpPr>
          <p:nvPr/>
        </p:nvSpPr>
        <p:spPr bwMode="auto">
          <a:xfrm>
            <a:off x="7044817" y="3551573"/>
            <a:ext cx="65087" cy="1831975"/>
          </a:xfrm>
          <a:prstGeom prst="rect">
            <a:avLst/>
          </a:prstGeom>
          <a:solidFill>
            <a:srgbClr val="0000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" name="Rectangle 116"/>
          <p:cNvSpPr>
            <a:spLocks noChangeArrowheads="1"/>
          </p:cNvSpPr>
          <p:nvPr/>
        </p:nvSpPr>
        <p:spPr bwMode="auto">
          <a:xfrm>
            <a:off x="7044817" y="3551573"/>
            <a:ext cx="65087" cy="183197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" name="Rectangle 117"/>
          <p:cNvSpPr>
            <a:spLocks noChangeArrowheads="1"/>
          </p:cNvSpPr>
          <p:nvPr/>
        </p:nvSpPr>
        <p:spPr bwMode="auto">
          <a:xfrm>
            <a:off x="7109904" y="4432636"/>
            <a:ext cx="55563" cy="950912"/>
          </a:xfrm>
          <a:prstGeom prst="rect">
            <a:avLst/>
          </a:prstGeom>
          <a:solidFill>
            <a:srgbClr val="0000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" name="Rectangle 118"/>
          <p:cNvSpPr>
            <a:spLocks noChangeArrowheads="1"/>
          </p:cNvSpPr>
          <p:nvPr/>
        </p:nvSpPr>
        <p:spPr bwMode="auto">
          <a:xfrm>
            <a:off x="7109904" y="4432636"/>
            <a:ext cx="55563" cy="950912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" name="Rectangle 119"/>
          <p:cNvSpPr>
            <a:spLocks noChangeArrowheads="1"/>
          </p:cNvSpPr>
          <p:nvPr/>
        </p:nvSpPr>
        <p:spPr bwMode="auto">
          <a:xfrm>
            <a:off x="7165467" y="4115136"/>
            <a:ext cx="65087" cy="1268412"/>
          </a:xfrm>
          <a:prstGeom prst="rect">
            <a:avLst/>
          </a:prstGeom>
          <a:solidFill>
            <a:srgbClr val="0000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" name="Rectangle 120"/>
          <p:cNvSpPr>
            <a:spLocks noChangeArrowheads="1"/>
          </p:cNvSpPr>
          <p:nvPr/>
        </p:nvSpPr>
        <p:spPr bwMode="auto">
          <a:xfrm>
            <a:off x="7165467" y="4115136"/>
            <a:ext cx="65087" cy="1268412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" name="Rectangle 121"/>
          <p:cNvSpPr>
            <a:spLocks noChangeArrowheads="1"/>
          </p:cNvSpPr>
          <p:nvPr/>
        </p:nvSpPr>
        <p:spPr bwMode="auto">
          <a:xfrm>
            <a:off x="7230554" y="4184986"/>
            <a:ext cx="53975" cy="1198562"/>
          </a:xfrm>
          <a:prstGeom prst="rect">
            <a:avLst/>
          </a:prstGeom>
          <a:solidFill>
            <a:srgbClr val="0000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" name="Rectangle 122"/>
          <p:cNvSpPr>
            <a:spLocks noChangeArrowheads="1"/>
          </p:cNvSpPr>
          <p:nvPr/>
        </p:nvSpPr>
        <p:spPr bwMode="auto">
          <a:xfrm>
            <a:off x="7230554" y="4184986"/>
            <a:ext cx="53975" cy="1198562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" name="Rectangle 123"/>
          <p:cNvSpPr>
            <a:spLocks noChangeArrowheads="1"/>
          </p:cNvSpPr>
          <p:nvPr/>
        </p:nvSpPr>
        <p:spPr bwMode="auto">
          <a:xfrm>
            <a:off x="7284529" y="5035886"/>
            <a:ext cx="65088" cy="347662"/>
          </a:xfrm>
          <a:prstGeom prst="rect">
            <a:avLst/>
          </a:prstGeom>
          <a:solidFill>
            <a:srgbClr val="0000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" name="Rectangle 124"/>
          <p:cNvSpPr>
            <a:spLocks noChangeArrowheads="1"/>
          </p:cNvSpPr>
          <p:nvPr/>
        </p:nvSpPr>
        <p:spPr bwMode="auto">
          <a:xfrm>
            <a:off x="7284529" y="5035886"/>
            <a:ext cx="65088" cy="347662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" name="Rectangle 125"/>
          <p:cNvSpPr>
            <a:spLocks noChangeArrowheads="1"/>
          </p:cNvSpPr>
          <p:nvPr/>
        </p:nvSpPr>
        <p:spPr bwMode="auto">
          <a:xfrm>
            <a:off x="7349617" y="4659648"/>
            <a:ext cx="65087" cy="723900"/>
          </a:xfrm>
          <a:prstGeom prst="rect">
            <a:avLst/>
          </a:prstGeom>
          <a:solidFill>
            <a:srgbClr val="0000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0" name="Rectangle 126"/>
          <p:cNvSpPr>
            <a:spLocks noChangeArrowheads="1"/>
          </p:cNvSpPr>
          <p:nvPr/>
        </p:nvSpPr>
        <p:spPr bwMode="auto">
          <a:xfrm>
            <a:off x="7349617" y="4659648"/>
            <a:ext cx="65087" cy="723900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" name="Rectangle 127"/>
          <p:cNvSpPr>
            <a:spLocks noChangeArrowheads="1"/>
          </p:cNvSpPr>
          <p:nvPr/>
        </p:nvSpPr>
        <p:spPr bwMode="auto">
          <a:xfrm>
            <a:off x="7414704" y="4946986"/>
            <a:ext cx="55563" cy="436562"/>
          </a:xfrm>
          <a:prstGeom prst="rect">
            <a:avLst/>
          </a:prstGeom>
          <a:solidFill>
            <a:srgbClr val="0000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" name="Rectangle 128"/>
          <p:cNvSpPr>
            <a:spLocks noChangeArrowheads="1"/>
          </p:cNvSpPr>
          <p:nvPr/>
        </p:nvSpPr>
        <p:spPr bwMode="auto">
          <a:xfrm>
            <a:off x="7414704" y="4946986"/>
            <a:ext cx="55563" cy="436562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" name="Rectangle 129"/>
          <p:cNvSpPr>
            <a:spLocks noChangeArrowheads="1"/>
          </p:cNvSpPr>
          <p:nvPr/>
        </p:nvSpPr>
        <p:spPr bwMode="auto">
          <a:xfrm>
            <a:off x="7470267" y="5185111"/>
            <a:ext cx="63500" cy="198437"/>
          </a:xfrm>
          <a:prstGeom prst="rect">
            <a:avLst/>
          </a:prstGeom>
          <a:solidFill>
            <a:srgbClr val="0000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4" name="Rectangle 130"/>
          <p:cNvSpPr>
            <a:spLocks noChangeArrowheads="1"/>
          </p:cNvSpPr>
          <p:nvPr/>
        </p:nvSpPr>
        <p:spPr bwMode="auto">
          <a:xfrm>
            <a:off x="7470267" y="5185111"/>
            <a:ext cx="63500" cy="198437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" name="Rectangle 131"/>
          <p:cNvSpPr>
            <a:spLocks noChangeArrowheads="1"/>
          </p:cNvSpPr>
          <p:nvPr/>
        </p:nvSpPr>
        <p:spPr bwMode="auto">
          <a:xfrm>
            <a:off x="7533767" y="5135898"/>
            <a:ext cx="65087" cy="247650"/>
          </a:xfrm>
          <a:prstGeom prst="rect">
            <a:avLst/>
          </a:prstGeom>
          <a:solidFill>
            <a:srgbClr val="0000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" name="Rectangle 132"/>
          <p:cNvSpPr>
            <a:spLocks noChangeArrowheads="1"/>
          </p:cNvSpPr>
          <p:nvPr/>
        </p:nvSpPr>
        <p:spPr bwMode="auto">
          <a:xfrm>
            <a:off x="7533767" y="5135898"/>
            <a:ext cx="65087" cy="247650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" name="Rectangle 133"/>
          <p:cNvSpPr>
            <a:spLocks noChangeArrowheads="1"/>
          </p:cNvSpPr>
          <p:nvPr/>
        </p:nvSpPr>
        <p:spPr bwMode="auto">
          <a:xfrm>
            <a:off x="7598854" y="5224798"/>
            <a:ext cx="55563" cy="158750"/>
          </a:xfrm>
          <a:prstGeom prst="rect">
            <a:avLst/>
          </a:prstGeom>
          <a:solidFill>
            <a:srgbClr val="0000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" name="Rectangle 134"/>
          <p:cNvSpPr>
            <a:spLocks noChangeArrowheads="1"/>
          </p:cNvSpPr>
          <p:nvPr/>
        </p:nvSpPr>
        <p:spPr bwMode="auto">
          <a:xfrm>
            <a:off x="7598854" y="5224798"/>
            <a:ext cx="55563" cy="158750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" name="Rectangle 135"/>
          <p:cNvSpPr>
            <a:spLocks noChangeArrowheads="1"/>
          </p:cNvSpPr>
          <p:nvPr/>
        </p:nvSpPr>
        <p:spPr bwMode="auto">
          <a:xfrm>
            <a:off x="7654417" y="5313698"/>
            <a:ext cx="63500" cy="69850"/>
          </a:xfrm>
          <a:prstGeom prst="rect">
            <a:avLst/>
          </a:prstGeom>
          <a:solidFill>
            <a:srgbClr val="0000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0" name="Rectangle 136"/>
          <p:cNvSpPr>
            <a:spLocks noChangeArrowheads="1"/>
          </p:cNvSpPr>
          <p:nvPr/>
        </p:nvSpPr>
        <p:spPr bwMode="auto">
          <a:xfrm>
            <a:off x="7654417" y="5313698"/>
            <a:ext cx="63500" cy="69850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" name="Rectangle 137"/>
          <p:cNvSpPr>
            <a:spLocks noChangeArrowheads="1"/>
          </p:cNvSpPr>
          <p:nvPr/>
        </p:nvSpPr>
        <p:spPr bwMode="auto">
          <a:xfrm>
            <a:off x="7717917" y="5313698"/>
            <a:ext cx="65087" cy="69850"/>
          </a:xfrm>
          <a:prstGeom prst="rect">
            <a:avLst/>
          </a:prstGeom>
          <a:solidFill>
            <a:srgbClr val="0000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2" name="Rectangle 138"/>
          <p:cNvSpPr>
            <a:spLocks noChangeArrowheads="1"/>
          </p:cNvSpPr>
          <p:nvPr/>
        </p:nvSpPr>
        <p:spPr bwMode="auto">
          <a:xfrm>
            <a:off x="7717917" y="5313698"/>
            <a:ext cx="65087" cy="69850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" name="Rectangle 139"/>
          <p:cNvSpPr>
            <a:spLocks noChangeArrowheads="1"/>
          </p:cNvSpPr>
          <p:nvPr/>
        </p:nvSpPr>
        <p:spPr bwMode="auto">
          <a:xfrm>
            <a:off x="7783004" y="5332748"/>
            <a:ext cx="55563" cy="50800"/>
          </a:xfrm>
          <a:prstGeom prst="rect">
            <a:avLst/>
          </a:prstGeom>
          <a:solidFill>
            <a:srgbClr val="0000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" name="Rectangle 140"/>
          <p:cNvSpPr>
            <a:spLocks noChangeArrowheads="1"/>
          </p:cNvSpPr>
          <p:nvPr/>
        </p:nvSpPr>
        <p:spPr bwMode="auto">
          <a:xfrm>
            <a:off x="7783004" y="5332748"/>
            <a:ext cx="55563" cy="50800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" name="Rectangle 141"/>
          <p:cNvSpPr>
            <a:spLocks noChangeArrowheads="1"/>
          </p:cNvSpPr>
          <p:nvPr/>
        </p:nvSpPr>
        <p:spPr bwMode="auto">
          <a:xfrm>
            <a:off x="7838567" y="5372436"/>
            <a:ext cx="63500" cy="11112"/>
          </a:xfrm>
          <a:prstGeom prst="rect">
            <a:avLst/>
          </a:prstGeom>
          <a:solidFill>
            <a:srgbClr val="0000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6" name="Rectangle 142"/>
          <p:cNvSpPr>
            <a:spLocks noChangeArrowheads="1"/>
          </p:cNvSpPr>
          <p:nvPr/>
        </p:nvSpPr>
        <p:spPr bwMode="auto">
          <a:xfrm>
            <a:off x="7838567" y="5372436"/>
            <a:ext cx="63500" cy="11112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" name="Rectangle 143"/>
          <p:cNvSpPr>
            <a:spLocks noChangeArrowheads="1"/>
          </p:cNvSpPr>
          <p:nvPr/>
        </p:nvSpPr>
        <p:spPr bwMode="auto">
          <a:xfrm>
            <a:off x="7902067" y="5362911"/>
            <a:ext cx="55562" cy="20637"/>
          </a:xfrm>
          <a:prstGeom prst="rect">
            <a:avLst/>
          </a:prstGeom>
          <a:solidFill>
            <a:srgbClr val="0000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8" name="Rectangle 144"/>
          <p:cNvSpPr>
            <a:spLocks noChangeArrowheads="1"/>
          </p:cNvSpPr>
          <p:nvPr/>
        </p:nvSpPr>
        <p:spPr bwMode="auto">
          <a:xfrm>
            <a:off x="7902067" y="5362911"/>
            <a:ext cx="55562" cy="20637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" name="Rectangle 145"/>
          <p:cNvSpPr>
            <a:spLocks noChangeArrowheads="1"/>
          </p:cNvSpPr>
          <p:nvPr/>
        </p:nvSpPr>
        <p:spPr bwMode="auto">
          <a:xfrm>
            <a:off x="7957629" y="5372436"/>
            <a:ext cx="65088" cy="11112"/>
          </a:xfrm>
          <a:prstGeom prst="rect">
            <a:avLst/>
          </a:prstGeom>
          <a:solidFill>
            <a:srgbClr val="0000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0" name="Rectangle 146"/>
          <p:cNvSpPr>
            <a:spLocks noChangeArrowheads="1"/>
          </p:cNvSpPr>
          <p:nvPr/>
        </p:nvSpPr>
        <p:spPr bwMode="auto">
          <a:xfrm>
            <a:off x="7957629" y="5372436"/>
            <a:ext cx="65088" cy="11112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" name="Rectangle 147"/>
          <p:cNvSpPr>
            <a:spLocks noChangeArrowheads="1"/>
          </p:cNvSpPr>
          <p:nvPr/>
        </p:nvSpPr>
        <p:spPr bwMode="auto">
          <a:xfrm>
            <a:off x="8022717" y="5372436"/>
            <a:ext cx="63500" cy="11112"/>
          </a:xfrm>
          <a:prstGeom prst="rect">
            <a:avLst/>
          </a:prstGeom>
          <a:solidFill>
            <a:srgbClr val="0000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2" name="Rectangle 148"/>
          <p:cNvSpPr>
            <a:spLocks noChangeArrowheads="1"/>
          </p:cNvSpPr>
          <p:nvPr/>
        </p:nvSpPr>
        <p:spPr bwMode="auto">
          <a:xfrm>
            <a:off x="8022717" y="5372436"/>
            <a:ext cx="63500" cy="11112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" name="Rectangle 149"/>
          <p:cNvSpPr>
            <a:spLocks noChangeArrowheads="1"/>
          </p:cNvSpPr>
          <p:nvPr/>
        </p:nvSpPr>
        <p:spPr bwMode="auto">
          <a:xfrm>
            <a:off x="8086217" y="5372436"/>
            <a:ext cx="55562" cy="11112"/>
          </a:xfrm>
          <a:prstGeom prst="rect">
            <a:avLst/>
          </a:prstGeom>
          <a:solidFill>
            <a:srgbClr val="0000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" name="Rectangle 150"/>
          <p:cNvSpPr>
            <a:spLocks noChangeArrowheads="1"/>
          </p:cNvSpPr>
          <p:nvPr/>
        </p:nvSpPr>
        <p:spPr bwMode="auto">
          <a:xfrm>
            <a:off x="8086217" y="5372436"/>
            <a:ext cx="55562" cy="11112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" name="Rectangle 151"/>
          <p:cNvSpPr>
            <a:spLocks noChangeArrowheads="1"/>
          </p:cNvSpPr>
          <p:nvPr/>
        </p:nvSpPr>
        <p:spPr bwMode="auto">
          <a:xfrm>
            <a:off x="8141779" y="5372436"/>
            <a:ext cx="65088" cy="11112"/>
          </a:xfrm>
          <a:prstGeom prst="rect">
            <a:avLst/>
          </a:prstGeom>
          <a:solidFill>
            <a:srgbClr val="0000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" name="Rectangle 152"/>
          <p:cNvSpPr>
            <a:spLocks noChangeArrowheads="1"/>
          </p:cNvSpPr>
          <p:nvPr/>
        </p:nvSpPr>
        <p:spPr bwMode="auto">
          <a:xfrm>
            <a:off x="8141779" y="5372436"/>
            <a:ext cx="65088" cy="11112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" name="Rectangle 153"/>
          <p:cNvSpPr>
            <a:spLocks noChangeArrowheads="1"/>
          </p:cNvSpPr>
          <p:nvPr/>
        </p:nvSpPr>
        <p:spPr bwMode="auto">
          <a:xfrm>
            <a:off x="8206867" y="5372436"/>
            <a:ext cx="65087" cy="11112"/>
          </a:xfrm>
          <a:prstGeom prst="rect">
            <a:avLst/>
          </a:prstGeom>
          <a:solidFill>
            <a:srgbClr val="0000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" name="Rectangle 154"/>
          <p:cNvSpPr>
            <a:spLocks noChangeArrowheads="1"/>
          </p:cNvSpPr>
          <p:nvPr/>
        </p:nvSpPr>
        <p:spPr bwMode="auto">
          <a:xfrm>
            <a:off x="8206867" y="5372436"/>
            <a:ext cx="65087" cy="11112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9" name="Rectangle 155"/>
          <p:cNvSpPr>
            <a:spLocks noChangeArrowheads="1"/>
          </p:cNvSpPr>
          <p:nvPr/>
        </p:nvSpPr>
        <p:spPr bwMode="auto">
          <a:xfrm>
            <a:off x="5719254" y="5659773"/>
            <a:ext cx="2130391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404813" indent="-40481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900">
                <a:latin typeface="Helvetica" charset="0"/>
              </a:rPr>
              <a:t>cavity detuning [Hz]</a:t>
            </a:r>
            <a:endParaRPr lang="en-US" altLang="en-US" sz="2800">
              <a:latin typeface="Garamond" charset="0"/>
            </a:endParaRPr>
          </a:p>
        </p:txBody>
      </p:sp>
      <p:sp>
        <p:nvSpPr>
          <p:cNvPr id="160" name="Rectangle 156"/>
          <p:cNvSpPr>
            <a:spLocks noChangeArrowheads="1"/>
          </p:cNvSpPr>
          <p:nvPr/>
        </p:nvSpPr>
        <p:spPr bwMode="auto">
          <a:xfrm rot="16200000">
            <a:off x="2733370" y="3517298"/>
            <a:ext cx="209191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404813" indent="-40481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900">
                <a:latin typeface="Helvetica" charset="0"/>
              </a:rPr>
              <a:t># of measurements</a:t>
            </a:r>
            <a:endParaRPr lang="en-US" altLang="en-US" sz="2800">
              <a:latin typeface="Garamond" charset="0"/>
            </a:endParaRPr>
          </a:p>
        </p:txBody>
      </p:sp>
      <p:pic>
        <p:nvPicPr>
          <p:cNvPr id="162" name="Picture 5" descr="lina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35" y="1657671"/>
            <a:ext cx="3425472" cy="457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1" name="Text Box 6"/>
          <p:cNvSpPr txBox="1">
            <a:spLocks noChangeArrowheads="1"/>
          </p:cNvSpPr>
          <p:nvPr/>
        </p:nvSpPr>
        <p:spPr bwMode="auto">
          <a:xfrm>
            <a:off x="896701" y="1700004"/>
            <a:ext cx="1530350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JLab</a:t>
            </a:r>
            <a:r>
              <a:rPr lang="en-US" alt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 FEL</a:t>
            </a:r>
          </a:p>
        </p:txBody>
      </p:sp>
    </p:spTree>
    <p:extLst>
      <p:ext uri="{BB962C8B-B14F-4D97-AF65-F5344CB8AC3E}">
        <p14:creationId xmlns:p14="http://schemas.microsoft.com/office/powerpoint/2010/main" val="87198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3600" dirty="0" smtClean="0"/>
              <a:t>JLAB Upgrade Cryomodule Test With Cornell LLRF System</a:t>
            </a:r>
            <a:endParaRPr lang="en-US" sz="2400" dirty="0"/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</a:t>
            </a:r>
            <a:r>
              <a:rPr lang="en-US" sz="1200" dirty="0" smtClean="0"/>
              <a:t>Liepe			</a:t>
            </a:r>
            <a:r>
              <a:rPr lang="en-US" sz="1200" dirty="0"/>
              <a:t> </a:t>
            </a:r>
            <a:r>
              <a:rPr lang="en-US" sz="1200" dirty="0" smtClean="0"/>
              <a:t>    Microphonics </a:t>
            </a:r>
            <a:r>
              <a:rPr lang="en-US" sz="1200" dirty="0"/>
              <a:t>Workshop, FNAL October 8-9  </a:t>
            </a:r>
            <a:r>
              <a:rPr lang="en-US" sz="1200" dirty="0" smtClean="0"/>
              <a:t>   		                  Slide </a:t>
            </a:r>
            <a:fld id="{E5374618-37E8-0343-A5E2-882DB9F99FB2}" type="slidenum">
              <a:rPr lang="en-US" sz="1200" smtClean="0"/>
              <a:t>36</a:t>
            </a:fld>
            <a:endParaRPr lang="en-US" sz="1200" dirty="0"/>
          </a:p>
        </p:txBody>
      </p:sp>
      <p:sp>
        <p:nvSpPr>
          <p:cNvPr id="11" name="Right Arrow 10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Rectangle 17"/>
          <p:cNvSpPr>
            <a:spLocks noChangeArrowheads="1"/>
          </p:cNvSpPr>
          <p:nvPr/>
        </p:nvSpPr>
        <p:spPr bwMode="auto">
          <a:xfrm>
            <a:off x="373256" y="3981823"/>
            <a:ext cx="184731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8" name="Rectangle 3"/>
          <p:cNvSpPr txBox="1">
            <a:spLocks noChangeArrowheads="1"/>
          </p:cNvSpPr>
          <p:nvPr/>
        </p:nvSpPr>
        <p:spPr bwMode="auto">
          <a:xfrm>
            <a:off x="512956" y="1297877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b="1" kern="0" dirty="0" smtClean="0">
                <a:latin typeface="Garamond" charset="0"/>
              </a:rPr>
              <a:t>Automated resonance hunting </a:t>
            </a:r>
            <a:endParaRPr lang="en-US" altLang="en-US" sz="2800" b="1" kern="0" dirty="0">
              <a:latin typeface="Garamond" charset="0"/>
            </a:endParaRPr>
          </a:p>
        </p:txBody>
      </p:sp>
      <p:grpSp>
        <p:nvGrpSpPr>
          <p:cNvPr id="179" name="Group 4"/>
          <p:cNvGrpSpPr>
            <a:grpSpLocks/>
          </p:cNvGrpSpPr>
          <p:nvPr/>
        </p:nvGrpSpPr>
        <p:grpSpPr bwMode="auto">
          <a:xfrm>
            <a:off x="455806" y="1888427"/>
            <a:ext cx="8070850" cy="4532312"/>
            <a:chOff x="2" y="802"/>
            <a:chExt cx="5516" cy="3231"/>
          </a:xfrm>
        </p:grpSpPr>
        <p:graphicFrame>
          <p:nvGraphicFramePr>
            <p:cNvPr id="180" name="Object 5"/>
            <p:cNvGraphicFramePr>
              <a:graphicFrameLocks noChangeAspect="1"/>
            </p:cNvGraphicFramePr>
            <p:nvPr/>
          </p:nvGraphicFramePr>
          <p:xfrm>
            <a:off x="560" y="1495"/>
            <a:ext cx="4958" cy="25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0" name="Bitmap Image" r:id="rId3" imgW="4371429" imgH="1400000" progId="Paint.Picture">
                    <p:embed/>
                  </p:oleObj>
                </mc:Choice>
                <mc:Fallback>
                  <p:oleObj name="Bitmap Image" r:id="rId3" imgW="4371429" imgH="1400000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0" y="1495"/>
                          <a:ext cx="4958" cy="25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1" name="Text Box 6"/>
            <p:cNvSpPr txBox="1">
              <a:spLocks noChangeArrowheads="1"/>
            </p:cNvSpPr>
            <p:nvPr/>
          </p:nvSpPr>
          <p:spPr bwMode="auto">
            <a:xfrm>
              <a:off x="2137" y="3617"/>
              <a:ext cx="1357" cy="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Times New Roman" charset="0"/>
                </a:rPr>
                <a:t>time [minutes]</a:t>
              </a:r>
            </a:p>
          </p:txBody>
        </p:sp>
        <p:sp>
          <p:nvSpPr>
            <p:cNvPr id="182" name="Line 7"/>
            <p:cNvSpPr>
              <a:spLocks noChangeShapeType="1"/>
            </p:cNvSpPr>
            <p:nvPr/>
          </p:nvSpPr>
          <p:spPr bwMode="auto">
            <a:xfrm flipH="1">
              <a:off x="988" y="1797"/>
              <a:ext cx="467" cy="14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3" name="Text Box 8"/>
            <p:cNvSpPr txBox="1">
              <a:spLocks noChangeArrowheads="1"/>
            </p:cNvSpPr>
            <p:nvPr/>
          </p:nvSpPr>
          <p:spPr bwMode="auto">
            <a:xfrm>
              <a:off x="804" y="1053"/>
              <a:ext cx="1420" cy="111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Times New Roman" charset="0"/>
                </a:rPr>
                <a:t>cavity detuned by 30 kHz (400 bandwidths)</a:t>
              </a:r>
            </a:p>
          </p:txBody>
        </p:sp>
        <p:sp>
          <p:nvSpPr>
            <p:cNvPr id="184" name="Line 9"/>
            <p:cNvSpPr>
              <a:spLocks noChangeShapeType="1"/>
            </p:cNvSpPr>
            <p:nvPr/>
          </p:nvSpPr>
          <p:spPr bwMode="auto">
            <a:xfrm flipH="1">
              <a:off x="3723" y="1333"/>
              <a:ext cx="94" cy="10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" name="Text Box 10"/>
            <p:cNvSpPr txBox="1">
              <a:spLocks noChangeArrowheads="1"/>
            </p:cNvSpPr>
            <p:nvPr/>
          </p:nvSpPr>
          <p:spPr bwMode="auto">
            <a:xfrm>
              <a:off x="3359" y="814"/>
              <a:ext cx="1038" cy="58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Times New Roman" charset="0"/>
                </a:rPr>
                <a:t>cavity on resonance</a:t>
              </a:r>
            </a:p>
          </p:txBody>
        </p:sp>
        <p:sp>
          <p:nvSpPr>
            <p:cNvPr id="186" name="Line 11"/>
            <p:cNvSpPr>
              <a:spLocks noChangeShapeType="1"/>
            </p:cNvSpPr>
            <p:nvPr/>
          </p:nvSpPr>
          <p:spPr bwMode="auto">
            <a:xfrm flipH="1" flipV="1">
              <a:off x="536" y="802"/>
              <a:ext cx="8" cy="24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" name="Text Box 12"/>
            <p:cNvSpPr txBox="1">
              <a:spLocks noChangeArrowheads="1"/>
            </p:cNvSpPr>
            <p:nvPr/>
          </p:nvSpPr>
          <p:spPr bwMode="auto">
            <a:xfrm rot="-5400000">
              <a:off x="-1009" y="1978"/>
              <a:ext cx="2335" cy="3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Times New Roman" charset="0"/>
                </a:rPr>
                <a:t>acc. field [MV/m]  </a:t>
              </a:r>
            </a:p>
          </p:txBody>
        </p:sp>
        <p:sp>
          <p:nvSpPr>
            <p:cNvPr id="188" name="Text Box 13"/>
            <p:cNvSpPr txBox="1">
              <a:spLocks noChangeArrowheads="1"/>
            </p:cNvSpPr>
            <p:nvPr/>
          </p:nvSpPr>
          <p:spPr bwMode="auto">
            <a:xfrm rot="-5400000">
              <a:off x="287" y="3124"/>
              <a:ext cx="222" cy="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latin typeface="Times New Roman" charset="0"/>
                </a:rPr>
                <a:t>0</a:t>
              </a:r>
            </a:p>
          </p:txBody>
        </p:sp>
        <p:sp>
          <p:nvSpPr>
            <p:cNvPr id="189" name="Text Box 14"/>
            <p:cNvSpPr txBox="1">
              <a:spLocks noChangeArrowheads="1"/>
            </p:cNvSpPr>
            <p:nvPr/>
          </p:nvSpPr>
          <p:spPr bwMode="auto">
            <a:xfrm rot="-5400000">
              <a:off x="299" y="2115"/>
              <a:ext cx="221" cy="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latin typeface="Times New Roman" charset="0"/>
                </a:rPr>
                <a:t>4</a:t>
              </a:r>
            </a:p>
          </p:txBody>
        </p:sp>
        <p:sp>
          <p:nvSpPr>
            <p:cNvPr id="190" name="Line 15"/>
            <p:cNvSpPr>
              <a:spLocks noChangeShapeType="1"/>
            </p:cNvSpPr>
            <p:nvPr/>
          </p:nvSpPr>
          <p:spPr bwMode="auto">
            <a:xfrm flipV="1">
              <a:off x="490" y="2242"/>
              <a:ext cx="94" cy="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61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3600" dirty="0" smtClean="0"/>
              <a:t>JLAB Upgrade Cryomodule Test With Cornell LLRF System</a:t>
            </a:r>
            <a:endParaRPr lang="en-US" sz="2400" dirty="0"/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</a:t>
            </a:r>
            <a:r>
              <a:rPr lang="en-US" sz="1200" dirty="0" smtClean="0"/>
              <a:t>Liepe			</a:t>
            </a:r>
            <a:r>
              <a:rPr lang="en-US" sz="1200" dirty="0"/>
              <a:t> </a:t>
            </a:r>
            <a:r>
              <a:rPr lang="en-US" sz="1200" dirty="0" smtClean="0"/>
              <a:t>    Microphonics </a:t>
            </a:r>
            <a:r>
              <a:rPr lang="en-US" sz="1200" dirty="0"/>
              <a:t>Workshop, FNAL October 8-9  </a:t>
            </a:r>
            <a:r>
              <a:rPr lang="en-US" sz="1200" dirty="0" smtClean="0"/>
              <a:t>   		                  Slide </a:t>
            </a:r>
            <a:fld id="{E5374618-37E8-0343-A5E2-882DB9F99FB2}" type="slidenum">
              <a:rPr lang="en-US" sz="1200" smtClean="0"/>
              <a:t>37</a:t>
            </a:fld>
            <a:endParaRPr lang="en-US" sz="1200" dirty="0"/>
          </a:p>
        </p:txBody>
      </p:sp>
      <p:sp>
        <p:nvSpPr>
          <p:cNvPr id="20" name="Right Arrow 19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8"/>
          <p:cNvSpPr>
            <a:spLocks noChangeArrowheads="1"/>
          </p:cNvSpPr>
          <p:nvPr/>
        </p:nvSpPr>
        <p:spPr bwMode="auto">
          <a:xfrm>
            <a:off x="-10034" y="1579213"/>
            <a:ext cx="9144000" cy="4005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2518316"/>
              </p:ext>
            </p:extLst>
          </p:nvPr>
        </p:nvGraphicFramePr>
        <p:xfrm>
          <a:off x="264604" y="1877663"/>
          <a:ext cx="8797925" cy="355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Bitmap Image" r:id="rId3" imgW="10116962" imgH="3933333" progId="Paint.Picture">
                  <p:embed/>
                </p:oleObj>
              </mc:Choice>
              <mc:Fallback>
                <p:oleObj name="Bitmap Image" r:id="rId3" imgW="10116962" imgH="393333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604" y="1877663"/>
                        <a:ext cx="8797925" cy="355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Line 7"/>
          <p:cNvSpPr>
            <a:spLocks noChangeShapeType="1"/>
          </p:cNvSpPr>
          <p:nvPr/>
        </p:nvSpPr>
        <p:spPr bwMode="auto">
          <a:xfrm>
            <a:off x="2872866" y="2639663"/>
            <a:ext cx="87313" cy="7032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1987041" y="2484088"/>
            <a:ext cx="1612900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tx1"/>
                </a:solidFill>
                <a:latin typeface="Times New Roman" charset="0"/>
              </a:rPr>
              <a:t>cavity field</a:t>
            </a:r>
          </a:p>
        </p:txBody>
      </p:sp>
      <p:sp>
        <p:nvSpPr>
          <p:cNvPr id="25" name="Line 9"/>
          <p:cNvSpPr>
            <a:spLocks noChangeShapeType="1"/>
          </p:cNvSpPr>
          <p:nvPr/>
        </p:nvSpPr>
        <p:spPr bwMode="auto">
          <a:xfrm flipH="1" flipV="1">
            <a:off x="2204529" y="4887563"/>
            <a:ext cx="506412" cy="7540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Text Box 10"/>
          <p:cNvSpPr txBox="1">
            <a:spLocks noChangeArrowheads="1"/>
          </p:cNvSpPr>
          <p:nvPr/>
        </p:nvSpPr>
        <p:spPr bwMode="auto">
          <a:xfrm>
            <a:off x="1633029" y="5584476"/>
            <a:ext cx="6042025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tx1"/>
                </a:solidFill>
                <a:latin typeface="Times New Roman" charset="0"/>
              </a:rPr>
              <a:t>constant forward (klystron) power (</a:t>
            </a:r>
            <a:r>
              <a:rPr lang="en-US" altLang="en-US" sz="2400">
                <a:solidFill>
                  <a:schemeClr val="tx1"/>
                </a:solidFill>
                <a:latin typeface="Times New Roman" charset="0"/>
                <a:sym typeface="Symbol" charset="2"/>
              </a:rPr>
              <a:t> 210 W</a:t>
            </a:r>
            <a:r>
              <a:rPr lang="en-US" altLang="en-US" sz="2400">
                <a:solidFill>
                  <a:schemeClr val="tx1"/>
                </a:solidFill>
                <a:latin typeface="Times New Roman" charset="0"/>
              </a:rPr>
              <a:t>)</a:t>
            </a:r>
          </a:p>
        </p:txBody>
      </p:sp>
      <p:sp>
        <p:nvSpPr>
          <p:cNvPr id="27" name="Line 11"/>
          <p:cNvSpPr>
            <a:spLocks noChangeShapeType="1"/>
          </p:cNvSpPr>
          <p:nvPr/>
        </p:nvSpPr>
        <p:spPr bwMode="auto">
          <a:xfrm>
            <a:off x="721804" y="2353913"/>
            <a:ext cx="3495675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Rectangle 12"/>
          <p:cNvSpPr>
            <a:spLocks noChangeArrowheads="1"/>
          </p:cNvSpPr>
          <p:nvPr/>
        </p:nvSpPr>
        <p:spPr bwMode="auto">
          <a:xfrm>
            <a:off x="66166" y="1747488"/>
            <a:ext cx="9144000" cy="222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FontTx/>
              <a:buNone/>
            </a:pPr>
            <a:endParaRPr lang="en-US" altLang="en-US" sz="2400" b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29" name="Text Box 13"/>
          <p:cNvSpPr txBox="1">
            <a:spLocks noChangeArrowheads="1"/>
          </p:cNvSpPr>
          <p:nvPr/>
        </p:nvSpPr>
        <p:spPr bwMode="auto">
          <a:xfrm rot="16200000">
            <a:off x="-1622140" y="3218307"/>
            <a:ext cx="3706812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tx1"/>
                </a:solidFill>
                <a:latin typeface="Times New Roman" charset="0"/>
              </a:rPr>
              <a:t>[MV/m , kW]  </a:t>
            </a:r>
          </a:p>
        </p:txBody>
      </p:sp>
      <p:sp>
        <p:nvSpPr>
          <p:cNvPr id="30" name="Line 14"/>
          <p:cNvSpPr>
            <a:spLocks noChangeShapeType="1"/>
          </p:cNvSpPr>
          <p:nvPr/>
        </p:nvSpPr>
        <p:spPr bwMode="auto">
          <a:xfrm flipV="1">
            <a:off x="4247641" y="2357088"/>
            <a:ext cx="4052888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Text Box 15"/>
          <p:cNvSpPr txBox="1">
            <a:spLocks noChangeArrowheads="1"/>
          </p:cNvSpPr>
          <p:nvPr/>
        </p:nvSpPr>
        <p:spPr bwMode="auto">
          <a:xfrm>
            <a:off x="591615" y="1820016"/>
            <a:ext cx="3980385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 err="1">
                <a:solidFill>
                  <a:srgbClr val="CC0000"/>
                </a:solidFill>
                <a:latin typeface="Times New Roman" charset="0"/>
              </a:rPr>
              <a:t>piezo</a:t>
            </a:r>
            <a:r>
              <a:rPr lang="en-US" altLang="en-US" sz="2400" i="1" dirty="0">
                <a:solidFill>
                  <a:srgbClr val="CC0000"/>
                </a:solidFill>
                <a:latin typeface="Times New Roman" charset="0"/>
              </a:rPr>
              <a:t> </a:t>
            </a:r>
            <a:r>
              <a:rPr lang="en-US" altLang="en-US" sz="2400" i="1" dirty="0" smtClean="0">
                <a:solidFill>
                  <a:srgbClr val="CC0000"/>
                </a:solidFill>
                <a:latin typeface="Times New Roman" charset="0"/>
              </a:rPr>
              <a:t>feedback/</a:t>
            </a:r>
            <a:r>
              <a:rPr lang="en-US" altLang="en-US" sz="2400" i="1" dirty="0" err="1" smtClean="0">
                <a:solidFill>
                  <a:srgbClr val="CC0000"/>
                </a:solidFill>
                <a:latin typeface="Times New Roman" charset="0"/>
              </a:rPr>
              <a:t>feedforward</a:t>
            </a:r>
            <a:r>
              <a:rPr lang="en-US" altLang="en-US" sz="2400" i="1" dirty="0" smtClean="0">
                <a:solidFill>
                  <a:srgbClr val="CC0000"/>
                </a:solidFill>
                <a:latin typeface="Times New Roman" charset="0"/>
              </a:rPr>
              <a:t> </a:t>
            </a:r>
            <a:r>
              <a:rPr lang="en-US" altLang="en-US" sz="2400" i="1" dirty="0">
                <a:solidFill>
                  <a:srgbClr val="CC0000"/>
                </a:solidFill>
                <a:latin typeface="Times New Roman" charset="0"/>
              </a:rPr>
              <a:t>off</a:t>
            </a:r>
          </a:p>
        </p:txBody>
      </p:sp>
      <p:sp>
        <p:nvSpPr>
          <p:cNvPr id="32" name="Text Box 16"/>
          <p:cNvSpPr txBox="1">
            <a:spLocks noChangeArrowheads="1"/>
          </p:cNvSpPr>
          <p:nvPr/>
        </p:nvSpPr>
        <p:spPr bwMode="auto">
          <a:xfrm>
            <a:off x="4856514" y="1820016"/>
            <a:ext cx="4041299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 err="1">
                <a:solidFill>
                  <a:srgbClr val="0000FF"/>
                </a:solidFill>
                <a:latin typeface="Times New Roman" charset="0"/>
              </a:rPr>
              <a:t>piezo</a:t>
            </a:r>
            <a:r>
              <a:rPr lang="en-US" altLang="en-US" sz="2400" i="1" dirty="0">
                <a:solidFill>
                  <a:srgbClr val="0000FF"/>
                </a:solidFill>
                <a:latin typeface="Times New Roman" charset="0"/>
              </a:rPr>
              <a:t> </a:t>
            </a:r>
            <a:r>
              <a:rPr lang="en-US" altLang="en-US" sz="2400" i="1" dirty="0" smtClean="0">
                <a:solidFill>
                  <a:srgbClr val="0000FF"/>
                </a:solidFill>
                <a:latin typeface="Times New Roman" charset="0"/>
              </a:rPr>
              <a:t>feedback/</a:t>
            </a:r>
            <a:r>
              <a:rPr lang="en-US" altLang="en-US" sz="2400" i="1" dirty="0" err="1" smtClean="0">
                <a:solidFill>
                  <a:srgbClr val="0000FF"/>
                </a:solidFill>
                <a:latin typeface="Times New Roman" charset="0"/>
              </a:rPr>
              <a:t>feedforward</a:t>
            </a:r>
            <a:r>
              <a:rPr lang="en-US" altLang="en-US" sz="2400" i="1" dirty="0" smtClean="0">
                <a:solidFill>
                  <a:srgbClr val="0000FF"/>
                </a:solidFill>
                <a:latin typeface="Times New Roman" charset="0"/>
              </a:rPr>
              <a:t>  </a:t>
            </a:r>
            <a:r>
              <a:rPr lang="en-US" altLang="en-US" sz="2400" i="1" dirty="0">
                <a:solidFill>
                  <a:srgbClr val="0000FF"/>
                </a:solidFill>
                <a:latin typeface="Times New Roman" charset="0"/>
              </a:rPr>
              <a:t>on</a:t>
            </a:r>
          </a:p>
        </p:txBody>
      </p:sp>
      <p:sp>
        <p:nvSpPr>
          <p:cNvPr id="33" name="Text Box 17"/>
          <p:cNvSpPr txBox="1">
            <a:spLocks noChangeArrowheads="1"/>
          </p:cNvSpPr>
          <p:nvPr/>
        </p:nvSpPr>
        <p:spPr bwMode="auto">
          <a:xfrm>
            <a:off x="3680904" y="5176488"/>
            <a:ext cx="1725612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  <a:latin typeface="Times New Roman" charset="0"/>
              </a:rPr>
              <a:t>time [seconds]</a:t>
            </a:r>
          </a:p>
        </p:txBody>
      </p:sp>
    </p:spTree>
    <p:extLst>
      <p:ext uri="{BB962C8B-B14F-4D97-AF65-F5344CB8AC3E}">
        <p14:creationId xmlns:p14="http://schemas.microsoft.com/office/powerpoint/2010/main" val="82507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3600" dirty="0" smtClean="0"/>
              <a:t>JLAB Upgrade Cryomodule Test With Cornell LLRF System</a:t>
            </a:r>
            <a:endParaRPr lang="en-US" sz="2400" dirty="0"/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</a:t>
            </a:r>
            <a:r>
              <a:rPr lang="en-US" sz="1200" dirty="0" smtClean="0"/>
              <a:t>Liepe			</a:t>
            </a:r>
            <a:r>
              <a:rPr lang="en-US" sz="1200" dirty="0"/>
              <a:t> </a:t>
            </a:r>
            <a:r>
              <a:rPr lang="en-US" sz="1200" dirty="0" smtClean="0"/>
              <a:t>    Microphonics </a:t>
            </a:r>
            <a:r>
              <a:rPr lang="en-US" sz="1200" dirty="0"/>
              <a:t>Workshop, FNAL October 8-9  </a:t>
            </a:r>
            <a:r>
              <a:rPr lang="en-US" sz="1200" dirty="0" smtClean="0"/>
              <a:t>   		                  Slide </a:t>
            </a:r>
            <a:fld id="{E5374618-37E8-0343-A5E2-882DB9F99FB2}" type="slidenum">
              <a:rPr lang="en-US" sz="1200" smtClean="0"/>
              <a:t>38</a:t>
            </a:fld>
            <a:endParaRPr lang="en-US" sz="1200" dirty="0"/>
          </a:p>
        </p:txBody>
      </p:sp>
      <p:sp>
        <p:nvSpPr>
          <p:cNvPr id="20" name="Right Arrow 19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5"/>
          <p:cNvGrpSpPr>
            <a:grpSpLocks/>
          </p:cNvGrpSpPr>
          <p:nvPr/>
        </p:nvGrpSpPr>
        <p:grpSpPr bwMode="auto">
          <a:xfrm>
            <a:off x="562888" y="1642486"/>
            <a:ext cx="7479519" cy="4594225"/>
            <a:chOff x="692" y="973"/>
            <a:chExt cx="3756" cy="2894"/>
          </a:xfrm>
        </p:grpSpPr>
        <p:sp>
          <p:nvSpPr>
            <p:cNvPr id="34" name="Rectangle 6"/>
            <p:cNvSpPr>
              <a:spLocks noChangeArrowheads="1"/>
            </p:cNvSpPr>
            <p:nvPr/>
          </p:nvSpPr>
          <p:spPr bwMode="auto">
            <a:xfrm>
              <a:off x="1172" y="973"/>
              <a:ext cx="3242" cy="2472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Rectangle 7"/>
            <p:cNvSpPr>
              <a:spLocks noChangeArrowheads="1"/>
            </p:cNvSpPr>
            <p:nvPr/>
          </p:nvSpPr>
          <p:spPr bwMode="auto">
            <a:xfrm>
              <a:off x="1172" y="973"/>
              <a:ext cx="3242" cy="2472"/>
            </a:xfrm>
            <a:prstGeom prst="rect">
              <a:avLst/>
            </a:prstGeom>
            <a:noFill/>
            <a:ln w="2857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8"/>
            <p:cNvSpPr>
              <a:spLocks noChangeShapeType="1"/>
            </p:cNvSpPr>
            <p:nvPr/>
          </p:nvSpPr>
          <p:spPr bwMode="auto">
            <a:xfrm>
              <a:off x="1172" y="973"/>
              <a:ext cx="3242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9"/>
            <p:cNvSpPr>
              <a:spLocks/>
            </p:cNvSpPr>
            <p:nvPr/>
          </p:nvSpPr>
          <p:spPr bwMode="auto">
            <a:xfrm>
              <a:off x="1172" y="973"/>
              <a:ext cx="3242" cy="2472"/>
            </a:xfrm>
            <a:custGeom>
              <a:avLst/>
              <a:gdLst>
                <a:gd name="T0" fmla="*/ 0 w 434"/>
                <a:gd name="T1" fmla="*/ 331 h 331"/>
                <a:gd name="T2" fmla="*/ 434 w 434"/>
                <a:gd name="T3" fmla="*/ 331 h 331"/>
                <a:gd name="T4" fmla="*/ 434 w 434"/>
                <a:gd name="T5" fmla="*/ 0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4" h="331">
                  <a:moveTo>
                    <a:pt x="0" y="331"/>
                  </a:moveTo>
                  <a:lnTo>
                    <a:pt x="434" y="331"/>
                  </a:lnTo>
                  <a:lnTo>
                    <a:pt x="434" y="0"/>
                  </a:lnTo>
                </a:path>
              </a:pathLst>
            </a:custGeom>
            <a:noFill/>
            <a:ln w="28575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10"/>
            <p:cNvSpPr>
              <a:spLocks noChangeShapeType="1"/>
            </p:cNvSpPr>
            <p:nvPr/>
          </p:nvSpPr>
          <p:spPr bwMode="auto">
            <a:xfrm flipV="1">
              <a:off x="1172" y="973"/>
              <a:ext cx="1" cy="247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Line 11"/>
            <p:cNvSpPr>
              <a:spLocks noChangeShapeType="1"/>
            </p:cNvSpPr>
            <p:nvPr/>
          </p:nvSpPr>
          <p:spPr bwMode="auto">
            <a:xfrm>
              <a:off x="1172" y="3445"/>
              <a:ext cx="3242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Line 12"/>
            <p:cNvSpPr>
              <a:spLocks noChangeShapeType="1"/>
            </p:cNvSpPr>
            <p:nvPr/>
          </p:nvSpPr>
          <p:spPr bwMode="auto">
            <a:xfrm flipV="1">
              <a:off x="1172" y="973"/>
              <a:ext cx="1" cy="247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Line 13"/>
            <p:cNvSpPr>
              <a:spLocks noChangeShapeType="1"/>
            </p:cNvSpPr>
            <p:nvPr/>
          </p:nvSpPr>
          <p:spPr bwMode="auto">
            <a:xfrm flipV="1">
              <a:off x="1172" y="3408"/>
              <a:ext cx="1" cy="3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Line 14"/>
            <p:cNvSpPr>
              <a:spLocks noChangeShapeType="1"/>
            </p:cNvSpPr>
            <p:nvPr/>
          </p:nvSpPr>
          <p:spPr bwMode="auto">
            <a:xfrm>
              <a:off x="1172" y="973"/>
              <a:ext cx="1" cy="3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Rectangle 15"/>
            <p:cNvSpPr>
              <a:spLocks noChangeArrowheads="1"/>
            </p:cNvSpPr>
            <p:nvPr/>
          </p:nvSpPr>
          <p:spPr bwMode="auto">
            <a:xfrm>
              <a:off x="1127" y="3468"/>
              <a:ext cx="7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200" b="0">
                  <a:latin typeface="Helvetica" charset="0"/>
                </a:rPr>
                <a:t>0</a:t>
              </a:r>
              <a:endParaRPr lang="en-US" altLang="en-US" sz="2400" b="0">
                <a:latin typeface="Times New Roman" charset="0"/>
              </a:endParaRPr>
            </a:p>
          </p:txBody>
        </p:sp>
        <p:sp>
          <p:nvSpPr>
            <p:cNvPr id="44" name="Line 16"/>
            <p:cNvSpPr>
              <a:spLocks noChangeShapeType="1"/>
            </p:cNvSpPr>
            <p:nvPr/>
          </p:nvSpPr>
          <p:spPr bwMode="auto">
            <a:xfrm flipV="1">
              <a:off x="1815" y="3408"/>
              <a:ext cx="1" cy="3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Line 17"/>
            <p:cNvSpPr>
              <a:spLocks noChangeShapeType="1"/>
            </p:cNvSpPr>
            <p:nvPr/>
          </p:nvSpPr>
          <p:spPr bwMode="auto">
            <a:xfrm>
              <a:off x="1815" y="973"/>
              <a:ext cx="1" cy="3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Rectangle 18"/>
            <p:cNvSpPr>
              <a:spLocks noChangeArrowheads="1"/>
            </p:cNvSpPr>
            <p:nvPr/>
          </p:nvSpPr>
          <p:spPr bwMode="auto">
            <a:xfrm>
              <a:off x="1695" y="3468"/>
              <a:ext cx="197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200" b="0">
                  <a:latin typeface="Helvetica" charset="0"/>
                </a:rPr>
                <a:t>0.2</a:t>
              </a:r>
              <a:endParaRPr lang="en-US" altLang="en-US" sz="2400" b="0">
                <a:latin typeface="Times New Roman" charset="0"/>
              </a:endParaRPr>
            </a:p>
          </p:txBody>
        </p:sp>
        <p:sp>
          <p:nvSpPr>
            <p:cNvPr id="47" name="Line 19"/>
            <p:cNvSpPr>
              <a:spLocks noChangeShapeType="1"/>
            </p:cNvSpPr>
            <p:nvPr/>
          </p:nvSpPr>
          <p:spPr bwMode="auto">
            <a:xfrm flipV="1">
              <a:off x="2465" y="3408"/>
              <a:ext cx="1" cy="3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Line 20"/>
            <p:cNvSpPr>
              <a:spLocks noChangeShapeType="1"/>
            </p:cNvSpPr>
            <p:nvPr/>
          </p:nvSpPr>
          <p:spPr bwMode="auto">
            <a:xfrm>
              <a:off x="2465" y="973"/>
              <a:ext cx="1" cy="3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Rectangle 21"/>
            <p:cNvSpPr>
              <a:spLocks noChangeArrowheads="1"/>
            </p:cNvSpPr>
            <p:nvPr/>
          </p:nvSpPr>
          <p:spPr bwMode="auto">
            <a:xfrm>
              <a:off x="2345" y="3468"/>
              <a:ext cx="197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200" b="0">
                  <a:latin typeface="Helvetica" charset="0"/>
                </a:rPr>
                <a:t>0.4</a:t>
              </a:r>
              <a:endParaRPr lang="en-US" altLang="en-US" sz="2400" b="0">
                <a:latin typeface="Times New Roman" charset="0"/>
              </a:endParaRPr>
            </a:p>
          </p:txBody>
        </p:sp>
        <p:sp>
          <p:nvSpPr>
            <p:cNvPr id="50" name="Line 22"/>
            <p:cNvSpPr>
              <a:spLocks noChangeShapeType="1"/>
            </p:cNvSpPr>
            <p:nvPr/>
          </p:nvSpPr>
          <p:spPr bwMode="auto">
            <a:xfrm flipV="1">
              <a:off x="3114" y="3408"/>
              <a:ext cx="1" cy="3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Line 23"/>
            <p:cNvSpPr>
              <a:spLocks noChangeShapeType="1"/>
            </p:cNvSpPr>
            <p:nvPr/>
          </p:nvSpPr>
          <p:spPr bwMode="auto">
            <a:xfrm>
              <a:off x="3114" y="973"/>
              <a:ext cx="1" cy="3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Rectangle 24"/>
            <p:cNvSpPr>
              <a:spLocks noChangeArrowheads="1"/>
            </p:cNvSpPr>
            <p:nvPr/>
          </p:nvSpPr>
          <p:spPr bwMode="auto">
            <a:xfrm>
              <a:off x="2995" y="3468"/>
              <a:ext cx="197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200" b="0">
                  <a:latin typeface="Helvetica" charset="0"/>
                </a:rPr>
                <a:t>0.6</a:t>
              </a:r>
              <a:endParaRPr lang="en-US" altLang="en-US" sz="2400" b="0">
                <a:latin typeface="Times New Roman" charset="0"/>
              </a:endParaRPr>
            </a:p>
          </p:txBody>
        </p:sp>
        <p:sp>
          <p:nvSpPr>
            <p:cNvPr id="53" name="Line 25"/>
            <p:cNvSpPr>
              <a:spLocks noChangeShapeType="1"/>
            </p:cNvSpPr>
            <p:nvPr/>
          </p:nvSpPr>
          <p:spPr bwMode="auto">
            <a:xfrm flipV="1">
              <a:off x="3764" y="3408"/>
              <a:ext cx="1" cy="3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Line 26"/>
            <p:cNvSpPr>
              <a:spLocks noChangeShapeType="1"/>
            </p:cNvSpPr>
            <p:nvPr/>
          </p:nvSpPr>
          <p:spPr bwMode="auto">
            <a:xfrm>
              <a:off x="3764" y="973"/>
              <a:ext cx="1" cy="3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Rectangle 27"/>
            <p:cNvSpPr>
              <a:spLocks noChangeArrowheads="1"/>
            </p:cNvSpPr>
            <p:nvPr/>
          </p:nvSpPr>
          <p:spPr bwMode="auto">
            <a:xfrm>
              <a:off x="3645" y="3468"/>
              <a:ext cx="197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200" b="0">
                  <a:latin typeface="Helvetica" charset="0"/>
                </a:rPr>
                <a:t>0.8</a:t>
              </a:r>
              <a:endParaRPr lang="en-US" altLang="en-US" sz="2400" b="0">
                <a:latin typeface="Times New Roman" charset="0"/>
              </a:endParaRPr>
            </a:p>
          </p:txBody>
        </p:sp>
        <p:sp>
          <p:nvSpPr>
            <p:cNvPr id="56" name="Line 28"/>
            <p:cNvSpPr>
              <a:spLocks noChangeShapeType="1"/>
            </p:cNvSpPr>
            <p:nvPr/>
          </p:nvSpPr>
          <p:spPr bwMode="auto">
            <a:xfrm flipV="1">
              <a:off x="4414" y="3408"/>
              <a:ext cx="1" cy="3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Line 29"/>
            <p:cNvSpPr>
              <a:spLocks noChangeShapeType="1"/>
            </p:cNvSpPr>
            <p:nvPr/>
          </p:nvSpPr>
          <p:spPr bwMode="auto">
            <a:xfrm>
              <a:off x="4414" y="973"/>
              <a:ext cx="1" cy="3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Rectangle 30"/>
            <p:cNvSpPr>
              <a:spLocks noChangeArrowheads="1"/>
            </p:cNvSpPr>
            <p:nvPr/>
          </p:nvSpPr>
          <p:spPr bwMode="auto">
            <a:xfrm>
              <a:off x="4369" y="3468"/>
              <a:ext cx="7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200" b="0">
                  <a:latin typeface="Helvetica" charset="0"/>
                </a:rPr>
                <a:t>1</a:t>
              </a:r>
              <a:endParaRPr lang="en-US" altLang="en-US" sz="2400" b="0">
                <a:latin typeface="Times New Roman" charset="0"/>
              </a:endParaRPr>
            </a:p>
          </p:txBody>
        </p:sp>
        <p:sp>
          <p:nvSpPr>
            <p:cNvPr id="59" name="Line 31"/>
            <p:cNvSpPr>
              <a:spLocks noChangeShapeType="1"/>
            </p:cNvSpPr>
            <p:nvPr/>
          </p:nvSpPr>
          <p:spPr bwMode="auto">
            <a:xfrm>
              <a:off x="1172" y="3445"/>
              <a:ext cx="30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Line 32"/>
            <p:cNvSpPr>
              <a:spLocks noChangeShapeType="1"/>
            </p:cNvSpPr>
            <p:nvPr/>
          </p:nvSpPr>
          <p:spPr bwMode="auto">
            <a:xfrm flipH="1">
              <a:off x="4377" y="3445"/>
              <a:ext cx="37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Rectangle 33"/>
            <p:cNvSpPr>
              <a:spLocks noChangeArrowheads="1"/>
            </p:cNvSpPr>
            <p:nvPr/>
          </p:nvSpPr>
          <p:spPr bwMode="auto">
            <a:xfrm>
              <a:off x="1045" y="3348"/>
              <a:ext cx="7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200" b="0">
                  <a:latin typeface="Helvetica" charset="0"/>
                </a:rPr>
                <a:t>0</a:t>
              </a:r>
              <a:endParaRPr lang="en-US" altLang="en-US" sz="2400" b="0">
                <a:latin typeface="Times New Roman" charset="0"/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>
              <a:off x="1172" y="2616"/>
              <a:ext cx="30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4377" y="2616"/>
              <a:ext cx="37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Rectangle 36"/>
            <p:cNvSpPr>
              <a:spLocks noChangeArrowheads="1"/>
            </p:cNvSpPr>
            <p:nvPr/>
          </p:nvSpPr>
          <p:spPr bwMode="auto">
            <a:xfrm>
              <a:off x="1045" y="2519"/>
              <a:ext cx="7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200" b="0">
                  <a:latin typeface="Helvetica" charset="0"/>
                </a:rPr>
                <a:t>5</a:t>
              </a:r>
              <a:endParaRPr lang="en-US" altLang="en-US" sz="2400" b="0">
                <a:latin typeface="Times New Roman" charset="0"/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>
              <a:off x="1172" y="1795"/>
              <a:ext cx="30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4377" y="1795"/>
              <a:ext cx="37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Rectangle 39"/>
            <p:cNvSpPr>
              <a:spLocks noChangeArrowheads="1"/>
            </p:cNvSpPr>
            <p:nvPr/>
          </p:nvSpPr>
          <p:spPr bwMode="auto">
            <a:xfrm>
              <a:off x="948" y="1698"/>
              <a:ext cx="15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200" b="0">
                  <a:latin typeface="Helvetica" charset="0"/>
                </a:rPr>
                <a:t>10</a:t>
              </a:r>
              <a:endParaRPr lang="en-US" altLang="en-US" sz="2400" b="0">
                <a:latin typeface="Times New Roman" charset="0"/>
              </a:endParaRPr>
            </a:p>
          </p:txBody>
        </p:sp>
        <p:sp>
          <p:nvSpPr>
            <p:cNvPr id="68" name="Line 40"/>
            <p:cNvSpPr>
              <a:spLocks noChangeShapeType="1"/>
            </p:cNvSpPr>
            <p:nvPr/>
          </p:nvSpPr>
          <p:spPr bwMode="auto">
            <a:xfrm>
              <a:off x="1172" y="973"/>
              <a:ext cx="30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Line 41"/>
            <p:cNvSpPr>
              <a:spLocks noChangeShapeType="1"/>
            </p:cNvSpPr>
            <p:nvPr/>
          </p:nvSpPr>
          <p:spPr bwMode="auto">
            <a:xfrm flipH="1">
              <a:off x="4377" y="973"/>
              <a:ext cx="37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Line 42"/>
            <p:cNvSpPr>
              <a:spLocks noChangeShapeType="1"/>
            </p:cNvSpPr>
            <p:nvPr/>
          </p:nvSpPr>
          <p:spPr bwMode="auto">
            <a:xfrm>
              <a:off x="1172" y="973"/>
              <a:ext cx="3242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43"/>
            <p:cNvSpPr>
              <a:spLocks/>
            </p:cNvSpPr>
            <p:nvPr/>
          </p:nvSpPr>
          <p:spPr bwMode="auto">
            <a:xfrm>
              <a:off x="1172" y="973"/>
              <a:ext cx="3242" cy="2472"/>
            </a:xfrm>
            <a:custGeom>
              <a:avLst/>
              <a:gdLst>
                <a:gd name="T0" fmla="*/ 0 w 434"/>
                <a:gd name="T1" fmla="*/ 331 h 331"/>
                <a:gd name="T2" fmla="*/ 434 w 434"/>
                <a:gd name="T3" fmla="*/ 331 h 331"/>
                <a:gd name="T4" fmla="*/ 434 w 434"/>
                <a:gd name="T5" fmla="*/ 0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4" h="331">
                  <a:moveTo>
                    <a:pt x="0" y="331"/>
                  </a:moveTo>
                  <a:lnTo>
                    <a:pt x="434" y="331"/>
                  </a:lnTo>
                  <a:lnTo>
                    <a:pt x="434" y="0"/>
                  </a:lnTo>
                </a:path>
              </a:pathLst>
            </a:custGeom>
            <a:noFill/>
            <a:ln w="28575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Line 44"/>
            <p:cNvSpPr>
              <a:spLocks noChangeShapeType="1"/>
            </p:cNvSpPr>
            <p:nvPr/>
          </p:nvSpPr>
          <p:spPr bwMode="auto">
            <a:xfrm flipV="1">
              <a:off x="1172" y="973"/>
              <a:ext cx="1" cy="247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45"/>
            <p:cNvSpPr>
              <a:spLocks/>
            </p:cNvSpPr>
            <p:nvPr/>
          </p:nvSpPr>
          <p:spPr bwMode="auto">
            <a:xfrm>
              <a:off x="1172" y="3124"/>
              <a:ext cx="419" cy="284"/>
            </a:xfrm>
            <a:custGeom>
              <a:avLst/>
              <a:gdLst>
                <a:gd name="T0" fmla="*/ 8 w 419"/>
                <a:gd name="T1" fmla="*/ 276 h 284"/>
                <a:gd name="T2" fmla="*/ 15 w 419"/>
                <a:gd name="T3" fmla="*/ 269 h 284"/>
                <a:gd name="T4" fmla="*/ 23 w 419"/>
                <a:gd name="T5" fmla="*/ 262 h 284"/>
                <a:gd name="T6" fmla="*/ 45 w 419"/>
                <a:gd name="T7" fmla="*/ 247 h 284"/>
                <a:gd name="T8" fmla="*/ 53 w 419"/>
                <a:gd name="T9" fmla="*/ 247 h 284"/>
                <a:gd name="T10" fmla="*/ 60 w 419"/>
                <a:gd name="T11" fmla="*/ 239 h 284"/>
                <a:gd name="T12" fmla="*/ 68 w 419"/>
                <a:gd name="T13" fmla="*/ 232 h 284"/>
                <a:gd name="T14" fmla="*/ 82 w 419"/>
                <a:gd name="T15" fmla="*/ 232 h 284"/>
                <a:gd name="T16" fmla="*/ 90 w 419"/>
                <a:gd name="T17" fmla="*/ 217 h 284"/>
                <a:gd name="T18" fmla="*/ 97 w 419"/>
                <a:gd name="T19" fmla="*/ 217 h 284"/>
                <a:gd name="T20" fmla="*/ 112 w 419"/>
                <a:gd name="T21" fmla="*/ 209 h 284"/>
                <a:gd name="T22" fmla="*/ 120 w 419"/>
                <a:gd name="T23" fmla="*/ 202 h 284"/>
                <a:gd name="T24" fmla="*/ 127 w 419"/>
                <a:gd name="T25" fmla="*/ 194 h 284"/>
                <a:gd name="T26" fmla="*/ 135 w 419"/>
                <a:gd name="T27" fmla="*/ 194 h 284"/>
                <a:gd name="T28" fmla="*/ 150 w 419"/>
                <a:gd name="T29" fmla="*/ 179 h 284"/>
                <a:gd name="T30" fmla="*/ 157 w 419"/>
                <a:gd name="T31" fmla="*/ 172 h 284"/>
                <a:gd name="T32" fmla="*/ 165 w 419"/>
                <a:gd name="T33" fmla="*/ 172 h 284"/>
                <a:gd name="T34" fmla="*/ 172 w 419"/>
                <a:gd name="T35" fmla="*/ 164 h 284"/>
                <a:gd name="T36" fmla="*/ 180 w 419"/>
                <a:gd name="T37" fmla="*/ 157 h 284"/>
                <a:gd name="T38" fmla="*/ 194 w 419"/>
                <a:gd name="T39" fmla="*/ 157 h 284"/>
                <a:gd name="T40" fmla="*/ 202 w 419"/>
                <a:gd name="T41" fmla="*/ 149 h 284"/>
                <a:gd name="T42" fmla="*/ 217 w 419"/>
                <a:gd name="T43" fmla="*/ 135 h 284"/>
                <a:gd name="T44" fmla="*/ 224 w 419"/>
                <a:gd name="T45" fmla="*/ 127 h 284"/>
                <a:gd name="T46" fmla="*/ 239 w 419"/>
                <a:gd name="T47" fmla="*/ 127 h 284"/>
                <a:gd name="T48" fmla="*/ 247 w 419"/>
                <a:gd name="T49" fmla="*/ 120 h 284"/>
                <a:gd name="T50" fmla="*/ 262 w 419"/>
                <a:gd name="T51" fmla="*/ 105 h 284"/>
                <a:gd name="T52" fmla="*/ 269 w 419"/>
                <a:gd name="T53" fmla="*/ 97 h 284"/>
                <a:gd name="T54" fmla="*/ 284 w 419"/>
                <a:gd name="T55" fmla="*/ 97 h 284"/>
                <a:gd name="T56" fmla="*/ 292 w 419"/>
                <a:gd name="T57" fmla="*/ 90 h 284"/>
                <a:gd name="T58" fmla="*/ 307 w 419"/>
                <a:gd name="T59" fmla="*/ 75 h 284"/>
                <a:gd name="T60" fmla="*/ 307 w 419"/>
                <a:gd name="T61" fmla="*/ 75 h 284"/>
                <a:gd name="T62" fmla="*/ 314 w 419"/>
                <a:gd name="T63" fmla="*/ 67 h 284"/>
                <a:gd name="T64" fmla="*/ 329 w 419"/>
                <a:gd name="T65" fmla="*/ 67 h 284"/>
                <a:gd name="T66" fmla="*/ 336 w 419"/>
                <a:gd name="T67" fmla="*/ 60 h 284"/>
                <a:gd name="T68" fmla="*/ 351 w 419"/>
                <a:gd name="T69" fmla="*/ 45 h 284"/>
                <a:gd name="T70" fmla="*/ 359 w 419"/>
                <a:gd name="T71" fmla="*/ 37 h 284"/>
                <a:gd name="T72" fmla="*/ 366 w 419"/>
                <a:gd name="T73" fmla="*/ 37 h 284"/>
                <a:gd name="T74" fmla="*/ 374 w 419"/>
                <a:gd name="T75" fmla="*/ 30 h 284"/>
                <a:gd name="T76" fmla="*/ 381 w 419"/>
                <a:gd name="T77" fmla="*/ 23 h 284"/>
                <a:gd name="T78" fmla="*/ 396 w 419"/>
                <a:gd name="T79" fmla="*/ 15 h 284"/>
                <a:gd name="T80" fmla="*/ 404 w 419"/>
                <a:gd name="T81" fmla="*/ 8 h 284"/>
                <a:gd name="T82" fmla="*/ 404 w 419"/>
                <a:gd name="T83" fmla="*/ 8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19" h="284">
                  <a:moveTo>
                    <a:pt x="0" y="284"/>
                  </a:moveTo>
                  <a:lnTo>
                    <a:pt x="0" y="276"/>
                  </a:lnTo>
                  <a:lnTo>
                    <a:pt x="8" y="276"/>
                  </a:lnTo>
                  <a:lnTo>
                    <a:pt x="15" y="269"/>
                  </a:lnTo>
                  <a:lnTo>
                    <a:pt x="15" y="276"/>
                  </a:lnTo>
                  <a:lnTo>
                    <a:pt x="15" y="269"/>
                  </a:lnTo>
                  <a:lnTo>
                    <a:pt x="23" y="262"/>
                  </a:lnTo>
                  <a:lnTo>
                    <a:pt x="23" y="269"/>
                  </a:lnTo>
                  <a:lnTo>
                    <a:pt x="23" y="262"/>
                  </a:lnTo>
                  <a:lnTo>
                    <a:pt x="30" y="262"/>
                  </a:lnTo>
                  <a:lnTo>
                    <a:pt x="38" y="254"/>
                  </a:lnTo>
                  <a:lnTo>
                    <a:pt x="45" y="247"/>
                  </a:lnTo>
                  <a:lnTo>
                    <a:pt x="45" y="254"/>
                  </a:lnTo>
                  <a:lnTo>
                    <a:pt x="45" y="247"/>
                  </a:lnTo>
                  <a:lnTo>
                    <a:pt x="53" y="247"/>
                  </a:lnTo>
                  <a:lnTo>
                    <a:pt x="60" y="239"/>
                  </a:lnTo>
                  <a:lnTo>
                    <a:pt x="60" y="247"/>
                  </a:lnTo>
                  <a:lnTo>
                    <a:pt x="60" y="239"/>
                  </a:lnTo>
                  <a:lnTo>
                    <a:pt x="68" y="232"/>
                  </a:lnTo>
                  <a:lnTo>
                    <a:pt x="68" y="239"/>
                  </a:lnTo>
                  <a:lnTo>
                    <a:pt x="68" y="232"/>
                  </a:lnTo>
                  <a:lnTo>
                    <a:pt x="75" y="232"/>
                  </a:lnTo>
                  <a:lnTo>
                    <a:pt x="82" y="224"/>
                  </a:lnTo>
                  <a:lnTo>
                    <a:pt x="82" y="232"/>
                  </a:lnTo>
                  <a:lnTo>
                    <a:pt x="82" y="224"/>
                  </a:lnTo>
                  <a:lnTo>
                    <a:pt x="82" y="224"/>
                  </a:lnTo>
                  <a:lnTo>
                    <a:pt x="90" y="217"/>
                  </a:lnTo>
                  <a:lnTo>
                    <a:pt x="90" y="224"/>
                  </a:lnTo>
                  <a:lnTo>
                    <a:pt x="90" y="217"/>
                  </a:lnTo>
                  <a:lnTo>
                    <a:pt x="97" y="217"/>
                  </a:lnTo>
                  <a:lnTo>
                    <a:pt x="105" y="209"/>
                  </a:lnTo>
                  <a:lnTo>
                    <a:pt x="112" y="202"/>
                  </a:lnTo>
                  <a:lnTo>
                    <a:pt x="112" y="209"/>
                  </a:lnTo>
                  <a:lnTo>
                    <a:pt x="112" y="202"/>
                  </a:lnTo>
                  <a:lnTo>
                    <a:pt x="112" y="202"/>
                  </a:lnTo>
                  <a:lnTo>
                    <a:pt x="120" y="202"/>
                  </a:lnTo>
                  <a:lnTo>
                    <a:pt x="127" y="194"/>
                  </a:lnTo>
                  <a:lnTo>
                    <a:pt x="127" y="202"/>
                  </a:lnTo>
                  <a:lnTo>
                    <a:pt x="127" y="194"/>
                  </a:lnTo>
                  <a:lnTo>
                    <a:pt x="127" y="194"/>
                  </a:lnTo>
                  <a:lnTo>
                    <a:pt x="135" y="187"/>
                  </a:lnTo>
                  <a:lnTo>
                    <a:pt x="135" y="194"/>
                  </a:lnTo>
                  <a:lnTo>
                    <a:pt x="135" y="187"/>
                  </a:lnTo>
                  <a:lnTo>
                    <a:pt x="142" y="187"/>
                  </a:lnTo>
                  <a:lnTo>
                    <a:pt x="150" y="179"/>
                  </a:lnTo>
                  <a:lnTo>
                    <a:pt x="150" y="187"/>
                  </a:lnTo>
                  <a:lnTo>
                    <a:pt x="150" y="179"/>
                  </a:lnTo>
                  <a:lnTo>
                    <a:pt x="157" y="172"/>
                  </a:lnTo>
                  <a:lnTo>
                    <a:pt x="157" y="179"/>
                  </a:lnTo>
                  <a:lnTo>
                    <a:pt x="157" y="172"/>
                  </a:lnTo>
                  <a:lnTo>
                    <a:pt x="165" y="172"/>
                  </a:lnTo>
                  <a:lnTo>
                    <a:pt x="172" y="164"/>
                  </a:lnTo>
                  <a:lnTo>
                    <a:pt x="172" y="172"/>
                  </a:lnTo>
                  <a:lnTo>
                    <a:pt x="172" y="164"/>
                  </a:lnTo>
                  <a:lnTo>
                    <a:pt x="180" y="157"/>
                  </a:lnTo>
                  <a:lnTo>
                    <a:pt x="180" y="164"/>
                  </a:lnTo>
                  <a:lnTo>
                    <a:pt x="180" y="157"/>
                  </a:lnTo>
                  <a:lnTo>
                    <a:pt x="187" y="157"/>
                  </a:lnTo>
                  <a:lnTo>
                    <a:pt x="194" y="149"/>
                  </a:lnTo>
                  <a:lnTo>
                    <a:pt x="194" y="157"/>
                  </a:lnTo>
                  <a:lnTo>
                    <a:pt x="194" y="149"/>
                  </a:lnTo>
                  <a:lnTo>
                    <a:pt x="202" y="142"/>
                  </a:lnTo>
                  <a:lnTo>
                    <a:pt x="202" y="149"/>
                  </a:lnTo>
                  <a:lnTo>
                    <a:pt x="202" y="142"/>
                  </a:lnTo>
                  <a:lnTo>
                    <a:pt x="209" y="142"/>
                  </a:lnTo>
                  <a:lnTo>
                    <a:pt x="217" y="135"/>
                  </a:lnTo>
                  <a:lnTo>
                    <a:pt x="217" y="142"/>
                  </a:lnTo>
                  <a:lnTo>
                    <a:pt x="217" y="135"/>
                  </a:lnTo>
                  <a:lnTo>
                    <a:pt x="224" y="127"/>
                  </a:lnTo>
                  <a:lnTo>
                    <a:pt x="232" y="127"/>
                  </a:lnTo>
                  <a:lnTo>
                    <a:pt x="239" y="120"/>
                  </a:lnTo>
                  <a:lnTo>
                    <a:pt x="239" y="127"/>
                  </a:lnTo>
                  <a:lnTo>
                    <a:pt x="239" y="120"/>
                  </a:lnTo>
                  <a:lnTo>
                    <a:pt x="247" y="112"/>
                  </a:lnTo>
                  <a:lnTo>
                    <a:pt x="247" y="120"/>
                  </a:lnTo>
                  <a:lnTo>
                    <a:pt x="247" y="112"/>
                  </a:lnTo>
                  <a:lnTo>
                    <a:pt x="254" y="112"/>
                  </a:lnTo>
                  <a:lnTo>
                    <a:pt x="262" y="105"/>
                  </a:lnTo>
                  <a:lnTo>
                    <a:pt x="269" y="97"/>
                  </a:lnTo>
                  <a:lnTo>
                    <a:pt x="269" y="105"/>
                  </a:lnTo>
                  <a:lnTo>
                    <a:pt x="269" y="97"/>
                  </a:lnTo>
                  <a:lnTo>
                    <a:pt x="277" y="97"/>
                  </a:lnTo>
                  <a:lnTo>
                    <a:pt x="284" y="90"/>
                  </a:lnTo>
                  <a:lnTo>
                    <a:pt x="284" y="97"/>
                  </a:lnTo>
                  <a:lnTo>
                    <a:pt x="284" y="90"/>
                  </a:lnTo>
                  <a:lnTo>
                    <a:pt x="292" y="82"/>
                  </a:lnTo>
                  <a:lnTo>
                    <a:pt x="292" y="90"/>
                  </a:lnTo>
                  <a:lnTo>
                    <a:pt x="292" y="82"/>
                  </a:lnTo>
                  <a:lnTo>
                    <a:pt x="299" y="82"/>
                  </a:lnTo>
                  <a:lnTo>
                    <a:pt x="307" y="75"/>
                  </a:lnTo>
                  <a:lnTo>
                    <a:pt x="307" y="82"/>
                  </a:lnTo>
                  <a:lnTo>
                    <a:pt x="307" y="75"/>
                  </a:lnTo>
                  <a:lnTo>
                    <a:pt x="307" y="75"/>
                  </a:lnTo>
                  <a:lnTo>
                    <a:pt x="314" y="67"/>
                  </a:lnTo>
                  <a:lnTo>
                    <a:pt x="314" y="75"/>
                  </a:lnTo>
                  <a:lnTo>
                    <a:pt x="314" y="67"/>
                  </a:lnTo>
                  <a:lnTo>
                    <a:pt x="321" y="67"/>
                  </a:lnTo>
                  <a:lnTo>
                    <a:pt x="329" y="60"/>
                  </a:lnTo>
                  <a:lnTo>
                    <a:pt x="329" y="67"/>
                  </a:lnTo>
                  <a:lnTo>
                    <a:pt x="329" y="60"/>
                  </a:lnTo>
                  <a:lnTo>
                    <a:pt x="336" y="52"/>
                  </a:lnTo>
                  <a:lnTo>
                    <a:pt x="336" y="60"/>
                  </a:lnTo>
                  <a:lnTo>
                    <a:pt x="336" y="52"/>
                  </a:lnTo>
                  <a:lnTo>
                    <a:pt x="344" y="52"/>
                  </a:lnTo>
                  <a:lnTo>
                    <a:pt x="351" y="45"/>
                  </a:lnTo>
                  <a:lnTo>
                    <a:pt x="351" y="52"/>
                  </a:lnTo>
                  <a:lnTo>
                    <a:pt x="351" y="45"/>
                  </a:lnTo>
                  <a:lnTo>
                    <a:pt x="359" y="37"/>
                  </a:lnTo>
                  <a:lnTo>
                    <a:pt x="359" y="45"/>
                  </a:lnTo>
                  <a:lnTo>
                    <a:pt x="359" y="37"/>
                  </a:lnTo>
                  <a:lnTo>
                    <a:pt x="366" y="37"/>
                  </a:lnTo>
                  <a:lnTo>
                    <a:pt x="374" y="30"/>
                  </a:lnTo>
                  <a:lnTo>
                    <a:pt x="374" y="37"/>
                  </a:lnTo>
                  <a:lnTo>
                    <a:pt x="374" y="30"/>
                  </a:lnTo>
                  <a:lnTo>
                    <a:pt x="381" y="23"/>
                  </a:lnTo>
                  <a:lnTo>
                    <a:pt x="381" y="30"/>
                  </a:lnTo>
                  <a:lnTo>
                    <a:pt x="381" y="23"/>
                  </a:lnTo>
                  <a:lnTo>
                    <a:pt x="381" y="23"/>
                  </a:lnTo>
                  <a:lnTo>
                    <a:pt x="389" y="23"/>
                  </a:lnTo>
                  <a:lnTo>
                    <a:pt x="396" y="15"/>
                  </a:lnTo>
                  <a:lnTo>
                    <a:pt x="396" y="23"/>
                  </a:lnTo>
                  <a:lnTo>
                    <a:pt x="396" y="15"/>
                  </a:lnTo>
                  <a:lnTo>
                    <a:pt x="404" y="8"/>
                  </a:lnTo>
                  <a:lnTo>
                    <a:pt x="404" y="15"/>
                  </a:lnTo>
                  <a:lnTo>
                    <a:pt x="404" y="8"/>
                  </a:lnTo>
                  <a:lnTo>
                    <a:pt x="404" y="8"/>
                  </a:lnTo>
                  <a:lnTo>
                    <a:pt x="411" y="8"/>
                  </a:lnTo>
                  <a:lnTo>
                    <a:pt x="419" y="0"/>
                  </a:lnTo>
                </a:path>
              </a:pathLst>
            </a:custGeom>
            <a:noFill/>
            <a:ln w="28575" cmpd="sng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46"/>
            <p:cNvSpPr>
              <a:spLocks/>
            </p:cNvSpPr>
            <p:nvPr/>
          </p:nvSpPr>
          <p:spPr bwMode="auto">
            <a:xfrm>
              <a:off x="1591" y="2855"/>
              <a:ext cx="403" cy="277"/>
            </a:xfrm>
            <a:custGeom>
              <a:avLst/>
              <a:gdLst>
                <a:gd name="T0" fmla="*/ 0 w 403"/>
                <a:gd name="T1" fmla="*/ 269 h 277"/>
                <a:gd name="T2" fmla="*/ 7 w 403"/>
                <a:gd name="T3" fmla="*/ 262 h 277"/>
                <a:gd name="T4" fmla="*/ 22 w 403"/>
                <a:gd name="T5" fmla="*/ 262 h 277"/>
                <a:gd name="T6" fmla="*/ 44 w 403"/>
                <a:gd name="T7" fmla="*/ 247 h 277"/>
                <a:gd name="T8" fmla="*/ 52 w 403"/>
                <a:gd name="T9" fmla="*/ 232 h 277"/>
                <a:gd name="T10" fmla="*/ 59 w 403"/>
                <a:gd name="T11" fmla="*/ 232 h 277"/>
                <a:gd name="T12" fmla="*/ 67 w 403"/>
                <a:gd name="T13" fmla="*/ 224 h 277"/>
                <a:gd name="T14" fmla="*/ 74 w 403"/>
                <a:gd name="T15" fmla="*/ 217 h 277"/>
                <a:gd name="T16" fmla="*/ 89 w 403"/>
                <a:gd name="T17" fmla="*/ 209 h 277"/>
                <a:gd name="T18" fmla="*/ 97 w 403"/>
                <a:gd name="T19" fmla="*/ 202 h 277"/>
                <a:gd name="T20" fmla="*/ 112 w 403"/>
                <a:gd name="T21" fmla="*/ 194 h 277"/>
                <a:gd name="T22" fmla="*/ 119 w 403"/>
                <a:gd name="T23" fmla="*/ 194 h 277"/>
                <a:gd name="T24" fmla="*/ 127 w 403"/>
                <a:gd name="T25" fmla="*/ 187 h 277"/>
                <a:gd name="T26" fmla="*/ 134 w 403"/>
                <a:gd name="T27" fmla="*/ 179 h 277"/>
                <a:gd name="T28" fmla="*/ 149 w 403"/>
                <a:gd name="T29" fmla="*/ 179 h 277"/>
                <a:gd name="T30" fmla="*/ 156 w 403"/>
                <a:gd name="T31" fmla="*/ 172 h 277"/>
                <a:gd name="T32" fmla="*/ 171 w 403"/>
                <a:gd name="T33" fmla="*/ 157 h 277"/>
                <a:gd name="T34" fmla="*/ 179 w 403"/>
                <a:gd name="T35" fmla="*/ 150 h 277"/>
                <a:gd name="T36" fmla="*/ 186 w 403"/>
                <a:gd name="T37" fmla="*/ 150 h 277"/>
                <a:gd name="T38" fmla="*/ 194 w 403"/>
                <a:gd name="T39" fmla="*/ 142 h 277"/>
                <a:gd name="T40" fmla="*/ 201 w 403"/>
                <a:gd name="T41" fmla="*/ 142 h 277"/>
                <a:gd name="T42" fmla="*/ 216 w 403"/>
                <a:gd name="T43" fmla="*/ 127 h 277"/>
                <a:gd name="T44" fmla="*/ 224 w 403"/>
                <a:gd name="T45" fmla="*/ 120 h 277"/>
                <a:gd name="T46" fmla="*/ 239 w 403"/>
                <a:gd name="T47" fmla="*/ 120 h 277"/>
                <a:gd name="T48" fmla="*/ 246 w 403"/>
                <a:gd name="T49" fmla="*/ 112 h 277"/>
                <a:gd name="T50" fmla="*/ 261 w 403"/>
                <a:gd name="T51" fmla="*/ 97 h 277"/>
                <a:gd name="T52" fmla="*/ 268 w 403"/>
                <a:gd name="T53" fmla="*/ 90 h 277"/>
                <a:gd name="T54" fmla="*/ 268 w 403"/>
                <a:gd name="T55" fmla="*/ 90 h 277"/>
                <a:gd name="T56" fmla="*/ 283 w 403"/>
                <a:gd name="T57" fmla="*/ 90 h 277"/>
                <a:gd name="T58" fmla="*/ 291 w 403"/>
                <a:gd name="T59" fmla="*/ 82 h 277"/>
                <a:gd name="T60" fmla="*/ 298 w 403"/>
                <a:gd name="T61" fmla="*/ 75 h 277"/>
                <a:gd name="T62" fmla="*/ 306 w 403"/>
                <a:gd name="T63" fmla="*/ 67 h 277"/>
                <a:gd name="T64" fmla="*/ 313 w 403"/>
                <a:gd name="T65" fmla="*/ 67 h 277"/>
                <a:gd name="T66" fmla="*/ 321 w 403"/>
                <a:gd name="T67" fmla="*/ 60 h 277"/>
                <a:gd name="T68" fmla="*/ 328 w 403"/>
                <a:gd name="T69" fmla="*/ 52 h 277"/>
                <a:gd name="T70" fmla="*/ 336 w 403"/>
                <a:gd name="T71" fmla="*/ 45 h 277"/>
                <a:gd name="T72" fmla="*/ 351 w 403"/>
                <a:gd name="T73" fmla="*/ 38 h 277"/>
                <a:gd name="T74" fmla="*/ 358 w 403"/>
                <a:gd name="T75" fmla="*/ 30 h 277"/>
                <a:gd name="T76" fmla="*/ 373 w 403"/>
                <a:gd name="T77" fmla="*/ 30 h 277"/>
                <a:gd name="T78" fmla="*/ 381 w 403"/>
                <a:gd name="T79" fmla="*/ 23 h 277"/>
                <a:gd name="T80" fmla="*/ 388 w 403"/>
                <a:gd name="T81" fmla="*/ 15 h 277"/>
                <a:gd name="T82" fmla="*/ 395 w 403"/>
                <a:gd name="T83" fmla="*/ 8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03" h="277">
                  <a:moveTo>
                    <a:pt x="0" y="269"/>
                  </a:moveTo>
                  <a:lnTo>
                    <a:pt x="0" y="277"/>
                  </a:lnTo>
                  <a:lnTo>
                    <a:pt x="0" y="269"/>
                  </a:lnTo>
                  <a:lnTo>
                    <a:pt x="7" y="262"/>
                  </a:lnTo>
                  <a:lnTo>
                    <a:pt x="7" y="269"/>
                  </a:lnTo>
                  <a:lnTo>
                    <a:pt x="7" y="262"/>
                  </a:lnTo>
                  <a:lnTo>
                    <a:pt x="15" y="262"/>
                  </a:lnTo>
                  <a:lnTo>
                    <a:pt x="22" y="254"/>
                  </a:lnTo>
                  <a:lnTo>
                    <a:pt x="22" y="262"/>
                  </a:lnTo>
                  <a:lnTo>
                    <a:pt x="22" y="254"/>
                  </a:lnTo>
                  <a:lnTo>
                    <a:pt x="29" y="247"/>
                  </a:lnTo>
                  <a:lnTo>
                    <a:pt x="44" y="247"/>
                  </a:lnTo>
                  <a:lnTo>
                    <a:pt x="44" y="239"/>
                  </a:lnTo>
                  <a:lnTo>
                    <a:pt x="44" y="239"/>
                  </a:lnTo>
                  <a:lnTo>
                    <a:pt x="52" y="232"/>
                  </a:lnTo>
                  <a:lnTo>
                    <a:pt x="52" y="239"/>
                  </a:lnTo>
                  <a:lnTo>
                    <a:pt x="52" y="239"/>
                  </a:lnTo>
                  <a:lnTo>
                    <a:pt x="59" y="232"/>
                  </a:lnTo>
                  <a:lnTo>
                    <a:pt x="67" y="224"/>
                  </a:lnTo>
                  <a:lnTo>
                    <a:pt x="67" y="232"/>
                  </a:lnTo>
                  <a:lnTo>
                    <a:pt x="67" y="224"/>
                  </a:lnTo>
                  <a:lnTo>
                    <a:pt x="74" y="217"/>
                  </a:lnTo>
                  <a:lnTo>
                    <a:pt x="74" y="224"/>
                  </a:lnTo>
                  <a:lnTo>
                    <a:pt x="74" y="217"/>
                  </a:lnTo>
                  <a:lnTo>
                    <a:pt x="89" y="217"/>
                  </a:lnTo>
                  <a:lnTo>
                    <a:pt x="89" y="209"/>
                  </a:lnTo>
                  <a:lnTo>
                    <a:pt x="89" y="209"/>
                  </a:lnTo>
                  <a:lnTo>
                    <a:pt x="97" y="202"/>
                  </a:lnTo>
                  <a:lnTo>
                    <a:pt x="97" y="209"/>
                  </a:lnTo>
                  <a:lnTo>
                    <a:pt x="97" y="202"/>
                  </a:lnTo>
                  <a:lnTo>
                    <a:pt x="104" y="209"/>
                  </a:lnTo>
                  <a:lnTo>
                    <a:pt x="104" y="202"/>
                  </a:lnTo>
                  <a:lnTo>
                    <a:pt x="112" y="194"/>
                  </a:lnTo>
                  <a:lnTo>
                    <a:pt x="112" y="202"/>
                  </a:lnTo>
                  <a:lnTo>
                    <a:pt x="112" y="194"/>
                  </a:lnTo>
                  <a:lnTo>
                    <a:pt x="119" y="194"/>
                  </a:lnTo>
                  <a:lnTo>
                    <a:pt x="127" y="187"/>
                  </a:lnTo>
                  <a:lnTo>
                    <a:pt x="127" y="194"/>
                  </a:lnTo>
                  <a:lnTo>
                    <a:pt x="127" y="187"/>
                  </a:lnTo>
                  <a:lnTo>
                    <a:pt x="134" y="179"/>
                  </a:lnTo>
                  <a:lnTo>
                    <a:pt x="134" y="187"/>
                  </a:lnTo>
                  <a:lnTo>
                    <a:pt x="134" y="179"/>
                  </a:lnTo>
                  <a:lnTo>
                    <a:pt x="142" y="179"/>
                  </a:lnTo>
                  <a:lnTo>
                    <a:pt x="149" y="172"/>
                  </a:lnTo>
                  <a:lnTo>
                    <a:pt x="149" y="179"/>
                  </a:lnTo>
                  <a:lnTo>
                    <a:pt x="149" y="172"/>
                  </a:lnTo>
                  <a:lnTo>
                    <a:pt x="156" y="165"/>
                  </a:lnTo>
                  <a:lnTo>
                    <a:pt x="156" y="172"/>
                  </a:lnTo>
                  <a:lnTo>
                    <a:pt x="156" y="165"/>
                  </a:lnTo>
                  <a:lnTo>
                    <a:pt x="164" y="165"/>
                  </a:lnTo>
                  <a:lnTo>
                    <a:pt x="171" y="157"/>
                  </a:lnTo>
                  <a:lnTo>
                    <a:pt x="171" y="165"/>
                  </a:lnTo>
                  <a:lnTo>
                    <a:pt x="171" y="157"/>
                  </a:lnTo>
                  <a:lnTo>
                    <a:pt x="179" y="150"/>
                  </a:lnTo>
                  <a:lnTo>
                    <a:pt x="179" y="157"/>
                  </a:lnTo>
                  <a:lnTo>
                    <a:pt x="179" y="150"/>
                  </a:lnTo>
                  <a:lnTo>
                    <a:pt x="186" y="150"/>
                  </a:lnTo>
                  <a:lnTo>
                    <a:pt x="194" y="142"/>
                  </a:lnTo>
                  <a:lnTo>
                    <a:pt x="194" y="150"/>
                  </a:lnTo>
                  <a:lnTo>
                    <a:pt x="194" y="142"/>
                  </a:lnTo>
                  <a:lnTo>
                    <a:pt x="194" y="142"/>
                  </a:lnTo>
                  <a:lnTo>
                    <a:pt x="201" y="135"/>
                  </a:lnTo>
                  <a:lnTo>
                    <a:pt x="201" y="142"/>
                  </a:lnTo>
                  <a:lnTo>
                    <a:pt x="201" y="135"/>
                  </a:lnTo>
                  <a:lnTo>
                    <a:pt x="209" y="135"/>
                  </a:lnTo>
                  <a:lnTo>
                    <a:pt x="216" y="127"/>
                  </a:lnTo>
                  <a:lnTo>
                    <a:pt x="216" y="135"/>
                  </a:lnTo>
                  <a:lnTo>
                    <a:pt x="216" y="127"/>
                  </a:lnTo>
                  <a:lnTo>
                    <a:pt x="224" y="120"/>
                  </a:lnTo>
                  <a:lnTo>
                    <a:pt x="231" y="120"/>
                  </a:lnTo>
                  <a:lnTo>
                    <a:pt x="239" y="112"/>
                  </a:lnTo>
                  <a:lnTo>
                    <a:pt x="239" y="120"/>
                  </a:lnTo>
                  <a:lnTo>
                    <a:pt x="239" y="112"/>
                  </a:lnTo>
                  <a:lnTo>
                    <a:pt x="246" y="105"/>
                  </a:lnTo>
                  <a:lnTo>
                    <a:pt x="246" y="112"/>
                  </a:lnTo>
                  <a:lnTo>
                    <a:pt x="246" y="105"/>
                  </a:lnTo>
                  <a:lnTo>
                    <a:pt x="254" y="105"/>
                  </a:lnTo>
                  <a:lnTo>
                    <a:pt x="261" y="97"/>
                  </a:lnTo>
                  <a:lnTo>
                    <a:pt x="261" y="105"/>
                  </a:lnTo>
                  <a:lnTo>
                    <a:pt x="261" y="97"/>
                  </a:lnTo>
                  <a:lnTo>
                    <a:pt x="268" y="90"/>
                  </a:lnTo>
                  <a:lnTo>
                    <a:pt x="268" y="97"/>
                  </a:lnTo>
                  <a:lnTo>
                    <a:pt x="268" y="90"/>
                  </a:lnTo>
                  <a:lnTo>
                    <a:pt x="268" y="90"/>
                  </a:lnTo>
                  <a:lnTo>
                    <a:pt x="276" y="90"/>
                  </a:lnTo>
                  <a:lnTo>
                    <a:pt x="283" y="82"/>
                  </a:lnTo>
                  <a:lnTo>
                    <a:pt x="283" y="90"/>
                  </a:lnTo>
                  <a:lnTo>
                    <a:pt x="283" y="82"/>
                  </a:lnTo>
                  <a:lnTo>
                    <a:pt x="291" y="75"/>
                  </a:lnTo>
                  <a:lnTo>
                    <a:pt x="291" y="82"/>
                  </a:lnTo>
                  <a:lnTo>
                    <a:pt x="291" y="75"/>
                  </a:lnTo>
                  <a:lnTo>
                    <a:pt x="291" y="75"/>
                  </a:lnTo>
                  <a:lnTo>
                    <a:pt x="298" y="75"/>
                  </a:lnTo>
                  <a:lnTo>
                    <a:pt x="306" y="67"/>
                  </a:lnTo>
                  <a:lnTo>
                    <a:pt x="306" y="75"/>
                  </a:lnTo>
                  <a:lnTo>
                    <a:pt x="306" y="67"/>
                  </a:lnTo>
                  <a:lnTo>
                    <a:pt x="306" y="67"/>
                  </a:lnTo>
                  <a:lnTo>
                    <a:pt x="313" y="60"/>
                  </a:lnTo>
                  <a:lnTo>
                    <a:pt x="313" y="67"/>
                  </a:lnTo>
                  <a:lnTo>
                    <a:pt x="313" y="60"/>
                  </a:lnTo>
                  <a:lnTo>
                    <a:pt x="313" y="60"/>
                  </a:lnTo>
                  <a:lnTo>
                    <a:pt x="321" y="60"/>
                  </a:lnTo>
                  <a:lnTo>
                    <a:pt x="328" y="52"/>
                  </a:lnTo>
                  <a:lnTo>
                    <a:pt x="328" y="60"/>
                  </a:lnTo>
                  <a:lnTo>
                    <a:pt x="328" y="52"/>
                  </a:lnTo>
                  <a:lnTo>
                    <a:pt x="336" y="45"/>
                  </a:lnTo>
                  <a:lnTo>
                    <a:pt x="336" y="52"/>
                  </a:lnTo>
                  <a:lnTo>
                    <a:pt x="336" y="45"/>
                  </a:lnTo>
                  <a:lnTo>
                    <a:pt x="336" y="45"/>
                  </a:lnTo>
                  <a:lnTo>
                    <a:pt x="343" y="45"/>
                  </a:lnTo>
                  <a:lnTo>
                    <a:pt x="351" y="38"/>
                  </a:lnTo>
                  <a:lnTo>
                    <a:pt x="358" y="30"/>
                  </a:lnTo>
                  <a:lnTo>
                    <a:pt x="358" y="38"/>
                  </a:lnTo>
                  <a:lnTo>
                    <a:pt x="358" y="30"/>
                  </a:lnTo>
                  <a:lnTo>
                    <a:pt x="366" y="30"/>
                  </a:lnTo>
                  <a:lnTo>
                    <a:pt x="373" y="23"/>
                  </a:lnTo>
                  <a:lnTo>
                    <a:pt x="373" y="30"/>
                  </a:lnTo>
                  <a:lnTo>
                    <a:pt x="373" y="23"/>
                  </a:lnTo>
                  <a:lnTo>
                    <a:pt x="381" y="15"/>
                  </a:lnTo>
                  <a:lnTo>
                    <a:pt x="381" y="23"/>
                  </a:lnTo>
                  <a:lnTo>
                    <a:pt x="381" y="15"/>
                  </a:lnTo>
                  <a:lnTo>
                    <a:pt x="381" y="15"/>
                  </a:lnTo>
                  <a:lnTo>
                    <a:pt x="388" y="15"/>
                  </a:lnTo>
                  <a:lnTo>
                    <a:pt x="395" y="8"/>
                  </a:lnTo>
                  <a:lnTo>
                    <a:pt x="395" y="15"/>
                  </a:lnTo>
                  <a:lnTo>
                    <a:pt x="395" y="8"/>
                  </a:lnTo>
                  <a:lnTo>
                    <a:pt x="403" y="0"/>
                  </a:lnTo>
                  <a:lnTo>
                    <a:pt x="403" y="8"/>
                  </a:lnTo>
                </a:path>
              </a:pathLst>
            </a:custGeom>
            <a:noFill/>
            <a:ln w="28575" cmpd="sng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47"/>
            <p:cNvSpPr>
              <a:spLocks/>
            </p:cNvSpPr>
            <p:nvPr/>
          </p:nvSpPr>
          <p:spPr bwMode="auto">
            <a:xfrm>
              <a:off x="1994" y="2586"/>
              <a:ext cx="411" cy="277"/>
            </a:xfrm>
            <a:custGeom>
              <a:avLst/>
              <a:gdLst>
                <a:gd name="T0" fmla="*/ 7 w 411"/>
                <a:gd name="T1" fmla="*/ 269 h 277"/>
                <a:gd name="T2" fmla="*/ 15 w 411"/>
                <a:gd name="T3" fmla="*/ 262 h 277"/>
                <a:gd name="T4" fmla="*/ 22 w 411"/>
                <a:gd name="T5" fmla="*/ 254 h 277"/>
                <a:gd name="T6" fmla="*/ 37 w 411"/>
                <a:gd name="T7" fmla="*/ 254 h 277"/>
                <a:gd name="T8" fmla="*/ 45 w 411"/>
                <a:gd name="T9" fmla="*/ 239 h 277"/>
                <a:gd name="T10" fmla="*/ 52 w 411"/>
                <a:gd name="T11" fmla="*/ 239 h 277"/>
                <a:gd name="T12" fmla="*/ 60 w 411"/>
                <a:gd name="T13" fmla="*/ 232 h 277"/>
                <a:gd name="T14" fmla="*/ 67 w 411"/>
                <a:gd name="T15" fmla="*/ 224 h 277"/>
                <a:gd name="T16" fmla="*/ 82 w 411"/>
                <a:gd name="T17" fmla="*/ 224 h 277"/>
                <a:gd name="T18" fmla="*/ 90 w 411"/>
                <a:gd name="T19" fmla="*/ 217 h 277"/>
                <a:gd name="T20" fmla="*/ 105 w 411"/>
                <a:gd name="T21" fmla="*/ 202 h 277"/>
                <a:gd name="T22" fmla="*/ 112 w 411"/>
                <a:gd name="T23" fmla="*/ 195 h 277"/>
                <a:gd name="T24" fmla="*/ 119 w 411"/>
                <a:gd name="T25" fmla="*/ 195 h 277"/>
                <a:gd name="T26" fmla="*/ 127 w 411"/>
                <a:gd name="T27" fmla="*/ 187 h 277"/>
                <a:gd name="T28" fmla="*/ 134 w 411"/>
                <a:gd name="T29" fmla="*/ 187 h 277"/>
                <a:gd name="T30" fmla="*/ 149 w 411"/>
                <a:gd name="T31" fmla="*/ 172 h 277"/>
                <a:gd name="T32" fmla="*/ 157 w 411"/>
                <a:gd name="T33" fmla="*/ 165 h 277"/>
                <a:gd name="T34" fmla="*/ 164 w 411"/>
                <a:gd name="T35" fmla="*/ 165 h 277"/>
                <a:gd name="T36" fmla="*/ 172 w 411"/>
                <a:gd name="T37" fmla="*/ 157 h 277"/>
                <a:gd name="T38" fmla="*/ 194 w 411"/>
                <a:gd name="T39" fmla="*/ 142 h 277"/>
                <a:gd name="T40" fmla="*/ 194 w 411"/>
                <a:gd name="T41" fmla="*/ 142 h 277"/>
                <a:gd name="T42" fmla="*/ 202 w 411"/>
                <a:gd name="T43" fmla="*/ 135 h 277"/>
                <a:gd name="T44" fmla="*/ 217 w 411"/>
                <a:gd name="T45" fmla="*/ 135 h 277"/>
                <a:gd name="T46" fmla="*/ 224 w 411"/>
                <a:gd name="T47" fmla="*/ 127 h 277"/>
                <a:gd name="T48" fmla="*/ 239 w 411"/>
                <a:gd name="T49" fmla="*/ 112 h 277"/>
                <a:gd name="T50" fmla="*/ 239 w 411"/>
                <a:gd name="T51" fmla="*/ 112 h 277"/>
                <a:gd name="T52" fmla="*/ 246 w 411"/>
                <a:gd name="T53" fmla="*/ 105 h 277"/>
                <a:gd name="T54" fmla="*/ 261 w 411"/>
                <a:gd name="T55" fmla="*/ 97 h 277"/>
                <a:gd name="T56" fmla="*/ 269 w 411"/>
                <a:gd name="T57" fmla="*/ 90 h 277"/>
                <a:gd name="T58" fmla="*/ 269 w 411"/>
                <a:gd name="T59" fmla="*/ 90 h 277"/>
                <a:gd name="T60" fmla="*/ 284 w 411"/>
                <a:gd name="T61" fmla="*/ 90 h 277"/>
                <a:gd name="T62" fmla="*/ 291 w 411"/>
                <a:gd name="T63" fmla="*/ 82 h 277"/>
                <a:gd name="T64" fmla="*/ 306 w 411"/>
                <a:gd name="T65" fmla="*/ 68 h 277"/>
                <a:gd name="T66" fmla="*/ 314 w 411"/>
                <a:gd name="T67" fmla="*/ 60 h 277"/>
                <a:gd name="T68" fmla="*/ 321 w 411"/>
                <a:gd name="T69" fmla="*/ 60 h 277"/>
                <a:gd name="T70" fmla="*/ 329 w 411"/>
                <a:gd name="T71" fmla="*/ 53 h 277"/>
                <a:gd name="T72" fmla="*/ 336 w 411"/>
                <a:gd name="T73" fmla="*/ 45 h 277"/>
                <a:gd name="T74" fmla="*/ 351 w 411"/>
                <a:gd name="T75" fmla="*/ 45 h 277"/>
                <a:gd name="T76" fmla="*/ 366 w 411"/>
                <a:gd name="T77" fmla="*/ 30 h 277"/>
                <a:gd name="T78" fmla="*/ 373 w 411"/>
                <a:gd name="T79" fmla="*/ 23 h 277"/>
                <a:gd name="T80" fmla="*/ 381 w 411"/>
                <a:gd name="T81" fmla="*/ 23 h 277"/>
                <a:gd name="T82" fmla="*/ 396 w 411"/>
                <a:gd name="T83" fmla="*/ 8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11" h="277">
                  <a:moveTo>
                    <a:pt x="0" y="277"/>
                  </a:moveTo>
                  <a:lnTo>
                    <a:pt x="0" y="269"/>
                  </a:lnTo>
                  <a:lnTo>
                    <a:pt x="7" y="269"/>
                  </a:lnTo>
                  <a:lnTo>
                    <a:pt x="15" y="262"/>
                  </a:lnTo>
                  <a:lnTo>
                    <a:pt x="15" y="269"/>
                  </a:lnTo>
                  <a:lnTo>
                    <a:pt x="15" y="262"/>
                  </a:lnTo>
                  <a:lnTo>
                    <a:pt x="22" y="254"/>
                  </a:lnTo>
                  <a:lnTo>
                    <a:pt x="22" y="262"/>
                  </a:lnTo>
                  <a:lnTo>
                    <a:pt x="22" y="254"/>
                  </a:lnTo>
                  <a:lnTo>
                    <a:pt x="30" y="254"/>
                  </a:lnTo>
                  <a:lnTo>
                    <a:pt x="37" y="247"/>
                  </a:lnTo>
                  <a:lnTo>
                    <a:pt x="37" y="254"/>
                  </a:lnTo>
                  <a:lnTo>
                    <a:pt x="37" y="247"/>
                  </a:lnTo>
                  <a:lnTo>
                    <a:pt x="37" y="247"/>
                  </a:lnTo>
                  <a:lnTo>
                    <a:pt x="45" y="239"/>
                  </a:lnTo>
                  <a:lnTo>
                    <a:pt x="45" y="247"/>
                  </a:lnTo>
                  <a:lnTo>
                    <a:pt x="45" y="239"/>
                  </a:lnTo>
                  <a:lnTo>
                    <a:pt x="52" y="239"/>
                  </a:lnTo>
                  <a:lnTo>
                    <a:pt x="60" y="232"/>
                  </a:lnTo>
                  <a:lnTo>
                    <a:pt x="60" y="239"/>
                  </a:lnTo>
                  <a:lnTo>
                    <a:pt x="60" y="232"/>
                  </a:lnTo>
                  <a:lnTo>
                    <a:pt x="67" y="224"/>
                  </a:lnTo>
                  <a:lnTo>
                    <a:pt x="67" y="232"/>
                  </a:lnTo>
                  <a:lnTo>
                    <a:pt x="67" y="224"/>
                  </a:lnTo>
                  <a:lnTo>
                    <a:pt x="75" y="224"/>
                  </a:lnTo>
                  <a:lnTo>
                    <a:pt x="82" y="217"/>
                  </a:lnTo>
                  <a:lnTo>
                    <a:pt x="82" y="224"/>
                  </a:lnTo>
                  <a:lnTo>
                    <a:pt x="82" y="217"/>
                  </a:lnTo>
                  <a:lnTo>
                    <a:pt x="90" y="209"/>
                  </a:lnTo>
                  <a:lnTo>
                    <a:pt x="90" y="217"/>
                  </a:lnTo>
                  <a:lnTo>
                    <a:pt x="90" y="209"/>
                  </a:lnTo>
                  <a:lnTo>
                    <a:pt x="97" y="209"/>
                  </a:lnTo>
                  <a:lnTo>
                    <a:pt x="105" y="202"/>
                  </a:lnTo>
                  <a:lnTo>
                    <a:pt x="105" y="209"/>
                  </a:lnTo>
                  <a:lnTo>
                    <a:pt x="105" y="202"/>
                  </a:lnTo>
                  <a:lnTo>
                    <a:pt x="112" y="195"/>
                  </a:lnTo>
                  <a:lnTo>
                    <a:pt x="112" y="202"/>
                  </a:lnTo>
                  <a:lnTo>
                    <a:pt x="112" y="195"/>
                  </a:lnTo>
                  <a:lnTo>
                    <a:pt x="119" y="195"/>
                  </a:lnTo>
                  <a:lnTo>
                    <a:pt x="127" y="187"/>
                  </a:lnTo>
                  <a:lnTo>
                    <a:pt x="127" y="195"/>
                  </a:lnTo>
                  <a:lnTo>
                    <a:pt x="127" y="187"/>
                  </a:lnTo>
                  <a:lnTo>
                    <a:pt x="127" y="187"/>
                  </a:lnTo>
                  <a:lnTo>
                    <a:pt x="134" y="180"/>
                  </a:lnTo>
                  <a:lnTo>
                    <a:pt x="134" y="187"/>
                  </a:lnTo>
                  <a:lnTo>
                    <a:pt x="134" y="180"/>
                  </a:lnTo>
                  <a:lnTo>
                    <a:pt x="142" y="180"/>
                  </a:lnTo>
                  <a:lnTo>
                    <a:pt x="149" y="172"/>
                  </a:lnTo>
                  <a:lnTo>
                    <a:pt x="149" y="180"/>
                  </a:lnTo>
                  <a:lnTo>
                    <a:pt x="149" y="172"/>
                  </a:lnTo>
                  <a:lnTo>
                    <a:pt x="157" y="165"/>
                  </a:lnTo>
                  <a:lnTo>
                    <a:pt x="157" y="172"/>
                  </a:lnTo>
                  <a:lnTo>
                    <a:pt x="157" y="165"/>
                  </a:lnTo>
                  <a:lnTo>
                    <a:pt x="164" y="165"/>
                  </a:lnTo>
                  <a:lnTo>
                    <a:pt x="172" y="157"/>
                  </a:lnTo>
                  <a:lnTo>
                    <a:pt x="172" y="165"/>
                  </a:lnTo>
                  <a:lnTo>
                    <a:pt x="172" y="157"/>
                  </a:lnTo>
                  <a:lnTo>
                    <a:pt x="179" y="150"/>
                  </a:lnTo>
                  <a:lnTo>
                    <a:pt x="187" y="150"/>
                  </a:lnTo>
                  <a:lnTo>
                    <a:pt x="194" y="142"/>
                  </a:lnTo>
                  <a:lnTo>
                    <a:pt x="194" y="150"/>
                  </a:lnTo>
                  <a:lnTo>
                    <a:pt x="194" y="142"/>
                  </a:lnTo>
                  <a:lnTo>
                    <a:pt x="194" y="142"/>
                  </a:lnTo>
                  <a:lnTo>
                    <a:pt x="202" y="135"/>
                  </a:lnTo>
                  <a:lnTo>
                    <a:pt x="202" y="142"/>
                  </a:lnTo>
                  <a:lnTo>
                    <a:pt x="202" y="135"/>
                  </a:lnTo>
                  <a:lnTo>
                    <a:pt x="209" y="135"/>
                  </a:lnTo>
                  <a:lnTo>
                    <a:pt x="217" y="127"/>
                  </a:lnTo>
                  <a:lnTo>
                    <a:pt x="217" y="135"/>
                  </a:lnTo>
                  <a:lnTo>
                    <a:pt x="217" y="127"/>
                  </a:lnTo>
                  <a:lnTo>
                    <a:pt x="224" y="120"/>
                  </a:lnTo>
                  <a:lnTo>
                    <a:pt x="224" y="127"/>
                  </a:lnTo>
                  <a:lnTo>
                    <a:pt x="224" y="120"/>
                  </a:lnTo>
                  <a:lnTo>
                    <a:pt x="232" y="120"/>
                  </a:lnTo>
                  <a:lnTo>
                    <a:pt x="239" y="112"/>
                  </a:lnTo>
                  <a:lnTo>
                    <a:pt x="239" y="120"/>
                  </a:lnTo>
                  <a:lnTo>
                    <a:pt x="239" y="112"/>
                  </a:lnTo>
                  <a:lnTo>
                    <a:pt x="239" y="112"/>
                  </a:lnTo>
                  <a:lnTo>
                    <a:pt x="246" y="105"/>
                  </a:lnTo>
                  <a:lnTo>
                    <a:pt x="246" y="112"/>
                  </a:lnTo>
                  <a:lnTo>
                    <a:pt x="246" y="105"/>
                  </a:lnTo>
                  <a:lnTo>
                    <a:pt x="246" y="105"/>
                  </a:lnTo>
                  <a:lnTo>
                    <a:pt x="254" y="105"/>
                  </a:lnTo>
                  <a:lnTo>
                    <a:pt x="261" y="97"/>
                  </a:lnTo>
                  <a:lnTo>
                    <a:pt x="261" y="105"/>
                  </a:lnTo>
                  <a:lnTo>
                    <a:pt x="261" y="97"/>
                  </a:lnTo>
                  <a:lnTo>
                    <a:pt x="269" y="90"/>
                  </a:lnTo>
                  <a:lnTo>
                    <a:pt x="269" y="97"/>
                  </a:lnTo>
                  <a:lnTo>
                    <a:pt x="269" y="90"/>
                  </a:lnTo>
                  <a:lnTo>
                    <a:pt x="269" y="90"/>
                  </a:lnTo>
                  <a:lnTo>
                    <a:pt x="276" y="90"/>
                  </a:lnTo>
                  <a:lnTo>
                    <a:pt x="284" y="82"/>
                  </a:lnTo>
                  <a:lnTo>
                    <a:pt x="284" y="90"/>
                  </a:lnTo>
                  <a:lnTo>
                    <a:pt x="284" y="82"/>
                  </a:lnTo>
                  <a:lnTo>
                    <a:pt x="291" y="75"/>
                  </a:lnTo>
                  <a:lnTo>
                    <a:pt x="291" y="82"/>
                  </a:lnTo>
                  <a:lnTo>
                    <a:pt x="291" y="75"/>
                  </a:lnTo>
                  <a:lnTo>
                    <a:pt x="299" y="75"/>
                  </a:lnTo>
                  <a:lnTo>
                    <a:pt x="306" y="68"/>
                  </a:lnTo>
                  <a:lnTo>
                    <a:pt x="306" y="75"/>
                  </a:lnTo>
                  <a:lnTo>
                    <a:pt x="306" y="68"/>
                  </a:lnTo>
                  <a:lnTo>
                    <a:pt x="314" y="60"/>
                  </a:lnTo>
                  <a:lnTo>
                    <a:pt x="314" y="68"/>
                  </a:lnTo>
                  <a:lnTo>
                    <a:pt x="314" y="60"/>
                  </a:lnTo>
                  <a:lnTo>
                    <a:pt x="321" y="60"/>
                  </a:lnTo>
                  <a:lnTo>
                    <a:pt x="329" y="53"/>
                  </a:lnTo>
                  <a:lnTo>
                    <a:pt x="329" y="60"/>
                  </a:lnTo>
                  <a:lnTo>
                    <a:pt x="329" y="53"/>
                  </a:lnTo>
                  <a:lnTo>
                    <a:pt x="336" y="45"/>
                  </a:lnTo>
                  <a:lnTo>
                    <a:pt x="336" y="53"/>
                  </a:lnTo>
                  <a:lnTo>
                    <a:pt x="336" y="45"/>
                  </a:lnTo>
                  <a:lnTo>
                    <a:pt x="344" y="45"/>
                  </a:lnTo>
                  <a:lnTo>
                    <a:pt x="351" y="38"/>
                  </a:lnTo>
                  <a:lnTo>
                    <a:pt x="351" y="45"/>
                  </a:lnTo>
                  <a:lnTo>
                    <a:pt x="351" y="38"/>
                  </a:lnTo>
                  <a:lnTo>
                    <a:pt x="358" y="30"/>
                  </a:lnTo>
                  <a:lnTo>
                    <a:pt x="366" y="30"/>
                  </a:lnTo>
                  <a:lnTo>
                    <a:pt x="373" y="23"/>
                  </a:lnTo>
                  <a:lnTo>
                    <a:pt x="373" y="30"/>
                  </a:lnTo>
                  <a:lnTo>
                    <a:pt x="373" y="23"/>
                  </a:lnTo>
                  <a:lnTo>
                    <a:pt x="373" y="23"/>
                  </a:lnTo>
                  <a:lnTo>
                    <a:pt x="381" y="15"/>
                  </a:lnTo>
                  <a:lnTo>
                    <a:pt x="381" y="23"/>
                  </a:lnTo>
                  <a:lnTo>
                    <a:pt x="381" y="15"/>
                  </a:lnTo>
                  <a:lnTo>
                    <a:pt x="388" y="15"/>
                  </a:lnTo>
                  <a:lnTo>
                    <a:pt x="396" y="8"/>
                  </a:lnTo>
                  <a:lnTo>
                    <a:pt x="403" y="0"/>
                  </a:lnTo>
                  <a:lnTo>
                    <a:pt x="411" y="0"/>
                  </a:lnTo>
                </a:path>
              </a:pathLst>
            </a:custGeom>
            <a:noFill/>
            <a:ln w="28575" cmpd="sng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48"/>
            <p:cNvSpPr>
              <a:spLocks/>
            </p:cNvSpPr>
            <p:nvPr/>
          </p:nvSpPr>
          <p:spPr bwMode="auto">
            <a:xfrm>
              <a:off x="2405" y="2332"/>
              <a:ext cx="373" cy="254"/>
            </a:xfrm>
            <a:custGeom>
              <a:avLst/>
              <a:gdLst>
                <a:gd name="T0" fmla="*/ 7 w 373"/>
                <a:gd name="T1" fmla="*/ 254 h 254"/>
                <a:gd name="T2" fmla="*/ 15 w 373"/>
                <a:gd name="T3" fmla="*/ 239 h 254"/>
                <a:gd name="T4" fmla="*/ 22 w 373"/>
                <a:gd name="T5" fmla="*/ 239 h 254"/>
                <a:gd name="T6" fmla="*/ 30 w 373"/>
                <a:gd name="T7" fmla="*/ 232 h 254"/>
                <a:gd name="T8" fmla="*/ 37 w 373"/>
                <a:gd name="T9" fmla="*/ 224 h 254"/>
                <a:gd name="T10" fmla="*/ 52 w 373"/>
                <a:gd name="T11" fmla="*/ 217 h 254"/>
                <a:gd name="T12" fmla="*/ 60 w 373"/>
                <a:gd name="T13" fmla="*/ 210 h 254"/>
                <a:gd name="T14" fmla="*/ 60 w 373"/>
                <a:gd name="T15" fmla="*/ 210 h 254"/>
                <a:gd name="T16" fmla="*/ 74 w 373"/>
                <a:gd name="T17" fmla="*/ 210 h 254"/>
                <a:gd name="T18" fmla="*/ 82 w 373"/>
                <a:gd name="T19" fmla="*/ 202 h 254"/>
                <a:gd name="T20" fmla="*/ 89 w 373"/>
                <a:gd name="T21" fmla="*/ 195 h 254"/>
                <a:gd name="T22" fmla="*/ 97 w 373"/>
                <a:gd name="T23" fmla="*/ 187 h 254"/>
                <a:gd name="T24" fmla="*/ 104 w 373"/>
                <a:gd name="T25" fmla="*/ 187 h 254"/>
                <a:gd name="T26" fmla="*/ 119 w 373"/>
                <a:gd name="T27" fmla="*/ 172 h 254"/>
                <a:gd name="T28" fmla="*/ 127 w 373"/>
                <a:gd name="T29" fmla="*/ 165 h 254"/>
                <a:gd name="T30" fmla="*/ 142 w 373"/>
                <a:gd name="T31" fmla="*/ 165 h 254"/>
                <a:gd name="T32" fmla="*/ 149 w 373"/>
                <a:gd name="T33" fmla="*/ 150 h 254"/>
                <a:gd name="T34" fmla="*/ 149 w 373"/>
                <a:gd name="T35" fmla="*/ 150 h 254"/>
                <a:gd name="T36" fmla="*/ 164 w 373"/>
                <a:gd name="T37" fmla="*/ 150 h 254"/>
                <a:gd name="T38" fmla="*/ 172 w 373"/>
                <a:gd name="T39" fmla="*/ 135 h 254"/>
                <a:gd name="T40" fmla="*/ 172 w 373"/>
                <a:gd name="T41" fmla="*/ 135 h 254"/>
                <a:gd name="T42" fmla="*/ 187 w 373"/>
                <a:gd name="T43" fmla="*/ 135 h 254"/>
                <a:gd name="T44" fmla="*/ 194 w 373"/>
                <a:gd name="T45" fmla="*/ 127 h 254"/>
                <a:gd name="T46" fmla="*/ 201 w 373"/>
                <a:gd name="T47" fmla="*/ 120 h 254"/>
                <a:gd name="T48" fmla="*/ 209 w 373"/>
                <a:gd name="T49" fmla="*/ 112 h 254"/>
                <a:gd name="T50" fmla="*/ 216 w 373"/>
                <a:gd name="T51" fmla="*/ 105 h 254"/>
                <a:gd name="T52" fmla="*/ 231 w 373"/>
                <a:gd name="T53" fmla="*/ 97 h 254"/>
                <a:gd name="T54" fmla="*/ 239 w 373"/>
                <a:gd name="T55" fmla="*/ 90 h 254"/>
                <a:gd name="T56" fmla="*/ 246 w 373"/>
                <a:gd name="T57" fmla="*/ 90 h 254"/>
                <a:gd name="T58" fmla="*/ 254 w 373"/>
                <a:gd name="T59" fmla="*/ 83 h 254"/>
                <a:gd name="T60" fmla="*/ 261 w 373"/>
                <a:gd name="T61" fmla="*/ 75 h 254"/>
                <a:gd name="T62" fmla="*/ 276 w 373"/>
                <a:gd name="T63" fmla="*/ 75 h 254"/>
                <a:gd name="T64" fmla="*/ 284 w 373"/>
                <a:gd name="T65" fmla="*/ 60 h 254"/>
                <a:gd name="T66" fmla="*/ 291 w 373"/>
                <a:gd name="T67" fmla="*/ 60 h 254"/>
                <a:gd name="T68" fmla="*/ 299 w 373"/>
                <a:gd name="T69" fmla="*/ 53 h 254"/>
                <a:gd name="T70" fmla="*/ 321 w 373"/>
                <a:gd name="T71" fmla="*/ 38 h 254"/>
                <a:gd name="T72" fmla="*/ 328 w 373"/>
                <a:gd name="T73" fmla="*/ 30 h 254"/>
                <a:gd name="T74" fmla="*/ 328 w 373"/>
                <a:gd name="T75" fmla="*/ 30 h 254"/>
                <a:gd name="T76" fmla="*/ 343 w 373"/>
                <a:gd name="T77" fmla="*/ 30 h 254"/>
                <a:gd name="T78" fmla="*/ 351 w 373"/>
                <a:gd name="T79" fmla="*/ 23 h 254"/>
                <a:gd name="T80" fmla="*/ 366 w 373"/>
                <a:gd name="T81" fmla="*/ 8 h 254"/>
                <a:gd name="T82" fmla="*/ 373 w 373"/>
                <a:gd name="T83" fmla="*/ 0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73" h="254">
                  <a:moveTo>
                    <a:pt x="0" y="254"/>
                  </a:moveTo>
                  <a:lnTo>
                    <a:pt x="7" y="247"/>
                  </a:lnTo>
                  <a:lnTo>
                    <a:pt x="7" y="254"/>
                  </a:lnTo>
                  <a:lnTo>
                    <a:pt x="7" y="247"/>
                  </a:lnTo>
                  <a:lnTo>
                    <a:pt x="7" y="247"/>
                  </a:lnTo>
                  <a:lnTo>
                    <a:pt x="15" y="239"/>
                  </a:lnTo>
                  <a:lnTo>
                    <a:pt x="15" y="247"/>
                  </a:lnTo>
                  <a:lnTo>
                    <a:pt x="15" y="239"/>
                  </a:lnTo>
                  <a:lnTo>
                    <a:pt x="22" y="239"/>
                  </a:lnTo>
                  <a:lnTo>
                    <a:pt x="30" y="232"/>
                  </a:lnTo>
                  <a:lnTo>
                    <a:pt x="30" y="239"/>
                  </a:lnTo>
                  <a:lnTo>
                    <a:pt x="30" y="232"/>
                  </a:lnTo>
                  <a:lnTo>
                    <a:pt x="37" y="224"/>
                  </a:lnTo>
                  <a:lnTo>
                    <a:pt x="37" y="232"/>
                  </a:lnTo>
                  <a:lnTo>
                    <a:pt x="37" y="224"/>
                  </a:lnTo>
                  <a:lnTo>
                    <a:pt x="37" y="224"/>
                  </a:lnTo>
                  <a:lnTo>
                    <a:pt x="45" y="224"/>
                  </a:lnTo>
                  <a:lnTo>
                    <a:pt x="52" y="217"/>
                  </a:lnTo>
                  <a:lnTo>
                    <a:pt x="52" y="224"/>
                  </a:lnTo>
                  <a:lnTo>
                    <a:pt x="52" y="217"/>
                  </a:lnTo>
                  <a:lnTo>
                    <a:pt x="60" y="210"/>
                  </a:lnTo>
                  <a:lnTo>
                    <a:pt x="60" y="217"/>
                  </a:lnTo>
                  <a:lnTo>
                    <a:pt x="60" y="210"/>
                  </a:lnTo>
                  <a:lnTo>
                    <a:pt x="60" y="210"/>
                  </a:lnTo>
                  <a:lnTo>
                    <a:pt x="67" y="210"/>
                  </a:lnTo>
                  <a:lnTo>
                    <a:pt x="74" y="202"/>
                  </a:lnTo>
                  <a:lnTo>
                    <a:pt x="74" y="210"/>
                  </a:lnTo>
                  <a:lnTo>
                    <a:pt x="74" y="202"/>
                  </a:lnTo>
                  <a:lnTo>
                    <a:pt x="82" y="195"/>
                  </a:lnTo>
                  <a:lnTo>
                    <a:pt x="82" y="202"/>
                  </a:lnTo>
                  <a:lnTo>
                    <a:pt x="82" y="195"/>
                  </a:lnTo>
                  <a:lnTo>
                    <a:pt x="82" y="195"/>
                  </a:lnTo>
                  <a:lnTo>
                    <a:pt x="89" y="195"/>
                  </a:lnTo>
                  <a:lnTo>
                    <a:pt x="97" y="187"/>
                  </a:lnTo>
                  <a:lnTo>
                    <a:pt x="97" y="195"/>
                  </a:lnTo>
                  <a:lnTo>
                    <a:pt x="97" y="187"/>
                  </a:lnTo>
                  <a:lnTo>
                    <a:pt x="97" y="187"/>
                  </a:lnTo>
                  <a:lnTo>
                    <a:pt x="104" y="180"/>
                  </a:lnTo>
                  <a:lnTo>
                    <a:pt x="104" y="187"/>
                  </a:lnTo>
                  <a:lnTo>
                    <a:pt x="104" y="180"/>
                  </a:lnTo>
                  <a:lnTo>
                    <a:pt x="112" y="180"/>
                  </a:lnTo>
                  <a:lnTo>
                    <a:pt x="119" y="172"/>
                  </a:lnTo>
                  <a:lnTo>
                    <a:pt x="119" y="180"/>
                  </a:lnTo>
                  <a:lnTo>
                    <a:pt x="119" y="172"/>
                  </a:lnTo>
                  <a:lnTo>
                    <a:pt x="127" y="165"/>
                  </a:lnTo>
                  <a:lnTo>
                    <a:pt x="134" y="165"/>
                  </a:lnTo>
                  <a:lnTo>
                    <a:pt x="142" y="157"/>
                  </a:lnTo>
                  <a:lnTo>
                    <a:pt x="142" y="165"/>
                  </a:lnTo>
                  <a:lnTo>
                    <a:pt x="142" y="157"/>
                  </a:lnTo>
                  <a:lnTo>
                    <a:pt x="142" y="157"/>
                  </a:lnTo>
                  <a:lnTo>
                    <a:pt x="149" y="150"/>
                  </a:lnTo>
                  <a:lnTo>
                    <a:pt x="149" y="157"/>
                  </a:lnTo>
                  <a:lnTo>
                    <a:pt x="149" y="150"/>
                  </a:lnTo>
                  <a:lnTo>
                    <a:pt x="149" y="150"/>
                  </a:lnTo>
                  <a:lnTo>
                    <a:pt x="157" y="150"/>
                  </a:lnTo>
                  <a:lnTo>
                    <a:pt x="164" y="142"/>
                  </a:lnTo>
                  <a:lnTo>
                    <a:pt x="164" y="150"/>
                  </a:lnTo>
                  <a:lnTo>
                    <a:pt x="164" y="142"/>
                  </a:lnTo>
                  <a:lnTo>
                    <a:pt x="164" y="142"/>
                  </a:lnTo>
                  <a:lnTo>
                    <a:pt x="172" y="135"/>
                  </a:lnTo>
                  <a:lnTo>
                    <a:pt x="172" y="142"/>
                  </a:lnTo>
                  <a:lnTo>
                    <a:pt x="172" y="135"/>
                  </a:lnTo>
                  <a:lnTo>
                    <a:pt x="172" y="135"/>
                  </a:lnTo>
                  <a:lnTo>
                    <a:pt x="179" y="135"/>
                  </a:lnTo>
                  <a:lnTo>
                    <a:pt x="187" y="127"/>
                  </a:lnTo>
                  <a:lnTo>
                    <a:pt x="187" y="135"/>
                  </a:lnTo>
                  <a:lnTo>
                    <a:pt x="187" y="127"/>
                  </a:lnTo>
                  <a:lnTo>
                    <a:pt x="194" y="120"/>
                  </a:lnTo>
                  <a:lnTo>
                    <a:pt x="194" y="127"/>
                  </a:lnTo>
                  <a:lnTo>
                    <a:pt x="194" y="120"/>
                  </a:lnTo>
                  <a:lnTo>
                    <a:pt x="194" y="120"/>
                  </a:lnTo>
                  <a:lnTo>
                    <a:pt x="201" y="120"/>
                  </a:lnTo>
                  <a:lnTo>
                    <a:pt x="209" y="112"/>
                  </a:lnTo>
                  <a:lnTo>
                    <a:pt x="209" y="120"/>
                  </a:lnTo>
                  <a:lnTo>
                    <a:pt x="209" y="112"/>
                  </a:lnTo>
                  <a:lnTo>
                    <a:pt x="216" y="105"/>
                  </a:lnTo>
                  <a:lnTo>
                    <a:pt x="216" y="112"/>
                  </a:lnTo>
                  <a:lnTo>
                    <a:pt x="216" y="105"/>
                  </a:lnTo>
                  <a:lnTo>
                    <a:pt x="216" y="105"/>
                  </a:lnTo>
                  <a:lnTo>
                    <a:pt x="224" y="105"/>
                  </a:lnTo>
                  <a:lnTo>
                    <a:pt x="231" y="97"/>
                  </a:lnTo>
                  <a:lnTo>
                    <a:pt x="231" y="105"/>
                  </a:lnTo>
                  <a:lnTo>
                    <a:pt x="231" y="97"/>
                  </a:lnTo>
                  <a:lnTo>
                    <a:pt x="239" y="90"/>
                  </a:lnTo>
                  <a:lnTo>
                    <a:pt x="239" y="97"/>
                  </a:lnTo>
                  <a:lnTo>
                    <a:pt x="239" y="90"/>
                  </a:lnTo>
                  <a:lnTo>
                    <a:pt x="246" y="90"/>
                  </a:lnTo>
                  <a:lnTo>
                    <a:pt x="254" y="83"/>
                  </a:lnTo>
                  <a:lnTo>
                    <a:pt x="254" y="90"/>
                  </a:lnTo>
                  <a:lnTo>
                    <a:pt x="254" y="83"/>
                  </a:lnTo>
                  <a:lnTo>
                    <a:pt x="261" y="75"/>
                  </a:lnTo>
                  <a:lnTo>
                    <a:pt x="261" y="83"/>
                  </a:lnTo>
                  <a:lnTo>
                    <a:pt x="261" y="75"/>
                  </a:lnTo>
                  <a:lnTo>
                    <a:pt x="269" y="75"/>
                  </a:lnTo>
                  <a:lnTo>
                    <a:pt x="276" y="68"/>
                  </a:lnTo>
                  <a:lnTo>
                    <a:pt x="276" y="75"/>
                  </a:lnTo>
                  <a:lnTo>
                    <a:pt x="276" y="68"/>
                  </a:lnTo>
                  <a:lnTo>
                    <a:pt x="276" y="68"/>
                  </a:lnTo>
                  <a:lnTo>
                    <a:pt x="284" y="60"/>
                  </a:lnTo>
                  <a:lnTo>
                    <a:pt x="284" y="68"/>
                  </a:lnTo>
                  <a:lnTo>
                    <a:pt x="284" y="60"/>
                  </a:lnTo>
                  <a:lnTo>
                    <a:pt x="291" y="60"/>
                  </a:lnTo>
                  <a:lnTo>
                    <a:pt x="299" y="53"/>
                  </a:lnTo>
                  <a:lnTo>
                    <a:pt x="299" y="60"/>
                  </a:lnTo>
                  <a:lnTo>
                    <a:pt x="299" y="53"/>
                  </a:lnTo>
                  <a:lnTo>
                    <a:pt x="306" y="45"/>
                  </a:lnTo>
                  <a:lnTo>
                    <a:pt x="314" y="45"/>
                  </a:lnTo>
                  <a:lnTo>
                    <a:pt x="321" y="38"/>
                  </a:lnTo>
                  <a:lnTo>
                    <a:pt x="321" y="45"/>
                  </a:lnTo>
                  <a:lnTo>
                    <a:pt x="321" y="38"/>
                  </a:lnTo>
                  <a:lnTo>
                    <a:pt x="328" y="30"/>
                  </a:lnTo>
                  <a:lnTo>
                    <a:pt x="328" y="38"/>
                  </a:lnTo>
                  <a:lnTo>
                    <a:pt x="328" y="30"/>
                  </a:lnTo>
                  <a:lnTo>
                    <a:pt x="328" y="30"/>
                  </a:lnTo>
                  <a:lnTo>
                    <a:pt x="336" y="30"/>
                  </a:lnTo>
                  <a:lnTo>
                    <a:pt x="343" y="23"/>
                  </a:lnTo>
                  <a:lnTo>
                    <a:pt x="343" y="30"/>
                  </a:lnTo>
                  <a:lnTo>
                    <a:pt x="343" y="23"/>
                  </a:lnTo>
                  <a:lnTo>
                    <a:pt x="351" y="15"/>
                  </a:lnTo>
                  <a:lnTo>
                    <a:pt x="351" y="23"/>
                  </a:lnTo>
                  <a:lnTo>
                    <a:pt x="351" y="15"/>
                  </a:lnTo>
                  <a:lnTo>
                    <a:pt x="358" y="15"/>
                  </a:lnTo>
                  <a:lnTo>
                    <a:pt x="366" y="8"/>
                  </a:lnTo>
                  <a:lnTo>
                    <a:pt x="366" y="15"/>
                  </a:lnTo>
                  <a:lnTo>
                    <a:pt x="366" y="8"/>
                  </a:lnTo>
                  <a:lnTo>
                    <a:pt x="373" y="0"/>
                  </a:lnTo>
                  <a:lnTo>
                    <a:pt x="373" y="8"/>
                  </a:lnTo>
                  <a:lnTo>
                    <a:pt x="373" y="0"/>
                  </a:lnTo>
                </a:path>
              </a:pathLst>
            </a:custGeom>
            <a:noFill/>
            <a:ln w="28575" cmpd="sng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49"/>
            <p:cNvSpPr>
              <a:spLocks/>
            </p:cNvSpPr>
            <p:nvPr/>
          </p:nvSpPr>
          <p:spPr bwMode="auto">
            <a:xfrm>
              <a:off x="2778" y="2086"/>
              <a:ext cx="374" cy="246"/>
            </a:xfrm>
            <a:custGeom>
              <a:avLst/>
              <a:gdLst>
                <a:gd name="T0" fmla="*/ 15 w 374"/>
                <a:gd name="T1" fmla="*/ 239 h 246"/>
                <a:gd name="T2" fmla="*/ 15 w 374"/>
                <a:gd name="T3" fmla="*/ 239 h 246"/>
                <a:gd name="T4" fmla="*/ 23 w 374"/>
                <a:gd name="T5" fmla="*/ 231 h 246"/>
                <a:gd name="T6" fmla="*/ 38 w 374"/>
                <a:gd name="T7" fmla="*/ 224 h 246"/>
                <a:gd name="T8" fmla="*/ 45 w 374"/>
                <a:gd name="T9" fmla="*/ 217 h 246"/>
                <a:gd name="T10" fmla="*/ 60 w 374"/>
                <a:gd name="T11" fmla="*/ 217 h 246"/>
                <a:gd name="T12" fmla="*/ 67 w 374"/>
                <a:gd name="T13" fmla="*/ 202 h 246"/>
                <a:gd name="T14" fmla="*/ 67 w 374"/>
                <a:gd name="T15" fmla="*/ 202 h 246"/>
                <a:gd name="T16" fmla="*/ 82 w 374"/>
                <a:gd name="T17" fmla="*/ 202 h 246"/>
                <a:gd name="T18" fmla="*/ 90 w 374"/>
                <a:gd name="T19" fmla="*/ 194 h 246"/>
                <a:gd name="T20" fmla="*/ 105 w 374"/>
                <a:gd name="T21" fmla="*/ 179 h 246"/>
                <a:gd name="T22" fmla="*/ 105 w 374"/>
                <a:gd name="T23" fmla="*/ 179 h 246"/>
                <a:gd name="T24" fmla="*/ 112 w 374"/>
                <a:gd name="T25" fmla="*/ 172 h 246"/>
                <a:gd name="T26" fmla="*/ 127 w 374"/>
                <a:gd name="T27" fmla="*/ 172 h 246"/>
                <a:gd name="T28" fmla="*/ 135 w 374"/>
                <a:gd name="T29" fmla="*/ 157 h 246"/>
                <a:gd name="T30" fmla="*/ 135 w 374"/>
                <a:gd name="T31" fmla="*/ 157 h 246"/>
                <a:gd name="T32" fmla="*/ 142 w 374"/>
                <a:gd name="T33" fmla="*/ 157 h 246"/>
                <a:gd name="T34" fmla="*/ 150 w 374"/>
                <a:gd name="T35" fmla="*/ 157 h 246"/>
                <a:gd name="T36" fmla="*/ 157 w 374"/>
                <a:gd name="T37" fmla="*/ 149 h 246"/>
                <a:gd name="T38" fmla="*/ 165 w 374"/>
                <a:gd name="T39" fmla="*/ 142 h 246"/>
                <a:gd name="T40" fmla="*/ 172 w 374"/>
                <a:gd name="T41" fmla="*/ 134 h 246"/>
                <a:gd name="T42" fmla="*/ 180 w 374"/>
                <a:gd name="T43" fmla="*/ 127 h 246"/>
                <a:gd name="T44" fmla="*/ 194 w 374"/>
                <a:gd name="T45" fmla="*/ 119 h 246"/>
                <a:gd name="T46" fmla="*/ 194 w 374"/>
                <a:gd name="T47" fmla="*/ 119 h 246"/>
                <a:gd name="T48" fmla="*/ 202 w 374"/>
                <a:gd name="T49" fmla="*/ 112 h 246"/>
                <a:gd name="T50" fmla="*/ 217 w 374"/>
                <a:gd name="T51" fmla="*/ 104 h 246"/>
                <a:gd name="T52" fmla="*/ 224 w 374"/>
                <a:gd name="T53" fmla="*/ 104 h 246"/>
                <a:gd name="T54" fmla="*/ 232 w 374"/>
                <a:gd name="T55" fmla="*/ 97 h 246"/>
                <a:gd name="T56" fmla="*/ 239 w 374"/>
                <a:gd name="T57" fmla="*/ 90 h 246"/>
                <a:gd name="T58" fmla="*/ 254 w 374"/>
                <a:gd name="T59" fmla="*/ 82 h 246"/>
                <a:gd name="T60" fmla="*/ 262 w 374"/>
                <a:gd name="T61" fmla="*/ 75 h 246"/>
                <a:gd name="T62" fmla="*/ 269 w 374"/>
                <a:gd name="T63" fmla="*/ 67 h 246"/>
                <a:gd name="T64" fmla="*/ 284 w 374"/>
                <a:gd name="T65" fmla="*/ 67 h 246"/>
                <a:gd name="T66" fmla="*/ 299 w 374"/>
                <a:gd name="T67" fmla="*/ 60 h 246"/>
                <a:gd name="T68" fmla="*/ 307 w 374"/>
                <a:gd name="T69" fmla="*/ 45 h 246"/>
                <a:gd name="T70" fmla="*/ 321 w 374"/>
                <a:gd name="T71" fmla="*/ 45 h 246"/>
                <a:gd name="T72" fmla="*/ 321 w 374"/>
                <a:gd name="T73" fmla="*/ 37 h 246"/>
                <a:gd name="T74" fmla="*/ 329 w 374"/>
                <a:gd name="T75" fmla="*/ 30 h 246"/>
                <a:gd name="T76" fmla="*/ 344 w 374"/>
                <a:gd name="T77" fmla="*/ 22 h 246"/>
                <a:gd name="T78" fmla="*/ 351 w 374"/>
                <a:gd name="T79" fmla="*/ 15 h 246"/>
                <a:gd name="T80" fmla="*/ 359 w 374"/>
                <a:gd name="T81" fmla="*/ 15 h 246"/>
                <a:gd name="T82" fmla="*/ 366 w 374"/>
                <a:gd name="T83" fmla="*/ 7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74" h="246">
                  <a:moveTo>
                    <a:pt x="0" y="246"/>
                  </a:moveTo>
                  <a:lnTo>
                    <a:pt x="8" y="246"/>
                  </a:lnTo>
                  <a:lnTo>
                    <a:pt x="15" y="239"/>
                  </a:lnTo>
                  <a:lnTo>
                    <a:pt x="15" y="246"/>
                  </a:lnTo>
                  <a:lnTo>
                    <a:pt x="15" y="239"/>
                  </a:lnTo>
                  <a:lnTo>
                    <a:pt x="15" y="239"/>
                  </a:lnTo>
                  <a:lnTo>
                    <a:pt x="23" y="231"/>
                  </a:lnTo>
                  <a:lnTo>
                    <a:pt x="23" y="239"/>
                  </a:lnTo>
                  <a:lnTo>
                    <a:pt x="23" y="231"/>
                  </a:lnTo>
                  <a:lnTo>
                    <a:pt x="30" y="239"/>
                  </a:lnTo>
                  <a:lnTo>
                    <a:pt x="30" y="231"/>
                  </a:lnTo>
                  <a:lnTo>
                    <a:pt x="38" y="224"/>
                  </a:lnTo>
                  <a:lnTo>
                    <a:pt x="38" y="231"/>
                  </a:lnTo>
                  <a:lnTo>
                    <a:pt x="38" y="224"/>
                  </a:lnTo>
                  <a:lnTo>
                    <a:pt x="45" y="217"/>
                  </a:lnTo>
                  <a:lnTo>
                    <a:pt x="53" y="217"/>
                  </a:lnTo>
                  <a:lnTo>
                    <a:pt x="60" y="209"/>
                  </a:lnTo>
                  <a:lnTo>
                    <a:pt x="60" y="217"/>
                  </a:lnTo>
                  <a:lnTo>
                    <a:pt x="60" y="209"/>
                  </a:lnTo>
                  <a:lnTo>
                    <a:pt x="60" y="209"/>
                  </a:lnTo>
                  <a:lnTo>
                    <a:pt x="67" y="202"/>
                  </a:lnTo>
                  <a:lnTo>
                    <a:pt x="67" y="209"/>
                  </a:lnTo>
                  <a:lnTo>
                    <a:pt x="67" y="202"/>
                  </a:lnTo>
                  <a:lnTo>
                    <a:pt x="67" y="202"/>
                  </a:lnTo>
                  <a:lnTo>
                    <a:pt x="75" y="202"/>
                  </a:lnTo>
                  <a:lnTo>
                    <a:pt x="82" y="194"/>
                  </a:lnTo>
                  <a:lnTo>
                    <a:pt x="82" y="202"/>
                  </a:lnTo>
                  <a:lnTo>
                    <a:pt x="82" y="194"/>
                  </a:lnTo>
                  <a:lnTo>
                    <a:pt x="90" y="187"/>
                  </a:lnTo>
                  <a:lnTo>
                    <a:pt x="90" y="194"/>
                  </a:lnTo>
                  <a:lnTo>
                    <a:pt x="90" y="187"/>
                  </a:lnTo>
                  <a:lnTo>
                    <a:pt x="97" y="187"/>
                  </a:lnTo>
                  <a:lnTo>
                    <a:pt x="105" y="179"/>
                  </a:lnTo>
                  <a:lnTo>
                    <a:pt x="105" y="187"/>
                  </a:lnTo>
                  <a:lnTo>
                    <a:pt x="105" y="179"/>
                  </a:lnTo>
                  <a:lnTo>
                    <a:pt x="105" y="179"/>
                  </a:lnTo>
                  <a:lnTo>
                    <a:pt x="112" y="172"/>
                  </a:lnTo>
                  <a:lnTo>
                    <a:pt x="112" y="179"/>
                  </a:lnTo>
                  <a:lnTo>
                    <a:pt x="112" y="172"/>
                  </a:lnTo>
                  <a:lnTo>
                    <a:pt x="120" y="172"/>
                  </a:lnTo>
                  <a:lnTo>
                    <a:pt x="127" y="164"/>
                  </a:lnTo>
                  <a:lnTo>
                    <a:pt x="127" y="172"/>
                  </a:lnTo>
                  <a:lnTo>
                    <a:pt x="127" y="164"/>
                  </a:lnTo>
                  <a:lnTo>
                    <a:pt x="127" y="164"/>
                  </a:lnTo>
                  <a:lnTo>
                    <a:pt x="135" y="157"/>
                  </a:lnTo>
                  <a:lnTo>
                    <a:pt x="135" y="164"/>
                  </a:lnTo>
                  <a:lnTo>
                    <a:pt x="135" y="157"/>
                  </a:lnTo>
                  <a:lnTo>
                    <a:pt x="135" y="157"/>
                  </a:lnTo>
                  <a:lnTo>
                    <a:pt x="142" y="164"/>
                  </a:lnTo>
                  <a:lnTo>
                    <a:pt x="142" y="164"/>
                  </a:lnTo>
                  <a:lnTo>
                    <a:pt x="142" y="157"/>
                  </a:lnTo>
                  <a:lnTo>
                    <a:pt x="142" y="157"/>
                  </a:lnTo>
                  <a:lnTo>
                    <a:pt x="150" y="149"/>
                  </a:lnTo>
                  <a:lnTo>
                    <a:pt x="150" y="157"/>
                  </a:lnTo>
                  <a:lnTo>
                    <a:pt x="150" y="149"/>
                  </a:lnTo>
                  <a:lnTo>
                    <a:pt x="157" y="142"/>
                  </a:lnTo>
                  <a:lnTo>
                    <a:pt x="157" y="149"/>
                  </a:lnTo>
                  <a:lnTo>
                    <a:pt x="165" y="142"/>
                  </a:lnTo>
                  <a:lnTo>
                    <a:pt x="165" y="149"/>
                  </a:lnTo>
                  <a:lnTo>
                    <a:pt x="165" y="142"/>
                  </a:lnTo>
                  <a:lnTo>
                    <a:pt x="172" y="134"/>
                  </a:lnTo>
                  <a:lnTo>
                    <a:pt x="172" y="142"/>
                  </a:lnTo>
                  <a:lnTo>
                    <a:pt x="172" y="134"/>
                  </a:lnTo>
                  <a:lnTo>
                    <a:pt x="180" y="127"/>
                  </a:lnTo>
                  <a:lnTo>
                    <a:pt x="180" y="134"/>
                  </a:lnTo>
                  <a:lnTo>
                    <a:pt x="180" y="127"/>
                  </a:lnTo>
                  <a:lnTo>
                    <a:pt x="187" y="134"/>
                  </a:lnTo>
                  <a:lnTo>
                    <a:pt x="187" y="127"/>
                  </a:lnTo>
                  <a:lnTo>
                    <a:pt x="194" y="119"/>
                  </a:lnTo>
                  <a:lnTo>
                    <a:pt x="194" y="127"/>
                  </a:lnTo>
                  <a:lnTo>
                    <a:pt x="194" y="119"/>
                  </a:lnTo>
                  <a:lnTo>
                    <a:pt x="194" y="119"/>
                  </a:lnTo>
                  <a:lnTo>
                    <a:pt x="202" y="112"/>
                  </a:lnTo>
                  <a:lnTo>
                    <a:pt x="202" y="119"/>
                  </a:lnTo>
                  <a:lnTo>
                    <a:pt x="202" y="112"/>
                  </a:lnTo>
                  <a:lnTo>
                    <a:pt x="202" y="119"/>
                  </a:lnTo>
                  <a:lnTo>
                    <a:pt x="209" y="112"/>
                  </a:lnTo>
                  <a:lnTo>
                    <a:pt x="217" y="104"/>
                  </a:lnTo>
                  <a:lnTo>
                    <a:pt x="217" y="112"/>
                  </a:lnTo>
                  <a:lnTo>
                    <a:pt x="217" y="104"/>
                  </a:lnTo>
                  <a:lnTo>
                    <a:pt x="224" y="104"/>
                  </a:lnTo>
                  <a:lnTo>
                    <a:pt x="232" y="97"/>
                  </a:lnTo>
                  <a:lnTo>
                    <a:pt x="232" y="104"/>
                  </a:lnTo>
                  <a:lnTo>
                    <a:pt x="232" y="97"/>
                  </a:lnTo>
                  <a:lnTo>
                    <a:pt x="239" y="90"/>
                  </a:lnTo>
                  <a:lnTo>
                    <a:pt x="239" y="97"/>
                  </a:lnTo>
                  <a:lnTo>
                    <a:pt x="239" y="90"/>
                  </a:lnTo>
                  <a:lnTo>
                    <a:pt x="247" y="82"/>
                  </a:lnTo>
                  <a:lnTo>
                    <a:pt x="247" y="90"/>
                  </a:lnTo>
                  <a:lnTo>
                    <a:pt x="254" y="82"/>
                  </a:lnTo>
                  <a:lnTo>
                    <a:pt x="254" y="90"/>
                  </a:lnTo>
                  <a:lnTo>
                    <a:pt x="254" y="82"/>
                  </a:lnTo>
                  <a:lnTo>
                    <a:pt x="262" y="75"/>
                  </a:lnTo>
                  <a:lnTo>
                    <a:pt x="262" y="82"/>
                  </a:lnTo>
                  <a:lnTo>
                    <a:pt x="262" y="75"/>
                  </a:lnTo>
                  <a:lnTo>
                    <a:pt x="269" y="67"/>
                  </a:lnTo>
                  <a:lnTo>
                    <a:pt x="269" y="75"/>
                  </a:lnTo>
                  <a:lnTo>
                    <a:pt x="269" y="67"/>
                  </a:lnTo>
                  <a:lnTo>
                    <a:pt x="284" y="67"/>
                  </a:lnTo>
                  <a:lnTo>
                    <a:pt x="284" y="60"/>
                  </a:lnTo>
                  <a:lnTo>
                    <a:pt x="284" y="60"/>
                  </a:lnTo>
                  <a:lnTo>
                    <a:pt x="299" y="60"/>
                  </a:lnTo>
                  <a:lnTo>
                    <a:pt x="299" y="60"/>
                  </a:lnTo>
                  <a:lnTo>
                    <a:pt x="299" y="52"/>
                  </a:lnTo>
                  <a:lnTo>
                    <a:pt x="307" y="45"/>
                  </a:lnTo>
                  <a:lnTo>
                    <a:pt x="307" y="52"/>
                  </a:lnTo>
                  <a:lnTo>
                    <a:pt x="307" y="45"/>
                  </a:lnTo>
                  <a:lnTo>
                    <a:pt x="321" y="45"/>
                  </a:lnTo>
                  <a:lnTo>
                    <a:pt x="314" y="45"/>
                  </a:lnTo>
                  <a:lnTo>
                    <a:pt x="321" y="37"/>
                  </a:lnTo>
                  <a:lnTo>
                    <a:pt x="321" y="37"/>
                  </a:lnTo>
                  <a:lnTo>
                    <a:pt x="329" y="30"/>
                  </a:lnTo>
                  <a:lnTo>
                    <a:pt x="329" y="37"/>
                  </a:lnTo>
                  <a:lnTo>
                    <a:pt x="329" y="30"/>
                  </a:lnTo>
                  <a:lnTo>
                    <a:pt x="329" y="30"/>
                  </a:lnTo>
                  <a:lnTo>
                    <a:pt x="336" y="30"/>
                  </a:lnTo>
                  <a:lnTo>
                    <a:pt x="344" y="22"/>
                  </a:lnTo>
                  <a:lnTo>
                    <a:pt x="344" y="30"/>
                  </a:lnTo>
                  <a:lnTo>
                    <a:pt x="344" y="22"/>
                  </a:lnTo>
                  <a:lnTo>
                    <a:pt x="351" y="15"/>
                  </a:lnTo>
                  <a:lnTo>
                    <a:pt x="351" y="22"/>
                  </a:lnTo>
                  <a:lnTo>
                    <a:pt x="351" y="15"/>
                  </a:lnTo>
                  <a:lnTo>
                    <a:pt x="359" y="15"/>
                  </a:lnTo>
                  <a:lnTo>
                    <a:pt x="366" y="7"/>
                  </a:lnTo>
                  <a:lnTo>
                    <a:pt x="366" y="15"/>
                  </a:lnTo>
                  <a:lnTo>
                    <a:pt x="366" y="7"/>
                  </a:lnTo>
                  <a:lnTo>
                    <a:pt x="374" y="0"/>
                  </a:lnTo>
                  <a:lnTo>
                    <a:pt x="374" y="7"/>
                  </a:lnTo>
                </a:path>
              </a:pathLst>
            </a:custGeom>
            <a:noFill/>
            <a:ln w="28575" cmpd="sng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50"/>
            <p:cNvSpPr>
              <a:spLocks/>
            </p:cNvSpPr>
            <p:nvPr/>
          </p:nvSpPr>
          <p:spPr bwMode="auto">
            <a:xfrm>
              <a:off x="3152" y="1839"/>
              <a:ext cx="373" cy="254"/>
            </a:xfrm>
            <a:custGeom>
              <a:avLst/>
              <a:gdLst>
                <a:gd name="T0" fmla="*/ 7 w 373"/>
                <a:gd name="T1" fmla="*/ 247 h 254"/>
                <a:gd name="T2" fmla="*/ 15 w 373"/>
                <a:gd name="T3" fmla="*/ 239 h 254"/>
                <a:gd name="T4" fmla="*/ 22 w 373"/>
                <a:gd name="T5" fmla="*/ 239 h 254"/>
                <a:gd name="T6" fmla="*/ 37 w 373"/>
                <a:gd name="T7" fmla="*/ 224 h 254"/>
                <a:gd name="T8" fmla="*/ 37 w 373"/>
                <a:gd name="T9" fmla="*/ 224 h 254"/>
                <a:gd name="T10" fmla="*/ 45 w 373"/>
                <a:gd name="T11" fmla="*/ 217 h 254"/>
                <a:gd name="T12" fmla="*/ 59 w 373"/>
                <a:gd name="T13" fmla="*/ 210 h 254"/>
                <a:gd name="T14" fmla="*/ 67 w 373"/>
                <a:gd name="T15" fmla="*/ 202 h 254"/>
                <a:gd name="T16" fmla="*/ 74 w 373"/>
                <a:gd name="T17" fmla="*/ 202 h 254"/>
                <a:gd name="T18" fmla="*/ 82 w 373"/>
                <a:gd name="T19" fmla="*/ 195 h 254"/>
                <a:gd name="T20" fmla="*/ 89 w 373"/>
                <a:gd name="T21" fmla="*/ 187 h 254"/>
                <a:gd name="T22" fmla="*/ 104 w 373"/>
                <a:gd name="T23" fmla="*/ 180 h 254"/>
                <a:gd name="T24" fmla="*/ 104 w 373"/>
                <a:gd name="T25" fmla="*/ 180 h 254"/>
                <a:gd name="T26" fmla="*/ 112 w 373"/>
                <a:gd name="T27" fmla="*/ 172 h 254"/>
                <a:gd name="T28" fmla="*/ 127 w 373"/>
                <a:gd name="T29" fmla="*/ 172 h 254"/>
                <a:gd name="T30" fmla="*/ 134 w 373"/>
                <a:gd name="T31" fmla="*/ 165 h 254"/>
                <a:gd name="T32" fmla="*/ 149 w 373"/>
                <a:gd name="T33" fmla="*/ 150 h 254"/>
                <a:gd name="T34" fmla="*/ 149 w 373"/>
                <a:gd name="T35" fmla="*/ 150 h 254"/>
                <a:gd name="T36" fmla="*/ 172 w 373"/>
                <a:gd name="T37" fmla="*/ 135 h 254"/>
                <a:gd name="T38" fmla="*/ 179 w 373"/>
                <a:gd name="T39" fmla="*/ 127 h 254"/>
                <a:gd name="T40" fmla="*/ 186 w 373"/>
                <a:gd name="T41" fmla="*/ 127 h 254"/>
                <a:gd name="T42" fmla="*/ 194 w 373"/>
                <a:gd name="T43" fmla="*/ 120 h 254"/>
                <a:gd name="T44" fmla="*/ 201 w 373"/>
                <a:gd name="T45" fmla="*/ 120 h 254"/>
                <a:gd name="T46" fmla="*/ 216 w 373"/>
                <a:gd name="T47" fmla="*/ 105 h 254"/>
                <a:gd name="T48" fmla="*/ 224 w 373"/>
                <a:gd name="T49" fmla="*/ 98 h 254"/>
                <a:gd name="T50" fmla="*/ 231 w 373"/>
                <a:gd name="T51" fmla="*/ 98 h 254"/>
                <a:gd name="T52" fmla="*/ 239 w 373"/>
                <a:gd name="T53" fmla="*/ 90 h 254"/>
                <a:gd name="T54" fmla="*/ 246 w 373"/>
                <a:gd name="T55" fmla="*/ 90 h 254"/>
                <a:gd name="T56" fmla="*/ 261 w 373"/>
                <a:gd name="T57" fmla="*/ 75 h 254"/>
                <a:gd name="T58" fmla="*/ 261 w 373"/>
                <a:gd name="T59" fmla="*/ 75 h 254"/>
                <a:gd name="T60" fmla="*/ 269 w 373"/>
                <a:gd name="T61" fmla="*/ 68 h 254"/>
                <a:gd name="T62" fmla="*/ 284 w 373"/>
                <a:gd name="T63" fmla="*/ 68 h 254"/>
                <a:gd name="T64" fmla="*/ 291 w 373"/>
                <a:gd name="T65" fmla="*/ 60 h 254"/>
                <a:gd name="T66" fmla="*/ 299 w 373"/>
                <a:gd name="T67" fmla="*/ 53 h 254"/>
                <a:gd name="T68" fmla="*/ 306 w 373"/>
                <a:gd name="T69" fmla="*/ 45 h 254"/>
                <a:gd name="T70" fmla="*/ 313 w 373"/>
                <a:gd name="T71" fmla="*/ 38 h 254"/>
                <a:gd name="T72" fmla="*/ 328 w 373"/>
                <a:gd name="T73" fmla="*/ 38 h 254"/>
                <a:gd name="T74" fmla="*/ 336 w 373"/>
                <a:gd name="T75" fmla="*/ 30 h 254"/>
                <a:gd name="T76" fmla="*/ 343 w 373"/>
                <a:gd name="T77" fmla="*/ 23 h 254"/>
                <a:gd name="T78" fmla="*/ 351 w 373"/>
                <a:gd name="T79" fmla="*/ 15 h 254"/>
                <a:gd name="T80" fmla="*/ 358 w 373"/>
                <a:gd name="T81" fmla="*/ 15 h 254"/>
                <a:gd name="T82" fmla="*/ 373 w 373"/>
                <a:gd name="T83" fmla="*/ 0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73" h="254">
                  <a:moveTo>
                    <a:pt x="0" y="254"/>
                  </a:moveTo>
                  <a:lnTo>
                    <a:pt x="0" y="247"/>
                  </a:lnTo>
                  <a:lnTo>
                    <a:pt x="7" y="247"/>
                  </a:lnTo>
                  <a:lnTo>
                    <a:pt x="15" y="239"/>
                  </a:lnTo>
                  <a:lnTo>
                    <a:pt x="15" y="247"/>
                  </a:lnTo>
                  <a:lnTo>
                    <a:pt x="15" y="239"/>
                  </a:lnTo>
                  <a:lnTo>
                    <a:pt x="15" y="239"/>
                  </a:lnTo>
                  <a:lnTo>
                    <a:pt x="22" y="232"/>
                  </a:lnTo>
                  <a:lnTo>
                    <a:pt x="22" y="239"/>
                  </a:lnTo>
                  <a:lnTo>
                    <a:pt x="22" y="232"/>
                  </a:lnTo>
                  <a:lnTo>
                    <a:pt x="30" y="232"/>
                  </a:lnTo>
                  <a:lnTo>
                    <a:pt x="37" y="224"/>
                  </a:lnTo>
                  <a:lnTo>
                    <a:pt x="37" y="232"/>
                  </a:lnTo>
                  <a:lnTo>
                    <a:pt x="37" y="224"/>
                  </a:lnTo>
                  <a:lnTo>
                    <a:pt x="37" y="224"/>
                  </a:lnTo>
                  <a:lnTo>
                    <a:pt x="45" y="217"/>
                  </a:lnTo>
                  <a:lnTo>
                    <a:pt x="45" y="224"/>
                  </a:lnTo>
                  <a:lnTo>
                    <a:pt x="45" y="217"/>
                  </a:lnTo>
                  <a:lnTo>
                    <a:pt x="45" y="217"/>
                  </a:lnTo>
                  <a:lnTo>
                    <a:pt x="52" y="217"/>
                  </a:lnTo>
                  <a:lnTo>
                    <a:pt x="59" y="210"/>
                  </a:lnTo>
                  <a:lnTo>
                    <a:pt x="59" y="217"/>
                  </a:lnTo>
                  <a:lnTo>
                    <a:pt x="59" y="210"/>
                  </a:lnTo>
                  <a:lnTo>
                    <a:pt x="67" y="202"/>
                  </a:lnTo>
                  <a:lnTo>
                    <a:pt x="67" y="210"/>
                  </a:lnTo>
                  <a:lnTo>
                    <a:pt x="67" y="202"/>
                  </a:lnTo>
                  <a:lnTo>
                    <a:pt x="74" y="202"/>
                  </a:lnTo>
                  <a:lnTo>
                    <a:pt x="82" y="195"/>
                  </a:lnTo>
                  <a:lnTo>
                    <a:pt x="82" y="202"/>
                  </a:lnTo>
                  <a:lnTo>
                    <a:pt x="82" y="195"/>
                  </a:lnTo>
                  <a:lnTo>
                    <a:pt x="89" y="187"/>
                  </a:lnTo>
                  <a:lnTo>
                    <a:pt x="89" y="195"/>
                  </a:lnTo>
                  <a:lnTo>
                    <a:pt x="89" y="187"/>
                  </a:lnTo>
                  <a:lnTo>
                    <a:pt x="89" y="187"/>
                  </a:lnTo>
                  <a:lnTo>
                    <a:pt x="97" y="187"/>
                  </a:lnTo>
                  <a:lnTo>
                    <a:pt x="104" y="180"/>
                  </a:lnTo>
                  <a:lnTo>
                    <a:pt x="104" y="187"/>
                  </a:lnTo>
                  <a:lnTo>
                    <a:pt x="104" y="180"/>
                  </a:lnTo>
                  <a:lnTo>
                    <a:pt x="104" y="180"/>
                  </a:lnTo>
                  <a:lnTo>
                    <a:pt x="112" y="172"/>
                  </a:lnTo>
                  <a:lnTo>
                    <a:pt x="112" y="180"/>
                  </a:lnTo>
                  <a:lnTo>
                    <a:pt x="112" y="172"/>
                  </a:lnTo>
                  <a:lnTo>
                    <a:pt x="119" y="172"/>
                  </a:lnTo>
                  <a:lnTo>
                    <a:pt x="127" y="165"/>
                  </a:lnTo>
                  <a:lnTo>
                    <a:pt x="127" y="172"/>
                  </a:lnTo>
                  <a:lnTo>
                    <a:pt x="127" y="165"/>
                  </a:lnTo>
                  <a:lnTo>
                    <a:pt x="134" y="157"/>
                  </a:lnTo>
                  <a:lnTo>
                    <a:pt x="134" y="165"/>
                  </a:lnTo>
                  <a:lnTo>
                    <a:pt x="134" y="157"/>
                  </a:lnTo>
                  <a:lnTo>
                    <a:pt x="142" y="157"/>
                  </a:lnTo>
                  <a:lnTo>
                    <a:pt x="149" y="150"/>
                  </a:lnTo>
                  <a:lnTo>
                    <a:pt x="149" y="157"/>
                  </a:lnTo>
                  <a:lnTo>
                    <a:pt x="149" y="150"/>
                  </a:lnTo>
                  <a:lnTo>
                    <a:pt x="149" y="150"/>
                  </a:lnTo>
                  <a:lnTo>
                    <a:pt x="157" y="142"/>
                  </a:lnTo>
                  <a:lnTo>
                    <a:pt x="164" y="142"/>
                  </a:lnTo>
                  <a:lnTo>
                    <a:pt x="172" y="135"/>
                  </a:lnTo>
                  <a:lnTo>
                    <a:pt x="172" y="142"/>
                  </a:lnTo>
                  <a:lnTo>
                    <a:pt x="172" y="135"/>
                  </a:lnTo>
                  <a:lnTo>
                    <a:pt x="179" y="127"/>
                  </a:lnTo>
                  <a:lnTo>
                    <a:pt x="179" y="135"/>
                  </a:lnTo>
                  <a:lnTo>
                    <a:pt x="179" y="127"/>
                  </a:lnTo>
                  <a:lnTo>
                    <a:pt x="186" y="127"/>
                  </a:lnTo>
                  <a:lnTo>
                    <a:pt x="194" y="120"/>
                  </a:lnTo>
                  <a:lnTo>
                    <a:pt x="194" y="127"/>
                  </a:lnTo>
                  <a:lnTo>
                    <a:pt x="194" y="120"/>
                  </a:lnTo>
                  <a:lnTo>
                    <a:pt x="194" y="120"/>
                  </a:lnTo>
                  <a:lnTo>
                    <a:pt x="201" y="112"/>
                  </a:lnTo>
                  <a:lnTo>
                    <a:pt x="201" y="120"/>
                  </a:lnTo>
                  <a:lnTo>
                    <a:pt x="201" y="112"/>
                  </a:lnTo>
                  <a:lnTo>
                    <a:pt x="209" y="112"/>
                  </a:lnTo>
                  <a:lnTo>
                    <a:pt x="216" y="105"/>
                  </a:lnTo>
                  <a:lnTo>
                    <a:pt x="216" y="112"/>
                  </a:lnTo>
                  <a:lnTo>
                    <a:pt x="216" y="105"/>
                  </a:lnTo>
                  <a:lnTo>
                    <a:pt x="224" y="98"/>
                  </a:lnTo>
                  <a:lnTo>
                    <a:pt x="224" y="105"/>
                  </a:lnTo>
                  <a:lnTo>
                    <a:pt x="224" y="98"/>
                  </a:lnTo>
                  <a:lnTo>
                    <a:pt x="231" y="98"/>
                  </a:lnTo>
                  <a:lnTo>
                    <a:pt x="239" y="90"/>
                  </a:lnTo>
                  <a:lnTo>
                    <a:pt x="239" y="98"/>
                  </a:lnTo>
                  <a:lnTo>
                    <a:pt x="239" y="90"/>
                  </a:lnTo>
                  <a:lnTo>
                    <a:pt x="239" y="90"/>
                  </a:lnTo>
                  <a:lnTo>
                    <a:pt x="246" y="83"/>
                  </a:lnTo>
                  <a:lnTo>
                    <a:pt x="246" y="90"/>
                  </a:lnTo>
                  <a:lnTo>
                    <a:pt x="246" y="83"/>
                  </a:lnTo>
                  <a:lnTo>
                    <a:pt x="254" y="83"/>
                  </a:lnTo>
                  <a:lnTo>
                    <a:pt x="261" y="75"/>
                  </a:lnTo>
                  <a:lnTo>
                    <a:pt x="261" y="83"/>
                  </a:lnTo>
                  <a:lnTo>
                    <a:pt x="261" y="75"/>
                  </a:lnTo>
                  <a:lnTo>
                    <a:pt x="261" y="75"/>
                  </a:lnTo>
                  <a:lnTo>
                    <a:pt x="269" y="68"/>
                  </a:lnTo>
                  <a:lnTo>
                    <a:pt x="269" y="75"/>
                  </a:lnTo>
                  <a:lnTo>
                    <a:pt x="269" y="68"/>
                  </a:lnTo>
                  <a:lnTo>
                    <a:pt x="276" y="68"/>
                  </a:lnTo>
                  <a:lnTo>
                    <a:pt x="284" y="60"/>
                  </a:lnTo>
                  <a:lnTo>
                    <a:pt x="284" y="68"/>
                  </a:lnTo>
                  <a:lnTo>
                    <a:pt x="284" y="60"/>
                  </a:lnTo>
                  <a:lnTo>
                    <a:pt x="291" y="53"/>
                  </a:lnTo>
                  <a:lnTo>
                    <a:pt x="291" y="60"/>
                  </a:lnTo>
                  <a:lnTo>
                    <a:pt x="291" y="53"/>
                  </a:lnTo>
                  <a:lnTo>
                    <a:pt x="291" y="53"/>
                  </a:lnTo>
                  <a:lnTo>
                    <a:pt x="299" y="53"/>
                  </a:lnTo>
                  <a:lnTo>
                    <a:pt x="306" y="45"/>
                  </a:lnTo>
                  <a:lnTo>
                    <a:pt x="306" y="53"/>
                  </a:lnTo>
                  <a:lnTo>
                    <a:pt x="306" y="45"/>
                  </a:lnTo>
                  <a:lnTo>
                    <a:pt x="313" y="38"/>
                  </a:lnTo>
                  <a:lnTo>
                    <a:pt x="313" y="45"/>
                  </a:lnTo>
                  <a:lnTo>
                    <a:pt x="313" y="38"/>
                  </a:lnTo>
                  <a:lnTo>
                    <a:pt x="321" y="38"/>
                  </a:lnTo>
                  <a:lnTo>
                    <a:pt x="328" y="30"/>
                  </a:lnTo>
                  <a:lnTo>
                    <a:pt x="328" y="38"/>
                  </a:lnTo>
                  <a:lnTo>
                    <a:pt x="328" y="30"/>
                  </a:lnTo>
                  <a:lnTo>
                    <a:pt x="336" y="23"/>
                  </a:lnTo>
                  <a:lnTo>
                    <a:pt x="336" y="30"/>
                  </a:lnTo>
                  <a:lnTo>
                    <a:pt x="336" y="23"/>
                  </a:lnTo>
                  <a:lnTo>
                    <a:pt x="336" y="23"/>
                  </a:lnTo>
                  <a:lnTo>
                    <a:pt x="343" y="23"/>
                  </a:lnTo>
                  <a:lnTo>
                    <a:pt x="351" y="15"/>
                  </a:lnTo>
                  <a:lnTo>
                    <a:pt x="351" y="23"/>
                  </a:lnTo>
                  <a:lnTo>
                    <a:pt x="351" y="15"/>
                  </a:lnTo>
                  <a:lnTo>
                    <a:pt x="351" y="15"/>
                  </a:lnTo>
                  <a:lnTo>
                    <a:pt x="358" y="8"/>
                  </a:lnTo>
                  <a:lnTo>
                    <a:pt x="358" y="15"/>
                  </a:lnTo>
                  <a:lnTo>
                    <a:pt x="358" y="8"/>
                  </a:lnTo>
                  <a:lnTo>
                    <a:pt x="366" y="8"/>
                  </a:lnTo>
                  <a:lnTo>
                    <a:pt x="373" y="0"/>
                  </a:lnTo>
                  <a:lnTo>
                    <a:pt x="373" y="8"/>
                  </a:lnTo>
                  <a:lnTo>
                    <a:pt x="373" y="0"/>
                  </a:lnTo>
                </a:path>
              </a:pathLst>
            </a:custGeom>
            <a:noFill/>
            <a:ln w="28575" cmpd="sng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51"/>
            <p:cNvSpPr>
              <a:spLocks/>
            </p:cNvSpPr>
            <p:nvPr/>
          </p:nvSpPr>
          <p:spPr bwMode="auto">
            <a:xfrm>
              <a:off x="3525" y="1600"/>
              <a:ext cx="359" cy="239"/>
            </a:xfrm>
            <a:custGeom>
              <a:avLst/>
              <a:gdLst>
                <a:gd name="T0" fmla="*/ 8 w 359"/>
                <a:gd name="T1" fmla="*/ 232 h 239"/>
                <a:gd name="T2" fmla="*/ 8 w 359"/>
                <a:gd name="T3" fmla="*/ 232 h 239"/>
                <a:gd name="T4" fmla="*/ 23 w 359"/>
                <a:gd name="T5" fmla="*/ 232 h 239"/>
                <a:gd name="T6" fmla="*/ 30 w 359"/>
                <a:gd name="T7" fmla="*/ 217 h 239"/>
                <a:gd name="T8" fmla="*/ 30 w 359"/>
                <a:gd name="T9" fmla="*/ 217 h 239"/>
                <a:gd name="T10" fmla="*/ 45 w 359"/>
                <a:gd name="T11" fmla="*/ 217 h 239"/>
                <a:gd name="T12" fmla="*/ 53 w 359"/>
                <a:gd name="T13" fmla="*/ 202 h 239"/>
                <a:gd name="T14" fmla="*/ 60 w 359"/>
                <a:gd name="T15" fmla="*/ 202 h 239"/>
                <a:gd name="T16" fmla="*/ 67 w 359"/>
                <a:gd name="T17" fmla="*/ 195 h 239"/>
                <a:gd name="T18" fmla="*/ 75 w 359"/>
                <a:gd name="T19" fmla="*/ 195 h 239"/>
                <a:gd name="T20" fmla="*/ 82 w 359"/>
                <a:gd name="T21" fmla="*/ 187 h 239"/>
                <a:gd name="T22" fmla="*/ 90 w 359"/>
                <a:gd name="T23" fmla="*/ 180 h 239"/>
                <a:gd name="T24" fmla="*/ 97 w 359"/>
                <a:gd name="T25" fmla="*/ 180 h 239"/>
                <a:gd name="T26" fmla="*/ 112 w 359"/>
                <a:gd name="T27" fmla="*/ 165 h 239"/>
                <a:gd name="T28" fmla="*/ 120 w 359"/>
                <a:gd name="T29" fmla="*/ 157 h 239"/>
                <a:gd name="T30" fmla="*/ 127 w 359"/>
                <a:gd name="T31" fmla="*/ 157 h 239"/>
                <a:gd name="T32" fmla="*/ 135 w 359"/>
                <a:gd name="T33" fmla="*/ 150 h 239"/>
                <a:gd name="T34" fmla="*/ 142 w 359"/>
                <a:gd name="T35" fmla="*/ 142 h 239"/>
                <a:gd name="T36" fmla="*/ 157 w 359"/>
                <a:gd name="T37" fmla="*/ 142 h 239"/>
                <a:gd name="T38" fmla="*/ 165 w 359"/>
                <a:gd name="T39" fmla="*/ 135 h 239"/>
                <a:gd name="T40" fmla="*/ 179 w 359"/>
                <a:gd name="T41" fmla="*/ 120 h 239"/>
                <a:gd name="T42" fmla="*/ 179 w 359"/>
                <a:gd name="T43" fmla="*/ 120 h 239"/>
                <a:gd name="T44" fmla="*/ 187 w 359"/>
                <a:gd name="T45" fmla="*/ 112 h 239"/>
                <a:gd name="T46" fmla="*/ 202 w 359"/>
                <a:gd name="T47" fmla="*/ 112 h 239"/>
                <a:gd name="T48" fmla="*/ 209 w 359"/>
                <a:gd name="T49" fmla="*/ 105 h 239"/>
                <a:gd name="T50" fmla="*/ 224 w 359"/>
                <a:gd name="T51" fmla="*/ 90 h 239"/>
                <a:gd name="T52" fmla="*/ 224 w 359"/>
                <a:gd name="T53" fmla="*/ 90 h 239"/>
                <a:gd name="T54" fmla="*/ 232 w 359"/>
                <a:gd name="T55" fmla="*/ 83 h 239"/>
                <a:gd name="T56" fmla="*/ 247 w 359"/>
                <a:gd name="T57" fmla="*/ 75 h 239"/>
                <a:gd name="T58" fmla="*/ 247 w 359"/>
                <a:gd name="T59" fmla="*/ 75 h 239"/>
                <a:gd name="T60" fmla="*/ 254 w 359"/>
                <a:gd name="T61" fmla="*/ 68 h 239"/>
                <a:gd name="T62" fmla="*/ 269 w 359"/>
                <a:gd name="T63" fmla="*/ 68 h 239"/>
                <a:gd name="T64" fmla="*/ 277 w 359"/>
                <a:gd name="T65" fmla="*/ 53 h 239"/>
                <a:gd name="T66" fmla="*/ 277 w 359"/>
                <a:gd name="T67" fmla="*/ 53 h 239"/>
                <a:gd name="T68" fmla="*/ 292 w 359"/>
                <a:gd name="T69" fmla="*/ 53 h 239"/>
                <a:gd name="T70" fmla="*/ 299 w 359"/>
                <a:gd name="T71" fmla="*/ 45 h 239"/>
                <a:gd name="T72" fmla="*/ 306 w 359"/>
                <a:gd name="T73" fmla="*/ 38 h 239"/>
                <a:gd name="T74" fmla="*/ 314 w 359"/>
                <a:gd name="T75" fmla="*/ 30 h 239"/>
                <a:gd name="T76" fmla="*/ 321 w 359"/>
                <a:gd name="T77" fmla="*/ 30 h 239"/>
                <a:gd name="T78" fmla="*/ 336 w 359"/>
                <a:gd name="T79" fmla="*/ 15 h 239"/>
                <a:gd name="T80" fmla="*/ 336 w 359"/>
                <a:gd name="T81" fmla="*/ 15 h 239"/>
                <a:gd name="T82" fmla="*/ 344 w 359"/>
                <a:gd name="T83" fmla="*/ 8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9" h="239">
                  <a:moveTo>
                    <a:pt x="0" y="239"/>
                  </a:moveTo>
                  <a:lnTo>
                    <a:pt x="0" y="239"/>
                  </a:lnTo>
                  <a:lnTo>
                    <a:pt x="8" y="232"/>
                  </a:lnTo>
                  <a:lnTo>
                    <a:pt x="8" y="239"/>
                  </a:lnTo>
                  <a:lnTo>
                    <a:pt x="8" y="232"/>
                  </a:lnTo>
                  <a:lnTo>
                    <a:pt x="8" y="232"/>
                  </a:lnTo>
                  <a:lnTo>
                    <a:pt x="15" y="232"/>
                  </a:lnTo>
                  <a:lnTo>
                    <a:pt x="23" y="224"/>
                  </a:lnTo>
                  <a:lnTo>
                    <a:pt x="23" y="232"/>
                  </a:lnTo>
                  <a:lnTo>
                    <a:pt x="23" y="224"/>
                  </a:lnTo>
                  <a:lnTo>
                    <a:pt x="23" y="224"/>
                  </a:lnTo>
                  <a:lnTo>
                    <a:pt x="30" y="217"/>
                  </a:lnTo>
                  <a:lnTo>
                    <a:pt x="30" y="224"/>
                  </a:lnTo>
                  <a:lnTo>
                    <a:pt x="30" y="217"/>
                  </a:lnTo>
                  <a:lnTo>
                    <a:pt x="30" y="217"/>
                  </a:lnTo>
                  <a:lnTo>
                    <a:pt x="38" y="217"/>
                  </a:lnTo>
                  <a:lnTo>
                    <a:pt x="45" y="210"/>
                  </a:lnTo>
                  <a:lnTo>
                    <a:pt x="45" y="217"/>
                  </a:lnTo>
                  <a:lnTo>
                    <a:pt x="45" y="210"/>
                  </a:lnTo>
                  <a:lnTo>
                    <a:pt x="45" y="210"/>
                  </a:lnTo>
                  <a:lnTo>
                    <a:pt x="53" y="202"/>
                  </a:lnTo>
                  <a:lnTo>
                    <a:pt x="53" y="210"/>
                  </a:lnTo>
                  <a:lnTo>
                    <a:pt x="53" y="202"/>
                  </a:lnTo>
                  <a:lnTo>
                    <a:pt x="60" y="202"/>
                  </a:lnTo>
                  <a:lnTo>
                    <a:pt x="67" y="195"/>
                  </a:lnTo>
                  <a:lnTo>
                    <a:pt x="67" y="202"/>
                  </a:lnTo>
                  <a:lnTo>
                    <a:pt x="67" y="195"/>
                  </a:lnTo>
                  <a:lnTo>
                    <a:pt x="67" y="195"/>
                  </a:lnTo>
                  <a:lnTo>
                    <a:pt x="75" y="187"/>
                  </a:lnTo>
                  <a:lnTo>
                    <a:pt x="75" y="195"/>
                  </a:lnTo>
                  <a:lnTo>
                    <a:pt x="75" y="187"/>
                  </a:lnTo>
                  <a:lnTo>
                    <a:pt x="75" y="187"/>
                  </a:lnTo>
                  <a:lnTo>
                    <a:pt x="82" y="187"/>
                  </a:lnTo>
                  <a:lnTo>
                    <a:pt x="90" y="180"/>
                  </a:lnTo>
                  <a:lnTo>
                    <a:pt x="90" y="187"/>
                  </a:lnTo>
                  <a:lnTo>
                    <a:pt x="90" y="180"/>
                  </a:lnTo>
                  <a:lnTo>
                    <a:pt x="90" y="180"/>
                  </a:lnTo>
                  <a:lnTo>
                    <a:pt x="97" y="172"/>
                  </a:lnTo>
                  <a:lnTo>
                    <a:pt x="97" y="180"/>
                  </a:lnTo>
                  <a:lnTo>
                    <a:pt x="97" y="172"/>
                  </a:lnTo>
                  <a:lnTo>
                    <a:pt x="105" y="172"/>
                  </a:lnTo>
                  <a:lnTo>
                    <a:pt x="112" y="165"/>
                  </a:lnTo>
                  <a:lnTo>
                    <a:pt x="112" y="172"/>
                  </a:lnTo>
                  <a:lnTo>
                    <a:pt x="112" y="165"/>
                  </a:lnTo>
                  <a:lnTo>
                    <a:pt x="120" y="157"/>
                  </a:lnTo>
                  <a:lnTo>
                    <a:pt x="120" y="165"/>
                  </a:lnTo>
                  <a:lnTo>
                    <a:pt x="120" y="157"/>
                  </a:lnTo>
                  <a:lnTo>
                    <a:pt x="127" y="157"/>
                  </a:lnTo>
                  <a:lnTo>
                    <a:pt x="135" y="150"/>
                  </a:lnTo>
                  <a:lnTo>
                    <a:pt x="135" y="157"/>
                  </a:lnTo>
                  <a:lnTo>
                    <a:pt x="135" y="150"/>
                  </a:lnTo>
                  <a:lnTo>
                    <a:pt x="142" y="142"/>
                  </a:lnTo>
                  <a:lnTo>
                    <a:pt x="142" y="150"/>
                  </a:lnTo>
                  <a:lnTo>
                    <a:pt x="142" y="142"/>
                  </a:lnTo>
                  <a:lnTo>
                    <a:pt x="150" y="142"/>
                  </a:lnTo>
                  <a:lnTo>
                    <a:pt x="157" y="135"/>
                  </a:lnTo>
                  <a:lnTo>
                    <a:pt x="157" y="142"/>
                  </a:lnTo>
                  <a:lnTo>
                    <a:pt x="157" y="135"/>
                  </a:lnTo>
                  <a:lnTo>
                    <a:pt x="165" y="127"/>
                  </a:lnTo>
                  <a:lnTo>
                    <a:pt x="165" y="135"/>
                  </a:lnTo>
                  <a:lnTo>
                    <a:pt x="165" y="127"/>
                  </a:lnTo>
                  <a:lnTo>
                    <a:pt x="172" y="127"/>
                  </a:lnTo>
                  <a:lnTo>
                    <a:pt x="179" y="120"/>
                  </a:lnTo>
                  <a:lnTo>
                    <a:pt x="179" y="127"/>
                  </a:lnTo>
                  <a:lnTo>
                    <a:pt x="179" y="120"/>
                  </a:lnTo>
                  <a:lnTo>
                    <a:pt x="179" y="120"/>
                  </a:lnTo>
                  <a:lnTo>
                    <a:pt x="187" y="112"/>
                  </a:lnTo>
                  <a:lnTo>
                    <a:pt x="187" y="120"/>
                  </a:lnTo>
                  <a:lnTo>
                    <a:pt x="187" y="112"/>
                  </a:lnTo>
                  <a:lnTo>
                    <a:pt x="194" y="112"/>
                  </a:lnTo>
                  <a:lnTo>
                    <a:pt x="202" y="105"/>
                  </a:lnTo>
                  <a:lnTo>
                    <a:pt x="202" y="112"/>
                  </a:lnTo>
                  <a:lnTo>
                    <a:pt x="202" y="105"/>
                  </a:lnTo>
                  <a:lnTo>
                    <a:pt x="209" y="98"/>
                  </a:lnTo>
                  <a:lnTo>
                    <a:pt x="209" y="105"/>
                  </a:lnTo>
                  <a:lnTo>
                    <a:pt x="209" y="98"/>
                  </a:lnTo>
                  <a:lnTo>
                    <a:pt x="217" y="98"/>
                  </a:lnTo>
                  <a:lnTo>
                    <a:pt x="224" y="90"/>
                  </a:lnTo>
                  <a:lnTo>
                    <a:pt x="224" y="98"/>
                  </a:lnTo>
                  <a:lnTo>
                    <a:pt x="224" y="90"/>
                  </a:lnTo>
                  <a:lnTo>
                    <a:pt x="224" y="90"/>
                  </a:lnTo>
                  <a:lnTo>
                    <a:pt x="232" y="83"/>
                  </a:lnTo>
                  <a:lnTo>
                    <a:pt x="232" y="90"/>
                  </a:lnTo>
                  <a:lnTo>
                    <a:pt x="232" y="83"/>
                  </a:lnTo>
                  <a:lnTo>
                    <a:pt x="232" y="83"/>
                  </a:lnTo>
                  <a:lnTo>
                    <a:pt x="239" y="83"/>
                  </a:lnTo>
                  <a:lnTo>
                    <a:pt x="247" y="75"/>
                  </a:lnTo>
                  <a:lnTo>
                    <a:pt x="247" y="83"/>
                  </a:lnTo>
                  <a:lnTo>
                    <a:pt x="247" y="75"/>
                  </a:lnTo>
                  <a:lnTo>
                    <a:pt x="247" y="75"/>
                  </a:lnTo>
                  <a:lnTo>
                    <a:pt x="254" y="68"/>
                  </a:lnTo>
                  <a:lnTo>
                    <a:pt x="254" y="75"/>
                  </a:lnTo>
                  <a:lnTo>
                    <a:pt x="254" y="68"/>
                  </a:lnTo>
                  <a:lnTo>
                    <a:pt x="262" y="68"/>
                  </a:lnTo>
                  <a:lnTo>
                    <a:pt x="269" y="60"/>
                  </a:lnTo>
                  <a:lnTo>
                    <a:pt x="269" y="68"/>
                  </a:lnTo>
                  <a:lnTo>
                    <a:pt x="269" y="60"/>
                  </a:lnTo>
                  <a:lnTo>
                    <a:pt x="269" y="60"/>
                  </a:lnTo>
                  <a:lnTo>
                    <a:pt x="277" y="53"/>
                  </a:lnTo>
                  <a:lnTo>
                    <a:pt x="277" y="60"/>
                  </a:lnTo>
                  <a:lnTo>
                    <a:pt x="277" y="53"/>
                  </a:lnTo>
                  <a:lnTo>
                    <a:pt x="277" y="53"/>
                  </a:lnTo>
                  <a:lnTo>
                    <a:pt x="284" y="53"/>
                  </a:lnTo>
                  <a:lnTo>
                    <a:pt x="292" y="45"/>
                  </a:lnTo>
                  <a:lnTo>
                    <a:pt x="292" y="53"/>
                  </a:lnTo>
                  <a:lnTo>
                    <a:pt x="292" y="45"/>
                  </a:lnTo>
                  <a:lnTo>
                    <a:pt x="299" y="38"/>
                  </a:lnTo>
                  <a:lnTo>
                    <a:pt x="299" y="45"/>
                  </a:lnTo>
                  <a:lnTo>
                    <a:pt x="299" y="38"/>
                  </a:lnTo>
                  <a:lnTo>
                    <a:pt x="299" y="38"/>
                  </a:lnTo>
                  <a:lnTo>
                    <a:pt x="306" y="38"/>
                  </a:lnTo>
                  <a:lnTo>
                    <a:pt x="314" y="30"/>
                  </a:lnTo>
                  <a:lnTo>
                    <a:pt x="314" y="38"/>
                  </a:lnTo>
                  <a:lnTo>
                    <a:pt x="314" y="30"/>
                  </a:lnTo>
                  <a:lnTo>
                    <a:pt x="314" y="30"/>
                  </a:lnTo>
                  <a:lnTo>
                    <a:pt x="321" y="23"/>
                  </a:lnTo>
                  <a:lnTo>
                    <a:pt x="321" y="30"/>
                  </a:lnTo>
                  <a:lnTo>
                    <a:pt x="321" y="23"/>
                  </a:lnTo>
                  <a:lnTo>
                    <a:pt x="329" y="23"/>
                  </a:lnTo>
                  <a:lnTo>
                    <a:pt x="336" y="15"/>
                  </a:lnTo>
                  <a:lnTo>
                    <a:pt x="336" y="23"/>
                  </a:lnTo>
                  <a:lnTo>
                    <a:pt x="336" y="15"/>
                  </a:lnTo>
                  <a:lnTo>
                    <a:pt x="336" y="15"/>
                  </a:lnTo>
                  <a:lnTo>
                    <a:pt x="344" y="8"/>
                  </a:lnTo>
                  <a:lnTo>
                    <a:pt x="344" y="15"/>
                  </a:lnTo>
                  <a:lnTo>
                    <a:pt x="344" y="8"/>
                  </a:lnTo>
                  <a:lnTo>
                    <a:pt x="351" y="8"/>
                  </a:lnTo>
                  <a:lnTo>
                    <a:pt x="359" y="0"/>
                  </a:lnTo>
                </a:path>
              </a:pathLst>
            </a:custGeom>
            <a:noFill/>
            <a:ln w="28575" cmpd="sng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52"/>
            <p:cNvSpPr>
              <a:spLocks/>
            </p:cNvSpPr>
            <p:nvPr/>
          </p:nvSpPr>
          <p:spPr bwMode="auto">
            <a:xfrm>
              <a:off x="3884" y="1414"/>
              <a:ext cx="478" cy="194"/>
            </a:xfrm>
            <a:custGeom>
              <a:avLst/>
              <a:gdLst>
                <a:gd name="T0" fmla="*/ 0 w 478"/>
                <a:gd name="T1" fmla="*/ 186 h 194"/>
                <a:gd name="T2" fmla="*/ 7 w 478"/>
                <a:gd name="T3" fmla="*/ 186 h 194"/>
                <a:gd name="T4" fmla="*/ 22 w 478"/>
                <a:gd name="T5" fmla="*/ 171 h 194"/>
                <a:gd name="T6" fmla="*/ 30 w 478"/>
                <a:gd name="T7" fmla="*/ 164 h 194"/>
                <a:gd name="T8" fmla="*/ 37 w 478"/>
                <a:gd name="T9" fmla="*/ 164 h 194"/>
                <a:gd name="T10" fmla="*/ 45 w 478"/>
                <a:gd name="T11" fmla="*/ 157 h 194"/>
                <a:gd name="T12" fmla="*/ 52 w 478"/>
                <a:gd name="T13" fmla="*/ 157 h 194"/>
                <a:gd name="T14" fmla="*/ 67 w 478"/>
                <a:gd name="T15" fmla="*/ 142 h 194"/>
                <a:gd name="T16" fmla="*/ 74 w 478"/>
                <a:gd name="T17" fmla="*/ 134 h 194"/>
                <a:gd name="T18" fmla="*/ 89 w 478"/>
                <a:gd name="T19" fmla="*/ 127 h 194"/>
                <a:gd name="T20" fmla="*/ 97 w 478"/>
                <a:gd name="T21" fmla="*/ 119 h 194"/>
                <a:gd name="T22" fmla="*/ 104 w 478"/>
                <a:gd name="T23" fmla="*/ 119 h 194"/>
                <a:gd name="T24" fmla="*/ 112 w 478"/>
                <a:gd name="T25" fmla="*/ 112 h 194"/>
                <a:gd name="T26" fmla="*/ 119 w 478"/>
                <a:gd name="T27" fmla="*/ 112 h 194"/>
                <a:gd name="T28" fmla="*/ 134 w 478"/>
                <a:gd name="T29" fmla="*/ 97 h 194"/>
                <a:gd name="T30" fmla="*/ 134 w 478"/>
                <a:gd name="T31" fmla="*/ 97 h 194"/>
                <a:gd name="T32" fmla="*/ 142 w 478"/>
                <a:gd name="T33" fmla="*/ 97 h 194"/>
                <a:gd name="T34" fmla="*/ 157 w 478"/>
                <a:gd name="T35" fmla="*/ 89 h 194"/>
                <a:gd name="T36" fmla="*/ 164 w 478"/>
                <a:gd name="T37" fmla="*/ 74 h 194"/>
                <a:gd name="T38" fmla="*/ 164 w 478"/>
                <a:gd name="T39" fmla="*/ 74 h 194"/>
                <a:gd name="T40" fmla="*/ 179 w 478"/>
                <a:gd name="T41" fmla="*/ 74 h 194"/>
                <a:gd name="T42" fmla="*/ 187 w 478"/>
                <a:gd name="T43" fmla="*/ 67 h 194"/>
                <a:gd name="T44" fmla="*/ 201 w 478"/>
                <a:gd name="T45" fmla="*/ 52 h 194"/>
                <a:gd name="T46" fmla="*/ 201 w 478"/>
                <a:gd name="T47" fmla="*/ 52 h 194"/>
                <a:gd name="T48" fmla="*/ 209 w 478"/>
                <a:gd name="T49" fmla="*/ 52 h 194"/>
                <a:gd name="T50" fmla="*/ 216 w 478"/>
                <a:gd name="T51" fmla="*/ 44 h 194"/>
                <a:gd name="T52" fmla="*/ 224 w 478"/>
                <a:gd name="T53" fmla="*/ 37 h 194"/>
                <a:gd name="T54" fmla="*/ 231 w 478"/>
                <a:gd name="T55" fmla="*/ 30 h 194"/>
                <a:gd name="T56" fmla="*/ 254 w 478"/>
                <a:gd name="T57" fmla="*/ 15 h 194"/>
                <a:gd name="T58" fmla="*/ 261 w 478"/>
                <a:gd name="T59" fmla="*/ 22 h 194"/>
                <a:gd name="T60" fmla="*/ 269 w 478"/>
                <a:gd name="T61" fmla="*/ 15 h 194"/>
                <a:gd name="T62" fmla="*/ 276 w 478"/>
                <a:gd name="T63" fmla="*/ 0 h 194"/>
                <a:gd name="T64" fmla="*/ 284 w 478"/>
                <a:gd name="T65" fmla="*/ 7 h 194"/>
                <a:gd name="T66" fmla="*/ 284 w 478"/>
                <a:gd name="T67" fmla="*/ 0 h 194"/>
                <a:gd name="T68" fmla="*/ 306 w 478"/>
                <a:gd name="T69" fmla="*/ 0 h 194"/>
                <a:gd name="T70" fmla="*/ 328 w 478"/>
                <a:gd name="T71" fmla="*/ 0 h 194"/>
                <a:gd name="T72" fmla="*/ 351 w 478"/>
                <a:gd name="T73" fmla="*/ 0 h 194"/>
                <a:gd name="T74" fmla="*/ 373 w 478"/>
                <a:gd name="T75" fmla="*/ 0 h 194"/>
                <a:gd name="T76" fmla="*/ 396 w 478"/>
                <a:gd name="T77" fmla="*/ 0 h 194"/>
                <a:gd name="T78" fmla="*/ 418 w 478"/>
                <a:gd name="T79" fmla="*/ 0 h 194"/>
                <a:gd name="T80" fmla="*/ 440 w 478"/>
                <a:gd name="T81" fmla="*/ 0 h 194"/>
                <a:gd name="T82" fmla="*/ 463 w 478"/>
                <a:gd name="T83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78" h="194">
                  <a:moveTo>
                    <a:pt x="0" y="186"/>
                  </a:moveTo>
                  <a:lnTo>
                    <a:pt x="0" y="194"/>
                  </a:lnTo>
                  <a:lnTo>
                    <a:pt x="0" y="186"/>
                  </a:lnTo>
                  <a:lnTo>
                    <a:pt x="0" y="186"/>
                  </a:lnTo>
                  <a:lnTo>
                    <a:pt x="7" y="179"/>
                  </a:lnTo>
                  <a:lnTo>
                    <a:pt x="7" y="186"/>
                  </a:lnTo>
                  <a:lnTo>
                    <a:pt x="7" y="179"/>
                  </a:lnTo>
                  <a:lnTo>
                    <a:pt x="15" y="179"/>
                  </a:lnTo>
                  <a:lnTo>
                    <a:pt x="22" y="171"/>
                  </a:lnTo>
                  <a:lnTo>
                    <a:pt x="22" y="179"/>
                  </a:lnTo>
                  <a:lnTo>
                    <a:pt x="22" y="171"/>
                  </a:lnTo>
                  <a:lnTo>
                    <a:pt x="30" y="164"/>
                  </a:lnTo>
                  <a:lnTo>
                    <a:pt x="30" y="171"/>
                  </a:lnTo>
                  <a:lnTo>
                    <a:pt x="30" y="164"/>
                  </a:lnTo>
                  <a:lnTo>
                    <a:pt x="37" y="164"/>
                  </a:lnTo>
                  <a:lnTo>
                    <a:pt x="45" y="157"/>
                  </a:lnTo>
                  <a:lnTo>
                    <a:pt x="45" y="164"/>
                  </a:lnTo>
                  <a:lnTo>
                    <a:pt x="45" y="157"/>
                  </a:lnTo>
                  <a:lnTo>
                    <a:pt x="45" y="157"/>
                  </a:lnTo>
                  <a:lnTo>
                    <a:pt x="52" y="149"/>
                  </a:lnTo>
                  <a:lnTo>
                    <a:pt x="52" y="157"/>
                  </a:lnTo>
                  <a:lnTo>
                    <a:pt x="52" y="149"/>
                  </a:lnTo>
                  <a:lnTo>
                    <a:pt x="60" y="149"/>
                  </a:lnTo>
                  <a:lnTo>
                    <a:pt x="67" y="142"/>
                  </a:lnTo>
                  <a:lnTo>
                    <a:pt x="74" y="134"/>
                  </a:lnTo>
                  <a:lnTo>
                    <a:pt x="74" y="142"/>
                  </a:lnTo>
                  <a:lnTo>
                    <a:pt x="74" y="134"/>
                  </a:lnTo>
                  <a:lnTo>
                    <a:pt x="74" y="134"/>
                  </a:lnTo>
                  <a:lnTo>
                    <a:pt x="82" y="134"/>
                  </a:lnTo>
                  <a:lnTo>
                    <a:pt x="89" y="127"/>
                  </a:lnTo>
                  <a:lnTo>
                    <a:pt x="89" y="134"/>
                  </a:lnTo>
                  <a:lnTo>
                    <a:pt x="89" y="127"/>
                  </a:lnTo>
                  <a:lnTo>
                    <a:pt x="97" y="119"/>
                  </a:lnTo>
                  <a:lnTo>
                    <a:pt x="97" y="127"/>
                  </a:lnTo>
                  <a:lnTo>
                    <a:pt x="97" y="119"/>
                  </a:lnTo>
                  <a:lnTo>
                    <a:pt x="104" y="119"/>
                  </a:lnTo>
                  <a:lnTo>
                    <a:pt x="112" y="112"/>
                  </a:lnTo>
                  <a:lnTo>
                    <a:pt x="112" y="119"/>
                  </a:lnTo>
                  <a:lnTo>
                    <a:pt x="112" y="112"/>
                  </a:lnTo>
                  <a:lnTo>
                    <a:pt x="112" y="112"/>
                  </a:lnTo>
                  <a:lnTo>
                    <a:pt x="119" y="104"/>
                  </a:lnTo>
                  <a:lnTo>
                    <a:pt x="119" y="112"/>
                  </a:lnTo>
                  <a:lnTo>
                    <a:pt x="119" y="104"/>
                  </a:lnTo>
                  <a:lnTo>
                    <a:pt x="127" y="104"/>
                  </a:lnTo>
                  <a:lnTo>
                    <a:pt x="134" y="97"/>
                  </a:lnTo>
                  <a:lnTo>
                    <a:pt x="134" y="104"/>
                  </a:lnTo>
                  <a:lnTo>
                    <a:pt x="134" y="97"/>
                  </a:lnTo>
                  <a:lnTo>
                    <a:pt x="134" y="97"/>
                  </a:lnTo>
                  <a:lnTo>
                    <a:pt x="142" y="89"/>
                  </a:lnTo>
                  <a:lnTo>
                    <a:pt x="142" y="89"/>
                  </a:lnTo>
                  <a:lnTo>
                    <a:pt x="142" y="97"/>
                  </a:lnTo>
                  <a:lnTo>
                    <a:pt x="149" y="89"/>
                  </a:lnTo>
                  <a:lnTo>
                    <a:pt x="157" y="82"/>
                  </a:lnTo>
                  <a:lnTo>
                    <a:pt x="157" y="89"/>
                  </a:lnTo>
                  <a:lnTo>
                    <a:pt x="157" y="82"/>
                  </a:lnTo>
                  <a:lnTo>
                    <a:pt x="157" y="82"/>
                  </a:lnTo>
                  <a:lnTo>
                    <a:pt x="164" y="74"/>
                  </a:lnTo>
                  <a:lnTo>
                    <a:pt x="164" y="82"/>
                  </a:lnTo>
                  <a:lnTo>
                    <a:pt x="164" y="74"/>
                  </a:lnTo>
                  <a:lnTo>
                    <a:pt x="164" y="74"/>
                  </a:lnTo>
                  <a:lnTo>
                    <a:pt x="172" y="74"/>
                  </a:lnTo>
                  <a:lnTo>
                    <a:pt x="179" y="67"/>
                  </a:lnTo>
                  <a:lnTo>
                    <a:pt x="179" y="74"/>
                  </a:lnTo>
                  <a:lnTo>
                    <a:pt x="179" y="67"/>
                  </a:lnTo>
                  <a:lnTo>
                    <a:pt x="187" y="59"/>
                  </a:lnTo>
                  <a:lnTo>
                    <a:pt x="187" y="67"/>
                  </a:lnTo>
                  <a:lnTo>
                    <a:pt x="187" y="59"/>
                  </a:lnTo>
                  <a:lnTo>
                    <a:pt x="194" y="59"/>
                  </a:lnTo>
                  <a:lnTo>
                    <a:pt x="201" y="52"/>
                  </a:lnTo>
                  <a:lnTo>
                    <a:pt x="201" y="59"/>
                  </a:lnTo>
                  <a:lnTo>
                    <a:pt x="201" y="52"/>
                  </a:lnTo>
                  <a:lnTo>
                    <a:pt x="201" y="52"/>
                  </a:lnTo>
                  <a:lnTo>
                    <a:pt x="209" y="44"/>
                  </a:lnTo>
                  <a:lnTo>
                    <a:pt x="209" y="52"/>
                  </a:lnTo>
                  <a:lnTo>
                    <a:pt x="209" y="52"/>
                  </a:lnTo>
                  <a:lnTo>
                    <a:pt x="216" y="44"/>
                  </a:lnTo>
                  <a:lnTo>
                    <a:pt x="216" y="52"/>
                  </a:lnTo>
                  <a:lnTo>
                    <a:pt x="216" y="44"/>
                  </a:lnTo>
                  <a:lnTo>
                    <a:pt x="224" y="37"/>
                  </a:lnTo>
                  <a:lnTo>
                    <a:pt x="224" y="44"/>
                  </a:lnTo>
                  <a:lnTo>
                    <a:pt x="224" y="37"/>
                  </a:lnTo>
                  <a:lnTo>
                    <a:pt x="231" y="30"/>
                  </a:lnTo>
                  <a:lnTo>
                    <a:pt x="231" y="37"/>
                  </a:lnTo>
                  <a:lnTo>
                    <a:pt x="231" y="30"/>
                  </a:lnTo>
                  <a:lnTo>
                    <a:pt x="246" y="30"/>
                  </a:lnTo>
                  <a:lnTo>
                    <a:pt x="246" y="22"/>
                  </a:lnTo>
                  <a:lnTo>
                    <a:pt x="254" y="15"/>
                  </a:lnTo>
                  <a:lnTo>
                    <a:pt x="254" y="22"/>
                  </a:lnTo>
                  <a:lnTo>
                    <a:pt x="254" y="15"/>
                  </a:lnTo>
                  <a:lnTo>
                    <a:pt x="261" y="22"/>
                  </a:lnTo>
                  <a:lnTo>
                    <a:pt x="261" y="15"/>
                  </a:lnTo>
                  <a:lnTo>
                    <a:pt x="269" y="7"/>
                  </a:lnTo>
                  <a:lnTo>
                    <a:pt x="269" y="15"/>
                  </a:lnTo>
                  <a:lnTo>
                    <a:pt x="269" y="7"/>
                  </a:lnTo>
                  <a:lnTo>
                    <a:pt x="269" y="7"/>
                  </a:lnTo>
                  <a:lnTo>
                    <a:pt x="276" y="0"/>
                  </a:lnTo>
                  <a:lnTo>
                    <a:pt x="276" y="7"/>
                  </a:lnTo>
                  <a:lnTo>
                    <a:pt x="276" y="0"/>
                  </a:lnTo>
                  <a:lnTo>
                    <a:pt x="284" y="7"/>
                  </a:lnTo>
                  <a:lnTo>
                    <a:pt x="284" y="7"/>
                  </a:lnTo>
                  <a:lnTo>
                    <a:pt x="284" y="0"/>
                  </a:lnTo>
                  <a:lnTo>
                    <a:pt x="284" y="0"/>
                  </a:lnTo>
                  <a:lnTo>
                    <a:pt x="291" y="0"/>
                  </a:lnTo>
                  <a:lnTo>
                    <a:pt x="299" y="0"/>
                  </a:lnTo>
                  <a:lnTo>
                    <a:pt x="306" y="0"/>
                  </a:lnTo>
                  <a:lnTo>
                    <a:pt x="313" y="0"/>
                  </a:lnTo>
                  <a:lnTo>
                    <a:pt x="321" y="0"/>
                  </a:lnTo>
                  <a:lnTo>
                    <a:pt x="328" y="0"/>
                  </a:lnTo>
                  <a:lnTo>
                    <a:pt x="336" y="0"/>
                  </a:lnTo>
                  <a:lnTo>
                    <a:pt x="343" y="0"/>
                  </a:lnTo>
                  <a:lnTo>
                    <a:pt x="351" y="0"/>
                  </a:lnTo>
                  <a:lnTo>
                    <a:pt x="358" y="0"/>
                  </a:lnTo>
                  <a:lnTo>
                    <a:pt x="366" y="0"/>
                  </a:lnTo>
                  <a:lnTo>
                    <a:pt x="373" y="0"/>
                  </a:lnTo>
                  <a:lnTo>
                    <a:pt x="381" y="0"/>
                  </a:lnTo>
                  <a:lnTo>
                    <a:pt x="388" y="0"/>
                  </a:lnTo>
                  <a:lnTo>
                    <a:pt x="396" y="0"/>
                  </a:lnTo>
                  <a:lnTo>
                    <a:pt x="403" y="0"/>
                  </a:lnTo>
                  <a:lnTo>
                    <a:pt x="411" y="0"/>
                  </a:lnTo>
                  <a:lnTo>
                    <a:pt x="418" y="0"/>
                  </a:lnTo>
                  <a:lnTo>
                    <a:pt x="426" y="0"/>
                  </a:lnTo>
                  <a:lnTo>
                    <a:pt x="433" y="0"/>
                  </a:lnTo>
                  <a:lnTo>
                    <a:pt x="440" y="0"/>
                  </a:lnTo>
                  <a:lnTo>
                    <a:pt x="448" y="0"/>
                  </a:lnTo>
                  <a:lnTo>
                    <a:pt x="455" y="0"/>
                  </a:lnTo>
                  <a:lnTo>
                    <a:pt x="463" y="0"/>
                  </a:lnTo>
                  <a:lnTo>
                    <a:pt x="470" y="0"/>
                  </a:lnTo>
                  <a:lnTo>
                    <a:pt x="478" y="0"/>
                  </a:lnTo>
                </a:path>
              </a:pathLst>
            </a:custGeom>
            <a:noFill/>
            <a:ln w="28575" cmpd="sng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53"/>
            <p:cNvSpPr>
              <a:spLocks/>
            </p:cNvSpPr>
            <p:nvPr/>
          </p:nvSpPr>
          <p:spPr bwMode="auto">
            <a:xfrm>
              <a:off x="4362" y="1414"/>
              <a:ext cx="60" cy="1"/>
            </a:xfrm>
            <a:custGeom>
              <a:avLst/>
              <a:gdLst>
                <a:gd name="T0" fmla="*/ 0 w 60"/>
                <a:gd name="T1" fmla="*/ 7 w 60"/>
                <a:gd name="T2" fmla="*/ 15 w 60"/>
                <a:gd name="T3" fmla="*/ 22 w 60"/>
                <a:gd name="T4" fmla="*/ 30 w 60"/>
                <a:gd name="T5" fmla="*/ 37 w 60"/>
                <a:gd name="T6" fmla="*/ 45 w 60"/>
                <a:gd name="T7" fmla="*/ 52 w 60"/>
                <a:gd name="T8" fmla="*/ 60 w 6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60">
                  <a:moveTo>
                    <a:pt x="0" y="0"/>
                  </a:moveTo>
                  <a:lnTo>
                    <a:pt x="7" y="0"/>
                  </a:lnTo>
                  <a:lnTo>
                    <a:pt x="15" y="0"/>
                  </a:lnTo>
                  <a:lnTo>
                    <a:pt x="22" y="0"/>
                  </a:lnTo>
                  <a:lnTo>
                    <a:pt x="30" y="0"/>
                  </a:lnTo>
                  <a:lnTo>
                    <a:pt x="37" y="0"/>
                  </a:lnTo>
                  <a:lnTo>
                    <a:pt x="45" y="0"/>
                  </a:lnTo>
                  <a:lnTo>
                    <a:pt x="52" y="0"/>
                  </a:lnTo>
                  <a:lnTo>
                    <a:pt x="60" y="0"/>
                  </a:lnTo>
                </a:path>
              </a:pathLst>
            </a:custGeom>
            <a:noFill/>
            <a:ln w="28575" cmpd="sng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Rectangle 54"/>
            <p:cNvSpPr>
              <a:spLocks noChangeArrowheads="1"/>
            </p:cNvSpPr>
            <p:nvPr/>
          </p:nvSpPr>
          <p:spPr bwMode="auto">
            <a:xfrm rot="16200000">
              <a:off x="-197" y="2147"/>
              <a:ext cx="1948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200" b="0">
                  <a:latin typeface="Helvetica" charset="0"/>
                </a:rPr>
                <a:t>accelerating field [MV/m]</a:t>
              </a:r>
              <a:endParaRPr lang="en-US" altLang="en-US" sz="2400" b="0">
                <a:latin typeface="Times New Roman" charset="0"/>
              </a:endParaRPr>
            </a:p>
          </p:txBody>
        </p:sp>
        <p:sp>
          <p:nvSpPr>
            <p:cNvPr id="83" name="Rectangle 55"/>
            <p:cNvSpPr>
              <a:spLocks noChangeArrowheads="1"/>
            </p:cNvSpPr>
            <p:nvPr/>
          </p:nvSpPr>
          <p:spPr bwMode="auto">
            <a:xfrm>
              <a:off x="2397" y="3654"/>
              <a:ext cx="607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200" b="0">
                  <a:latin typeface="Helvetica" charset="0"/>
                </a:rPr>
                <a:t>time [sec]</a:t>
              </a:r>
              <a:endParaRPr lang="en-US" altLang="en-US" sz="2400" b="0">
                <a:latin typeface="Times New Roman" charset="0"/>
              </a:endParaRPr>
            </a:p>
          </p:txBody>
        </p:sp>
      </p:grpSp>
      <p:grpSp>
        <p:nvGrpSpPr>
          <p:cNvPr id="84" name="Group 56"/>
          <p:cNvGrpSpPr>
            <a:grpSpLocks/>
          </p:cNvGrpSpPr>
          <p:nvPr/>
        </p:nvGrpSpPr>
        <p:grpSpPr bwMode="auto">
          <a:xfrm>
            <a:off x="4244704" y="2333049"/>
            <a:ext cx="3659188" cy="3165474"/>
            <a:chOff x="2723" y="1261"/>
            <a:chExt cx="2305" cy="1994"/>
          </a:xfrm>
        </p:grpSpPr>
        <p:sp>
          <p:nvSpPr>
            <p:cNvPr id="85" name="Text Box 57"/>
            <p:cNvSpPr txBox="1">
              <a:spLocks noChangeArrowheads="1"/>
            </p:cNvSpPr>
            <p:nvPr/>
          </p:nvSpPr>
          <p:spPr bwMode="auto">
            <a:xfrm>
              <a:off x="2723" y="2266"/>
              <a:ext cx="2305" cy="98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 dirty="0">
                  <a:latin typeface="Times New Roman" charset="0"/>
                  <a:sym typeface="Symbol" charset="2"/>
                </a:rPr>
                <a:t> </a:t>
              </a:r>
              <a:r>
                <a:rPr lang="en-US" altLang="en-US" sz="2400" dirty="0">
                  <a:latin typeface="Times New Roman" charset="0"/>
                </a:rPr>
                <a:t>150 Hz Lorentz-force detuning (compensated by </a:t>
              </a:r>
              <a:r>
                <a:rPr lang="en-US" altLang="en-US" sz="2400" dirty="0" err="1" smtClean="0">
                  <a:latin typeface="Times New Roman" charset="0"/>
                </a:rPr>
                <a:t>piezo</a:t>
              </a:r>
              <a:r>
                <a:rPr lang="en-US" altLang="en-US" sz="2400" dirty="0" smtClean="0">
                  <a:latin typeface="Times New Roman" charset="0"/>
                </a:rPr>
                <a:t> </a:t>
              </a:r>
              <a:r>
                <a:rPr lang="en-US" altLang="en-US" sz="2400" dirty="0" err="1" smtClean="0">
                  <a:latin typeface="Times New Roman" charset="0"/>
                </a:rPr>
                <a:t>feedforward</a:t>
              </a:r>
              <a:r>
                <a:rPr lang="en-US" altLang="en-US" sz="2400" dirty="0" smtClean="0">
                  <a:latin typeface="Times New Roman" charset="0"/>
                </a:rPr>
                <a:t> ), </a:t>
              </a:r>
              <a:r>
                <a:rPr lang="en-US" altLang="en-US" sz="2400" dirty="0">
                  <a:latin typeface="Times New Roman" charset="0"/>
                </a:rPr>
                <a:t>cavity half bandwidth = 6 Hz !</a:t>
              </a:r>
            </a:p>
          </p:txBody>
        </p:sp>
        <p:sp>
          <p:nvSpPr>
            <p:cNvPr id="86" name="Line 58"/>
            <p:cNvSpPr>
              <a:spLocks noChangeShapeType="1"/>
            </p:cNvSpPr>
            <p:nvPr/>
          </p:nvSpPr>
          <p:spPr bwMode="auto">
            <a:xfrm flipV="1">
              <a:off x="4603" y="1261"/>
              <a:ext cx="291" cy="96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7" name="Rectangle 59"/>
          <p:cNvSpPr>
            <a:spLocks noChangeArrowheads="1"/>
          </p:cNvSpPr>
          <p:nvPr/>
        </p:nvSpPr>
        <p:spPr bwMode="auto">
          <a:xfrm>
            <a:off x="1071291" y="1551999"/>
            <a:ext cx="31418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2200" b="0">
                <a:latin typeface="Helvetica" charset="0"/>
              </a:rPr>
              <a:t>15</a:t>
            </a:r>
            <a:endParaRPr lang="en-US" altLang="en-US" sz="2400" b="0">
              <a:latin typeface="Times New Roman" charset="0"/>
            </a:endParaRPr>
          </a:p>
        </p:txBody>
      </p:sp>
      <p:sp>
        <p:nvSpPr>
          <p:cNvPr id="88" name="Text Box 60"/>
          <p:cNvSpPr txBox="1">
            <a:spLocks noChangeArrowheads="1"/>
          </p:cNvSpPr>
          <p:nvPr/>
        </p:nvSpPr>
        <p:spPr bwMode="auto">
          <a:xfrm>
            <a:off x="1801541" y="1779011"/>
            <a:ext cx="469455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altLang="en-US" sz="2400" u="sng">
                <a:latin typeface="Times" charset="0"/>
              </a:rPr>
              <a:t>Start-up: Field Ramp at Q</a:t>
            </a:r>
            <a:r>
              <a:rPr lang="en-US" altLang="en-US" sz="2400" u="sng" baseline="-25000">
                <a:latin typeface="Times" charset="0"/>
              </a:rPr>
              <a:t>L</a:t>
            </a:r>
            <a:r>
              <a:rPr lang="en-US" altLang="en-US" sz="2400" u="sng">
                <a:latin typeface="Times" charset="0"/>
              </a:rPr>
              <a:t> = 1.2·10</a:t>
            </a:r>
            <a:r>
              <a:rPr lang="en-US" altLang="en-US" sz="2400" u="sng" baseline="45000">
                <a:latin typeface="Times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00704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3600" dirty="0" smtClean="0"/>
              <a:t>JLAB Upgrade Cryomodule Test With Cornell LLRF System</a:t>
            </a:r>
            <a:endParaRPr lang="en-US" sz="2400" dirty="0"/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</a:t>
            </a:r>
            <a:r>
              <a:rPr lang="en-US" sz="1200" dirty="0" smtClean="0"/>
              <a:t>Liepe			</a:t>
            </a:r>
            <a:r>
              <a:rPr lang="en-US" sz="1200" dirty="0"/>
              <a:t> </a:t>
            </a:r>
            <a:r>
              <a:rPr lang="en-US" sz="1200" dirty="0" smtClean="0"/>
              <a:t>    Microphonics </a:t>
            </a:r>
            <a:r>
              <a:rPr lang="en-US" sz="1200" dirty="0"/>
              <a:t>Workshop, FNAL October 8-9  </a:t>
            </a:r>
            <a:r>
              <a:rPr lang="en-US" sz="1200" dirty="0" smtClean="0"/>
              <a:t>   		                  Slide </a:t>
            </a:r>
            <a:fld id="{E5374618-37E8-0343-A5E2-882DB9F99FB2}" type="slidenum">
              <a:rPr lang="en-US" sz="1200" smtClean="0"/>
              <a:t>39</a:t>
            </a:fld>
            <a:endParaRPr lang="en-US" sz="1200" dirty="0"/>
          </a:p>
        </p:txBody>
      </p:sp>
      <p:sp>
        <p:nvSpPr>
          <p:cNvPr id="20" name="Right Arrow 19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5"/>
          <p:cNvGrpSpPr>
            <a:grpSpLocks/>
          </p:cNvGrpSpPr>
          <p:nvPr/>
        </p:nvGrpSpPr>
        <p:grpSpPr bwMode="auto">
          <a:xfrm>
            <a:off x="765175" y="1413933"/>
            <a:ext cx="7570886" cy="2693838"/>
            <a:chOff x="636" y="628"/>
            <a:chExt cx="4490" cy="1781"/>
          </a:xfrm>
        </p:grpSpPr>
        <p:sp>
          <p:nvSpPr>
            <p:cNvPr id="34" name="Rectangle 6"/>
            <p:cNvSpPr>
              <a:spLocks noChangeArrowheads="1"/>
            </p:cNvSpPr>
            <p:nvPr/>
          </p:nvSpPr>
          <p:spPr bwMode="auto">
            <a:xfrm>
              <a:off x="1083" y="710"/>
              <a:ext cx="4004" cy="132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Rectangle 7"/>
            <p:cNvSpPr>
              <a:spLocks noChangeArrowheads="1"/>
            </p:cNvSpPr>
            <p:nvPr/>
          </p:nvSpPr>
          <p:spPr bwMode="auto">
            <a:xfrm>
              <a:off x="1083" y="710"/>
              <a:ext cx="4004" cy="1329"/>
            </a:xfrm>
            <a:prstGeom prst="rect">
              <a:avLst/>
            </a:prstGeom>
            <a:noFill/>
            <a:ln w="2857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8"/>
            <p:cNvSpPr>
              <a:spLocks noChangeShapeType="1"/>
            </p:cNvSpPr>
            <p:nvPr/>
          </p:nvSpPr>
          <p:spPr bwMode="auto">
            <a:xfrm>
              <a:off x="1083" y="710"/>
              <a:ext cx="4004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9"/>
            <p:cNvSpPr>
              <a:spLocks/>
            </p:cNvSpPr>
            <p:nvPr/>
          </p:nvSpPr>
          <p:spPr bwMode="auto">
            <a:xfrm>
              <a:off x="1083" y="710"/>
              <a:ext cx="4004" cy="1329"/>
            </a:xfrm>
            <a:custGeom>
              <a:avLst/>
              <a:gdLst>
                <a:gd name="T0" fmla="*/ 0 w 573"/>
                <a:gd name="T1" fmla="*/ 211 h 211"/>
                <a:gd name="T2" fmla="*/ 573 w 573"/>
                <a:gd name="T3" fmla="*/ 211 h 211"/>
                <a:gd name="T4" fmla="*/ 573 w 573"/>
                <a:gd name="T5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73" h="211">
                  <a:moveTo>
                    <a:pt x="0" y="211"/>
                  </a:moveTo>
                  <a:lnTo>
                    <a:pt x="573" y="211"/>
                  </a:lnTo>
                  <a:lnTo>
                    <a:pt x="573" y="0"/>
                  </a:lnTo>
                </a:path>
              </a:pathLst>
            </a:custGeom>
            <a:noFill/>
            <a:ln w="28575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10"/>
            <p:cNvSpPr>
              <a:spLocks noChangeShapeType="1"/>
            </p:cNvSpPr>
            <p:nvPr/>
          </p:nvSpPr>
          <p:spPr bwMode="auto">
            <a:xfrm flipV="1">
              <a:off x="1083" y="710"/>
              <a:ext cx="1" cy="132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Line 11"/>
            <p:cNvSpPr>
              <a:spLocks noChangeShapeType="1"/>
            </p:cNvSpPr>
            <p:nvPr/>
          </p:nvSpPr>
          <p:spPr bwMode="auto">
            <a:xfrm>
              <a:off x="1083" y="2039"/>
              <a:ext cx="4004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Line 12"/>
            <p:cNvSpPr>
              <a:spLocks noChangeShapeType="1"/>
            </p:cNvSpPr>
            <p:nvPr/>
          </p:nvSpPr>
          <p:spPr bwMode="auto">
            <a:xfrm flipV="1">
              <a:off x="1083" y="710"/>
              <a:ext cx="1" cy="132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Line 13"/>
            <p:cNvSpPr>
              <a:spLocks noChangeShapeType="1"/>
            </p:cNvSpPr>
            <p:nvPr/>
          </p:nvSpPr>
          <p:spPr bwMode="auto">
            <a:xfrm flipV="1">
              <a:off x="1083" y="2001"/>
              <a:ext cx="1" cy="3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Line 14"/>
            <p:cNvSpPr>
              <a:spLocks noChangeShapeType="1"/>
            </p:cNvSpPr>
            <p:nvPr/>
          </p:nvSpPr>
          <p:spPr bwMode="auto">
            <a:xfrm>
              <a:off x="1083" y="710"/>
              <a:ext cx="1" cy="3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Rectangle 15"/>
            <p:cNvSpPr>
              <a:spLocks noChangeArrowheads="1"/>
            </p:cNvSpPr>
            <p:nvPr/>
          </p:nvSpPr>
          <p:spPr bwMode="auto">
            <a:xfrm>
              <a:off x="1041" y="2057"/>
              <a:ext cx="81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900">
                  <a:latin typeface="Helvetica" charset="0"/>
                </a:rPr>
                <a:t>0</a:t>
              </a:r>
              <a:endParaRPr lang="en-US" altLang="en-US" sz="2400">
                <a:latin typeface="Times New Roman" charset="0"/>
              </a:endParaRPr>
            </a:p>
          </p:txBody>
        </p:sp>
        <p:sp>
          <p:nvSpPr>
            <p:cNvPr id="44" name="Line 16"/>
            <p:cNvSpPr>
              <a:spLocks noChangeShapeType="1"/>
            </p:cNvSpPr>
            <p:nvPr/>
          </p:nvSpPr>
          <p:spPr bwMode="auto">
            <a:xfrm flipV="1">
              <a:off x="1879" y="2001"/>
              <a:ext cx="1" cy="3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Line 17"/>
            <p:cNvSpPr>
              <a:spLocks noChangeShapeType="1"/>
            </p:cNvSpPr>
            <p:nvPr/>
          </p:nvSpPr>
          <p:spPr bwMode="auto">
            <a:xfrm>
              <a:off x="1879" y="710"/>
              <a:ext cx="1" cy="3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Rectangle 18"/>
            <p:cNvSpPr>
              <a:spLocks noChangeArrowheads="1"/>
            </p:cNvSpPr>
            <p:nvPr/>
          </p:nvSpPr>
          <p:spPr bwMode="auto">
            <a:xfrm>
              <a:off x="1768" y="2057"/>
              <a:ext cx="202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900">
                  <a:latin typeface="Helvetica" charset="0"/>
                </a:rPr>
                <a:t>0.2</a:t>
              </a:r>
              <a:endParaRPr lang="en-US" altLang="en-US" sz="2400">
                <a:latin typeface="Times New Roman" charset="0"/>
              </a:endParaRPr>
            </a:p>
          </p:txBody>
        </p:sp>
        <p:sp>
          <p:nvSpPr>
            <p:cNvPr id="47" name="Line 19"/>
            <p:cNvSpPr>
              <a:spLocks noChangeShapeType="1"/>
            </p:cNvSpPr>
            <p:nvPr/>
          </p:nvSpPr>
          <p:spPr bwMode="auto">
            <a:xfrm flipV="1">
              <a:off x="2683" y="2001"/>
              <a:ext cx="1" cy="3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Line 20"/>
            <p:cNvSpPr>
              <a:spLocks noChangeShapeType="1"/>
            </p:cNvSpPr>
            <p:nvPr/>
          </p:nvSpPr>
          <p:spPr bwMode="auto">
            <a:xfrm>
              <a:off x="2683" y="710"/>
              <a:ext cx="1" cy="3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Rectangle 21"/>
            <p:cNvSpPr>
              <a:spLocks noChangeArrowheads="1"/>
            </p:cNvSpPr>
            <p:nvPr/>
          </p:nvSpPr>
          <p:spPr bwMode="auto">
            <a:xfrm>
              <a:off x="2571" y="2057"/>
              <a:ext cx="202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900">
                  <a:latin typeface="Helvetica" charset="0"/>
                </a:rPr>
                <a:t>0.4</a:t>
              </a:r>
              <a:endParaRPr lang="en-US" altLang="en-US" sz="2400">
                <a:latin typeface="Times New Roman" charset="0"/>
              </a:endParaRPr>
            </a:p>
          </p:txBody>
        </p:sp>
        <p:sp>
          <p:nvSpPr>
            <p:cNvPr id="50" name="Line 22"/>
            <p:cNvSpPr>
              <a:spLocks noChangeShapeType="1"/>
            </p:cNvSpPr>
            <p:nvPr/>
          </p:nvSpPr>
          <p:spPr bwMode="auto">
            <a:xfrm flipV="1">
              <a:off x="3480" y="2001"/>
              <a:ext cx="1" cy="3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Line 23"/>
            <p:cNvSpPr>
              <a:spLocks noChangeShapeType="1"/>
            </p:cNvSpPr>
            <p:nvPr/>
          </p:nvSpPr>
          <p:spPr bwMode="auto">
            <a:xfrm>
              <a:off x="3480" y="710"/>
              <a:ext cx="1" cy="3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Rectangle 24"/>
            <p:cNvSpPr>
              <a:spLocks noChangeArrowheads="1"/>
            </p:cNvSpPr>
            <p:nvPr/>
          </p:nvSpPr>
          <p:spPr bwMode="auto">
            <a:xfrm>
              <a:off x="3368" y="2057"/>
              <a:ext cx="202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900">
                  <a:latin typeface="Helvetica" charset="0"/>
                </a:rPr>
                <a:t>0.6</a:t>
              </a:r>
              <a:endParaRPr lang="en-US" altLang="en-US" sz="2400">
                <a:latin typeface="Times New Roman" charset="0"/>
              </a:endParaRPr>
            </a:p>
          </p:txBody>
        </p:sp>
        <p:sp>
          <p:nvSpPr>
            <p:cNvPr id="53" name="Line 25"/>
            <p:cNvSpPr>
              <a:spLocks noChangeShapeType="1"/>
            </p:cNvSpPr>
            <p:nvPr/>
          </p:nvSpPr>
          <p:spPr bwMode="auto">
            <a:xfrm flipV="1">
              <a:off x="4283" y="2001"/>
              <a:ext cx="1" cy="3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Line 26"/>
            <p:cNvSpPr>
              <a:spLocks noChangeShapeType="1"/>
            </p:cNvSpPr>
            <p:nvPr/>
          </p:nvSpPr>
          <p:spPr bwMode="auto">
            <a:xfrm>
              <a:off x="4283" y="710"/>
              <a:ext cx="1" cy="3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Rectangle 27"/>
            <p:cNvSpPr>
              <a:spLocks noChangeArrowheads="1"/>
            </p:cNvSpPr>
            <p:nvPr/>
          </p:nvSpPr>
          <p:spPr bwMode="auto">
            <a:xfrm>
              <a:off x="4171" y="2057"/>
              <a:ext cx="202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900">
                  <a:latin typeface="Helvetica" charset="0"/>
                </a:rPr>
                <a:t>0.8</a:t>
              </a:r>
              <a:endParaRPr lang="en-US" altLang="en-US" sz="2400">
                <a:latin typeface="Times New Roman" charset="0"/>
              </a:endParaRPr>
            </a:p>
          </p:txBody>
        </p:sp>
        <p:sp>
          <p:nvSpPr>
            <p:cNvPr id="56" name="Line 28"/>
            <p:cNvSpPr>
              <a:spLocks noChangeShapeType="1"/>
            </p:cNvSpPr>
            <p:nvPr/>
          </p:nvSpPr>
          <p:spPr bwMode="auto">
            <a:xfrm flipV="1">
              <a:off x="5087" y="2001"/>
              <a:ext cx="1" cy="3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Line 29"/>
            <p:cNvSpPr>
              <a:spLocks noChangeShapeType="1"/>
            </p:cNvSpPr>
            <p:nvPr/>
          </p:nvSpPr>
          <p:spPr bwMode="auto">
            <a:xfrm>
              <a:off x="5087" y="710"/>
              <a:ext cx="1" cy="3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Rectangle 30"/>
            <p:cNvSpPr>
              <a:spLocks noChangeArrowheads="1"/>
            </p:cNvSpPr>
            <p:nvPr/>
          </p:nvSpPr>
          <p:spPr bwMode="auto">
            <a:xfrm>
              <a:off x="5045" y="2057"/>
              <a:ext cx="81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900">
                  <a:latin typeface="Helvetica" charset="0"/>
                </a:rPr>
                <a:t>1</a:t>
              </a:r>
              <a:endParaRPr lang="en-US" altLang="en-US" sz="2400">
                <a:latin typeface="Times New Roman" charset="0"/>
              </a:endParaRPr>
            </a:p>
          </p:txBody>
        </p:sp>
        <p:sp>
          <p:nvSpPr>
            <p:cNvPr id="59" name="Line 31"/>
            <p:cNvSpPr>
              <a:spLocks noChangeShapeType="1"/>
            </p:cNvSpPr>
            <p:nvPr/>
          </p:nvSpPr>
          <p:spPr bwMode="auto">
            <a:xfrm>
              <a:off x="1083" y="2039"/>
              <a:ext cx="35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Line 32"/>
            <p:cNvSpPr>
              <a:spLocks noChangeShapeType="1"/>
            </p:cNvSpPr>
            <p:nvPr/>
          </p:nvSpPr>
          <p:spPr bwMode="auto">
            <a:xfrm flipH="1">
              <a:off x="5045" y="2039"/>
              <a:ext cx="42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Rectangle 33"/>
            <p:cNvSpPr>
              <a:spLocks noChangeArrowheads="1"/>
            </p:cNvSpPr>
            <p:nvPr/>
          </p:nvSpPr>
          <p:spPr bwMode="auto">
            <a:xfrm>
              <a:off x="636" y="1957"/>
              <a:ext cx="372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900">
                  <a:latin typeface="Helvetica" charset="0"/>
                </a:rPr>
                <a:t>-5000</a:t>
              </a:r>
              <a:endParaRPr lang="en-US" altLang="en-US" sz="2400">
                <a:latin typeface="Times New Roman" charset="0"/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>
              <a:off x="1083" y="1768"/>
              <a:ext cx="35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5045" y="1768"/>
              <a:ext cx="42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Rectangle 36"/>
            <p:cNvSpPr>
              <a:spLocks noChangeArrowheads="1"/>
            </p:cNvSpPr>
            <p:nvPr/>
          </p:nvSpPr>
          <p:spPr bwMode="auto">
            <a:xfrm>
              <a:off x="636" y="1686"/>
              <a:ext cx="372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900">
                  <a:latin typeface="Helvetica" charset="0"/>
                </a:rPr>
                <a:t>-4000</a:t>
              </a:r>
              <a:endParaRPr lang="en-US" altLang="en-US" sz="2400">
                <a:latin typeface="Times New Roman" charset="0"/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>
              <a:off x="1083" y="1503"/>
              <a:ext cx="35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5045" y="1503"/>
              <a:ext cx="42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Rectangle 39"/>
            <p:cNvSpPr>
              <a:spLocks noChangeArrowheads="1"/>
            </p:cNvSpPr>
            <p:nvPr/>
          </p:nvSpPr>
          <p:spPr bwMode="auto">
            <a:xfrm>
              <a:off x="636" y="1422"/>
              <a:ext cx="372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900">
                  <a:latin typeface="Helvetica" charset="0"/>
                </a:rPr>
                <a:t>-3000</a:t>
              </a:r>
              <a:endParaRPr lang="en-US" altLang="en-US" sz="2400">
                <a:latin typeface="Times New Roman" charset="0"/>
              </a:endParaRPr>
            </a:p>
          </p:txBody>
        </p:sp>
        <p:sp>
          <p:nvSpPr>
            <p:cNvPr id="68" name="Line 40"/>
            <p:cNvSpPr>
              <a:spLocks noChangeShapeType="1"/>
            </p:cNvSpPr>
            <p:nvPr/>
          </p:nvSpPr>
          <p:spPr bwMode="auto">
            <a:xfrm>
              <a:off x="1083" y="1239"/>
              <a:ext cx="35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Line 41"/>
            <p:cNvSpPr>
              <a:spLocks noChangeShapeType="1"/>
            </p:cNvSpPr>
            <p:nvPr/>
          </p:nvSpPr>
          <p:spPr bwMode="auto">
            <a:xfrm flipH="1">
              <a:off x="5045" y="1239"/>
              <a:ext cx="42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Rectangle 42"/>
            <p:cNvSpPr>
              <a:spLocks noChangeArrowheads="1"/>
            </p:cNvSpPr>
            <p:nvPr/>
          </p:nvSpPr>
          <p:spPr bwMode="auto">
            <a:xfrm>
              <a:off x="636" y="1157"/>
              <a:ext cx="372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900">
                  <a:latin typeface="Helvetica" charset="0"/>
                </a:rPr>
                <a:t>-2000</a:t>
              </a:r>
              <a:endParaRPr lang="en-US" altLang="en-US" sz="2400">
                <a:latin typeface="Times New Roman" charset="0"/>
              </a:endParaRPr>
            </a:p>
          </p:txBody>
        </p:sp>
        <p:sp>
          <p:nvSpPr>
            <p:cNvPr id="71" name="Line 43"/>
            <p:cNvSpPr>
              <a:spLocks noChangeShapeType="1"/>
            </p:cNvSpPr>
            <p:nvPr/>
          </p:nvSpPr>
          <p:spPr bwMode="auto">
            <a:xfrm>
              <a:off x="1083" y="974"/>
              <a:ext cx="35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Line 44"/>
            <p:cNvSpPr>
              <a:spLocks noChangeShapeType="1"/>
            </p:cNvSpPr>
            <p:nvPr/>
          </p:nvSpPr>
          <p:spPr bwMode="auto">
            <a:xfrm flipH="1">
              <a:off x="5045" y="974"/>
              <a:ext cx="42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Rectangle 45"/>
            <p:cNvSpPr>
              <a:spLocks noChangeArrowheads="1"/>
            </p:cNvSpPr>
            <p:nvPr/>
          </p:nvSpPr>
          <p:spPr bwMode="auto">
            <a:xfrm>
              <a:off x="636" y="892"/>
              <a:ext cx="372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900">
                  <a:latin typeface="Helvetica" charset="0"/>
                </a:rPr>
                <a:t>-1000</a:t>
              </a:r>
              <a:endParaRPr lang="en-US" altLang="en-US" sz="2400">
                <a:latin typeface="Times New Roman" charset="0"/>
              </a:endParaRPr>
            </a:p>
          </p:txBody>
        </p:sp>
        <p:sp>
          <p:nvSpPr>
            <p:cNvPr id="74" name="Line 46"/>
            <p:cNvSpPr>
              <a:spLocks noChangeShapeType="1"/>
            </p:cNvSpPr>
            <p:nvPr/>
          </p:nvSpPr>
          <p:spPr bwMode="auto">
            <a:xfrm>
              <a:off x="1083" y="710"/>
              <a:ext cx="35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Line 47"/>
            <p:cNvSpPr>
              <a:spLocks noChangeShapeType="1"/>
            </p:cNvSpPr>
            <p:nvPr/>
          </p:nvSpPr>
          <p:spPr bwMode="auto">
            <a:xfrm flipH="1">
              <a:off x="5045" y="710"/>
              <a:ext cx="42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Rectangle 48"/>
            <p:cNvSpPr>
              <a:spLocks noChangeArrowheads="1"/>
            </p:cNvSpPr>
            <p:nvPr/>
          </p:nvSpPr>
          <p:spPr bwMode="auto">
            <a:xfrm>
              <a:off x="964" y="628"/>
              <a:ext cx="81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900">
                  <a:latin typeface="Helvetica" charset="0"/>
                </a:rPr>
                <a:t>0</a:t>
              </a:r>
              <a:endParaRPr lang="en-US" altLang="en-US" sz="2400">
                <a:latin typeface="Times New Roman" charset="0"/>
              </a:endParaRPr>
            </a:p>
          </p:txBody>
        </p:sp>
        <p:sp>
          <p:nvSpPr>
            <p:cNvPr id="77" name="Line 49"/>
            <p:cNvSpPr>
              <a:spLocks noChangeShapeType="1"/>
            </p:cNvSpPr>
            <p:nvPr/>
          </p:nvSpPr>
          <p:spPr bwMode="auto">
            <a:xfrm>
              <a:off x="1083" y="710"/>
              <a:ext cx="4004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50"/>
            <p:cNvSpPr>
              <a:spLocks/>
            </p:cNvSpPr>
            <p:nvPr/>
          </p:nvSpPr>
          <p:spPr bwMode="auto">
            <a:xfrm>
              <a:off x="1083" y="710"/>
              <a:ext cx="4004" cy="1329"/>
            </a:xfrm>
            <a:custGeom>
              <a:avLst/>
              <a:gdLst>
                <a:gd name="T0" fmla="*/ 0 w 573"/>
                <a:gd name="T1" fmla="*/ 211 h 211"/>
                <a:gd name="T2" fmla="*/ 573 w 573"/>
                <a:gd name="T3" fmla="*/ 211 h 211"/>
                <a:gd name="T4" fmla="*/ 573 w 573"/>
                <a:gd name="T5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73" h="211">
                  <a:moveTo>
                    <a:pt x="0" y="211"/>
                  </a:moveTo>
                  <a:lnTo>
                    <a:pt x="573" y="211"/>
                  </a:lnTo>
                  <a:lnTo>
                    <a:pt x="573" y="0"/>
                  </a:lnTo>
                </a:path>
              </a:pathLst>
            </a:custGeom>
            <a:noFill/>
            <a:ln w="28575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Line 51"/>
            <p:cNvSpPr>
              <a:spLocks noChangeShapeType="1"/>
            </p:cNvSpPr>
            <p:nvPr/>
          </p:nvSpPr>
          <p:spPr bwMode="auto">
            <a:xfrm flipV="1">
              <a:off x="1083" y="710"/>
              <a:ext cx="1" cy="132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52"/>
            <p:cNvSpPr>
              <a:spLocks/>
            </p:cNvSpPr>
            <p:nvPr/>
          </p:nvSpPr>
          <p:spPr bwMode="auto">
            <a:xfrm>
              <a:off x="1083" y="710"/>
              <a:ext cx="852" cy="258"/>
            </a:xfrm>
            <a:custGeom>
              <a:avLst/>
              <a:gdLst>
                <a:gd name="T0" fmla="*/ 14 w 852"/>
                <a:gd name="T1" fmla="*/ 0 h 258"/>
                <a:gd name="T2" fmla="*/ 35 w 852"/>
                <a:gd name="T3" fmla="*/ 0 h 258"/>
                <a:gd name="T4" fmla="*/ 56 w 852"/>
                <a:gd name="T5" fmla="*/ 0 h 258"/>
                <a:gd name="T6" fmla="*/ 77 w 852"/>
                <a:gd name="T7" fmla="*/ 0 h 258"/>
                <a:gd name="T8" fmla="*/ 98 w 852"/>
                <a:gd name="T9" fmla="*/ 0 h 258"/>
                <a:gd name="T10" fmla="*/ 119 w 852"/>
                <a:gd name="T11" fmla="*/ 0 h 258"/>
                <a:gd name="T12" fmla="*/ 140 w 852"/>
                <a:gd name="T13" fmla="*/ 0 h 258"/>
                <a:gd name="T14" fmla="*/ 161 w 852"/>
                <a:gd name="T15" fmla="*/ 0 h 258"/>
                <a:gd name="T16" fmla="*/ 181 w 852"/>
                <a:gd name="T17" fmla="*/ 0 h 258"/>
                <a:gd name="T18" fmla="*/ 202 w 852"/>
                <a:gd name="T19" fmla="*/ 0 h 258"/>
                <a:gd name="T20" fmla="*/ 223 w 852"/>
                <a:gd name="T21" fmla="*/ 0 h 258"/>
                <a:gd name="T22" fmla="*/ 244 w 852"/>
                <a:gd name="T23" fmla="*/ 0 h 258"/>
                <a:gd name="T24" fmla="*/ 265 w 852"/>
                <a:gd name="T25" fmla="*/ 0 h 258"/>
                <a:gd name="T26" fmla="*/ 286 w 852"/>
                <a:gd name="T27" fmla="*/ 0 h 258"/>
                <a:gd name="T28" fmla="*/ 307 w 852"/>
                <a:gd name="T29" fmla="*/ 0 h 258"/>
                <a:gd name="T30" fmla="*/ 328 w 852"/>
                <a:gd name="T31" fmla="*/ 0 h 258"/>
                <a:gd name="T32" fmla="*/ 349 w 852"/>
                <a:gd name="T33" fmla="*/ 0 h 258"/>
                <a:gd name="T34" fmla="*/ 370 w 852"/>
                <a:gd name="T35" fmla="*/ 0 h 258"/>
                <a:gd name="T36" fmla="*/ 391 w 852"/>
                <a:gd name="T37" fmla="*/ 0 h 258"/>
                <a:gd name="T38" fmla="*/ 412 w 852"/>
                <a:gd name="T39" fmla="*/ 0 h 258"/>
                <a:gd name="T40" fmla="*/ 433 w 852"/>
                <a:gd name="T41" fmla="*/ 0 h 258"/>
                <a:gd name="T42" fmla="*/ 454 w 852"/>
                <a:gd name="T43" fmla="*/ 0 h 258"/>
                <a:gd name="T44" fmla="*/ 475 w 852"/>
                <a:gd name="T45" fmla="*/ 0 h 258"/>
                <a:gd name="T46" fmla="*/ 496 w 852"/>
                <a:gd name="T47" fmla="*/ 0 h 258"/>
                <a:gd name="T48" fmla="*/ 517 w 852"/>
                <a:gd name="T49" fmla="*/ 0 h 258"/>
                <a:gd name="T50" fmla="*/ 538 w 852"/>
                <a:gd name="T51" fmla="*/ 0 h 258"/>
                <a:gd name="T52" fmla="*/ 559 w 852"/>
                <a:gd name="T53" fmla="*/ 0 h 258"/>
                <a:gd name="T54" fmla="*/ 580 w 852"/>
                <a:gd name="T55" fmla="*/ 0 h 258"/>
                <a:gd name="T56" fmla="*/ 601 w 852"/>
                <a:gd name="T57" fmla="*/ 0 h 258"/>
                <a:gd name="T58" fmla="*/ 622 w 852"/>
                <a:gd name="T59" fmla="*/ 0 h 258"/>
                <a:gd name="T60" fmla="*/ 643 w 852"/>
                <a:gd name="T61" fmla="*/ 0 h 258"/>
                <a:gd name="T62" fmla="*/ 664 w 852"/>
                <a:gd name="T63" fmla="*/ 0 h 258"/>
                <a:gd name="T64" fmla="*/ 685 w 852"/>
                <a:gd name="T65" fmla="*/ 0 h 258"/>
                <a:gd name="T66" fmla="*/ 706 w 852"/>
                <a:gd name="T67" fmla="*/ 63 h 258"/>
                <a:gd name="T68" fmla="*/ 713 w 852"/>
                <a:gd name="T69" fmla="*/ 100 h 258"/>
                <a:gd name="T70" fmla="*/ 734 w 852"/>
                <a:gd name="T71" fmla="*/ 145 h 258"/>
                <a:gd name="T72" fmla="*/ 740 w 852"/>
                <a:gd name="T73" fmla="*/ 201 h 258"/>
                <a:gd name="T74" fmla="*/ 754 w 852"/>
                <a:gd name="T75" fmla="*/ 226 h 258"/>
                <a:gd name="T76" fmla="*/ 775 w 852"/>
                <a:gd name="T77" fmla="*/ 239 h 258"/>
                <a:gd name="T78" fmla="*/ 796 w 852"/>
                <a:gd name="T79" fmla="*/ 239 h 258"/>
                <a:gd name="T80" fmla="*/ 817 w 852"/>
                <a:gd name="T81" fmla="*/ 233 h 258"/>
                <a:gd name="T82" fmla="*/ 838 w 852"/>
                <a:gd name="T83" fmla="*/ 245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52" h="258">
                  <a:moveTo>
                    <a:pt x="0" y="0"/>
                  </a:moveTo>
                  <a:lnTo>
                    <a:pt x="7" y="0"/>
                  </a:lnTo>
                  <a:lnTo>
                    <a:pt x="14" y="0"/>
                  </a:lnTo>
                  <a:lnTo>
                    <a:pt x="21" y="0"/>
                  </a:lnTo>
                  <a:lnTo>
                    <a:pt x="28" y="0"/>
                  </a:lnTo>
                  <a:lnTo>
                    <a:pt x="35" y="0"/>
                  </a:lnTo>
                  <a:lnTo>
                    <a:pt x="42" y="0"/>
                  </a:lnTo>
                  <a:lnTo>
                    <a:pt x="49" y="0"/>
                  </a:lnTo>
                  <a:lnTo>
                    <a:pt x="56" y="0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4" y="0"/>
                  </a:lnTo>
                  <a:lnTo>
                    <a:pt x="91" y="0"/>
                  </a:lnTo>
                  <a:lnTo>
                    <a:pt x="98" y="0"/>
                  </a:lnTo>
                  <a:lnTo>
                    <a:pt x="105" y="0"/>
                  </a:lnTo>
                  <a:lnTo>
                    <a:pt x="112" y="0"/>
                  </a:lnTo>
                  <a:lnTo>
                    <a:pt x="119" y="0"/>
                  </a:lnTo>
                  <a:lnTo>
                    <a:pt x="126" y="0"/>
                  </a:lnTo>
                  <a:lnTo>
                    <a:pt x="133" y="0"/>
                  </a:lnTo>
                  <a:lnTo>
                    <a:pt x="140" y="0"/>
                  </a:lnTo>
                  <a:lnTo>
                    <a:pt x="147" y="0"/>
                  </a:lnTo>
                  <a:lnTo>
                    <a:pt x="154" y="0"/>
                  </a:lnTo>
                  <a:lnTo>
                    <a:pt x="161" y="0"/>
                  </a:lnTo>
                  <a:lnTo>
                    <a:pt x="167" y="0"/>
                  </a:lnTo>
                  <a:lnTo>
                    <a:pt x="174" y="0"/>
                  </a:lnTo>
                  <a:lnTo>
                    <a:pt x="181" y="0"/>
                  </a:lnTo>
                  <a:lnTo>
                    <a:pt x="188" y="0"/>
                  </a:lnTo>
                  <a:lnTo>
                    <a:pt x="195" y="0"/>
                  </a:lnTo>
                  <a:lnTo>
                    <a:pt x="202" y="0"/>
                  </a:lnTo>
                  <a:lnTo>
                    <a:pt x="209" y="0"/>
                  </a:lnTo>
                  <a:lnTo>
                    <a:pt x="216" y="0"/>
                  </a:lnTo>
                  <a:lnTo>
                    <a:pt x="223" y="0"/>
                  </a:lnTo>
                  <a:lnTo>
                    <a:pt x="230" y="0"/>
                  </a:lnTo>
                  <a:lnTo>
                    <a:pt x="237" y="0"/>
                  </a:lnTo>
                  <a:lnTo>
                    <a:pt x="244" y="0"/>
                  </a:lnTo>
                  <a:lnTo>
                    <a:pt x="251" y="0"/>
                  </a:lnTo>
                  <a:lnTo>
                    <a:pt x="258" y="0"/>
                  </a:lnTo>
                  <a:lnTo>
                    <a:pt x="265" y="0"/>
                  </a:lnTo>
                  <a:lnTo>
                    <a:pt x="272" y="0"/>
                  </a:lnTo>
                  <a:lnTo>
                    <a:pt x="279" y="0"/>
                  </a:lnTo>
                  <a:lnTo>
                    <a:pt x="286" y="0"/>
                  </a:lnTo>
                  <a:lnTo>
                    <a:pt x="293" y="0"/>
                  </a:lnTo>
                  <a:lnTo>
                    <a:pt x="300" y="0"/>
                  </a:lnTo>
                  <a:lnTo>
                    <a:pt x="307" y="0"/>
                  </a:lnTo>
                  <a:lnTo>
                    <a:pt x="314" y="0"/>
                  </a:lnTo>
                  <a:lnTo>
                    <a:pt x="321" y="0"/>
                  </a:lnTo>
                  <a:lnTo>
                    <a:pt x="328" y="0"/>
                  </a:lnTo>
                  <a:lnTo>
                    <a:pt x="335" y="0"/>
                  </a:lnTo>
                  <a:lnTo>
                    <a:pt x="342" y="0"/>
                  </a:lnTo>
                  <a:lnTo>
                    <a:pt x="349" y="0"/>
                  </a:lnTo>
                  <a:lnTo>
                    <a:pt x="356" y="0"/>
                  </a:lnTo>
                  <a:lnTo>
                    <a:pt x="363" y="0"/>
                  </a:lnTo>
                  <a:lnTo>
                    <a:pt x="370" y="0"/>
                  </a:lnTo>
                  <a:lnTo>
                    <a:pt x="377" y="0"/>
                  </a:lnTo>
                  <a:lnTo>
                    <a:pt x="384" y="0"/>
                  </a:lnTo>
                  <a:lnTo>
                    <a:pt x="391" y="0"/>
                  </a:lnTo>
                  <a:lnTo>
                    <a:pt x="398" y="0"/>
                  </a:lnTo>
                  <a:lnTo>
                    <a:pt x="405" y="0"/>
                  </a:lnTo>
                  <a:lnTo>
                    <a:pt x="412" y="0"/>
                  </a:lnTo>
                  <a:lnTo>
                    <a:pt x="419" y="0"/>
                  </a:lnTo>
                  <a:lnTo>
                    <a:pt x="426" y="0"/>
                  </a:lnTo>
                  <a:lnTo>
                    <a:pt x="433" y="0"/>
                  </a:lnTo>
                  <a:lnTo>
                    <a:pt x="440" y="0"/>
                  </a:lnTo>
                  <a:lnTo>
                    <a:pt x="447" y="0"/>
                  </a:lnTo>
                  <a:lnTo>
                    <a:pt x="454" y="0"/>
                  </a:lnTo>
                  <a:lnTo>
                    <a:pt x="461" y="0"/>
                  </a:lnTo>
                  <a:lnTo>
                    <a:pt x="468" y="0"/>
                  </a:lnTo>
                  <a:lnTo>
                    <a:pt x="475" y="0"/>
                  </a:lnTo>
                  <a:lnTo>
                    <a:pt x="482" y="0"/>
                  </a:lnTo>
                  <a:lnTo>
                    <a:pt x="489" y="0"/>
                  </a:lnTo>
                  <a:lnTo>
                    <a:pt x="496" y="0"/>
                  </a:lnTo>
                  <a:lnTo>
                    <a:pt x="503" y="0"/>
                  </a:lnTo>
                  <a:lnTo>
                    <a:pt x="510" y="0"/>
                  </a:lnTo>
                  <a:lnTo>
                    <a:pt x="517" y="0"/>
                  </a:lnTo>
                  <a:lnTo>
                    <a:pt x="524" y="0"/>
                  </a:lnTo>
                  <a:lnTo>
                    <a:pt x="531" y="0"/>
                  </a:lnTo>
                  <a:lnTo>
                    <a:pt x="538" y="0"/>
                  </a:lnTo>
                  <a:lnTo>
                    <a:pt x="545" y="0"/>
                  </a:lnTo>
                  <a:lnTo>
                    <a:pt x="552" y="0"/>
                  </a:lnTo>
                  <a:lnTo>
                    <a:pt x="559" y="0"/>
                  </a:lnTo>
                  <a:lnTo>
                    <a:pt x="566" y="0"/>
                  </a:lnTo>
                  <a:lnTo>
                    <a:pt x="573" y="0"/>
                  </a:lnTo>
                  <a:lnTo>
                    <a:pt x="580" y="0"/>
                  </a:lnTo>
                  <a:lnTo>
                    <a:pt x="587" y="0"/>
                  </a:lnTo>
                  <a:lnTo>
                    <a:pt x="594" y="0"/>
                  </a:lnTo>
                  <a:lnTo>
                    <a:pt x="601" y="0"/>
                  </a:lnTo>
                  <a:lnTo>
                    <a:pt x="608" y="0"/>
                  </a:lnTo>
                  <a:lnTo>
                    <a:pt x="615" y="0"/>
                  </a:lnTo>
                  <a:lnTo>
                    <a:pt x="622" y="0"/>
                  </a:lnTo>
                  <a:lnTo>
                    <a:pt x="629" y="0"/>
                  </a:lnTo>
                  <a:lnTo>
                    <a:pt x="636" y="0"/>
                  </a:lnTo>
                  <a:lnTo>
                    <a:pt x="643" y="0"/>
                  </a:lnTo>
                  <a:lnTo>
                    <a:pt x="650" y="0"/>
                  </a:lnTo>
                  <a:lnTo>
                    <a:pt x="657" y="0"/>
                  </a:lnTo>
                  <a:lnTo>
                    <a:pt x="664" y="0"/>
                  </a:lnTo>
                  <a:lnTo>
                    <a:pt x="671" y="0"/>
                  </a:lnTo>
                  <a:lnTo>
                    <a:pt x="678" y="0"/>
                  </a:lnTo>
                  <a:lnTo>
                    <a:pt x="685" y="0"/>
                  </a:lnTo>
                  <a:lnTo>
                    <a:pt x="699" y="12"/>
                  </a:lnTo>
                  <a:lnTo>
                    <a:pt x="699" y="44"/>
                  </a:lnTo>
                  <a:lnTo>
                    <a:pt x="706" y="63"/>
                  </a:lnTo>
                  <a:lnTo>
                    <a:pt x="706" y="82"/>
                  </a:lnTo>
                  <a:lnTo>
                    <a:pt x="713" y="88"/>
                  </a:lnTo>
                  <a:lnTo>
                    <a:pt x="713" y="100"/>
                  </a:lnTo>
                  <a:lnTo>
                    <a:pt x="720" y="107"/>
                  </a:lnTo>
                  <a:lnTo>
                    <a:pt x="720" y="132"/>
                  </a:lnTo>
                  <a:lnTo>
                    <a:pt x="734" y="145"/>
                  </a:lnTo>
                  <a:lnTo>
                    <a:pt x="734" y="176"/>
                  </a:lnTo>
                  <a:lnTo>
                    <a:pt x="740" y="182"/>
                  </a:lnTo>
                  <a:lnTo>
                    <a:pt x="740" y="201"/>
                  </a:lnTo>
                  <a:lnTo>
                    <a:pt x="747" y="208"/>
                  </a:lnTo>
                  <a:lnTo>
                    <a:pt x="754" y="214"/>
                  </a:lnTo>
                  <a:lnTo>
                    <a:pt x="754" y="226"/>
                  </a:lnTo>
                  <a:lnTo>
                    <a:pt x="761" y="233"/>
                  </a:lnTo>
                  <a:lnTo>
                    <a:pt x="768" y="239"/>
                  </a:lnTo>
                  <a:lnTo>
                    <a:pt x="775" y="239"/>
                  </a:lnTo>
                  <a:lnTo>
                    <a:pt x="782" y="239"/>
                  </a:lnTo>
                  <a:lnTo>
                    <a:pt x="789" y="239"/>
                  </a:lnTo>
                  <a:lnTo>
                    <a:pt x="796" y="239"/>
                  </a:lnTo>
                  <a:lnTo>
                    <a:pt x="803" y="233"/>
                  </a:lnTo>
                  <a:lnTo>
                    <a:pt x="810" y="233"/>
                  </a:lnTo>
                  <a:lnTo>
                    <a:pt x="817" y="233"/>
                  </a:lnTo>
                  <a:lnTo>
                    <a:pt x="824" y="233"/>
                  </a:lnTo>
                  <a:lnTo>
                    <a:pt x="831" y="239"/>
                  </a:lnTo>
                  <a:lnTo>
                    <a:pt x="838" y="245"/>
                  </a:lnTo>
                  <a:lnTo>
                    <a:pt x="845" y="252"/>
                  </a:lnTo>
                  <a:lnTo>
                    <a:pt x="852" y="258"/>
                  </a:lnTo>
                </a:path>
              </a:pathLst>
            </a:custGeom>
            <a:noFill/>
            <a:ln w="28575" cmpd="sng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53"/>
            <p:cNvSpPr>
              <a:spLocks/>
            </p:cNvSpPr>
            <p:nvPr/>
          </p:nvSpPr>
          <p:spPr bwMode="auto">
            <a:xfrm>
              <a:off x="1935" y="955"/>
              <a:ext cx="881" cy="202"/>
            </a:xfrm>
            <a:custGeom>
              <a:avLst/>
              <a:gdLst>
                <a:gd name="T0" fmla="*/ 14 w 881"/>
                <a:gd name="T1" fmla="*/ 13 h 202"/>
                <a:gd name="T2" fmla="*/ 35 w 881"/>
                <a:gd name="T3" fmla="*/ 7 h 202"/>
                <a:gd name="T4" fmla="*/ 56 w 881"/>
                <a:gd name="T5" fmla="*/ 13 h 202"/>
                <a:gd name="T6" fmla="*/ 77 w 881"/>
                <a:gd name="T7" fmla="*/ 32 h 202"/>
                <a:gd name="T8" fmla="*/ 98 w 881"/>
                <a:gd name="T9" fmla="*/ 32 h 202"/>
                <a:gd name="T10" fmla="*/ 119 w 881"/>
                <a:gd name="T11" fmla="*/ 26 h 202"/>
                <a:gd name="T12" fmla="*/ 140 w 881"/>
                <a:gd name="T13" fmla="*/ 26 h 202"/>
                <a:gd name="T14" fmla="*/ 161 w 881"/>
                <a:gd name="T15" fmla="*/ 32 h 202"/>
                <a:gd name="T16" fmla="*/ 182 w 881"/>
                <a:gd name="T17" fmla="*/ 44 h 202"/>
                <a:gd name="T18" fmla="*/ 203 w 881"/>
                <a:gd name="T19" fmla="*/ 51 h 202"/>
                <a:gd name="T20" fmla="*/ 224 w 881"/>
                <a:gd name="T21" fmla="*/ 32 h 202"/>
                <a:gd name="T22" fmla="*/ 245 w 881"/>
                <a:gd name="T23" fmla="*/ 38 h 202"/>
                <a:gd name="T24" fmla="*/ 266 w 881"/>
                <a:gd name="T25" fmla="*/ 63 h 202"/>
                <a:gd name="T26" fmla="*/ 287 w 881"/>
                <a:gd name="T27" fmla="*/ 63 h 202"/>
                <a:gd name="T28" fmla="*/ 308 w 881"/>
                <a:gd name="T29" fmla="*/ 51 h 202"/>
                <a:gd name="T30" fmla="*/ 329 w 881"/>
                <a:gd name="T31" fmla="*/ 57 h 202"/>
                <a:gd name="T32" fmla="*/ 357 w 881"/>
                <a:gd name="T33" fmla="*/ 82 h 202"/>
                <a:gd name="T34" fmla="*/ 371 w 881"/>
                <a:gd name="T35" fmla="*/ 82 h 202"/>
                <a:gd name="T36" fmla="*/ 392 w 881"/>
                <a:gd name="T37" fmla="*/ 76 h 202"/>
                <a:gd name="T38" fmla="*/ 413 w 881"/>
                <a:gd name="T39" fmla="*/ 82 h 202"/>
                <a:gd name="T40" fmla="*/ 434 w 881"/>
                <a:gd name="T41" fmla="*/ 95 h 202"/>
                <a:gd name="T42" fmla="*/ 455 w 881"/>
                <a:gd name="T43" fmla="*/ 95 h 202"/>
                <a:gd name="T44" fmla="*/ 475 w 881"/>
                <a:gd name="T45" fmla="*/ 95 h 202"/>
                <a:gd name="T46" fmla="*/ 503 w 881"/>
                <a:gd name="T47" fmla="*/ 114 h 202"/>
                <a:gd name="T48" fmla="*/ 517 w 881"/>
                <a:gd name="T49" fmla="*/ 120 h 202"/>
                <a:gd name="T50" fmla="*/ 545 w 881"/>
                <a:gd name="T51" fmla="*/ 95 h 202"/>
                <a:gd name="T52" fmla="*/ 566 w 881"/>
                <a:gd name="T53" fmla="*/ 114 h 202"/>
                <a:gd name="T54" fmla="*/ 573 w 881"/>
                <a:gd name="T55" fmla="*/ 139 h 202"/>
                <a:gd name="T56" fmla="*/ 594 w 881"/>
                <a:gd name="T57" fmla="*/ 139 h 202"/>
                <a:gd name="T58" fmla="*/ 615 w 881"/>
                <a:gd name="T59" fmla="*/ 120 h 202"/>
                <a:gd name="T60" fmla="*/ 636 w 881"/>
                <a:gd name="T61" fmla="*/ 139 h 202"/>
                <a:gd name="T62" fmla="*/ 657 w 881"/>
                <a:gd name="T63" fmla="*/ 158 h 202"/>
                <a:gd name="T64" fmla="*/ 678 w 881"/>
                <a:gd name="T65" fmla="*/ 152 h 202"/>
                <a:gd name="T66" fmla="*/ 699 w 881"/>
                <a:gd name="T67" fmla="*/ 145 h 202"/>
                <a:gd name="T68" fmla="*/ 727 w 881"/>
                <a:gd name="T69" fmla="*/ 170 h 202"/>
                <a:gd name="T70" fmla="*/ 741 w 881"/>
                <a:gd name="T71" fmla="*/ 177 h 202"/>
                <a:gd name="T72" fmla="*/ 762 w 881"/>
                <a:gd name="T73" fmla="*/ 164 h 202"/>
                <a:gd name="T74" fmla="*/ 783 w 881"/>
                <a:gd name="T75" fmla="*/ 164 h 202"/>
                <a:gd name="T76" fmla="*/ 804 w 881"/>
                <a:gd name="T77" fmla="*/ 189 h 202"/>
                <a:gd name="T78" fmla="*/ 825 w 881"/>
                <a:gd name="T79" fmla="*/ 202 h 202"/>
                <a:gd name="T80" fmla="*/ 846 w 881"/>
                <a:gd name="T81" fmla="*/ 196 h 202"/>
                <a:gd name="T82" fmla="*/ 867 w 881"/>
                <a:gd name="T83" fmla="*/ 196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81" h="202">
                  <a:moveTo>
                    <a:pt x="0" y="13"/>
                  </a:moveTo>
                  <a:lnTo>
                    <a:pt x="7" y="13"/>
                  </a:lnTo>
                  <a:lnTo>
                    <a:pt x="14" y="13"/>
                  </a:lnTo>
                  <a:lnTo>
                    <a:pt x="21" y="7"/>
                  </a:lnTo>
                  <a:lnTo>
                    <a:pt x="28" y="7"/>
                  </a:lnTo>
                  <a:lnTo>
                    <a:pt x="35" y="7"/>
                  </a:lnTo>
                  <a:lnTo>
                    <a:pt x="42" y="0"/>
                  </a:lnTo>
                  <a:lnTo>
                    <a:pt x="49" y="7"/>
                  </a:lnTo>
                  <a:lnTo>
                    <a:pt x="56" y="13"/>
                  </a:lnTo>
                  <a:lnTo>
                    <a:pt x="63" y="13"/>
                  </a:lnTo>
                  <a:lnTo>
                    <a:pt x="77" y="26"/>
                  </a:lnTo>
                  <a:lnTo>
                    <a:pt x="77" y="32"/>
                  </a:lnTo>
                  <a:lnTo>
                    <a:pt x="84" y="32"/>
                  </a:lnTo>
                  <a:lnTo>
                    <a:pt x="91" y="32"/>
                  </a:lnTo>
                  <a:lnTo>
                    <a:pt x="98" y="32"/>
                  </a:lnTo>
                  <a:lnTo>
                    <a:pt x="105" y="26"/>
                  </a:lnTo>
                  <a:lnTo>
                    <a:pt x="112" y="26"/>
                  </a:lnTo>
                  <a:lnTo>
                    <a:pt x="119" y="26"/>
                  </a:lnTo>
                  <a:lnTo>
                    <a:pt x="126" y="26"/>
                  </a:lnTo>
                  <a:lnTo>
                    <a:pt x="133" y="26"/>
                  </a:lnTo>
                  <a:lnTo>
                    <a:pt x="140" y="26"/>
                  </a:lnTo>
                  <a:lnTo>
                    <a:pt x="147" y="26"/>
                  </a:lnTo>
                  <a:lnTo>
                    <a:pt x="154" y="32"/>
                  </a:lnTo>
                  <a:lnTo>
                    <a:pt x="161" y="32"/>
                  </a:lnTo>
                  <a:lnTo>
                    <a:pt x="168" y="38"/>
                  </a:lnTo>
                  <a:lnTo>
                    <a:pt x="175" y="38"/>
                  </a:lnTo>
                  <a:lnTo>
                    <a:pt x="182" y="44"/>
                  </a:lnTo>
                  <a:lnTo>
                    <a:pt x="189" y="51"/>
                  </a:lnTo>
                  <a:lnTo>
                    <a:pt x="196" y="51"/>
                  </a:lnTo>
                  <a:lnTo>
                    <a:pt x="203" y="51"/>
                  </a:lnTo>
                  <a:lnTo>
                    <a:pt x="210" y="44"/>
                  </a:lnTo>
                  <a:lnTo>
                    <a:pt x="217" y="38"/>
                  </a:lnTo>
                  <a:lnTo>
                    <a:pt x="224" y="32"/>
                  </a:lnTo>
                  <a:lnTo>
                    <a:pt x="231" y="32"/>
                  </a:lnTo>
                  <a:lnTo>
                    <a:pt x="238" y="32"/>
                  </a:lnTo>
                  <a:lnTo>
                    <a:pt x="245" y="38"/>
                  </a:lnTo>
                  <a:lnTo>
                    <a:pt x="259" y="51"/>
                  </a:lnTo>
                  <a:lnTo>
                    <a:pt x="259" y="57"/>
                  </a:lnTo>
                  <a:lnTo>
                    <a:pt x="266" y="63"/>
                  </a:lnTo>
                  <a:lnTo>
                    <a:pt x="273" y="63"/>
                  </a:lnTo>
                  <a:lnTo>
                    <a:pt x="280" y="63"/>
                  </a:lnTo>
                  <a:lnTo>
                    <a:pt x="287" y="63"/>
                  </a:lnTo>
                  <a:lnTo>
                    <a:pt x="294" y="57"/>
                  </a:lnTo>
                  <a:lnTo>
                    <a:pt x="301" y="57"/>
                  </a:lnTo>
                  <a:lnTo>
                    <a:pt x="308" y="51"/>
                  </a:lnTo>
                  <a:lnTo>
                    <a:pt x="315" y="51"/>
                  </a:lnTo>
                  <a:lnTo>
                    <a:pt x="322" y="51"/>
                  </a:lnTo>
                  <a:lnTo>
                    <a:pt x="329" y="57"/>
                  </a:lnTo>
                  <a:lnTo>
                    <a:pt x="343" y="70"/>
                  </a:lnTo>
                  <a:lnTo>
                    <a:pt x="343" y="70"/>
                  </a:lnTo>
                  <a:lnTo>
                    <a:pt x="357" y="82"/>
                  </a:lnTo>
                  <a:lnTo>
                    <a:pt x="357" y="82"/>
                  </a:lnTo>
                  <a:lnTo>
                    <a:pt x="364" y="82"/>
                  </a:lnTo>
                  <a:lnTo>
                    <a:pt x="371" y="82"/>
                  </a:lnTo>
                  <a:lnTo>
                    <a:pt x="378" y="82"/>
                  </a:lnTo>
                  <a:lnTo>
                    <a:pt x="385" y="76"/>
                  </a:lnTo>
                  <a:lnTo>
                    <a:pt x="392" y="76"/>
                  </a:lnTo>
                  <a:lnTo>
                    <a:pt x="399" y="82"/>
                  </a:lnTo>
                  <a:lnTo>
                    <a:pt x="406" y="82"/>
                  </a:lnTo>
                  <a:lnTo>
                    <a:pt x="413" y="82"/>
                  </a:lnTo>
                  <a:lnTo>
                    <a:pt x="420" y="89"/>
                  </a:lnTo>
                  <a:lnTo>
                    <a:pt x="427" y="95"/>
                  </a:lnTo>
                  <a:lnTo>
                    <a:pt x="434" y="95"/>
                  </a:lnTo>
                  <a:lnTo>
                    <a:pt x="441" y="95"/>
                  </a:lnTo>
                  <a:lnTo>
                    <a:pt x="448" y="95"/>
                  </a:lnTo>
                  <a:lnTo>
                    <a:pt x="455" y="95"/>
                  </a:lnTo>
                  <a:lnTo>
                    <a:pt x="462" y="89"/>
                  </a:lnTo>
                  <a:lnTo>
                    <a:pt x="468" y="89"/>
                  </a:lnTo>
                  <a:lnTo>
                    <a:pt x="475" y="95"/>
                  </a:lnTo>
                  <a:lnTo>
                    <a:pt x="482" y="101"/>
                  </a:lnTo>
                  <a:lnTo>
                    <a:pt x="489" y="101"/>
                  </a:lnTo>
                  <a:lnTo>
                    <a:pt x="503" y="114"/>
                  </a:lnTo>
                  <a:lnTo>
                    <a:pt x="503" y="120"/>
                  </a:lnTo>
                  <a:lnTo>
                    <a:pt x="510" y="120"/>
                  </a:lnTo>
                  <a:lnTo>
                    <a:pt x="517" y="120"/>
                  </a:lnTo>
                  <a:lnTo>
                    <a:pt x="524" y="114"/>
                  </a:lnTo>
                  <a:lnTo>
                    <a:pt x="531" y="107"/>
                  </a:lnTo>
                  <a:lnTo>
                    <a:pt x="545" y="95"/>
                  </a:lnTo>
                  <a:lnTo>
                    <a:pt x="545" y="95"/>
                  </a:lnTo>
                  <a:lnTo>
                    <a:pt x="552" y="101"/>
                  </a:lnTo>
                  <a:lnTo>
                    <a:pt x="566" y="114"/>
                  </a:lnTo>
                  <a:lnTo>
                    <a:pt x="566" y="120"/>
                  </a:lnTo>
                  <a:lnTo>
                    <a:pt x="573" y="126"/>
                  </a:lnTo>
                  <a:lnTo>
                    <a:pt x="573" y="139"/>
                  </a:lnTo>
                  <a:lnTo>
                    <a:pt x="580" y="139"/>
                  </a:lnTo>
                  <a:lnTo>
                    <a:pt x="587" y="145"/>
                  </a:lnTo>
                  <a:lnTo>
                    <a:pt x="594" y="139"/>
                  </a:lnTo>
                  <a:lnTo>
                    <a:pt x="601" y="133"/>
                  </a:lnTo>
                  <a:lnTo>
                    <a:pt x="615" y="120"/>
                  </a:lnTo>
                  <a:lnTo>
                    <a:pt x="615" y="120"/>
                  </a:lnTo>
                  <a:lnTo>
                    <a:pt x="622" y="120"/>
                  </a:lnTo>
                  <a:lnTo>
                    <a:pt x="636" y="133"/>
                  </a:lnTo>
                  <a:lnTo>
                    <a:pt x="636" y="139"/>
                  </a:lnTo>
                  <a:lnTo>
                    <a:pt x="643" y="145"/>
                  </a:lnTo>
                  <a:lnTo>
                    <a:pt x="657" y="158"/>
                  </a:lnTo>
                  <a:lnTo>
                    <a:pt x="657" y="158"/>
                  </a:lnTo>
                  <a:lnTo>
                    <a:pt x="664" y="158"/>
                  </a:lnTo>
                  <a:lnTo>
                    <a:pt x="671" y="152"/>
                  </a:lnTo>
                  <a:lnTo>
                    <a:pt x="678" y="152"/>
                  </a:lnTo>
                  <a:lnTo>
                    <a:pt x="685" y="145"/>
                  </a:lnTo>
                  <a:lnTo>
                    <a:pt x="692" y="145"/>
                  </a:lnTo>
                  <a:lnTo>
                    <a:pt x="699" y="145"/>
                  </a:lnTo>
                  <a:lnTo>
                    <a:pt x="706" y="152"/>
                  </a:lnTo>
                  <a:lnTo>
                    <a:pt x="713" y="158"/>
                  </a:lnTo>
                  <a:lnTo>
                    <a:pt x="727" y="170"/>
                  </a:lnTo>
                  <a:lnTo>
                    <a:pt x="727" y="170"/>
                  </a:lnTo>
                  <a:lnTo>
                    <a:pt x="734" y="177"/>
                  </a:lnTo>
                  <a:lnTo>
                    <a:pt x="741" y="177"/>
                  </a:lnTo>
                  <a:lnTo>
                    <a:pt x="748" y="177"/>
                  </a:lnTo>
                  <a:lnTo>
                    <a:pt x="755" y="170"/>
                  </a:lnTo>
                  <a:lnTo>
                    <a:pt x="762" y="164"/>
                  </a:lnTo>
                  <a:lnTo>
                    <a:pt x="769" y="164"/>
                  </a:lnTo>
                  <a:lnTo>
                    <a:pt x="776" y="164"/>
                  </a:lnTo>
                  <a:lnTo>
                    <a:pt x="783" y="164"/>
                  </a:lnTo>
                  <a:lnTo>
                    <a:pt x="790" y="170"/>
                  </a:lnTo>
                  <a:lnTo>
                    <a:pt x="804" y="183"/>
                  </a:lnTo>
                  <a:lnTo>
                    <a:pt x="804" y="189"/>
                  </a:lnTo>
                  <a:lnTo>
                    <a:pt x="811" y="196"/>
                  </a:lnTo>
                  <a:lnTo>
                    <a:pt x="818" y="202"/>
                  </a:lnTo>
                  <a:lnTo>
                    <a:pt x="825" y="202"/>
                  </a:lnTo>
                  <a:lnTo>
                    <a:pt x="832" y="202"/>
                  </a:lnTo>
                  <a:lnTo>
                    <a:pt x="839" y="196"/>
                  </a:lnTo>
                  <a:lnTo>
                    <a:pt x="846" y="196"/>
                  </a:lnTo>
                  <a:lnTo>
                    <a:pt x="853" y="196"/>
                  </a:lnTo>
                  <a:lnTo>
                    <a:pt x="860" y="196"/>
                  </a:lnTo>
                  <a:lnTo>
                    <a:pt x="867" y="196"/>
                  </a:lnTo>
                  <a:lnTo>
                    <a:pt x="874" y="196"/>
                  </a:lnTo>
                  <a:lnTo>
                    <a:pt x="881" y="202"/>
                  </a:lnTo>
                </a:path>
              </a:pathLst>
            </a:custGeom>
            <a:noFill/>
            <a:ln w="28575" cmpd="sng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54"/>
            <p:cNvSpPr>
              <a:spLocks/>
            </p:cNvSpPr>
            <p:nvPr/>
          </p:nvSpPr>
          <p:spPr bwMode="auto">
            <a:xfrm>
              <a:off x="2816" y="1157"/>
              <a:ext cx="873" cy="296"/>
            </a:xfrm>
            <a:custGeom>
              <a:avLst/>
              <a:gdLst>
                <a:gd name="T0" fmla="*/ 14 w 873"/>
                <a:gd name="T1" fmla="*/ 13 h 296"/>
                <a:gd name="T2" fmla="*/ 35 w 873"/>
                <a:gd name="T3" fmla="*/ 38 h 296"/>
                <a:gd name="T4" fmla="*/ 56 w 873"/>
                <a:gd name="T5" fmla="*/ 25 h 296"/>
                <a:gd name="T6" fmla="*/ 77 w 873"/>
                <a:gd name="T7" fmla="*/ 6 h 296"/>
                <a:gd name="T8" fmla="*/ 105 w 873"/>
                <a:gd name="T9" fmla="*/ 38 h 296"/>
                <a:gd name="T10" fmla="*/ 119 w 873"/>
                <a:gd name="T11" fmla="*/ 57 h 296"/>
                <a:gd name="T12" fmla="*/ 140 w 873"/>
                <a:gd name="T13" fmla="*/ 31 h 296"/>
                <a:gd name="T14" fmla="*/ 167 w 873"/>
                <a:gd name="T15" fmla="*/ 44 h 296"/>
                <a:gd name="T16" fmla="*/ 181 w 873"/>
                <a:gd name="T17" fmla="*/ 76 h 296"/>
                <a:gd name="T18" fmla="*/ 202 w 873"/>
                <a:gd name="T19" fmla="*/ 69 h 296"/>
                <a:gd name="T20" fmla="*/ 216 w 873"/>
                <a:gd name="T21" fmla="*/ 57 h 296"/>
                <a:gd name="T22" fmla="*/ 244 w 873"/>
                <a:gd name="T23" fmla="*/ 76 h 296"/>
                <a:gd name="T24" fmla="*/ 258 w 873"/>
                <a:gd name="T25" fmla="*/ 101 h 296"/>
                <a:gd name="T26" fmla="*/ 279 w 873"/>
                <a:gd name="T27" fmla="*/ 88 h 296"/>
                <a:gd name="T28" fmla="*/ 300 w 873"/>
                <a:gd name="T29" fmla="*/ 88 h 296"/>
                <a:gd name="T30" fmla="*/ 321 w 873"/>
                <a:gd name="T31" fmla="*/ 113 h 296"/>
                <a:gd name="T32" fmla="*/ 342 w 873"/>
                <a:gd name="T33" fmla="*/ 126 h 296"/>
                <a:gd name="T34" fmla="*/ 363 w 873"/>
                <a:gd name="T35" fmla="*/ 113 h 296"/>
                <a:gd name="T36" fmla="*/ 384 w 873"/>
                <a:gd name="T37" fmla="*/ 120 h 296"/>
                <a:gd name="T38" fmla="*/ 405 w 873"/>
                <a:gd name="T39" fmla="*/ 132 h 296"/>
                <a:gd name="T40" fmla="*/ 426 w 873"/>
                <a:gd name="T41" fmla="*/ 151 h 296"/>
                <a:gd name="T42" fmla="*/ 447 w 873"/>
                <a:gd name="T43" fmla="*/ 145 h 296"/>
                <a:gd name="T44" fmla="*/ 468 w 873"/>
                <a:gd name="T45" fmla="*/ 139 h 296"/>
                <a:gd name="T46" fmla="*/ 496 w 873"/>
                <a:gd name="T47" fmla="*/ 164 h 296"/>
                <a:gd name="T48" fmla="*/ 510 w 873"/>
                <a:gd name="T49" fmla="*/ 189 h 296"/>
                <a:gd name="T50" fmla="*/ 531 w 873"/>
                <a:gd name="T51" fmla="*/ 176 h 296"/>
                <a:gd name="T52" fmla="*/ 552 w 873"/>
                <a:gd name="T53" fmla="*/ 157 h 296"/>
                <a:gd name="T54" fmla="*/ 580 w 873"/>
                <a:gd name="T55" fmla="*/ 195 h 296"/>
                <a:gd name="T56" fmla="*/ 594 w 873"/>
                <a:gd name="T57" fmla="*/ 220 h 296"/>
                <a:gd name="T58" fmla="*/ 622 w 873"/>
                <a:gd name="T59" fmla="*/ 195 h 296"/>
                <a:gd name="T60" fmla="*/ 643 w 873"/>
                <a:gd name="T61" fmla="*/ 195 h 296"/>
                <a:gd name="T62" fmla="*/ 657 w 873"/>
                <a:gd name="T63" fmla="*/ 220 h 296"/>
                <a:gd name="T64" fmla="*/ 671 w 873"/>
                <a:gd name="T65" fmla="*/ 239 h 296"/>
                <a:gd name="T66" fmla="*/ 692 w 873"/>
                <a:gd name="T67" fmla="*/ 220 h 296"/>
                <a:gd name="T68" fmla="*/ 713 w 873"/>
                <a:gd name="T69" fmla="*/ 227 h 296"/>
                <a:gd name="T70" fmla="*/ 734 w 873"/>
                <a:gd name="T71" fmla="*/ 258 h 296"/>
                <a:gd name="T72" fmla="*/ 754 w 873"/>
                <a:gd name="T73" fmla="*/ 265 h 296"/>
                <a:gd name="T74" fmla="*/ 775 w 873"/>
                <a:gd name="T75" fmla="*/ 252 h 296"/>
                <a:gd name="T76" fmla="*/ 796 w 873"/>
                <a:gd name="T77" fmla="*/ 271 h 296"/>
                <a:gd name="T78" fmla="*/ 817 w 873"/>
                <a:gd name="T79" fmla="*/ 296 h 296"/>
                <a:gd name="T80" fmla="*/ 838 w 873"/>
                <a:gd name="T81" fmla="*/ 290 h 296"/>
                <a:gd name="T82" fmla="*/ 859 w 873"/>
                <a:gd name="T83" fmla="*/ 277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73" h="296">
                  <a:moveTo>
                    <a:pt x="0" y="0"/>
                  </a:moveTo>
                  <a:lnTo>
                    <a:pt x="7" y="6"/>
                  </a:lnTo>
                  <a:lnTo>
                    <a:pt x="14" y="13"/>
                  </a:lnTo>
                  <a:lnTo>
                    <a:pt x="28" y="25"/>
                  </a:lnTo>
                  <a:lnTo>
                    <a:pt x="28" y="38"/>
                  </a:lnTo>
                  <a:lnTo>
                    <a:pt x="35" y="38"/>
                  </a:lnTo>
                  <a:lnTo>
                    <a:pt x="42" y="38"/>
                  </a:lnTo>
                  <a:lnTo>
                    <a:pt x="56" y="25"/>
                  </a:lnTo>
                  <a:lnTo>
                    <a:pt x="56" y="25"/>
                  </a:lnTo>
                  <a:lnTo>
                    <a:pt x="70" y="13"/>
                  </a:lnTo>
                  <a:lnTo>
                    <a:pt x="70" y="6"/>
                  </a:lnTo>
                  <a:lnTo>
                    <a:pt x="77" y="6"/>
                  </a:lnTo>
                  <a:lnTo>
                    <a:pt x="91" y="19"/>
                  </a:lnTo>
                  <a:lnTo>
                    <a:pt x="91" y="25"/>
                  </a:lnTo>
                  <a:lnTo>
                    <a:pt x="105" y="38"/>
                  </a:lnTo>
                  <a:lnTo>
                    <a:pt x="105" y="57"/>
                  </a:lnTo>
                  <a:lnTo>
                    <a:pt x="112" y="57"/>
                  </a:lnTo>
                  <a:lnTo>
                    <a:pt x="119" y="57"/>
                  </a:lnTo>
                  <a:lnTo>
                    <a:pt x="126" y="50"/>
                  </a:lnTo>
                  <a:lnTo>
                    <a:pt x="140" y="38"/>
                  </a:lnTo>
                  <a:lnTo>
                    <a:pt x="140" y="31"/>
                  </a:lnTo>
                  <a:lnTo>
                    <a:pt x="147" y="25"/>
                  </a:lnTo>
                  <a:lnTo>
                    <a:pt x="154" y="31"/>
                  </a:lnTo>
                  <a:lnTo>
                    <a:pt x="167" y="44"/>
                  </a:lnTo>
                  <a:lnTo>
                    <a:pt x="167" y="57"/>
                  </a:lnTo>
                  <a:lnTo>
                    <a:pt x="181" y="69"/>
                  </a:lnTo>
                  <a:lnTo>
                    <a:pt x="181" y="76"/>
                  </a:lnTo>
                  <a:lnTo>
                    <a:pt x="188" y="76"/>
                  </a:lnTo>
                  <a:lnTo>
                    <a:pt x="195" y="69"/>
                  </a:lnTo>
                  <a:lnTo>
                    <a:pt x="202" y="69"/>
                  </a:lnTo>
                  <a:lnTo>
                    <a:pt x="216" y="57"/>
                  </a:lnTo>
                  <a:lnTo>
                    <a:pt x="209" y="57"/>
                  </a:lnTo>
                  <a:lnTo>
                    <a:pt x="216" y="57"/>
                  </a:lnTo>
                  <a:lnTo>
                    <a:pt x="223" y="57"/>
                  </a:lnTo>
                  <a:lnTo>
                    <a:pt x="230" y="63"/>
                  </a:lnTo>
                  <a:lnTo>
                    <a:pt x="244" y="76"/>
                  </a:lnTo>
                  <a:lnTo>
                    <a:pt x="244" y="88"/>
                  </a:lnTo>
                  <a:lnTo>
                    <a:pt x="251" y="94"/>
                  </a:lnTo>
                  <a:lnTo>
                    <a:pt x="258" y="101"/>
                  </a:lnTo>
                  <a:lnTo>
                    <a:pt x="265" y="101"/>
                  </a:lnTo>
                  <a:lnTo>
                    <a:pt x="272" y="94"/>
                  </a:lnTo>
                  <a:lnTo>
                    <a:pt x="279" y="88"/>
                  </a:lnTo>
                  <a:lnTo>
                    <a:pt x="286" y="82"/>
                  </a:lnTo>
                  <a:lnTo>
                    <a:pt x="293" y="82"/>
                  </a:lnTo>
                  <a:lnTo>
                    <a:pt x="300" y="88"/>
                  </a:lnTo>
                  <a:lnTo>
                    <a:pt x="314" y="101"/>
                  </a:lnTo>
                  <a:lnTo>
                    <a:pt x="314" y="107"/>
                  </a:lnTo>
                  <a:lnTo>
                    <a:pt x="321" y="113"/>
                  </a:lnTo>
                  <a:lnTo>
                    <a:pt x="328" y="120"/>
                  </a:lnTo>
                  <a:lnTo>
                    <a:pt x="335" y="126"/>
                  </a:lnTo>
                  <a:lnTo>
                    <a:pt x="342" y="126"/>
                  </a:lnTo>
                  <a:lnTo>
                    <a:pt x="349" y="120"/>
                  </a:lnTo>
                  <a:lnTo>
                    <a:pt x="356" y="113"/>
                  </a:lnTo>
                  <a:lnTo>
                    <a:pt x="363" y="113"/>
                  </a:lnTo>
                  <a:lnTo>
                    <a:pt x="370" y="113"/>
                  </a:lnTo>
                  <a:lnTo>
                    <a:pt x="377" y="113"/>
                  </a:lnTo>
                  <a:lnTo>
                    <a:pt x="384" y="120"/>
                  </a:lnTo>
                  <a:lnTo>
                    <a:pt x="391" y="126"/>
                  </a:lnTo>
                  <a:lnTo>
                    <a:pt x="398" y="132"/>
                  </a:lnTo>
                  <a:lnTo>
                    <a:pt x="405" y="132"/>
                  </a:lnTo>
                  <a:lnTo>
                    <a:pt x="419" y="145"/>
                  </a:lnTo>
                  <a:lnTo>
                    <a:pt x="419" y="151"/>
                  </a:lnTo>
                  <a:lnTo>
                    <a:pt x="426" y="151"/>
                  </a:lnTo>
                  <a:lnTo>
                    <a:pt x="433" y="151"/>
                  </a:lnTo>
                  <a:lnTo>
                    <a:pt x="440" y="145"/>
                  </a:lnTo>
                  <a:lnTo>
                    <a:pt x="447" y="145"/>
                  </a:lnTo>
                  <a:lnTo>
                    <a:pt x="454" y="139"/>
                  </a:lnTo>
                  <a:lnTo>
                    <a:pt x="461" y="139"/>
                  </a:lnTo>
                  <a:lnTo>
                    <a:pt x="468" y="139"/>
                  </a:lnTo>
                  <a:lnTo>
                    <a:pt x="475" y="145"/>
                  </a:lnTo>
                  <a:lnTo>
                    <a:pt x="482" y="151"/>
                  </a:lnTo>
                  <a:lnTo>
                    <a:pt x="496" y="164"/>
                  </a:lnTo>
                  <a:lnTo>
                    <a:pt x="496" y="170"/>
                  </a:lnTo>
                  <a:lnTo>
                    <a:pt x="510" y="183"/>
                  </a:lnTo>
                  <a:lnTo>
                    <a:pt x="510" y="189"/>
                  </a:lnTo>
                  <a:lnTo>
                    <a:pt x="517" y="189"/>
                  </a:lnTo>
                  <a:lnTo>
                    <a:pt x="524" y="183"/>
                  </a:lnTo>
                  <a:lnTo>
                    <a:pt x="531" y="176"/>
                  </a:lnTo>
                  <a:lnTo>
                    <a:pt x="538" y="170"/>
                  </a:lnTo>
                  <a:lnTo>
                    <a:pt x="552" y="157"/>
                  </a:lnTo>
                  <a:lnTo>
                    <a:pt x="552" y="157"/>
                  </a:lnTo>
                  <a:lnTo>
                    <a:pt x="566" y="170"/>
                  </a:lnTo>
                  <a:lnTo>
                    <a:pt x="566" y="183"/>
                  </a:lnTo>
                  <a:lnTo>
                    <a:pt x="580" y="195"/>
                  </a:lnTo>
                  <a:lnTo>
                    <a:pt x="580" y="214"/>
                  </a:lnTo>
                  <a:lnTo>
                    <a:pt x="587" y="220"/>
                  </a:lnTo>
                  <a:lnTo>
                    <a:pt x="594" y="220"/>
                  </a:lnTo>
                  <a:lnTo>
                    <a:pt x="601" y="214"/>
                  </a:lnTo>
                  <a:lnTo>
                    <a:pt x="608" y="208"/>
                  </a:lnTo>
                  <a:lnTo>
                    <a:pt x="622" y="195"/>
                  </a:lnTo>
                  <a:lnTo>
                    <a:pt x="622" y="183"/>
                  </a:lnTo>
                  <a:lnTo>
                    <a:pt x="629" y="183"/>
                  </a:lnTo>
                  <a:lnTo>
                    <a:pt x="643" y="195"/>
                  </a:lnTo>
                  <a:lnTo>
                    <a:pt x="643" y="208"/>
                  </a:lnTo>
                  <a:lnTo>
                    <a:pt x="650" y="214"/>
                  </a:lnTo>
                  <a:lnTo>
                    <a:pt x="657" y="220"/>
                  </a:lnTo>
                  <a:lnTo>
                    <a:pt x="657" y="233"/>
                  </a:lnTo>
                  <a:lnTo>
                    <a:pt x="664" y="233"/>
                  </a:lnTo>
                  <a:lnTo>
                    <a:pt x="671" y="239"/>
                  </a:lnTo>
                  <a:lnTo>
                    <a:pt x="678" y="233"/>
                  </a:lnTo>
                  <a:lnTo>
                    <a:pt x="685" y="227"/>
                  </a:lnTo>
                  <a:lnTo>
                    <a:pt x="692" y="220"/>
                  </a:lnTo>
                  <a:lnTo>
                    <a:pt x="699" y="220"/>
                  </a:lnTo>
                  <a:lnTo>
                    <a:pt x="706" y="220"/>
                  </a:lnTo>
                  <a:lnTo>
                    <a:pt x="713" y="227"/>
                  </a:lnTo>
                  <a:lnTo>
                    <a:pt x="720" y="233"/>
                  </a:lnTo>
                  <a:lnTo>
                    <a:pt x="734" y="246"/>
                  </a:lnTo>
                  <a:lnTo>
                    <a:pt x="734" y="258"/>
                  </a:lnTo>
                  <a:lnTo>
                    <a:pt x="741" y="265"/>
                  </a:lnTo>
                  <a:lnTo>
                    <a:pt x="747" y="265"/>
                  </a:lnTo>
                  <a:lnTo>
                    <a:pt x="754" y="265"/>
                  </a:lnTo>
                  <a:lnTo>
                    <a:pt x="761" y="258"/>
                  </a:lnTo>
                  <a:lnTo>
                    <a:pt x="768" y="252"/>
                  </a:lnTo>
                  <a:lnTo>
                    <a:pt x="775" y="252"/>
                  </a:lnTo>
                  <a:lnTo>
                    <a:pt x="782" y="258"/>
                  </a:lnTo>
                  <a:lnTo>
                    <a:pt x="789" y="265"/>
                  </a:lnTo>
                  <a:lnTo>
                    <a:pt x="796" y="271"/>
                  </a:lnTo>
                  <a:lnTo>
                    <a:pt x="810" y="283"/>
                  </a:lnTo>
                  <a:lnTo>
                    <a:pt x="810" y="290"/>
                  </a:lnTo>
                  <a:lnTo>
                    <a:pt x="817" y="296"/>
                  </a:lnTo>
                  <a:lnTo>
                    <a:pt x="824" y="296"/>
                  </a:lnTo>
                  <a:lnTo>
                    <a:pt x="831" y="296"/>
                  </a:lnTo>
                  <a:lnTo>
                    <a:pt x="838" y="290"/>
                  </a:lnTo>
                  <a:lnTo>
                    <a:pt x="845" y="283"/>
                  </a:lnTo>
                  <a:lnTo>
                    <a:pt x="852" y="283"/>
                  </a:lnTo>
                  <a:lnTo>
                    <a:pt x="859" y="277"/>
                  </a:lnTo>
                  <a:lnTo>
                    <a:pt x="866" y="283"/>
                  </a:lnTo>
                  <a:lnTo>
                    <a:pt x="873" y="290"/>
                  </a:lnTo>
                </a:path>
              </a:pathLst>
            </a:custGeom>
            <a:noFill/>
            <a:ln w="28575" cmpd="sng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55"/>
            <p:cNvSpPr>
              <a:spLocks/>
            </p:cNvSpPr>
            <p:nvPr/>
          </p:nvSpPr>
          <p:spPr bwMode="auto">
            <a:xfrm>
              <a:off x="3689" y="1447"/>
              <a:ext cx="874" cy="371"/>
            </a:xfrm>
            <a:custGeom>
              <a:avLst/>
              <a:gdLst>
                <a:gd name="T0" fmla="*/ 14 w 874"/>
                <a:gd name="T1" fmla="*/ 19 h 371"/>
                <a:gd name="T2" fmla="*/ 35 w 874"/>
                <a:gd name="T3" fmla="*/ 38 h 371"/>
                <a:gd name="T4" fmla="*/ 56 w 874"/>
                <a:gd name="T5" fmla="*/ 31 h 371"/>
                <a:gd name="T6" fmla="*/ 77 w 874"/>
                <a:gd name="T7" fmla="*/ 25 h 371"/>
                <a:gd name="T8" fmla="*/ 105 w 874"/>
                <a:gd name="T9" fmla="*/ 50 h 371"/>
                <a:gd name="T10" fmla="*/ 119 w 874"/>
                <a:gd name="T11" fmla="*/ 63 h 371"/>
                <a:gd name="T12" fmla="*/ 140 w 874"/>
                <a:gd name="T13" fmla="*/ 56 h 371"/>
                <a:gd name="T14" fmla="*/ 161 w 874"/>
                <a:gd name="T15" fmla="*/ 63 h 371"/>
                <a:gd name="T16" fmla="*/ 182 w 874"/>
                <a:gd name="T17" fmla="*/ 88 h 371"/>
                <a:gd name="T18" fmla="*/ 196 w 874"/>
                <a:gd name="T19" fmla="*/ 101 h 371"/>
                <a:gd name="T20" fmla="*/ 217 w 874"/>
                <a:gd name="T21" fmla="*/ 88 h 371"/>
                <a:gd name="T22" fmla="*/ 238 w 874"/>
                <a:gd name="T23" fmla="*/ 101 h 371"/>
                <a:gd name="T24" fmla="*/ 259 w 874"/>
                <a:gd name="T25" fmla="*/ 126 h 371"/>
                <a:gd name="T26" fmla="*/ 280 w 874"/>
                <a:gd name="T27" fmla="*/ 119 h 371"/>
                <a:gd name="T28" fmla="*/ 301 w 874"/>
                <a:gd name="T29" fmla="*/ 113 h 371"/>
                <a:gd name="T30" fmla="*/ 322 w 874"/>
                <a:gd name="T31" fmla="*/ 138 h 371"/>
                <a:gd name="T32" fmla="*/ 343 w 874"/>
                <a:gd name="T33" fmla="*/ 157 h 371"/>
                <a:gd name="T34" fmla="*/ 364 w 874"/>
                <a:gd name="T35" fmla="*/ 151 h 371"/>
                <a:gd name="T36" fmla="*/ 385 w 874"/>
                <a:gd name="T37" fmla="*/ 145 h 371"/>
                <a:gd name="T38" fmla="*/ 406 w 874"/>
                <a:gd name="T39" fmla="*/ 170 h 371"/>
                <a:gd name="T40" fmla="*/ 427 w 874"/>
                <a:gd name="T41" fmla="*/ 195 h 371"/>
                <a:gd name="T42" fmla="*/ 448 w 874"/>
                <a:gd name="T43" fmla="*/ 189 h 371"/>
                <a:gd name="T44" fmla="*/ 468 w 874"/>
                <a:gd name="T45" fmla="*/ 189 h 371"/>
                <a:gd name="T46" fmla="*/ 489 w 874"/>
                <a:gd name="T47" fmla="*/ 214 h 371"/>
                <a:gd name="T48" fmla="*/ 510 w 874"/>
                <a:gd name="T49" fmla="*/ 233 h 371"/>
                <a:gd name="T50" fmla="*/ 531 w 874"/>
                <a:gd name="T51" fmla="*/ 227 h 371"/>
                <a:gd name="T52" fmla="*/ 552 w 874"/>
                <a:gd name="T53" fmla="*/ 214 h 371"/>
                <a:gd name="T54" fmla="*/ 573 w 874"/>
                <a:gd name="T55" fmla="*/ 227 h 371"/>
                <a:gd name="T56" fmla="*/ 587 w 874"/>
                <a:gd name="T57" fmla="*/ 252 h 371"/>
                <a:gd name="T58" fmla="*/ 608 w 874"/>
                <a:gd name="T59" fmla="*/ 271 h 371"/>
                <a:gd name="T60" fmla="*/ 629 w 874"/>
                <a:gd name="T61" fmla="*/ 258 h 371"/>
                <a:gd name="T62" fmla="*/ 650 w 874"/>
                <a:gd name="T63" fmla="*/ 258 h 371"/>
                <a:gd name="T64" fmla="*/ 678 w 874"/>
                <a:gd name="T65" fmla="*/ 283 h 371"/>
                <a:gd name="T66" fmla="*/ 692 w 874"/>
                <a:gd name="T67" fmla="*/ 302 h 371"/>
                <a:gd name="T68" fmla="*/ 713 w 874"/>
                <a:gd name="T69" fmla="*/ 308 h 371"/>
                <a:gd name="T70" fmla="*/ 734 w 874"/>
                <a:gd name="T71" fmla="*/ 308 h 371"/>
                <a:gd name="T72" fmla="*/ 755 w 874"/>
                <a:gd name="T73" fmla="*/ 321 h 371"/>
                <a:gd name="T74" fmla="*/ 776 w 874"/>
                <a:gd name="T75" fmla="*/ 334 h 371"/>
                <a:gd name="T76" fmla="*/ 797 w 874"/>
                <a:gd name="T77" fmla="*/ 340 h 371"/>
                <a:gd name="T78" fmla="*/ 825 w 874"/>
                <a:gd name="T79" fmla="*/ 359 h 371"/>
                <a:gd name="T80" fmla="*/ 839 w 874"/>
                <a:gd name="T81" fmla="*/ 371 h 371"/>
                <a:gd name="T82" fmla="*/ 860 w 874"/>
                <a:gd name="T83" fmla="*/ 359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74" h="371">
                  <a:moveTo>
                    <a:pt x="0" y="0"/>
                  </a:moveTo>
                  <a:lnTo>
                    <a:pt x="14" y="12"/>
                  </a:lnTo>
                  <a:lnTo>
                    <a:pt x="14" y="19"/>
                  </a:lnTo>
                  <a:lnTo>
                    <a:pt x="21" y="25"/>
                  </a:lnTo>
                  <a:lnTo>
                    <a:pt x="28" y="31"/>
                  </a:lnTo>
                  <a:lnTo>
                    <a:pt x="35" y="38"/>
                  </a:lnTo>
                  <a:lnTo>
                    <a:pt x="42" y="38"/>
                  </a:lnTo>
                  <a:lnTo>
                    <a:pt x="49" y="38"/>
                  </a:lnTo>
                  <a:lnTo>
                    <a:pt x="56" y="31"/>
                  </a:lnTo>
                  <a:lnTo>
                    <a:pt x="63" y="31"/>
                  </a:lnTo>
                  <a:lnTo>
                    <a:pt x="70" y="25"/>
                  </a:lnTo>
                  <a:lnTo>
                    <a:pt x="77" y="25"/>
                  </a:lnTo>
                  <a:lnTo>
                    <a:pt x="91" y="38"/>
                  </a:lnTo>
                  <a:lnTo>
                    <a:pt x="91" y="38"/>
                  </a:lnTo>
                  <a:lnTo>
                    <a:pt x="105" y="50"/>
                  </a:lnTo>
                  <a:lnTo>
                    <a:pt x="105" y="56"/>
                  </a:lnTo>
                  <a:lnTo>
                    <a:pt x="112" y="63"/>
                  </a:lnTo>
                  <a:lnTo>
                    <a:pt x="119" y="63"/>
                  </a:lnTo>
                  <a:lnTo>
                    <a:pt x="126" y="63"/>
                  </a:lnTo>
                  <a:lnTo>
                    <a:pt x="133" y="63"/>
                  </a:lnTo>
                  <a:lnTo>
                    <a:pt x="140" y="56"/>
                  </a:lnTo>
                  <a:lnTo>
                    <a:pt x="147" y="56"/>
                  </a:lnTo>
                  <a:lnTo>
                    <a:pt x="154" y="56"/>
                  </a:lnTo>
                  <a:lnTo>
                    <a:pt x="161" y="63"/>
                  </a:lnTo>
                  <a:lnTo>
                    <a:pt x="168" y="69"/>
                  </a:lnTo>
                  <a:lnTo>
                    <a:pt x="182" y="82"/>
                  </a:lnTo>
                  <a:lnTo>
                    <a:pt x="182" y="88"/>
                  </a:lnTo>
                  <a:lnTo>
                    <a:pt x="196" y="101"/>
                  </a:lnTo>
                  <a:lnTo>
                    <a:pt x="189" y="101"/>
                  </a:lnTo>
                  <a:lnTo>
                    <a:pt x="196" y="101"/>
                  </a:lnTo>
                  <a:lnTo>
                    <a:pt x="203" y="94"/>
                  </a:lnTo>
                  <a:lnTo>
                    <a:pt x="210" y="88"/>
                  </a:lnTo>
                  <a:lnTo>
                    <a:pt x="217" y="88"/>
                  </a:lnTo>
                  <a:lnTo>
                    <a:pt x="224" y="82"/>
                  </a:lnTo>
                  <a:lnTo>
                    <a:pt x="238" y="94"/>
                  </a:lnTo>
                  <a:lnTo>
                    <a:pt x="238" y="101"/>
                  </a:lnTo>
                  <a:lnTo>
                    <a:pt x="252" y="113"/>
                  </a:lnTo>
                  <a:lnTo>
                    <a:pt x="252" y="126"/>
                  </a:lnTo>
                  <a:lnTo>
                    <a:pt x="259" y="126"/>
                  </a:lnTo>
                  <a:lnTo>
                    <a:pt x="266" y="132"/>
                  </a:lnTo>
                  <a:lnTo>
                    <a:pt x="273" y="126"/>
                  </a:lnTo>
                  <a:lnTo>
                    <a:pt x="280" y="119"/>
                  </a:lnTo>
                  <a:lnTo>
                    <a:pt x="287" y="113"/>
                  </a:lnTo>
                  <a:lnTo>
                    <a:pt x="294" y="107"/>
                  </a:lnTo>
                  <a:lnTo>
                    <a:pt x="301" y="113"/>
                  </a:lnTo>
                  <a:lnTo>
                    <a:pt x="308" y="113"/>
                  </a:lnTo>
                  <a:lnTo>
                    <a:pt x="322" y="126"/>
                  </a:lnTo>
                  <a:lnTo>
                    <a:pt x="322" y="138"/>
                  </a:lnTo>
                  <a:lnTo>
                    <a:pt x="329" y="145"/>
                  </a:lnTo>
                  <a:lnTo>
                    <a:pt x="336" y="151"/>
                  </a:lnTo>
                  <a:lnTo>
                    <a:pt x="343" y="157"/>
                  </a:lnTo>
                  <a:lnTo>
                    <a:pt x="350" y="151"/>
                  </a:lnTo>
                  <a:lnTo>
                    <a:pt x="357" y="151"/>
                  </a:lnTo>
                  <a:lnTo>
                    <a:pt x="364" y="151"/>
                  </a:lnTo>
                  <a:lnTo>
                    <a:pt x="371" y="145"/>
                  </a:lnTo>
                  <a:lnTo>
                    <a:pt x="378" y="145"/>
                  </a:lnTo>
                  <a:lnTo>
                    <a:pt x="385" y="145"/>
                  </a:lnTo>
                  <a:lnTo>
                    <a:pt x="399" y="157"/>
                  </a:lnTo>
                  <a:lnTo>
                    <a:pt x="399" y="170"/>
                  </a:lnTo>
                  <a:lnTo>
                    <a:pt x="406" y="170"/>
                  </a:lnTo>
                  <a:lnTo>
                    <a:pt x="420" y="182"/>
                  </a:lnTo>
                  <a:lnTo>
                    <a:pt x="420" y="189"/>
                  </a:lnTo>
                  <a:lnTo>
                    <a:pt x="427" y="195"/>
                  </a:lnTo>
                  <a:lnTo>
                    <a:pt x="434" y="195"/>
                  </a:lnTo>
                  <a:lnTo>
                    <a:pt x="441" y="195"/>
                  </a:lnTo>
                  <a:lnTo>
                    <a:pt x="448" y="189"/>
                  </a:lnTo>
                  <a:lnTo>
                    <a:pt x="454" y="189"/>
                  </a:lnTo>
                  <a:lnTo>
                    <a:pt x="461" y="182"/>
                  </a:lnTo>
                  <a:lnTo>
                    <a:pt x="468" y="189"/>
                  </a:lnTo>
                  <a:lnTo>
                    <a:pt x="475" y="189"/>
                  </a:lnTo>
                  <a:lnTo>
                    <a:pt x="489" y="201"/>
                  </a:lnTo>
                  <a:lnTo>
                    <a:pt x="489" y="214"/>
                  </a:lnTo>
                  <a:lnTo>
                    <a:pt x="496" y="220"/>
                  </a:lnTo>
                  <a:lnTo>
                    <a:pt x="503" y="227"/>
                  </a:lnTo>
                  <a:lnTo>
                    <a:pt x="510" y="233"/>
                  </a:lnTo>
                  <a:lnTo>
                    <a:pt x="517" y="239"/>
                  </a:lnTo>
                  <a:lnTo>
                    <a:pt x="524" y="233"/>
                  </a:lnTo>
                  <a:lnTo>
                    <a:pt x="531" y="227"/>
                  </a:lnTo>
                  <a:lnTo>
                    <a:pt x="538" y="220"/>
                  </a:lnTo>
                  <a:lnTo>
                    <a:pt x="545" y="214"/>
                  </a:lnTo>
                  <a:lnTo>
                    <a:pt x="552" y="214"/>
                  </a:lnTo>
                  <a:lnTo>
                    <a:pt x="559" y="214"/>
                  </a:lnTo>
                  <a:lnTo>
                    <a:pt x="573" y="227"/>
                  </a:lnTo>
                  <a:lnTo>
                    <a:pt x="573" y="227"/>
                  </a:lnTo>
                  <a:lnTo>
                    <a:pt x="580" y="233"/>
                  </a:lnTo>
                  <a:lnTo>
                    <a:pt x="580" y="245"/>
                  </a:lnTo>
                  <a:lnTo>
                    <a:pt x="587" y="252"/>
                  </a:lnTo>
                  <a:lnTo>
                    <a:pt x="594" y="258"/>
                  </a:lnTo>
                  <a:lnTo>
                    <a:pt x="608" y="271"/>
                  </a:lnTo>
                  <a:lnTo>
                    <a:pt x="608" y="271"/>
                  </a:lnTo>
                  <a:lnTo>
                    <a:pt x="615" y="264"/>
                  </a:lnTo>
                  <a:lnTo>
                    <a:pt x="622" y="264"/>
                  </a:lnTo>
                  <a:lnTo>
                    <a:pt x="629" y="258"/>
                  </a:lnTo>
                  <a:lnTo>
                    <a:pt x="636" y="258"/>
                  </a:lnTo>
                  <a:lnTo>
                    <a:pt x="643" y="252"/>
                  </a:lnTo>
                  <a:lnTo>
                    <a:pt x="650" y="258"/>
                  </a:lnTo>
                  <a:lnTo>
                    <a:pt x="657" y="264"/>
                  </a:lnTo>
                  <a:lnTo>
                    <a:pt x="664" y="271"/>
                  </a:lnTo>
                  <a:lnTo>
                    <a:pt x="678" y="283"/>
                  </a:lnTo>
                  <a:lnTo>
                    <a:pt x="678" y="296"/>
                  </a:lnTo>
                  <a:lnTo>
                    <a:pt x="685" y="302"/>
                  </a:lnTo>
                  <a:lnTo>
                    <a:pt x="692" y="302"/>
                  </a:lnTo>
                  <a:lnTo>
                    <a:pt x="699" y="308"/>
                  </a:lnTo>
                  <a:lnTo>
                    <a:pt x="706" y="308"/>
                  </a:lnTo>
                  <a:lnTo>
                    <a:pt x="713" y="308"/>
                  </a:lnTo>
                  <a:lnTo>
                    <a:pt x="720" y="302"/>
                  </a:lnTo>
                  <a:lnTo>
                    <a:pt x="727" y="308"/>
                  </a:lnTo>
                  <a:lnTo>
                    <a:pt x="734" y="308"/>
                  </a:lnTo>
                  <a:lnTo>
                    <a:pt x="741" y="315"/>
                  </a:lnTo>
                  <a:lnTo>
                    <a:pt x="748" y="321"/>
                  </a:lnTo>
                  <a:lnTo>
                    <a:pt x="755" y="321"/>
                  </a:lnTo>
                  <a:lnTo>
                    <a:pt x="762" y="327"/>
                  </a:lnTo>
                  <a:lnTo>
                    <a:pt x="769" y="327"/>
                  </a:lnTo>
                  <a:lnTo>
                    <a:pt x="776" y="334"/>
                  </a:lnTo>
                  <a:lnTo>
                    <a:pt x="783" y="334"/>
                  </a:lnTo>
                  <a:lnTo>
                    <a:pt x="790" y="334"/>
                  </a:lnTo>
                  <a:lnTo>
                    <a:pt x="797" y="340"/>
                  </a:lnTo>
                  <a:lnTo>
                    <a:pt x="804" y="346"/>
                  </a:lnTo>
                  <a:lnTo>
                    <a:pt x="811" y="346"/>
                  </a:lnTo>
                  <a:lnTo>
                    <a:pt x="825" y="359"/>
                  </a:lnTo>
                  <a:lnTo>
                    <a:pt x="825" y="365"/>
                  </a:lnTo>
                  <a:lnTo>
                    <a:pt x="832" y="365"/>
                  </a:lnTo>
                  <a:lnTo>
                    <a:pt x="839" y="371"/>
                  </a:lnTo>
                  <a:lnTo>
                    <a:pt x="846" y="365"/>
                  </a:lnTo>
                  <a:lnTo>
                    <a:pt x="853" y="359"/>
                  </a:lnTo>
                  <a:lnTo>
                    <a:pt x="860" y="359"/>
                  </a:lnTo>
                  <a:lnTo>
                    <a:pt x="867" y="353"/>
                  </a:lnTo>
                  <a:lnTo>
                    <a:pt x="874" y="359"/>
                  </a:lnTo>
                </a:path>
              </a:pathLst>
            </a:custGeom>
            <a:noFill/>
            <a:ln w="28575" cmpd="sng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56"/>
            <p:cNvSpPr>
              <a:spLocks/>
            </p:cNvSpPr>
            <p:nvPr/>
          </p:nvSpPr>
          <p:spPr bwMode="auto">
            <a:xfrm>
              <a:off x="4563" y="1806"/>
              <a:ext cx="531" cy="120"/>
            </a:xfrm>
            <a:custGeom>
              <a:avLst/>
              <a:gdLst>
                <a:gd name="T0" fmla="*/ 7 w 531"/>
                <a:gd name="T1" fmla="*/ 6 h 120"/>
                <a:gd name="T2" fmla="*/ 28 w 531"/>
                <a:gd name="T3" fmla="*/ 25 h 120"/>
                <a:gd name="T4" fmla="*/ 42 w 531"/>
                <a:gd name="T5" fmla="*/ 50 h 120"/>
                <a:gd name="T6" fmla="*/ 49 w 531"/>
                <a:gd name="T7" fmla="*/ 50 h 120"/>
                <a:gd name="T8" fmla="*/ 63 w 531"/>
                <a:gd name="T9" fmla="*/ 31 h 120"/>
                <a:gd name="T10" fmla="*/ 84 w 531"/>
                <a:gd name="T11" fmla="*/ 31 h 120"/>
                <a:gd name="T12" fmla="*/ 98 w 531"/>
                <a:gd name="T13" fmla="*/ 50 h 120"/>
                <a:gd name="T14" fmla="*/ 105 w 531"/>
                <a:gd name="T15" fmla="*/ 75 h 120"/>
                <a:gd name="T16" fmla="*/ 119 w 531"/>
                <a:gd name="T17" fmla="*/ 82 h 120"/>
                <a:gd name="T18" fmla="*/ 133 w 531"/>
                <a:gd name="T19" fmla="*/ 75 h 120"/>
                <a:gd name="T20" fmla="*/ 147 w 531"/>
                <a:gd name="T21" fmla="*/ 75 h 120"/>
                <a:gd name="T22" fmla="*/ 160 w 531"/>
                <a:gd name="T23" fmla="*/ 88 h 120"/>
                <a:gd name="T24" fmla="*/ 174 w 531"/>
                <a:gd name="T25" fmla="*/ 107 h 120"/>
                <a:gd name="T26" fmla="*/ 188 w 531"/>
                <a:gd name="T27" fmla="*/ 113 h 120"/>
                <a:gd name="T28" fmla="*/ 202 w 531"/>
                <a:gd name="T29" fmla="*/ 113 h 120"/>
                <a:gd name="T30" fmla="*/ 216 w 531"/>
                <a:gd name="T31" fmla="*/ 113 h 120"/>
                <a:gd name="T32" fmla="*/ 230 w 531"/>
                <a:gd name="T33" fmla="*/ 120 h 120"/>
                <a:gd name="T34" fmla="*/ 244 w 531"/>
                <a:gd name="T35" fmla="*/ 120 h 120"/>
                <a:gd name="T36" fmla="*/ 258 w 531"/>
                <a:gd name="T37" fmla="*/ 113 h 120"/>
                <a:gd name="T38" fmla="*/ 272 w 531"/>
                <a:gd name="T39" fmla="*/ 113 h 120"/>
                <a:gd name="T40" fmla="*/ 286 w 531"/>
                <a:gd name="T41" fmla="*/ 113 h 120"/>
                <a:gd name="T42" fmla="*/ 300 w 531"/>
                <a:gd name="T43" fmla="*/ 113 h 120"/>
                <a:gd name="T44" fmla="*/ 314 w 531"/>
                <a:gd name="T45" fmla="*/ 113 h 120"/>
                <a:gd name="T46" fmla="*/ 328 w 531"/>
                <a:gd name="T47" fmla="*/ 107 h 120"/>
                <a:gd name="T48" fmla="*/ 342 w 531"/>
                <a:gd name="T49" fmla="*/ 101 h 120"/>
                <a:gd name="T50" fmla="*/ 356 w 531"/>
                <a:gd name="T51" fmla="*/ 107 h 120"/>
                <a:gd name="T52" fmla="*/ 370 w 531"/>
                <a:gd name="T53" fmla="*/ 107 h 120"/>
                <a:gd name="T54" fmla="*/ 384 w 531"/>
                <a:gd name="T55" fmla="*/ 113 h 120"/>
                <a:gd name="T56" fmla="*/ 398 w 531"/>
                <a:gd name="T57" fmla="*/ 107 h 120"/>
                <a:gd name="T58" fmla="*/ 412 w 531"/>
                <a:gd name="T59" fmla="*/ 107 h 120"/>
                <a:gd name="T60" fmla="*/ 426 w 531"/>
                <a:gd name="T61" fmla="*/ 107 h 120"/>
                <a:gd name="T62" fmla="*/ 440 w 531"/>
                <a:gd name="T63" fmla="*/ 101 h 120"/>
                <a:gd name="T64" fmla="*/ 454 w 531"/>
                <a:gd name="T65" fmla="*/ 94 h 120"/>
                <a:gd name="T66" fmla="*/ 468 w 531"/>
                <a:gd name="T67" fmla="*/ 88 h 120"/>
                <a:gd name="T68" fmla="*/ 482 w 531"/>
                <a:gd name="T69" fmla="*/ 88 h 120"/>
                <a:gd name="T70" fmla="*/ 496 w 531"/>
                <a:gd name="T71" fmla="*/ 94 h 120"/>
                <a:gd name="T72" fmla="*/ 510 w 531"/>
                <a:gd name="T73" fmla="*/ 94 h 120"/>
                <a:gd name="T74" fmla="*/ 524 w 531"/>
                <a:gd name="T75" fmla="*/ 88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31" h="120">
                  <a:moveTo>
                    <a:pt x="0" y="0"/>
                  </a:moveTo>
                  <a:lnTo>
                    <a:pt x="7" y="6"/>
                  </a:lnTo>
                  <a:lnTo>
                    <a:pt x="14" y="12"/>
                  </a:lnTo>
                  <a:lnTo>
                    <a:pt x="28" y="25"/>
                  </a:lnTo>
                  <a:lnTo>
                    <a:pt x="28" y="38"/>
                  </a:lnTo>
                  <a:lnTo>
                    <a:pt x="42" y="50"/>
                  </a:lnTo>
                  <a:lnTo>
                    <a:pt x="42" y="50"/>
                  </a:lnTo>
                  <a:lnTo>
                    <a:pt x="49" y="50"/>
                  </a:lnTo>
                  <a:lnTo>
                    <a:pt x="63" y="38"/>
                  </a:lnTo>
                  <a:lnTo>
                    <a:pt x="63" y="31"/>
                  </a:lnTo>
                  <a:lnTo>
                    <a:pt x="70" y="31"/>
                  </a:lnTo>
                  <a:lnTo>
                    <a:pt x="84" y="31"/>
                  </a:lnTo>
                  <a:lnTo>
                    <a:pt x="84" y="38"/>
                  </a:lnTo>
                  <a:lnTo>
                    <a:pt x="98" y="50"/>
                  </a:lnTo>
                  <a:lnTo>
                    <a:pt x="98" y="69"/>
                  </a:lnTo>
                  <a:lnTo>
                    <a:pt x="105" y="75"/>
                  </a:lnTo>
                  <a:lnTo>
                    <a:pt x="112" y="82"/>
                  </a:lnTo>
                  <a:lnTo>
                    <a:pt x="119" y="82"/>
                  </a:lnTo>
                  <a:lnTo>
                    <a:pt x="126" y="82"/>
                  </a:lnTo>
                  <a:lnTo>
                    <a:pt x="133" y="75"/>
                  </a:lnTo>
                  <a:lnTo>
                    <a:pt x="140" y="75"/>
                  </a:lnTo>
                  <a:lnTo>
                    <a:pt x="147" y="75"/>
                  </a:lnTo>
                  <a:lnTo>
                    <a:pt x="153" y="82"/>
                  </a:lnTo>
                  <a:lnTo>
                    <a:pt x="160" y="88"/>
                  </a:lnTo>
                  <a:lnTo>
                    <a:pt x="174" y="101"/>
                  </a:lnTo>
                  <a:lnTo>
                    <a:pt x="174" y="107"/>
                  </a:lnTo>
                  <a:lnTo>
                    <a:pt x="181" y="107"/>
                  </a:lnTo>
                  <a:lnTo>
                    <a:pt x="188" y="113"/>
                  </a:lnTo>
                  <a:lnTo>
                    <a:pt x="195" y="113"/>
                  </a:lnTo>
                  <a:lnTo>
                    <a:pt x="202" y="113"/>
                  </a:lnTo>
                  <a:lnTo>
                    <a:pt x="209" y="113"/>
                  </a:lnTo>
                  <a:lnTo>
                    <a:pt x="216" y="113"/>
                  </a:lnTo>
                  <a:lnTo>
                    <a:pt x="223" y="113"/>
                  </a:lnTo>
                  <a:lnTo>
                    <a:pt x="230" y="120"/>
                  </a:lnTo>
                  <a:lnTo>
                    <a:pt x="237" y="120"/>
                  </a:lnTo>
                  <a:lnTo>
                    <a:pt x="244" y="120"/>
                  </a:lnTo>
                  <a:lnTo>
                    <a:pt x="251" y="120"/>
                  </a:lnTo>
                  <a:lnTo>
                    <a:pt x="258" y="113"/>
                  </a:lnTo>
                  <a:lnTo>
                    <a:pt x="265" y="113"/>
                  </a:lnTo>
                  <a:lnTo>
                    <a:pt x="272" y="113"/>
                  </a:lnTo>
                  <a:lnTo>
                    <a:pt x="279" y="113"/>
                  </a:lnTo>
                  <a:lnTo>
                    <a:pt x="286" y="113"/>
                  </a:lnTo>
                  <a:lnTo>
                    <a:pt x="293" y="113"/>
                  </a:lnTo>
                  <a:lnTo>
                    <a:pt x="300" y="113"/>
                  </a:lnTo>
                  <a:lnTo>
                    <a:pt x="307" y="113"/>
                  </a:lnTo>
                  <a:lnTo>
                    <a:pt x="314" y="113"/>
                  </a:lnTo>
                  <a:lnTo>
                    <a:pt x="321" y="107"/>
                  </a:lnTo>
                  <a:lnTo>
                    <a:pt x="328" y="107"/>
                  </a:lnTo>
                  <a:lnTo>
                    <a:pt x="335" y="101"/>
                  </a:lnTo>
                  <a:lnTo>
                    <a:pt x="342" y="101"/>
                  </a:lnTo>
                  <a:lnTo>
                    <a:pt x="349" y="101"/>
                  </a:lnTo>
                  <a:lnTo>
                    <a:pt x="356" y="107"/>
                  </a:lnTo>
                  <a:lnTo>
                    <a:pt x="363" y="107"/>
                  </a:lnTo>
                  <a:lnTo>
                    <a:pt x="370" y="107"/>
                  </a:lnTo>
                  <a:lnTo>
                    <a:pt x="377" y="113"/>
                  </a:lnTo>
                  <a:lnTo>
                    <a:pt x="384" y="113"/>
                  </a:lnTo>
                  <a:lnTo>
                    <a:pt x="391" y="107"/>
                  </a:lnTo>
                  <a:lnTo>
                    <a:pt x="398" y="107"/>
                  </a:lnTo>
                  <a:lnTo>
                    <a:pt x="405" y="107"/>
                  </a:lnTo>
                  <a:lnTo>
                    <a:pt x="412" y="107"/>
                  </a:lnTo>
                  <a:lnTo>
                    <a:pt x="419" y="107"/>
                  </a:lnTo>
                  <a:lnTo>
                    <a:pt x="426" y="107"/>
                  </a:lnTo>
                  <a:lnTo>
                    <a:pt x="433" y="101"/>
                  </a:lnTo>
                  <a:lnTo>
                    <a:pt x="440" y="101"/>
                  </a:lnTo>
                  <a:lnTo>
                    <a:pt x="447" y="101"/>
                  </a:lnTo>
                  <a:lnTo>
                    <a:pt x="454" y="94"/>
                  </a:lnTo>
                  <a:lnTo>
                    <a:pt x="461" y="94"/>
                  </a:lnTo>
                  <a:lnTo>
                    <a:pt x="468" y="88"/>
                  </a:lnTo>
                  <a:lnTo>
                    <a:pt x="475" y="88"/>
                  </a:lnTo>
                  <a:lnTo>
                    <a:pt x="482" y="88"/>
                  </a:lnTo>
                  <a:lnTo>
                    <a:pt x="489" y="94"/>
                  </a:lnTo>
                  <a:lnTo>
                    <a:pt x="496" y="94"/>
                  </a:lnTo>
                  <a:lnTo>
                    <a:pt x="503" y="94"/>
                  </a:lnTo>
                  <a:lnTo>
                    <a:pt x="510" y="94"/>
                  </a:lnTo>
                  <a:lnTo>
                    <a:pt x="517" y="94"/>
                  </a:lnTo>
                  <a:lnTo>
                    <a:pt x="524" y="88"/>
                  </a:lnTo>
                  <a:lnTo>
                    <a:pt x="531" y="88"/>
                  </a:lnTo>
                </a:path>
              </a:pathLst>
            </a:custGeom>
            <a:noFill/>
            <a:ln w="28575" cmpd="sng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Rectangle 57"/>
            <p:cNvSpPr>
              <a:spLocks noChangeArrowheads="1"/>
            </p:cNvSpPr>
            <p:nvPr/>
          </p:nvSpPr>
          <p:spPr bwMode="auto">
            <a:xfrm>
              <a:off x="2711" y="2216"/>
              <a:ext cx="619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900">
                  <a:latin typeface="Helvetica" charset="0"/>
                </a:rPr>
                <a:t>time [sec]</a:t>
              </a:r>
              <a:endParaRPr lang="en-US" altLang="en-US" sz="2400">
                <a:latin typeface="Times New Roman" charset="0"/>
              </a:endParaRPr>
            </a:p>
          </p:txBody>
        </p:sp>
      </p:grpSp>
      <p:sp>
        <p:nvSpPr>
          <p:cNvPr id="86" name="Rectangle 58"/>
          <p:cNvSpPr>
            <a:spLocks noChangeArrowheads="1"/>
          </p:cNvSpPr>
          <p:nvPr/>
        </p:nvSpPr>
        <p:spPr bwMode="auto">
          <a:xfrm rot="16200000">
            <a:off x="-689709" y="2258196"/>
            <a:ext cx="19572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1900">
                <a:latin typeface="Helvetica" charset="0"/>
              </a:rPr>
              <a:t>piezo drive signal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900">
                <a:latin typeface="Helvetica" charset="0"/>
              </a:rPr>
              <a:t>[arb. units]</a:t>
            </a:r>
            <a:endParaRPr lang="en-US" altLang="en-US" sz="2400">
              <a:latin typeface="Times New Roman" charset="0"/>
            </a:endParaRPr>
          </a:p>
        </p:txBody>
      </p:sp>
      <p:sp>
        <p:nvSpPr>
          <p:cNvPr id="87" name="Text Box 59"/>
          <p:cNvSpPr txBox="1">
            <a:spLocks noChangeArrowheads="1"/>
          </p:cNvSpPr>
          <p:nvPr/>
        </p:nvSpPr>
        <p:spPr bwMode="auto">
          <a:xfrm>
            <a:off x="4418013" y="1575858"/>
            <a:ext cx="3830637" cy="7016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charset="0"/>
              </a:rPr>
              <a:t>Piezo drive signal to compensate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charset="0"/>
              </a:rPr>
              <a:t>Lorentz-force detuning</a:t>
            </a:r>
          </a:p>
        </p:txBody>
      </p:sp>
      <p:sp>
        <p:nvSpPr>
          <p:cNvPr id="88" name="Line 60"/>
          <p:cNvSpPr>
            <a:spLocks noChangeShapeType="1"/>
          </p:cNvSpPr>
          <p:nvPr/>
        </p:nvSpPr>
        <p:spPr bwMode="auto">
          <a:xfrm flipV="1">
            <a:off x="1530350" y="2741083"/>
            <a:ext cx="5957888" cy="1588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" name="Text Box 61"/>
          <p:cNvSpPr txBox="1">
            <a:spLocks noChangeArrowheads="1"/>
          </p:cNvSpPr>
          <p:nvPr/>
        </p:nvSpPr>
        <p:spPr bwMode="auto">
          <a:xfrm>
            <a:off x="1984375" y="2256896"/>
            <a:ext cx="1798638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charset="0"/>
              </a:rPr>
              <a:t>cavity filling</a:t>
            </a:r>
          </a:p>
        </p:txBody>
      </p:sp>
      <p:sp>
        <p:nvSpPr>
          <p:cNvPr id="90" name="Rectangle 62"/>
          <p:cNvSpPr>
            <a:spLocks noChangeArrowheads="1"/>
          </p:cNvSpPr>
          <p:nvPr/>
        </p:nvSpPr>
        <p:spPr bwMode="auto">
          <a:xfrm>
            <a:off x="1485900" y="4095221"/>
            <a:ext cx="6784975" cy="1824037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1" name="Rectangle 63"/>
          <p:cNvSpPr>
            <a:spLocks noChangeArrowheads="1"/>
          </p:cNvSpPr>
          <p:nvPr/>
        </p:nvSpPr>
        <p:spPr bwMode="auto">
          <a:xfrm>
            <a:off x="1485900" y="4095221"/>
            <a:ext cx="6784975" cy="1824037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" name="Line 64"/>
          <p:cNvSpPr>
            <a:spLocks noChangeShapeType="1"/>
          </p:cNvSpPr>
          <p:nvPr/>
        </p:nvSpPr>
        <p:spPr bwMode="auto">
          <a:xfrm>
            <a:off x="1485900" y="4095221"/>
            <a:ext cx="6784975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" name="Freeform 65"/>
          <p:cNvSpPr>
            <a:spLocks/>
          </p:cNvSpPr>
          <p:nvPr/>
        </p:nvSpPr>
        <p:spPr bwMode="auto">
          <a:xfrm>
            <a:off x="1485900" y="4095221"/>
            <a:ext cx="6784975" cy="1824037"/>
          </a:xfrm>
          <a:custGeom>
            <a:avLst/>
            <a:gdLst>
              <a:gd name="T0" fmla="*/ 0 w 577"/>
              <a:gd name="T1" fmla="*/ 213 h 213"/>
              <a:gd name="T2" fmla="*/ 577 w 577"/>
              <a:gd name="T3" fmla="*/ 213 h 213"/>
              <a:gd name="T4" fmla="*/ 577 w 577"/>
              <a:gd name="T5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77" h="213">
                <a:moveTo>
                  <a:pt x="0" y="213"/>
                </a:moveTo>
                <a:lnTo>
                  <a:pt x="577" y="213"/>
                </a:lnTo>
                <a:lnTo>
                  <a:pt x="577" y="0"/>
                </a:lnTo>
              </a:path>
            </a:pathLst>
          </a:custGeom>
          <a:noFill/>
          <a:ln w="28575" cmpd="sng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" name="Line 66"/>
          <p:cNvSpPr>
            <a:spLocks noChangeShapeType="1"/>
          </p:cNvSpPr>
          <p:nvPr/>
        </p:nvSpPr>
        <p:spPr bwMode="auto">
          <a:xfrm flipV="1">
            <a:off x="1485900" y="4095221"/>
            <a:ext cx="1588" cy="182403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" name="Line 67"/>
          <p:cNvSpPr>
            <a:spLocks noChangeShapeType="1"/>
          </p:cNvSpPr>
          <p:nvPr/>
        </p:nvSpPr>
        <p:spPr bwMode="auto">
          <a:xfrm>
            <a:off x="1485900" y="5919258"/>
            <a:ext cx="678497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" name="Line 68"/>
          <p:cNvSpPr>
            <a:spLocks noChangeShapeType="1"/>
          </p:cNvSpPr>
          <p:nvPr/>
        </p:nvSpPr>
        <p:spPr bwMode="auto">
          <a:xfrm flipV="1">
            <a:off x="1485900" y="4095221"/>
            <a:ext cx="1588" cy="182403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" name="Line 69"/>
          <p:cNvSpPr>
            <a:spLocks noChangeShapeType="1"/>
          </p:cNvSpPr>
          <p:nvPr/>
        </p:nvSpPr>
        <p:spPr bwMode="auto">
          <a:xfrm flipV="1">
            <a:off x="1485900" y="5866871"/>
            <a:ext cx="1588" cy="523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" name="Line 70"/>
          <p:cNvSpPr>
            <a:spLocks noChangeShapeType="1"/>
          </p:cNvSpPr>
          <p:nvPr/>
        </p:nvSpPr>
        <p:spPr bwMode="auto">
          <a:xfrm>
            <a:off x="1485900" y="4095221"/>
            <a:ext cx="1588" cy="428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" name="Rectangle 71"/>
          <p:cNvSpPr>
            <a:spLocks noChangeArrowheads="1"/>
          </p:cNvSpPr>
          <p:nvPr/>
        </p:nvSpPr>
        <p:spPr bwMode="auto">
          <a:xfrm>
            <a:off x="1414463" y="5944658"/>
            <a:ext cx="136256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1900">
                <a:latin typeface="Helvetica" charset="0"/>
              </a:rPr>
              <a:t>0</a:t>
            </a:r>
            <a:endParaRPr lang="en-US" altLang="en-US">
              <a:latin typeface="Times New Roman" charset="0"/>
            </a:endParaRPr>
          </a:p>
        </p:txBody>
      </p:sp>
      <p:sp>
        <p:nvSpPr>
          <p:cNvPr id="100" name="Line 72"/>
          <p:cNvSpPr>
            <a:spLocks noChangeShapeType="1"/>
          </p:cNvSpPr>
          <p:nvPr/>
        </p:nvSpPr>
        <p:spPr bwMode="auto">
          <a:xfrm flipV="1">
            <a:off x="2838450" y="5866871"/>
            <a:ext cx="1588" cy="523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" name="Line 73"/>
          <p:cNvSpPr>
            <a:spLocks noChangeShapeType="1"/>
          </p:cNvSpPr>
          <p:nvPr/>
        </p:nvSpPr>
        <p:spPr bwMode="auto">
          <a:xfrm>
            <a:off x="2838450" y="4095221"/>
            <a:ext cx="1588" cy="428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" name="Rectangle 74"/>
          <p:cNvSpPr>
            <a:spLocks noChangeArrowheads="1"/>
          </p:cNvSpPr>
          <p:nvPr/>
        </p:nvSpPr>
        <p:spPr bwMode="auto">
          <a:xfrm>
            <a:off x="2649538" y="5944658"/>
            <a:ext cx="339837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1900">
                <a:latin typeface="Helvetica" charset="0"/>
              </a:rPr>
              <a:t>0.2</a:t>
            </a:r>
            <a:endParaRPr lang="en-US" altLang="en-US">
              <a:latin typeface="Times New Roman" charset="0"/>
            </a:endParaRPr>
          </a:p>
        </p:txBody>
      </p:sp>
      <p:sp>
        <p:nvSpPr>
          <p:cNvPr id="103" name="Line 75"/>
          <p:cNvSpPr>
            <a:spLocks noChangeShapeType="1"/>
          </p:cNvSpPr>
          <p:nvPr/>
        </p:nvSpPr>
        <p:spPr bwMode="auto">
          <a:xfrm flipV="1">
            <a:off x="4189413" y="5866871"/>
            <a:ext cx="1587" cy="523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" name="Line 76"/>
          <p:cNvSpPr>
            <a:spLocks noChangeShapeType="1"/>
          </p:cNvSpPr>
          <p:nvPr/>
        </p:nvSpPr>
        <p:spPr bwMode="auto">
          <a:xfrm>
            <a:off x="4189413" y="4095221"/>
            <a:ext cx="1587" cy="428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" name="Rectangle 77"/>
          <p:cNvSpPr>
            <a:spLocks noChangeArrowheads="1"/>
          </p:cNvSpPr>
          <p:nvPr/>
        </p:nvSpPr>
        <p:spPr bwMode="auto">
          <a:xfrm>
            <a:off x="4002088" y="5944658"/>
            <a:ext cx="339837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1900">
                <a:latin typeface="Helvetica" charset="0"/>
              </a:rPr>
              <a:t>0.4</a:t>
            </a:r>
            <a:endParaRPr lang="en-US" altLang="en-US">
              <a:latin typeface="Times New Roman" charset="0"/>
            </a:endParaRPr>
          </a:p>
        </p:txBody>
      </p:sp>
      <p:sp>
        <p:nvSpPr>
          <p:cNvPr id="106" name="Line 78"/>
          <p:cNvSpPr>
            <a:spLocks noChangeShapeType="1"/>
          </p:cNvSpPr>
          <p:nvPr/>
        </p:nvSpPr>
        <p:spPr bwMode="auto">
          <a:xfrm flipV="1">
            <a:off x="5554663" y="5866871"/>
            <a:ext cx="1587" cy="523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" name="Line 79"/>
          <p:cNvSpPr>
            <a:spLocks noChangeShapeType="1"/>
          </p:cNvSpPr>
          <p:nvPr/>
        </p:nvSpPr>
        <p:spPr bwMode="auto">
          <a:xfrm>
            <a:off x="5554663" y="4095221"/>
            <a:ext cx="1587" cy="428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" name="Rectangle 80"/>
          <p:cNvSpPr>
            <a:spLocks noChangeArrowheads="1"/>
          </p:cNvSpPr>
          <p:nvPr/>
        </p:nvSpPr>
        <p:spPr bwMode="auto">
          <a:xfrm>
            <a:off x="5365750" y="5944658"/>
            <a:ext cx="339837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1900">
                <a:latin typeface="Helvetica" charset="0"/>
              </a:rPr>
              <a:t>0.6</a:t>
            </a:r>
            <a:endParaRPr lang="en-US" altLang="en-US">
              <a:latin typeface="Times New Roman" charset="0"/>
            </a:endParaRPr>
          </a:p>
        </p:txBody>
      </p:sp>
      <p:sp>
        <p:nvSpPr>
          <p:cNvPr id="109" name="Line 81"/>
          <p:cNvSpPr>
            <a:spLocks noChangeShapeType="1"/>
          </p:cNvSpPr>
          <p:nvPr/>
        </p:nvSpPr>
        <p:spPr bwMode="auto">
          <a:xfrm flipV="1">
            <a:off x="6907213" y="5866871"/>
            <a:ext cx="1587" cy="523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" name="Line 82"/>
          <p:cNvSpPr>
            <a:spLocks noChangeShapeType="1"/>
          </p:cNvSpPr>
          <p:nvPr/>
        </p:nvSpPr>
        <p:spPr bwMode="auto">
          <a:xfrm>
            <a:off x="6907213" y="4095221"/>
            <a:ext cx="1587" cy="428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" name="Rectangle 83"/>
          <p:cNvSpPr>
            <a:spLocks noChangeArrowheads="1"/>
          </p:cNvSpPr>
          <p:nvPr/>
        </p:nvSpPr>
        <p:spPr bwMode="auto">
          <a:xfrm>
            <a:off x="6718300" y="5944658"/>
            <a:ext cx="339837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1900">
                <a:latin typeface="Helvetica" charset="0"/>
              </a:rPr>
              <a:t>0.8</a:t>
            </a:r>
            <a:endParaRPr lang="en-US" altLang="en-US">
              <a:latin typeface="Times New Roman" charset="0"/>
            </a:endParaRPr>
          </a:p>
        </p:txBody>
      </p:sp>
      <p:sp>
        <p:nvSpPr>
          <p:cNvPr id="112" name="Line 84"/>
          <p:cNvSpPr>
            <a:spLocks noChangeShapeType="1"/>
          </p:cNvSpPr>
          <p:nvPr/>
        </p:nvSpPr>
        <p:spPr bwMode="auto">
          <a:xfrm flipV="1">
            <a:off x="8270875" y="5866871"/>
            <a:ext cx="1588" cy="523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" name="Line 85"/>
          <p:cNvSpPr>
            <a:spLocks noChangeShapeType="1"/>
          </p:cNvSpPr>
          <p:nvPr/>
        </p:nvSpPr>
        <p:spPr bwMode="auto">
          <a:xfrm>
            <a:off x="8270875" y="4095221"/>
            <a:ext cx="1588" cy="428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" name="Rectangle 86"/>
          <p:cNvSpPr>
            <a:spLocks noChangeArrowheads="1"/>
          </p:cNvSpPr>
          <p:nvPr/>
        </p:nvSpPr>
        <p:spPr bwMode="auto">
          <a:xfrm>
            <a:off x="8201025" y="5944658"/>
            <a:ext cx="136256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1900" b="0">
                <a:latin typeface="Helvetica" charset="0"/>
              </a:rPr>
              <a:t>1</a:t>
            </a:r>
            <a:endParaRPr lang="en-US" altLang="en-US" b="0">
              <a:latin typeface="Times New Roman" charset="0"/>
            </a:endParaRPr>
          </a:p>
        </p:txBody>
      </p:sp>
      <p:sp>
        <p:nvSpPr>
          <p:cNvPr id="115" name="Line 87"/>
          <p:cNvSpPr>
            <a:spLocks noChangeShapeType="1"/>
          </p:cNvSpPr>
          <p:nvPr/>
        </p:nvSpPr>
        <p:spPr bwMode="auto">
          <a:xfrm>
            <a:off x="1485900" y="5919258"/>
            <a:ext cx="58738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" name="Line 88"/>
          <p:cNvSpPr>
            <a:spLocks noChangeShapeType="1"/>
          </p:cNvSpPr>
          <p:nvPr/>
        </p:nvSpPr>
        <p:spPr bwMode="auto">
          <a:xfrm flipH="1">
            <a:off x="8201025" y="5919258"/>
            <a:ext cx="6985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" name="Rectangle 89"/>
          <p:cNvSpPr>
            <a:spLocks noChangeArrowheads="1"/>
          </p:cNvSpPr>
          <p:nvPr/>
        </p:nvSpPr>
        <p:spPr bwMode="auto">
          <a:xfrm>
            <a:off x="1038225" y="5808133"/>
            <a:ext cx="354264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1900">
                <a:latin typeface="Helvetica" charset="0"/>
              </a:rPr>
              <a:t>-30</a:t>
            </a:r>
            <a:endParaRPr lang="en-US" altLang="en-US">
              <a:latin typeface="Times New Roman" charset="0"/>
            </a:endParaRPr>
          </a:p>
        </p:txBody>
      </p:sp>
      <p:sp>
        <p:nvSpPr>
          <p:cNvPr id="118" name="Line 90"/>
          <p:cNvSpPr>
            <a:spLocks noChangeShapeType="1"/>
          </p:cNvSpPr>
          <p:nvPr/>
        </p:nvSpPr>
        <p:spPr bwMode="auto">
          <a:xfrm>
            <a:off x="1485900" y="5550958"/>
            <a:ext cx="58738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" name="Line 91"/>
          <p:cNvSpPr>
            <a:spLocks noChangeShapeType="1"/>
          </p:cNvSpPr>
          <p:nvPr/>
        </p:nvSpPr>
        <p:spPr bwMode="auto">
          <a:xfrm flipH="1">
            <a:off x="8201025" y="5550958"/>
            <a:ext cx="6985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" name="Rectangle 92"/>
          <p:cNvSpPr>
            <a:spLocks noChangeArrowheads="1"/>
          </p:cNvSpPr>
          <p:nvPr/>
        </p:nvSpPr>
        <p:spPr bwMode="auto">
          <a:xfrm>
            <a:off x="1038225" y="5438246"/>
            <a:ext cx="354264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1900">
                <a:latin typeface="Helvetica" charset="0"/>
              </a:rPr>
              <a:t>-20</a:t>
            </a:r>
            <a:endParaRPr lang="en-US" altLang="en-US">
              <a:latin typeface="Times New Roman" charset="0"/>
            </a:endParaRPr>
          </a:p>
        </p:txBody>
      </p:sp>
      <p:sp>
        <p:nvSpPr>
          <p:cNvPr id="121" name="Line 93"/>
          <p:cNvSpPr>
            <a:spLocks noChangeShapeType="1"/>
          </p:cNvSpPr>
          <p:nvPr/>
        </p:nvSpPr>
        <p:spPr bwMode="auto">
          <a:xfrm>
            <a:off x="1485900" y="5181071"/>
            <a:ext cx="58738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" name="Line 94"/>
          <p:cNvSpPr>
            <a:spLocks noChangeShapeType="1"/>
          </p:cNvSpPr>
          <p:nvPr/>
        </p:nvSpPr>
        <p:spPr bwMode="auto">
          <a:xfrm flipH="1">
            <a:off x="8201025" y="5181071"/>
            <a:ext cx="6985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" name="Rectangle 95"/>
          <p:cNvSpPr>
            <a:spLocks noChangeArrowheads="1"/>
          </p:cNvSpPr>
          <p:nvPr/>
        </p:nvSpPr>
        <p:spPr bwMode="auto">
          <a:xfrm>
            <a:off x="1038225" y="5071533"/>
            <a:ext cx="354264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1900">
                <a:latin typeface="Helvetica" charset="0"/>
              </a:rPr>
              <a:t>-10</a:t>
            </a:r>
            <a:endParaRPr lang="en-US" altLang="en-US">
              <a:latin typeface="Times New Roman" charset="0"/>
            </a:endParaRPr>
          </a:p>
        </p:txBody>
      </p:sp>
      <p:sp>
        <p:nvSpPr>
          <p:cNvPr id="124" name="Line 96"/>
          <p:cNvSpPr>
            <a:spLocks noChangeShapeType="1"/>
          </p:cNvSpPr>
          <p:nvPr/>
        </p:nvSpPr>
        <p:spPr bwMode="auto">
          <a:xfrm>
            <a:off x="1485900" y="4823883"/>
            <a:ext cx="58738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" name="Line 97"/>
          <p:cNvSpPr>
            <a:spLocks noChangeShapeType="1"/>
          </p:cNvSpPr>
          <p:nvPr/>
        </p:nvSpPr>
        <p:spPr bwMode="auto">
          <a:xfrm flipH="1">
            <a:off x="8201025" y="4823883"/>
            <a:ext cx="6985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" name="Rectangle 98"/>
          <p:cNvSpPr>
            <a:spLocks noChangeArrowheads="1"/>
          </p:cNvSpPr>
          <p:nvPr/>
        </p:nvSpPr>
        <p:spPr bwMode="auto">
          <a:xfrm>
            <a:off x="1285875" y="4711171"/>
            <a:ext cx="136256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1900">
                <a:latin typeface="Helvetica" charset="0"/>
              </a:rPr>
              <a:t>0</a:t>
            </a:r>
            <a:endParaRPr lang="en-US" altLang="en-US">
              <a:latin typeface="Times New Roman" charset="0"/>
            </a:endParaRPr>
          </a:p>
        </p:txBody>
      </p:sp>
      <p:sp>
        <p:nvSpPr>
          <p:cNvPr id="127" name="Line 99"/>
          <p:cNvSpPr>
            <a:spLocks noChangeShapeType="1"/>
          </p:cNvSpPr>
          <p:nvPr/>
        </p:nvSpPr>
        <p:spPr bwMode="auto">
          <a:xfrm>
            <a:off x="1485900" y="4453996"/>
            <a:ext cx="58738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" name="Line 100"/>
          <p:cNvSpPr>
            <a:spLocks noChangeShapeType="1"/>
          </p:cNvSpPr>
          <p:nvPr/>
        </p:nvSpPr>
        <p:spPr bwMode="auto">
          <a:xfrm flipH="1">
            <a:off x="8201025" y="4453996"/>
            <a:ext cx="6985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" name="Rectangle 101"/>
          <p:cNvSpPr>
            <a:spLocks noChangeArrowheads="1"/>
          </p:cNvSpPr>
          <p:nvPr/>
        </p:nvSpPr>
        <p:spPr bwMode="auto">
          <a:xfrm>
            <a:off x="1131888" y="4344458"/>
            <a:ext cx="272510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1900">
                <a:latin typeface="Helvetica" charset="0"/>
              </a:rPr>
              <a:t>10</a:t>
            </a:r>
            <a:endParaRPr lang="en-US" altLang="en-US">
              <a:latin typeface="Times New Roman" charset="0"/>
            </a:endParaRPr>
          </a:p>
        </p:txBody>
      </p:sp>
      <p:sp>
        <p:nvSpPr>
          <p:cNvPr id="130" name="Line 102"/>
          <p:cNvSpPr>
            <a:spLocks noChangeShapeType="1"/>
          </p:cNvSpPr>
          <p:nvPr/>
        </p:nvSpPr>
        <p:spPr bwMode="auto">
          <a:xfrm>
            <a:off x="1485900" y="4095221"/>
            <a:ext cx="58738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" name="Line 103"/>
          <p:cNvSpPr>
            <a:spLocks noChangeShapeType="1"/>
          </p:cNvSpPr>
          <p:nvPr/>
        </p:nvSpPr>
        <p:spPr bwMode="auto">
          <a:xfrm flipH="1">
            <a:off x="8201025" y="4095221"/>
            <a:ext cx="6985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" name="Rectangle 104"/>
          <p:cNvSpPr>
            <a:spLocks noChangeArrowheads="1"/>
          </p:cNvSpPr>
          <p:nvPr/>
        </p:nvSpPr>
        <p:spPr bwMode="auto">
          <a:xfrm>
            <a:off x="1131888" y="3984096"/>
            <a:ext cx="272510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1900">
                <a:latin typeface="Helvetica" charset="0"/>
              </a:rPr>
              <a:t>20</a:t>
            </a:r>
            <a:endParaRPr lang="en-US" altLang="en-US">
              <a:latin typeface="Times New Roman" charset="0"/>
            </a:endParaRPr>
          </a:p>
        </p:txBody>
      </p:sp>
      <p:sp>
        <p:nvSpPr>
          <p:cNvPr id="133" name="Line 105"/>
          <p:cNvSpPr>
            <a:spLocks noChangeShapeType="1"/>
          </p:cNvSpPr>
          <p:nvPr/>
        </p:nvSpPr>
        <p:spPr bwMode="auto">
          <a:xfrm>
            <a:off x="1485900" y="4095221"/>
            <a:ext cx="6784975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4" name="Freeform 106"/>
          <p:cNvSpPr>
            <a:spLocks/>
          </p:cNvSpPr>
          <p:nvPr/>
        </p:nvSpPr>
        <p:spPr bwMode="auto">
          <a:xfrm>
            <a:off x="1485900" y="4095221"/>
            <a:ext cx="6784975" cy="1824037"/>
          </a:xfrm>
          <a:custGeom>
            <a:avLst/>
            <a:gdLst>
              <a:gd name="T0" fmla="*/ 0 w 577"/>
              <a:gd name="T1" fmla="*/ 213 h 213"/>
              <a:gd name="T2" fmla="*/ 577 w 577"/>
              <a:gd name="T3" fmla="*/ 213 h 213"/>
              <a:gd name="T4" fmla="*/ 577 w 577"/>
              <a:gd name="T5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77" h="213">
                <a:moveTo>
                  <a:pt x="0" y="213"/>
                </a:moveTo>
                <a:lnTo>
                  <a:pt x="577" y="213"/>
                </a:lnTo>
                <a:lnTo>
                  <a:pt x="577" y="0"/>
                </a:lnTo>
              </a:path>
            </a:pathLst>
          </a:custGeom>
          <a:noFill/>
          <a:ln w="28575" cmpd="sng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" name="Line 107"/>
          <p:cNvSpPr>
            <a:spLocks noChangeShapeType="1"/>
          </p:cNvSpPr>
          <p:nvPr/>
        </p:nvSpPr>
        <p:spPr bwMode="auto">
          <a:xfrm flipV="1">
            <a:off x="1485900" y="4095221"/>
            <a:ext cx="1588" cy="182403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" name="Freeform 108"/>
          <p:cNvSpPr>
            <a:spLocks/>
          </p:cNvSpPr>
          <p:nvPr/>
        </p:nvSpPr>
        <p:spPr bwMode="auto">
          <a:xfrm>
            <a:off x="1485900" y="4882621"/>
            <a:ext cx="363538" cy="471487"/>
          </a:xfrm>
          <a:custGeom>
            <a:avLst/>
            <a:gdLst>
              <a:gd name="T0" fmla="*/ 0 w 229"/>
              <a:gd name="T1" fmla="*/ 0 h 312"/>
              <a:gd name="T2" fmla="*/ 7 w 229"/>
              <a:gd name="T3" fmla="*/ 232 h 312"/>
              <a:gd name="T4" fmla="*/ 14 w 229"/>
              <a:gd name="T5" fmla="*/ 91 h 312"/>
              <a:gd name="T6" fmla="*/ 14 w 229"/>
              <a:gd name="T7" fmla="*/ 91 h 312"/>
              <a:gd name="T8" fmla="*/ 22 w 229"/>
              <a:gd name="T9" fmla="*/ 34 h 312"/>
              <a:gd name="T10" fmla="*/ 29 w 229"/>
              <a:gd name="T11" fmla="*/ 210 h 312"/>
              <a:gd name="T12" fmla="*/ 37 w 229"/>
              <a:gd name="T13" fmla="*/ 80 h 312"/>
              <a:gd name="T14" fmla="*/ 37 w 229"/>
              <a:gd name="T15" fmla="*/ 91 h 312"/>
              <a:gd name="T16" fmla="*/ 44 w 229"/>
              <a:gd name="T17" fmla="*/ 34 h 312"/>
              <a:gd name="T18" fmla="*/ 51 w 229"/>
              <a:gd name="T19" fmla="*/ 210 h 312"/>
              <a:gd name="T20" fmla="*/ 59 w 229"/>
              <a:gd name="T21" fmla="*/ 114 h 312"/>
              <a:gd name="T22" fmla="*/ 59 w 229"/>
              <a:gd name="T23" fmla="*/ 131 h 312"/>
              <a:gd name="T24" fmla="*/ 66 w 229"/>
              <a:gd name="T25" fmla="*/ 97 h 312"/>
              <a:gd name="T26" fmla="*/ 74 w 229"/>
              <a:gd name="T27" fmla="*/ 215 h 312"/>
              <a:gd name="T28" fmla="*/ 81 w 229"/>
              <a:gd name="T29" fmla="*/ 136 h 312"/>
              <a:gd name="T30" fmla="*/ 81 w 229"/>
              <a:gd name="T31" fmla="*/ 131 h 312"/>
              <a:gd name="T32" fmla="*/ 88 w 229"/>
              <a:gd name="T33" fmla="*/ 80 h 312"/>
              <a:gd name="T34" fmla="*/ 96 w 229"/>
              <a:gd name="T35" fmla="*/ 249 h 312"/>
              <a:gd name="T36" fmla="*/ 103 w 229"/>
              <a:gd name="T37" fmla="*/ 176 h 312"/>
              <a:gd name="T38" fmla="*/ 103 w 229"/>
              <a:gd name="T39" fmla="*/ 153 h 312"/>
              <a:gd name="T40" fmla="*/ 111 w 229"/>
              <a:gd name="T41" fmla="*/ 108 h 312"/>
              <a:gd name="T42" fmla="*/ 118 w 229"/>
              <a:gd name="T43" fmla="*/ 215 h 312"/>
              <a:gd name="T44" fmla="*/ 126 w 229"/>
              <a:gd name="T45" fmla="*/ 170 h 312"/>
              <a:gd name="T46" fmla="*/ 126 w 229"/>
              <a:gd name="T47" fmla="*/ 153 h 312"/>
              <a:gd name="T48" fmla="*/ 133 w 229"/>
              <a:gd name="T49" fmla="*/ 108 h 312"/>
              <a:gd name="T50" fmla="*/ 140 w 229"/>
              <a:gd name="T51" fmla="*/ 300 h 312"/>
              <a:gd name="T52" fmla="*/ 148 w 229"/>
              <a:gd name="T53" fmla="*/ 176 h 312"/>
              <a:gd name="T54" fmla="*/ 148 w 229"/>
              <a:gd name="T55" fmla="*/ 187 h 312"/>
              <a:gd name="T56" fmla="*/ 155 w 229"/>
              <a:gd name="T57" fmla="*/ 148 h 312"/>
              <a:gd name="T58" fmla="*/ 163 w 229"/>
              <a:gd name="T59" fmla="*/ 266 h 312"/>
              <a:gd name="T60" fmla="*/ 170 w 229"/>
              <a:gd name="T61" fmla="*/ 187 h 312"/>
              <a:gd name="T62" fmla="*/ 170 w 229"/>
              <a:gd name="T63" fmla="*/ 255 h 312"/>
              <a:gd name="T64" fmla="*/ 177 w 229"/>
              <a:gd name="T65" fmla="*/ 153 h 312"/>
              <a:gd name="T66" fmla="*/ 185 w 229"/>
              <a:gd name="T67" fmla="*/ 278 h 312"/>
              <a:gd name="T68" fmla="*/ 192 w 229"/>
              <a:gd name="T69" fmla="*/ 204 h 312"/>
              <a:gd name="T70" fmla="*/ 192 w 229"/>
              <a:gd name="T71" fmla="*/ 170 h 312"/>
              <a:gd name="T72" fmla="*/ 200 w 229"/>
              <a:gd name="T73" fmla="*/ 142 h 312"/>
              <a:gd name="T74" fmla="*/ 207 w 229"/>
              <a:gd name="T75" fmla="*/ 232 h 312"/>
              <a:gd name="T76" fmla="*/ 214 w 229"/>
              <a:gd name="T77" fmla="*/ 204 h 312"/>
              <a:gd name="T78" fmla="*/ 214 w 229"/>
              <a:gd name="T79" fmla="*/ 198 h 312"/>
              <a:gd name="T80" fmla="*/ 222 w 229"/>
              <a:gd name="T81" fmla="*/ 159 h 312"/>
              <a:gd name="T82" fmla="*/ 229 w 229"/>
              <a:gd name="T83" fmla="*/ 266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29" h="312">
                <a:moveTo>
                  <a:pt x="0" y="97"/>
                </a:moveTo>
                <a:lnTo>
                  <a:pt x="0" y="170"/>
                </a:lnTo>
                <a:lnTo>
                  <a:pt x="0" y="0"/>
                </a:lnTo>
                <a:lnTo>
                  <a:pt x="0" y="63"/>
                </a:lnTo>
                <a:lnTo>
                  <a:pt x="7" y="142"/>
                </a:lnTo>
                <a:lnTo>
                  <a:pt x="7" y="232"/>
                </a:lnTo>
                <a:lnTo>
                  <a:pt x="7" y="0"/>
                </a:lnTo>
                <a:lnTo>
                  <a:pt x="7" y="97"/>
                </a:lnTo>
                <a:lnTo>
                  <a:pt x="14" y="91"/>
                </a:lnTo>
                <a:lnTo>
                  <a:pt x="14" y="244"/>
                </a:lnTo>
                <a:lnTo>
                  <a:pt x="14" y="29"/>
                </a:lnTo>
                <a:lnTo>
                  <a:pt x="14" y="91"/>
                </a:lnTo>
                <a:lnTo>
                  <a:pt x="22" y="68"/>
                </a:lnTo>
                <a:lnTo>
                  <a:pt x="22" y="204"/>
                </a:lnTo>
                <a:lnTo>
                  <a:pt x="22" y="34"/>
                </a:lnTo>
                <a:lnTo>
                  <a:pt x="22" y="119"/>
                </a:lnTo>
                <a:lnTo>
                  <a:pt x="29" y="153"/>
                </a:lnTo>
                <a:lnTo>
                  <a:pt x="29" y="210"/>
                </a:lnTo>
                <a:lnTo>
                  <a:pt x="29" y="46"/>
                </a:lnTo>
                <a:lnTo>
                  <a:pt x="29" y="136"/>
                </a:lnTo>
                <a:lnTo>
                  <a:pt x="37" y="80"/>
                </a:lnTo>
                <a:lnTo>
                  <a:pt x="37" y="244"/>
                </a:lnTo>
                <a:lnTo>
                  <a:pt x="37" y="51"/>
                </a:lnTo>
                <a:lnTo>
                  <a:pt x="37" y="91"/>
                </a:lnTo>
                <a:lnTo>
                  <a:pt x="44" y="159"/>
                </a:lnTo>
                <a:lnTo>
                  <a:pt x="44" y="204"/>
                </a:lnTo>
                <a:lnTo>
                  <a:pt x="44" y="34"/>
                </a:lnTo>
                <a:lnTo>
                  <a:pt x="44" y="108"/>
                </a:lnTo>
                <a:lnTo>
                  <a:pt x="51" y="108"/>
                </a:lnTo>
                <a:lnTo>
                  <a:pt x="51" y="210"/>
                </a:lnTo>
                <a:lnTo>
                  <a:pt x="51" y="68"/>
                </a:lnTo>
                <a:lnTo>
                  <a:pt x="51" y="136"/>
                </a:lnTo>
                <a:lnTo>
                  <a:pt x="59" y="114"/>
                </a:lnTo>
                <a:lnTo>
                  <a:pt x="59" y="266"/>
                </a:lnTo>
                <a:lnTo>
                  <a:pt x="59" y="85"/>
                </a:lnTo>
                <a:lnTo>
                  <a:pt x="59" y="131"/>
                </a:lnTo>
                <a:lnTo>
                  <a:pt x="66" y="97"/>
                </a:lnTo>
                <a:lnTo>
                  <a:pt x="66" y="266"/>
                </a:lnTo>
                <a:lnTo>
                  <a:pt x="66" y="97"/>
                </a:lnTo>
                <a:lnTo>
                  <a:pt x="66" y="165"/>
                </a:lnTo>
                <a:lnTo>
                  <a:pt x="74" y="198"/>
                </a:lnTo>
                <a:lnTo>
                  <a:pt x="74" y="215"/>
                </a:lnTo>
                <a:lnTo>
                  <a:pt x="74" y="85"/>
                </a:lnTo>
                <a:lnTo>
                  <a:pt x="74" y="193"/>
                </a:lnTo>
                <a:lnTo>
                  <a:pt x="81" y="136"/>
                </a:lnTo>
                <a:lnTo>
                  <a:pt x="81" y="244"/>
                </a:lnTo>
                <a:lnTo>
                  <a:pt x="81" y="108"/>
                </a:lnTo>
                <a:lnTo>
                  <a:pt x="81" y="131"/>
                </a:lnTo>
                <a:lnTo>
                  <a:pt x="88" y="125"/>
                </a:lnTo>
                <a:lnTo>
                  <a:pt x="88" y="227"/>
                </a:lnTo>
                <a:lnTo>
                  <a:pt x="88" y="80"/>
                </a:lnTo>
                <a:lnTo>
                  <a:pt x="88" y="165"/>
                </a:lnTo>
                <a:lnTo>
                  <a:pt x="96" y="153"/>
                </a:lnTo>
                <a:lnTo>
                  <a:pt x="96" y="249"/>
                </a:lnTo>
                <a:lnTo>
                  <a:pt x="96" y="108"/>
                </a:lnTo>
                <a:lnTo>
                  <a:pt x="96" y="215"/>
                </a:lnTo>
                <a:lnTo>
                  <a:pt x="103" y="176"/>
                </a:lnTo>
                <a:lnTo>
                  <a:pt x="103" y="312"/>
                </a:lnTo>
                <a:lnTo>
                  <a:pt x="103" y="102"/>
                </a:lnTo>
                <a:lnTo>
                  <a:pt x="103" y="153"/>
                </a:lnTo>
                <a:lnTo>
                  <a:pt x="111" y="136"/>
                </a:lnTo>
                <a:lnTo>
                  <a:pt x="111" y="232"/>
                </a:lnTo>
                <a:lnTo>
                  <a:pt x="111" y="108"/>
                </a:lnTo>
                <a:lnTo>
                  <a:pt x="111" y="148"/>
                </a:lnTo>
                <a:lnTo>
                  <a:pt x="118" y="136"/>
                </a:lnTo>
                <a:lnTo>
                  <a:pt x="118" y="215"/>
                </a:lnTo>
                <a:lnTo>
                  <a:pt x="118" y="102"/>
                </a:lnTo>
                <a:lnTo>
                  <a:pt x="118" y="165"/>
                </a:lnTo>
                <a:lnTo>
                  <a:pt x="126" y="170"/>
                </a:lnTo>
                <a:lnTo>
                  <a:pt x="126" y="232"/>
                </a:lnTo>
                <a:lnTo>
                  <a:pt x="126" y="119"/>
                </a:lnTo>
                <a:lnTo>
                  <a:pt x="126" y="153"/>
                </a:lnTo>
                <a:lnTo>
                  <a:pt x="133" y="153"/>
                </a:lnTo>
                <a:lnTo>
                  <a:pt x="133" y="249"/>
                </a:lnTo>
                <a:lnTo>
                  <a:pt x="133" y="108"/>
                </a:lnTo>
                <a:lnTo>
                  <a:pt x="133" y="187"/>
                </a:lnTo>
                <a:lnTo>
                  <a:pt x="140" y="159"/>
                </a:lnTo>
                <a:lnTo>
                  <a:pt x="140" y="300"/>
                </a:lnTo>
                <a:lnTo>
                  <a:pt x="140" y="97"/>
                </a:lnTo>
                <a:lnTo>
                  <a:pt x="140" y="165"/>
                </a:lnTo>
                <a:lnTo>
                  <a:pt x="148" y="176"/>
                </a:lnTo>
                <a:lnTo>
                  <a:pt x="148" y="272"/>
                </a:lnTo>
                <a:lnTo>
                  <a:pt x="148" y="142"/>
                </a:lnTo>
                <a:lnTo>
                  <a:pt x="148" y="187"/>
                </a:lnTo>
                <a:lnTo>
                  <a:pt x="155" y="187"/>
                </a:lnTo>
                <a:lnTo>
                  <a:pt x="155" y="312"/>
                </a:lnTo>
                <a:lnTo>
                  <a:pt x="155" y="148"/>
                </a:lnTo>
                <a:lnTo>
                  <a:pt x="155" y="187"/>
                </a:lnTo>
                <a:lnTo>
                  <a:pt x="163" y="193"/>
                </a:lnTo>
                <a:lnTo>
                  <a:pt x="163" y="266"/>
                </a:lnTo>
                <a:lnTo>
                  <a:pt x="163" y="159"/>
                </a:lnTo>
                <a:lnTo>
                  <a:pt x="163" y="198"/>
                </a:lnTo>
                <a:lnTo>
                  <a:pt x="170" y="187"/>
                </a:lnTo>
                <a:lnTo>
                  <a:pt x="170" y="289"/>
                </a:lnTo>
                <a:lnTo>
                  <a:pt x="170" y="142"/>
                </a:lnTo>
                <a:lnTo>
                  <a:pt x="170" y="255"/>
                </a:lnTo>
                <a:lnTo>
                  <a:pt x="177" y="204"/>
                </a:lnTo>
                <a:lnTo>
                  <a:pt x="177" y="261"/>
                </a:lnTo>
                <a:lnTo>
                  <a:pt x="177" y="153"/>
                </a:lnTo>
                <a:lnTo>
                  <a:pt x="177" y="182"/>
                </a:lnTo>
                <a:lnTo>
                  <a:pt x="185" y="187"/>
                </a:lnTo>
                <a:lnTo>
                  <a:pt x="185" y="278"/>
                </a:lnTo>
                <a:lnTo>
                  <a:pt x="185" y="153"/>
                </a:lnTo>
                <a:lnTo>
                  <a:pt x="185" y="182"/>
                </a:lnTo>
                <a:lnTo>
                  <a:pt x="192" y="204"/>
                </a:lnTo>
                <a:lnTo>
                  <a:pt x="192" y="266"/>
                </a:lnTo>
                <a:lnTo>
                  <a:pt x="192" y="148"/>
                </a:lnTo>
                <a:lnTo>
                  <a:pt x="192" y="170"/>
                </a:lnTo>
                <a:lnTo>
                  <a:pt x="200" y="187"/>
                </a:lnTo>
                <a:lnTo>
                  <a:pt x="200" y="232"/>
                </a:lnTo>
                <a:lnTo>
                  <a:pt x="200" y="142"/>
                </a:lnTo>
                <a:lnTo>
                  <a:pt x="200" y="187"/>
                </a:lnTo>
                <a:lnTo>
                  <a:pt x="207" y="153"/>
                </a:lnTo>
                <a:lnTo>
                  <a:pt x="207" y="232"/>
                </a:lnTo>
                <a:lnTo>
                  <a:pt x="207" y="136"/>
                </a:lnTo>
                <a:lnTo>
                  <a:pt x="207" y="198"/>
                </a:lnTo>
                <a:lnTo>
                  <a:pt x="214" y="204"/>
                </a:lnTo>
                <a:lnTo>
                  <a:pt x="214" y="283"/>
                </a:lnTo>
                <a:lnTo>
                  <a:pt x="214" y="153"/>
                </a:lnTo>
                <a:lnTo>
                  <a:pt x="214" y="198"/>
                </a:lnTo>
                <a:lnTo>
                  <a:pt x="222" y="193"/>
                </a:lnTo>
                <a:lnTo>
                  <a:pt x="222" y="261"/>
                </a:lnTo>
                <a:lnTo>
                  <a:pt x="222" y="159"/>
                </a:lnTo>
                <a:lnTo>
                  <a:pt x="222" y="227"/>
                </a:lnTo>
                <a:lnTo>
                  <a:pt x="229" y="215"/>
                </a:lnTo>
                <a:lnTo>
                  <a:pt x="229" y="266"/>
                </a:lnTo>
                <a:lnTo>
                  <a:pt x="229" y="170"/>
                </a:lnTo>
                <a:lnTo>
                  <a:pt x="229" y="193"/>
                </a:lnTo>
              </a:path>
            </a:pathLst>
          </a:custGeom>
          <a:noFill/>
          <a:ln w="28575" cmpd="sng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" name="Freeform 109"/>
          <p:cNvSpPr>
            <a:spLocks/>
          </p:cNvSpPr>
          <p:nvPr/>
        </p:nvSpPr>
        <p:spPr bwMode="auto">
          <a:xfrm>
            <a:off x="1849438" y="5131858"/>
            <a:ext cx="376237" cy="255588"/>
          </a:xfrm>
          <a:custGeom>
            <a:avLst/>
            <a:gdLst>
              <a:gd name="T0" fmla="*/ 8 w 237"/>
              <a:gd name="T1" fmla="*/ 118 h 169"/>
              <a:gd name="T2" fmla="*/ 15 w 237"/>
              <a:gd name="T3" fmla="*/ 84 h 169"/>
              <a:gd name="T4" fmla="*/ 15 w 237"/>
              <a:gd name="T5" fmla="*/ 67 h 169"/>
              <a:gd name="T6" fmla="*/ 22 w 237"/>
              <a:gd name="T7" fmla="*/ 11 h 169"/>
              <a:gd name="T8" fmla="*/ 30 w 237"/>
              <a:gd name="T9" fmla="*/ 101 h 169"/>
              <a:gd name="T10" fmla="*/ 37 w 237"/>
              <a:gd name="T11" fmla="*/ 39 h 169"/>
              <a:gd name="T12" fmla="*/ 37 w 237"/>
              <a:gd name="T13" fmla="*/ 39 h 169"/>
              <a:gd name="T14" fmla="*/ 45 w 237"/>
              <a:gd name="T15" fmla="*/ 0 h 169"/>
              <a:gd name="T16" fmla="*/ 52 w 237"/>
              <a:gd name="T17" fmla="*/ 107 h 169"/>
              <a:gd name="T18" fmla="*/ 59 w 237"/>
              <a:gd name="T19" fmla="*/ 67 h 169"/>
              <a:gd name="T20" fmla="*/ 59 w 237"/>
              <a:gd name="T21" fmla="*/ 84 h 169"/>
              <a:gd name="T22" fmla="*/ 67 w 237"/>
              <a:gd name="T23" fmla="*/ 11 h 169"/>
              <a:gd name="T24" fmla="*/ 74 w 237"/>
              <a:gd name="T25" fmla="*/ 113 h 169"/>
              <a:gd name="T26" fmla="*/ 82 w 237"/>
              <a:gd name="T27" fmla="*/ 118 h 169"/>
              <a:gd name="T28" fmla="*/ 89 w 237"/>
              <a:gd name="T29" fmla="*/ 67 h 169"/>
              <a:gd name="T30" fmla="*/ 89 w 237"/>
              <a:gd name="T31" fmla="*/ 56 h 169"/>
              <a:gd name="T32" fmla="*/ 97 w 237"/>
              <a:gd name="T33" fmla="*/ 28 h 169"/>
              <a:gd name="T34" fmla="*/ 104 w 237"/>
              <a:gd name="T35" fmla="*/ 124 h 169"/>
              <a:gd name="T36" fmla="*/ 111 w 237"/>
              <a:gd name="T37" fmla="*/ 56 h 169"/>
              <a:gd name="T38" fmla="*/ 111 w 237"/>
              <a:gd name="T39" fmla="*/ 96 h 169"/>
              <a:gd name="T40" fmla="*/ 119 w 237"/>
              <a:gd name="T41" fmla="*/ 33 h 169"/>
              <a:gd name="T42" fmla="*/ 126 w 237"/>
              <a:gd name="T43" fmla="*/ 130 h 169"/>
              <a:gd name="T44" fmla="*/ 134 w 237"/>
              <a:gd name="T45" fmla="*/ 67 h 169"/>
              <a:gd name="T46" fmla="*/ 134 w 237"/>
              <a:gd name="T47" fmla="*/ 101 h 169"/>
              <a:gd name="T48" fmla="*/ 141 w 237"/>
              <a:gd name="T49" fmla="*/ 39 h 169"/>
              <a:gd name="T50" fmla="*/ 148 w 237"/>
              <a:gd name="T51" fmla="*/ 118 h 169"/>
              <a:gd name="T52" fmla="*/ 156 w 237"/>
              <a:gd name="T53" fmla="*/ 73 h 169"/>
              <a:gd name="T54" fmla="*/ 156 w 237"/>
              <a:gd name="T55" fmla="*/ 113 h 169"/>
              <a:gd name="T56" fmla="*/ 163 w 237"/>
              <a:gd name="T57" fmla="*/ 39 h 169"/>
              <a:gd name="T58" fmla="*/ 171 w 237"/>
              <a:gd name="T59" fmla="*/ 135 h 169"/>
              <a:gd name="T60" fmla="*/ 178 w 237"/>
              <a:gd name="T61" fmla="*/ 56 h 169"/>
              <a:gd name="T62" fmla="*/ 178 w 237"/>
              <a:gd name="T63" fmla="*/ 101 h 169"/>
              <a:gd name="T64" fmla="*/ 185 w 237"/>
              <a:gd name="T65" fmla="*/ 50 h 169"/>
              <a:gd name="T66" fmla="*/ 193 w 237"/>
              <a:gd name="T67" fmla="*/ 147 h 169"/>
              <a:gd name="T68" fmla="*/ 200 w 237"/>
              <a:gd name="T69" fmla="*/ 113 h 169"/>
              <a:gd name="T70" fmla="*/ 200 w 237"/>
              <a:gd name="T71" fmla="*/ 107 h 169"/>
              <a:gd name="T72" fmla="*/ 208 w 237"/>
              <a:gd name="T73" fmla="*/ 62 h 169"/>
              <a:gd name="T74" fmla="*/ 215 w 237"/>
              <a:gd name="T75" fmla="*/ 147 h 169"/>
              <a:gd name="T76" fmla="*/ 222 w 237"/>
              <a:gd name="T77" fmla="*/ 90 h 169"/>
              <a:gd name="T78" fmla="*/ 222 w 237"/>
              <a:gd name="T79" fmla="*/ 107 h 169"/>
              <a:gd name="T80" fmla="*/ 230 w 237"/>
              <a:gd name="T81" fmla="*/ 62 h 169"/>
              <a:gd name="T82" fmla="*/ 237 w 237"/>
              <a:gd name="T83" fmla="*/ 135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37" h="169">
                <a:moveTo>
                  <a:pt x="0" y="28"/>
                </a:moveTo>
                <a:lnTo>
                  <a:pt x="8" y="33"/>
                </a:lnTo>
                <a:lnTo>
                  <a:pt x="8" y="118"/>
                </a:lnTo>
                <a:lnTo>
                  <a:pt x="8" y="11"/>
                </a:lnTo>
                <a:lnTo>
                  <a:pt x="8" y="73"/>
                </a:lnTo>
                <a:lnTo>
                  <a:pt x="15" y="84"/>
                </a:lnTo>
                <a:lnTo>
                  <a:pt x="15" y="118"/>
                </a:lnTo>
                <a:lnTo>
                  <a:pt x="15" y="22"/>
                </a:lnTo>
                <a:lnTo>
                  <a:pt x="15" y="67"/>
                </a:lnTo>
                <a:lnTo>
                  <a:pt x="22" y="79"/>
                </a:lnTo>
                <a:lnTo>
                  <a:pt x="22" y="113"/>
                </a:lnTo>
                <a:lnTo>
                  <a:pt x="22" y="11"/>
                </a:lnTo>
                <a:lnTo>
                  <a:pt x="22" y="56"/>
                </a:lnTo>
                <a:lnTo>
                  <a:pt x="30" y="50"/>
                </a:lnTo>
                <a:lnTo>
                  <a:pt x="30" y="101"/>
                </a:lnTo>
                <a:lnTo>
                  <a:pt x="30" y="11"/>
                </a:lnTo>
                <a:lnTo>
                  <a:pt x="30" y="62"/>
                </a:lnTo>
                <a:lnTo>
                  <a:pt x="37" y="39"/>
                </a:lnTo>
                <a:lnTo>
                  <a:pt x="37" y="107"/>
                </a:lnTo>
                <a:lnTo>
                  <a:pt x="37" y="11"/>
                </a:lnTo>
                <a:lnTo>
                  <a:pt x="37" y="39"/>
                </a:lnTo>
                <a:lnTo>
                  <a:pt x="45" y="96"/>
                </a:lnTo>
                <a:lnTo>
                  <a:pt x="45" y="124"/>
                </a:lnTo>
                <a:lnTo>
                  <a:pt x="45" y="0"/>
                </a:lnTo>
                <a:lnTo>
                  <a:pt x="45" y="39"/>
                </a:lnTo>
                <a:lnTo>
                  <a:pt x="52" y="56"/>
                </a:lnTo>
                <a:lnTo>
                  <a:pt x="52" y="107"/>
                </a:lnTo>
                <a:lnTo>
                  <a:pt x="52" y="5"/>
                </a:lnTo>
                <a:lnTo>
                  <a:pt x="52" y="79"/>
                </a:lnTo>
                <a:lnTo>
                  <a:pt x="59" y="67"/>
                </a:lnTo>
                <a:lnTo>
                  <a:pt x="59" y="118"/>
                </a:lnTo>
                <a:lnTo>
                  <a:pt x="59" y="22"/>
                </a:lnTo>
                <a:lnTo>
                  <a:pt x="59" y="84"/>
                </a:lnTo>
                <a:lnTo>
                  <a:pt x="67" y="50"/>
                </a:lnTo>
                <a:lnTo>
                  <a:pt x="67" y="113"/>
                </a:lnTo>
                <a:lnTo>
                  <a:pt x="67" y="11"/>
                </a:lnTo>
                <a:lnTo>
                  <a:pt x="67" y="45"/>
                </a:lnTo>
                <a:lnTo>
                  <a:pt x="74" y="17"/>
                </a:lnTo>
                <a:lnTo>
                  <a:pt x="74" y="113"/>
                </a:lnTo>
                <a:lnTo>
                  <a:pt x="74" y="62"/>
                </a:lnTo>
                <a:lnTo>
                  <a:pt x="82" y="33"/>
                </a:lnTo>
                <a:lnTo>
                  <a:pt x="82" y="118"/>
                </a:lnTo>
                <a:lnTo>
                  <a:pt x="82" y="28"/>
                </a:lnTo>
                <a:lnTo>
                  <a:pt x="82" y="79"/>
                </a:lnTo>
                <a:lnTo>
                  <a:pt x="89" y="67"/>
                </a:lnTo>
                <a:lnTo>
                  <a:pt x="89" y="113"/>
                </a:lnTo>
                <a:lnTo>
                  <a:pt x="89" y="28"/>
                </a:lnTo>
                <a:lnTo>
                  <a:pt x="89" y="56"/>
                </a:lnTo>
                <a:lnTo>
                  <a:pt x="97" y="62"/>
                </a:lnTo>
                <a:lnTo>
                  <a:pt x="97" y="113"/>
                </a:lnTo>
                <a:lnTo>
                  <a:pt x="97" y="28"/>
                </a:lnTo>
                <a:lnTo>
                  <a:pt x="97" y="73"/>
                </a:lnTo>
                <a:lnTo>
                  <a:pt x="104" y="56"/>
                </a:lnTo>
                <a:lnTo>
                  <a:pt x="104" y="124"/>
                </a:lnTo>
                <a:lnTo>
                  <a:pt x="104" y="33"/>
                </a:lnTo>
                <a:lnTo>
                  <a:pt x="104" y="62"/>
                </a:lnTo>
                <a:lnTo>
                  <a:pt x="111" y="56"/>
                </a:lnTo>
                <a:lnTo>
                  <a:pt x="111" y="152"/>
                </a:lnTo>
                <a:lnTo>
                  <a:pt x="111" y="22"/>
                </a:lnTo>
                <a:lnTo>
                  <a:pt x="111" y="96"/>
                </a:lnTo>
                <a:lnTo>
                  <a:pt x="119" y="84"/>
                </a:lnTo>
                <a:lnTo>
                  <a:pt x="119" y="113"/>
                </a:lnTo>
                <a:lnTo>
                  <a:pt x="119" y="33"/>
                </a:lnTo>
                <a:lnTo>
                  <a:pt x="119" y="90"/>
                </a:lnTo>
                <a:lnTo>
                  <a:pt x="126" y="84"/>
                </a:lnTo>
                <a:lnTo>
                  <a:pt x="126" y="130"/>
                </a:lnTo>
                <a:lnTo>
                  <a:pt x="126" y="33"/>
                </a:lnTo>
                <a:lnTo>
                  <a:pt x="126" y="73"/>
                </a:lnTo>
                <a:lnTo>
                  <a:pt x="134" y="67"/>
                </a:lnTo>
                <a:lnTo>
                  <a:pt x="134" y="118"/>
                </a:lnTo>
                <a:lnTo>
                  <a:pt x="134" y="28"/>
                </a:lnTo>
                <a:lnTo>
                  <a:pt x="134" y="101"/>
                </a:lnTo>
                <a:lnTo>
                  <a:pt x="141" y="73"/>
                </a:lnTo>
                <a:lnTo>
                  <a:pt x="141" y="118"/>
                </a:lnTo>
                <a:lnTo>
                  <a:pt x="141" y="39"/>
                </a:lnTo>
                <a:lnTo>
                  <a:pt x="141" y="62"/>
                </a:lnTo>
                <a:lnTo>
                  <a:pt x="148" y="73"/>
                </a:lnTo>
                <a:lnTo>
                  <a:pt x="148" y="118"/>
                </a:lnTo>
                <a:lnTo>
                  <a:pt x="148" y="45"/>
                </a:lnTo>
                <a:lnTo>
                  <a:pt x="148" y="101"/>
                </a:lnTo>
                <a:lnTo>
                  <a:pt x="156" y="73"/>
                </a:lnTo>
                <a:lnTo>
                  <a:pt x="156" y="124"/>
                </a:lnTo>
                <a:lnTo>
                  <a:pt x="156" y="45"/>
                </a:lnTo>
                <a:lnTo>
                  <a:pt x="156" y="113"/>
                </a:lnTo>
                <a:lnTo>
                  <a:pt x="163" y="67"/>
                </a:lnTo>
                <a:lnTo>
                  <a:pt x="163" y="113"/>
                </a:lnTo>
                <a:lnTo>
                  <a:pt x="163" y="39"/>
                </a:lnTo>
                <a:lnTo>
                  <a:pt x="163" y="90"/>
                </a:lnTo>
                <a:lnTo>
                  <a:pt x="171" y="90"/>
                </a:lnTo>
                <a:lnTo>
                  <a:pt x="171" y="135"/>
                </a:lnTo>
                <a:lnTo>
                  <a:pt x="171" y="50"/>
                </a:lnTo>
                <a:lnTo>
                  <a:pt x="171" y="84"/>
                </a:lnTo>
                <a:lnTo>
                  <a:pt x="178" y="56"/>
                </a:lnTo>
                <a:lnTo>
                  <a:pt x="178" y="158"/>
                </a:lnTo>
                <a:lnTo>
                  <a:pt x="178" y="56"/>
                </a:lnTo>
                <a:lnTo>
                  <a:pt x="178" y="101"/>
                </a:lnTo>
                <a:lnTo>
                  <a:pt x="185" y="79"/>
                </a:lnTo>
                <a:lnTo>
                  <a:pt x="185" y="130"/>
                </a:lnTo>
                <a:lnTo>
                  <a:pt x="185" y="50"/>
                </a:lnTo>
                <a:lnTo>
                  <a:pt x="185" y="107"/>
                </a:lnTo>
                <a:lnTo>
                  <a:pt x="193" y="84"/>
                </a:lnTo>
                <a:lnTo>
                  <a:pt x="193" y="147"/>
                </a:lnTo>
                <a:lnTo>
                  <a:pt x="193" y="39"/>
                </a:lnTo>
                <a:lnTo>
                  <a:pt x="193" y="113"/>
                </a:lnTo>
                <a:lnTo>
                  <a:pt x="200" y="113"/>
                </a:lnTo>
                <a:lnTo>
                  <a:pt x="200" y="135"/>
                </a:lnTo>
                <a:lnTo>
                  <a:pt x="200" y="67"/>
                </a:lnTo>
                <a:lnTo>
                  <a:pt x="200" y="107"/>
                </a:lnTo>
                <a:lnTo>
                  <a:pt x="208" y="79"/>
                </a:lnTo>
                <a:lnTo>
                  <a:pt x="208" y="152"/>
                </a:lnTo>
                <a:lnTo>
                  <a:pt x="208" y="62"/>
                </a:lnTo>
                <a:lnTo>
                  <a:pt x="208" y="84"/>
                </a:lnTo>
                <a:lnTo>
                  <a:pt x="215" y="107"/>
                </a:lnTo>
                <a:lnTo>
                  <a:pt x="215" y="147"/>
                </a:lnTo>
                <a:lnTo>
                  <a:pt x="215" y="67"/>
                </a:lnTo>
                <a:lnTo>
                  <a:pt x="215" y="130"/>
                </a:lnTo>
                <a:lnTo>
                  <a:pt x="222" y="90"/>
                </a:lnTo>
                <a:lnTo>
                  <a:pt x="222" y="158"/>
                </a:lnTo>
                <a:lnTo>
                  <a:pt x="222" y="56"/>
                </a:lnTo>
                <a:lnTo>
                  <a:pt x="222" y="107"/>
                </a:lnTo>
                <a:lnTo>
                  <a:pt x="230" y="124"/>
                </a:lnTo>
                <a:lnTo>
                  <a:pt x="230" y="169"/>
                </a:lnTo>
                <a:lnTo>
                  <a:pt x="230" y="62"/>
                </a:lnTo>
                <a:lnTo>
                  <a:pt x="230" y="107"/>
                </a:lnTo>
                <a:lnTo>
                  <a:pt x="237" y="101"/>
                </a:lnTo>
                <a:lnTo>
                  <a:pt x="237" y="135"/>
                </a:lnTo>
                <a:lnTo>
                  <a:pt x="237" y="67"/>
                </a:lnTo>
                <a:lnTo>
                  <a:pt x="237" y="79"/>
                </a:lnTo>
              </a:path>
            </a:pathLst>
          </a:custGeom>
          <a:noFill/>
          <a:ln w="28575" cmpd="sng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" name="Freeform 110"/>
          <p:cNvSpPr>
            <a:spLocks/>
          </p:cNvSpPr>
          <p:nvPr/>
        </p:nvSpPr>
        <p:spPr bwMode="auto">
          <a:xfrm>
            <a:off x="2225675" y="5225521"/>
            <a:ext cx="376238" cy="222250"/>
          </a:xfrm>
          <a:custGeom>
            <a:avLst/>
            <a:gdLst>
              <a:gd name="T0" fmla="*/ 8 w 237"/>
              <a:gd name="T1" fmla="*/ 96 h 147"/>
              <a:gd name="T2" fmla="*/ 15 w 237"/>
              <a:gd name="T3" fmla="*/ 34 h 147"/>
              <a:gd name="T4" fmla="*/ 15 w 237"/>
              <a:gd name="T5" fmla="*/ 68 h 147"/>
              <a:gd name="T6" fmla="*/ 23 w 237"/>
              <a:gd name="T7" fmla="*/ 5 h 147"/>
              <a:gd name="T8" fmla="*/ 30 w 237"/>
              <a:gd name="T9" fmla="*/ 90 h 147"/>
              <a:gd name="T10" fmla="*/ 37 w 237"/>
              <a:gd name="T11" fmla="*/ 34 h 147"/>
              <a:gd name="T12" fmla="*/ 37 w 237"/>
              <a:gd name="T13" fmla="*/ 51 h 147"/>
              <a:gd name="T14" fmla="*/ 45 w 237"/>
              <a:gd name="T15" fmla="*/ 22 h 147"/>
              <a:gd name="T16" fmla="*/ 52 w 237"/>
              <a:gd name="T17" fmla="*/ 124 h 147"/>
              <a:gd name="T18" fmla="*/ 60 w 237"/>
              <a:gd name="T19" fmla="*/ 51 h 147"/>
              <a:gd name="T20" fmla="*/ 60 w 237"/>
              <a:gd name="T21" fmla="*/ 62 h 147"/>
              <a:gd name="T22" fmla="*/ 67 w 237"/>
              <a:gd name="T23" fmla="*/ 11 h 147"/>
              <a:gd name="T24" fmla="*/ 74 w 237"/>
              <a:gd name="T25" fmla="*/ 96 h 147"/>
              <a:gd name="T26" fmla="*/ 82 w 237"/>
              <a:gd name="T27" fmla="*/ 56 h 147"/>
              <a:gd name="T28" fmla="*/ 82 w 237"/>
              <a:gd name="T29" fmla="*/ 56 h 147"/>
              <a:gd name="T30" fmla="*/ 89 w 237"/>
              <a:gd name="T31" fmla="*/ 0 h 147"/>
              <a:gd name="T32" fmla="*/ 97 w 237"/>
              <a:gd name="T33" fmla="*/ 102 h 147"/>
              <a:gd name="T34" fmla="*/ 104 w 237"/>
              <a:gd name="T35" fmla="*/ 96 h 147"/>
              <a:gd name="T36" fmla="*/ 104 w 237"/>
              <a:gd name="T37" fmla="*/ 51 h 147"/>
              <a:gd name="T38" fmla="*/ 111 w 237"/>
              <a:gd name="T39" fmla="*/ 39 h 147"/>
              <a:gd name="T40" fmla="*/ 119 w 237"/>
              <a:gd name="T41" fmla="*/ 113 h 147"/>
              <a:gd name="T42" fmla="*/ 126 w 237"/>
              <a:gd name="T43" fmla="*/ 62 h 147"/>
              <a:gd name="T44" fmla="*/ 126 w 237"/>
              <a:gd name="T45" fmla="*/ 45 h 147"/>
              <a:gd name="T46" fmla="*/ 134 w 237"/>
              <a:gd name="T47" fmla="*/ 39 h 147"/>
              <a:gd name="T48" fmla="*/ 141 w 237"/>
              <a:gd name="T49" fmla="*/ 107 h 147"/>
              <a:gd name="T50" fmla="*/ 148 w 237"/>
              <a:gd name="T51" fmla="*/ 96 h 147"/>
              <a:gd name="T52" fmla="*/ 148 w 237"/>
              <a:gd name="T53" fmla="*/ 73 h 147"/>
              <a:gd name="T54" fmla="*/ 156 w 237"/>
              <a:gd name="T55" fmla="*/ 22 h 147"/>
              <a:gd name="T56" fmla="*/ 163 w 237"/>
              <a:gd name="T57" fmla="*/ 90 h 147"/>
              <a:gd name="T58" fmla="*/ 171 w 237"/>
              <a:gd name="T59" fmla="*/ 68 h 147"/>
              <a:gd name="T60" fmla="*/ 171 w 237"/>
              <a:gd name="T61" fmla="*/ 68 h 147"/>
              <a:gd name="T62" fmla="*/ 178 w 237"/>
              <a:gd name="T63" fmla="*/ 45 h 147"/>
              <a:gd name="T64" fmla="*/ 185 w 237"/>
              <a:gd name="T65" fmla="*/ 130 h 147"/>
              <a:gd name="T66" fmla="*/ 193 w 237"/>
              <a:gd name="T67" fmla="*/ 62 h 147"/>
              <a:gd name="T68" fmla="*/ 193 w 237"/>
              <a:gd name="T69" fmla="*/ 96 h 147"/>
              <a:gd name="T70" fmla="*/ 200 w 237"/>
              <a:gd name="T71" fmla="*/ 51 h 147"/>
              <a:gd name="T72" fmla="*/ 208 w 237"/>
              <a:gd name="T73" fmla="*/ 136 h 147"/>
              <a:gd name="T74" fmla="*/ 215 w 237"/>
              <a:gd name="T75" fmla="*/ 85 h 147"/>
              <a:gd name="T76" fmla="*/ 215 w 237"/>
              <a:gd name="T77" fmla="*/ 85 h 147"/>
              <a:gd name="T78" fmla="*/ 223 w 237"/>
              <a:gd name="T79" fmla="*/ 51 h 147"/>
              <a:gd name="T80" fmla="*/ 230 w 237"/>
              <a:gd name="T81" fmla="*/ 113 h 147"/>
              <a:gd name="T82" fmla="*/ 237 w 237"/>
              <a:gd name="T83" fmla="*/ 79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37" h="147">
                <a:moveTo>
                  <a:pt x="0" y="17"/>
                </a:moveTo>
                <a:lnTo>
                  <a:pt x="8" y="22"/>
                </a:lnTo>
                <a:lnTo>
                  <a:pt x="8" y="96"/>
                </a:lnTo>
                <a:lnTo>
                  <a:pt x="8" y="0"/>
                </a:lnTo>
                <a:lnTo>
                  <a:pt x="8" y="22"/>
                </a:lnTo>
                <a:lnTo>
                  <a:pt x="15" y="34"/>
                </a:lnTo>
                <a:lnTo>
                  <a:pt x="15" y="85"/>
                </a:lnTo>
                <a:lnTo>
                  <a:pt x="15" y="5"/>
                </a:lnTo>
                <a:lnTo>
                  <a:pt x="15" y="68"/>
                </a:lnTo>
                <a:lnTo>
                  <a:pt x="23" y="51"/>
                </a:lnTo>
                <a:lnTo>
                  <a:pt x="23" y="90"/>
                </a:lnTo>
                <a:lnTo>
                  <a:pt x="23" y="5"/>
                </a:lnTo>
                <a:lnTo>
                  <a:pt x="23" y="39"/>
                </a:lnTo>
                <a:lnTo>
                  <a:pt x="30" y="85"/>
                </a:lnTo>
                <a:lnTo>
                  <a:pt x="30" y="90"/>
                </a:lnTo>
                <a:lnTo>
                  <a:pt x="30" y="11"/>
                </a:lnTo>
                <a:lnTo>
                  <a:pt x="30" y="45"/>
                </a:lnTo>
                <a:lnTo>
                  <a:pt x="37" y="34"/>
                </a:lnTo>
                <a:lnTo>
                  <a:pt x="37" y="90"/>
                </a:lnTo>
                <a:lnTo>
                  <a:pt x="37" y="17"/>
                </a:lnTo>
                <a:lnTo>
                  <a:pt x="37" y="51"/>
                </a:lnTo>
                <a:lnTo>
                  <a:pt x="45" y="51"/>
                </a:lnTo>
                <a:lnTo>
                  <a:pt x="45" y="90"/>
                </a:lnTo>
                <a:lnTo>
                  <a:pt x="45" y="22"/>
                </a:lnTo>
                <a:lnTo>
                  <a:pt x="45" y="45"/>
                </a:lnTo>
                <a:lnTo>
                  <a:pt x="52" y="79"/>
                </a:lnTo>
                <a:lnTo>
                  <a:pt x="52" y="124"/>
                </a:lnTo>
                <a:lnTo>
                  <a:pt x="52" y="22"/>
                </a:lnTo>
                <a:lnTo>
                  <a:pt x="52" y="56"/>
                </a:lnTo>
                <a:lnTo>
                  <a:pt x="60" y="51"/>
                </a:lnTo>
                <a:lnTo>
                  <a:pt x="60" y="96"/>
                </a:lnTo>
                <a:lnTo>
                  <a:pt x="60" y="17"/>
                </a:lnTo>
                <a:lnTo>
                  <a:pt x="60" y="62"/>
                </a:lnTo>
                <a:lnTo>
                  <a:pt x="67" y="45"/>
                </a:lnTo>
                <a:lnTo>
                  <a:pt x="67" y="90"/>
                </a:lnTo>
                <a:lnTo>
                  <a:pt x="67" y="11"/>
                </a:lnTo>
                <a:lnTo>
                  <a:pt x="67" y="62"/>
                </a:lnTo>
                <a:lnTo>
                  <a:pt x="74" y="45"/>
                </a:lnTo>
                <a:lnTo>
                  <a:pt x="74" y="96"/>
                </a:lnTo>
                <a:lnTo>
                  <a:pt x="74" y="17"/>
                </a:lnTo>
                <a:lnTo>
                  <a:pt x="74" y="56"/>
                </a:lnTo>
                <a:lnTo>
                  <a:pt x="82" y="56"/>
                </a:lnTo>
                <a:lnTo>
                  <a:pt x="82" y="79"/>
                </a:lnTo>
                <a:lnTo>
                  <a:pt x="82" y="11"/>
                </a:lnTo>
                <a:lnTo>
                  <a:pt x="82" y="56"/>
                </a:lnTo>
                <a:lnTo>
                  <a:pt x="89" y="22"/>
                </a:lnTo>
                <a:lnTo>
                  <a:pt x="89" y="90"/>
                </a:lnTo>
                <a:lnTo>
                  <a:pt x="89" y="0"/>
                </a:lnTo>
                <a:lnTo>
                  <a:pt x="89" y="73"/>
                </a:lnTo>
                <a:lnTo>
                  <a:pt x="97" y="68"/>
                </a:lnTo>
                <a:lnTo>
                  <a:pt x="97" y="102"/>
                </a:lnTo>
                <a:lnTo>
                  <a:pt x="97" y="34"/>
                </a:lnTo>
                <a:lnTo>
                  <a:pt x="97" y="85"/>
                </a:lnTo>
                <a:lnTo>
                  <a:pt x="104" y="96"/>
                </a:lnTo>
                <a:lnTo>
                  <a:pt x="104" y="113"/>
                </a:lnTo>
                <a:lnTo>
                  <a:pt x="104" y="39"/>
                </a:lnTo>
                <a:lnTo>
                  <a:pt x="104" y="51"/>
                </a:lnTo>
                <a:lnTo>
                  <a:pt x="111" y="85"/>
                </a:lnTo>
                <a:lnTo>
                  <a:pt x="111" y="119"/>
                </a:lnTo>
                <a:lnTo>
                  <a:pt x="111" y="39"/>
                </a:lnTo>
                <a:lnTo>
                  <a:pt x="111" y="79"/>
                </a:lnTo>
                <a:lnTo>
                  <a:pt x="119" y="107"/>
                </a:lnTo>
                <a:lnTo>
                  <a:pt x="119" y="113"/>
                </a:lnTo>
                <a:lnTo>
                  <a:pt x="119" y="51"/>
                </a:lnTo>
                <a:lnTo>
                  <a:pt x="119" y="85"/>
                </a:lnTo>
                <a:lnTo>
                  <a:pt x="126" y="62"/>
                </a:lnTo>
                <a:lnTo>
                  <a:pt x="126" y="119"/>
                </a:lnTo>
                <a:lnTo>
                  <a:pt x="126" y="39"/>
                </a:lnTo>
                <a:lnTo>
                  <a:pt x="126" y="45"/>
                </a:lnTo>
                <a:lnTo>
                  <a:pt x="134" y="73"/>
                </a:lnTo>
                <a:lnTo>
                  <a:pt x="134" y="119"/>
                </a:lnTo>
                <a:lnTo>
                  <a:pt x="134" y="39"/>
                </a:lnTo>
                <a:lnTo>
                  <a:pt x="134" y="56"/>
                </a:lnTo>
                <a:lnTo>
                  <a:pt x="141" y="51"/>
                </a:lnTo>
                <a:lnTo>
                  <a:pt x="141" y="107"/>
                </a:lnTo>
                <a:lnTo>
                  <a:pt x="141" y="34"/>
                </a:lnTo>
                <a:lnTo>
                  <a:pt x="141" y="62"/>
                </a:lnTo>
                <a:lnTo>
                  <a:pt x="148" y="96"/>
                </a:lnTo>
                <a:lnTo>
                  <a:pt x="148" y="102"/>
                </a:lnTo>
                <a:lnTo>
                  <a:pt x="148" y="17"/>
                </a:lnTo>
                <a:lnTo>
                  <a:pt x="148" y="73"/>
                </a:lnTo>
                <a:lnTo>
                  <a:pt x="156" y="85"/>
                </a:lnTo>
                <a:lnTo>
                  <a:pt x="156" y="90"/>
                </a:lnTo>
                <a:lnTo>
                  <a:pt x="156" y="22"/>
                </a:lnTo>
                <a:lnTo>
                  <a:pt x="156" y="56"/>
                </a:lnTo>
                <a:lnTo>
                  <a:pt x="163" y="45"/>
                </a:lnTo>
                <a:lnTo>
                  <a:pt x="163" y="90"/>
                </a:lnTo>
                <a:lnTo>
                  <a:pt x="163" y="28"/>
                </a:lnTo>
                <a:lnTo>
                  <a:pt x="163" y="68"/>
                </a:lnTo>
                <a:lnTo>
                  <a:pt x="171" y="68"/>
                </a:lnTo>
                <a:lnTo>
                  <a:pt x="171" y="107"/>
                </a:lnTo>
                <a:lnTo>
                  <a:pt x="171" y="28"/>
                </a:lnTo>
                <a:lnTo>
                  <a:pt x="171" y="68"/>
                </a:lnTo>
                <a:lnTo>
                  <a:pt x="178" y="90"/>
                </a:lnTo>
                <a:lnTo>
                  <a:pt x="178" y="107"/>
                </a:lnTo>
                <a:lnTo>
                  <a:pt x="178" y="45"/>
                </a:lnTo>
                <a:lnTo>
                  <a:pt x="178" y="85"/>
                </a:lnTo>
                <a:lnTo>
                  <a:pt x="185" y="96"/>
                </a:lnTo>
                <a:lnTo>
                  <a:pt x="185" y="130"/>
                </a:lnTo>
                <a:lnTo>
                  <a:pt x="185" y="51"/>
                </a:lnTo>
                <a:lnTo>
                  <a:pt x="185" y="79"/>
                </a:lnTo>
                <a:lnTo>
                  <a:pt x="193" y="62"/>
                </a:lnTo>
                <a:lnTo>
                  <a:pt x="193" y="130"/>
                </a:lnTo>
                <a:lnTo>
                  <a:pt x="193" y="56"/>
                </a:lnTo>
                <a:lnTo>
                  <a:pt x="193" y="96"/>
                </a:lnTo>
                <a:lnTo>
                  <a:pt x="200" y="102"/>
                </a:lnTo>
                <a:lnTo>
                  <a:pt x="200" y="147"/>
                </a:lnTo>
                <a:lnTo>
                  <a:pt x="200" y="51"/>
                </a:lnTo>
                <a:lnTo>
                  <a:pt x="200" y="96"/>
                </a:lnTo>
                <a:lnTo>
                  <a:pt x="208" y="113"/>
                </a:lnTo>
                <a:lnTo>
                  <a:pt x="208" y="136"/>
                </a:lnTo>
                <a:lnTo>
                  <a:pt x="208" y="62"/>
                </a:lnTo>
                <a:lnTo>
                  <a:pt x="208" y="102"/>
                </a:lnTo>
                <a:lnTo>
                  <a:pt x="215" y="85"/>
                </a:lnTo>
                <a:lnTo>
                  <a:pt x="215" y="130"/>
                </a:lnTo>
                <a:lnTo>
                  <a:pt x="215" y="62"/>
                </a:lnTo>
                <a:lnTo>
                  <a:pt x="215" y="85"/>
                </a:lnTo>
                <a:lnTo>
                  <a:pt x="223" y="90"/>
                </a:lnTo>
                <a:lnTo>
                  <a:pt x="223" y="113"/>
                </a:lnTo>
                <a:lnTo>
                  <a:pt x="223" y="51"/>
                </a:lnTo>
                <a:lnTo>
                  <a:pt x="223" y="90"/>
                </a:lnTo>
                <a:lnTo>
                  <a:pt x="230" y="85"/>
                </a:lnTo>
                <a:lnTo>
                  <a:pt x="230" y="113"/>
                </a:lnTo>
                <a:lnTo>
                  <a:pt x="230" y="51"/>
                </a:lnTo>
                <a:lnTo>
                  <a:pt x="230" y="90"/>
                </a:lnTo>
                <a:lnTo>
                  <a:pt x="237" y="79"/>
                </a:lnTo>
                <a:lnTo>
                  <a:pt x="237" y="107"/>
                </a:lnTo>
                <a:lnTo>
                  <a:pt x="237" y="45"/>
                </a:lnTo>
              </a:path>
            </a:pathLst>
          </a:custGeom>
          <a:noFill/>
          <a:ln w="28575" cmpd="sng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" name="Freeform 111"/>
          <p:cNvSpPr>
            <a:spLocks/>
          </p:cNvSpPr>
          <p:nvPr/>
        </p:nvSpPr>
        <p:spPr bwMode="auto">
          <a:xfrm>
            <a:off x="2601913" y="4634971"/>
            <a:ext cx="388937" cy="830262"/>
          </a:xfrm>
          <a:custGeom>
            <a:avLst/>
            <a:gdLst>
              <a:gd name="T0" fmla="*/ 8 w 245"/>
              <a:gd name="T1" fmla="*/ 459 h 549"/>
              <a:gd name="T2" fmla="*/ 15 w 245"/>
              <a:gd name="T3" fmla="*/ 481 h 549"/>
              <a:gd name="T4" fmla="*/ 15 w 245"/>
              <a:gd name="T5" fmla="*/ 498 h 549"/>
              <a:gd name="T6" fmla="*/ 23 w 245"/>
              <a:gd name="T7" fmla="*/ 453 h 549"/>
              <a:gd name="T8" fmla="*/ 30 w 245"/>
              <a:gd name="T9" fmla="*/ 544 h 549"/>
              <a:gd name="T10" fmla="*/ 37 w 245"/>
              <a:gd name="T11" fmla="*/ 498 h 549"/>
              <a:gd name="T12" fmla="*/ 45 w 245"/>
              <a:gd name="T13" fmla="*/ 481 h 549"/>
              <a:gd name="T14" fmla="*/ 45 w 245"/>
              <a:gd name="T15" fmla="*/ 498 h 549"/>
              <a:gd name="T16" fmla="*/ 52 w 245"/>
              <a:gd name="T17" fmla="*/ 362 h 549"/>
              <a:gd name="T18" fmla="*/ 60 w 245"/>
              <a:gd name="T19" fmla="*/ 464 h 549"/>
              <a:gd name="T20" fmla="*/ 67 w 245"/>
              <a:gd name="T21" fmla="*/ 357 h 549"/>
              <a:gd name="T22" fmla="*/ 67 w 245"/>
              <a:gd name="T23" fmla="*/ 334 h 549"/>
              <a:gd name="T24" fmla="*/ 74 w 245"/>
              <a:gd name="T25" fmla="*/ 227 h 549"/>
              <a:gd name="T26" fmla="*/ 82 w 245"/>
              <a:gd name="T27" fmla="*/ 312 h 549"/>
              <a:gd name="T28" fmla="*/ 89 w 245"/>
              <a:gd name="T29" fmla="*/ 261 h 549"/>
              <a:gd name="T30" fmla="*/ 89 w 245"/>
              <a:gd name="T31" fmla="*/ 181 h 549"/>
              <a:gd name="T32" fmla="*/ 97 w 245"/>
              <a:gd name="T33" fmla="*/ 153 h 549"/>
              <a:gd name="T34" fmla="*/ 104 w 245"/>
              <a:gd name="T35" fmla="*/ 85 h 549"/>
              <a:gd name="T36" fmla="*/ 111 w 245"/>
              <a:gd name="T37" fmla="*/ 215 h 549"/>
              <a:gd name="T38" fmla="*/ 119 w 245"/>
              <a:gd name="T39" fmla="*/ 130 h 549"/>
              <a:gd name="T40" fmla="*/ 119 w 245"/>
              <a:gd name="T41" fmla="*/ 85 h 549"/>
              <a:gd name="T42" fmla="*/ 126 w 245"/>
              <a:gd name="T43" fmla="*/ 28 h 549"/>
              <a:gd name="T44" fmla="*/ 134 w 245"/>
              <a:gd name="T45" fmla="*/ 204 h 549"/>
              <a:gd name="T46" fmla="*/ 141 w 245"/>
              <a:gd name="T47" fmla="*/ 40 h 549"/>
              <a:gd name="T48" fmla="*/ 141 w 245"/>
              <a:gd name="T49" fmla="*/ 130 h 549"/>
              <a:gd name="T50" fmla="*/ 149 w 245"/>
              <a:gd name="T51" fmla="*/ 12 h 549"/>
              <a:gd name="T52" fmla="*/ 156 w 245"/>
              <a:gd name="T53" fmla="*/ 198 h 549"/>
              <a:gd name="T54" fmla="*/ 163 w 245"/>
              <a:gd name="T55" fmla="*/ 57 h 549"/>
              <a:gd name="T56" fmla="*/ 163 w 245"/>
              <a:gd name="T57" fmla="*/ 210 h 549"/>
              <a:gd name="T58" fmla="*/ 171 w 245"/>
              <a:gd name="T59" fmla="*/ 34 h 549"/>
              <a:gd name="T60" fmla="*/ 178 w 245"/>
              <a:gd name="T61" fmla="*/ 238 h 549"/>
              <a:gd name="T62" fmla="*/ 186 w 245"/>
              <a:gd name="T63" fmla="*/ 193 h 549"/>
              <a:gd name="T64" fmla="*/ 186 w 245"/>
              <a:gd name="T65" fmla="*/ 130 h 549"/>
              <a:gd name="T66" fmla="*/ 193 w 245"/>
              <a:gd name="T67" fmla="*/ 74 h 549"/>
              <a:gd name="T68" fmla="*/ 200 w 245"/>
              <a:gd name="T69" fmla="*/ 187 h 549"/>
              <a:gd name="T70" fmla="*/ 208 w 245"/>
              <a:gd name="T71" fmla="*/ 153 h 549"/>
              <a:gd name="T72" fmla="*/ 208 w 245"/>
              <a:gd name="T73" fmla="*/ 40 h 549"/>
              <a:gd name="T74" fmla="*/ 215 w 245"/>
              <a:gd name="T75" fmla="*/ 153 h 549"/>
              <a:gd name="T76" fmla="*/ 223 w 245"/>
              <a:gd name="T77" fmla="*/ 17 h 549"/>
              <a:gd name="T78" fmla="*/ 230 w 245"/>
              <a:gd name="T79" fmla="*/ 159 h 549"/>
              <a:gd name="T80" fmla="*/ 237 w 245"/>
              <a:gd name="T81" fmla="*/ 119 h 549"/>
              <a:gd name="T82" fmla="*/ 237 w 245"/>
              <a:gd name="T83" fmla="*/ 119 h 5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45" h="549">
                <a:moveTo>
                  <a:pt x="0" y="436"/>
                </a:moveTo>
                <a:lnTo>
                  <a:pt x="0" y="436"/>
                </a:lnTo>
                <a:lnTo>
                  <a:pt x="8" y="459"/>
                </a:lnTo>
                <a:lnTo>
                  <a:pt x="8" y="510"/>
                </a:lnTo>
                <a:lnTo>
                  <a:pt x="8" y="442"/>
                </a:lnTo>
                <a:lnTo>
                  <a:pt x="15" y="481"/>
                </a:lnTo>
                <a:lnTo>
                  <a:pt x="15" y="538"/>
                </a:lnTo>
                <a:lnTo>
                  <a:pt x="15" y="447"/>
                </a:lnTo>
                <a:lnTo>
                  <a:pt x="15" y="498"/>
                </a:lnTo>
                <a:lnTo>
                  <a:pt x="23" y="498"/>
                </a:lnTo>
                <a:lnTo>
                  <a:pt x="23" y="538"/>
                </a:lnTo>
                <a:lnTo>
                  <a:pt x="23" y="453"/>
                </a:lnTo>
                <a:lnTo>
                  <a:pt x="23" y="498"/>
                </a:lnTo>
                <a:lnTo>
                  <a:pt x="30" y="527"/>
                </a:lnTo>
                <a:lnTo>
                  <a:pt x="30" y="544"/>
                </a:lnTo>
                <a:lnTo>
                  <a:pt x="30" y="470"/>
                </a:lnTo>
                <a:lnTo>
                  <a:pt x="30" y="493"/>
                </a:lnTo>
                <a:lnTo>
                  <a:pt x="37" y="498"/>
                </a:lnTo>
                <a:lnTo>
                  <a:pt x="37" y="549"/>
                </a:lnTo>
                <a:lnTo>
                  <a:pt x="37" y="447"/>
                </a:lnTo>
                <a:lnTo>
                  <a:pt x="45" y="481"/>
                </a:lnTo>
                <a:lnTo>
                  <a:pt x="45" y="510"/>
                </a:lnTo>
                <a:lnTo>
                  <a:pt x="45" y="425"/>
                </a:lnTo>
                <a:lnTo>
                  <a:pt x="45" y="498"/>
                </a:lnTo>
                <a:lnTo>
                  <a:pt x="52" y="476"/>
                </a:lnTo>
                <a:lnTo>
                  <a:pt x="52" y="515"/>
                </a:lnTo>
                <a:lnTo>
                  <a:pt x="52" y="362"/>
                </a:lnTo>
                <a:lnTo>
                  <a:pt x="52" y="408"/>
                </a:lnTo>
                <a:lnTo>
                  <a:pt x="60" y="430"/>
                </a:lnTo>
                <a:lnTo>
                  <a:pt x="60" y="464"/>
                </a:lnTo>
                <a:lnTo>
                  <a:pt x="60" y="334"/>
                </a:lnTo>
                <a:lnTo>
                  <a:pt x="60" y="351"/>
                </a:lnTo>
                <a:lnTo>
                  <a:pt x="67" y="357"/>
                </a:lnTo>
                <a:lnTo>
                  <a:pt x="67" y="425"/>
                </a:lnTo>
                <a:lnTo>
                  <a:pt x="67" y="266"/>
                </a:lnTo>
                <a:lnTo>
                  <a:pt x="67" y="334"/>
                </a:lnTo>
                <a:lnTo>
                  <a:pt x="74" y="334"/>
                </a:lnTo>
                <a:lnTo>
                  <a:pt x="74" y="368"/>
                </a:lnTo>
                <a:lnTo>
                  <a:pt x="74" y="227"/>
                </a:lnTo>
                <a:lnTo>
                  <a:pt x="74" y="249"/>
                </a:lnTo>
                <a:lnTo>
                  <a:pt x="82" y="244"/>
                </a:lnTo>
                <a:lnTo>
                  <a:pt x="82" y="312"/>
                </a:lnTo>
                <a:lnTo>
                  <a:pt x="82" y="193"/>
                </a:lnTo>
                <a:lnTo>
                  <a:pt x="82" y="266"/>
                </a:lnTo>
                <a:lnTo>
                  <a:pt x="89" y="261"/>
                </a:lnTo>
                <a:lnTo>
                  <a:pt x="89" y="266"/>
                </a:lnTo>
                <a:lnTo>
                  <a:pt x="89" y="159"/>
                </a:lnTo>
                <a:lnTo>
                  <a:pt x="89" y="181"/>
                </a:lnTo>
                <a:lnTo>
                  <a:pt x="97" y="170"/>
                </a:lnTo>
                <a:lnTo>
                  <a:pt x="97" y="238"/>
                </a:lnTo>
                <a:lnTo>
                  <a:pt x="97" y="153"/>
                </a:lnTo>
                <a:lnTo>
                  <a:pt x="104" y="164"/>
                </a:lnTo>
                <a:lnTo>
                  <a:pt x="104" y="221"/>
                </a:lnTo>
                <a:lnTo>
                  <a:pt x="104" y="85"/>
                </a:lnTo>
                <a:lnTo>
                  <a:pt x="104" y="198"/>
                </a:lnTo>
                <a:lnTo>
                  <a:pt x="111" y="193"/>
                </a:lnTo>
                <a:lnTo>
                  <a:pt x="111" y="215"/>
                </a:lnTo>
                <a:lnTo>
                  <a:pt x="111" y="51"/>
                </a:lnTo>
                <a:lnTo>
                  <a:pt x="111" y="119"/>
                </a:lnTo>
                <a:lnTo>
                  <a:pt x="119" y="130"/>
                </a:lnTo>
                <a:lnTo>
                  <a:pt x="119" y="227"/>
                </a:lnTo>
                <a:lnTo>
                  <a:pt x="119" y="51"/>
                </a:lnTo>
                <a:lnTo>
                  <a:pt x="119" y="85"/>
                </a:lnTo>
                <a:lnTo>
                  <a:pt x="126" y="79"/>
                </a:lnTo>
                <a:lnTo>
                  <a:pt x="126" y="198"/>
                </a:lnTo>
                <a:lnTo>
                  <a:pt x="126" y="28"/>
                </a:lnTo>
                <a:lnTo>
                  <a:pt x="126" y="193"/>
                </a:lnTo>
                <a:lnTo>
                  <a:pt x="134" y="187"/>
                </a:lnTo>
                <a:lnTo>
                  <a:pt x="134" y="204"/>
                </a:lnTo>
                <a:lnTo>
                  <a:pt x="134" y="12"/>
                </a:lnTo>
                <a:lnTo>
                  <a:pt x="134" y="51"/>
                </a:lnTo>
                <a:lnTo>
                  <a:pt x="141" y="40"/>
                </a:lnTo>
                <a:lnTo>
                  <a:pt x="141" y="204"/>
                </a:lnTo>
                <a:lnTo>
                  <a:pt x="141" y="34"/>
                </a:lnTo>
                <a:lnTo>
                  <a:pt x="141" y="130"/>
                </a:lnTo>
                <a:lnTo>
                  <a:pt x="149" y="119"/>
                </a:lnTo>
                <a:lnTo>
                  <a:pt x="149" y="204"/>
                </a:lnTo>
                <a:lnTo>
                  <a:pt x="149" y="12"/>
                </a:lnTo>
                <a:lnTo>
                  <a:pt x="149" y="136"/>
                </a:lnTo>
                <a:lnTo>
                  <a:pt x="156" y="147"/>
                </a:lnTo>
                <a:lnTo>
                  <a:pt x="156" y="198"/>
                </a:lnTo>
                <a:lnTo>
                  <a:pt x="156" y="0"/>
                </a:lnTo>
                <a:lnTo>
                  <a:pt x="156" y="51"/>
                </a:lnTo>
                <a:lnTo>
                  <a:pt x="163" y="57"/>
                </a:lnTo>
                <a:lnTo>
                  <a:pt x="163" y="232"/>
                </a:lnTo>
                <a:lnTo>
                  <a:pt x="163" y="23"/>
                </a:lnTo>
                <a:lnTo>
                  <a:pt x="163" y="210"/>
                </a:lnTo>
                <a:lnTo>
                  <a:pt x="171" y="204"/>
                </a:lnTo>
                <a:lnTo>
                  <a:pt x="171" y="232"/>
                </a:lnTo>
                <a:lnTo>
                  <a:pt x="171" y="34"/>
                </a:lnTo>
                <a:lnTo>
                  <a:pt x="171" y="62"/>
                </a:lnTo>
                <a:lnTo>
                  <a:pt x="178" y="79"/>
                </a:lnTo>
                <a:lnTo>
                  <a:pt x="178" y="238"/>
                </a:lnTo>
                <a:lnTo>
                  <a:pt x="178" y="57"/>
                </a:lnTo>
                <a:lnTo>
                  <a:pt x="178" y="187"/>
                </a:lnTo>
                <a:lnTo>
                  <a:pt x="186" y="193"/>
                </a:lnTo>
                <a:lnTo>
                  <a:pt x="186" y="221"/>
                </a:lnTo>
                <a:lnTo>
                  <a:pt x="186" y="62"/>
                </a:lnTo>
                <a:lnTo>
                  <a:pt x="186" y="130"/>
                </a:lnTo>
                <a:lnTo>
                  <a:pt x="193" y="125"/>
                </a:lnTo>
                <a:lnTo>
                  <a:pt x="193" y="227"/>
                </a:lnTo>
                <a:lnTo>
                  <a:pt x="193" y="74"/>
                </a:lnTo>
                <a:lnTo>
                  <a:pt x="193" y="113"/>
                </a:lnTo>
                <a:lnTo>
                  <a:pt x="200" y="119"/>
                </a:lnTo>
                <a:lnTo>
                  <a:pt x="200" y="187"/>
                </a:lnTo>
                <a:lnTo>
                  <a:pt x="200" y="45"/>
                </a:lnTo>
                <a:lnTo>
                  <a:pt x="200" y="147"/>
                </a:lnTo>
                <a:lnTo>
                  <a:pt x="208" y="153"/>
                </a:lnTo>
                <a:lnTo>
                  <a:pt x="208" y="159"/>
                </a:lnTo>
                <a:lnTo>
                  <a:pt x="208" y="12"/>
                </a:lnTo>
                <a:lnTo>
                  <a:pt x="208" y="40"/>
                </a:lnTo>
                <a:lnTo>
                  <a:pt x="215" y="45"/>
                </a:lnTo>
                <a:lnTo>
                  <a:pt x="215" y="17"/>
                </a:lnTo>
                <a:lnTo>
                  <a:pt x="215" y="153"/>
                </a:lnTo>
                <a:lnTo>
                  <a:pt x="223" y="153"/>
                </a:lnTo>
                <a:lnTo>
                  <a:pt x="223" y="153"/>
                </a:lnTo>
                <a:lnTo>
                  <a:pt x="223" y="17"/>
                </a:lnTo>
                <a:lnTo>
                  <a:pt x="223" y="45"/>
                </a:lnTo>
                <a:lnTo>
                  <a:pt x="230" y="28"/>
                </a:lnTo>
                <a:lnTo>
                  <a:pt x="230" y="159"/>
                </a:lnTo>
                <a:lnTo>
                  <a:pt x="230" y="23"/>
                </a:lnTo>
                <a:lnTo>
                  <a:pt x="230" y="119"/>
                </a:lnTo>
                <a:lnTo>
                  <a:pt x="237" y="119"/>
                </a:lnTo>
                <a:lnTo>
                  <a:pt x="237" y="153"/>
                </a:lnTo>
                <a:lnTo>
                  <a:pt x="237" y="34"/>
                </a:lnTo>
                <a:lnTo>
                  <a:pt x="237" y="119"/>
                </a:lnTo>
                <a:lnTo>
                  <a:pt x="245" y="108"/>
                </a:lnTo>
                <a:lnTo>
                  <a:pt x="245" y="164"/>
                </a:lnTo>
              </a:path>
            </a:pathLst>
          </a:custGeom>
          <a:noFill/>
          <a:ln w="28575" cmpd="sng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0" name="Freeform 112"/>
          <p:cNvSpPr>
            <a:spLocks/>
          </p:cNvSpPr>
          <p:nvPr/>
        </p:nvSpPr>
        <p:spPr bwMode="auto">
          <a:xfrm>
            <a:off x="2990850" y="4660371"/>
            <a:ext cx="376238" cy="298450"/>
          </a:xfrm>
          <a:custGeom>
            <a:avLst/>
            <a:gdLst>
              <a:gd name="T0" fmla="*/ 0 w 237"/>
              <a:gd name="T1" fmla="*/ 74 h 198"/>
              <a:gd name="T2" fmla="*/ 7 w 237"/>
              <a:gd name="T3" fmla="*/ 34 h 198"/>
              <a:gd name="T4" fmla="*/ 15 w 237"/>
              <a:gd name="T5" fmla="*/ 176 h 198"/>
              <a:gd name="T6" fmla="*/ 22 w 237"/>
              <a:gd name="T7" fmla="*/ 96 h 198"/>
              <a:gd name="T8" fmla="*/ 22 w 237"/>
              <a:gd name="T9" fmla="*/ 159 h 198"/>
              <a:gd name="T10" fmla="*/ 29 w 237"/>
              <a:gd name="T11" fmla="*/ 57 h 198"/>
              <a:gd name="T12" fmla="*/ 37 w 237"/>
              <a:gd name="T13" fmla="*/ 153 h 198"/>
              <a:gd name="T14" fmla="*/ 44 w 237"/>
              <a:gd name="T15" fmla="*/ 119 h 198"/>
              <a:gd name="T16" fmla="*/ 52 w 237"/>
              <a:gd name="T17" fmla="*/ 119 h 198"/>
              <a:gd name="T18" fmla="*/ 52 w 237"/>
              <a:gd name="T19" fmla="*/ 23 h 198"/>
              <a:gd name="T20" fmla="*/ 59 w 237"/>
              <a:gd name="T21" fmla="*/ 0 h 198"/>
              <a:gd name="T22" fmla="*/ 66 w 237"/>
              <a:gd name="T23" fmla="*/ 130 h 198"/>
              <a:gd name="T24" fmla="*/ 74 w 237"/>
              <a:gd name="T25" fmla="*/ 51 h 198"/>
              <a:gd name="T26" fmla="*/ 74 w 237"/>
              <a:gd name="T27" fmla="*/ 108 h 198"/>
              <a:gd name="T28" fmla="*/ 81 w 237"/>
              <a:gd name="T29" fmla="*/ 28 h 198"/>
              <a:gd name="T30" fmla="*/ 89 w 237"/>
              <a:gd name="T31" fmla="*/ 159 h 198"/>
              <a:gd name="T32" fmla="*/ 96 w 237"/>
              <a:gd name="T33" fmla="*/ 57 h 198"/>
              <a:gd name="T34" fmla="*/ 96 w 237"/>
              <a:gd name="T35" fmla="*/ 130 h 198"/>
              <a:gd name="T36" fmla="*/ 104 w 237"/>
              <a:gd name="T37" fmla="*/ 45 h 198"/>
              <a:gd name="T38" fmla="*/ 111 w 237"/>
              <a:gd name="T39" fmla="*/ 136 h 198"/>
              <a:gd name="T40" fmla="*/ 118 w 237"/>
              <a:gd name="T41" fmla="*/ 91 h 198"/>
              <a:gd name="T42" fmla="*/ 118 w 237"/>
              <a:gd name="T43" fmla="*/ 85 h 198"/>
              <a:gd name="T44" fmla="*/ 126 w 237"/>
              <a:gd name="T45" fmla="*/ 68 h 198"/>
              <a:gd name="T46" fmla="*/ 133 w 237"/>
              <a:gd name="T47" fmla="*/ 136 h 198"/>
              <a:gd name="T48" fmla="*/ 141 w 237"/>
              <a:gd name="T49" fmla="*/ 125 h 198"/>
              <a:gd name="T50" fmla="*/ 148 w 237"/>
              <a:gd name="T51" fmla="*/ 91 h 198"/>
              <a:gd name="T52" fmla="*/ 148 w 237"/>
              <a:gd name="T53" fmla="*/ 142 h 198"/>
              <a:gd name="T54" fmla="*/ 155 w 237"/>
              <a:gd name="T55" fmla="*/ 57 h 198"/>
              <a:gd name="T56" fmla="*/ 163 w 237"/>
              <a:gd name="T57" fmla="*/ 142 h 198"/>
              <a:gd name="T58" fmla="*/ 170 w 237"/>
              <a:gd name="T59" fmla="*/ 108 h 198"/>
              <a:gd name="T60" fmla="*/ 178 w 237"/>
              <a:gd name="T61" fmla="*/ 40 h 198"/>
              <a:gd name="T62" fmla="*/ 178 w 237"/>
              <a:gd name="T63" fmla="*/ 62 h 198"/>
              <a:gd name="T64" fmla="*/ 185 w 237"/>
              <a:gd name="T65" fmla="*/ 17 h 198"/>
              <a:gd name="T66" fmla="*/ 192 w 237"/>
              <a:gd name="T67" fmla="*/ 96 h 198"/>
              <a:gd name="T68" fmla="*/ 200 w 237"/>
              <a:gd name="T69" fmla="*/ 74 h 198"/>
              <a:gd name="T70" fmla="*/ 200 w 237"/>
              <a:gd name="T71" fmla="*/ 68 h 198"/>
              <a:gd name="T72" fmla="*/ 207 w 237"/>
              <a:gd name="T73" fmla="*/ 51 h 198"/>
              <a:gd name="T74" fmla="*/ 215 w 237"/>
              <a:gd name="T75" fmla="*/ 164 h 198"/>
              <a:gd name="T76" fmla="*/ 222 w 237"/>
              <a:gd name="T77" fmla="*/ 125 h 198"/>
              <a:gd name="T78" fmla="*/ 222 w 237"/>
              <a:gd name="T79" fmla="*/ 130 h 198"/>
              <a:gd name="T80" fmla="*/ 229 w 237"/>
              <a:gd name="T81" fmla="*/ 91 h 198"/>
              <a:gd name="T82" fmla="*/ 237 w 237"/>
              <a:gd name="T83" fmla="*/ 130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37" h="198">
                <a:moveTo>
                  <a:pt x="0" y="147"/>
                </a:moveTo>
                <a:lnTo>
                  <a:pt x="0" y="45"/>
                </a:lnTo>
                <a:lnTo>
                  <a:pt x="0" y="74"/>
                </a:lnTo>
                <a:lnTo>
                  <a:pt x="7" y="68"/>
                </a:lnTo>
                <a:lnTo>
                  <a:pt x="7" y="164"/>
                </a:lnTo>
                <a:lnTo>
                  <a:pt x="7" y="34"/>
                </a:lnTo>
                <a:lnTo>
                  <a:pt x="7" y="136"/>
                </a:lnTo>
                <a:lnTo>
                  <a:pt x="15" y="153"/>
                </a:lnTo>
                <a:lnTo>
                  <a:pt x="15" y="176"/>
                </a:lnTo>
                <a:lnTo>
                  <a:pt x="15" y="57"/>
                </a:lnTo>
                <a:lnTo>
                  <a:pt x="15" y="119"/>
                </a:lnTo>
                <a:lnTo>
                  <a:pt x="22" y="96"/>
                </a:lnTo>
                <a:lnTo>
                  <a:pt x="22" y="198"/>
                </a:lnTo>
                <a:lnTo>
                  <a:pt x="22" y="74"/>
                </a:lnTo>
                <a:lnTo>
                  <a:pt x="22" y="159"/>
                </a:lnTo>
                <a:lnTo>
                  <a:pt x="29" y="147"/>
                </a:lnTo>
                <a:lnTo>
                  <a:pt x="29" y="159"/>
                </a:lnTo>
                <a:lnTo>
                  <a:pt x="29" y="57"/>
                </a:lnTo>
                <a:lnTo>
                  <a:pt x="29" y="79"/>
                </a:lnTo>
                <a:lnTo>
                  <a:pt x="37" y="85"/>
                </a:lnTo>
                <a:lnTo>
                  <a:pt x="37" y="153"/>
                </a:lnTo>
                <a:lnTo>
                  <a:pt x="37" y="74"/>
                </a:lnTo>
                <a:lnTo>
                  <a:pt x="37" y="108"/>
                </a:lnTo>
                <a:lnTo>
                  <a:pt x="44" y="119"/>
                </a:lnTo>
                <a:lnTo>
                  <a:pt x="44" y="28"/>
                </a:lnTo>
                <a:lnTo>
                  <a:pt x="44" y="113"/>
                </a:lnTo>
                <a:lnTo>
                  <a:pt x="52" y="119"/>
                </a:lnTo>
                <a:lnTo>
                  <a:pt x="52" y="130"/>
                </a:lnTo>
                <a:lnTo>
                  <a:pt x="52" y="0"/>
                </a:lnTo>
                <a:lnTo>
                  <a:pt x="52" y="23"/>
                </a:lnTo>
                <a:lnTo>
                  <a:pt x="59" y="17"/>
                </a:lnTo>
                <a:lnTo>
                  <a:pt x="59" y="130"/>
                </a:lnTo>
                <a:lnTo>
                  <a:pt x="59" y="0"/>
                </a:lnTo>
                <a:lnTo>
                  <a:pt x="59" y="108"/>
                </a:lnTo>
                <a:lnTo>
                  <a:pt x="66" y="102"/>
                </a:lnTo>
                <a:lnTo>
                  <a:pt x="66" y="130"/>
                </a:lnTo>
                <a:lnTo>
                  <a:pt x="66" y="23"/>
                </a:lnTo>
                <a:lnTo>
                  <a:pt x="66" y="45"/>
                </a:lnTo>
                <a:lnTo>
                  <a:pt x="74" y="51"/>
                </a:lnTo>
                <a:lnTo>
                  <a:pt x="74" y="147"/>
                </a:lnTo>
                <a:lnTo>
                  <a:pt x="74" y="11"/>
                </a:lnTo>
                <a:lnTo>
                  <a:pt x="74" y="108"/>
                </a:lnTo>
                <a:lnTo>
                  <a:pt x="81" y="91"/>
                </a:lnTo>
                <a:lnTo>
                  <a:pt x="81" y="159"/>
                </a:lnTo>
                <a:lnTo>
                  <a:pt x="81" y="28"/>
                </a:lnTo>
                <a:lnTo>
                  <a:pt x="81" y="85"/>
                </a:lnTo>
                <a:lnTo>
                  <a:pt x="89" y="102"/>
                </a:lnTo>
                <a:lnTo>
                  <a:pt x="89" y="159"/>
                </a:lnTo>
                <a:lnTo>
                  <a:pt x="89" y="45"/>
                </a:lnTo>
                <a:lnTo>
                  <a:pt x="89" y="62"/>
                </a:lnTo>
                <a:lnTo>
                  <a:pt x="96" y="57"/>
                </a:lnTo>
                <a:lnTo>
                  <a:pt x="96" y="136"/>
                </a:lnTo>
                <a:lnTo>
                  <a:pt x="96" y="28"/>
                </a:lnTo>
                <a:lnTo>
                  <a:pt x="96" y="130"/>
                </a:lnTo>
                <a:lnTo>
                  <a:pt x="104" y="125"/>
                </a:lnTo>
                <a:lnTo>
                  <a:pt x="104" y="142"/>
                </a:lnTo>
                <a:lnTo>
                  <a:pt x="104" y="45"/>
                </a:lnTo>
                <a:lnTo>
                  <a:pt x="104" y="68"/>
                </a:lnTo>
                <a:lnTo>
                  <a:pt x="111" y="62"/>
                </a:lnTo>
                <a:lnTo>
                  <a:pt x="111" y="136"/>
                </a:lnTo>
                <a:lnTo>
                  <a:pt x="111" y="62"/>
                </a:lnTo>
                <a:lnTo>
                  <a:pt x="111" y="96"/>
                </a:lnTo>
                <a:lnTo>
                  <a:pt x="118" y="91"/>
                </a:lnTo>
                <a:lnTo>
                  <a:pt x="118" y="125"/>
                </a:lnTo>
                <a:lnTo>
                  <a:pt x="118" y="51"/>
                </a:lnTo>
                <a:lnTo>
                  <a:pt x="118" y="85"/>
                </a:lnTo>
                <a:lnTo>
                  <a:pt x="126" y="79"/>
                </a:lnTo>
                <a:lnTo>
                  <a:pt x="126" y="130"/>
                </a:lnTo>
                <a:lnTo>
                  <a:pt x="126" y="68"/>
                </a:lnTo>
                <a:lnTo>
                  <a:pt x="126" y="113"/>
                </a:lnTo>
                <a:lnTo>
                  <a:pt x="133" y="125"/>
                </a:lnTo>
                <a:lnTo>
                  <a:pt x="133" y="136"/>
                </a:lnTo>
                <a:lnTo>
                  <a:pt x="133" y="74"/>
                </a:lnTo>
                <a:lnTo>
                  <a:pt x="133" y="130"/>
                </a:lnTo>
                <a:lnTo>
                  <a:pt x="141" y="125"/>
                </a:lnTo>
                <a:lnTo>
                  <a:pt x="141" y="147"/>
                </a:lnTo>
                <a:lnTo>
                  <a:pt x="141" y="91"/>
                </a:lnTo>
                <a:lnTo>
                  <a:pt x="148" y="91"/>
                </a:lnTo>
                <a:lnTo>
                  <a:pt x="148" y="147"/>
                </a:lnTo>
                <a:lnTo>
                  <a:pt x="148" y="62"/>
                </a:lnTo>
                <a:lnTo>
                  <a:pt x="148" y="142"/>
                </a:lnTo>
                <a:lnTo>
                  <a:pt x="155" y="142"/>
                </a:lnTo>
                <a:lnTo>
                  <a:pt x="155" y="153"/>
                </a:lnTo>
                <a:lnTo>
                  <a:pt x="155" y="57"/>
                </a:lnTo>
                <a:lnTo>
                  <a:pt x="155" y="68"/>
                </a:lnTo>
                <a:lnTo>
                  <a:pt x="163" y="62"/>
                </a:lnTo>
                <a:lnTo>
                  <a:pt x="163" y="142"/>
                </a:lnTo>
                <a:lnTo>
                  <a:pt x="163" y="40"/>
                </a:lnTo>
                <a:lnTo>
                  <a:pt x="163" y="96"/>
                </a:lnTo>
                <a:lnTo>
                  <a:pt x="170" y="108"/>
                </a:lnTo>
                <a:lnTo>
                  <a:pt x="170" y="17"/>
                </a:lnTo>
                <a:lnTo>
                  <a:pt x="170" y="34"/>
                </a:lnTo>
                <a:lnTo>
                  <a:pt x="178" y="40"/>
                </a:lnTo>
                <a:lnTo>
                  <a:pt x="178" y="85"/>
                </a:lnTo>
                <a:lnTo>
                  <a:pt x="178" y="28"/>
                </a:lnTo>
                <a:lnTo>
                  <a:pt x="178" y="62"/>
                </a:lnTo>
                <a:lnTo>
                  <a:pt x="185" y="68"/>
                </a:lnTo>
                <a:lnTo>
                  <a:pt x="185" y="68"/>
                </a:lnTo>
                <a:lnTo>
                  <a:pt x="185" y="17"/>
                </a:lnTo>
                <a:lnTo>
                  <a:pt x="185" y="57"/>
                </a:lnTo>
                <a:lnTo>
                  <a:pt x="192" y="57"/>
                </a:lnTo>
                <a:lnTo>
                  <a:pt x="192" y="96"/>
                </a:lnTo>
                <a:lnTo>
                  <a:pt x="192" y="28"/>
                </a:lnTo>
                <a:lnTo>
                  <a:pt x="192" y="68"/>
                </a:lnTo>
                <a:lnTo>
                  <a:pt x="200" y="74"/>
                </a:lnTo>
                <a:lnTo>
                  <a:pt x="200" y="136"/>
                </a:lnTo>
                <a:lnTo>
                  <a:pt x="200" y="51"/>
                </a:lnTo>
                <a:lnTo>
                  <a:pt x="200" y="68"/>
                </a:lnTo>
                <a:lnTo>
                  <a:pt x="207" y="62"/>
                </a:lnTo>
                <a:lnTo>
                  <a:pt x="207" y="159"/>
                </a:lnTo>
                <a:lnTo>
                  <a:pt x="207" y="51"/>
                </a:lnTo>
                <a:lnTo>
                  <a:pt x="207" y="147"/>
                </a:lnTo>
                <a:lnTo>
                  <a:pt x="215" y="142"/>
                </a:lnTo>
                <a:lnTo>
                  <a:pt x="215" y="164"/>
                </a:lnTo>
                <a:lnTo>
                  <a:pt x="215" y="74"/>
                </a:lnTo>
                <a:lnTo>
                  <a:pt x="215" y="130"/>
                </a:lnTo>
                <a:lnTo>
                  <a:pt x="222" y="125"/>
                </a:lnTo>
                <a:lnTo>
                  <a:pt x="222" y="181"/>
                </a:lnTo>
                <a:lnTo>
                  <a:pt x="222" y="102"/>
                </a:lnTo>
                <a:lnTo>
                  <a:pt x="222" y="130"/>
                </a:lnTo>
                <a:lnTo>
                  <a:pt x="229" y="136"/>
                </a:lnTo>
                <a:lnTo>
                  <a:pt x="229" y="153"/>
                </a:lnTo>
                <a:lnTo>
                  <a:pt x="229" y="91"/>
                </a:lnTo>
                <a:lnTo>
                  <a:pt x="229" y="130"/>
                </a:lnTo>
                <a:lnTo>
                  <a:pt x="237" y="119"/>
                </a:lnTo>
                <a:lnTo>
                  <a:pt x="237" y="130"/>
                </a:lnTo>
                <a:lnTo>
                  <a:pt x="237" y="74"/>
                </a:lnTo>
                <a:lnTo>
                  <a:pt x="237" y="113"/>
                </a:lnTo>
              </a:path>
            </a:pathLst>
          </a:custGeom>
          <a:noFill/>
          <a:ln w="28575" cmpd="sng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" name="Freeform 113"/>
          <p:cNvSpPr>
            <a:spLocks/>
          </p:cNvSpPr>
          <p:nvPr/>
        </p:nvSpPr>
        <p:spPr bwMode="auto">
          <a:xfrm>
            <a:off x="3367088" y="4685771"/>
            <a:ext cx="387350" cy="222250"/>
          </a:xfrm>
          <a:custGeom>
            <a:avLst/>
            <a:gdLst>
              <a:gd name="T0" fmla="*/ 7 w 244"/>
              <a:gd name="T1" fmla="*/ 102 h 147"/>
              <a:gd name="T2" fmla="*/ 15 w 244"/>
              <a:gd name="T3" fmla="*/ 23 h 147"/>
              <a:gd name="T4" fmla="*/ 22 w 244"/>
              <a:gd name="T5" fmla="*/ 51 h 147"/>
              <a:gd name="T6" fmla="*/ 22 w 244"/>
              <a:gd name="T7" fmla="*/ 45 h 147"/>
              <a:gd name="T8" fmla="*/ 30 w 244"/>
              <a:gd name="T9" fmla="*/ 23 h 147"/>
              <a:gd name="T10" fmla="*/ 37 w 244"/>
              <a:gd name="T11" fmla="*/ 96 h 147"/>
              <a:gd name="T12" fmla="*/ 44 w 244"/>
              <a:gd name="T13" fmla="*/ 45 h 147"/>
              <a:gd name="T14" fmla="*/ 44 w 244"/>
              <a:gd name="T15" fmla="*/ 62 h 147"/>
              <a:gd name="T16" fmla="*/ 52 w 244"/>
              <a:gd name="T17" fmla="*/ 40 h 147"/>
              <a:gd name="T18" fmla="*/ 59 w 244"/>
              <a:gd name="T19" fmla="*/ 119 h 147"/>
              <a:gd name="T20" fmla="*/ 67 w 244"/>
              <a:gd name="T21" fmla="*/ 62 h 147"/>
              <a:gd name="T22" fmla="*/ 74 w 244"/>
              <a:gd name="T23" fmla="*/ 108 h 147"/>
              <a:gd name="T24" fmla="*/ 74 w 244"/>
              <a:gd name="T25" fmla="*/ 108 h 147"/>
              <a:gd name="T26" fmla="*/ 81 w 244"/>
              <a:gd name="T27" fmla="*/ 62 h 147"/>
              <a:gd name="T28" fmla="*/ 89 w 244"/>
              <a:gd name="T29" fmla="*/ 119 h 147"/>
              <a:gd name="T30" fmla="*/ 96 w 244"/>
              <a:gd name="T31" fmla="*/ 79 h 147"/>
              <a:gd name="T32" fmla="*/ 96 w 244"/>
              <a:gd name="T33" fmla="*/ 79 h 147"/>
              <a:gd name="T34" fmla="*/ 104 w 244"/>
              <a:gd name="T35" fmla="*/ 40 h 147"/>
              <a:gd name="T36" fmla="*/ 111 w 244"/>
              <a:gd name="T37" fmla="*/ 79 h 147"/>
              <a:gd name="T38" fmla="*/ 118 w 244"/>
              <a:gd name="T39" fmla="*/ 57 h 147"/>
              <a:gd name="T40" fmla="*/ 118 w 244"/>
              <a:gd name="T41" fmla="*/ 62 h 147"/>
              <a:gd name="T42" fmla="*/ 126 w 244"/>
              <a:gd name="T43" fmla="*/ 45 h 147"/>
              <a:gd name="T44" fmla="*/ 133 w 244"/>
              <a:gd name="T45" fmla="*/ 102 h 147"/>
              <a:gd name="T46" fmla="*/ 141 w 244"/>
              <a:gd name="T47" fmla="*/ 79 h 147"/>
              <a:gd name="T48" fmla="*/ 141 w 244"/>
              <a:gd name="T49" fmla="*/ 79 h 147"/>
              <a:gd name="T50" fmla="*/ 148 w 244"/>
              <a:gd name="T51" fmla="*/ 40 h 147"/>
              <a:gd name="T52" fmla="*/ 155 w 244"/>
              <a:gd name="T53" fmla="*/ 130 h 147"/>
              <a:gd name="T54" fmla="*/ 163 w 244"/>
              <a:gd name="T55" fmla="*/ 91 h 147"/>
              <a:gd name="T56" fmla="*/ 163 w 244"/>
              <a:gd name="T57" fmla="*/ 102 h 147"/>
              <a:gd name="T58" fmla="*/ 170 w 244"/>
              <a:gd name="T59" fmla="*/ 57 h 147"/>
              <a:gd name="T60" fmla="*/ 178 w 244"/>
              <a:gd name="T61" fmla="*/ 108 h 147"/>
              <a:gd name="T62" fmla="*/ 185 w 244"/>
              <a:gd name="T63" fmla="*/ 74 h 147"/>
              <a:gd name="T64" fmla="*/ 185 w 244"/>
              <a:gd name="T65" fmla="*/ 74 h 147"/>
              <a:gd name="T66" fmla="*/ 192 w 244"/>
              <a:gd name="T67" fmla="*/ 28 h 147"/>
              <a:gd name="T68" fmla="*/ 200 w 244"/>
              <a:gd name="T69" fmla="*/ 79 h 147"/>
              <a:gd name="T70" fmla="*/ 207 w 244"/>
              <a:gd name="T71" fmla="*/ 62 h 147"/>
              <a:gd name="T72" fmla="*/ 207 w 244"/>
              <a:gd name="T73" fmla="*/ 45 h 147"/>
              <a:gd name="T74" fmla="*/ 215 w 244"/>
              <a:gd name="T75" fmla="*/ 113 h 147"/>
              <a:gd name="T76" fmla="*/ 222 w 244"/>
              <a:gd name="T77" fmla="*/ 45 h 147"/>
              <a:gd name="T78" fmla="*/ 230 w 244"/>
              <a:gd name="T79" fmla="*/ 136 h 147"/>
              <a:gd name="T80" fmla="*/ 237 w 244"/>
              <a:gd name="T81" fmla="*/ 79 h 147"/>
              <a:gd name="T82" fmla="*/ 237 w 244"/>
              <a:gd name="T83" fmla="*/ 125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44" h="147">
                <a:moveTo>
                  <a:pt x="0" y="96"/>
                </a:moveTo>
                <a:lnTo>
                  <a:pt x="7" y="91"/>
                </a:lnTo>
                <a:lnTo>
                  <a:pt x="7" y="102"/>
                </a:lnTo>
                <a:lnTo>
                  <a:pt x="7" y="11"/>
                </a:lnTo>
                <a:lnTo>
                  <a:pt x="7" y="28"/>
                </a:lnTo>
                <a:lnTo>
                  <a:pt x="15" y="23"/>
                </a:lnTo>
                <a:lnTo>
                  <a:pt x="15" y="96"/>
                </a:lnTo>
                <a:lnTo>
                  <a:pt x="15" y="68"/>
                </a:lnTo>
                <a:lnTo>
                  <a:pt x="22" y="51"/>
                </a:lnTo>
                <a:lnTo>
                  <a:pt x="22" y="79"/>
                </a:lnTo>
                <a:lnTo>
                  <a:pt x="22" y="0"/>
                </a:lnTo>
                <a:lnTo>
                  <a:pt x="22" y="45"/>
                </a:lnTo>
                <a:lnTo>
                  <a:pt x="30" y="51"/>
                </a:lnTo>
                <a:lnTo>
                  <a:pt x="30" y="79"/>
                </a:lnTo>
                <a:lnTo>
                  <a:pt x="30" y="23"/>
                </a:lnTo>
                <a:lnTo>
                  <a:pt x="30" y="68"/>
                </a:lnTo>
                <a:lnTo>
                  <a:pt x="37" y="74"/>
                </a:lnTo>
                <a:lnTo>
                  <a:pt x="37" y="96"/>
                </a:lnTo>
                <a:lnTo>
                  <a:pt x="37" y="23"/>
                </a:lnTo>
                <a:lnTo>
                  <a:pt x="37" y="40"/>
                </a:lnTo>
                <a:lnTo>
                  <a:pt x="44" y="45"/>
                </a:lnTo>
                <a:lnTo>
                  <a:pt x="44" y="102"/>
                </a:lnTo>
                <a:lnTo>
                  <a:pt x="44" y="40"/>
                </a:lnTo>
                <a:lnTo>
                  <a:pt x="44" y="62"/>
                </a:lnTo>
                <a:lnTo>
                  <a:pt x="52" y="57"/>
                </a:lnTo>
                <a:lnTo>
                  <a:pt x="52" y="102"/>
                </a:lnTo>
                <a:lnTo>
                  <a:pt x="52" y="40"/>
                </a:lnTo>
                <a:lnTo>
                  <a:pt x="52" y="96"/>
                </a:lnTo>
                <a:lnTo>
                  <a:pt x="59" y="91"/>
                </a:lnTo>
                <a:lnTo>
                  <a:pt x="59" y="119"/>
                </a:lnTo>
                <a:lnTo>
                  <a:pt x="59" y="57"/>
                </a:lnTo>
                <a:lnTo>
                  <a:pt x="59" y="85"/>
                </a:lnTo>
                <a:lnTo>
                  <a:pt x="67" y="62"/>
                </a:lnTo>
                <a:lnTo>
                  <a:pt x="67" y="130"/>
                </a:lnTo>
                <a:lnTo>
                  <a:pt x="67" y="113"/>
                </a:lnTo>
                <a:lnTo>
                  <a:pt x="74" y="108"/>
                </a:lnTo>
                <a:lnTo>
                  <a:pt x="74" y="136"/>
                </a:lnTo>
                <a:lnTo>
                  <a:pt x="74" y="79"/>
                </a:lnTo>
                <a:lnTo>
                  <a:pt x="74" y="108"/>
                </a:lnTo>
                <a:lnTo>
                  <a:pt x="81" y="113"/>
                </a:lnTo>
                <a:lnTo>
                  <a:pt x="81" y="136"/>
                </a:lnTo>
                <a:lnTo>
                  <a:pt x="81" y="62"/>
                </a:lnTo>
                <a:lnTo>
                  <a:pt x="81" y="102"/>
                </a:lnTo>
                <a:lnTo>
                  <a:pt x="89" y="96"/>
                </a:lnTo>
                <a:lnTo>
                  <a:pt x="89" y="119"/>
                </a:lnTo>
                <a:lnTo>
                  <a:pt x="89" y="45"/>
                </a:lnTo>
                <a:lnTo>
                  <a:pt x="89" y="91"/>
                </a:lnTo>
                <a:lnTo>
                  <a:pt x="96" y="79"/>
                </a:lnTo>
                <a:lnTo>
                  <a:pt x="96" y="113"/>
                </a:lnTo>
                <a:lnTo>
                  <a:pt x="96" y="62"/>
                </a:lnTo>
                <a:lnTo>
                  <a:pt x="96" y="79"/>
                </a:lnTo>
                <a:lnTo>
                  <a:pt x="104" y="74"/>
                </a:lnTo>
                <a:lnTo>
                  <a:pt x="104" y="85"/>
                </a:lnTo>
                <a:lnTo>
                  <a:pt x="104" y="40"/>
                </a:lnTo>
                <a:lnTo>
                  <a:pt x="104" y="51"/>
                </a:lnTo>
                <a:lnTo>
                  <a:pt x="111" y="57"/>
                </a:lnTo>
                <a:lnTo>
                  <a:pt x="111" y="79"/>
                </a:lnTo>
                <a:lnTo>
                  <a:pt x="111" y="34"/>
                </a:lnTo>
                <a:lnTo>
                  <a:pt x="111" y="51"/>
                </a:lnTo>
                <a:lnTo>
                  <a:pt x="118" y="57"/>
                </a:lnTo>
                <a:lnTo>
                  <a:pt x="118" y="85"/>
                </a:lnTo>
                <a:lnTo>
                  <a:pt x="118" y="28"/>
                </a:lnTo>
                <a:lnTo>
                  <a:pt x="118" y="62"/>
                </a:lnTo>
                <a:lnTo>
                  <a:pt x="126" y="51"/>
                </a:lnTo>
                <a:lnTo>
                  <a:pt x="126" y="108"/>
                </a:lnTo>
                <a:lnTo>
                  <a:pt x="126" y="45"/>
                </a:lnTo>
                <a:lnTo>
                  <a:pt x="126" y="79"/>
                </a:lnTo>
                <a:lnTo>
                  <a:pt x="133" y="85"/>
                </a:lnTo>
                <a:lnTo>
                  <a:pt x="133" y="102"/>
                </a:lnTo>
                <a:lnTo>
                  <a:pt x="133" y="40"/>
                </a:lnTo>
                <a:lnTo>
                  <a:pt x="133" y="68"/>
                </a:lnTo>
                <a:lnTo>
                  <a:pt x="141" y="79"/>
                </a:lnTo>
                <a:lnTo>
                  <a:pt x="141" y="119"/>
                </a:lnTo>
                <a:lnTo>
                  <a:pt x="141" y="45"/>
                </a:lnTo>
                <a:lnTo>
                  <a:pt x="141" y="79"/>
                </a:lnTo>
                <a:lnTo>
                  <a:pt x="148" y="79"/>
                </a:lnTo>
                <a:lnTo>
                  <a:pt x="148" y="108"/>
                </a:lnTo>
                <a:lnTo>
                  <a:pt x="148" y="40"/>
                </a:lnTo>
                <a:lnTo>
                  <a:pt x="148" y="85"/>
                </a:lnTo>
                <a:lnTo>
                  <a:pt x="155" y="79"/>
                </a:lnTo>
                <a:lnTo>
                  <a:pt x="155" y="130"/>
                </a:lnTo>
                <a:lnTo>
                  <a:pt x="155" y="51"/>
                </a:lnTo>
                <a:lnTo>
                  <a:pt x="155" y="96"/>
                </a:lnTo>
                <a:lnTo>
                  <a:pt x="163" y="91"/>
                </a:lnTo>
                <a:lnTo>
                  <a:pt x="163" y="113"/>
                </a:lnTo>
                <a:lnTo>
                  <a:pt x="163" y="57"/>
                </a:lnTo>
                <a:lnTo>
                  <a:pt x="163" y="102"/>
                </a:lnTo>
                <a:lnTo>
                  <a:pt x="170" y="108"/>
                </a:lnTo>
                <a:lnTo>
                  <a:pt x="170" y="119"/>
                </a:lnTo>
                <a:lnTo>
                  <a:pt x="170" y="57"/>
                </a:lnTo>
                <a:lnTo>
                  <a:pt x="170" y="79"/>
                </a:lnTo>
                <a:lnTo>
                  <a:pt x="178" y="96"/>
                </a:lnTo>
                <a:lnTo>
                  <a:pt x="178" y="108"/>
                </a:lnTo>
                <a:lnTo>
                  <a:pt x="178" y="62"/>
                </a:lnTo>
                <a:lnTo>
                  <a:pt x="178" y="85"/>
                </a:lnTo>
                <a:lnTo>
                  <a:pt x="185" y="74"/>
                </a:lnTo>
                <a:lnTo>
                  <a:pt x="185" y="91"/>
                </a:lnTo>
                <a:lnTo>
                  <a:pt x="185" y="45"/>
                </a:lnTo>
                <a:lnTo>
                  <a:pt x="185" y="74"/>
                </a:lnTo>
                <a:lnTo>
                  <a:pt x="192" y="91"/>
                </a:lnTo>
                <a:lnTo>
                  <a:pt x="192" y="91"/>
                </a:lnTo>
                <a:lnTo>
                  <a:pt x="192" y="28"/>
                </a:lnTo>
                <a:lnTo>
                  <a:pt x="192" y="45"/>
                </a:lnTo>
                <a:lnTo>
                  <a:pt x="200" y="34"/>
                </a:lnTo>
                <a:lnTo>
                  <a:pt x="200" y="79"/>
                </a:lnTo>
                <a:lnTo>
                  <a:pt x="200" y="23"/>
                </a:lnTo>
                <a:lnTo>
                  <a:pt x="200" y="45"/>
                </a:lnTo>
                <a:lnTo>
                  <a:pt x="207" y="62"/>
                </a:lnTo>
                <a:lnTo>
                  <a:pt x="207" y="91"/>
                </a:lnTo>
                <a:lnTo>
                  <a:pt x="207" y="28"/>
                </a:lnTo>
                <a:lnTo>
                  <a:pt x="207" y="45"/>
                </a:lnTo>
                <a:lnTo>
                  <a:pt x="215" y="51"/>
                </a:lnTo>
                <a:lnTo>
                  <a:pt x="215" y="40"/>
                </a:lnTo>
                <a:lnTo>
                  <a:pt x="215" y="113"/>
                </a:lnTo>
                <a:lnTo>
                  <a:pt x="222" y="102"/>
                </a:lnTo>
                <a:lnTo>
                  <a:pt x="222" y="113"/>
                </a:lnTo>
                <a:lnTo>
                  <a:pt x="222" y="45"/>
                </a:lnTo>
                <a:lnTo>
                  <a:pt x="222" y="85"/>
                </a:lnTo>
                <a:lnTo>
                  <a:pt x="230" y="96"/>
                </a:lnTo>
                <a:lnTo>
                  <a:pt x="230" y="136"/>
                </a:lnTo>
                <a:lnTo>
                  <a:pt x="230" y="79"/>
                </a:lnTo>
                <a:lnTo>
                  <a:pt x="230" y="85"/>
                </a:lnTo>
                <a:lnTo>
                  <a:pt x="237" y="79"/>
                </a:lnTo>
                <a:lnTo>
                  <a:pt x="237" y="147"/>
                </a:lnTo>
                <a:lnTo>
                  <a:pt x="237" y="62"/>
                </a:lnTo>
                <a:lnTo>
                  <a:pt x="237" y="125"/>
                </a:lnTo>
                <a:lnTo>
                  <a:pt x="244" y="119"/>
                </a:lnTo>
                <a:lnTo>
                  <a:pt x="244" y="136"/>
                </a:lnTo>
              </a:path>
            </a:pathLst>
          </a:custGeom>
          <a:noFill/>
          <a:ln w="28575" cmpd="sng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2" name="Freeform 114"/>
          <p:cNvSpPr>
            <a:spLocks/>
          </p:cNvSpPr>
          <p:nvPr/>
        </p:nvSpPr>
        <p:spPr bwMode="auto">
          <a:xfrm>
            <a:off x="3754438" y="4652433"/>
            <a:ext cx="376237" cy="306388"/>
          </a:xfrm>
          <a:custGeom>
            <a:avLst/>
            <a:gdLst>
              <a:gd name="T0" fmla="*/ 0 w 237"/>
              <a:gd name="T1" fmla="*/ 107 h 203"/>
              <a:gd name="T2" fmla="*/ 8 w 237"/>
              <a:gd name="T3" fmla="*/ 79 h 203"/>
              <a:gd name="T4" fmla="*/ 15 w 237"/>
              <a:gd name="T5" fmla="*/ 130 h 203"/>
              <a:gd name="T6" fmla="*/ 23 w 237"/>
              <a:gd name="T7" fmla="*/ 62 h 203"/>
              <a:gd name="T8" fmla="*/ 23 w 237"/>
              <a:gd name="T9" fmla="*/ 73 h 203"/>
              <a:gd name="T10" fmla="*/ 30 w 237"/>
              <a:gd name="T11" fmla="*/ 22 h 203"/>
              <a:gd name="T12" fmla="*/ 37 w 237"/>
              <a:gd name="T13" fmla="*/ 73 h 203"/>
              <a:gd name="T14" fmla="*/ 45 w 237"/>
              <a:gd name="T15" fmla="*/ 50 h 203"/>
              <a:gd name="T16" fmla="*/ 45 w 237"/>
              <a:gd name="T17" fmla="*/ 56 h 203"/>
              <a:gd name="T18" fmla="*/ 52 w 237"/>
              <a:gd name="T19" fmla="*/ 62 h 203"/>
              <a:gd name="T20" fmla="*/ 60 w 237"/>
              <a:gd name="T21" fmla="*/ 152 h 203"/>
              <a:gd name="T22" fmla="*/ 67 w 237"/>
              <a:gd name="T23" fmla="*/ 130 h 203"/>
              <a:gd name="T24" fmla="*/ 67 w 237"/>
              <a:gd name="T25" fmla="*/ 158 h 203"/>
              <a:gd name="T26" fmla="*/ 74 w 237"/>
              <a:gd name="T27" fmla="*/ 124 h 203"/>
              <a:gd name="T28" fmla="*/ 82 w 237"/>
              <a:gd name="T29" fmla="*/ 192 h 203"/>
              <a:gd name="T30" fmla="*/ 89 w 237"/>
              <a:gd name="T31" fmla="*/ 147 h 203"/>
              <a:gd name="T32" fmla="*/ 89 w 237"/>
              <a:gd name="T33" fmla="*/ 101 h 203"/>
              <a:gd name="T34" fmla="*/ 97 w 237"/>
              <a:gd name="T35" fmla="*/ 45 h 203"/>
              <a:gd name="T36" fmla="*/ 104 w 237"/>
              <a:gd name="T37" fmla="*/ 84 h 203"/>
              <a:gd name="T38" fmla="*/ 111 w 237"/>
              <a:gd name="T39" fmla="*/ 33 h 203"/>
              <a:gd name="T40" fmla="*/ 111 w 237"/>
              <a:gd name="T41" fmla="*/ 50 h 203"/>
              <a:gd name="T42" fmla="*/ 119 w 237"/>
              <a:gd name="T43" fmla="*/ 0 h 203"/>
              <a:gd name="T44" fmla="*/ 126 w 237"/>
              <a:gd name="T45" fmla="*/ 147 h 203"/>
              <a:gd name="T46" fmla="*/ 134 w 237"/>
              <a:gd name="T47" fmla="*/ 101 h 203"/>
              <a:gd name="T48" fmla="*/ 134 w 237"/>
              <a:gd name="T49" fmla="*/ 124 h 203"/>
              <a:gd name="T50" fmla="*/ 141 w 237"/>
              <a:gd name="T51" fmla="*/ 107 h 203"/>
              <a:gd name="T52" fmla="*/ 148 w 237"/>
              <a:gd name="T53" fmla="*/ 181 h 203"/>
              <a:gd name="T54" fmla="*/ 156 w 237"/>
              <a:gd name="T55" fmla="*/ 164 h 203"/>
              <a:gd name="T56" fmla="*/ 156 w 237"/>
              <a:gd name="T57" fmla="*/ 118 h 203"/>
              <a:gd name="T58" fmla="*/ 163 w 237"/>
              <a:gd name="T59" fmla="*/ 84 h 203"/>
              <a:gd name="T60" fmla="*/ 171 w 237"/>
              <a:gd name="T61" fmla="*/ 152 h 203"/>
              <a:gd name="T62" fmla="*/ 178 w 237"/>
              <a:gd name="T63" fmla="*/ 73 h 203"/>
              <a:gd name="T64" fmla="*/ 178 w 237"/>
              <a:gd name="T65" fmla="*/ 79 h 203"/>
              <a:gd name="T66" fmla="*/ 186 w 237"/>
              <a:gd name="T67" fmla="*/ 33 h 203"/>
              <a:gd name="T68" fmla="*/ 193 w 237"/>
              <a:gd name="T69" fmla="*/ 79 h 203"/>
              <a:gd name="T70" fmla="*/ 200 w 237"/>
              <a:gd name="T71" fmla="*/ 56 h 203"/>
              <a:gd name="T72" fmla="*/ 200 w 237"/>
              <a:gd name="T73" fmla="*/ 90 h 203"/>
              <a:gd name="T74" fmla="*/ 208 w 237"/>
              <a:gd name="T75" fmla="*/ 56 h 203"/>
              <a:gd name="T76" fmla="*/ 215 w 237"/>
              <a:gd name="T77" fmla="*/ 169 h 203"/>
              <a:gd name="T78" fmla="*/ 223 w 237"/>
              <a:gd name="T79" fmla="*/ 141 h 203"/>
              <a:gd name="T80" fmla="*/ 223 w 237"/>
              <a:gd name="T81" fmla="*/ 124 h 203"/>
              <a:gd name="T82" fmla="*/ 230 w 237"/>
              <a:gd name="T83" fmla="*/ 118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37" h="203">
                <a:moveTo>
                  <a:pt x="0" y="158"/>
                </a:moveTo>
                <a:lnTo>
                  <a:pt x="0" y="79"/>
                </a:lnTo>
                <a:lnTo>
                  <a:pt x="0" y="107"/>
                </a:lnTo>
                <a:lnTo>
                  <a:pt x="8" y="113"/>
                </a:lnTo>
                <a:lnTo>
                  <a:pt x="8" y="152"/>
                </a:lnTo>
                <a:lnTo>
                  <a:pt x="8" y="79"/>
                </a:lnTo>
                <a:lnTo>
                  <a:pt x="8" y="130"/>
                </a:lnTo>
                <a:lnTo>
                  <a:pt x="15" y="124"/>
                </a:lnTo>
                <a:lnTo>
                  <a:pt x="15" y="130"/>
                </a:lnTo>
                <a:lnTo>
                  <a:pt x="15" y="50"/>
                </a:lnTo>
                <a:lnTo>
                  <a:pt x="15" y="67"/>
                </a:lnTo>
                <a:lnTo>
                  <a:pt x="23" y="62"/>
                </a:lnTo>
                <a:lnTo>
                  <a:pt x="23" y="113"/>
                </a:lnTo>
                <a:lnTo>
                  <a:pt x="23" y="50"/>
                </a:lnTo>
                <a:lnTo>
                  <a:pt x="23" y="73"/>
                </a:lnTo>
                <a:lnTo>
                  <a:pt x="30" y="79"/>
                </a:lnTo>
                <a:lnTo>
                  <a:pt x="30" y="79"/>
                </a:lnTo>
                <a:lnTo>
                  <a:pt x="30" y="22"/>
                </a:lnTo>
                <a:lnTo>
                  <a:pt x="30" y="50"/>
                </a:lnTo>
                <a:lnTo>
                  <a:pt x="37" y="50"/>
                </a:lnTo>
                <a:lnTo>
                  <a:pt x="37" y="73"/>
                </a:lnTo>
                <a:lnTo>
                  <a:pt x="37" y="28"/>
                </a:lnTo>
                <a:lnTo>
                  <a:pt x="37" y="62"/>
                </a:lnTo>
                <a:lnTo>
                  <a:pt x="45" y="50"/>
                </a:lnTo>
                <a:lnTo>
                  <a:pt x="45" y="73"/>
                </a:lnTo>
                <a:lnTo>
                  <a:pt x="45" y="16"/>
                </a:lnTo>
                <a:lnTo>
                  <a:pt x="45" y="56"/>
                </a:lnTo>
                <a:lnTo>
                  <a:pt x="52" y="62"/>
                </a:lnTo>
                <a:lnTo>
                  <a:pt x="52" y="130"/>
                </a:lnTo>
                <a:lnTo>
                  <a:pt x="52" y="62"/>
                </a:lnTo>
                <a:lnTo>
                  <a:pt x="52" y="118"/>
                </a:lnTo>
                <a:lnTo>
                  <a:pt x="60" y="124"/>
                </a:lnTo>
                <a:lnTo>
                  <a:pt x="60" y="152"/>
                </a:lnTo>
                <a:lnTo>
                  <a:pt x="60" y="79"/>
                </a:lnTo>
                <a:lnTo>
                  <a:pt x="60" y="124"/>
                </a:lnTo>
                <a:lnTo>
                  <a:pt x="67" y="130"/>
                </a:lnTo>
                <a:lnTo>
                  <a:pt x="67" y="181"/>
                </a:lnTo>
                <a:lnTo>
                  <a:pt x="67" y="124"/>
                </a:lnTo>
                <a:lnTo>
                  <a:pt x="67" y="158"/>
                </a:lnTo>
                <a:lnTo>
                  <a:pt x="74" y="164"/>
                </a:lnTo>
                <a:lnTo>
                  <a:pt x="74" y="203"/>
                </a:lnTo>
                <a:lnTo>
                  <a:pt x="74" y="124"/>
                </a:lnTo>
                <a:lnTo>
                  <a:pt x="74" y="158"/>
                </a:lnTo>
                <a:lnTo>
                  <a:pt x="82" y="164"/>
                </a:lnTo>
                <a:lnTo>
                  <a:pt x="82" y="192"/>
                </a:lnTo>
                <a:lnTo>
                  <a:pt x="82" y="113"/>
                </a:lnTo>
                <a:lnTo>
                  <a:pt x="82" y="141"/>
                </a:lnTo>
                <a:lnTo>
                  <a:pt x="89" y="147"/>
                </a:lnTo>
                <a:lnTo>
                  <a:pt x="89" y="152"/>
                </a:lnTo>
                <a:lnTo>
                  <a:pt x="89" y="79"/>
                </a:lnTo>
                <a:lnTo>
                  <a:pt x="89" y="101"/>
                </a:lnTo>
                <a:lnTo>
                  <a:pt x="97" y="96"/>
                </a:lnTo>
                <a:lnTo>
                  <a:pt x="97" y="141"/>
                </a:lnTo>
                <a:lnTo>
                  <a:pt x="97" y="45"/>
                </a:lnTo>
                <a:lnTo>
                  <a:pt x="97" y="62"/>
                </a:lnTo>
                <a:lnTo>
                  <a:pt x="104" y="67"/>
                </a:lnTo>
                <a:lnTo>
                  <a:pt x="104" y="84"/>
                </a:lnTo>
                <a:lnTo>
                  <a:pt x="104" y="0"/>
                </a:lnTo>
                <a:lnTo>
                  <a:pt x="104" y="39"/>
                </a:lnTo>
                <a:lnTo>
                  <a:pt x="111" y="33"/>
                </a:lnTo>
                <a:lnTo>
                  <a:pt x="111" y="96"/>
                </a:lnTo>
                <a:lnTo>
                  <a:pt x="111" y="11"/>
                </a:lnTo>
                <a:lnTo>
                  <a:pt x="111" y="50"/>
                </a:lnTo>
                <a:lnTo>
                  <a:pt x="119" y="56"/>
                </a:lnTo>
                <a:lnTo>
                  <a:pt x="119" y="113"/>
                </a:lnTo>
                <a:lnTo>
                  <a:pt x="119" y="0"/>
                </a:lnTo>
                <a:lnTo>
                  <a:pt x="119" y="79"/>
                </a:lnTo>
                <a:lnTo>
                  <a:pt x="126" y="73"/>
                </a:lnTo>
                <a:lnTo>
                  <a:pt x="126" y="147"/>
                </a:lnTo>
                <a:lnTo>
                  <a:pt x="126" y="56"/>
                </a:lnTo>
                <a:lnTo>
                  <a:pt x="126" y="107"/>
                </a:lnTo>
                <a:lnTo>
                  <a:pt x="134" y="101"/>
                </a:lnTo>
                <a:lnTo>
                  <a:pt x="134" y="130"/>
                </a:lnTo>
                <a:lnTo>
                  <a:pt x="134" y="73"/>
                </a:lnTo>
                <a:lnTo>
                  <a:pt x="134" y="124"/>
                </a:lnTo>
                <a:lnTo>
                  <a:pt x="141" y="130"/>
                </a:lnTo>
                <a:lnTo>
                  <a:pt x="141" y="169"/>
                </a:lnTo>
                <a:lnTo>
                  <a:pt x="141" y="107"/>
                </a:lnTo>
                <a:lnTo>
                  <a:pt x="141" y="130"/>
                </a:lnTo>
                <a:lnTo>
                  <a:pt x="148" y="124"/>
                </a:lnTo>
                <a:lnTo>
                  <a:pt x="148" y="181"/>
                </a:lnTo>
                <a:lnTo>
                  <a:pt x="148" y="90"/>
                </a:lnTo>
                <a:lnTo>
                  <a:pt x="148" y="152"/>
                </a:lnTo>
                <a:lnTo>
                  <a:pt x="156" y="164"/>
                </a:lnTo>
                <a:lnTo>
                  <a:pt x="156" y="175"/>
                </a:lnTo>
                <a:lnTo>
                  <a:pt x="156" y="90"/>
                </a:lnTo>
                <a:lnTo>
                  <a:pt x="156" y="118"/>
                </a:lnTo>
                <a:lnTo>
                  <a:pt x="163" y="113"/>
                </a:lnTo>
                <a:lnTo>
                  <a:pt x="163" y="164"/>
                </a:lnTo>
                <a:lnTo>
                  <a:pt x="163" y="84"/>
                </a:lnTo>
                <a:lnTo>
                  <a:pt x="163" y="147"/>
                </a:lnTo>
                <a:lnTo>
                  <a:pt x="171" y="141"/>
                </a:lnTo>
                <a:lnTo>
                  <a:pt x="171" y="152"/>
                </a:lnTo>
                <a:lnTo>
                  <a:pt x="171" y="62"/>
                </a:lnTo>
                <a:lnTo>
                  <a:pt x="171" y="67"/>
                </a:lnTo>
                <a:lnTo>
                  <a:pt x="178" y="73"/>
                </a:lnTo>
                <a:lnTo>
                  <a:pt x="178" y="124"/>
                </a:lnTo>
                <a:lnTo>
                  <a:pt x="178" y="56"/>
                </a:lnTo>
                <a:lnTo>
                  <a:pt x="178" y="79"/>
                </a:lnTo>
                <a:lnTo>
                  <a:pt x="186" y="73"/>
                </a:lnTo>
                <a:lnTo>
                  <a:pt x="186" y="96"/>
                </a:lnTo>
                <a:lnTo>
                  <a:pt x="186" y="33"/>
                </a:lnTo>
                <a:lnTo>
                  <a:pt x="186" y="62"/>
                </a:lnTo>
                <a:lnTo>
                  <a:pt x="193" y="56"/>
                </a:lnTo>
                <a:lnTo>
                  <a:pt x="193" y="79"/>
                </a:lnTo>
                <a:lnTo>
                  <a:pt x="193" y="33"/>
                </a:lnTo>
                <a:lnTo>
                  <a:pt x="193" y="50"/>
                </a:lnTo>
                <a:lnTo>
                  <a:pt x="200" y="56"/>
                </a:lnTo>
                <a:lnTo>
                  <a:pt x="200" y="101"/>
                </a:lnTo>
                <a:lnTo>
                  <a:pt x="200" y="33"/>
                </a:lnTo>
                <a:lnTo>
                  <a:pt x="200" y="90"/>
                </a:lnTo>
                <a:lnTo>
                  <a:pt x="208" y="101"/>
                </a:lnTo>
                <a:lnTo>
                  <a:pt x="208" y="124"/>
                </a:lnTo>
                <a:lnTo>
                  <a:pt x="208" y="56"/>
                </a:lnTo>
                <a:lnTo>
                  <a:pt x="208" y="67"/>
                </a:lnTo>
                <a:lnTo>
                  <a:pt x="215" y="79"/>
                </a:lnTo>
                <a:lnTo>
                  <a:pt x="215" y="169"/>
                </a:lnTo>
                <a:lnTo>
                  <a:pt x="215" y="67"/>
                </a:lnTo>
                <a:lnTo>
                  <a:pt x="215" y="135"/>
                </a:lnTo>
                <a:lnTo>
                  <a:pt x="223" y="141"/>
                </a:lnTo>
                <a:lnTo>
                  <a:pt x="223" y="141"/>
                </a:lnTo>
                <a:lnTo>
                  <a:pt x="223" y="96"/>
                </a:lnTo>
                <a:lnTo>
                  <a:pt x="223" y="124"/>
                </a:lnTo>
                <a:lnTo>
                  <a:pt x="230" y="141"/>
                </a:lnTo>
                <a:lnTo>
                  <a:pt x="230" y="169"/>
                </a:lnTo>
                <a:lnTo>
                  <a:pt x="230" y="118"/>
                </a:lnTo>
                <a:lnTo>
                  <a:pt x="230" y="124"/>
                </a:lnTo>
                <a:lnTo>
                  <a:pt x="237" y="130"/>
                </a:lnTo>
              </a:path>
            </a:pathLst>
          </a:custGeom>
          <a:noFill/>
          <a:ln w="28575" cmpd="sng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" name="Freeform 115"/>
          <p:cNvSpPr>
            <a:spLocks/>
          </p:cNvSpPr>
          <p:nvPr/>
        </p:nvSpPr>
        <p:spPr bwMode="auto">
          <a:xfrm>
            <a:off x="4130675" y="4668308"/>
            <a:ext cx="376238" cy="257175"/>
          </a:xfrm>
          <a:custGeom>
            <a:avLst/>
            <a:gdLst>
              <a:gd name="T0" fmla="*/ 0 w 237"/>
              <a:gd name="T1" fmla="*/ 85 h 170"/>
              <a:gd name="T2" fmla="*/ 8 w 237"/>
              <a:gd name="T3" fmla="*/ 141 h 170"/>
              <a:gd name="T4" fmla="*/ 15 w 237"/>
              <a:gd name="T5" fmla="*/ 119 h 170"/>
              <a:gd name="T6" fmla="*/ 15 w 237"/>
              <a:gd name="T7" fmla="*/ 56 h 170"/>
              <a:gd name="T8" fmla="*/ 23 w 237"/>
              <a:gd name="T9" fmla="*/ 34 h 170"/>
              <a:gd name="T10" fmla="*/ 30 w 237"/>
              <a:gd name="T11" fmla="*/ 102 h 170"/>
              <a:gd name="T12" fmla="*/ 37 w 237"/>
              <a:gd name="T13" fmla="*/ 39 h 170"/>
              <a:gd name="T14" fmla="*/ 37 w 237"/>
              <a:gd name="T15" fmla="*/ 90 h 170"/>
              <a:gd name="T16" fmla="*/ 45 w 237"/>
              <a:gd name="T17" fmla="*/ 28 h 170"/>
              <a:gd name="T18" fmla="*/ 52 w 237"/>
              <a:gd name="T19" fmla="*/ 28 h 170"/>
              <a:gd name="T20" fmla="*/ 60 w 237"/>
              <a:gd name="T21" fmla="*/ 113 h 170"/>
              <a:gd name="T22" fmla="*/ 67 w 237"/>
              <a:gd name="T23" fmla="*/ 102 h 170"/>
              <a:gd name="T24" fmla="*/ 67 w 237"/>
              <a:gd name="T25" fmla="*/ 107 h 170"/>
              <a:gd name="T26" fmla="*/ 74 w 237"/>
              <a:gd name="T27" fmla="*/ 90 h 170"/>
              <a:gd name="T28" fmla="*/ 82 w 237"/>
              <a:gd name="T29" fmla="*/ 153 h 170"/>
              <a:gd name="T30" fmla="*/ 89 w 237"/>
              <a:gd name="T31" fmla="*/ 141 h 170"/>
              <a:gd name="T32" fmla="*/ 89 w 237"/>
              <a:gd name="T33" fmla="*/ 102 h 170"/>
              <a:gd name="T34" fmla="*/ 97 w 237"/>
              <a:gd name="T35" fmla="*/ 68 h 170"/>
              <a:gd name="T36" fmla="*/ 104 w 237"/>
              <a:gd name="T37" fmla="*/ 136 h 170"/>
              <a:gd name="T38" fmla="*/ 112 w 237"/>
              <a:gd name="T39" fmla="*/ 68 h 170"/>
              <a:gd name="T40" fmla="*/ 112 w 237"/>
              <a:gd name="T41" fmla="*/ 119 h 170"/>
              <a:gd name="T42" fmla="*/ 119 w 237"/>
              <a:gd name="T43" fmla="*/ 34 h 170"/>
              <a:gd name="T44" fmla="*/ 126 w 237"/>
              <a:gd name="T45" fmla="*/ 119 h 170"/>
              <a:gd name="T46" fmla="*/ 134 w 237"/>
              <a:gd name="T47" fmla="*/ 96 h 170"/>
              <a:gd name="T48" fmla="*/ 134 w 237"/>
              <a:gd name="T49" fmla="*/ 62 h 170"/>
              <a:gd name="T50" fmla="*/ 141 w 237"/>
              <a:gd name="T51" fmla="*/ 39 h 170"/>
              <a:gd name="T52" fmla="*/ 149 w 237"/>
              <a:gd name="T53" fmla="*/ 102 h 170"/>
              <a:gd name="T54" fmla="*/ 156 w 237"/>
              <a:gd name="T55" fmla="*/ 90 h 170"/>
              <a:gd name="T56" fmla="*/ 156 w 237"/>
              <a:gd name="T57" fmla="*/ 62 h 170"/>
              <a:gd name="T58" fmla="*/ 163 w 237"/>
              <a:gd name="T59" fmla="*/ 56 h 170"/>
              <a:gd name="T60" fmla="*/ 171 w 237"/>
              <a:gd name="T61" fmla="*/ 141 h 170"/>
              <a:gd name="T62" fmla="*/ 178 w 237"/>
              <a:gd name="T63" fmla="*/ 113 h 170"/>
              <a:gd name="T64" fmla="*/ 178 w 237"/>
              <a:gd name="T65" fmla="*/ 124 h 170"/>
              <a:gd name="T66" fmla="*/ 186 w 237"/>
              <a:gd name="T67" fmla="*/ 107 h 170"/>
              <a:gd name="T68" fmla="*/ 193 w 237"/>
              <a:gd name="T69" fmla="*/ 153 h 170"/>
              <a:gd name="T70" fmla="*/ 200 w 237"/>
              <a:gd name="T71" fmla="*/ 158 h 170"/>
              <a:gd name="T72" fmla="*/ 208 w 237"/>
              <a:gd name="T73" fmla="*/ 113 h 170"/>
              <a:gd name="T74" fmla="*/ 208 w 237"/>
              <a:gd name="T75" fmla="*/ 107 h 170"/>
              <a:gd name="T76" fmla="*/ 215 w 237"/>
              <a:gd name="T77" fmla="*/ 17 h 170"/>
              <a:gd name="T78" fmla="*/ 223 w 237"/>
              <a:gd name="T79" fmla="*/ 85 h 170"/>
              <a:gd name="T80" fmla="*/ 230 w 237"/>
              <a:gd name="T81" fmla="*/ 51 h 170"/>
              <a:gd name="T82" fmla="*/ 230 w 237"/>
              <a:gd name="T83" fmla="*/ 17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37" h="170">
                <a:moveTo>
                  <a:pt x="0" y="119"/>
                </a:moveTo>
                <a:lnTo>
                  <a:pt x="0" y="153"/>
                </a:lnTo>
                <a:lnTo>
                  <a:pt x="0" y="85"/>
                </a:lnTo>
                <a:lnTo>
                  <a:pt x="0" y="141"/>
                </a:lnTo>
                <a:lnTo>
                  <a:pt x="8" y="130"/>
                </a:lnTo>
                <a:lnTo>
                  <a:pt x="8" y="141"/>
                </a:lnTo>
                <a:lnTo>
                  <a:pt x="8" y="62"/>
                </a:lnTo>
                <a:lnTo>
                  <a:pt x="8" y="113"/>
                </a:lnTo>
                <a:lnTo>
                  <a:pt x="15" y="119"/>
                </a:lnTo>
                <a:lnTo>
                  <a:pt x="15" y="147"/>
                </a:lnTo>
                <a:lnTo>
                  <a:pt x="15" y="51"/>
                </a:lnTo>
                <a:lnTo>
                  <a:pt x="15" y="56"/>
                </a:lnTo>
                <a:lnTo>
                  <a:pt x="23" y="51"/>
                </a:lnTo>
                <a:lnTo>
                  <a:pt x="23" y="130"/>
                </a:lnTo>
                <a:lnTo>
                  <a:pt x="23" y="34"/>
                </a:lnTo>
                <a:lnTo>
                  <a:pt x="23" y="85"/>
                </a:lnTo>
                <a:lnTo>
                  <a:pt x="30" y="73"/>
                </a:lnTo>
                <a:lnTo>
                  <a:pt x="30" y="102"/>
                </a:lnTo>
                <a:lnTo>
                  <a:pt x="30" y="17"/>
                </a:lnTo>
                <a:lnTo>
                  <a:pt x="30" y="45"/>
                </a:lnTo>
                <a:lnTo>
                  <a:pt x="37" y="39"/>
                </a:lnTo>
                <a:lnTo>
                  <a:pt x="37" y="96"/>
                </a:lnTo>
                <a:lnTo>
                  <a:pt x="37" y="28"/>
                </a:lnTo>
                <a:lnTo>
                  <a:pt x="37" y="90"/>
                </a:lnTo>
                <a:lnTo>
                  <a:pt x="45" y="96"/>
                </a:lnTo>
                <a:lnTo>
                  <a:pt x="45" y="102"/>
                </a:lnTo>
                <a:lnTo>
                  <a:pt x="45" y="28"/>
                </a:lnTo>
                <a:lnTo>
                  <a:pt x="45" y="39"/>
                </a:lnTo>
                <a:lnTo>
                  <a:pt x="52" y="34"/>
                </a:lnTo>
                <a:lnTo>
                  <a:pt x="52" y="28"/>
                </a:lnTo>
                <a:lnTo>
                  <a:pt x="52" y="90"/>
                </a:lnTo>
                <a:lnTo>
                  <a:pt x="60" y="73"/>
                </a:lnTo>
                <a:lnTo>
                  <a:pt x="60" y="113"/>
                </a:lnTo>
                <a:lnTo>
                  <a:pt x="60" y="56"/>
                </a:lnTo>
                <a:lnTo>
                  <a:pt x="60" y="107"/>
                </a:lnTo>
                <a:lnTo>
                  <a:pt x="67" y="102"/>
                </a:lnTo>
                <a:lnTo>
                  <a:pt x="67" y="113"/>
                </a:lnTo>
                <a:lnTo>
                  <a:pt x="67" y="56"/>
                </a:lnTo>
                <a:lnTo>
                  <a:pt x="67" y="107"/>
                </a:lnTo>
                <a:lnTo>
                  <a:pt x="74" y="113"/>
                </a:lnTo>
                <a:lnTo>
                  <a:pt x="74" y="141"/>
                </a:lnTo>
                <a:lnTo>
                  <a:pt x="74" y="90"/>
                </a:lnTo>
                <a:lnTo>
                  <a:pt x="74" y="107"/>
                </a:lnTo>
                <a:lnTo>
                  <a:pt x="82" y="102"/>
                </a:lnTo>
                <a:lnTo>
                  <a:pt x="82" y="153"/>
                </a:lnTo>
                <a:lnTo>
                  <a:pt x="82" y="85"/>
                </a:lnTo>
                <a:lnTo>
                  <a:pt x="82" y="136"/>
                </a:lnTo>
                <a:lnTo>
                  <a:pt x="89" y="141"/>
                </a:lnTo>
                <a:lnTo>
                  <a:pt x="89" y="153"/>
                </a:lnTo>
                <a:lnTo>
                  <a:pt x="89" y="85"/>
                </a:lnTo>
                <a:lnTo>
                  <a:pt x="89" y="102"/>
                </a:lnTo>
                <a:lnTo>
                  <a:pt x="97" y="96"/>
                </a:lnTo>
                <a:lnTo>
                  <a:pt x="97" y="153"/>
                </a:lnTo>
                <a:lnTo>
                  <a:pt x="97" y="68"/>
                </a:lnTo>
                <a:lnTo>
                  <a:pt x="97" y="113"/>
                </a:lnTo>
                <a:lnTo>
                  <a:pt x="104" y="130"/>
                </a:lnTo>
                <a:lnTo>
                  <a:pt x="104" y="136"/>
                </a:lnTo>
                <a:lnTo>
                  <a:pt x="104" y="56"/>
                </a:lnTo>
                <a:lnTo>
                  <a:pt x="104" y="73"/>
                </a:lnTo>
                <a:lnTo>
                  <a:pt x="112" y="68"/>
                </a:lnTo>
                <a:lnTo>
                  <a:pt x="112" y="124"/>
                </a:lnTo>
                <a:lnTo>
                  <a:pt x="112" y="45"/>
                </a:lnTo>
                <a:lnTo>
                  <a:pt x="112" y="119"/>
                </a:lnTo>
                <a:lnTo>
                  <a:pt x="119" y="113"/>
                </a:lnTo>
                <a:lnTo>
                  <a:pt x="119" y="124"/>
                </a:lnTo>
                <a:lnTo>
                  <a:pt x="119" y="34"/>
                </a:lnTo>
                <a:lnTo>
                  <a:pt x="119" y="45"/>
                </a:lnTo>
                <a:lnTo>
                  <a:pt x="126" y="51"/>
                </a:lnTo>
                <a:lnTo>
                  <a:pt x="126" y="119"/>
                </a:lnTo>
                <a:lnTo>
                  <a:pt x="126" y="34"/>
                </a:lnTo>
                <a:lnTo>
                  <a:pt x="126" y="73"/>
                </a:lnTo>
                <a:lnTo>
                  <a:pt x="134" y="96"/>
                </a:lnTo>
                <a:lnTo>
                  <a:pt x="134" y="119"/>
                </a:lnTo>
                <a:lnTo>
                  <a:pt x="134" y="39"/>
                </a:lnTo>
                <a:lnTo>
                  <a:pt x="134" y="62"/>
                </a:lnTo>
                <a:lnTo>
                  <a:pt x="141" y="68"/>
                </a:lnTo>
                <a:lnTo>
                  <a:pt x="141" y="102"/>
                </a:lnTo>
                <a:lnTo>
                  <a:pt x="141" y="39"/>
                </a:lnTo>
                <a:lnTo>
                  <a:pt x="141" y="85"/>
                </a:lnTo>
                <a:lnTo>
                  <a:pt x="149" y="90"/>
                </a:lnTo>
                <a:lnTo>
                  <a:pt x="149" y="102"/>
                </a:lnTo>
                <a:lnTo>
                  <a:pt x="149" y="51"/>
                </a:lnTo>
                <a:lnTo>
                  <a:pt x="149" y="85"/>
                </a:lnTo>
                <a:lnTo>
                  <a:pt x="156" y="90"/>
                </a:lnTo>
                <a:lnTo>
                  <a:pt x="156" y="96"/>
                </a:lnTo>
                <a:lnTo>
                  <a:pt x="156" y="56"/>
                </a:lnTo>
                <a:lnTo>
                  <a:pt x="156" y="62"/>
                </a:lnTo>
                <a:lnTo>
                  <a:pt x="163" y="73"/>
                </a:lnTo>
                <a:lnTo>
                  <a:pt x="163" y="119"/>
                </a:lnTo>
                <a:lnTo>
                  <a:pt x="163" y="56"/>
                </a:lnTo>
                <a:lnTo>
                  <a:pt x="163" y="96"/>
                </a:lnTo>
                <a:lnTo>
                  <a:pt x="171" y="90"/>
                </a:lnTo>
                <a:lnTo>
                  <a:pt x="171" y="141"/>
                </a:lnTo>
                <a:lnTo>
                  <a:pt x="171" y="62"/>
                </a:lnTo>
                <a:lnTo>
                  <a:pt x="171" y="119"/>
                </a:lnTo>
                <a:lnTo>
                  <a:pt x="178" y="113"/>
                </a:lnTo>
                <a:lnTo>
                  <a:pt x="178" y="147"/>
                </a:lnTo>
                <a:lnTo>
                  <a:pt x="178" y="96"/>
                </a:lnTo>
                <a:lnTo>
                  <a:pt x="178" y="124"/>
                </a:lnTo>
                <a:lnTo>
                  <a:pt x="186" y="130"/>
                </a:lnTo>
                <a:lnTo>
                  <a:pt x="186" y="170"/>
                </a:lnTo>
                <a:lnTo>
                  <a:pt x="186" y="107"/>
                </a:lnTo>
                <a:lnTo>
                  <a:pt x="186" y="124"/>
                </a:lnTo>
                <a:lnTo>
                  <a:pt x="193" y="119"/>
                </a:lnTo>
                <a:lnTo>
                  <a:pt x="193" y="153"/>
                </a:lnTo>
                <a:lnTo>
                  <a:pt x="193" y="102"/>
                </a:lnTo>
                <a:lnTo>
                  <a:pt x="193" y="153"/>
                </a:lnTo>
                <a:lnTo>
                  <a:pt x="200" y="158"/>
                </a:lnTo>
                <a:lnTo>
                  <a:pt x="200" y="96"/>
                </a:lnTo>
                <a:lnTo>
                  <a:pt x="200" y="119"/>
                </a:lnTo>
                <a:lnTo>
                  <a:pt x="208" y="113"/>
                </a:lnTo>
                <a:lnTo>
                  <a:pt x="208" y="136"/>
                </a:lnTo>
                <a:lnTo>
                  <a:pt x="208" y="39"/>
                </a:lnTo>
                <a:lnTo>
                  <a:pt x="208" y="107"/>
                </a:lnTo>
                <a:lnTo>
                  <a:pt x="215" y="102"/>
                </a:lnTo>
                <a:lnTo>
                  <a:pt x="215" y="107"/>
                </a:lnTo>
                <a:lnTo>
                  <a:pt x="215" y="17"/>
                </a:lnTo>
                <a:lnTo>
                  <a:pt x="215" y="34"/>
                </a:lnTo>
                <a:lnTo>
                  <a:pt x="223" y="28"/>
                </a:lnTo>
                <a:lnTo>
                  <a:pt x="223" y="85"/>
                </a:lnTo>
                <a:lnTo>
                  <a:pt x="223" y="5"/>
                </a:lnTo>
                <a:lnTo>
                  <a:pt x="223" y="56"/>
                </a:lnTo>
                <a:lnTo>
                  <a:pt x="230" y="51"/>
                </a:lnTo>
                <a:lnTo>
                  <a:pt x="230" y="68"/>
                </a:lnTo>
                <a:lnTo>
                  <a:pt x="230" y="0"/>
                </a:lnTo>
                <a:lnTo>
                  <a:pt x="230" y="17"/>
                </a:lnTo>
                <a:lnTo>
                  <a:pt x="237" y="22"/>
                </a:lnTo>
                <a:lnTo>
                  <a:pt x="237" y="51"/>
                </a:lnTo>
              </a:path>
            </a:pathLst>
          </a:custGeom>
          <a:noFill/>
          <a:ln w="28575" cmpd="sng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" name="Freeform 116"/>
          <p:cNvSpPr>
            <a:spLocks/>
          </p:cNvSpPr>
          <p:nvPr/>
        </p:nvSpPr>
        <p:spPr bwMode="auto">
          <a:xfrm>
            <a:off x="4506913" y="4627033"/>
            <a:ext cx="388937" cy="358775"/>
          </a:xfrm>
          <a:custGeom>
            <a:avLst/>
            <a:gdLst>
              <a:gd name="T0" fmla="*/ 0 w 245"/>
              <a:gd name="T1" fmla="*/ 79 h 237"/>
              <a:gd name="T2" fmla="*/ 8 w 245"/>
              <a:gd name="T3" fmla="*/ 50 h 237"/>
              <a:gd name="T4" fmla="*/ 15 w 245"/>
              <a:gd name="T5" fmla="*/ 169 h 237"/>
              <a:gd name="T6" fmla="*/ 23 w 245"/>
              <a:gd name="T7" fmla="*/ 158 h 237"/>
              <a:gd name="T8" fmla="*/ 23 w 245"/>
              <a:gd name="T9" fmla="*/ 135 h 237"/>
              <a:gd name="T10" fmla="*/ 30 w 245"/>
              <a:gd name="T11" fmla="*/ 124 h 237"/>
              <a:gd name="T12" fmla="*/ 37 w 245"/>
              <a:gd name="T13" fmla="*/ 237 h 237"/>
              <a:gd name="T14" fmla="*/ 45 w 245"/>
              <a:gd name="T15" fmla="*/ 186 h 237"/>
              <a:gd name="T16" fmla="*/ 45 w 245"/>
              <a:gd name="T17" fmla="*/ 164 h 237"/>
              <a:gd name="T18" fmla="*/ 52 w 245"/>
              <a:gd name="T19" fmla="*/ 101 h 237"/>
              <a:gd name="T20" fmla="*/ 60 w 245"/>
              <a:gd name="T21" fmla="*/ 152 h 237"/>
              <a:gd name="T22" fmla="*/ 67 w 245"/>
              <a:gd name="T23" fmla="*/ 79 h 237"/>
              <a:gd name="T24" fmla="*/ 67 w 245"/>
              <a:gd name="T25" fmla="*/ 73 h 237"/>
              <a:gd name="T26" fmla="*/ 75 w 245"/>
              <a:gd name="T27" fmla="*/ 5 h 237"/>
              <a:gd name="T28" fmla="*/ 82 w 245"/>
              <a:gd name="T29" fmla="*/ 79 h 237"/>
              <a:gd name="T30" fmla="*/ 89 w 245"/>
              <a:gd name="T31" fmla="*/ 67 h 237"/>
              <a:gd name="T32" fmla="*/ 89 w 245"/>
              <a:gd name="T33" fmla="*/ 107 h 237"/>
              <a:gd name="T34" fmla="*/ 97 w 245"/>
              <a:gd name="T35" fmla="*/ 158 h 237"/>
              <a:gd name="T36" fmla="*/ 104 w 245"/>
              <a:gd name="T37" fmla="*/ 130 h 237"/>
              <a:gd name="T38" fmla="*/ 112 w 245"/>
              <a:gd name="T39" fmla="*/ 226 h 237"/>
              <a:gd name="T40" fmla="*/ 119 w 245"/>
              <a:gd name="T41" fmla="*/ 169 h 237"/>
              <a:gd name="T42" fmla="*/ 119 w 245"/>
              <a:gd name="T43" fmla="*/ 152 h 237"/>
              <a:gd name="T44" fmla="*/ 126 w 245"/>
              <a:gd name="T45" fmla="*/ 118 h 237"/>
              <a:gd name="T46" fmla="*/ 134 w 245"/>
              <a:gd name="T47" fmla="*/ 45 h 237"/>
              <a:gd name="T48" fmla="*/ 141 w 245"/>
              <a:gd name="T49" fmla="*/ 124 h 237"/>
              <a:gd name="T50" fmla="*/ 149 w 245"/>
              <a:gd name="T51" fmla="*/ 130 h 237"/>
              <a:gd name="T52" fmla="*/ 156 w 245"/>
              <a:gd name="T53" fmla="*/ 50 h 237"/>
              <a:gd name="T54" fmla="*/ 156 w 245"/>
              <a:gd name="T55" fmla="*/ 84 h 237"/>
              <a:gd name="T56" fmla="*/ 163 w 245"/>
              <a:gd name="T57" fmla="*/ 67 h 237"/>
              <a:gd name="T58" fmla="*/ 171 w 245"/>
              <a:gd name="T59" fmla="*/ 141 h 237"/>
              <a:gd name="T60" fmla="*/ 178 w 245"/>
              <a:gd name="T61" fmla="*/ 96 h 237"/>
              <a:gd name="T62" fmla="*/ 178 w 245"/>
              <a:gd name="T63" fmla="*/ 164 h 237"/>
              <a:gd name="T64" fmla="*/ 186 w 245"/>
              <a:gd name="T65" fmla="*/ 141 h 237"/>
              <a:gd name="T66" fmla="*/ 193 w 245"/>
              <a:gd name="T67" fmla="*/ 226 h 237"/>
              <a:gd name="T68" fmla="*/ 200 w 245"/>
              <a:gd name="T69" fmla="*/ 152 h 237"/>
              <a:gd name="T70" fmla="*/ 200 w 245"/>
              <a:gd name="T71" fmla="*/ 175 h 237"/>
              <a:gd name="T72" fmla="*/ 208 w 245"/>
              <a:gd name="T73" fmla="*/ 124 h 237"/>
              <a:gd name="T74" fmla="*/ 215 w 245"/>
              <a:gd name="T75" fmla="*/ 79 h 237"/>
              <a:gd name="T76" fmla="*/ 223 w 245"/>
              <a:gd name="T77" fmla="*/ 124 h 237"/>
              <a:gd name="T78" fmla="*/ 230 w 245"/>
              <a:gd name="T79" fmla="*/ 56 h 237"/>
              <a:gd name="T80" fmla="*/ 230 w 245"/>
              <a:gd name="T81" fmla="*/ 79 h 237"/>
              <a:gd name="T82" fmla="*/ 238 w 245"/>
              <a:gd name="T83" fmla="*/ 39 h 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45" h="237">
                <a:moveTo>
                  <a:pt x="0" y="79"/>
                </a:moveTo>
                <a:lnTo>
                  <a:pt x="0" y="22"/>
                </a:lnTo>
                <a:lnTo>
                  <a:pt x="0" y="79"/>
                </a:lnTo>
                <a:lnTo>
                  <a:pt x="8" y="73"/>
                </a:lnTo>
                <a:lnTo>
                  <a:pt x="8" y="130"/>
                </a:lnTo>
                <a:lnTo>
                  <a:pt x="8" y="50"/>
                </a:lnTo>
                <a:lnTo>
                  <a:pt x="8" y="90"/>
                </a:lnTo>
                <a:lnTo>
                  <a:pt x="15" y="101"/>
                </a:lnTo>
                <a:lnTo>
                  <a:pt x="15" y="169"/>
                </a:lnTo>
                <a:lnTo>
                  <a:pt x="15" y="50"/>
                </a:lnTo>
                <a:lnTo>
                  <a:pt x="15" y="164"/>
                </a:lnTo>
                <a:lnTo>
                  <a:pt x="23" y="158"/>
                </a:lnTo>
                <a:lnTo>
                  <a:pt x="23" y="181"/>
                </a:lnTo>
                <a:lnTo>
                  <a:pt x="23" y="84"/>
                </a:lnTo>
                <a:lnTo>
                  <a:pt x="23" y="135"/>
                </a:lnTo>
                <a:lnTo>
                  <a:pt x="30" y="130"/>
                </a:lnTo>
                <a:lnTo>
                  <a:pt x="30" y="215"/>
                </a:lnTo>
                <a:lnTo>
                  <a:pt x="30" y="124"/>
                </a:lnTo>
                <a:lnTo>
                  <a:pt x="30" y="181"/>
                </a:lnTo>
                <a:lnTo>
                  <a:pt x="37" y="175"/>
                </a:lnTo>
                <a:lnTo>
                  <a:pt x="37" y="237"/>
                </a:lnTo>
                <a:lnTo>
                  <a:pt x="37" y="130"/>
                </a:lnTo>
                <a:lnTo>
                  <a:pt x="37" y="169"/>
                </a:lnTo>
                <a:lnTo>
                  <a:pt x="45" y="186"/>
                </a:lnTo>
                <a:lnTo>
                  <a:pt x="45" y="209"/>
                </a:lnTo>
                <a:lnTo>
                  <a:pt x="45" y="141"/>
                </a:lnTo>
                <a:lnTo>
                  <a:pt x="45" y="164"/>
                </a:lnTo>
                <a:lnTo>
                  <a:pt x="52" y="158"/>
                </a:lnTo>
                <a:lnTo>
                  <a:pt x="52" y="186"/>
                </a:lnTo>
                <a:lnTo>
                  <a:pt x="52" y="101"/>
                </a:lnTo>
                <a:lnTo>
                  <a:pt x="52" y="118"/>
                </a:lnTo>
                <a:lnTo>
                  <a:pt x="60" y="124"/>
                </a:lnTo>
                <a:lnTo>
                  <a:pt x="60" y="152"/>
                </a:lnTo>
                <a:lnTo>
                  <a:pt x="60" y="79"/>
                </a:lnTo>
                <a:lnTo>
                  <a:pt x="60" y="84"/>
                </a:lnTo>
                <a:lnTo>
                  <a:pt x="67" y="79"/>
                </a:lnTo>
                <a:lnTo>
                  <a:pt x="67" y="90"/>
                </a:lnTo>
                <a:lnTo>
                  <a:pt x="67" y="17"/>
                </a:lnTo>
                <a:lnTo>
                  <a:pt x="67" y="73"/>
                </a:lnTo>
                <a:lnTo>
                  <a:pt x="75" y="79"/>
                </a:lnTo>
                <a:lnTo>
                  <a:pt x="75" y="96"/>
                </a:lnTo>
                <a:lnTo>
                  <a:pt x="75" y="5"/>
                </a:lnTo>
                <a:lnTo>
                  <a:pt x="75" y="22"/>
                </a:lnTo>
                <a:lnTo>
                  <a:pt x="82" y="22"/>
                </a:lnTo>
                <a:lnTo>
                  <a:pt x="82" y="79"/>
                </a:lnTo>
                <a:lnTo>
                  <a:pt x="82" y="11"/>
                </a:lnTo>
                <a:lnTo>
                  <a:pt x="82" y="62"/>
                </a:lnTo>
                <a:lnTo>
                  <a:pt x="89" y="67"/>
                </a:lnTo>
                <a:lnTo>
                  <a:pt x="89" y="135"/>
                </a:lnTo>
                <a:lnTo>
                  <a:pt x="89" y="62"/>
                </a:lnTo>
                <a:lnTo>
                  <a:pt x="89" y="107"/>
                </a:lnTo>
                <a:lnTo>
                  <a:pt x="97" y="118"/>
                </a:lnTo>
                <a:lnTo>
                  <a:pt x="97" y="96"/>
                </a:lnTo>
                <a:lnTo>
                  <a:pt x="97" y="158"/>
                </a:lnTo>
                <a:lnTo>
                  <a:pt x="104" y="152"/>
                </a:lnTo>
                <a:lnTo>
                  <a:pt x="104" y="192"/>
                </a:lnTo>
                <a:lnTo>
                  <a:pt x="104" y="130"/>
                </a:lnTo>
                <a:lnTo>
                  <a:pt x="104" y="158"/>
                </a:lnTo>
                <a:lnTo>
                  <a:pt x="112" y="158"/>
                </a:lnTo>
                <a:lnTo>
                  <a:pt x="112" y="226"/>
                </a:lnTo>
                <a:lnTo>
                  <a:pt x="112" y="147"/>
                </a:lnTo>
                <a:lnTo>
                  <a:pt x="112" y="181"/>
                </a:lnTo>
                <a:lnTo>
                  <a:pt x="119" y="169"/>
                </a:lnTo>
                <a:lnTo>
                  <a:pt x="119" y="209"/>
                </a:lnTo>
                <a:lnTo>
                  <a:pt x="119" y="124"/>
                </a:lnTo>
                <a:lnTo>
                  <a:pt x="119" y="152"/>
                </a:lnTo>
                <a:lnTo>
                  <a:pt x="126" y="147"/>
                </a:lnTo>
                <a:lnTo>
                  <a:pt x="126" y="186"/>
                </a:lnTo>
                <a:lnTo>
                  <a:pt x="126" y="118"/>
                </a:lnTo>
                <a:lnTo>
                  <a:pt x="126" y="169"/>
                </a:lnTo>
                <a:lnTo>
                  <a:pt x="134" y="181"/>
                </a:lnTo>
                <a:lnTo>
                  <a:pt x="134" y="45"/>
                </a:lnTo>
                <a:lnTo>
                  <a:pt x="134" y="50"/>
                </a:lnTo>
                <a:lnTo>
                  <a:pt x="141" y="45"/>
                </a:lnTo>
                <a:lnTo>
                  <a:pt x="141" y="124"/>
                </a:lnTo>
                <a:lnTo>
                  <a:pt x="141" y="33"/>
                </a:lnTo>
                <a:lnTo>
                  <a:pt x="141" y="124"/>
                </a:lnTo>
                <a:lnTo>
                  <a:pt x="149" y="130"/>
                </a:lnTo>
                <a:lnTo>
                  <a:pt x="149" y="33"/>
                </a:lnTo>
                <a:lnTo>
                  <a:pt x="149" y="45"/>
                </a:lnTo>
                <a:lnTo>
                  <a:pt x="156" y="50"/>
                </a:lnTo>
                <a:lnTo>
                  <a:pt x="156" y="107"/>
                </a:lnTo>
                <a:lnTo>
                  <a:pt x="156" y="0"/>
                </a:lnTo>
                <a:lnTo>
                  <a:pt x="156" y="84"/>
                </a:lnTo>
                <a:lnTo>
                  <a:pt x="163" y="96"/>
                </a:lnTo>
                <a:lnTo>
                  <a:pt x="163" y="124"/>
                </a:lnTo>
                <a:lnTo>
                  <a:pt x="163" y="67"/>
                </a:lnTo>
                <a:lnTo>
                  <a:pt x="163" y="118"/>
                </a:lnTo>
                <a:lnTo>
                  <a:pt x="171" y="107"/>
                </a:lnTo>
                <a:lnTo>
                  <a:pt x="171" y="141"/>
                </a:lnTo>
                <a:lnTo>
                  <a:pt x="171" y="84"/>
                </a:lnTo>
                <a:lnTo>
                  <a:pt x="171" y="101"/>
                </a:lnTo>
                <a:lnTo>
                  <a:pt x="178" y="96"/>
                </a:lnTo>
                <a:lnTo>
                  <a:pt x="178" y="186"/>
                </a:lnTo>
                <a:lnTo>
                  <a:pt x="178" y="84"/>
                </a:lnTo>
                <a:lnTo>
                  <a:pt x="178" y="164"/>
                </a:lnTo>
                <a:lnTo>
                  <a:pt x="186" y="158"/>
                </a:lnTo>
                <a:lnTo>
                  <a:pt x="186" y="198"/>
                </a:lnTo>
                <a:lnTo>
                  <a:pt x="186" y="141"/>
                </a:lnTo>
                <a:lnTo>
                  <a:pt x="186" y="181"/>
                </a:lnTo>
                <a:lnTo>
                  <a:pt x="193" y="186"/>
                </a:lnTo>
                <a:lnTo>
                  <a:pt x="193" y="226"/>
                </a:lnTo>
                <a:lnTo>
                  <a:pt x="193" y="147"/>
                </a:lnTo>
                <a:lnTo>
                  <a:pt x="193" y="158"/>
                </a:lnTo>
                <a:lnTo>
                  <a:pt x="200" y="152"/>
                </a:lnTo>
                <a:lnTo>
                  <a:pt x="200" y="192"/>
                </a:lnTo>
                <a:lnTo>
                  <a:pt x="200" y="113"/>
                </a:lnTo>
                <a:lnTo>
                  <a:pt x="200" y="175"/>
                </a:lnTo>
                <a:lnTo>
                  <a:pt x="208" y="169"/>
                </a:lnTo>
                <a:lnTo>
                  <a:pt x="208" y="96"/>
                </a:lnTo>
                <a:lnTo>
                  <a:pt x="208" y="124"/>
                </a:lnTo>
                <a:lnTo>
                  <a:pt x="215" y="118"/>
                </a:lnTo>
                <a:lnTo>
                  <a:pt x="215" y="158"/>
                </a:lnTo>
                <a:lnTo>
                  <a:pt x="215" y="79"/>
                </a:lnTo>
                <a:lnTo>
                  <a:pt x="215" y="107"/>
                </a:lnTo>
                <a:lnTo>
                  <a:pt x="223" y="113"/>
                </a:lnTo>
                <a:lnTo>
                  <a:pt x="223" y="124"/>
                </a:lnTo>
                <a:lnTo>
                  <a:pt x="223" y="22"/>
                </a:lnTo>
                <a:lnTo>
                  <a:pt x="223" y="50"/>
                </a:lnTo>
                <a:lnTo>
                  <a:pt x="230" y="56"/>
                </a:lnTo>
                <a:lnTo>
                  <a:pt x="230" y="113"/>
                </a:lnTo>
                <a:lnTo>
                  <a:pt x="230" y="45"/>
                </a:lnTo>
                <a:lnTo>
                  <a:pt x="230" y="79"/>
                </a:lnTo>
                <a:lnTo>
                  <a:pt x="238" y="84"/>
                </a:lnTo>
                <a:lnTo>
                  <a:pt x="238" y="107"/>
                </a:lnTo>
                <a:lnTo>
                  <a:pt x="238" y="39"/>
                </a:lnTo>
                <a:lnTo>
                  <a:pt x="238" y="90"/>
                </a:lnTo>
                <a:lnTo>
                  <a:pt x="245" y="101"/>
                </a:lnTo>
              </a:path>
            </a:pathLst>
          </a:custGeom>
          <a:noFill/>
          <a:ln w="28575" cmpd="sng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" name="Freeform 117"/>
          <p:cNvSpPr>
            <a:spLocks/>
          </p:cNvSpPr>
          <p:nvPr/>
        </p:nvSpPr>
        <p:spPr bwMode="auto">
          <a:xfrm>
            <a:off x="4895850" y="4668308"/>
            <a:ext cx="387350" cy="309563"/>
          </a:xfrm>
          <a:custGeom>
            <a:avLst/>
            <a:gdLst>
              <a:gd name="T0" fmla="*/ 0 w 244"/>
              <a:gd name="T1" fmla="*/ 51 h 204"/>
              <a:gd name="T2" fmla="*/ 7 w 244"/>
              <a:gd name="T3" fmla="*/ 164 h 204"/>
              <a:gd name="T4" fmla="*/ 15 w 244"/>
              <a:gd name="T5" fmla="*/ 158 h 204"/>
              <a:gd name="T6" fmla="*/ 22 w 244"/>
              <a:gd name="T7" fmla="*/ 124 h 204"/>
              <a:gd name="T8" fmla="*/ 22 w 244"/>
              <a:gd name="T9" fmla="*/ 130 h 204"/>
              <a:gd name="T10" fmla="*/ 30 w 244"/>
              <a:gd name="T11" fmla="*/ 90 h 204"/>
              <a:gd name="T12" fmla="*/ 37 w 244"/>
              <a:gd name="T13" fmla="*/ 164 h 204"/>
              <a:gd name="T14" fmla="*/ 44 w 244"/>
              <a:gd name="T15" fmla="*/ 113 h 204"/>
              <a:gd name="T16" fmla="*/ 44 w 244"/>
              <a:gd name="T17" fmla="*/ 90 h 204"/>
              <a:gd name="T18" fmla="*/ 52 w 244"/>
              <a:gd name="T19" fmla="*/ 39 h 204"/>
              <a:gd name="T20" fmla="*/ 59 w 244"/>
              <a:gd name="T21" fmla="*/ 107 h 204"/>
              <a:gd name="T22" fmla="*/ 67 w 244"/>
              <a:gd name="T23" fmla="*/ 62 h 204"/>
              <a:gd name="T24" fmla="*/ 67 w 244"/>
              <a:gd name="T25" fmla="*/ 73 h 204"/>
              <a:gd name="T26" fmla="*/ 74 w 244"/>
              <a:gd name="T27" fmla="*/ 0 h 204"/>
              <a:gd name="T28" fmla="*/ 81 w 244"/>
              <a:gd name="T29" fmla="*/ 130 h 204"/>
              <a:gd name="T30" fmla="*/ 89 w 244"/>
              <a:gd name="T31" fmla="*/ 113 h 204"/>
              <a:gd name="T32" fmla="*/ 96 w 244"/>
              <a:gd name="T33" fmla="*/ 164 h 204"/>
              <a:gd name="T34" fmla="*/ 104 w 244"/>
              <a:gd name="T35" fmla="*/ 147 h 204"/>
              <a:gd name="T36" fmla="*/ 111 w 244"/>
              <a:gd name="T37" fmla="*/ 102 h 204"/>
              <a:gd name="T38" fmla="*/ 111 w 244"/>
              <a:gd name="T39" fmla="*/ 96 h 204"/>
              <a:gd name="T40" fmla="*/ 118 w 244"/>
              <a:gd name="T41" fmla="*/ 158 h 204"/>
              <a:gd name="T42" fmla="*/ 126 w 244"/>
              <a:gd name="T43" fmla="*/ 90 h 204"/>
              <a:gd name="T44" fmla="*/ 133 w 244"/>
              <a:gd name="T45" fmla="*/ 56 h 204"/>
              <a:gd name="T46" fmla="*/ 141 w 244"/>
              <a:gd name="T47" fmla="*/ 153 h 204"/>
              <a:gd name="T48" fmla="*/ 148 w 244"/>
              <a:gd name="T49" fmla="*/ 124 h 204"/>
              <a:gd name="T50" fmla="*/ 155 w 244"/>
              <a:gd name="T51" fmla="*/ 113 h 204"/>
              <a:gd name="T52" fmla="*/ 155 w 244"/>
              <a:gd name="T53" fmla="*/ 39 h 204"/>
              <a:gd name="T54" fmla="*/ 163 w 244"/>
              <a:gd name="T55" fmla="*/ 17 h 204"/>
              <a:gd name="T56" fmla="*/ 170 w 244"/>
              <a:gd name="T57" fmla="*/ 96 h 204"/>
              <a:gd name="T58" fmla="*/ 178 w 244"/>
              <a:gd name="T59" fmla="*/ 68 h 204"/>
              <a:gd name="T60" fmla="*/ 178 w 244"/>
              <a:gd name="T61" fmla="*/ 51 h 204"/>
              <a:gd name="T62" fmla="*/ 185 w 244"/>
              <a:gd name="T63" fmla="*/ 17 h 204"/>
              <a:gd name="T64" fmla="*/ 193 w 244"/>
              <a:gd name="T65" fmla="*/ 130 h 204"/>
              <a:gd name="T66" fmla="*/ 200 w 244"/>
              <a:gd name="T67" fmla="*/ 90 h 204"/>
              <a:gd name="T68" fmla="*/ 200 w 244"/>
              <a:gd name="T69" fmla="*/ 130 h 204"/>
              <a:gd name="T70" fmla="*/ 207 w 244"/>
              <a:gd name="T71" fmla="*/ 96 h 204"/>
              <a:gd name="T72" fmla="*/ 215 w 244"/>
              <a:gd name="T73" fmla="*/ 96 h 204"/>
              <a:gd name="T74" fmla="*/ 222 w 244"/>
              <a:gd name="T75" fmla="*/ 204 h 204"/>
              <a:gd name="T76" fmla="*/ 230 w 244"/>
              <a:gd name="T77" fmla="*/ 124 h 204"/>
              <a:gd name="T78" fmla="*/ 230 w 244"/>
              <a:gd name="T79" fmla="*/ 119 h 204"/>
              <a:gd name="T80" fmla="*/ 237 w 244"/>
              <a:gd name="T81" fmla="*/ 85 h 204"/>
              <a:gd name="T82" fmla="*/ 244 w 244"/>
              <a:gd name="T83" fmla="*/ 113 h 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44" h="204">
                <a:moveTo>
                  <a:pt x="0" y="73"/>
                </a:moveTo>
                <a:lnTo>
                  <a:pt x="0" y="90"/>
                </a:lnTo>
                <a:lnTo>
                  <a:pt x="0" y="51"/>
                </a:lnTo>
                <a:lnTo>
                  <a:pt x="0" y="62"/>
                </a:lnTo>
                <a:lnTo>
                  <a:pt x="7" y="56"/>
                </a:lnTo>
                <a:lnTo>
                  <a:pt x="7" y="164"/>
                </a:lnTo>
                <a:lnTo>
                  <a:pt x="7" y="51"/>
                </a:lnTo>
                <a:lnTo>
                  <a:pt x="7" y="153"/>
                </a:lnTo>
                <a:lnTo>
                  <a:pt x="15" y="158"/>
                </a:lnTo>
                <a:lnTo>
                  <a:pt x="15" y="68"/>
                </a:lnTo>
                <a:lnTo>
                  <a:pt x="15" y="119"/>
                </a:lnTo>
                <a:lnTo>
                  <a:pt x="22" y="124"/>
                </a:lnTo>
                <a:lnTo>
                  <a:pt x="22" y="153"/>
                </a:lnTo>
                <a:lnTo>
                  <a:pt x="22" y="102"/>
                </a:lnTo>
                <a:lnTo>
                  <a:pt x="22" y="130"/>
                </a:lnTo>
                <a:lnTo>
                  <a:pt x="30" y="136"/>
                </a:lnTo>
                <a:lnTo>
                  <a:pt x="30" y="158"/>
                </a:lnTo>
                <a:lnTo>
                  <a:pt x="30" y="90"/>
                </a:lnTo>
                <a:lnTo>
                  <a:pt x="30" y="102"/>
                </a:lnTo>
                <a:lnTo>
                  <a:pt x="37" y="96"/>
                </a:lnTo>
                <a:lnTo>
                  <a:pt x="37" y="164"/>
                </a:lnTo>
                <a:lnTo>
                  <a:pt x="37" y="90"/>
                </a:lnTo>
                <a:lnTo>
                  <a:pt x="37" y="124"/>
                </a:lnTo>
                <a:lnTo>
                  <a:pt x="44" y="113"/>
                </a:lnTo>
                <a:lnTo>
                  <a:pt x="44" y="130"/>
                </a:lnTo>
                <a:lnTo>
                  <a:pt x="44" y="56"/>
                </a:lnTo>
                <a:lnTo>
                  <a:pt x="44" y="90"/>
                </a:lnTo>
                <a:lnTo>
                  <a:pt x="52" y="85"/>
                </a:lnTo>
                <a:lnTo>
                  <a:pt x="52" y="113"/>
                </a:lnTo>
                <a:lnTo>
                  <a:pt x="52" y="39"/>
                </a:lnTo>
                <a:lnTo>
                  <a:pt x="52" y="85"/>
                </a:lnTo>
                <a:lnTo>
                  <a:pt x="59" y="96"/>
                </a:lnTo>
                <a:lnTo>
                  <a:pt x="59" y="107"/>
                </a:lnTo>
                <a:lnTo>
                  <a:pt x="59" y="51"/>
                </a:lnTo>
                <a:lnTo>
                  <a:pt x="59" y="56"/>
                </a:lnTo>
                <a:lnTo>
                  <a:pt x="67" y="62"/>
                </a:lnTo>
                <a:lnTo>
                  <a:pt x="67" y="90"/>
                </a:lnTo>
                <a:lnTo>
                  <a:pt x="67" y="0"/>
                </a:lnTo>
                <a:lnTo>
                  <a:pt x="67" y="73"/>
                </a:lnTo>
                <a:lnTo>
                  <a:pt x="74" y="68"/>
                </a:lnTo>
                <a:lnTo>
                  <a:pt x="74" y="79"/>
                </a:lnTo>
                <a:lnTo>
                  <a:pt x="74" y="0"/>
                </a:lnTo>
                <a:lnTo>
                  <a:pt x="74" y="45"/>
                </a:lnTo>
                <a:lnTo>
                  <a:pt x="81" y="34"/>
                </a:lnTo>
                <a:lnTo>
                  <a:pt x="81" y="130"/>
                </a:lnTo>
                <a:lnTo>
                  <a:pt x="81" y="102"/>
                </a:lnTo>
                <a:lnTo>
                  <a:pt x="89" y="107"/>
                </a:lnTo>
                <a:lnTo>
                  <a:pt x="89" y="113"/>
                </a:lnTo>
                <a:lnTo>
                  <a:pt x="89" y="45"/>
                </a:lnTo>
                <a:lnTo>
                  <a:pt x="96" y="51"/>
                </a:lnTo>
                <a:lnTo>
                  <a:pt x="96" y="164"/>
                </a:lnTo>
                <a:lnTo>
                  <a:pt x="96" y="45"/>
                </a:lnTo>
                <a:lnTo>
                  <a:pt x="96" y="147"/>
                </a:lnTo>
                <a:lnTo>
                  <a:pt x="104" y="147"/>
                </a:lnTo>
                <a:lnTo>
                  <a:pt x="104" y="68"/>
                </a:lnTo>
                <a:lnTo>
                  <a:pt x="104" y="96"/>
                </a:lnTo>
                <a:lnTo>
                  <a:pt x="111" y="102"/>
                </a:lnTo>
                <a:lnTo>
                  <a:pt x="111" y="147"/>
                </a:lnTo>
                <a:lnTo>
                  <a:pt x="111" y="90"/>
                </a:lnTo>
                <a:lnTo>
                  <a:pt x="111" y="96"/>
                </a:lnTo>
                <a:lnTo>
                  <a:pt x="118" y="90"/>
                </a:lnTo>
                <a:lnTo>
                  <a:pt x="118" y="68"/>
                </a:lnTo>
                <a:lnTo>
                  <a:pt x="118" y="158"/>
                </a:lnTo>
                <a:lnTo>
                  <a:pt x="126" y="147"/>
                </a:lnTo>
                <a:lnTo>
                  <a:pt x="126" y="181"/>
                </a:lnTo>
                <a:lnTo>
                  <a:pt x="126" y="90"/>
                </a:lnTo>
                <a:lnTo>
                  <a:pt x="126" y="96"/>
                </a:lnTo>
                <a:lnTo>
                  <a:pt x="133" y="90"/>
                </a:lnTo>
                <a:lnTo>
                  <a:pt x="133" y="56"/>
                </a:lnTo>
                <a:lnTo>
                  <a:pt x="133" y="147"/>
                </a:lnTo>
                <a:lnTo>
                  <a:pt x="141" y="141"/>
                </a:lnTo>
                <a:lnTo>
                  <a:pt x="141" y="153"/>
                </a:lnTo>
                <a:lnTo>
                  <a:pt x="141" y="39"/>
                </a:lnTo>
                <a:lnTo>
                  <a:pt x="148" y="45"/>
                </a:lnTo>
                <a:lnTo>
                  <a:pt x="148" y="124"/>
                </a:lnTo>
                <a:lnTo>
                  <a:pt x="148" y="22"/>
                </a:lnTo>
                <a:lnTo>
                  <a:pt x="148" y="119"/>
                </a:lnTo>
                <a:lnTo>
                  <a:pt x="155" y="113"/>
                </a:lnTo>
                <a:lnTo>
                  <a:pt x="155" y="130"/>
                </a:lnTo>
                <a:lnTo>
                  <a:pt x="155" y="22"/>
                </a:lnTo>
                <a:lnTo>
                  <a:pt x="155" y="39"/>
                </a:lnTo>
                <a:lnTo>
                  <a:pt x="163" y="39"/>
                </a:lnTo>
                <a:lnTo>
                  <a:pt x="163" y="102"/>
                </a:lnTo>
                <a:lnTo>
                  <a:pt x="163" y="17"/>
                </a:lnTo>
                <a:lnTo>
                  <a:pt x="163" y="85"/>
                </a:lnTo>
                <a:lnTo>
                  <a:pt x="170" y="90"/>
                </a:lnTo>
                <a:lnTo>
                  <a:pt x="170" y="96"/>
                </a:lnTo>
                <a:lnTo>
                  <a:pt x="170" y="34"/>
                </a:lnTo>
                <a:lnTo>
                  <a:pt x="170" y="62"/>
                </a:lnTo>
                <a:lnTo>
                  <a:pt x="178" y="68"/>
                </a:lnTo>
                <a:lnTo>
                  <a:pt x="178" y="113"/>
                </a:lnTo>
                <a:lnTo>
                  <a:pt x="178" y="28"/>
                </a:lnTo>
                <a:lnTo>
                  <a:pt x="178" y="51"/>
                </a:lnTo>
                <a:lnTo>
                  <a:pt x="185" y="51"/>
                </a:lnTo>
                <a:lnTo>
                  <a:pt x="185" y="119"/>
                </a:lnTo>
                <a:lnTo>
                  <a:pt x="185" y="17"/>
                </a:lnTo>
                <a:lnTo>
                  <a:pt x="185" y="96"/>
                </a:lnTo>
                <a:lnTo>
                  <a:pt x="193" y="90"/>
                </a:lnTo>
                <a:lnTo>
                  <a:pt x="193" y="130"/>
                </a:lnTo>
                <a:lnTo>
                  <a:pt x="193" y="62"/>
                </a:lnTo>
                <a:lnTo>
                  <a:pt x="193" y="85"/>
                </a:lnTo>
                <a:lnTo>
                  <a:pt x="200" y="90"/>
                </a:lnTo>
                <a:lnTo>
                  <a:pt x="200" y="164"/>
                </a:lnTo>
                <a:lnTo>
                  <a:pt x="200" y="45"/>
                </a:lnTo>
                <a:lnTo>
                  <a:pt x="200" y="130"/>
                </a:lnTo>
                <a:lnTo>
                  <a:pt x="207" y="124"/>
                </a:lnTo>
                <a:lnTo>
                  <a:pt x="207" y="175"/>
                </a:lnTo>
                <a:lnTo>
                  <a:pt x="207" y="96"/>
                </a:lnTo>
                <a:lnTo>
                  <a:pt x="207" y="158"/>
                </a:lnTo>
                <a:lnTo>
                  <a:pt x="215" y="170"/>
                </a:lnTo>
                <a:lnTo>
                  <a:pt x="215" y="96"/>
                </a:lnTo>
                <a:lnTo>
                  <a:pt x="215" y="147"/>
                </a:lnTo>
                <a:lnTo>
                  <a:pt x="222" y="147"/>
                </a:lnTo>
                <a:lnTo>
                  <a:pt x="222" y="204"/>
                </a:lnTo>
                <a:lnTo>
                  <a:pt x="222" y="119"/>
                </a:lnTo>
                <a:lnTo>
                  <a:pt x="222" y="130"/>
                </a:lnTo>
                <a:lnTo>
                  <a:pt x="230" y="124"/>
                </a:lnTo>
                <a:lnTo>
                  <a:pt x="230" y="170"/>
                </a:lnTo>
                <a:lnTo>
                  <a:pt x="230" y="90"/>
                </a:lnTo>
                <a:lnTo>
                  <a:pt x="230" y="119"/>
                </a:lnTo>
                <a:lnTo>
                  <a:pt x="237" y="113"/>
                </a:lnTo>
                <a:lnTo>
                  <a:pt x="237" y="141"/>
                </a:lnTo>
                <a:lnTo>
                  <a:pt x="237" y="85"/>
                </a:lnTo>
                <a:lnTo>
                  <a:pt x="237" y="85"/>
                </a:lnTo>
                <a:lnTo>
                  <a:pt x="244" y="79"/>
                </a:lnTo>
                <a:lnTo>
                  <a:pt x="244" y="113"/>
                </a:lnTo>
                <a:lnTo>
                  <a:pt x="244" y="28"/>
                </a:lnTo>
                <a:lnTo>
                  <a:pt x="244" y="45"/>
                </a:lnTo>
              </a:path>
            </a:pathLst>
          </a:custGeom>
          <a:noFill/>
          <a:ln w="28575" cmpd="sng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6" name="Freeform 118"/>
          <p:cNvSpPr>
            <a:spLocks/>
          </p:cNvSpPr>
          <p:nvPr/>
        </p:nvSpPr>
        <p:spPr bwMode="auto">
          <a:xfrm>
            <a:off x="5283200" y="4566708"/>
            <a:ext cx="400050" cy="469900"/>
          </a:xfrm>
          <a:custGeom>
            <a:avLst/>
            <a:gdLst>
              <a:gd name="T0" fmla="*/ 8 w 252"/>
              <a:gd name="T1" fmla="*/ 158 h 311"/>
              <a:gd name="T2" fmla="*/ 15 w 252"/>
              <a:gd name="T3" fmla="*/ 102 h 311"/>
              <a:gd name="T4" fmla="*/ 23 w 252"/>
              <a:gd name="T5" fmla="*/ 130 h 311"/>
              <a:gd name="T6" fmla="*/ 23 w 252"/>
              <a:gd name="T7" fmla="*/ 107 h 311"/>
              <a:gd name="T8" fmla="*/ 30 w 252"/>
              <a:gd name="T9" fmla="*/ 90 h 311"/>
              <a:gd name="T10" fmla="*/ 37 w 252"/>
              <a:gd name="T11" fmla="*/ 221 h 311"/>
              <a:gd name="T12" fmla="*/ 45 w 252"/>
              <a:gd name="T13" fmla="*/ 141 h 311"/>
              <a:gd name="T14" fmla="*/ 45 w 252"/>
              <a:gd name="T15" fmla="*/ 243 h 311"/>
              <a:gd name="T16" fmla="*/ 52 w 252"/>
              <a:gd name="T17" fmla="*/ 198 h 311"/>
              <a:gd name="T18" fmla="*/ 60 w 252"/>
              <a:gd name="T19" fmla="*/ 283 h 311"/>
              <a:gd name="T20" fmla="*/ 67 w 252"/>
              <a:gd name="T21" fmla="*/ 272 h 311"/>
              <a:gd name="T22" fmla="*/ 67 w 252"/>
              <a:gd name="T23" fmla="*/ 181 h 311"/>
              <a:gd name="T24" fmla="*/ 74 w 252"/>
              <a:gd name="T25" fmla="*/ 136 h 311"/>
              <a:gd name="T26" fmla="*/ 82 w 252"/>
              <a:gd name="T27" fmla="*/ 57 h 311"/>
              <a:gd name="T28" fmla="*/ 89 w 252"/>
              <a:gd name="T29" fmla="*/ 164 h 311"/>
              <a:gd name="T30" fmla="*/ 97 w 252"/>
              <a:gd name="T31" fmla="*/ 107 h 311"/>
              <a:gd name="T32" fmla="*/ 97 w 252"/>
              <a:gd name="T33" fmla="*/ 34 h 311"/>
              <a:gd name="T34" fmla="*/ 104 w 252"/>
              <a:gd name="T35" fmla="*/ 34 h 311"/>
              <a:gd name="T36" fmla="*/ 112 w 252"/>
              <a:gd name="T37" fmla="*/ 113 h 311"/>
              <a:gd name="T38" fmla="*/ 119 w 252"/>
              <a:gd name="T39" fmla="*/ 119 h 311"/>
              <a:gd name="T40" fmla="*/ 126 w 252"/>
              <a:gd name="T41" fmla="*/ 221 h 311"/>
              <a:gd name="T42" fmla="*/ 126 w 252"/>
              <a:gd name="T43" fmla="*/ 198 h 311"/>
              <a:gd name="T44" fmla="*/ 134 w 252"/>
              <a:gd name="T45" fmla="*/ 170 h 311"/>
              <a:gd name="T46" fmla="*/ 141 w 252"/>
              <a:gd name="T47" fmla="*/ 272 h 311"/>
              <a:gd name="T48" fmla="*/ 149 w 252"/>
              <a:gd name="T49" fmla="*/ 198 h 311"/>
              <a:gd name="T50" fmla="*/ 149 w 252"/>
              <a:gd name="T51" fmla="*/ 187 h 311"/>
              <a:gd name="T52" fmla="*/ 156 w 252"/>
              <a:gd name="T53" fmla="*/ 141 h 311"/>
              <a:gd name="T54" fmla="*/ 163 w 252"/>
              <a:gd name="T55" fmla="*/ 198 h 311"/>
              <a:gd name="T56" fmla="*/ 171 w 252"/>
              <a:gd name="T57" fmla="*/ 141 h 311"/>
              <a:gd name="T58" fmla="*/ 171 w 252"/>
              <a:gd name="T59" fmla="*/ 107 h 311"/>
              <a:gd name="T60" fmla="*/ 178 w 252"/>
              <a:gd name="T61" fmla="*/ 79 h 311"/>
              <a:gd name="T62" fmla="*/ 186 w 252"/>
              <a:gd name="T63" fmla="*/ 147 h 311"/>
              <a:gd name="T64" fmla="*/ 193 w 252"/>
              <a:gd name="T65" fmla="*/ 107 h 311"/>
              <a:gd name="T66" fmla="*/ 200 w 252"/>
              <a:gd name="T67" fmla="*/ 147 h 311"/>
              <a:gd name="T68" fmla="*/ 200 w 252"/>
              <a:gd name="T69" fmla="*/ 181 h 311"/>
              <a:gd name="T70" fmla="*/ 208 w 252"/>
              <a:gd name="T71" fmla="*/ 136 h 311"/>
              <a:gd name="T72" fmla="*/ 215 w 252"/>
              <a:gd name="T73" fmla="*/ 238 h 311"/>
              <a:gd name="T74" fmla="*/ 223 w 252"/>
              <a:gd name="T75" fmla="*/ 243 h 311"/>
              <a:gd name="T76" fmla="*/ 230 w 252"/>
              <a:gd name="T77" fmla="*/ 158 h 311"/>
              <a:gd name="T78" fmla="*/ 230 w 252"/>
              <a:gd name="T79" fmla="*/ 215 h 311"/>
              <a:gd name="T80" fmla="*/ 237 w 252"/>
              <a:gd name="T81" fmla="*/ 107 h 311"/>
              <a:gd name="T82" fmla="*/ 245 w 252"/>
              <a:gd name="T83" fmla="*/ 181 h 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52" h="311">
                <a:moveTo>
                  <a:pt x="0" y="113"/>
                </a:moveTo>
                <a:lnTo>
                  <a:pt x="8" y="119"/>
                </a:lnTo>
                <a:lnTo>
                  <a:pt x="8" y="158"/>
                </a:lnTo>
                <a:lnTo>
                  <a:pt x="8" y="45"/>
                </a:lnTo>
                <a:lnTo>
                  <a:pt x="8" y="107"/>
                </a:lnTo>
                <a:lnTo>
                  <a:pt x="15" y="102"/>
                </a:lnTo>
                <a:lnTo>
                  <a:pt x="15" y="62"/>
                </a:lnTo>
                <a:lnTo>
                  <a:pt x="15" y="124"/>
                </a:lnTo>
                <a:lnTo>
                  <a:pt x="23" y="130"/>
                </a:lnTo>
                <a:lnTo>
                  <a:pt x="23" y="130"/>
                </a:lnTo>
                <a:lnTo>
                  <a:pt x="23" y="45"/>
                </a:lnTo>
                <a:lnTo>
                  <a:pt x="23" y="107"/>
                </a:lnTo>
                <a:lnTo>
                  <a:pt x="30" y="96"/>
                </a:lnTo>
                <a:lnTo>
                  <a:pt x="30" y="181"/>
                </a:lnTo>
                <a:lnTo>
                  <a:pt x="30" y="90"/>
                </a:lnTo>
                <a:lnTo>
                  <a:pt x="30" y="124"/>
                </a:lnTo>
                <a:lnTo>
                  <a:pt x="37" y="136"/>
                </a:lnTo>
                <a:lnTo>
                  <a:pt x="37" y="221"/>
                </a:lnTo>
                <a:lnTo>
                  <a:pt x="37" y="124"/>
                </a:lnTo>
                <a:lnTo>
                  <a:pt x="37" y="158"/>
                </a:lnTo>
                <a:lnTo>
                  <a:pt x="45" y="141"/>
                </a:lnTo>
                <a:lnTo>
                  <a:pt x="45" y="249"/>
                </a:lnTo>
                <a:lnTo>
                  <a:pt x="45" y="124"/>
                </a:lnTo>
                <a:lnTo>
                  <a:pt x="45" y="243"/>
                </a:lnTo>
                <a:lnTo>
                  <a:pt x="52" y="238"/>
                </a:lnTo>
                <a:lnTo>
                  <a:pt x="52" y="311"/>
                </a:lnTo>
                <a:lnTo>
                  <a:pt x="52" y="198"/>
                </a:lnTo>
                <a:lnTo>
                  <a:pt x="52" y="204"/>
                </a:lnTo>
                <a:lnTo>
                  <a:pt x="60" y="198"/>
                </a:lnTo>
                <a:lnTo>
                  <a:pt x="60" y="283"/>
                </a:lnTo>
                <a:lnTo>
                  <a:pt x="60" y="181"/>
                </a:lnTo>
                <a:lnTo>
                  <a:pt x="60" y="277"/>
                </a:lnTo>
                <a:lnTo>
                  <a:pt x="67" y="272"/>
                </a:lnTo>
                <a:lnTo>
                  <a:pt x="67" y="277"/>
                </a:lnTo>
                <a:lnTo>
                  <a:pt x="67" y="164"/>
                </a:lnTo>
                <a:lnTo>
                  <a:pt x="67" y="181"/>
                </a:lnTo>
                <a:lnTo>
                  <a:pt x="74" y="175"/>
                </a:lnTo>
                <a:lnTo>
                  <a:pt x="74" y="232"/>
                </a:lnTo>
                <a:lnTo>
                  <a:pt x="74" y="136"/>
                </a:lnTo>
                <a:lnTo>
                  <a:pt x="74" y="221"/>
                </a:lnTo>
                <a:lnTo>
                  <a:pt x="82" y="226"/>
                </a:lnTo>
                <a:lnTo>
                  <a:pt x="82" y="57"/>
                </a:lnTo>
                <a:lnTo>
                  <a:pt x="82" y="62"/>
                </a:lnTo>
                <a:lnTo>
                  <a:pt x="89" y="68"/>
                </a:lnTo>
                <a:lnTo>
                  <a:pt x="89" y="164"/>
                </a:lnTo>
                <a:lnTo>
                  <a:pt x="89" y="51"/>
                </a:lnTo>
                <a:lnTo>
                  <a:pt x="89" y="113"/>
                </a:lnTo>
                <a:lnTo>
                  <a:pt x="97" y="107"/>
                </a:lnTo>
                <a:lnTo>
                  <a:pt x="97" y="113"/>
                </a:lnTo>
                <a:lnTo>
                  <a:pt x="97" y="0"/>
                </a:lnTo>
                <a:lnTo>
                  <a:pt x="97" y="34"/>
                </a:lnTo>
                <a:lnTo>
                  <a:pt x="104" y="45"/>
                </a:lnTo>
                <a:lnTo>
                  <a:pt x="104" y="119"/>
                </a:lnTo>
                <a:lnTo>
                  <a:pt x="104" y="34"/>
                </a:lnTo>
                <a:lnTo>
                  <a:pt x="104" y="113"/>
                </a:lnTo>
                <a:lnTo>
                  <a:pt x="112" y="107"/>
                </a:lnTo>
                <a:lnTo>
                  <a:pt x="112" y="113"/>
                </a:lnTo>
                <a:lnTo>
                  <a:pt x="112" y="68"/>
                </a:lnTo>
                <a:lnTo>
                  <a:pt x="112" y="113"/>
                </a:lnTo>
                <a:lnTo>
                  <a:pt x="119" y="119"/>
                </a:lnTo>
                <a:lnTo>
                  <a:pt x="119" y="107"/>
                </a:lnTo>
                <a:lnTo>
                  <a:pt x="119" y="226"/>
                </a:lnTo>
                <a:lnTo>
                  <a:pt x="126" y="221"/>
                </a:lnTo>
                <a:lnTo>
                  <a:pt x="126" y="232"/>
                </a:lnTo>
                <a:lnTo>
                  <a:pt x="126" y="170"/>
                </a:lnTo>
                <a:lnTo>
                  <a:pt x="126" y="198"/>
                </a:lnTo>
                <a:lnTo>
                  <a:pt x="134" y="204"/>
                </a:lnTo>
                <a:lnTo>
                  <a:pt x="134" y="272"/>
                </a:lnTo>
                <a:lnTo>
                  <a:pt x="134" y="170"/>
                </a:lnTo>
                <a:lnTo>
                  <a:pt x="134" y="232"/>
                </a:lnTo>
                <a:lnTo>
                  <a:pt x="141" y="221"/>
                </a:lnTo>
                <a:lnTo>
                  <a:pt x="141" y="272"/>
                </a:lnTo>
                <a:lnTo>
                  <a:pt x="141" y="170"/>
                </a:lnTo>
                <a:lnTo>
                  <a:pt x="141" y="192"/>
                </a:lnTo>
                <a:lnTo>
                  <a:pt x="149" y="198"/>
                </a:lnTo>
                <a:lnTo>
                  <a:pt x="149" y="249"/>
                </a:lnTo>
                <a:lnTo>
                  <a:pt x="149" y="170"/>
                </a:lnTo>
                <a:lnTo>
                  <a:pt x="149" y="187"/>
                </a:lnTo>
                <a:lnTo>
                  <a:pt x="156" y="192"/>
                </a:lnTo>
                <a:lnTo>
                  <a:pt x="156" y="198"/>
                </a:lnTo>
                <a:lnTo>
                  <a:pt x="156" y="141"/>
                </a:lnTo>
                <a:lnTo>
                  <a:pt x="156" y="181"/>
                </a:lnTo>
                <a:lnTo>
                  <a:pt x="163" y="175"/>
                </a:lnTo>
                <a:lnTo>
                  <a:pt x="163" y="198"/>
                </a:lnTo>
                <a:lnTo>
                  <a:pt x="163" y="107"/>
                </a:lnTo>
                <a:lnTo>
                  <a:pt x="163" y="147"/>
                </a:lnTo>
                <a:lnTo>
                  <a:pt x="171" y="141"/>
                </a:lnTo>
                <a:lnTo>
                  <a:pt x="171" y="164"/>
                </a:lnTo>
                <a:lnTo>
                  <a:pt x="171" y="73"/>
                </a:lnTo>
                <a:lnTo>
                  <a:pt x="171" y="107"/>
                </a:lnTo>
                <a:lnTo>
                  <a:pt x="178" y="113"/>
                </a:lnTo>
                <a:lnTo>
                  <a:pt x="178" y="153"/>
                </a:lnTo>
                <a:lnTo>
                  <a:pt x="178" y="79"/>
                </a:lnTo>
                <a:lnTo>
                  <a:pt x="178" y="102"/>
                </a:lnTo>
                <a:lnTo>
                  <a:pt x="186" y="107"/>
                </a:lnTo>
                <a:lnTo>
                  <a:pt x="186" y="147"/>
                </a:lnTo>
                <a:lnTo>
                  <a:pt x="186" y="62"/>
                </a:lnTo>
                <a:lnTo>
                  <a:pt x="186" y="113"/>
                </a:lnTo>
                <a:lnTo>
                  <a:pt x="193" y="107"/>
                </a:lnTo>
                <a:lnTo>
                  <a:pt x="193" y="187"/>
                </a:lnTo>
                <a:lnTo>
                  <a:pt x="193" y="136"/>
                </a:lnTo>
                <a:lnTo>
                  <a:pt x="200" y="147"/>
                </a:lnTo>
                <a:lnTo>
                  <a:pt x="200" y="198"/>
                </a:lnTo>
                <a:lnTo>
                  <a:pt x="200" y="130"/>
                </a:lnTo>
                <a:lnTo>
                  <a:pt x="200" y="181"/>
                </a:lnTo>
                <a:lnTo>
                  <a:pt x="208" y="175"/>
                </a:lnTo>
                <a:lnTo>
                  <a:pt x="208" y="243"/>
                </a:lnTo>
                <a:lnTo>
                  <a:pt x="208" y="136"/>
                </a:lnTo>
                <a:lnTo>
                  <a:pt x="208" y="232"/>
                </a:lnTo>
                <a:lnTo>
                  <a:pt x="215" y="215"/>
                </a:lnTo>
                <a:lnTo>
                  <a:pt x="215" y="238"/>
                </a:lnTo>
                <a:lnTo>
                  <a:pt x="215" y="164"/>
                </a:lnTo>
                <a:lnTo>
                  <a:pt x="215" y="232"/>
                </a:lnTo>
                <a:lnTo>
                  <a:pt x="223" y="243"/>
                </a:lnTo>
                <a:lnTo>
                  <a:pt x="223" y="260"/>
                </a:lnTo>
                <a:lnTo>
                  <a:pt x="223" y="153"/>
                </a:lnTo>
                <a:lnTo>
                  <a:pt x="230" y="158"/>
                </a:lnTo>
                <a:lnTo>
                  <a:pt x="230" y="226"/>
                </a:lnTo>
                <a:lnTo>
                  <a:pt x="230" y="153"/>
                </a:lnTo>
                <a:lnTo>
                  <a:pt x="230" y="215"/>
                </a:lnTo>
                <a:lnTo>
                  <a:pt x="237" y="221"/>
                </a:lnTo>
                <a:lnTo>
                  <a:pt x="237" y="221"/>
                </a:lnTo>
                <a:lnTo>
                  <a:pt x="237" y="107"/>
                </a:lnTo>
                <a:lnTo>
                  <a:pt x="237" y="113"/>
                </a:lnTo>
                <a:lnTo>
                  <a:pt x="245" y="107"/>
                </a:lnTo>
                <a:lnTo>
                  <a:pt x="245" y="181"/>
                </a:lnTo>
                <a:lnTo>
                  <a:pt x="245" y="158"/>
                </a:lnTo>
                <a:lnTo>
                  <a:pt x="252" y="153"/>
                </a:lnTo>
              </a:path>
            </a:pathLst>
          </a:custGeom>
          <a:noFill/>
          <a:ln w="28575" cmpd="sng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" name="Freeform 119"/>
          <p:cNvSpPr>
            <a:spLocks/>
          </p:cNvSpPr>
          <p:nvPr/>
        </p:nvSpPr>
        <p:spPr bwMode="auto">
          <a:xfrm>
            <a:off x="5683250" y="4617508"/>
            <a:ext cx="388938" cy="368300"/>
          </a:xfrm>
          <a:custGeom>
            <a:avLst/>
            <a:gdLst>
              <a:gd name="T0" fmla="*/ 0 w 245"/>
              <a:gd name="T1" fmla="*/ 68 h 243"/>
              <a:gd name="T2" fmla="*/ 8 w 245"/>
              <a:gd name="T3" fmla="*/ 62 h 243"/>
              <a:gd name="T4" fmla="*/ 15 w 245"/>
              <a:gd name="T5" fmla="*/ 170 h 243"/>
              <a:gd name="T6" fmla="*/ 22 w 245"/>
              <a:gd name="T7" fmla="*/ 96 h 243"/>
              <a:gd name="T8" fmla="*/ 30 w 245"/>
              <a:gd name="T9" fmla="*/ 102 h 243"/>
              <a:gd name="T10" fmla="*/ 30 w 245"/>
              <a:gd name="T11" fmla="*/ 130 h 243"/>
              <a:gd name="T12" fmla="*/ 37 w 245"/>
              <a:gd name="T13" fmla="*/ 124 h 243"/>
              <a:gd name="T14" fmla="*/ 45 w 245"/>
              <a:gd name="T15" fmla="*/ 192 h 243"/>
              <a:gd name="T16" fmla="*/ 52 w 245"/>
              <a:gd name="T17" fmla="*/ 187 h 243"/>
              <a:gd name="T18" fmla="*/ 52 w 245"/>
              <a:gd name="T19" fmla="*/ 175 h 243"/>
              <a:gd name="T20" fmla="*/ 60 w 245"/>
              <a:gd name="T21" fmla="*/ 192 h 243"/>
              <a:gd name="T22" fmla="*/ 67 w 245"/>
              <a:gd name="T23" fmla="*/ 79 h 243"/>
              <a:gd name="T24" fmla="*/ 74 w 245"/>
              <a:gd name="T25" fmla="*/ 181 h 243"/>
              <a:gd name="T26" fmla="*/ 82 w 245"/>
              <a:gd name="T27" fmla="*/ 113 h 243"/>
              <a:gd name="T28" fmla="*/ 82 w 245"/>
              <a:gd name="T29" fmla="*/ 73 h 243"/>
              <a:gd name="T30" fmla="*/ 89 w 245"/>
              <a:gd name="T31" fmla="*/ 51 h 243"/>
              <a:gd name="T32" fmla="*/ 97 w 245"/>
              <a:gd name="T33" fmla="*/ 124 h 243"/>
              <a:gd name="T34" fmla="*/ 104 w 245"/>
              <a:gd name="T35" fmla="*/ 107 h 243"/>
              <a:gd name="T36" fmla="*/ 104 w 245"/>
              <a:gd name="T37" fmla="*/ 79 h 243"/>
              <a:gd name="T38" fmla="*/ 111 w 245"/>
              <a:gd name="T39" fmla="*/ 73 h 243"/>
              <a:gd name="T40" fmla="*/ 119 w 245"/>
              <a:gd name="T41" fmla="*/ 79 h 243"/>
              <a:gd name="T42" fmla="*/ 126 w 245"/>
              <a:gd name="T43" fmla="*/ 221 h 243"/>
              <a:gd name="T44" fmla="*/ 134 w 245"/>
              <a:gd name="T45" fmla="*/ 85 h 243"/>
              <a:gd name="T46" fmla="*/ 141 w 245"/>
              <a:gd name="T47" fmla="*/ 243 h 243"/>
              <a:gd name="T48" fmla="*/ 148 w 245"/>
              <a:gd name="T49" fmla="*/ 124 h 243"/>
              <a:gd name="T50" fmla="*/ 148 w 245"/>
              <a:gd name="T51" fmla="*/ 221 h 243"/>
              <a:gd name="T52" fmla="*/ 156 w 245"/>
              <a:gd name="T53" fmla="*/ 102 h 243"/>
              <a:gd name="T54" fmla="*/ 163 w 245"/>
              <a:gd name="T55" fmla="*/ 102 h 243"/>
              <a:gd name="T56" fmla="*/ 171 w 245"/>
              <a:gd name="T57" fmla="*/ 175 h 243"/>
              <a:gd name="T58" fmla="*/ 178 w 245"/>
              <a:gd name="T59" fmla="*/ 68 h 243"/>
              <a:gd name="T60" fmla="*/ 178 w 245"/>
              <a:gd name="T61" fmla="*/ 85 h 243"/>
              <a:gd name="T62" fmla="*/ 185 w 245"/>
              <a:gd name="T63" fmla="*/ 23 h 243"/>
              <a:gd name="T64" fmla="*/ 193 w 245"/>
              <a:gd name="T65" fmla="*/ 158 h 243"/>
              <a:gd name="T66" fmla="*/ 200 w 245"/>
              <a:gd name="T67" fmla="*/ 164 h 243"/>
              <a:gd name="T68" fmla="*/ 208 w 245"/>
              <a:gd name="T69" fmla="*/ 153 h 243"/>
              <a:gd name="T70" fmla="*/ 208 w 245"/>
              <a:gd name="T71" fmla="*/ 136 h 243"/>
              <a:gd name="T72" fmla="*/ 215 w 245"/>
              <a:gd name="T73" fmla="*/ 124 h 243"/>
              <a:gd name="T74" fmla="*/ 222 w 245"/>
              <a:gd name="T75" fmla="*/ 187 h 243"/>
              <a:gd name="T76" fmla="*/ 230 w 245"/>
              <a:gd name="T77" fmla="*/ 141 h 243"/>
              <a:gd name="T78" fmla="*/ 230 w 245"/>
              <a:gd name="T79" fmla="*/ 175 h 243"/>
              <a:gd name="T80" fmla="*/ 237 w 245"/>
              <a:gd name="T81" fmla="*/ 73 h 243"/>
              <a:gd name="T82" fmla="*/ 245 w 245"/>
              <a:gd name="T83" fmla="*/ 192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45" h="243">
                <a:moveTo>
                  <a:pt x="0" y="119"/>
                </a:moveTo>
                <a:lnTo>
                  <a:pt x="0" y="45"/>
                </a:lnTo>
                <a:lnTo>
                  <a:pt x="0" y="68"/>
                </a:lnTo>
                <a:lnTo>
                  <a:pt x="8" y="79"/>
                </a:lnTo>
                <a:lnTo>
                  <a:pt x="8" y="170"/>
                </a:lnTo>
                <a:lnTo>
                  <a:pt x="8" y="62"/>
                </a:lnTo>
                <a:lnTo>
                  <a:pt x="8" y="153"/>
                </a:lnTo>
                <a:lnTo>
                  <a:pt x="15" y="158"/>
                </a:lnTo>
                <a:lnTo>
                  <a:pt x="15" y="170"/>
                </a:lnTo>
                <a:lnTo>
                  <a:pt x="15" y="17"/>
                </a:lnTo>
                <a:lnTo>
                  <a:pt x="15" y="90"/>
                </a:lnTo>
                <a:lnTo>
                  <a:pt x="22" y="96"/>
                </a:lnTo>
                <a:lnTo>
                  <a:pt x="22" y="187"/>
                </a:lnTo>
                <a:lnTo>
                  <a:pt x="22" y="119"/>
                </a:lnTo>
                <a:lnTo>
                  <a:pt x="30" y="102"/>
                </a:lnTo>
                <a:lnTo>
                  <a:pt x="30" y="175"/>
                </a:lnTo>
                <a:lnTo>
                  <a:pt x="30" y="96"/>
                </a:lnTo>
                <a:lnTo>
                  <a:pt x="30" y="130"/>
                </a:lnTo>
                <a:lnTo>
                  <a:pt x="37" y="124"/>
                </a:lnTo>
                <a:lnTo>
                  <a:pt x="37" y="181"/>
                </a:lnTo>
                <a:lnTo>
                  <a:pt x="37" y="124"/>
                </a:lnTo>
                <a:lnTo>
                  <a:pt x="37" y="158"/>
                </a:lnTo>
                <a:lnTo>
                  <a:pt x="45" y="153"/>
                </a:lnTo>
                <a:lnTo>
                  <a:pt x="45" y="192"/>
                </a:lnTo>
                <a:lnTo>
                  <a:pt x="45" y="107"/>
                </a:lnTo>
                <a:lnTo>
                  <a:pt x="45" y="181"/>
                </a:lnTo>
                <a:lnTo>
                  <a:pt x="52" y="187"/>
                </a:lnTo>
                <a:lnTo>
                  <a:pt x="52" y="215"/>
                </a:lnTo>
                <a:lnTo>
                  <a:pt x="52" y="130"/>
                </a:lnTo>
                <a:lnTo>
                  <a:pt x="52" y="175"/>
                </a:lnTo>
                <a:lnTo>
                  <a:pt x="60" y="170"/>
                </a:lnTo>
                <a:lnTo>
                  <a:pt x="60" y="96"/>
                </a:lnTo>
                <a:lnTo>
                  <a:pt x="60" y="192"/>
                </a:lnTo>
                <a:lnTo>
                  <a:pt x="67" y="198"/>
                </a:lnTo>
                <a:lnTo>
                  <a:pt x="67" y="209"/>
                </a:lnTo>
                <a:lnTo>
                  <a:pt x="67" y="79"/>
                </a:lnTo>
                <a:lnTo>
                  <a:pt x="67" y="113"/>
                </a:lnTo>
                <a:lnTo>
                  <a:pt x="74" y="119"/>
                </a:lnTo>
                <a:lnTo>
                  <a:pt x="74" y="181"/>
                </a:lnTo>
                <a:lnTo>
                  <a:pt x="74" y="73"/>
                </a:lnTo>
                <a:lnTo>
                  <a:pt x="74" y="107"/>
                </a:lnTo>
                <a:lnTo>
                  <a:pt x="82" y="113"/>
                </a:lnTo>
                <a:lnTo>
                  <a:pt x="82" y="141"/>
                </a:lnTo>
                <a:lnTo>
                  <a:pt x="82" y="68"/>
                </a:lnTo>
                <a:lnTo>
                  <a:pt x="82" y="73"/>
                </a:lnTo>
                <a:lnTo>
                  <a:pt x="89" y="68"/>
                </a:lnTo>
                <a:lnTo>
                  <a:pt x="89" y="136"/>
                </a:lnTo>
                <a:lnTo>
                  <a:pt x="89" y="51"/>
                </a:lnTo>
                <a:lnTo>
                  <a:pt x="89" y="62"/>
                </a:lnTo>
                <a:lnTo>
                  <a:pt x="97" y="68"/>
                </a:lnTo>
                <a:lnTo>
                  <a:pt x="97" y="124"/>
                </a:lnTo>
                <a:lnTo>
                  <a:pt x="97" y="0"/>
                </a:lnTo>
                <a:lnTo>
                  <a:pt x="97" y="113"/>
                </a:lnTo>
                <a:lnTo>
                  <a:pt x="104" y="107"/>
                </a:lnTo>
                <a:lnTo>
                  <a:pt x="104" y="141"/>
                </a:lnTo>
                <a:lnTo>
                  <a:pt x="104" y="68"/>
                </a:lnTo>
                <a:lnTo>
                  <a:pt x="104" y="79"/>
                </a:lnTo>
                <a:lnTo>
                  <a:pt x="111" y="79"/>
                </a:lnTo>
                <a:lnTo>
                  <a:pt x="111" y="170"/>
                </a:lnTo>
                <a:lnTo>
                  <a:pt x="111" y="73"/>
                </a:lnTo>
                <a:lnTo>
                  <a:pt x="111" y="141"/>
                </a:lnTo>
                <a:lnTo>
                  <a:pt x="119" y="147"/>
                </a:lnTo>
                <a:lnTo>
                  <a:pt x="119" y="79"/>
                </a:lnTo>
                <a:lnTo>
                  <a:pt x="119" y="187"/>
                </a:lnTo>
                <a:lnTo>
                  <a:pt x="126" y="175"/>
                </a:lnTo>
                <a:lnTo>
                  <a:pt x="126" y="221"/>
                </a:lnTo>
                <a:lnTo>
                  <a:pt x="126" y="96"/>
                </a:lnTo>
                <a:lnTo>
                  <a:pt x="134" y="96"/>
                </a:lnTo>
                <a:lnTo>
                  <a:pt x="134" y="85"/>
                </a:lnTo>
                <a:lnTo>
                  <a:pt x="134" y="204"/>
                </a:lnTo>
                <a:lnTo>
                  <a:pt x="141" y="198"/>
                </a:lnTo>
                <a:lnTo>
                  <a:pt x="141" y="243"/>
                </a:lnTo>
                <a:lnTo>
                  <a:pt x="141" y="119"/>
                </a:lnTo>
                <a:lnTo>
                  <a:pt x="141" y="130"/>
                </a:lnTo>
                <a:lnTo>
                  <a:pt x="148" y="124"/>
                </a:lnTo>
                <a:lnTo>
                  <a:pt x="148" y="238"/>
                </a:lnTo>
                <a:lnTo>
                  <a:pt x="148" y="85"/>
                </a:lnTo>
                <a:lnTo>
                  <a:pt x="148" y="221"/>
                </a:lnTo>
                <a:lnTo>
                  <a:pt x="156" y="232"/>
                </a:lnTo>
                <a:lnTo>
                  <a:pt x="156" y="102"/>
                </a:lnTo>
                <a:lnTo>
                  <a:pt x="156" y="102"/>
                </a:lnTo>
                <a:lnTo>
                  <a:pt x="163" y="107"/>
                </a:lnTo>
                <a:lnTo>
                  <a:pt x="163" y="175"/>
                </a:lnTo>
                <a:lnTo>
                  <a:pt x="163" y="102"/>
                </a:lnTo>
                <a:lnTo>
                  <a:pt x="163" y="164"/>
                </a:lnTo>
                <a:lnTo>
                  <a:pt x="171" y="175"/>
                </a:lnTo>
                <a:lnTo>
                  <a:pt x="171" y="175"/>
                </a:lnTo>
                <a:lnTo>
                  <a:pt x="171" y="39"/>
                </a:lnTo>
                <a:lnTo>
                  <a:pt x="171" y="68"/>
                </a:lnTo>
                <a:lnTo>
                  <a:pt x="178" y="68"/>
                </a:lnTo>
                <a:lnTo>
                  <a:pt x="178" y="175"/>
                </a:lnTo>
                <a:lnTo>
                  <a:pt x="178" y="56"/>
                </a:lnTo>
                <a:lnTo>
                  <a:pt x="178" y="85"/>
                </a:lnTo>
                <a:lnTo>
                  <a:pt x="185" y="79"/>
                </a:lnTo>
                <a:lnTo>
                  <a:pt x="185" y="119"/>
                </a:lnTo>
                <a:lnTo>
                  <a:pt x="185" y="23"/>
                </a:lnTo>
                <a:lnTo>
                  <a:pt x="185" y="90"/>
                </a:lnTo>
                <a:lnTo>
                  <a:pt x="193" y="96"/>
                </a:lnTo>
                <a:lnTo>
                  <a:pt x="193" y="158"/>
                </a:lnTo>
                <a:lnTo>
                  <a:pt x="193" y="85"/>
                </a:lnTo>
                <a:lnTo>
                  <a:pt x="200" y="79"/>
                </a:lnTo>
                <a:lnTo>
                  <a:pt x="200" y="164"/>
                </a:lnTo>
                <a:lnTo>
                  <a:pt x="200" y="11"/>
                </a:lnTo>
                <a:lnTo>
                  <a:pt x="200" y="158"/>
                </a:lnTo>
                <a:lnTo>
                  <a:pt x="208" y="153"/>
                </a:lnTo>
                <a:lnTo>
                  <a:pt x="208" y="187"/>
                </a:lnTo>
                <a:lnTo>
                  <a:pt x="208" y="90"/>
                </a:lnTo>
                <a:lnTo>
                  <a:pt x="208" y="136"/>
                </a:lnTo>
                <a:lnTo>
                  <a:pt x="215" y="141"/>
                </a:lnTo>
                <a:lnTo>
                  <a:pt x="215" y="175"/>
                </a:lnTo>
                <a:lnTo>
                  <a:pt x="215" y="124"/>
                </a:lnTo>
                <a:lnTo>
                  <a:pt x="215" y="153"/>
                </a:lnTo>
                <a:lnTo>
                  <a:pt x="222" y="158"/>
                </a:lnTo>
                <a:lnTo>
                  <a:pt x="222" y="187"/>
                </a:lnTo>
                <a:lnTo>
                  <a:pt x="222" y="90"/>
                </a:lnTo>
                <a:lnTo>
                  <a:pt x="222" y="136"/>
                </a:lnTo>
                <a:lnTo>
                  <a:pt x="230" y="141"/>
                </a:lnTo>
                <a:lnTo>
                  <a:pt x="230" y="243"/>
                </a:lnTo>
                <a:lnTo>
                  <a:pt x="230" y="124"/>
                </a:lnTo>
                <a:lnTo>
                  <a:pt x="230" y="175"/>
                </a:lnTo>
                <a:lnTo>
                  <a:pt x="237" y="170"/>
                </a:lnTo>
                <a:lnTo>
                  <a:pt x="237" y="181"/>
                </a:lnTo>
                <a:lnTo>
                  <a:pt x="237" y="73"/>
                </a:lnTo>
                <a:lnTo>
                  <a:pt x="237" y="119"/>
                </a:lnTo>
                <a:lnTo>
                  <a:pt x="245" y="113"/>
                </a:lnTo>
                <a:lnTo>
                  <a:pt x="245" y="192"/>
                </a:lnTo>
                <a:lnTo>
                  <a:pt x="245" y="90"/>
                </a:lnTo>
                <a:lnTo>
                  <a:pt x="245" y="130"/>
                </a:lnTo>
              </a:path>
            </a:pathLst>
          </a:custGeom>
          <a:noFill/>
          <a:ln w="28575" cmpd="sng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8" name="Freeform 120"/>
          <p:cNvSpPr>
            <a:spLocks/>
          </p:cNvSpPr>
          <p:nvPr/>
        </p:nvSpPr>
        <p:spPr bwMode="auto">
          <a:xfrm>
            <a:off x="6072188" y="4642908"/>
            <a:ext cx="387350" cy="368300"/>
          </a:xfrm>
          <a:custGeom>
            <a:avLst/>
            <a:gdLst>
              <a:gd name="T0" fmla="*/ 7 w 244"/>
              <a:gd name="T1" fmla="*/ 181 h 243"/>
              <a:gd name="T2" fmla="*/ 15 w 244"/>
              <a:gd name="T3" fmla="*/ 147 h 243"/>
              <a:gd name="T4" fmla="*/ 15 w 244"/>
              <a:gd name="T5" fmla="*/ 96 h 243"/>
              <a:gd name="T6" fmla="*/ 22 w 244"/>
              <a:gd name="T7" fmla="*/ 34 h 243"/>
              <a:gd name="T8" fmla="*/ 29 w 244"/>
              <a:gd name="T9" fmla="*/ 124 h 243"/>
              <a:gd name="T10" fmla="*/ 37 w 244"/>
              <a:gd name="T11" fmla="*/ 96 h 243"/>
              <a:gd name="T12" fmla="*/ 37 w 244"/>
              <a:gd name="T13" fmla="*/ 68 h 243"/>
              <a:gd name="T14" fmla="*/ 44 w 244"/>
              <a:gd name="T15" fmla="*/ 39 h 243"/>
              <a:gd name="T16" fmla="*/ 52 w 244"/>
              <a:gd name="T17" fmla="*/ 175 h 243"/>
              <a:gd name="T18" fmla="*/ 59 w 244"/>
              <a:gd name="T19" fmla="*/ 243 h 243"/>
              <a:gd name="T20" fmla="*/ 66 w 244"/>
              <a:gd name="T21" fmla="*/ 238 h 243"/>
              <a:gd name="T22" fmla="*/ 74 w 244"/>
              <a:gd name="T23" fmla="*/ 119 h 243"/>
              <a:gd name="T24" fmla="*/ 81 w 244"/>
              <a:gd name="T25" fmla="*/ 192 h 243"/>
              <a:gd name="T26" fmla="*/ 81 w 244"/>
              <a:gd name="T27" fmla="*/ 51 h 243"/>
              <a:gd name="T28" fmla="*/ 89 w 244"/>
              <a:gd name="T29" fmla="*/ 56 h 243"/>
              <a:gd name="T30" fmla="*/ 96 w 244"/>
              <a:gd name="T31" fmla="*/ 85 h 243"/>
              <a:gd name="T32" fmla="*/ 103 w 244"/>
              <a:gd name="T33" fmla="*/ 85 h 243"/>
              <a:gd name="T34" fmla="*/ 103 w 244"/>
              <a:gd name="T35" fmla="*/ 45 h 243"/>
              <a:gd name="T36" fmla="*/ 111 w 244"/>
              <a:gd name="T37" fmla="*/ 0 h 243"/>
              <a:gd name="T38" fmla="*/ 118 w 244"/>
              <a:gd name="T39" fmla="*/ 158 h 243"/>
              <a:gd name="T40" fmla="*/ 126 w 244"/>
              <a:gd name="T41" fmla="*/ 96 h 243"/>
              <a:gd name="T42" fmla="*/ 126 w 244"/>
              <a:gd name="T43" fmla="*/ 147 h 243"/>
              <a:gd name="T44" fmla="*/ 133 w 244"/>
              <a:gd name="T45" fmla="*/ 124 h 243"/>
              <a:gd name="T46" fmla="*/ 140 w 244"/>
              <a:gd name="T47" fmla="*/ 221 h 243"/>
              <a:gd name="T48" fmla="*/ 148 w 244"/>
              <a:gd name="T49" fmla="*/ 175 h 243"/>
              <a:gd name="T50" fmla="*/ 148 w 244"/>
              <a:gd name="T51" fmla="*/ 147 h 243"/>
              <a:gd name="T52" fmla="*/ 155 w 244"/>
              <a:gd name="T53" fmla="*/ 119 h 243"/>
              <a:gd name="T54" fmla="*/ 163 w 244"/>
              <a:gd name="T55" fmla="*/ 164 h 243"/>
              <a:gd name="T56" fmla="*/ 170 w 244"/>
              <a:gd name="T57" fmla="*/ 79 h 243"/>
              <a:gd name="T58" fmla="*/ 170 w 244"/>
              <a:gd name="T59" fmla="*/ 45 h 243"/>
              <a:gd name="T60" fmla="*/ 178 w 244"/>
              <a:gd name="T61" fmla="*/ 28 h 243"/>
              <a:gd name="T62" fmla="*/ 185 w 244"/>
              <a:gd name="T63" fmla="*/ 113 h 243"/>
              <a:gd name="T64" fmla="*/ 192 w 244"/>
              <a:gd name="T65" fmla="*/ 28 h 243"/>
              <a:gd name="T66" fmla="*/ 192 w 244"/>
              <a:gd name="T67" fmla="*/ 107 h 243"/>
              <a:gd name="T68" fmla="*/ 200 w 244"/>
              <a:gd name="T69" fmla="*/ 51 h 243"/>
              <a:gd name="T70" fmla="*/ 207 w 244"/>
              <a:gd name="T71" fmla="*/ 158 h 243"/>
              <a:gd name="T72" fmla="*/ 215 w 244"/>
              <a:gd name="T73" fmla="*/ 141 h 243"/>
              <a:gd name="T74" fmla="*/ 215 w 244"/>
              <a:gd name="T75" fmla="*/ 181 h 243"/>
              <a:gd name="T76" fmla="*/ 222 w 244"/>
              <a:gd name="T77" fmla="*/ 107 h 243"/>
              <a:gd name="T78" fmla="*/ 229 w 244"/>
              <a:gd name="T79" fmla="*/ 181 h 243"/>
              <a:gd name="T80" fmla="*/ 237 w 244"/>
              <a:gd name="T81" fmla="*/ 175 h 243"/>
              <a:gd name="T82" fmla="*/ 244 w 244"/>
              <a:gd name="T83" fmla="*/ 68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44" h="243">
                <a:moveTo>
                  <a:pt x="0" y="113"/>
                </a:moveTo>
                <a:lnTo>
                  <a:pt x="7" y="124"/>
                </a:lnTo>
                <a:lnTo>
                  <a:pt x="7" y="181"/>
                </a:lnTo>
                <a:lnTo>
                  <a:pt x="7" y="45"/>
                </a:lnTo>
                <a:lnTo>
                  <a:pt x="7" y="153"/>
                </a:lnTo>
                <a:lnTo>
                  <a:pt x="15" y="147"/>
                </a:lnTo>
                <a:lnTo>
                  <a:pt x="15" y="153"/>
                </a:lnTo>
                <a:lnTo>
                  <a:pt x="15" y="6"/>
                </a:lnTo>
                <a:lnTo>
                  <a:pt x="15" y="96"/>
                </a:lnTo>
                <a:lnTo>
                  <a:pt x="22" y="96"/>
                </a:lnTo>
                <a:lnTo>
                  <a:pt x="22" y="124"/>
                </a:lnTo>
                <a:lnTo>
                  <a:pt x="22" y="34"/>
                </a:lnTo>
                <a:lnTo>
                  <a:pt x="22" y="45"/>
                </a:lnTo>
                <a:lnTo>
                  <a:pt x="29" y="51"/>
                </a:lnTo>
                <a:lnTo>
                  <a:pt x="29" y="124"/>
                </a:lnTo>
                <a:lnTo>
                  <a:pt x="29" y="22"/>
                </a:lnTo>
                <a:lnTo>
                  <a:pt x="29" y="85"/>
                </a:lnTo>
                <a:lnTo>
                  <a:pt x="37" y="96"/>
                </a:lnTo>
                <a:lnTo>
                  <a:pt x="37" y="158"/>
                </a:lnTo>
                <a:lnTo>
                  <a:pt x="37" y="56"/>
                </a:lnTo>
                <a:lnTo>
                  <a:pt x="37" y="68"/>
                </a:lnTo>
                <a:lnTo>
                  <a:pt x="44" y="62"/>
                </a:lnTo>
                <a:lnTo>
                  <a:pt x="44" y="130"/>
                </a:lnTo>
                <a:lnTo>
                  <a:pt x="44" y="39"/>
                </a:lnTo>
                <a:lnTo>
                  <a:pt x="44" y="124"/>
                </a:lnTo>
                <a:lnTo>
                  <a:pt x="52" y="130"/>
                </a:lnTo>
                <a:lnTo>
                  <a:pt x="52" y="175"/>
                </a:lnTo>
                <a:lnTo>
                  <a:pt x="52" y="119"/>
                </a:lnTo>
                <a:lnTo>
                  <a:pt x="59" y="124"/>
                </a:lnTo>
                <a:lnTo>
                  <a:pt x="59" y="243"/>
                </a:lnTo>
                <a:lnTo>
                  <a:pt x="59" y="85"/>
                </a:lnTo>
                <a:lnTo>
                  <a:pt x="59" y="232"/>
                </a:lnTo>
                <a:lnTo>
                  <a:pt x="66" y="238"/>
                </a:lnTo>
                <a:lnTo>
                  <a:pt x="66" y="90"/>
                </a:lnTo>
                <a:lnTo>
                  <a:pt x="66" y="113"/>
                </a:lnTo>
                <a:lnTo>
                  <a:pt x="74" y="119"/>
                </a:lnTo>
                <a:lnTo>
                  <a:pt x="74" y="209"/>
                </a:lnTo>
                <a:lnTo>
                  <a:pt x="74" y="187"/>
                </a:lnTo>
                <a:lnTo>
                  <a:pt x="81" y="192"/>
                </a:lnTo>
                <a:lnTo>
                  <a:pt x="81" y="192"/>
                </a:lnTo>
                <a:lnTo>
                  <a:pt x="81" y="39"/>
                </a:lnTo>
                <a:lnTo>
                  <a:pt x="81" y="51"/>
                </a:lnTo>
                <a:lnTo>
                  <a:pt x="89" y="56"/>
                </a:lnTo>
                <a:lnTo>
                  <a:pt x="89" y="158"/>
                </a:lnTo>
                <a:lnTo>
                  <a:pt x="89" y="56"/>
                </a:lnTo>
                <a:lnTo>
                  <a:pt x="89" y="79"/>
                </a:lnTo>
                <a:lnTo>
                  <a:pt x="96" y="73"/>
                </a:lnTo>
                <a:lnTo>
                  <a:pt x="96" y="85"/>
                </a:lnTo>
                <a:lnTo>
                  <a:pt x="96" y="6"/>
                </a:lnTo>
                <a:lnTo>
                  <a:pt x="96" y="79"/>
                </a:lnTo>
                <a:lnTo>
                  <a:pt x="103" y="85"/>
                </a:lnTo>
                <a:lnTo>
                  <a:pt x="103" y="130"/>
                </a:lnTo>
                <a:lnTo>
                  <a:pt x="103" y="39"/>
                </a:lnTo>
                <a:lnTo>
                  <a:pt x="103" y="45"/>
                </a:lnTo>
                <a:lnTo>
                  <a:pt x="111" y="51"/>
                </a:lnTo>
                <a:lnTo>
                  <a:pt x="111" y="119"/>
                </a:lnTo>
                <a:lnTo>
                  <a:pt x="111" y="0"/>
                </a:lnTo>
                <a:lnTo>
                  <a:pt x="111" y="113"/>
                </a:lnTo>
                <a:lnTo>
                  <a:pt x="118" y="119"/>
                </a:lnTo>
                <a:lnTo>
                  <a:pt x="118" y="158"/>
                </a:lnTo>
                <a:lnTo>
                  <a:pt x="118" y="68"/>
                </a:lnTo>
                <a:lnTo>
                  <a:pt x="118" y="102"/>
                </a:lnTo>
                <a:lnTo>
                  <a:pt x="126" y="96"/>
                </a:lnTo>
                <a:lnTo>
                  <a:pt x="126" y="147"/>
                </a:lnTo>
                <a:lnTo>
                  <a:pt x="126" y="96"/>
                </a:lnTo>
                <a:lnTo>
                  <a:pt x="126" y="147"/>
                </a:lnTo>
                <a:lnTo>
                  <a:pt x="133" y="153"/>
                </a:lnTo>
                <a:lnTo>
                  <a:pt x="133" y="198"/>
                </a:lnTo>
                <a:lnTo>
                  <a:pt x="133" y="124"/>
                </a:lnTo>
                <a:lnTo>
                  <a:pt x="133" y="141"/>
                </a:lnTo>
                <a:lnTo>
                  <a:pt x="140" y="136"/>
                </a:lnTo>
                <a:lnTo>
                  <a:pt x="140" y="221"/>
                </a:lnTo>
                <a:lnTo>
                  <a:pt x="140" y="96"/>
                </a:lnTo>
                <a:lnTo>
                  <a:pt x="140" y="187"/>
                </a:lnTo>
                <a:lnTo>
                  <a:pt x="148" y="175"/>
                </a:lnTo>
                <a:lnTo>
                  <a:pt x="148" y="187"/>
                </a:lnTo>
                <a:lnTo>
                  <a:pt x="148" y="85"/>
                </a:lnTo>
                <a:lnTo>
                  <a:pt x="148" y="147"/>
                </a:lnTo>
                <a:lnTo>
                  <a:pt x="155" y="141"/>
                </a:lnTo>
                <a:lnTo>
                  <a:pt x="155" y="192"/>
                </a:lnTo>
                <a:lnTo>
                  <a:pt x="155" y="119"/>
                </a:lnTo>
                <a:lnTo>
                  <a:pt x="155" y="153"/>
                </a:lnTo>
                <a:lnTo>
                  <a:pt x="163" y="147"/>
                </a:lnTo>
                <a:lnTo>
                  <a:pt x="163" y="164"/>
                </a:lnTo>
                <a:lnTo>
                  <a:pt x="163" y="62"/>
                </a:lnTo>
                <a:lnTo>
                  <a:pt x="163" y="85"/>
                </a:lnTo>
                <a:lnTo>
                  <a:pt x="170" y="79"/>
                </a:lnTo>
                <a:lnTo>
                  <a:pt x="170" y="130"/>
                </a:lnTo>
                <a:lnTo>
                  <a:pt x="170" y="28"/>
                </a:lnTo>
                <a:lnTo>
                  <a:pt x="170" y="45"/>
                </a:lnTo>
                <a:lnTo>
                  <a:pt x="178" y="62"/>
                </a:lnTo>
                <a:lnTo>
                  <a:pt x="178" y="96"/>
                </a:lnTo>
                <a:lnTo>
                  <a:pt x="178" y="28"/>
                </a:lnTo>
                <a:lnTo>
                  <a:pt x="178" y="62"/>
                </a:lnTo>
                <a:lnTo>
                  <a:pt x="185" y="68"/>
                </a:lnTo>
                <a:lnTo>
                  <a:pt x="185" y="113"/>
                </a:lnTo>
                <a:lnTo>
                  <a:pt x="185" y="6"/>
                </a:lnTo>
                <a:lnTo>
                  <a:pt x="185" y="34"/>
                </a:lnTo>
                <a:lnTo>
                  <a:pt x="192" y="28"/>
                </a:lnTo>
                <a:lnTo>
                  <a:pt x="192" y="136"/>
                </a:lnTo>
                <a:lnTo>
                  <a:pt x="192" y="22"/>
                </a:lnTo>
                <a:lnTo>
                  <a:pt x="192" y="107"/>
                </a:lnTo>
                <a:lnTo>
                  <a:pt x="200" y="102"/>
                </a:lnTo>
                <a:lnTo>
                  <a:pt x="200" y="141"/>
                </a:lnTo>
                <a:lnTo>
                  <a:pt x="200" y="51"/>
                </a:lnTo>
                <a:lnTo>
                  <a:pt x="200" y="136"/>
                </a:lnTo>
                <a:lnTo>
                  <a:pt x="207" y="130"/>
                </a:lnTo>
                <a:lnTo>
                  <a:pt x="207" y="158"/>
                </a:lnTo>
                <a:lnTo>
                  <a:pt x="207" y="113"/>
                </a:lnTo>
                <a:lnTo>
                  <a:pt x="207" y="147"/>
                </a:lnTo>
                <a:lnTo>
                  <a:pt x="215" y="141"/>
                </a:lnTo>
                <a:lnTo>
                  <a:pt x="215" y="187"/>
                </a:lnTo>
                <a:lnTo>
                  <a:pt x="215" y="107"/>
                </a:lnTo>
                <a:lnTo>
                  <a:pt x="215" y="181"/>
                </a:lnTo>
                <a:lnTo>
                  <a:pt x="222" y="187"/>
                </a:lnTo>
                <a:lnTo>
                  <a:pt x="222" y="221"/>
                </a:lnTo>
                <a:lnTo>
                  <a:pt x="222" y="107"/>
                </a:lnTo>
                <a:lnTo>
                  <a:pt x="222" y="119"/>
                </a:lnTo>
                <a:lnTo>
                  <a:pt x="229" y="113"/>
                </a:lnTo>
                <a:lnTo>
                  <a:pt x="229" y="181"/>
                </a:lnTo>
                <a:lnTo>
                  <a:pt x="229" y="102"/>
                </a:lnTo>
                <a:lnTo>
                  <a:pt x="229" y="170"/>
                </a:lnTo>
                <a:lnTo>
                  <a:pt x="237" y="175"/>
                </a:lnTo>
                <a:lnTo>
                  <a:pt x="237" y="181"/>
                </a:lnTo>
                <a:lnTo>
                  <a:pt x="237" y="62"/>
                </a:lnTo>
                <a:lnTo>
                  <a:pt x="244" y="68"/>
                </a:lnTo>
                <a:lnTo>
                  <a:pt x="244" y="153"/>
                </a:lnTo>
                <a:lnTo>
                  <a:pt x="244" y="62"/>
                </a:lnTo>
              </a:path>
            </a:pathLst>
          </a:custGeom>
          <a:noFill/>
          <a:ln w="28575" cmpd="sng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" name="Freeform 121"/>
          <p:cNvSpPr>
            <a:spLocks/>
          </p:cNvSpPr>
          <p:nvPr/>
        </p:nvSpPr>
        <p:spPr bwMode="auto">
          <a:xfrm>
            <a:off x="6459538" y="4642908"/>
            <a:ext cx="388937" cy="309563"/>
          </a:xfrm>
          <a:custGeom>
            <a:avLst/>
            <a:gdLst>
              <a:gd name="T0" fmla="*/ 8 w 245"/>
              <a:gd name="T1" fmla="*/ 113 h 204"/>
              <a:gd name="T2" fmla="*/ 8 w 245"/>
              <a:gd name="T3" fmla="*/ 113 h 204"/>
              <a:gd name="T4" fmla="*/ 15 w 245"/>
              <a:gd name="T5" fmla="*/ 56 h 204"/>
              <a:gd name="T6" fmla="*/ 22 w 245"/>
              <a:gd name="T7" fmla="*/ 107 h 204"/>
              <a:gd name="T8" fmla="*/ 30 w 245"/>
              <a:gd name="T9" fmla="*/ 79 h 204"/>
              <a:gd name="T10" fmla="*/ 30 w 245"/>
              <a:gd name="T11" fmla="*/ 73 h 204"/>
              <a:gd name="T12" fmla="*/ 37 w 245"/>
              <a:gd name="T13" fmla="*/ 62 h 204"/>
              <a:gd name="T14" fmla="*/ 45 w 245"/>
              <a:gd name="T15" fmla="*/ 130 h 204"/>
              <a:gd name="T16" fmla="*/ 52 w 245"/>
              <a:gd name="T17" fmla="*/ 96 h 204"/>
              <a:gd name="T18" fmla="*/ 52 w 245"/>
              <a:gd name="T19" fmla="*/ 158 h 204"/>
              <a:gd name="T20" fmla="*/ 59 w 245"/>
              <a:gd name="T21" fmla="*/ 124 h 204"/>
              <a:gd name="T22" fmla="*/ 67 w 245"/>
              <a:gd name="T23" fmla="*/ 187 h 204"/>
              <a:gd name="T24" fmla="*/ 74 w 245"/>
              <a:gd name="T25" fmla="*/ 187 h 204"/>
              <a:gd name="T26" fmla="*/ 74 w 245"/>
              <a:gd name="T27" fmla="*/ 141 h 204"/>
              <a:gd name="T28" fmla="*/ 82 w 245"/>
              <a:gd name="T29" fmla="*/ 107 h 204"/>
              <a:gd name="T30" fmla="*/ 89 w 245"/>
              <a:gd name="T31" fmla="*/ 147 h 204"/>
              <a:gd name="T32" fmla="*/ 96 w 245"/>
              <a:gd name="T33" fmla="*/ 85 h 204"/>
              <a:gd name="T34" fmla="*/ 96 w 245"/>
              <a:gd name="T35" fmla="*/ 113 h 204"/>
              <a:gd name="T36" fmla="*/ 104 w 245"/>
              <a:gd name="T37" fmla="*/ 56 h 204"/>
              <a:gd name="T38" fmla="*/ 111 w 245"/>
              <a:gd name="T39" fmla="*/ 34 h 204"/>
              <a:gd name="T40" fmla="*/ 119 w 245"/>
              <a:gd name="T41" fmla="*/ 119 h 204"/>
              <a:gd name="T42" fmla="*/ 126 w 245"/>
              <a:gd name="T43" fmla="*/ 113 h 204"/>
              <a:gd name="T44" fmla="*/ 126 w 245"/>
              <a:gd name="T45" fmla="*/ 73 h 204"/>
              <a:gd name="T46" fmla="*/ 134 w 245"/>
              <a:gd name="T47" fmla="*/ 73 h 204"/>
              <a:gd name="T48" fmla="*/ 141 w 245"/>
              <a:gd name="T49" fmla="*/ 164 h 204"/>
              <a:gd name="T50" fmla="*/ 148 w 245"/>
              <a:gd name="T51" fmla="*/ 147 h 204"/>
              <a:gd name="T52" fmla="*/ 148 w 245"/>
              <a:gd name="T53" fmla="*/ 119 h 204"/>
              <a:gd name="T54" fmla="*/ 156 w 245"/>
              <a:gd name="T55" fmla="*/ 107 h 204"/>
              <a:gd name="T56" fmla="*/ 163 w 245"/>
              <a:gd name="T57" fmla="*/ 198 h 204"/>
              <a:gd name="T58" fmla="*/ 171 w 245"/>
              <a:gd name="T59" fmla="*/ 153 h 204"/>
              <a:gd name="T60" fmla="*/ 171 w 245"/>
              <a:gd name="T61" fmla="*/ 170 h 204"/>
              <a:gd name="T62" fmla="*/ 178 w 245"/>
              <a:gd name="T63" fmla="*/ 136 h 204"/>
              <a:gd name="T64" fmla="*/ 185 w 245"/>
              <a:gd name="T65" fmla="*/ 62 h 204"/>
              <a:gd name="T66" fmla="*/ 193 w 245"/>
              <a:gd name="T67" fmla="*/ 56 h 204"/>
              <a:gd name="T68" fmla="*/ 200 w 245"/>
              <a:gd name="T69" fmla="*/ 113 h 204"/>
              <a:gd name="T70" fmla="*/ 208 w 245"/>
              <a:gd name="T71" fmla="*/ 45 h 204"/>
              <a:gd name="T72" fmla="*/ 208 w 245"/>
              <a:gd name="T73" fmla="*/ 107 h 204"/>
              <a:gd name="T74" fmla="*/ 215 w 245"/>
              <a:gd name="T75" fmla="*/ 51 h 204"/>
              <a:gd name="T76" fmla="*/ 222 w 245"/>
              <a:gd name="T77" fmla="*/ 102 h 204"/>
              <a:gd name="T78" fmla="*/ 230 w 245"/>
              <a:gd name="T79" fmla="*/ 90 h 204"/>
              <a:gd name="T80" fmla="*/ 230 w 245"/>
              <a:gd name="T81" fmla="*/ 113 h 204"/>
              <a:gd name="T82" fmla="*/ 237 w 245"/>
              <a:gd name="T83" fmla="*/ 102 h 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45" h="204">
                <a:moveTo>
                  <a:pt x="0" y="62"/>
                </a:moveTo>
                <a:lnTo>
                  <a:pt x="0" y="107"/>
                </a:lnTo>
                <a:lnTo>
                  <a:pt x="8" y="113"/>
                </a:lnTo>
                <a:lnTo>
                  <a:pt x="8" y="119"/>
                </a:lnTo>
                <a:lnTo>
                  <a:pt x="8" y="68"/>
                </a:lnTo>
                <a:lnTo>
                  <a:pt x="8" y="113"/>
                </a:lnTo>
                <a:lnTo>
                  <a:pt x="15" y="107"/>
                </a:lnTo>
                <a:lnTo>
                  <a:pt x="15" y="119"/>
                </a:lnTo>
                <a:lnTo>
                  <a:pt x="15" y="56"/>
                </a:lnTo>
                <a:lnTo>
                  <a:pt x="15" y="79"/>
                </a:lnTo>
                <a:lnTo>
                  <a:pt x="22" y="96"/>
                </a:lnTo>
                <a:lnTo>
                  <a:pt x="22" y="107"/>
                </a:lnTo>
                <a:lnTo>
                  <a:pt x="22" y="0"/>
                </a:lnTo>
                <a:lnTo>
                  <a:pt x="22" y="68"/>
                </a:lnTo>
                <a:lnTo>
                  <a:pt x="30" y="79"/>
                </a:lnTo>
                <a:lnTo>
                  <a:pt x="30" y="130"/>
                </a:lnTo>
                <a:lnTo>
                  <a:pt x="30" y="68"/>
                </a:lnTo>
                <a:lnTo>
                  <a:pt x="30" y="73"/>
                </a:lnTo>
                <a:lnTo>
                  <a:pt x="37" y="79"/>
                </a:lnTo>
                <a:lnTo>
                  <a:pt x="37" y="107"/>
                </a:lnTo>
                <a:lnTo>
                  <a:pt x="37" y="62"/>
                </a:lnTo>
                <a:lnTo>
                  <a:pt x="37" y="102"/>
                </a:lnTo>
                <a:lnTo>
                  <a:pt x="45" y="107"/>
                </a:lnTo>
                <a:lnTo>
                  <a:pt x="45" y="130"/>
                </a:lnTo>
                <a:lnTo>
                  <a:pt x="45" y="85"/>
                </a:lnTo>
                <a:lnTo>
                  <a:pt x="45" y="102"/>
                </a:lnTo>
                <a:lnTo>
                  <a:pt x="52" y="96"/>
                </a:lnTo>
                <a:lnTo>
                  <a:pt x="52" y="170"/>
                </a:lnTo>
                <a:lnTo>
                  <a:pt x="52" y="85"/>
                </a:lnTo>
                <a:lnTo>
                  <a:pt x="52" y="158"/>
                </a:lnTo>
                <a:lnTo>
                  <a:pt x="59" y="153"/>
                </a:lnTo>
                <a:lnTo>
                  <a:pt x="59" y="181"/>
                </a:lnTo>
                <a:lnTo>
                  <a:pt x="59" y="124"/>
                </a:lnTo>
                <a:lnTo>
                  <a:pt x="59" y="141"/>
                </a:lnTo>
                <a:lnTo>
                  <a:pt x="67" y="130"/>
                </a:lnTo>
                <a:lnTo>
                  <a:pt x="67" y="187"/>
                </a:lnTo>
                <a:lnTo>
                  <a:pt x="67" y="113"/>
                </a:lnTo>
                <a:lnTo>
                  <a:pt x="67" y="181"/>
                </a:lnTo>
                <a:lnTo>
                  <a:pt x="74" y="187"/>
                </a:lnTo>
                <a:lnTo>
                  <a:pt x="74" y="192"/>
                </a:lnTo>
                <a:lnTo>
                  <a:pt x="74" y="130"/>
                </a:lnTo>
                <a:lnTo>
                  <a:pt x="74" y="141"/>
                </a:lnTo>
                <a:lnTo>
                  <a:pt x="82" y="147"/>
                </a:lnTo>
                <a:lnTo>
                  <a:pt x="82" y="204"/>
                </a:lnTo>
                <a:lnTo>
                  <a:pt x="82" y="107"/>
                </a:lnTo>
                <a:lnTo>
                  <a:pt x="82" y="130"/>
                </a:lnTo>
                <a:lnTo>
                  <a:pt x="89" y="124"/>
                </a:lnTo>
                <a:lnTo>
                  <a:pt x="89" y="147"/>
                </a:lnTo>
                <a:lnTo>
                  <a:pt x="89" y="62"/>
                </a:lnTo>
                <a:lnTo>
                  <a:pt x="89" y="79"/>
                </a:lnTo>
                <a:lnTo>
                  <a:pt x="96" y="85"/>
                </a:lnTo>
                <a:lnTo>
                  <a:pt x="96" y="141"/>
                </a:lnTo>
                <a:lnTo>
                  <a:pt x="96" y="68"/>
                </a:lnTo>
                <a:lnTo>
                  <a:pt x="96" y="113"/>
                </a:lnTo>
                <a:lnTo>
                  <a:pt x="104" y="119"/>
                </a:lnTo>
                <a:lnTo>
                  <a:pt x="104" y="124"/>
                </a:lnTo>
                <a:lnTo>
                  <a:pt x="104" y="56"/>
                </a:lnTo>
                <a:lnTo>
                  <a:pt x="104" y="62"/>
                </a:lnTo>
                <a:lnTo>
                  <a:pt x="111" y="56"/>
                </a:lnTo>
                <a:lnTo>
                  <a:pt x="111" y="34"/>
                </a:lnTo>
                <a:lnTo>
                  <a:pt x="111" y="113"/>
                </a:lnTo>
                <a:lnTo>
                  <a:pt x="119" y="96"/>
                </a:lnTo>
                <a:lnTo>
                  <a:pt x="119" y="119"/>
                </a:lnTo>
                <a:lnTo>
                  <a:pt x="119" y="51"/>
                </a:lnTo>
                <a:lnTo>
                  <a:pt x="119" y="119"/>
                </a:lnTo>
                <a:lnTo>
                  <a:pt x="126" y="113"/>
                </a:lnTo>
                <a:lnTo>
                  <a:pt x="126" y="136"/>
                </a:lnTo>
                <a:lnTo>
                  <a:pt x="126" y="34"/>
                </a:lnTo>
                <a:lnTo>
                  <a:pt x="126" y="73"/>
                </a:lnTo>
                <a:lnTo>
                  <a:pt x="134" y="79"/>
                </a:lnTo>
                <a:lnTo>
                  <a:pt x="134" y="124"/>
                </a:lnTo>
                <a:lnTo>
                  <a:pt x="134" y="73"/>
                </a:lnTo>
                <a:lnTo>
                  <a:pt x="134" y="85"/>
                </a:lnTo>
                <a:lnTo>
                  <a:pt x="141" y="79"/>
                </a:lnTo>
                <a:lnTo>
                  <a:pt x="141" y="164"/>
                </a:lnTo>
                <a:lnTo>
                  <a:pt x="141" y="68"/>
                </a:lnTo>
                <a:lnTo>
                  <a:pt x="141" y="153"/>
                </a:lnTo>
                <a:lnTo>
                  <a:pt x="148" y="147"/>
                </a:lnTo>
                <a:lnTo>
                  <a:pt x="148" y="204"/>
                </a:lnTo>
                <a:lnTo>
                  <a:pt x="148" y="90"/>
                </a:lnTo>
                <a:lnTo>
                  <a:pt x="148" y="119"/>
                </a:lnTo>
                <a:lnTo>
                  <a:pt x="156" y="124"/>
                </a:lnTo>
                <a:lnTo>
                  <a:pt x="156" y="192"/>
                </a:lnTo>
                <a:lnTo>
                  <a:pt x="156" y="107"/>
                </a:lnTo>
                <a:lnTo>
                  <a:pt x="156" y="181"/>
                </a:lnTo>
                <a:lnTo>
                  <a:pt x="163" y="187"/>
                </a:lnTo>
                <a:lnTo>
                  <a:pt x="163" y="198"/>
                </a:lnTo>
                <a:lnTo>
                  <a:pt x="163" y="124"/>
                </a:lnTo>
                <a:lnTo>
                  <a:pt x="163" y="147"/>
                </a:lnTo>
                <a:lnTo>
                  <a:pt x="171" y="153"/>
                </a:lnTo>
                <a:lnTo>
                  <a:pt x="171" y="187"/>
                </a:lnTo>
                <a:lnTo>
                  <a:pt x="171" y="119"/>
                </a:lnTo>
                <a:lnTo>
                  <a:pt x="171" y="170"/>
                </a:lnTo>
                <a:lnTo>
                  <a:pt x="178" y="164"/>
                </a:lnTo>
                <a:lnTo>
                  <a:pt x="178" y="79"/>
                </a:lnTo>
                <a:lnTo>
                  <a:pt x="178" y="136"/>
                </a:lnTo>
                <a:lnTo>
                  <a:pt x="185" y="130"/>
                </a:lnTo>
                <a:lnTo>
                  <a:pt x="185" y="170"/>
                </a:lnTo>
                <a:lnTo>
                  <a:pt x="185" y="62"/>
                </a:lnTo>
                <a:lnTo>
                  <a:pt x="193" y="79"/>
                </a:lnTo>
                <a:lnTo>
                  <a:pt x="193" y="136"/>
                </a:lnTo>
                <a:lnTo>
                  <a:pt x="193" y="56"/>
                </a:lnTo>
                <a:lnTo>
                  <a:pt x="193" y="85"/>
                </a:lnTo>
                <a:lnTo>
                  <a:pt x="200" y="90"/>
                </a:lnTo>
                <a:lnTo>
                  <a:pt x="200" y="113"/>
                </a:lnTo>
                <a:lnTo>
                  <a:pt x="200" y="45"/>
                </a:lnTo>
                <a:lnTo>
                  <a:pt x="200" y="56"/>
                </a:lnTo>
                <a:lnTo>
                  <a:pt x="208" y="45"/>
                </a:lnTo>
                <a:lnTo>
                  <a:pt x="208" y="113"/>
                </a:lnTo>
                <a:lnTo>
                  <a:pt x="208" y="39"/>
                </a:lnTo>
                <a:lnTo>
                  <a:pt x="208" y="107"/>
                </a:lnTo>
                <a:lnTo>
                  <a:pt x="215" y="102"/>
                </a:lnTo>
                <a:lnTo>
                  <a:pt x="215" y="107"/>
                </a:lnTo>
                <a:lnTo>
                  <a:pt x="215" y="51"/>
                </a:lnTo>
                <a:lnTo>
                  <a:pt x="215" y="85"/>
                </a:lnTo>
                <a:lnTo>
                  <a:pt x="222" y="90"/>
                </a:lnTo>
                <a:lnTo>
                  <a:pt x="222" y="102"/>
                </a:lnTo>
                <a:lnTo>
                  <a:pt x="222" y="34"/>
                </a:lnTo>
                <a:lnTo>
                  <a:pt x="222" y="68"/>
                </a:lnTo>
                <a:lnTo>
                  <a:pt x="230" y="90"/>
                </a:lnTo>
                <a:lnTo>
                  <a:pt x="230" y="124"/>
                </a:lnTo>
                <a:lnTo>
                  <a:pt x="230" y="62"/>
                </a:lnTo>
                <a:lnTo>
                  <a:pt x="230" y="113"/>
                </a:lnTo>
                <a:lnTo>
                  <a:pt x="237" y="107"/>
                </a:lnTo>
                <a:lnTo>
                  <a:pt x="237" y="164"/>
                </a:lnTo>
                <a:lnTo>
                  <a:pt x="237" y="102"/>
                </a:lnTo>
                <a:lnTo>
                  <a:pt x="237" y="124"/>
                </a:lnTo>
                <a:lnTo>
                  <a:pt x="245" y="119"/>
                </a:lnTo>
              </a:path>
            </a:pathLst>
          </a:custGeom>
          <a:noFill/>
          <a:ln w="28575" cmpd="sng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0" name="Freeform 122"/>
          <p:cNvSpPr>
            <a:spLocks/>
          </p:cNvSpPr>
          <p:nvPr/>
        </p:nvSpPr>
        <p:spPr bwMode="auto">
          <a:xfrm>
            <a:off x="6848475" y="4668308"/>
            <a:ext cx="376238" cy="284163"/>
          </a:xfrm>
          <a:custGeom>
            <a:avLst/>
            <a:gdLst>
              <a:gd name="T0" fmla="*/ 0 w 237"/>
              <a:gd name="T1" fmla="*/ 73 h 187"/>
              <a:gd name="T2" fmla="*/ 7 w 237"/>
              <a:gd name="T3" fmla="*/ 187 h 187"/>
              <a:gd name="T4" fmla="*/ 14 w 237"/>
              <a:gd name="T5" fmla="*/ 181 h 187"/>
              <a:gd name="T6" fmla="*/ 22 w 237"/>
              <a:gd name="T7" fmla="*/ 170 h 187"/>
              <a:gd name="T8" fmla="*/ 22 w 237"/>
              <a:gd name="T9" fmla="*/ 124 h 187"/>
              <a:gd name="T10" fmla="*/ 29 w 237"/>
              <a:gd name="T11" fmla="*/ 96 h 187"/>
              <a:gd name="T12" fmla="*/ 37 w 237"/>
              <a:gd name="T13" fmla="*/ 158 h 187"/>
              <a:gd name="T14" fmla="*/ 44 w 237"/>
              <a:gd name="T15" fmla="*/ 96 h 187"/>
              <a:gd name="T16" fmla="*/ 44 w 237"/>
              <a:gd name="T17" fmla="*/ 56 h 187"/>
              <a:gd name="T18" fmla="*/ 52 w 237"/>
              <a:gd name="T19" fmla="*/ 34 h 187"/>
              <a:gd name="T20" fmla="*/ 59 w 237"/>
              <a:gd name="T21" fmla="*/ 107 h 187"/>
              <a:gd name="T22" fmla="*/ 66 w 237"/>
              <a:gd name="T23" fmla="*/ 79 h 187"/>
              <a:gd name="T24" fmla="*/ 66 w 237"/>
              <a:gd name="T25" fmla="*/ 85 h 187"/>
              <a:gd name="T26" fmla="*/ 74 w 237"/>
              <a:gd name="T27" fmla="*/ 39 h 187"/>
              <a:gd name="T28" fmla="*/ 81 w 237"/>
              <a:gd name="T29" fmla="*/ 136 h 187"/>
              <a:gd name="T30" fmla="*/ 89 w 237"/>
              <a:gd name="T31" fmla="*/ 90 h 187"/>
              <a:gd name="T32" fmla="*/ 89 w 237"/>
              <a:gd name="T33" fmla="*/ 96 h 187"/>
              <a:gd name="T34" fmla="*/ 96 w 237"/>
              <a:gd name="T35" fmla="*/ 62 h 187"/>
              <a:gd name="T36" fmla="*/ 103 w 237"/>
              <a:gd name="T37" fmla="*/ 181 h 187"/>
              <a:gd name="T38" fmla="*/ 111 w 237"/>
              <a:gd name="T39" fmla="*/ 141 h 187"/>
              <a:gd name="T40" fmla="*/ 111 w 237"/>
              <a:gd name="T41" fmla="*/ 119 h 187"/>
              <a:gd name="T42" fmla="*/ 118 w 237"/>
              <a:gd name="T43" fmla="*/ 79 h 187"/>
              <a:gd name="T44" fmla="*/ 126 w 237"/>
              <a:gd name="T45" fmla="*/ 90 h 187"/>
              <a:gd name="T46" fmla="*/ 133 w 237"/>
              <a:gd name="T47" fmla="*/ 136 h 187"/>
              <a:gd name="T48" fmla="*/ 140 w 237"/>
              <a:gd name="T49" fmla="*/ 90 h 187"/>
              <a:gd name="T50" fmla="*/ 140 w 237"/>
              <a:gd name="T51" fmla="*/ 73 h 187"/>
              <a:gd name="T52" fmla="*/ 148 w 237"/>
              <a:gd name="T53" fmla="*/ 56 h 187"/>
              <a:gd name="T54" fmla="*/ 155 w 237"/>
              <a:gd name="T55" fmla="*/ 85 h 187"/>
              <a:gd name="T56" fmla="*/ 163 w 237"/>
              <a:gd name="T57" fmla="*/ 62 h 187"/>
              <a:gd name="T58" fmla="*/ 163 w 237"/>
              <a:gd name="T59" fmla="*/ 96 h 187"/>
              <a:gd name="T60" fmla="*/ 170 w 237"/>
              <a:gd name="T61" fmla="*/ 68 h 187"/>
              <a:gd name="T62" fmla="*/ 177 w 237"/>
              <a:gd name="T63" fmla="*/ 136 h 187"/>
              <a:gd name="T64" fmla="*/ 185 w 237"/>
              <a:gd name="T65" fmla="*/ 119 h 187"/>
              <a:gd name="T66" fmla="*/ 185 w 237"/>
              <a:gd name="T67" fmla="*/ 113 h 187"/>
              <a:gd name="T68" fmla="*/ 192 w 237"/>
              <a:gd name="T69" fmla="*/ 62 h 187"/>
              <a:gd name="T70" fmla="*/ 200 w 237"/>
              <a:gd name="T71" fmla="*/ 141 h 187"/>
              <a:gd name="T72" fmla="*/ 207 w 237"/>
              <a:gd name="T73" fmla="*/ 136 h 187"/>
              <a:gd name="T74" fmla="*/ 214 w 237"/>
              <a:gd name="T75" fmla="*/ 102 h 187"/>
              <a:gd name="T76" fmla="*/ 214 w 237"/>
              <a:gd name="T77" fmla="*/ 107 h 187"/>
              <a:gd name="T78" fmla="*/ 222 w 237"/>
              <a:gd name="T79" fmla="*/ 45 h 187"/>
              <a:gd name="T80" fmla="*/ 229 w 237"/>
              <a:gd name="T81" fmla="*/ 124 h 187"/>
              <a:gd name="T82" fmla="*/ 237 w 237"/>
              <a:gd name="T83" fmla="*/ 102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37" h="187">
                <a:moveTo>
                  <a:pt x="0" y="102"/>
                </a:moveTo>
                <a:lnTo>
                  <a:pt x="0" y="170"/>
                </a:lnTo>
                <a:lnTo>
                  <a:pt x="0" y="73"/>
                </a:lnTo>
                <a:lnTo>
                  <a:pt x="0" y="85"/>
                </a:lnTo>
                <a:lnTo>
                  <a:pt x="7" y="79"/>
                </a:lnTo>
                <a:lnTo>
                  <a:pt x="7" y="187"/>
                </a:lnTo>
                <a:lnTo>
                  <a:pt x="7" y="73"/>
                </a:lnTo>
                <a:lnTo>
                  <a:pt x="7" y="175"/>
                </a:lnTo>
                <a:lnTo>
                  <a:pt x="14" y="181"/>
                </a:lnTo>
                <a:lnTo>
                  <a:pt x="14" y="113"/>
                </a:lnTo>
                <a:lnTo>
                  <a:pt x="14" y="158"/>
                </a:lnTo>
                <a:lnTo>
                  <a:pt x="22" y="170"/>
                </a:lnTo>
                <a:lnTo>
                  <a:pt x="22" y="175"/>
                </a:lnTo>
                <a:lnTo>
                  <a:pt x="22" y="96"/>
                </a:lnTo>
                <a:lnTo>
                  <a:pt x="22" y="124"/>
                </a:lnTo>
                <a:lnTo>
                  <a:pt x="29" y="119"/>
                </a:lnTo>
                <a:lnTo>
                  <a:pt x="29" y="147"/>
                </a:lnTo>
                <a:lnTo>
                  <a:pt x="29" y="96"/>
                </a:lnTo>
                <a:lnTo>
                  <a:pt x="29" y="102"/>
                </a:lnTo>
                <a:lnTo>
                  <a:pt x="37" y="113"/>
                </a:lnTo>
                <a:lnTo>
                  <a:pt x="37" y="158"/>
                </a:lnTo>
                <a:lnTo>
                  <a:pt x="37" y="79"/>
                </a:lnTo>
                <a:lnTo>
                  <a:pt x="37" y="102"/>
                </a:lnTo>
                <a:lnTo>
                  <a:pt x="44" y="96"/>
                </a:lnTo>
                <a:lnTo>
                  <a:pt x="44" y="113"/>
                </a:lnTo>
                <a:lnTo>
                  <a:pt x="44" y="28"/>
                </a:lnTo>
                <a:lnTo>
                  <a:pt x="44" y="56"/>
                </a:lnTo>
                <a:lnTo>
                  <a:pt x="52" y="62"/>
                </a:lnTo>
                <a:lnTo>
                  <a:pt x="52" y="96"/>
                </a:lnTo>
                <a:lnTo>
                  <a:pt x="52" y="34"/>
                </a:lnTo>
                <a:lnTo>
                  <a:pt x="52" y="62"/>
                </a:lnTo>
                <a:lnTo>
                  <a:pt x="59" y="56"/>
                </a:lnTo>
                <a:lnTo>
                  <a:pt x="59" y="107"/>
                </a:lnTo>
                <a:lnTo>
                  <a:pt x="59" y="39"/>
                </a:lnTo>
                <a:lnTo>
                  <a:pt x="59" y="73"/>
                </a:lnTo>
                <a:lnTo>
                  <a:pt x="66" y="79"/>
                </a:lnTo>
                <a:lnTo>
                  <a:pt x="66" y="90"/>
                </a:lnTo>
                <a:lnTo>
                  <a:pt x="66" y="0"/>
                </a:lnTo>
                <a:lnTo>
                  <a:pt x="66" y="85"/>
                </a:lnTo>
                <a:lnTo>
                  <a:pt x="74" y="73"/>
                </a:lnTo>
                <a:lnTo>
                  <a:pt x="74" y="85"/>
                </a:lnTo>
                <a:lnTo>
                  <a:pt x="74" y="39"/>
                </a:lnTo>
                <a:lnTo>
                  <a:pt x="74" y="73"/>
                </a:lnTo>
                <a:lnTo>
                  <a:pt x="81" y="90"/>
                </a:lnTo>
                <a:lnTo>
                  <a:pt x="81" y="136"/>
                </a:lnTo>
                <a:lnTo>
                  <a:pt x="81" y="73"/>
                </a:lnTo>
                <a:lnTo>
                  <a:pt x="81" y="96"/>
                </a:lnTo>
                <a:lnTo>
                  <a:pt x="89" y="90"/>
                </a:lnTo>
                <a:lnTo>
                  <a:pt x="89" y="141"/>
                </a:lnTo>
                <a:lnTo>
                  <a:pt x="89" y="45"/>
                </a:lnTo>
                <a:lnTo>
                  <a:pt x="89" y="96"/>
                </a:lnTo>
                <a:lnTo>
                  <a:pt x="96" y="85"/>
                </a:lnTo>
                <a:lnTo>
                  <a:pt x="96" y="175"/>
                </a:lnTo>
                <a:lnTo>
                  <a:pt x="96" y="62"/>
                </a:lnTo>
                <a:lnTo>
                  <a:pt x="96" y="119"/>
                </a:lnTo>
                <a:lnTo>
                  <a:pt x="103" y="124"/>
                </a:lnTo>
                <a:lnTo>
                  <a:pt x="103" y="181"/>
                </a:lnTo>
                <a:lnTo>
                  <a:pt x="103" y="107"/>
                </a:lnTo>
                <a:lnTo>
                  <a:pt x="103" y="147"/>
                </a:lnTo>
                <a:lnTo>
                  <a:pt x="111" y="141"/>
                </a:lnTo>
                <a:lnTo>
                  <a:pt x="111" y="170"/>
                </a:lnTo>
                <a:lnTo>
                  <a:pt x="111" y="90"/>
                </a:lnTo>
                <a:lnTo>
                  <a:pt x="111" y="119"/>
                </a:lnTo>
                <a:lnTo>
                  <a:pt x="118" y="119"/>
                </a:lnTo>
                <a:lnTo>
                  <a:pt x="118" y="181"/>
                </a:lnTo>
                <a:lnTo>
                  <a:pt x="118" y="79"/>
                </a:lnTo>
                <a:lnTo>
                  <a:pt x="118" y="164"/>
                </a:lnTo>
                <a:lnTo>
                  <a:pt x="126" y="170"/>
                </a:lnTo>
                <a:lnTo>
                  <a:pt x="126" y="90"/>
                </a:lnTo>
                <a:lnTo>
                  <a:pt x="126" y="107"/>
                </a:lnTo>
                <a:lnTo>
                  <a:pt x="133" y="102"/>
                </a:lnTo>
                <a:lnTo>
                  <a:pt x="133" y="136"/>
                </a:lnTo>
                <a:lnTo>
                  <a:pt x="133" y="56"/>
                </a:lnTo>
                <a:lnTo>
                  <a:pt x="133" y="96"/>
                </a:lnTo>
                <a:lnTo>
                  <a:pt x="140" y="90"/>
                </a:lnTo>
                <a:lnTo>
                  <a:pt x="140" y="124"/>
                </a:lnTo>
                <a:lnTo>
                  <a:pt x="140" y="51"/>
                </a:lnTo>
                <a:lnTo>
                  <a:pt x="140" y="73"/>
                </a:lnTo>
                <a:lnTo>
                  <a:pt x="148" y="68"/>
                </a:lnTo>
                <a:lnTo>
                  <a:pt x="148" y="124"/>
                </a:lnTo>
                <a:lnTo>
                  <a:pt x="148" y="56"/>
                </a:lnTo>
                <a:lnTo>
                  <a:pt x="148" y="85"/>
                </a:lnTo>
                <a:lnTo>
                  <a:pt x="155" y="73"/>
                </a:lnTo>
                <a:lnTo>
                  <a:pt x="155" y="85"/>
                </a:lnTo>
                <a:lnTo>
                  <a:pt x="155" y="51"/>
                </a:lnTo>
                <a:lnTo>
                  <a:pt x="155" y="68"/>
                </a:lnTo>
                <a:lnTo>
                  <a:pt x="163" y="62"/>
                </a:lnTo>
                <a:lnTo>
                  <a:pt x="163" y="113"/>
                </a:lnTo>
                <a:lnTo>
                  <a:pt x="163" y="62"/>
                </a:lnTo>
                <a:lnTo>
                  <a:pt x="163" y="96"/>
                </a:lnTo>
                <a:lnTo>
                  <a:pt x="170" y="90"/>
                </a:lnTo>
                <a:lnTo>
                  <a:pt x="170" y="136"/>
                </a:lnTo>
                <a:lnTo>
                  <a:pt x="170" y="68"/>
                </a:lnTo>
                <a:lnTo>
                  <a:pt x="170" y="102"/>
                </a:lnTo>
                <a:lnTo>
                  <a:pt x="177" y="107"/>
                </a:lnTo>
                <a:lnTo>
                  <a:pt x="177" y="136"/>
                </a:lnTo>
                <a:lnTo>
                  <a:pt x="177" y="51"/>
                </a:lnTo>
                <a:lnTo>
                  <a:pt x="177" y="102"/>
                </a:lnTo>
                <a:lnTo>
                  <a:pt x="185" y="119"/>
                </a:lnTo>
                <a:lnTo>
                  <a:pt x="185" y="124"/>
                </a:lnTo>
                <a:lnTo>
                  <a:pt x="185" y="62"/>
                </a:lnTo>
                <a:lnTo>
                  <a:pt x="185" y="113"/>
                </a:lnTo>
                <a:lnTo>
                  <a:pt x="192" y="119"/>
                </a:lnTo>
                <a:lnTo>
                  <a:pt x="192" y="158"/>
                </a:lnTo>
                <a:lnTo>
                  <a:pt x="192" y="62"/>
                </a:lnTo>
                <a:lnTo>
                  <a:pt x="192" y="68"/>
                </a:lnTo>
                <a:lnTo>
                  <a:pt x="200" y="62"/>
                </a:lnTo>
                <a:lnTo>
                  <a:pt x="200" y="141"/>
                </a:lnTo>
                <a:lnTo>
                  <a:pt x="200" y="45"/>
                </a:lnTo>
                <a:lnTo>
                  <a:pt x="200" y="124"/>
                </a:lnTo>
                <a:lnTo>
                  <a:pt x="207" y="136"/>
                </a:lnTo>
                <a:lnTo>
                  <a:pt x="207" y="51"/>
                </a:lnTo>
                <a:lnTo>
                  <a:pt x="207" y="96"/>
                </a:lnTo>
                <a:lnTo>
                  <a:pt x="214" y="102"/>
                </a:lnTo>
                <a:lnTo>
                  <a:pt x="214" y="136"/>
                </a:lnTo>
                <a:lnTo>
                  <a:pt x="214" y="85"/>
                </a:lnTo>
                <a:lnTo>
                  <a:pt x="214" y="107"/>
                </a:lnTo>
                <a:lnTo>
                  <a:pt x="222" y="102"/>
                </a:lnTo>
                <a:lnTo>
                  <a:pt x="222" y="107"/>
                </a:lnTo>
                <a:lnTo>
                  <a:pt x="222" y="45"/>
                </a:lnTo>
                <a:lnTo>
                  <a:pt x="222" y="68"/>
                </a:lnTo>
                <a:lnTo>
                  <a:pt x="229" y="73"/>
                </a:lnTo>
                <a:lnTo>
                  <a:pt x="229" y="124"/>
                </a:lnTo>
                <a:lnTo>
                  <a:pt x="229" y="68"/>
                </a:lnTo>
                <a:lnTo>
                  <a:pt x="229" y="107"/>
                </a:lnTo>
                <a:lnTo>
                  <a:pt x="237" y="102"/>
                </a:lnTo>
                <a:lnTo>
                  <a:pt x="237" y="124"/>
                </a:lnTo>
                <a:lnTo>
                  <a:pt x="237" y="79"/>
                </a:lnTo>
              </a:path>
            </a:pathLst>
          </a:custGeom>
          <a:noFill/>
          <a:ln w="28575" cmpd="sng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" name="Freeform 123"/>
          <p:cNvSpPr>
            <a:spLocks/>
          </p:cNvSpPr>
          <p:nvPr/>
        </p:nvSpPr>
        <p:spPr bwMode="auto">
          <a:xfrm>
            <a:off x="7224713" y="4634971"/>
            <a:ext cx="387350" cy="350837"/>
          </a:xfrm>
          <a:custGeom>
            <a:avLst/>
            <a:gdLst>
              <a:gd name="T0" fmla="*/ 7 w 244"/>
              <a:gd name="T1" fmla="*/ 136 h 232"/>
              <a:gd name="T2" fmla="*/ 7 w 244"/>
              <a:gd name="T3" fmla="*/ 74 h 232"/>
              <a:gd name="T4" fmla="*/ 15 w 244"/>
              <a:gd name="T5" fmla="*/ 68 h 232"/>
              <a:gd name="T6" fmla="*/ 22 w 244"/>
              <a:gd name="T7" fmla="*/ 119 h 232"/>
              <a:gd name="T8" fmla="*/ 29 w 244"/>
              <a:gd name="T9" fmla="*/ 176 h 232"/>
              <a:gd name="T10" fmla="*/ 37 w 244"/>
              <a:gd name="T11" fmla="*/ 130 h 232"/>
              <a:gd name="T12" fmla="*/ 37 w 244"/>
              <a:gd name="T13" fmla="*/ 142 h 232"/>
              <a:gd name="T14" fmla="*/ 44 w 244"/>
              <a:gd name="T15" fmla="*/ 113 h 232"/>
              <a:gd name="T16" fmla="*/ 52 w 244"/>
              <a:gd name="T17" fmla="*/ 142 h 232"/>
              <a:gd name="T18" fmla="*/ 59 w 244"/>
              <a:gd name="T19" fmla="*/ 79 h 232"/>
              <a:gd name="T20" fmla="*/ 59 w 244"/>
              <a:gd name="T21" fmla="*/ 62 h 232"/>
              <a:gd name="T22" fmla="*/ 66 w 244"/>
              <a:gd name="T23" fmla="*/ 40 h 232"/>
              <a:gd name="T24" fmla="*/ 74 w 244"/>
              <a:gd name="T25" fmla="*/ 51 h 232"/>
              <a:gd name="T26" fmla="*/ 81 w 244"/>
              <a:gd name="T27" fmla="*/ 119 h 232"/>
              <a:gd name="T28" fmla="*/ 89 w 244"/>
              <a:gd name="T29" fmla="*/ 125 h 232"/>
              <a:gd name="T30" fmla="*/ 89 w 244"/>
              <a:gd name="T31" fmla="*/ 113 h 232"/>
              <a:gd name="T32" fmla="*/ 96 w 244"/>
              <a:gd name="T33" fmla="*/ 142 h 232"/>
              <a:gd name="T34" fmla="*/ 103 w 244"/>
              <a:gd name="T35" fmla="*/ 108 h 232"/>
              <a:gd name="T36" fmla="*/ 111 w 244"/>
              <a:gd name="T37" fmla="*/ 232 h 232"/>
              <a:gd name="T38" fmla="*/ 118 w 244"/>
              <a:gd name="T39" fmla="*/ 198 h 232"/>
              <a:gd name="T40" fmla="*/ 118 w 244"/>
              <a:gd name="T41" fmla="*/ 159 h 232"/>
              <a:gd name="T42" fmla="*/ 126 w 244"/>
              <a:gd name="T43" fmla="*/ 91 h 232"/>
              <a:gd name="T44" fmla="*/ 133 w 244"/>
              <a:gd name="T45" fmla="*/ 153 h 232"/>
              <a:gd name="T46" fmla="*/ 140 w 244"/>
              <a:gd name="T47" fmla="*/ 119 h 232"/>
              <a:gd name="T48" fmla="*/ 148 w 244"/>
              <a:gd name="T49" fmla="*/ 17 h 232"/>
              <a:gd name="T50" fmla="*/ 148 w 244"/>
              <a:gd name="T51" fmla="*/ 62 h 232"/>
              <a:gd name="T52" fmla="*/ 155 w 244"/>
              <a:gd name="T53" fmla="*/ 12 h 232"/>
              <a:gd name="T54" fmla="*/ 163 w 244"/>
              <a:gd name="T55" fmla="*/ 119 h 232"/>
              <a:gd name="T56" fmla="*/ 170 w 244"/>
              <a:gd name="T57" fmla="*/ 113 h 232"/>
              <a:gd name="T58" fmla="*/ 170 w 244"/>
              <a:gd name="T59" fmla="*/ 125 h 232"/>
              <a:gd name="T60" fmla="*/ 178 w 244"/>
              <a:gd name="T61" fmla="*/ 113 h 232"/>
              <a:gd name="T62" fmla="*/ 185 w 244"/>
              <a:gd name="T63" fmla="*/ 215 h 232"/>
              <a:gd name="T64" fmla="*/ 192 w 244"/>
              <a:gd name="T65" fmla="*/ 147 h 232"/>
              <a:gd name="T66" fmla="*/ 192 w 244"/>
              <a:gd name="T67" fmla="*/ 204 h 232"/>
              <a:gd name="T68" fmla="*/ 200 w 244"/>
              <a:gd name="T69" fmla="*/ 108 h 232"/>
              <a:gd name="T70" fmla="*/ 207 w 244"/>
              <a:gd name="T71" fmla="*/ 176 h 232"/>
              <a:gd name="T72" fmla="*/ 215 w 244"/>
              <a:gd name="T73" fmla="*/ 136 h 232"/>
              <a:gd name="T74" fmla="*/ 222 w 244"/>
              <a:gd name="T75" fmla="*/ 79 h 232"/>
              <a:gd name="T76" fmla="*/ 222 w 244"/>
              <a:gd name="T77" fmla="*/ 113 h 232"/>
              <a:gd name="T78" fmla="*/ 229 w 244"/>
              <a:gd name="T79" fmla="*/ 62 h 232"/>
              <a:gd name="T80" fmla="*/ 237 w 244"/>
              <a:gd name="T81" fmla="*/ 130 h 232"/>
              <a:gd name="T82" fmla="*/ 244 w 244"/>
              <a:gd name="T83" fmla="*/ 108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44" h="232">
                <a:moveTo>
                  <a:pt x="0" y="102"/>
                </a:moveTo>
                <a:lnTo>
                  <a:pt x="0" y="130"/>
                </a:lnTo>
                <a:lnTo>
                  <a:pt x="7" y="136"/>
                </a:lnTo>
                <a:lnTo>
                  <a:pt x="7" y="176"/>
                </a:lnTo>
                <a:lnTo>
                  <a:pt x="7" y="74"/>
                </a:lnTo>
                <a:lnTo>
                  <a:pt x="7" y="74"/>
                </a:lnTo>
                <a:lnTo>
                  <a:pt x="15" y="79"/>
                </a:lnTo>
                <a:lnTo>
                  <a:pt x="15" y="187"/>
                </a:lnTo>
                <a:lnTo>
                  <a:pt x="15" y="68"/>
                </a:lnTo>
                <a:lnTo>
                  <a:pt x="15" y="159"/>
                </a:lnTo>
                <a:lnTo>
                  <a:pt x="22" y="164"/>
                </a:lnTo>
                <a:lnTo>
                  <a:pt x="22" y="119"/>
                </a:lnTo>
                <a:lnTo>
                  <a:pt x="22" y="153"/>
                </a:lnTo>
                <a:lnTo>
                  <a:pt x="29" y="159"/>
                </a:lnTo>
                <a:lnTo>
                  <a:pt x="29" y="176"/>
                </a:lnTo>
                <a:lnTo>
                  <a:pt x="29" y="108"/>
                </a:lnTo>
                <a:lnTo>
                  <a:pt x="29" y="119"/>
                </a:lnTo>
                <a:lnTo>
                  <a:pt x="37" y="130"/>
                </a:lnTo>
                <a:lnTo>
                  <a:pt x="37" y="147"/>
                </a:lnTo>
                <a:lnTo>
                  <a:pt x="37" y="85"/>
                </a:lnTo>
                <a:lnTo>
                  <a:pt x="37" y="142"/>
                </a:lnTo>
                <a:lnTo>
                  <a:pt x="44" y="147"/>
                </a:lnTo>
                <a:lnTo>
                  <a:pt x="44" y="176"/>
                </a:lnTo>
                <a:lnTo>
                  <a:pt x="44" y="113"/>
                </a:lnTo>
                <a:lnTo>
                  <a:pt x="44" y="119"/>
                </a:lnTo>
                <a:lnTo>
                  <a:pt x="52" y="125"/>
                </a:lnTo>
                <a:lnTo>
                  <a:pt x="52" y="142"/>
                </a:lnTo>
                <a:lnTo>
                  <a:pt x="52" y="45"/>
                </a:lnTo>
                <a:lnTo>
                  <a:pt x="52" y="79"/>
                </a:lnTo>
                <a:lnTo>
                  <a:pt x="59" y="79"/>
                </a:lnTo>
                <a:lnTo>
                  <a:pt x="59" y="108"/>
                </a:lnTo>
                <a:lnTo>
                  <a:pt x="59" y="34"/>
                </a:lnTo>
                <a:lnTo>
                  <a:pt x="59" y="62"/>
                </a:lnTo>
                <a:lnTo>
                  <a:pt x="66" y="45"/>
                </a:lnTo>
                <a:lnTo>
                  <a:pt x="66" y="130"/>
                </a:lnTo>
                <a:lnTo>
                  <a:pt x="66" y="40"/>
                </a:lnTo>
                <a:lnTo>
                  <a:pt x="66" y="96"/>
                </a:lnTo>
                <a:lnTo>
                  <a:pt x="74" y="102"/>
                </a:lnTo>
                <a:lnTo>
                  <a:pt x="74" y="51"/>
                </a:lnTo>
                <a:lnTo>
                  <a:pt x="74" y="79"/>
                </a:lnTo>
                <a:lnTo>
                  <a:pt x="81" y="74"/>
                </a:lnTo>
                <a:lnTo>
                  <a:pt x="81" y="119"/>
                </a:lnTo>
                <a:lnTo>
                  <a:pt x="81" y="57"/>
                </a:lnTo>
                <a:lnTo>
                  <a:pt x="81" y="113"/>
                </a:lnTo>
                <a:lnTo>
                  <a:pt x="89" y="125"/>
                </a:lnTo>
                <a:lnTo>
                  <a:pt x="89" y="153"/>
                </a:lnTo>
                <a:lnTo>
                  <a:pt x="89" y="85"/>
                </a:lnTo>
                <a:lnTo>
                  <a:pt x="89" y="113"/>
                </a:lnTo>
                <a:lnTo>
                  <a:pt x="96" y="119"/>
                </a:lnTo>
                <a:lnTo>
                  <a:pt x="96" y="164"/>
                </a:lnTo>
                <a:lnTo>
                  <a:pt x="96" y="142"/>
                </a:lnTo>
                <a:lnTo>
                  <a:pt x="103" y="147"/>
                </a:lnTo>
                <a:lnTo>
                  <a:pt x="103" y="187"/>
                </a:lnTo>
                <a:lnTo>
                  <a:pt x="103" y="108"/>
                </a:lnTo>
                <a:lnTo>
                  <a:pt x="103" y="176"/>
                </a:lnTo>
                <a:lnTo>
                  <a:pt x="111" y="181"/>
                </a:lnTo>
                <a:lnTo>
                  <a:pt x="111" y="232"/>
                </a:lnTo>
                <a:lnTo>
                  <a:pt x="111" y="170"/>
                </a:lnTo>
                <a:lnTo>
                  <a:pt x="111" y="204"/>
                </a:lnTo>
                <a:lnTo>
                  <a:pt x="118" y="198"/>
                </a:lnTo>
                <a:lnTo>
                  <a:pt x="118" y="215"/>
                </a:lnTo>
                <a:lnTo>
                  <a:pt x="118" y="136"/>
                </a:lnTo>
                <a:lnTo>
                  <a:pt x="118" y="159"/>
                </a:lnTo>
                <a:lnTo>
                  <a:pt x="126" y="170"/>
                </a:lnTo>
                <a:lnTo>
                  <a:pt x="126" y="193"/>
                </a:lnTo>
                <a:lnTo>
                  <a:pt x="126" y="91"/>
                </a:lnTo>
                <a:lnTo>
                  <a:pt x="126" y="136"/>
                </a:lnTo>
                <a:lnTo>
                  <a:pt x="133" y="130"/>
                </a:lnTo>
                <a:lnTo>
                  <a:pt x="133" y="153"/>
                </a:lnTo>
                <a:lnTo>
                  <a:pt x="133" y="62"/>
                </a:lnTo>
                <a:lnTo>
                  <a:pt x="133" y="113"/>
                </a:lnTo>
                <a:lnTo>
                  <a:pt x="140" y="119"/>
                </a:lnTo>
                <a:lnTo>
                  <a:pt x="140" y="147"/>
                </a:lnTo>
                <a:lnTo>
                  <a:pt x="140" y="12"/>
                </a:lnTo>
                <a:lnTo>
                  <a:pt x="148" y="17"/>
                </a:lnTo>
                <a:lnTo>
                  <a:pt x="148" y="125"/>
                </a:lnTo>
                <a:lnTo>
                  <a:pt x="148" y="0"/>
                </a:lnTo>
                <a:lnTo>
                  <a:pt x="148" y="62"/>
                </a:lnTo>
                <a:lnTo>
                  <a:pt x="155" y="79"/>
                </a:lnTo>
                <a:lnTo>
                  <a:pt x="155" y="130"/>
                </a:lnTo>
                <a:lnTo>
                  <a:pt x="155" y="12"/>
                </a:lnTo>
                <a:lnTo>
                  <a:pt x="155" y="74"/>
                </a:lnTo>
                <a:lnTo>
                  <a:pt x="163" y="68"/>
                </a:lnTo>
                <a:lnTo>
                  <a:pt x="163" y="119"/>
                </a:lnTo>
                <a:lnTo>
                  <a:pt x="163" y="51"/>
                </a:lnTo>
                <a:lnTo>
                  <a:pt x="163" y="108"/>
                </a:lnTo>
                <a:lnTo>
                  <a:pt x="170" y="113"/>
                </a:lnTo>
                <a:lnTo>
                  <a:pt x="170" y="181"/>
                </a:lnTo>
                <a:lnTo>
                  <a:pt x="170" y="79"/>
                </a:lnTo>
                <a:lnTo>
                  <a:pt x="170" y="125"/>
                </a:lnTo>
                <a:lnTo>
                  <a:pt x="178" y="130"/>
                </a:lnTo>
                <a:lnTo>
                  <a:pt x="178" y="210"/>
                </a:lnTo>
                <a:lnTo>
                  <a:pt x="178" y="113"/>
                </a:lnTo>
                <a:lnTo>
                  <a:pt x="178" y="198"/>
                </a:lnTo>
                <a:lnTo>
                  <a:pt x="185" y="204"/>
                </a:lnTo>
                <a:lnTo>
                  <a:pt x="185" y="215"/>
                </a:lnTo>
                <a:lnTo>
                  <a:pt x="185" y="130"/>
                </a:lnTo>
                <a:lnTo>
                  <a:pt x="185" y="142"/>
                </a:lnTo>
                <a:lnTo>
                  <a:pt x="192" y="147"/>
                </a:lnTo>
                <a:lnTo>
                  <a:pt x="192" y="210"/>
                </a:lnTo>
                <a:lnTo>
                  <a:pt x="192" y="119"/>
                </a:lnTo>
                <a:lnTo>
                  <a:pt x="192" y="204"/>
                </a:lnTo>
                <a:lnTo>
                  <a:pt x="200" y="210"/>
                </a:lnTo>
                <a:lnTo>
                  <a:pt x="200" y="215"/>
                </a:lnTo>
                <a:lnTo>
                  <a:pt x="200" y="108"/>
                </a:lnTo>
                <a:lnTo>
                  <a:pt x="200" y="113"/>
                </a:lnTo>
                <a:lnTo>
                  <a:pt x="207" y="119"/>
                </a:lnTo>
                <a:lnTo>
                  <a:pt x="207" y="176"/>
                </a:lnTo>
                <a:lnTo>
                  <a:pt x="207" y="102"/>
                </a:lnTo>
                <a:lnTo>
                  <a:pt x="207" y="130"/>
                </a:lnTo>
                <a:lnTo>
                  <a:pt x="215" y="136"/>
                </a:lnTo>
                <a:lnTo>
                  <a:pt x="215" y="68"/>
                </a:lnTo>
                <a:lnTo>
                  <a:pt x="215" y="74"/>
                </a:lnTo>
                <a:lnTo>
                  <a:pt x="222" y="79"/>
                </a:lnTo>
                <a:lnTo>
                  <a:pt x="222" y="130"/>
                </a:lnTo>
                <a:lnTo>
                  <a:pt x="222" y="68"/>
                </a:lnTo>
                <a:lnTo>
                  <a:pt x="222" y="113"/>
                </a:lnTo>
                <a:lnTo>
                  <a:pt x="229" y="108"/>
                </a:lnTo>
                <a:lnTo>
                  <a:pt x="229" y="113"/>
                </a:lnTo>
                <a:lnTo>
                  <a:pt x="229" y="62"/>
                </a:lnTo>
                <a:lnTo>
                  <a:pt x="229" y="74"/>
                </a:lnTo>
                <a:lnTo>
                  <a:pt x="237" y="79"/>
                </a:lnTo>
                <a:lnTo>
                  <a:pt x="237" y="130"/>
                </a:lnTo>
                <a:lnTo>
                  <a:pt x="237" y="74"/>
                </a:lnTo>
                <a:lnTo>
                  <a:pt x="237" y="119"/>
                </a:lnTo>
                <a:lnTo>
                  <a:pt x="244" y="108"/>
                </a:lnTo>
                <a:lnTo>
                  <a:pt x="244" y="147"/>
                </a:lnTo>
                <a:lnTo>
                  <a:pt x="244" y="96"/>
                </a:lnTo>
              </a:path>
            </a:pathLst>
          </a:custGeom>
          <a:noFill/>
          <a:ln w="28575" cmpd="sng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2" name="Freeform 124"/>
          <p:cNvSpPr>
            <a:spLocks/>
          </p:cNvSpPr>
          <p:nvPr/>
        </p:nvSpPr>
        <p:spPr bwMode="auto">
          <a:xfrm>
            <a:off x="7612063" y="4695296"/>
            <a:ext cx="388937" cy="230187"/>
          </a:xfrm>
          <a:custGeom>
            <a:avLst/>
            <a:gdLst>
              <a:gd name="T0" fmla="*/ 8 w 245"/>
              <a:gd name="T1" fmla="*/ 90 h 153"/>
              <a:gd name="T2" fmla="*/ 8 w 245"/>
              <a:gd name="T3" fmla="*/ 79 h 153"/>
              <a:gd name="T4" fmla="*/ 15 w 245"/>
              <a:gd name="T5" fmla="*/ 119 h 153"/>
              <a:gd name="T6" fmla="*/ 22 w 245"/>
              <a:gd name="T7" fmla="*/ 85 h 153"/>
              <a:gd name="T8" fmla="*/ 30 w 245"/>
              <a:gd name="T9" fmla="*/ 73 h 153"/>
              <a:gd name="T10" fmla="*/ 37 w 245"/>
              <a:gd name="T11" fmla="*/ 119 h 153"/>
              <a:gd name="T12" fmla="*/ 45 w 245"/>
              <a:gd name="T13" fmla="*/ 68 h 153"/>
              <a:gd name="T14" fmla="*/ 45 w 245"/>
              <a:gd name="T15" fmla="*/ 96 h 153"/>
              <a:gd name="T16" fmla="*/ 52 w 245"/>
              <a:gd name="T17" fmla="*/ 28 h 153"/>
              <a:gd name="T18" fmla="*/ 59 w 245"/>
              <a:gd name="T19" fmla="*/ 102 h 153"/>
              <a:gd name="T20" fmla="*/ 67 w 245"/>
              <a:gd name="T21" fmla="*/ 79 h 153"/>
              <a:gd name="T22" fmla="*/ 67 w 245"/>
              <a:gd name="T23" fmla="*/ 68 h 153"/>
              <a:gd name="T24" fmla="*/ 74 w 245"/>
              <a:gd name="T25" fmla="*/ 34 h 153"/>
              <a:gd name="T26" fmla="*/ 82 w 245"/>
              <a:gd name="T27" fmla="*/ 102 h 153"/>
              <a:gd name="T28" fmla="*/ 89 w 245"/>
              <a:gd name="T29" fmla="*/ 90 h 153"/>
              <a:gd name="T30" fmla="*/ 89 w 245"/>
              <a:gd name="T31" fmla="*/ 73 h 153"/>
              <a:gd name="T32" fmla="*/ 96 w 245"/>
              <a:gd name="T33" fmla="*/ 34 h 153"/>
              <a:gd name="T34" fmla="*/ 104 w 245"/>
              <a:gd name="T35" fmla="*/ 85 h 153"/>
              <a:gd name="T36" fmla="*/ 111 w 245"/>
              <a:gd name="T37" fmla="*/ 68 h 153"/>
              <a:gd name="T38" fmla="*/ 111 w 245"/>
              <a:gd name="T39" fmla="*/ 34 h 153"/>
              <a:gd name="T40" fmla="*/ 119 w 245"/>
              <a:gd name="T41" fmla="*/ 45 h 153"/>
              <a:gd name="T42" fmla="*/ 126 w 245"/>
              <a:gd name="T43" fmla="*/ 5 h 153"/>
              <a:gd name="T44" fmla="*/ 134 w 245"/>
              <a:gd name="T45" fmla="*/ 102 h 153"/>
              <a:gd name="T46" fmla="*/ 141 w 245"/>
              <a:gd name="T47" fmla="*/ 79 h 153"/>
              <a:gd name="T48" fmla="*/ 148 w 245"/>
              <a:gd name="T49" fmla="*/ 51 h 153"/>
              <a:gd name="T50" fmla="*/ 148 w 245"/>
              <a:gd name="T51" fmla="*/ 56 h 153"/>
              <a:gd name="T52" fmla="*/ 156 w 245"/>
              <a:gd name="T53" fmla="*/ 28 h 153"/>
              <a:gd name="T54" fmla="*/ 163 w 245"/>
              <a:gd name="T55" fmla="*/ 96 h 153"/>
              <a:gd name="T56" fmla="*/ 171 w 245"/>
              <a:gd name="T57" fmla="*/ 51 h 153"/>
              <a:gd name="T58" fmla="*/ 171 w 245"/>
              <a:gd name="T59" fmla="*/ 68 h 153"/>
              <a:gd name="T60" fmla="*/ 178 w 245"/>
              <a:gd name="T61" fmla="*/ 28 h 153"/>
              <a:gd name="T62" fmla="*/ 185 w 245"/>
              <a:gd name="T63" fmla="*/ 62 h 153"/>
              <a:gd name="T64" fmla="*/ 193 w 245"/>
              <a:gd name="T65" fmla="*/ 56 h 153"/>
              <a:gd name="T66" fmla="*/ 193 w 245"/>
              <a:gd name="T67" fmla="*/ 34 h 153"/>
              <a:gd name="T68" fmla="*/ 200 w 245"/>
              <a:gd name="T69" fmla="*/ 17 h 153"/>
              <a:gd name="T70" fmla="*/ 208 w 245"/>
              <a:gd name="T71" fmla="*/ 68 h 153"/>
              <a:gd name="T72" fmla="*/ 215 w 245"/>
              <a:gd name="T73" fmla="*/ 51 h 153"/>
              <a:gd name="T74" fmla="*/ 222 w 245"/>
              <a:gd name="T75" fmla="*/ 73 h 153"/>
              <a:gd name="T76" fmla="*/ 230 w 245"/>
              <a:gd name="T77" fmla="*/ 90 h 153"/>
              <a:gd name="T78" fmla="*/ 230 w 245"/>
              <a:gd name="T79" fmla="*/ 34 h 153"/>
              <a:gd name="T80" fmla="*/ 237 w 245"/>
              <a:gd name="T81" fmla="*/ 28 h 153"/>
              <a:gd name="T82" fmla="*/ 245 w 245"/>
              <a:gd name="T83" fmla="*/ 107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45" h="153">
                <a:moveTo>
                  <a:pt x="0" y="56"/>
                </a:moveTo>
                <a:lnTo>
                  <a:pt x="0" y="96"/>
                </a:lnTo>
                <a:lnTo>
                  <a:pt x="8" y="90"/>
                </a:lnTo>
                <a:lnTo>
                  <a:pt x="8" y="119"/>
                </a:lnTo>
                <a:lnTo>
                  <a:pt x="8" y="68"/>
                </a:lnTo>
                <a:lnTo>
                  <a:pt x="8" y="79"/>
                </a:lnTo>
                <a:lnTo>
                  <a:pt x="15" y="73"/>
                </a:lnTo>
                <a:lnTo>
                  <a:pt x="15" y="153"/>
                </a:lnTo>
                <a:lnTo>
                  <a:pt x="15" y="119"/>
                </a:lnTo>
                <a:lnTo>
                  <a:pt x="22" y="113"/>
                </a:lnTo>
                <a:lnTo>
                  <a:pt x="22" y="130"/>
                </a:lnTo>
                <a:lnTo>
                  <a:pt x="22" y="85"/>
                </a:lnTo>
                <a:lnTo>
                  <a:pt x="22" y="124"/>
                </a:lnTo>
                <a:lnTo>
                  <a:pt x="30" y="130"/>
                </a:lnTo>
                <a:lnTo>
                  <a:pt x="30" y="73"/>
                </a:lnTo>
                <a:lnTo>
                  <a:pt x="30" y="90"/>
                </a:lnTo>
                <a:lnTo>
                  <a:pt x="37" y="96"/>
                </a:lnTo>
                <a:lnTo>
                  <a:pt x="37" y="119"/>
                </a:lnTo>
                <a:lnTo>
                  <a:pt x="37" y="51"/>
                </a:lnTo>
                <a:lnTo>
                  <a:pt x="37" y="73"/>
                </a:lnTo>
                <a:lnTo>
                  <a:pt x="45" y="68"/>
                </a:lnTo>
                <a:lnTo>
                  <a:pt x="45" y="130"/>
                </a:lnTo>
                <a:lnTo>
                  <a:pt x="45" y="68"/>
                </a:lnTo>
                <a:lnTo>
                  <a:pt x="45" y="96"/>
                </a:lnTo>
                <a:lnTo>
                  <a:pt x="52" y="102"/>
                </a:lnTo>
                <a:lnTo>
                  <a:pt x="52" y="107"/>
                </a:lnTo>
                <a:lnTo>
                  <a:pt x="52" y="28"/>
                </a:lnTo>
                <a:lnTo>
                  <a:pt x="52" y="34"/>
                </a:lnTo>
                <a:lnTo>
                  <a:pt x="59" y="39"/>
                </a:lnTo>
                <a:lnTo>
                  <a:pt x="59" y="102"/>
                </a:lnTo>
                <a:lnTo>
                  <a:pt x="59" y="34"/>
                </a:lnTo>
                <a:lnTo>
                  <a:pt x="59" y="68"/>
                </a:lnTo>
                <a:lnTo>
                  <a:pt x="67" y="79"/>
                </a:lnTo>
                <a:lnTo>
                  <a:pt x="67" y="124"/>
                </a:lnTo>
                <a:lnTo>
                  <a:pt x="67" y="34"/>
                </a:lnTo>
                <a:lnTo>
                  <a:pt x="67" y="68"/>
                </a:lnTo>
                <a:lnTo>
                  <a:pt x="74" y="62"/>
                </a:lnTo>
                <a:lnTo>
                  <a:pt x="74" y="119"/>
                </a:lnTo>
                <a:lnTo>
                  <a:pt x="74" y="34"/>
                </a:lnTo>
                <a:lnTo>
                  <a:pt x="74" y="79"/>
                </a:lnTo>
                <a:lnTo>
                  <a:pt x="82" y="85"/>
                </a:lnTo>
                <a:lnTo>
                  <a:pt x="82" y="102"/>
                </a:lnTo>
                <a:lnTo>
                  <a:pt x="82" y="34"/>
                </a:lnTo>
                <a:lnTo>
                  <a:pt x="82" y="90"/>
                </a:lnTo>
                <a:lnTo>
                  <a:pt x="89" y="90"/>
                </a:lnTo>
                <a:lnTo>
                  <a:pt x="89" y="124"/>
                </a:lnTo>
                <a:lnTo>
                  <a:pt x="89" y="51"/>
                </a:lnTo>
                <a:lnTo>
                  <a:pt x="89" y="73"/>
                </a:lnTo>
                <a:lnTo>
                  <a:pt x="96" y="79"/>
                </a:lnTo>
                <a:lnTo>
                  <a:pt x="96" y="119"/>
                </a:lnTo>
                <a:lnTo>
                  <a:pt x="96" y="34"/>
                </a:lnTo>
                <a:lnTo>
                  <a:pt x="96" y="51"/>
                </a:lnTo>
                <a:lnTo>
                  <a:pt x="104" y="45"/>
                </a:lnTo>
                <a:lnTo>
                  <a:pt x="104" y="85"/>
                </a:lnTo>
                <a:lnTo>
                  <a:pt x="104" y="22"/>
                </a:lnTo>
                <a:lnTo>
                  <a:pt x="104" y="62"/>
                </a:lnTo>
                <a:lnTo>
                  <a:pt x="111" y="68"/>
                </a:lnTo>
                <a:lnTo>
                  <a:pt x="111" y="85"/>
                </a:lnTo>
                <a:lnTo>
                  <a:pt x="111" y="22"/>
                </a:lnTo>
                <a:lnTo>
                  <a:pt x="111" y="34"/>
                </a:lnTo>
                <a:lnTo>
                  <a:pt x="119" y="28"/>
                </a:lnTo>
                <a:lnTo>
                  <a:pt x="119" y="85"/>
                </a:lnTo>
                <a:lnTo>
                  <a:pt x="119" y="45"/>
                </a:lnTo>
                <a:lnTo>
                  <a:pt x="126" y="62"/>
                </a:lnTo>
                <a:lnTo>
                  <a:pt x="126" y="79"/>
                </a:lnTo>
                <a:lnTo>
                  <a:pt x="126" y="5"/>
                </a:lnTo>
                <a:lnTo>
                  <a:pt x="126" y="56"/>
                </a:lnTo>
                <a:lnTo>
                  <a:pt x="134" y="62"/>
                </a:lnTo>
                <a:lnTo>
                  <a:pt x="134" y="102"/>
                </a:lnTo>
                <a:lnTo>
                  <a:pt x="134" y="28"/>
                </a:lnTo>
                <a:lnTo>
                  <a:pt x="134" y="85"/>
                </a:lnTo>
                <a:lnTo>
                  <a:pt x="141" y="79"/>
                </a:lnTo>
                <a:lnTo>
                  <a:pt x="141" y="5"/>
                </a:lnTo>
                <a:lnTo>
                  <a:pt x="141" y="51"/>
                </a:lnTo>
                <a:lnTo>
                  <a:pt x="148" y="51"/>
                </a:lnTo>
                <a:lnTo>
                  <a:pt x="148" y="90"/>
                </a:lnTo>
                <a:lnTo>
                  <a:pt x="148" y="45"/>
                </a:lnTo>
                <a:lnTo>
                  <a:pt x="148" y="56"/>
                </a:lnTo>
                <a:lnTo>
                  <a:pt x="156" y="62"/>
                </a:lnTo>
                <a:lnTo>
                  <a:pt x="156" y="90"/>
                </a:lnTo>
                <a:lnTo>
                  <a:pt x="156" y="28"/>
                </a:lnTo>
                <a:lnTo>
                  <a:pt x="156" y="85"/>
                </a:lnTo>
                <a:lnTo>
                  <a:pt x="163" y="79"/>
                </a:lnTo>
                <a:lnTo>
                  <a:pt x="163" y="96"/>
                </a:lnTo>
                <a:lnTo>
                  <a:pt x="163" y="39"/>
                </a:lnTo>
                <a:lnTo>
                  <a:pt x="163" y="51"/>
                </a:lnTo>
                <a:lnTo>
                  <a:pt x="171" y="51"/>
                </a:lnTo>
                <a:lnTo>
                  <a:pt x="171" y="79"/>
                </a:lnTo>
                <a:lnTo>
                  <a:pt x="171" y="28"/>
                </a:lnTo>
                <a:lnTo>
                  <a:pt x="171" y="68"/>
                </a:lnTo>
                <a:lnTo>
                  <a:pt x="178" y="62"/>
                </a:lnTo>
                <a:lnTo>
                  <a:pt x="178" y="79"/>
                </a:lnTo>
                <a:lnTo>
                  <a:pt x="178" y="28"/>
                </a:lnTo>
                <a:lnTo>
                  <a:pt x="178" y="34"/>
                </a:lnTo>
                <a:lnTo>
                  <a:pt x="185" y="28"/>
                </a:lnTo>
                <a:lnTo>
                  <a:pt x="185" y="62"/>
                </a:lnTo>
                <a:lnTo>
                  <a:pt x="185" y="11"/>
                </a:lnTo>
                <a:lnTo>
                  <a:pt x="185" y="62"/>
                </a:lnTo>
                <a:lnTo>
                  <a:pt x="193" y="56"/>
                </a:lnTo>
                <a:lnTo>
                  <a:pt x="193" y="68"/>
                </a:lnTo>
                <a:lnTo>
                  <a:pt x="193" y="0"/>
                </a:lnTo>
                <a:lnTo>
                  <a:pt x="193" y="34"/>
                </a:lnTo>
                <a:lnTo>
                  <a:pt x="200" y="39"/>
                </a:lnTo>
                <a:lnTo>
                  <a:pt x="200" y="96"/>
                </a:lnTo>
                <a:lnTo>
                  <a:pt x="200" y="17"/>
                </a:lnTo>
                <a:lnTo>
                  <a:pt x="200" y="56"/>
                </a:lnTo>
                <a:lnTo>
                  <a:pt x="208" y="68"/>
                </a:lnTo>
                <a:lnTo>
                  <a:pt x="208" y="68"/>
                </a:lnTo>
                <a:lnTo>
                  <a:pt x="208" y="28"/>
                </a:lnTo>
                <a:lnTo>
                  <a:pt x="208" y="45"/>
                </a:lnTo>
                <a:lnTo>
                  <a:pt x="215" y="51"/>
                </a:lnTo>
                <a:lnTo>
                  <a:pt x="215" y="34"/>
                </a:lnTo>
                <a:lnTo>
                  <a:pt x="215" y="90"/>
                </a:lnTo>
                <a:lnTo>
                  <a:pt x="222" y="73"/>
                </a:lnTo>
                <a:lnTo>
                  <a:pt x="222" y="45"/>
                </a:lnTo>
                <a:lnTo>
                  <a:pt x="222" y="96"/>
                </a:lnTo>
                <a:lnTo>
                  <a:pt x="230" y="90"/>
                </a:lnTo>
                <a:lnTo>
                  <a:pt x="230" y="113"/>
                </a:lnTo>
                <a:lnTo>
                  <a:pt x="230" y="34"/>
                </a:lnTo>
                <a:lnTo>
                  <a:pt x="230" y="34"/>
                </a:lnTo>
                <a:lnTo>
                  <a:pt x="237" y="39"/>
                </a:lnTo>
                <a:lnTo>
                  <a:pt x="237" y="113"/>
                </a:lnTo>
                <a:lnTo>
                  <a:pt x="237" y="28"/>
                </a:lnTo>
                <a:lnTo>
                  <a:pt x="237" y="85"/>
                </a:lnTo>
                <a:lnTo>
                  <a:pt x="245" y="85"/>
                </a:lnTo>
                <a:lnTo>
                  <a:pt x="245" y="107"/>
                </a:lnTo>
                <a:lnTo>
                  <a:pt x="245" y="34"/>
                </a:lnTo>
                <a:lnTo>
                  <a:pt x="245" y="79"/>
                </a:lnTo>
              </a:path>
            </a:pathLst>
          </a:custGeom>
          <a:noFill/>
          <a:ln w="28575" cmpd="sng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" name="Freeform 125"/>
          <p:cNvSpPr>
            <a:spLocks/>
          </p:cNvSpPr>
          <p:nvPr/>
        </p:nvSpPr>
        <p:spPr bwMode="auto">
          <a:xfrm>
            <a:off x="8001000" y="4676246"/>
            <a:ext cx="280988" cy="173037"/>
          </a:xfrm>
          <a:custGeom>
            <a:avLst/>
            <a:gdLst>
              <a:gd name="T0" fmla="*/ 7 w 177"/>
              <a:gd name="T1" fmla="*/ 85 h 114"/>
              <a:gd name="T2" fmla="*/ 7 w 177"/>
              <a:gd name="T3" fmla="*/ 40 h 114"/>
              <a:gd name="T4" fmla="*/ 14 w 177"/>
              <a:gd name="T5" fmla="*/ 91 h 114"/>
              <a:gd name="T6" fmla="*/ 14 w 177"/>
              <a:gd name="T7" fmla="*/ 68 h 114"/>
              <a:gd name="T8" fmla="*/ 22 w 177"/>
              <a:gd name="T9" fmla="*/ 97 h 114"/>
              <a:gd name="T10" fmla="*/ 22 w 177"/>
              <a:gd name="T11" fmla="*/ 63 h 114"/>
              <a:gd name="T12" fmla="*/ 29 w 177"/>
              <a:gd name="T13" fmla="*/ 102 h 114"/>
              <a:gd name="T14" fmla="*/ 29 w 177"/>
              <a:gd name="T15" fmla="*/ 97 h 114"/>
              <a:gd name="T16" fmla="*/ 37 w 177"/>
              <a:gd name="T17" fmla="*/ 97 h 114"/>
              <a:gd name="T18" fmla="*/ 37 w 177"/>
              <a:gd name="T19" fmla="*/ 46 h 114"/>
              <a:gd name="T20" fmla="*/ 44 w 177"/>
              <a:gd name="T21" fmla="*/ 114 h 114"/>
              <a:gd name="T22" fmla="*/ 44 w 177"/>
              <a:gd name="T23" fmla="*/ 85 h 114"/>
              <a:gd name="T24" fmla="*/ 51 w 177"/>
              <a:gd name="T25" fmla="*/ 97 h 114"/>
              <a:gd name="T26" fmla="*/ 51 w 177"/>
              <a:gd name="T27" fmla="*/ 85 h 114"/>
              <a:gd name="T28" fmla="*/ 59 w 177"/>
              <a:gd name="T29" fmla="*/ 91 h 114"/>
              <a:gd name="T30" fmla="*/ 59 w 177"/>
              <a:gd name="T31" fmla="*/ 51 h 114"/>
              <a:gd name="T32" fmla="*/ 66 w 177"/>
              <a:gd name="T33" fmla="*/ 80 h 114"/>
              <a:gd name="T34" fmla="*/ 74 w 177"/>
              <a:gd name="T35" fmla="*/ 74 h 114"/>
              <a:gd name="T36" fmla="*/ 74 w 177"/>
              <a:gd name="T37" fmla="*/ 6 h 114"/>
              <a:gd name="T38" fmla="*/ 81 w 177"/>
              <a:gd name="T39" fmla="*/ 29 h 114"/>
              <a:gd name="T40" fmla="*/ 81 w 177"/>
              <a:gd name="T41" fmla="*/ 0 h 114"/>
              <a:gd name="T42" fmla="*/ 89 w 177"/>
              <a:gd name="T43" fmla="*/ 51 h 114"/>
              <a:gd name="T44" fmla="*/ 89 w 177"/>
              <a:gd name="T45" fmla="*/ 34 h 114"/>
              <a:gd name="T46" fmla="*/ 96 w 177"/>
              <a:gd name="T47" fmla="*/ 68 h 114"/>
              <a:gd name="T48" fmla="*/ 96 w 177"/>
              <a:gd name="T49" fmla="*/ 34 h 114"/>
              <a:gd name="T50" fmla="*/ 103 w 177"/>
              <a:gd name="T51" fmla="*/ 46 h 114"/>
              <a:gd name="T52" fmla="*/ 103 w 177"/>
              <a:gd name="T53" fmla="*/ 34 h 114"/>
              <a:gd name="T54" fmla="*/ 111 w 177"/>
              <a:gd name="T55" fmla="*/ 74 h 114"/>
              <a:gd name="T56" fmla="*/ 111 w 177"/>
              <a:gd name="T57" fmla="*/ 40 h 114"/>
              <a:gd name="T58" fmla="*/ 118 w 177"/>
              <a:gd name="T59" fmla="*/ 80 h 114"/>
              <a:gd name="T60" fmla="*/ 118 w 177"/>
              <a:gd name="T61" fmla="*/ 51 h 114"/>
              <a:gd name="T62" fmla="*/ 126 w 177"/>
              <a:gd name="T63" fmla="*/ 80 h 114"/>
              <a:gd name="T64" fmla="*/ 126 w 177"/>
              <a:gd name="T65" fmla="*/ 51 h 114"/>
              <a:gd name="T66" fmla="*/ 133 w 177"/>
              <a:gd name="T67" fmla="*/ 80 h 114"/>
              <a:gd name="T68" fmla="*/ 133 w 177"/>
              <a:gd name="T69" fmla="*/ 57 h 114"/>
              <a:gd name="T70" fmla="*/ 140 w 177"/>
              <a:gd name="T71" fmla="*/ 85 h 114"/>
              <a:gd name="T72" fmla="*/ 140 w 177"/>
              <a:gd name="T73" fmla="*/ 34 h 114"/>
              <a:gd name="T74" fmla="*/ 148 w 177"/>
              <a:gd name="T75" fmla="*/ 51 h 114"/>
              <a:gd name="T76" fmla="*/ 148 w 177"/>
              <a:gd name="T77" fmla="*/ 34 h 114"/>
              <a:gd name="T78" fmla="*/ 155 w 177"/>
              <a:gd name="T79" fmla="*/ 46 h 114"/>
              <a:gd name="T80" fmla="*/ 155 w 177"/>
              <a:gd name="T81" fmla="*/ 23 h 114"/>
              <a:gd name="T82" fmla="*/ 163 w 177"/>
              <a:gd name="T83" fmla="*/ 51 h 114"/>
              <a:gd name="T84" fmla="*/ 163 w 177"/>
              <a:gd name="T85" fmla="*/ 40 h 114"/>
              <a:gd name="T86" fmla="*/ 170 w 177"/>
              <a:gd name="T87" fmla="*/ 63 h 114"/>
              <a:gd name="T88" fmla="*/ 170 w 177"/>
              <a:gd name="T89" fmla="*/ 51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77" h="114">
                <a:moveTo>
                  <a:pt x="0" y="91"/>
                </a:moveTo>
                <a:lnTo>
                  <a:pt x="7" y="85"/>
                </a:lnTo>
                <a:lnTo>
                  <a:pt x="7" y="97"/>
                </a:lnTo>
                <a:lnTo>
                  <a:pt x="7" y="40"/>
                </a:lnTo>
                <a:lnTo>
                  <a:pt x="14" y="46"/>
                </a:lnTo>
                <a:lnTo>
                  <a:pt x="14" y="91"/>
                </a:lnTo>
                <a:lnTo>
                  <a:pt x="14" y="29"/>
                </a:lnTo>
                <a:lnTo>
                  <a:pt x="14" y="68"/>
                </a:lnTo>
                <a:lnTo>
                  <a:pt x="22" y="74"/>
                </a:lnTo>
                <a:lnTo>
                  <a:pt x="22" y="97"/>
                </a:lnTo>
                <a:lnTo>
                  <a:pt x="22" y="34"/>
                </a:lnTo>
                <a:lnTo>
                  <a:pt x="22" y="63"/>
                </a:lnTo>
                <a:lnTo>
                  <a:pt x="29" y="68"/>
                </a:lnTo>
                <a:lnTo>
                  <a:pt x="29" y="102"/>
                </a:lnTo>
                <a:lnTo>
                  <a:pt x="29" y="29"/>
                </a:lnTo>
                <a:lnTo>
                  <a:pt x="29" y="97"/>
                </a:lnTo>
                <a:lnTo>
                  <a:pt x="37" y="91"/>
                </a:lnTo>
                <a:lnTo>
                  <a:pt x="37" y="97"/>
                </a:lnTo>
                <a:lnTo>
                  <a:pt x="37" y="17"/>
                </a:lnTo>
                <a:lnTo>
                  <a:pt x="37" y="46"/>
                </a:lnTo>
                <a:lnTo>
                  <a:pt x="44" y="46"/>
                </a:lnTo>
                <a:lnTo>
                  <a:pt x="44" y="114"/>
                </a:lnTo>
                <a:lnTo>
                  <a:pt x="44" y="34"/>
                </a:lnTo>
                <a:lnTo>
                  <a:pt x="44" y="85"/>
                </a:lnTo>
                <a:lnTo>
                  <a:pt x="51" y="80"/>
                </a:lnTo>
                <a:lnTo>
                  <a:pt x="51" y="97"/>
                </a:lnTo>
                <a:lnTo>
                  <a:pt x="51" y="46"/>
                </a:lnTo>
                <a:lnTo>
                  <a:pt x="51" y="85"/>
                </a:lnTo>
                <a:lnTo>
                  <a:pt x="59" y="80"/>
                </a:lnTo>
                <a:lnTo>
                  <a:pt x="59" y="91"/>
                </a:lnTo>
                <a:lnTo>
                  <a:pt x="59" y="34"/>
                </a:lnTo>
                <a:lnTo>
                  <a:pt x="59" y="51"/>
                </a:lnTo>
                <a:lnTo>
                  <a:pt x="66" y="34"/>
                </a:lnTo>
                <a:lnTo>
                  <a:pt x="66" y="80"/>
                </a:lnTo>
                <a:lnTo>
                  <a:pt x="66" y="80"/>
                </a:lnTo>
                <a:lnTo>
                  <a:pt x="74" y="74"/>
                </a:lnTo>
                <a:lnTo>
                  <a:pt x="74" y="91"/>
                </a:lnTo>
                <a:lnTo>
                  <a:pt x="74" y="6"/>
                </a:lnTo>
                <a:lnTo>
                  <a:pt x="74" y="29"/>
                </a:lnTo>
                <a:lnTo>
                  <a:pt x="81" y="29"/>
                </a:lnTo>
                <a:lnTo>
                  <a:pt x="81" y="80"/>
                </a:lnTo>
                <a:lnTo>
                  <a:pt x="81" y="0"/>
                </a:lnTo>
                <a:lnTo>
                  <a:pt x="81" y="57"/>
                </a:lnTo>
                <a:lnTo>
                  <a:pt x="89" y="51"/>
                </a:lnTo>
                <a:lnTo>
                  <a:pt x="89" y="91"/>
                </a:lnTo>
                <a:lnTo>
                  <a:pt x="89" y="34"/>
                </a:lnTo>
                <a:lnTo>
                  <a:pt x="89" y="80"/>
                </a:lnTo>
                <a:lnTo>
                  <a:pt x="96" y="68"/>
                </a:lnTo>
                <a:lnTo>
                  <a:pt x="96" y="102"/>
                </a:lnTo>
                <a:lnTo>
                  <a:pt x="96" y="34"/>
                </a:lnTo>
                <a:lnTo>
                  <a:pt x="96" y="40"/>
                </a:lnTo>
                <a:lnTo>
                  <a:pt x="103" y="46"/>
                </a:lnTo>
                <a:lnTo>
                  <a:pt x="103" y="85"/>
                </a:lnTo>
                <a:lnTo>
                  <a:pt x="103" y="34"/>
                </a:lnTo>
                <a:lnTo>
                  <a:pt x="103" y="80"/>
                </a:lnTo>
                <a:lnTo>
                  <a:pt x="111" y="74"/>
                </a:lnTo>
                <a:lnTo>
                  <a:pt x="111" y="97"/>
                </a:lnTo>
                <a:lnTo>
                  <a:pt x="111" y="40"/>
                </a:lnTo>
                <a:lnTo>
                  <a:pt x="111" y="68"/>
                </a:lnTo>
                <a:lnTo>
                  <a:pt x="118" y="80"/>
                </a:lnTo>
                <a:lnTo>
                  <a:pt x="118" y="108"/>
                </a:lnTo>
                <a:lnTo>
                  <a:pt x="118" y="51"/>
                </a:lnTo>
                <a:lnTo>
                  <a:pt x="118" y="80"/>
                </a:lnTo>
                <a:lnTo>
                  <a:pt x="126" y="80"/>
                </a:lnTo>
                <a:lnTo>
                  <a:pt x="126" y="108"/>
                </a:lnTo>
                <a:lnTo>
                  <a:pt x="126" y="51"/>
                </a:lnTo>
                <a:lnTo>
                  <a:pt x="126" y="74"/>
                </a:lnTo>
                <a:lnTo>
                  <a:pt x="133" y="80"/>
                </a:lnTo>
                <a:lnTo>
                  <a:pt x="133" y="108"/>
                </a:lnTo>
                <a:lnTo>
                  <a:pt x="133" y="57"/>
                </a:lnTo>
                <a:lnTo>
                  <a:pt x="133" y="91"/>
                </a:lnTo>
                <a:lnTo>
                  <a:pt x="140" y="85"/>
                </a:lnTo>
                <a:lnTo>
                  <a:pt x="140" y="102"/>
                </a:lnTo>
                <a:lnTo>
                  <a:pt x="140" y="34"/>
                </a:lnTo>
                <a:lnTo>
                  <a:pt x="140" y="40"/>
                </a:lnTo>
                <a:lnTo>
                  <a:pt x="148" y="51"/>
                </a:lnTo>
                <a:lnTo>
                  <a:pt x="148" y="85"/>
                </a:lnTo>
                <a:lnTo>
                  <a:pt x="148" y="34"/>
                </a:lnTo>
                <a:lnTo>
                  <a:pt x="148" y="40"/>
                </a:lnTo>
                <a:lnTo>
                  <a:pt x="155" y="46"/>
                </a:lnTo>
                <a:lnTo>
                  <a:pt x="155" y="97"/>
                </a:lnTo>
                <a:lnTo>
                  <a:pt x="155" y="23"/>
                </a:lnTo>
                <a:lnTo>
                  <a:pt x="155" y="74"/>
                </a:lnTo>
                <a:lnTo>
                  <a:pt x="163" y="51"/>
                </a:lnTo>
                <a:lnTo>
                  <a:pt x="163" y="80"/>
                </a:lnTo>
                <a:lnTo>
                  <a:pt x="163" y="40"/>
                </a:lnTo>
                <a:lnTo>
                  <a:pt x="163" y="57"/>
                </a:lnTo>
                <a:lnTo>
                  <a:pt x="170" y="63"/>
                </a:lnTo>
                <a:lnTo>
                  <a:pt x="170" y="23"/>
                </a:lnTo>
                <a:lnTo>
                  <a:pt x="170" y="51"/>
                </a:lnTo>
                <a:lnTo>
                  <a:pt x="177" y="51"/>
                </a:lnTo>
              </a:path>
            </a:pathLst>
          </a:custGeom>
          <a:noFill/>
          <a:ln w="28575" cmpd="sng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" name="Rectangle 126"/>
          <p:cNvSpPr>
            <a:spLocks noChangeArrowheads="1"/>
          </p:cNvSpPr>
          <p:nvPr/>
        </p:nvSpPr>
        <p:spPr bwMode="auto">
          <a:xfrm rot="16200000">
            <a:off x="-94273" y="4713408"/>
            <a:ext cx="1439497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1900">
                <a:latin typeface="Helvetica" charset="0"/>
              </a:rPr>
              <a:t>detuning [Hz]</a:t>
            </a:r>
            <a:endParaRPr lang="en-US" altLang="en-US">
              <a:latin typeface="Times New Roman" charset="0"/>
            </a:endParaRPr>
          </a:p>
        </p:txBody>
      </p:sp>
      <p:sp>
        <p:nvSpPr>
          <p:cNvPr id="155" name="Rectangle 127"/>
          <p:cNvSpPr>
            <a:spLocks noChangeArrowheads="1"/>
          </p:cNvSpPr>
          <p:nvPr/>
        </p:nvSpPr>
        <p:spPr bwMode="auto">
          <a:xfrm>
            <a:off x="4248150" y="6158971"/>
            <a:ext cx="1043555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1900">
                <a:latin typeface="Helvetica" charset="0"/>
              </a:rPr>
              <a:t>time [sec]</a:t>
            </a:r>
            <a:endParaRPr lang="en-US" altLang="en-US">
              <a:latin typeface="Times New Roman" charset="0"/>
            </a:endParaRPr>
          </a:p>
        </p:txBody>
      </p:sp>
      <p:sp>
        <p:nvSpPr>
          <p:cNvPr id="156" name="Text Box 128"/>
          <p:cNvSpPr txBox="1">
            <a:spLocks noChangeArrowheads="1"/>
          </p:cNvSpPr>
          <p:nvPr/>
        </p:nvSpPr>
        <p:spPr bwMode="auto">
          <a:xfrm>
            <a:off x="2046288" y="4138083"/>
            <a:ext cx="5767926" cy="40011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charset="0"/>
              </a:rPr>
              <a:t>Lorentz-force detuning without compensation: 150 Hz</a:t>
            </a:r>
          </a:p>
        </p:txBody>
      </p:sp>
      <p:grpSp>
        <p:nvGrpSpPr>
          <p:cNvPr id="157" name="Group 129"/>
          <p:cNvGrpSpPr>
            <a:grpSpLocks/>
          </p:cNvGrpSpPr>
          <p:nvPr/>
        </p:nvGrpSpPr>
        <p:grpSpPr bwMode="auto">
          <a:xfrm>
            <a:off x="2963863" y="5000096"/>
            <a:ext cx="2679700" cy="569912"/>
            <a:chOff x="2013" y="2863"/>
            <a:chExt cx="1688" cy="359"/>
          </a:xfrm>
        </p:grpSpPr>
        <p:sp>
          <p:nvSpPr>
            <p:cNvPr id="158" name="Line 130"/>
            <p:cNvSpPr>
              <a:spLocks noChangeShapeType="1"/>
            </p:cNvSpPr>
            <p:nvPr/>
          </p:nvSpPr>
          <p:spPr bwMode="auto">
            <a:xfrm flipV="1">
              <a:off x="2842" y="2863"/>
              <a:ext cx="672" cy="11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Text Box 131"/>
            <p:cNvSpPr txBox="1">
              <a:spLocks noChangeArrowheads="1"/>
            </p:cNvSpPr>
            <p:nvPr/>
          </p:nvSpPr>
          <p:spPr bwMode="auto">
            <a:xfrm>
              <a:off x="2013" y="2970"/>
              <a:ext cx="1688" cy="25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latin typeface="Times New Roman" charset="0"/>
                </a:rPr>
                <a:t>remaining microphonics</a:t>
              </a:r>
            </a:p>
          </p:txBody>
        </p:sp>
      </p:grpSp>
      <p:sp>
        <p:nvSpPr>
          <p:cNvPr id="160" name="Text Box 132"/>
          <p:cNvSpPr txBox="1">
            <a:spLocks noChangeArrowheads="1"/>
          </p:cNvSpPr>
          <p:nvPr/>
        </p:nvSpPr>
        <p:spPr bwMode="auto">
          <a:xfrm>
            <a:off x="4951413" y="5485871"/>
            <a:ext cx="3044423" cy="40011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charset="0"/>
              </a:rPr>
              <a:t>cavity half bandwidth: 6 Hz</a:t>
            </a:r>
          </a:p>
        </p:txBody>
      </p:sp>
    </p:spTree>
    <p:extLst>
      <p:ext uri="{BB962C8B-B14F-4D97-AF65-F5344CB8AC3E}">
        <p14:creationId xmlns:p14="http://schemas.microsoft.com/office/powerpoint/2010/main" val="211276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4000" dirty="0" smtClean="0"/>
              <a:t>500 MHz CESR SRF</a:t>
            </a:r>
            <a:endParaRPr lang="en-US" sz="2800" dirty="0"/>
          </a:p>
        </p:txBody>
      </p:sp>
      <p:sp>
        <p:nvSpPr>
          <p:cNvPr id="4" name="Right Arrow 3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</a:t>
            </a:r>
            <a:r>
              <a:rPr lang="en-US" sz="1200" dirty="0" smtClean="0"/>
              <a:t>Liepe			</a:t>
            </a:r>
            <a:r>
              <a:rPr lang="en-US" sz="1200" dirty="0"/>
              <a:t> </a:t>
            </a:r>
            <a:r>
              <a:rPr lang="en-US" sz="1200" dirty="0" smtClean="0"/>
              <a:t>    Microphonics </a:t>
            </a:r>
            <a:r>
              <a:rPr lang="en-US" sz="1200" dirty="0"/>
              <a:t>Workshop, FNAL October 8-9  </a:t>
            </a:r>
            <a:r>
              <a:rPr lang="en-US" sz="1200" dirty="0" smtClean="0"/>
              <a:t>   		                  Slide </a:t>
            </a:r>
            <a:fld id="{E5374618-37E8-0343-A5E2-882DB9F99FB2}" type="slidenum">
              <a:rPr lang="en-US" sz="1200" smtClean="0"/>
              <a:t>4</a:t>
            </a:fld>
            <a:endParaRPr lang="en-US" sz="1200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604" y="1784232"/>
            <a:ext cx="3411538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2" name="Group 82"/>
          <p:cNvGrpSpPr>
            <a:grpSpLocks/>
          </p:cNvGrpSpPr>
          <p:nvPr/>
        </p:nvGrpSpPr>
        <p:grpSpPr bwMode="auto">
          <a:xfrm>
            <a:off x="3738380" y="1501657"/>
            <a:ext cx="5541637" cy="3354985"/>
            <a:chOff x="648" y="608"/>
            <a:chExt cx="4452" cy="3277"/>
          </a:xfrm>
        </p:grpSpPr>
        <p:grpSp>
          <p:nvGrpSpPr>
            <p:cNvPr id="13" name="Group 8"/>
            <p:cNvGrpSpPr>
              <a:grpSpLocks noChangeAspect="1"/>
            </p:cNvGrpSpPr>
            <p:nvPr/>
          </p:nvGrpSpPr>
          <p:grpSpPr bwMode="auto">
            <a:xfrm>
              <a:off x="648" y="608"/>
              <a:ext cx="4452" cy="3277"/>
              <a:chOff x="648" y="608"/>
              <a:chExt cx="4452" cy="3277"/>
            </a:xfrm>
          </p:grpSpPr>
          <p:sp>
            <p:nvSpPr>
              <p:cNvPr id="15" name="AutoShape 7"/>
              <p:cNvSpPr>
                <a:spLocks noChangeAspect="1" noChangeArrowheads="1" noTextEdit="1"/>
              </p:cNvSpPr>
              <p:nvPr/>
            </p:nvSpPr>
            <p:spPr bwMode="auto">
              <a:xfrm>
                <a:off x="648" y="608"/>
                <a:ext cx="4452" cy="31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Rectangle 9"/>
              <p:cNvSpPr>
                <a:spLocks noChangeArrowheads="1"/>
              </p:cNvSpPr>
              <p:nvPr/>
            </p:nvSpPr>
            <p:spPr bwMode="auto">
              <a:xfrm>
                <a:off x="1228" y="846"/>
                <a:ext cx="3451" cy="254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7" name="Rectangle 10"/>
              <p:cNvSpPr>
                <a:spLocks noChangeArrowheads="1"/>
              </p:cNvSpPr>
              <p:nvPr/>
            </p:nvSpPr>
            <p:spPr bwMode="auto">
              <a:xfrm>
                <a:off x="1228" y="846"/>
                <a:ext cx="3451" cy="2549"/>
              </a:xfrm>
              <a:prstGeom prst="rect">
                <a:avLst/>
              </a:prstGeom>
              <a:noFill/>
              <a:ln w="0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8" name="Line 11"/>
              <p:cNvSpPr>
                <a:spLocks noChangeShapeType="1"/>
              </p:cNvSpPr>
              <p:nvPr/>
            </p:nvSpPr>
            <p:spPr bwMode="auto">
              <a:xfrm>
                <a:off x="1228" y="846"/>
                <a:ext cx="345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12"/>
              <p:cNvSpPr>
                <a:spLocks/>
              </p:cNvSpPr>
              <p:nvPr/>
            </p:nvSpPr>
            <p:spPr bwMode="auto">
              <a:xfrm>
                <a:off x="1228" y="846"/>
                <a:ext cx="3451" cy="2549"/>
              </a:xfrm>
              <a:custGeom>
                <a:avLst/>
                <a:gdLst>
                  <a:gd name="T0" fmla="*/ 0 w 434"/>
                  <a:gd name="T1" fmla="*/ 141596 h 342"/>
                  <a:gd name="T2" fmla="*/ 218200 w 434"/>
                  <a:gd name="T3" fmla="*/ 141596 h 342"/>
                  <a:gd name="T4" fmla="*/ 218200 w 434"/>
                  <a:gd name="T5" fmla="*/ 0 h 34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4" h="342">
                    <a:moveTo>
                      <a:pt x="0" y="342"/>
                    </a:moveTo>
                    <a:lnTo>
                      <a:pt x="434" y="342"/>
                    </a:lnTo>
                    <a:lnTo>
                      <a:pt x="43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Line 13"/>
              <p:cNvSpPr>
                <a:spLocks noChangeShapeType="1"/>
              </p:cNvSpPr>
              <p:nvPr/>
            </p:nvSpPr>
            <p:spPr bwMode="auto">
              <a:xfrm flipV="1">
                <a:off x="1228" y="846"/>
                <a:ext cx="1" cy="254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Line 14"/>
              <p:cNvSpPr>
                <a:spLocks noChangeShapeType="1"/>
              </p:cNvSpPr>
              <p:nvPr/>
            </p:nvSpPr>
            <p:spPr bwMode="auto">
              <a:xfrm>
                <a:off x="1228" y="3395"/>
                <a:ext cx="345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Line 15"/>
              <p:cNvSpPr>
                <a:spLocks noChangeShapeType="1"/>
              </p:cNvSpPr>
              <p:nvPr/>
            </p:nvSpPr>
            <p:spPr bwMode="auto">
              <a:xfrm flipV="1">
                <a:off x="1228" y="846"/>
                <a:ext cx="1" cy="254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Line 16"/>
              <p:cNvSpPr>
                <a:spLocks noChangeShapeType="1"/>
              </p:cNvSpPr>
              <p:nvPr/>
            </p:nvSpPr>
            <p:spPr bwMode="auto">
              <a:xfrm flipV="1">
                <a:off x="1228" y="3358"/>
                <a:ext cx="1" cy="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Line 17"/>
              <p:cNvSpPr>
                <a:spLocks noChangeShapeType="1"/>
              </p:cNvSpPr>
              <p:nvPr/>
            </p:nvSpPr>
            <p:spPr bwMode="auto">
              <a:xfrm>
                <a:off x="1228" y="846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Rectangle 18"/>
              <p:cNvSpPr>
                <a:spLocks noChangeArrowheads="1"/>
              </p:cNvSpPr>
              <p:nvPr/>
            </p:nvSpPr>
            <p:spPr bwMode="auto">
              <a:xfrm>
                <a:off x="1181" y="3419"/>
                <a:ext cx="103" cy="2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marL="404813" indent="-404813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en-US" sz="1800">
                    <a:latin typeface="Helvetica" charset="0"/>
                  </a:rPr>
                  <a:t>0</a:t>
                </a:r>
                <a:endParaRPr lang="en-US" altLang="en-US" sz="1800"/>
              </a:p>
            </p:txBody>
          </p:sp>
          <p:sp>
            <p:nvSpPr>
              <p:cNvPr id="26" name="Line 19"/>
              <p:cNvSpPr>
                <a:spLocks noChangeShapeType="1"/>
              </p:cNvSpPr>
              <p:nvPr/>
            </p:nvSpPr>
            <p:spPr bwMode="auto">
              <a:xfrm flipV="1">
                <a:off x="1912" y="3358"/>
                <a:ext cx="1" cy="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Line 20"/>
              <p:cNvSpPr>
                <a:spLocks noChangeShapeType="1"/>
              </p:cNvSpPr>
              <p:nvPr/>
            </p:nvSpPr>
            <p:spPr bwMode="auto">
              <a:xfrm>
                <a:off x="1912" y="846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Rectangle 21"/>
              <p:cNvSpPr>
                <a:spLocks noChangeArrowheads="1"/>
              </p:cNvSpPr>
              <p:nvPr/>
            </p:nvSpPr>
            <p:spPr bwMode="auto">
              <a:xfrm>
                <a:off x="1793" y="3419"/>
                <a:ext cx="258" cy="2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marL="404813" indent="-404813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en-US" sz="1800">
                    <a:latin typeface="Helvetica" charset="0"/>
                  </a:rPr>
                  <a:t>0.2</a:t>
                </a:r>
                <a:endParaRPr lang="en-US" altLang="en-US" sz="1800"/>
              </a:p>
            </p:txBody>
          </p:sp>
          <p:sp>
            <p:nvSpPr>
              <p:cNvPr id="29" name="Line 22"/>
              <p:cNvSpPr>
                <a:spLocks noChangeShapeType="1"/>
              </p:cNvSpPr>
              <p:nvPr/>
            </p:nvSpPr>
            <p:spPr bwMode="auto">
              <a:xfrm flipV="1">
                <a:off x="2604" y="3358"/>
                <a:ext cx="1" cy="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Line 23"/>
              <p:cNvSpPr>
                <a:spLocks noChangeShapeType="1"/>
              </p:cNvSpPr>
              <p:nvPr/>
            </p:nvSpPr>
            <p:spPr bwMode="auto">
              <a:xfrm>
                <a:off x="2604" y="846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Rectangle 24"/>
              <p:cNvSpPr>
                <a:spLocks noChangeArrowheads="1"/>
              </p:cNvSpPr>
              <p:nvPr/>
            </p:nvSpPr>
            <p:spPr bwMode="auto">
              <a:xfrm>
                <a:off x="2484" y="3419"/>
                <a:ext cx="258" cy="2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marL="404813" indent="-404813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en-US" sz="1800">
                    <a:latin typeface="Helvetica" charset="0"/>
                  </a:rPr>
                  <a:t>0.4</a:t>
                </a:r>
                <a:endParaRPr lang="en-US" altLang="en-US" sz="1800"/>
              </a:p>
            </p:txBody>
          </p:sp>
          <p:sp>
            <p:nvSpPr>
              <p:cNvPr id="32" name="Line 25"/>
              <p:cNvSpPr>
                <a:spLocks noChangeShapeType="1"/>
              </p:cNvSpPr>
              <p:nvPr/>
            </p:nvSpPr>
            <p:spPr bwMode="auto">
              <a:xfrm flipV="1">
                <a:off x="3295" y="3358"/>
                <a:ext cx="1" cy="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Line 26"/>
              <p:cNvSpPr>
                <a:spLocks noChangeShapeType="1"/>
              </p:cNvSpPr>
              <p:nvPr/>
            </p:nvSpPr>
            <p:spPr bwMode="auto">
              <a:xfrm>
                <a:off x="3295" y="846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Rectangle 27"/>
              <p:cNvSpPr>
                <a:spLocks noChangeArrowheads="1"/>
              </p:cNvSpPr>
              <p:nvPr/>
            </p:nvSpPr>
            <p:spPr bwMode="auto">
              <a:xfrm>
                <a:off x="3176" y="3419"/>
                <a:ext cx="258" cy="2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marL="404813" indent="-404813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en-US" sz="1800">
                    <a:latin typeface="Helvetica" charset="0"/>
                  </a:rPr>
                  <a:t>0.6</a:t>
                </a:r>
                <a:endParaRPr lang="en-US" altLang="en-US" sz="1800"/>
              </a:p>
            </p:txBody>
          </p:sp>
          <p:sp>
            <p:nvSpPr>
              <p:cNvPr id="35" name="Line 28"/>
              <p:cNvSpPr>
                <a:spLocks noChangeShapeType="1"/>
              </p:cNvSpPr>
              <p:nvPr/>
            </p:nvSpPr>
            <p:spPr bwMode="auto">
              <a:xfrm flipV="1">
                <a:off x="3987" y="3358"/>
                <a:ext cx="1" cy="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Line 29"/>
              <p:cNvSpPr>
                <a:spLocks noChangeShapeType="1"/>
              </p:cNvSpPr>
              <p:nvPr/>
            </p:nvSpPr>
            <p:spPr bwMode="auto">
              <a:xfrm>
                <a:off x="3987" y="846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Rectangle 30"/>
              <p:cNvSpPr>
                <a:spLocks noChangeArrowheads="1"/>
              </p:cNvSpPr>
              <p:nvPr/>
            </p:nvSpPr>
            <p:spPr bwMode="auto">
              <a:xfrm>
                <a:off x="3868" y="3419"/>
                <a:ext cx="258" cy="2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marL="404813" indent="-404813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en-US" sz="1800">
                    <a:latin typeface="Helvetica" charset="0"/>
                  </a:rPr>
                  <a:t>0.8</a:t>
                </a:r>
                <a:endParaRPr lang="en-US" altLang="en-US" sz="1800"/>
              </a:p>
            </p:txBody>
          </p:sp>
          <p:sp>
            <p:nvSpPr>
              <p:cNvPr id="38" name="Line 31"/>
              <p:cNvSpPr>
                <a:spLocks noChangeShapeType="1"/>
              </p:cNvSpPr>
              <p:nvPr/>
            </p:nvSpPr>
            <p:spPr bwMode="auto">
              <a:xfrm flipV="1">
                <a:off x="4679" y="3358"/>
                <a:ext cx="1" cy="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Line 32"/>
              <p:cNvSpPr>
                <a:spLocks noChangeShapeType="1"/>
              </p:cNvSpPr>
              <p:nvPr/>
            </p:nvSpPr>
            <p:spPr bwMode="auto">
              <a:xfrm>
                <a:off x="4679" y="846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Rectangle 33"/>
              <p:cNvSpPr>
                <a:spLocks noChangeArrowheads="1"/>
              </p:cNvSpPr>
              <p:nvPr/>
            </p:nvSpPr>
            <p:spPr bwMode="auto">
              <a:xfrm>
                <a:off x="4631" y="3419"/>
                <a:ext cx="103" cy="2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marL="404813" indent="-404813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en-US" sz="1800">
                    <a:latin typeface="Helvetica" charset="0"/>
                  </a:rPr>
                  <a:t>1</a:t>
                </a:r>
                <a:endParaRPr lang="en-US" altLang="en-US" sz="1800"/>
              </a:p>
            </p:txBody>
          </p:sp>
          <p:sp>
            <p:nvSpPr>
              <p:cNvPr id="41" name="Line 34"/>
              <p:cNvSpPr>
                <a:spLocks noChangeShapeType="1"/>
              </p:cNvSpPr>
              <p:nvPr/>
            </p:nvSpPr>
            <p:spPr bwMode="auto">
              <a:xfrm>
                <a:off x="1228" y="3395"/>
                <a:ext cx="3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Line 35"/>
              <p:cNvSpPr>
                <a:spLocks noChangeShapeType="1"/>
              </p:cNvSpPr>
              <p:nvPr/>
            </p:nvSpPr>
            <p:spPr bwMode="auto">
              <a:xfrm flipH="1">
                <a:off x="4639" y="3395"/>
                <a:ext cx="4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Rectangle 36"/>
              <p:cNvSpPr>
                <a:spLocks noChangeArrowheads="1"/>
              </p:cNvSpPr>
              <p:nvPr/>
            </p:nvSpPr>
            <p:spPr bwMode="auto">
              <a:xfrm>
                <a:off x="855" y="3306"/>
                <a:ext cx="371" cy="2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marL="404813" indent="-404813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en-US" sz="1800">
                    <a:latin typeface="Helvetica" charset="0"/>
                  </a:rPr>
                  <a:t>-100</a:t>
                </a:r>
                <a:endParaRPr lang="en-US" altLang="en-US" sz="1800"/>
              </a:p>
            </p:txBody>
          </p:sp>
          <p:sp>
            <p:nvSpPr>
              <p:cNvPr id="44" name="Line 37"/>
              <p:cNvSpPr>
                <a:spLocks noChangeShapeType="1"/>
              </p:cNvSpPr>
              <p:nvPr/>
            </p:nvSpPr>
            <p:spPr bwMode="auto">
              <a:xfrm>
                <a:off x="1228" y="2754"/>
                <a:ext cx="3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Line 38"/>
              <p:cNvSpPr>
                <a:spLocks noChangeShapeType="1"/>
              </p:cNvSpPr>
              <p:nvPr/>
            </p:nvSpPr>
            <p:spPr bwMode="auto">
              <a:xfrm flipH="1">
                <a:off x="4639" y="2754"/>
                <a:ext cx="4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Rectangle 39"/>
              <p:cNvSpPr>
                <a:spLocks noChangeArrowheads="1"/>
              </p:cNvSpPr>
              <p:nvPr/>
            </p:nvSpPr>
            <p:spPr bwMode="auto">
              <a:xfrm>
                <a:off x="950" y="2666"/>
                <a:ext cx="268" cy="2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marL="404813" indent="-404813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en-US" sz="1800">
                    <a:latin typeface="Helvetica" charset="0"/>
                  </a:rPr>
                  <a:t>-50</a:t>
                </a:r>
                <a:endParaRPr lang="en-US" altLang="en-US" sz="1800"/>
              </a:p>
            </p:txBody>
          </p:sp>
          <p:sp>
            <p:nvSpPr>
              <p:cNvPr id="47" name="Line 40"/>
              <p:cNvSpPr>
                <a:spLocks noChangeShapeType="1"/>
              </p:cNvSpPr>
              <p:nvPr/>
            </p:nvSpPr>
            <p:spPr bwMode="auto">
              <a:xfrm>
                <a:off x="1228" y="2121"/>
                <a:ext cx="3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Line 41"/>
              <p:cNvSpPr>
                <a:spLocks noChangeShapeType="1"/>
              </p:cNvSpPr>
              <p:nvPr/>
            </p:nvSpPr>
            <p:spPr bwMode="auto">
              <a:xfrm flipH="1">
                <a:off x="4639" y="2121"/>
                <a:ext cx="4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Rectangle 42"/>
              <p:cNvSpPr>
                <a:spLocks noChangeArrowheads="1"/>
              </p:cNvSpPr>
              <p:nvPr/>
            </p:nvSpPr>
            <p:spPr bwMode="auto">
              <a:xfrm>
                <a:off x="1101" y="2031"/>
                <a:ext cx="103" cy="2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marL="404813" indent="-404813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en-US" sz="1800">
                    <a:latin typeface="Helvetica" charset="0"/>
                  </a:rPr>
                  <a:t>0</a:t>
                </a:r>
                <a:endParaRPr lang="en-US" altLang="en-US" sz="1800"/>
              </a:p>
            </p:txBody>
          </p:sp>
          <p:sp>
            <p:nvSpPr>
              <p:cNvPr id="50" name="Line 43"/>
              <p:cNvSpPr>
                <a:spLocks noChangeShapeType="1"/>
              </p:cNvSpPr>
              <p:nvPr/>
            </p:nvSpPr>
            <p:spPr bwMode="auto">
              <a:xfrm>
                <a:off x="1228" y="1480"/>
                <a:ext cx="3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Line 44"/>
              <p:cNvSpPr>
                <a:spLocks noChangeShapeType="1"/>
              </p:cNvSpPr>
              <p:nvPr/>
            </p:nvSpPr>
            <p:spPr bwMode="auto">
              <a:xfrm flipH="1">
                <a:off x="4639" y="1480"/>
                <a:ext cx="4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Rectangle 45"/>
              <p:cNvSpPr>
                <a:spLocks noChangeArrowheads="1"/>
              </p:cNvSpPr>
              <p:nvPr/>
            </p:nvSpPr>
            <p:spPr bwMode="auto">
              <a:xfrm>
                <a:off x="1006" y="1391"/>
                <a:ext cx="206" cy="2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marL="404813" indent="-404813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en-US" sz="1800">
                    <a:latin typeface="Helvetica" charset="0"/>
                  </a:rPr>
                  <a:t>50</a:t>
                </a:r>
                <a:endParaRPr lang="en-US" altLang="en-US" sz="1800"/>
              </a:p>
            </p:txBody>
          </p:sp>
          <p:sp>
            <p:nvSpPr>
              <p:cNvPr id="53" name="Line 46"/>
              <p:cNvSpPr>
                <a:spLocks noChangeShapeType="1"/>
              </p:cNvSpPr>
              <p:nvPr/>
            </p:nvSpPr>
            <p:spPr bwMode="auto">
              <a:xfrm>
                <a:off x="1228" y="846"/>
                <a:ext cx="3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Line 47"/>
              <p:cNvSpPr>
                <a:spLocks noChangeShapeType="1"/>
              </p:cNvSpPr>
              <p:nvPr/>
            </p:nvSpPr>
            <p:spPr bwMode="auto">
              <a:xfrm flipH="1">
                <a:off x="4639" y="846"/>
                <a:ext cx="4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Rectangle 48"/>
              <p:cNvSpPr>
                <a:spLocks noChangeArrowheads="1"/>
              </p:cNvSpPr>
              <p:nvPr/>
            </p:nvSpPr>
            <p:spPr bwMode="auto">
              <a:xfrm>
                <a:off x="910" y="757"/>
                <a:ext cx="309" cy="2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marL="404813" indent="-404813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en-US" sz="1800">
                    <a:latin typeface="Helvetica" charset="0"/>
                  </a:rPr>
                  <a:t>100</a:t>
                </a:r>
                <a:endParaRPr lang="en-US" altLang="en-US" sz="1800"/>
              </a:p>
            </p:txBody>
          </p:sp>
          <p:sp>
            <p:nvSpPr>
              <p:cNvPr id="56" name="Line 49"/>
              <p:cNvSpPr>
                <a:spLocks noChangeShapeType="1"/>
              </p:cNvSpPr>
              <p:nvPr/>
            </p:nvSpPr>
            <p:spPr bwMode="auto">
              <a:xfrm>
                <a:off x="1228" y="846"/>
                <a:ext cx="345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Freeform 50"/>
              <p:cNvSpPr>
                <a:spLocks/>
              </p:cNvSpPr>
              <p:nvPr/>
            </p:nvSpPr>
            <p:spPr bwMode="auto">
              <a:xfrm>
                <a:off x="1228" y="846"/>
                <a:ext cx="3451" cy="2549"/>
              </a:xfrm>
              <a:custGeom>
                <a:avLst/>
                <a:gdLst>
                  <a:gd name="T0" fmla="*/ 0 w 434"/>
                  <a:gd name="T1" fmla="*/ 141596 h 342"/>
                  <a:gd name="T2" fmla="*/ 218200 w 434"/>
                  <a:gd name="T3" fmla="*/ 141596 h 342"/>
                  <a:gd name="T4" fmla="*/ 218200 w 434"/>
                  <a:gd name="T5" fmla="*/ 0 h 34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4" h="342">
                    <a:moveTo>
                      <a:pt x="0" y="342"/>
                    </a:moveTo>
                    <a:lnTo>
                      <a:pt x="434" y="342"/>
                    </a:lnTo>
                    <a:lnTo>
                      <a:pt x="43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Line 51"/>
              <p:cNvSpPr>
                <a:spLocks noChangeShapeType="1"/>
              </p:cNvSpPr>
              <p:nvPr/>
            </p:nvSpPr>
            <p:spPr bwMode="auto">
              <a:xfrm flipV="1">
                <a:off x="1228" y="846"/>
                <a:ext cx="1" cy="254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52"/>
              <p:cNvSpPr>
                <a:spLocks/>
              </p:cNvSpPr>
              <p:nvPr/>
            </p:nvSpPr>
            <p:spPr bwMode="auto">
              <a:xfrm>
                <a:off x="1228" y="1547"/>
                <a:ext cx="255" cy="1222"/>
              </a:xfrm>
              <a:custGeom>
                <a:avLst/>
                <a:gdLst>
                  <a:gd name="T0" fmla="*/ 0 w 255"/>
                  <a:gd name="T1" fmla="*/ 75 h 1222"/>
                  <a:gd name="T2" fmla="*/ 8 w 255"/>
                  <a:gd name="T3" fmla="*/ 1051 h 1222"/>
                  <a:gd name="T4" fmla="*/ 16 w 255"/>
                  <a:gd name="T5" fmla="*/ 820 h 1222"/>
                  <a:gd name="T6" fmla="*/ 16 w 255"/>
                  <a:gd name="T7" fmla="*/ 730 h 1222"/>
                  <a:gd name="T8" fmla="*/ 24 w 255"/>
                  <a:gd name="T9" fmla="*/ 380 h 1222"/>
                  <a:gd name="T10" fmla="*/ 32 w 255"/>
                  <a:gd name="T11" fmla="*/ 1185 h 1222"/>
                  <a:gd name="T12" fmla="*/ 40 w 255"/>
                  <a:gd name="T13" fmla="*/ 507 h 1222"/>
                  <a:gd name="T14" fmla="*/ 40 w 255"/>
                  <a:gd name="T15" fmla="*/ 619 h 1222"/>
                  <a:gd name="T16" fmla="*/ 48 w 255"/>
                  <a:gd name="T17" fmla="*/ 142 h 1222"/>
                  <a:gd name="T18" fmla="*/ 56 w 255"/>
                  <a:gd name="T19" fmla="*/ 1066 h 1222"/>
                  <a:gd name="T20" fmla="*/ 64 w 255"/>
                  <a:gd name="T21" fmla="*/ 604 h 1222"/>
                  <a:gd name="T22" fmla="*/ 64 w 255"/>
                  <a:gd name="T23" fmla="*/ 544 h 1222"/>
                  <a:gd name="T24" fmla="*/ 72 w 255"/>
                  <a:gd name="T25" fmla="*/ 127 h 1222"/>
                  <a:gd name="T26" fmla="*/ 80 w 255"/>
                  <a:gd name="T27" fmla="*/ 887 h 1222"/>
                  <a:gd name="T28" fmla="*/ 88 w 255"/>
                  <a:gd name="T29" fmla="*/ 522 h 1222"/>
                  <a:gd name="T30" fmla="*/ 88 w 255"/>
                  <a:gd name="T31" fmla="*/ 701 h 1222"/>
                  <a:gd name="T32" fmla="*/ 96 w 255"/>
                  <a:gd name="T33" fmla="*/ 402 h 1222"/>
                  <a:gd name="T34" fmla="*/ 104 w 255"/>
                  <a:gd name="T35" fmla="*/ 976 h 1222"/>
                  <a:gd name="T36" fmla="*/ 112 w 255"/>
                  <a:gd name="T37" fmla="*/ 775 h 1222"/>
                  <a:gd name="T38" fmla="*/ 112 w 255"/>
                  <a:gd name="T39" fmla="*/ 514 h 1222"/>
                  <a:gd name="T40" fmla="*/ 120 w 255"/>
                  <a:gd name="T41" fmla="*/ 89 h 1222"/>
                  <a:gd name="T42" fmla="*/ 128 w 255"/>
                  <a:gd name="T43" fmla="*/ 887 h 1222"/>
                  <a:gd name="T44" fmla="*/ 136 w 255"/>
                  <a:gd name="T45" fmla="*/ 589 h 1222"/>
                  <a:gd name="T46" fmla="*/ 136 w 255"/>
                  <a:gd name="T47" fmla="*/ 283 h 1222"/>
                  <a:gd name="T48" fmla="*/ 143 w 255"/>
                  <a:gd name="T49" fmla="*/ 186 h 1222"/>
                  <a:gd name="T50" fmla="*/ 151 w 255"/>
                  <a:gd name="T51" fmla="*/ 1170 h 1222"/>
                  <a:gd name="T52" fmla="*/ 159 w 255"/>
                  <a:gd name="T53" fmla="*/ 857 h 1222"/>
                  <a:gd name="T54" fmla="*/ 159 w 255"/>
                  <a:gd name="T55" fmla="*/ 440 h 1222"/>
                  <a:gd name="T56" fmla="*/ 167 w 255"/>
                  <a:gd name="T57" fmla="*/ 484 h 1222"/>
                  <a:gd name="T58" fmla="*/ 175 w 255"/>
                  <a:gd name="T59" fmla="*/ 119 h 1222"/>
                  <a:gd name="T60" fmla="*/ 183 w 255"/>
                  <a:gd name="T61" fmla="*/ 1081 h 1222"/>
                  <a:gd name="T62" fmla="*/ 191 w 255"/>
                  <a:gd name="T63" fmla="*/ 216 h 1222"/>
                  <a:gd name="T64" fmla="*/ 191 w 255"/>
                  <a:gd name="T65" fmla="*/ 477 h 1222"/>
                  <a:gd name="T66" fmla="*/ 199 w 255"/>
                  <a:gd name="T67" fmla="*/ 37 h 1222"/>
                  <a:gd name="T68" fmla="*/ 207 w 255"/>
                  <a:gd name="T69" fmla="*/ 1036 h 1222"/>
                  <a:gd name="T70" fmla="*/ 215 w 255"/>
                  <a:gd name="T71" fmla="*/ 499 h 1222"/>
                  <a:gd name="T72" fmla="*/ 215 w 255"/>
                  <a:gd name="T73" fmla="*/ 753 h 1222"/>
                  <a:gd name="T74" fmla="*/ 223 w 255"/>
                  <a:gd name="T75" fmla="*/ 186 h 1222"/>
                  <a:gd name="T76" fmla="*/ 231 w 255"/>
                  <a:gd name="T77" fmla="*/ 1073 h 1222"/>
                  <a:gd name="T78" fmla="*/ 239 w 255"/>
                  <a:gd name="T79" fmla="*/ 596 h 1222"/>
                  <a:gd name="T80" fmla="*/ 239 w 255"/>
                  <a:gd name="T81" fmla="*/ 589 h 1222"/>
                  <a:gd name="T82" fmla="*/ 247 w 255"/>
                  <a:gd name="T83" fmla="*/ 67 h 122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255" h="1222">
                    <a:moveTo>
                      <a:pt x="0" y="253"/>
                    </a:moveTo>
                    <a:lnTo>
                      <a:pt x="0" y="917"/>
                    </a:lnTo>
                    <a:lnTo>
                      <a:pt x="0" y="75"/>
                    </a:lnTo>
                    <a:lnTo>
                      <a:pt x="0" y="455"/>
                    </a:lnTo>
                    <a:lnTo>
                      <a:pt x="8" y="671"/>
                    </a:lnTo>
                    <a:lnTo>
                      <a:pt x="8" y="1051"/>
                    </a:lnTo>
                    <a:lnTo>
                      <a:pt x="8" y="246"/>
                    </a:lnTo>
                    <a:lnTo>
                      <a:pt x="8" y="768"/>
                    </a:lnTo>
                    <a:lnTo>
                      <a:pt x="16" y="820"/>
                    </a:lnTo>
                    <a:lnTo>
                      <a:pt x="16" y="1177"/>
                    </a:lnTo>
                    <a:lnTo>
                      <a:pt x="16" y="313"/>
                    </a:lnTo>
                    <a:lnTo>
                      <a:pt x="16" y="730"/>
                    </a:lnTo>
                    <a:lnTo>
                      <a:pt x="24" y="693"/>
                    </a:lnTo>
                    <a:lnTo>
                      <a:pt x="24" y="1051"/>
                    </a:lnTo>
                    <a:lnTo>
                      <a:pt x="24" y="380"/>
                    </a:lnTo>
                    <a:lnTo>
                      <a:pt x="24" y="559"/>
                    </a:lnTo>
                    <a:lnTo>
                      <a:pt x="32" y="872"/>
                    </a:lnTo>
                    <a:lnTo>
                      <a:pt x="32" y="1185"/>
                    </a:lnTo>
                    <a:lnTo>
                      <a:pt x="32" y="395"/>
                    </a:lnTo>
                    <a:lnTo>
                      <a:pt x="32" y="596"/>
                    </a:lnTo>
                    <a:lnTo>
                      <a:pt x="40" y="507"/>
                    </a:lnTo>
                    <a:lnTo>
                      <a:pt x="40" y="999"/>
                    </a:lnTo>
                    <a:lnTo>
                      <a:pt x="40" y="343"/>
                    </a:lnTo>
                    <a:lnTo>
                      <a:pt x="40" y="619"/>
                    </a:lnTo>
                    <a:lnTo>
                      <a:pt x="48" y="432"/>
                    </a:lnTo>
                    <a:lnTo>
                      <a:pt x="48" y="894"/>
                    </a:lnTo>
                    <a:lnTo>
                      <a:pt x="48" y="142"/>
                    </a:lnTo>
                    <a:lnTo>
                      <a:pt x="48" y="537"/>
                    </a:lnTo>
                    <a:lnTo>
                      <a:pt x="56" y="499"/>
                    </a:lnTo>
                    <a:lnTo>
                      <a:pt x="56" y="1066"/>
                    </a:lnTo>
                    <a:lnTo>
                      <a:pt x="56" y="149"/>
                    </a:lnTo>
                    <a:lnTo>
                      <a:pt x="56" y="783"/>
                    </a:lnTo>
                    <a:lnTo>
                      <a:pt x="64" y="604"/>
                    </a:lnTo>
                    <a:lnTo>
                      <a:pt x="64" y="976"/>
                    </a:lnTo>
                    <a:lnTo>
                      <a:pt x="64" y="119"/>
                    </a:lnTo>
                    <a:lnTo>
                      <a:pt x="64" y="544"/>
                    </a:lnTo>
                    <a:lnTo>
                      <a:pt x="72" y="492"/>
                    </a:lnTo>
                    <a:lnTo>
                      <a:pt x="72" y="976"/>
                    </a:lnTo>
                    <a:lnTo>
                      <a:pt x="72" y="127"/>
                    </a:lnTo>
                    <a:lnTo>
                      <a:pt x="72" y="730"/>
                    </a:lnTo>
                    <a:lnTo>
                      <a:pt x="80" y="507"/>
                    </a:lnTo>
                    <a:lnTo>
                      <a:pt x="80" y="887"/>
                    </a:lnTo>
                    <a:lnTo>
                      <a:pt x="80" y="60"/>
                    </a:lnTo>
                    <a:lnTo>
                      <a:pt x="80" y="470"/>
                    </a:lnTo>
                    <a:lnTo>
                      <a:pt x="88" y="522"/>
                    </a:lnTo>
                    <a:lnTo>
                      <a:pt x="88" y="1200"/>
                    </a:lnTo>
                    <a:lnTo>
                      <a:pt x="88" y="179"/>
                    </a:lnTo>
                    <a:lnTo>
                      <a:pt x="88" y="701"/>
                    </a:lnTo>
                    <a:lnTo>
                      <a:pt x="96" y="820"/>
                    </a:lnTo>
                    <a:lnTo>
                      <a:pt x="96" y="1036"/>
                    </a:lnTo>
                    <a:lnTo>
                      <a:pt x="96" y="402"/>
                    </a:lnTo>
                    <a:lnTo>
                      <a:pt x="96" y="790"/>
                    </a:lnTo>
                    <a:lnTo>
                      <a:pt x="104" y="723"/>
                    </a:lnTo>
                    <a:lnTo>
                      <a:pt x="104" y="976"/>
                    </a:lnTo>
                    <a:lnTo>
                      <a:pt x="104" y="268"/>
                    </a:lnTo>
                    <a:lnTo>
                      <a:pt x="104" y="797"/>
                    </a:lnTo>
                    <a:lnTo>
                      <a:pt x="112" y="775"/>
                    </a:lnTo>
                    <a:lnTo>
                      <a:pt x="112" y="1177"/>
                    </a:lnTo>
                    <a:lnTo>
                      <a:pt x="112" y="164"/>
                    </a:lnTo>
                    <a:lnTo>
                      <a:pt x="112" y="514"/>
                    </a:lnTo>
                    <a:lnTo>
                      <a:pt x="120" y="470"/>
                    </a:lnTo>
                    <a:lnTo>
                      <a:pt x="120" y="969"/>
                    </a:lnTo>
                    <a:lnTo>
                      <a:pt x="120" y="89"/>
                    </a:lnTo>
                    <a:lnTo>
                      <a:pt x="120" y="417"/>
                    </a:lnTo>
                    <a:lnTo>
                      <a:pt x="128" y="581"/>
                    </a:lnTo>
                    <a:lnTo>
                      <a:pt x="128" y="887"/>
                    </a:lnTo>
                    <a:lnTo>
                      <a:pt x="128" y="60"/>
                    </a:lnTo>
                    <a:lnTo>
                      <a:pt x="128" y="373"/>
                    </a:lnTo>
                    <a:lnTo>
                      <a:pt x="136" y="589"/>
                    </a:lnTo>
                    <a:lnTo>
                      <a:pt x="136" y="783"/>
                    </a:lnTo>
                    <a:lnTo>
                      <a:pt x="136" y="67"/>
                    </a:lnTo>
                    <a:lnTo>
                      <a:pt x="136" y="283"/>
                    </a:lnTo>
                    <a:lnTo>
                      <a:pt x="143" y="417"/>
                    </a:lnTo>
                    <a:lnTo>
                      <a:pt x="143" y="1155"/>
                    </a:lnTo>
                    <a:lnTo>
                      <a:pt x="143" y="186"/>
                    </a:lnTo>
                    <a:lnTo>
                      <a:pt x="143" y="686"/>
                    </a:lnTo>
                    <a:lnTo>
                      <a:pt x="151" y="768"/>
                    </a:lnTo>
                    <a:lnTo>
                      <a:pt x="151" y="1170"/>
                    </a:lnTo>
                    <a:lnTo>
                      <a:pt x="151" y="313"/>
                    </a:lnTo>
                    <a:lnTo>
                      <a:pt x="151" y="805"/>
                    </a:lnTo>
                    <a:lnTo>
                      <a:pt x="159" y="857"/>
                    </a:lnTo>
                    <a:lnTo>
                      <a:pt x="159" y="1096"/>
                    </a:lnTo>
                    <a:lnTo>
                      <a:pt x="159" y="380"/>
                    </a:lnTo>
                    <a:lnTo>
                      <a:pt x="159" y="440"/>
                    </a:lnTo>
                    <a:lnTo>
                      <a:pt x="167" y="283"/>
                    </a:lnTo>
                    <a:lnTo>
                      <a:pt x="167" y="1058"/>
                    </a:lnTo>
                    <a:lnTo>
                      <a:pt x="167" y="484"/>
                    </a:lnTo>
                    <a:lnTo>
                      <a:pt x="175" y="812"/>
                    </a:lnTo>
                    <a:lnTo>
                      <a:pt x="175" y="1222"/>
                    </a:lnTo>
                    <a:lnTo>
                      <a:pt x="175" y="119"/>
                    </a:lnTo>
                    <a:lnTo>
                      <a:pt x="175" y="663"/>
                    </a:lnTo>
                    <a:lnTo>
                      <a:pt x="183" y="529"/>
                    </a:lnTo>
                    <a:lnTo>
                      <a:pt x="183" y="1081"/>
                    </a:lnTo>
                    <a:lnTo>
                      <a:pt x="183" y="15"/>
                    </a:lnTo>
                    <a:lnTo>
                      <a:pt x="183" y="522"/>
                    </a:lnTo>
                    <a:lnTo>
                      <a:pt x="191" y="216"/>
                    </a:lnTo>
                    <a:lnTo>
                      <a:pt x="191" y="783"/>
                    </a:lnTo>
                    <a:lnTo>
                      <a:pt x="191" y="0"/>
                    </a:lnTo>
                    <a:lnTo>
                      <a:pt x="191" y="477"/>
                    </a:lnTo>
                    <a:lnTo>
                      <a:pt x="199" y="380"/>
                    </a:lnTo>
                    <a:lnTo>
                      <a:pt x="199" y="984"/>
                    </a:lnTo>
                    <a:lnTo>
                      <a:pt x="199" y="37"/>
                    </a:lnTo>
                    <a:lnTo>
                      <a:pt x="199" y="581"/>
                    </a:lnTo>
                    <a:lnTo>
                      <a:pt x="207" y="492"/>
                    </a:lnTo>
                    <a:lnTo>
                      <a:pt x="207" y="1036"/>
                    </a:lnTo>
                    <a:lnTo>
                      <a:pt x="207" y="209"/>
                    </a:lnTo>
                    <a:lnTo>
                      <a:pt x="207" y="783"/>
                    </a:lnTo>
                    <a:lnTo>
                      <a:pt x="215" y="499"/>
                    </a:lnTo>
                    <a:lnTo>
                      <a:pt x="215" y="954"/>
                    </a:lnTo>
                    <a:lnTo>
                      <a:pt x="215" y="119"/>
                    </a:lnTo>
                    <a:lnTo>
                      <a:pt x="215" y="753"/>
                    </a:lnTo>
                    <a:lnTo>
                      <a:pt x="223" y="604"/>
                    </a:lnTo>
                    <a:lnTo>
                      <a:pt x="223" y="1103"/>
                    </a:lnTo>
                    <a:lnTo>
                      <a:pt x="223" y="186"/>
                    </a:lnTo>
                    <a:lnTo>
                      <a:pt x="223" y="671"/>
                    </a:lnTo>
                    <a:lnTo>
                      <a:pt x="231" y="388"/>
                    </a:lnTo>
                    <a:lnTo>
                      <a:pt x="231" y="1073"/>
                    </a:lnTo>
                    <a:lnTo>
                      <a:pt x="231" y="238"/>
                    </a:lnTo>
                    <a:lnTo>
                      <a:pt x="231" y="775"/>
                    </a:lnTo>
                    <a:lnTo>
                      <a:pt x="239" y="596"/>
                    </a:lnTo>
                    <a:lnTo>
                      <a:pt x="239" y="1140"/>
                    </a:lnTo>
                    <a:lnTo>
                      <a:pt x="239" y="253"/>
                    </a:lnTo>
                    <a:lnTo>
                      <a:pt x="239" y="589"/>
                    </a:lnTo>
                    <a:lnTo>
                      <a:pt x="247" y="708"/>
                    </a:lnTo>
                    <a:lnTo>
                      <a:pt x="247" y="1103"/>
                    </a:lnTo>
                    <a:lnTo>
                      <a:pt x="247" y="67"/>
                    </a:lnTo>
                    <a:lnTo>
                      <a:pt x="247" y="313"/>
                    </a:lnTo>
                    <a:lnTo>
                      <a:pt x="255" y="596"/>
                    </a:lnTo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53"/>
              <p:cNvSpPr>
                <a:spLocks/>
              </p:cNvSpPr>
              <p:nvPr/>
            </p:nvSpPr>
            <p:spPr bwMode="auto">
              <a:xfrm>
                <a:off x="1483" y="1420"/>
                <a:ext cx="246" cy="1521"/>
              </a:xfrm>
              <a:custGeom>
                <a:avLst/>
                <a:gdLst>
                  <a:gd name="T0" fmla="*/ 0 w 246"/>
                  <a:gd name="T1" fmla="*/ 261 h 1521"/>
                  <a:gd name="T2" fmla="*/ 8 w 246"/>
                  <a:gd name="T3" fmla="*/ 1118 h 1521"/>
                  <a:gd name="T4" fmla="*/ 16 w 246"/>
                  <a:gd name="T5" fmla="*/ 783 h 1521"/>
                  <a:gd name="T6" fmla="*/ 16 w 246"/>
                  <a:gd name="T7" fmla="*/ 731 h 1521"/>
                  <a:gd name="T8" fmla="*/ 24 w 246"/>
                  <a:gd name="T9" fmla="*/ 358 h 1521"/>
                  <a:gd name="T10" fmla="*/ 32 w 246"/>
                  <a:gd name="T11" fmla="*/ 1073 h 1521"/>
                  <a:gd name="T12" fmla="*/ 40 w 246"/>
                  <a:gd name="T13" fmla="*/ 850 h 1521"/>
                  <a:gd name="T14" fmla="*/ 40 w 246"/>
                  <a:gd name="T15" fmla="*/ 701 h 1521"/>
                  <a:gd name="T16" fmla="*/ 47 w 246"/>
                  <a:gd name="T17" fmla="*/ 373 h 1521"/>
                  <a:gd name="T18" fmla="*/ 55 w 246"/>
                  <a:gd name="T19" fmla="*/ 1178 h 1521"/>
                  <a:gd name="T20" fmla="*/ 63 w 246"/>
                  <a:gd name="T21" fmla="*/ 865 h 1521"/>
                  <a:gd name="T22" fmla="*/ 63 w 246"/>
                  <a:gd name="T23" fmla="*/ 872 h 1521"/>
                  <a:gd name="T24" fmla="*/ 71 w 246"/>
                  <a:gd name="T25" fmla="*/ 380 h 1521"/>
                  <a:gd name="T26" fmla="*/ 79 w 246"/>
                  <a:gd name="T27" fmla="*/ 1059 h 1521"/>
                  <a:gd name="T28" fmla="*/ 87 w 246"/>
                  <a:gd name="T29" fmla="*/ 790 h 1521"/>
                  <a:gd name="T30" fmla="*/ 87 w 246"/>
                  <a:gd name="T31" fmla="*/ 842 h 1521"/>
                  <a:gd name="T32" fmla="*/ 95 w 246"/>
                  <a:gd name="T33" fmla="*/ 500 h 1521"/>
                  <a:gd name="T34" fmla="*/ 103 w 246"/>
                  <a:gd name="T35" fmla="*/ 1267 h 1521"/>
                  <a:gd name="T36" fmla="*/ 111 w 246"/>
                  <a:gd name="T37" fmla="*/ 775 h 1521"/>
                  <a:gd name="T38" fmla="*/ 111 w 246"/>
                  <a:gd name="T39" fmla="*/ 365 h 1521"/>
                  <a:gd name="T40" fmla="*/ 119 w 246"/>
                  <a:gd name="T41" fmla="*/ 187 h 1521"/>
                  <a:gd name="T42" fmla="*/ 127 w 246"/>
                  <a:gd name="T43" fmla="*/ 1155 h 1521"/>
                  <a:gd name="T44" fmla="*/ 135 w 246"/>
                  <a:gd name="T45" fmla="*/ 902 h 1521"/>
                  <a:gd name="T46" fmla="*/ 135 w 246"/>
                  <a:gd name="T47" fmla="*/ 895 h 1521"/>
                  <a:gd name="T48" fmla="*/ 143 w 246"/>
                  <a:gd name="T49" fmla="*/ 462 h 1521"/>
                  <a:gd name="T50" fmla="*/ 151 w 246"/>
                  <a:gd name="T51" fmla="*/ 1513 h 1521"/>
                  <a:gd name="T52" fmla="*/ 159 w 246"/>
                  <a:gd name="T53" fmla="*/ 999 h 1521"/>
                  <a:gd name="T54" fmla="*/ 159 w 246"/>
                  <a:gd name="T55" fmla="*/ 835 h 1521"/>
                  <a:gd name="T56" fmla="*/ 167 w 246"/>
                  <a:gd name="T57" fmla="*/ 0 h 1521"/>
                  <a:gd name="T58" fmla="*/ 175 w 246"/>
                  <a:gd name="T59" fmla="*/ 1036 h 1521"/>
                  <a:gd name="T60" fmla="*/ 183 w 246"/>
                  <a:gd name="T61" fmla="*/ 537 h 1521"/>
                  <a:gd name="T62" fmla="*/ 183 w 246"/>
                  <a:gd name="T63" fmla="*/ 611 h 1521"/>
                  <a:gd name="T64" fmla="*/ 191 w 246"/>
                  <a:gd name="T65" fmla="*/ 321 h 1521"/>
                  <a:gd name="T66" fmla="*/ 199 w 246"/>
                  <a:gd name="T67" fmla="*/ 1319 h 1521"/>
                  <a:gd name="T68" fmla="*/ 206 w 246"/>
                  <a:gd name="T69" fmla="*/ 626 h 1521"/>
                  <a:gd name="T70" fmla="*/ 206 w 246"/>
                  <a:gd name="T71" fmla="*/ 760 h 1521"/>
                  <a:gd name="T72" fmla="*/ 214 w 246"/>
                  <a:gd name="T73" fmla="*/ 284 h 1521"/>
                  <a:gd name="T74" fmla="*/ 222 w 246"/>
                  <a:gd name="T75" fmla="*/ 1178 h 1521"/>
                  <a:gd name="T76" fmla="*/ 230 w 246"/>
                  <a:gd name="T77" fmla="*/ 828 h 1521"/>
                  <a:gd name="T78" fmla="*/ 230 w 246"/>
                  <a:gd name="T79" fmla="*/ 470 h 1521"/>
                  <a:gd name="T80" fmla="*/ 238 w 246"/>
                  <a:gd name="T81" fmla="*/ 224 h 1521"/>
                  <a:gd name="T82" fmla="*/ 246 w 246"/>
                  <a:gd name="T83" fmla="*/ 1103 h 1521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246" h="1521">
                    <a:moveTo>
                      <a:pt x="0" y="723"/>
                    </a:moveTo>
                    <a:lnTo>
                      <a:pt x="0" y="962"/>
                    </a:lnTo>
                    <a:lnTo>
                      <a:pt x="0" y="261"/>
                    </a:lnTo>
                    <a:lnTo>
                      <a:pt x="0" y="746"/>
                    </a:lnTo>
                    <a:lnTo>
                      <a:pt x="8" y="902"/>
                    </a:lnTo>
                    <a:lnTo>
                      <a:pt x="8" y="1118"/>
                    </a:lnTo>
                    <a:lnTo>
                      <a:pt x="8" y="254"/>
                    </a:lnTo>
                    <a:lnTo>
                      <a:pt x="8" y="850"/>
                    </a:lnTo>
                    <a:lnTo>
                      <a:pt x="16" y="783"/>
                    </a:lnTo>
                    <a:lnTo>
                      <a:pt x="16" y="1111"/>
                    </a:lnTo>
                    <a:lnTo>
                      <a:pt x="16" y="321"/>
                    </a:lnTo>
                    <a:lnTo>
                      <a:pt x="16" y="731"/>
                    </a:lnTo>
                    <a:lnTo>
                      <a:pt x="24" y="954"/>
                    </a:lnTo>
                    <a:lnTo>
                      <a:pt x="24" y="1044"/>
                    </a:lnTo>
                    <a:lnTo>
                      <a:pt x="24" y="358"/>
                    </a:lnTo>
                    <a:lnTo>
                      <a:pt x="24" y="857"/>
                    </a:lnTo>
                    <a:lnTo>
                      <a:pt x="32" y="932"/>
                    </a:lnTo>
                    <a:lnTo>
                      <a:pt x="32" y="1073"/>
                    </a:lnTo>
                    <a:lnTo>
                      <a:pt x="32" y="358"/>
                    </a:lnTo>
                    <a:lnTo>
                      <a:pt x="32" y="872"/>
                    </a:lnTo>
                    <a:lnTo>
                      <a:pt x="40" y="850"/>
                    </a:lnTo>
                    <a:lnTo>
                      <a:pt x="40" y="1275"/>
                    </a:lnTo>
                    <a:lnTo>
                      <a:pt x="40" y="246"/>
                    </a:lnTo>
                    <a:lnTo>
                      <a:pt x="40" y="701"/>
                    </a:lnTo>
                    <a:lnTo>
                      <a:pt x="47" y="775"/>
                    </a:lnTo>
                    <a:lnTo>
                      <a:pt x="47" y="1208"/>
                    </a:lnTo>
                    <a:lnTo>
                      <a:pt x="47" y="373"/>
                    </a:lnTo>
                    <a:lnTo>
                      <a:pt x="47" y="857"/>
                    </a:lnTo>
                    <a:lnTo>
                      <a:pt x="55" y="723"/>
                    </a:lnTo>
                    <a:lnTo>
                      <a:pt x="55" y="1178"/>
                    </a:lnTo>
                    <a:lnTo>
                      <a:pt x="55" y="321"/>
                    </a:lnTo>
                    <a:lnTo>
                      <a:pt x="55" y="589"/>
                    </a:lnTo>
                    <a:lnTo>
                      <a:pt x="63" y="865"/>
                    </a:lnTo>
                    <a:lnTo>
                      <a:pt x="63" y="1304"/>
                    </a:lnTo>
                    <a:lnTo>
                      <a:pt x="63" y="291"/>
                    </a:lnTo>
                    <a:lnTo>
                      <a:pt x="63" y="872"/>
                    </a:lnTo>
                    <a:lnTo>
                      <a:pt x="71" y="693"/>
                    </a:lnTo>
                    <a:lnTo>
                      <a:pt x="71" y="1051"/>
                    </a:lnTo>
                    <a:lnTo>
                      <a:pt x="71" y="380"/>
                    </a:lnTo>
                    <a:lnTo>
                      <a:pt x="71" y="835"/>
                    </a:lnTo>
                    <a:lnTo>
                      <a:pt x="79" y="775"/>
                    </a:lnTo>
                    <a:lnTo>
                      <a:pt x="79" y="1059"/>
                    </a:lnTo>
                    <a:lnTo>
                      <a:pt x="79" y="291"/>
                    </a:lnTo>
                    <a:lnTo>
                      <a:pt x="79" y="760"/>
                    </a:lnTo>
                    <a:lnTo>
                      <a:pt x="87" y="790"/>
                    </a:lnTo>
                    <a:lnTo>
                      <a:pt x="87" y="1521"/>
                    </a:lnTo>
                    <a:lnTo>
                      <a:pt x="87" y="395"/>
                    </a:lnTo>
                    <a:lnTo>
                      <a:pt x="87" y="842"/>
                    </a:lnTo>
                    <a:lnTo>
                      <a:pt x="95" y="738"/>
                    </a:lnTo>
                    <a:lnTo>
                      <a:pt x="95" y="1155"/>
                    </a:lnTo>
                    <a:lnTo>
                      <a:pt x="95" y="500"/>
                    </a:lnTo>
                    <a:lnTo>
                      <a:pt x="95" y="1029"/>
                    </a:lnTo>
                    <a:lnTo>
                      <a:pt x="103" y="835"/>
                    </a:lnTo>
                    <a:lnTo>
                      <a:pt x="103" y="1267"/>
                    </a:lnTo>
                    <a:lnTo>
                      <a:pt x="103" y="395"/>
                    </a:lnTo>
                    <a:lnTo>
                      <a:pt x="103" y="701"/>
                    </a:lnTo>
                    <a:lnTo>
                      <a:pt x="111" y="775"/>
                    </a:lnTo>
                    <a:lnTo>
                      <a:pt x="111" y="1044"/>
                    </a:lnTo>
                    <a:lnTo>
                      <a:pt x="111" y="142"/>
                    </a:lnTo>
                    <a:lnTo>
                      <a:pt x="111" y="365"/>
                    </a:lnTo>
                    <a:lnTo>
                      <a:pt x="119" y="813"/>
                    </a:lnTo>
                    <a:lnTo>
                      <a:pt x="119" y="910"/>
                    </a:lnTo>
                    <a:lnTo>
                      <a:pt x="119" y="187"/>
                    </a:lnTo>
                    <a:lnTo>
                      <a:pt x="119" y="723"/>
                    </a:lnTo>
                    <a:lnTo>
                      <a:pt x="127" y="656"/>
                    </a:lnTo>
                    <a:lnTo>
                      <a:pt x="127" y="1155"/>
                    </a:lnTo>
                    <a:lnTo>
                      <a:pt x="127" y="291"/>
                    </a:lnTo>
                    <a:lnTo>
                      <a:pt x="127" y="857"/>
                    </a:lnTo>
                    <a:lnTo>
                      <a:pt x="135" y="902"/>
                    </a:lnTo>
                    <a:lnTo>
                      <a:pt x="135" y="1073"/>
                    </a:lnTo>
                    <a:lnTo>
                      <a:pt x="135" y="284"/>
                    </a:lnTo>
                    <a:lnTo>
                      <a:pt x="135" y="895"/>
                    </a:lnTo>
                    <a:lnTo>
                      <a:pt x="143" y="910"/>
                    </a:lnTo>
                    <a:lnTo>
                      <a:pt x="143" y="1334"/>
                    </a:lnTo>
                    <a:lnTo>
                      <a:pt x="143" y="462"/>
                    </a:lnTo>
                    <a:lnTo>
                      <a:pt x="143" y="947"/>
                    </a:lnTo>
                    <a:lnTo>
                      <a:pt x="151" y="999"/>
                    </a:lnTo>
                    <a:lnTo>
                      <a:pt x="151" y="1513"/>
                    </a:lnTo>
                    <a:lnTo>
                      <a:pt x="151" y="365"/>
                    </a:lnTo>
                    <a:lnTo>
                      <a:pt x="151" y="910"/>
                    </a:lnTo>
                    <a:lnTo>
                      <a:pt x="159" y="999"/>
                    </a:lnTo>
                    <a:lnTo>
                      <a:pt x="159" y="1208"/>
                    </a:lnTo>
                    <a:lnTo>
                      <a:pt x="159" y="365"/>
                    </a:lnTo>
                    <a:lnTo>
                      <a:pt x="159" y="835"/>
                    </a:lnTo>
                    <a:lnTo>
                      <a:pt x="167" y="760"/>
                    </a:lnTo>
                    <a:lnTo>
                      <a:pt x="167" y="999"/>
                    </a:lnTo>
                    <a:lnTo>
                      <a:pt x="167" y="0"/>
                    </a:lnTo>
                    <a:lnTo>
                      <a:pt x="167" y="753"/>
                    </a:lnTo>
                    <a:lnTo>
                      <a:pt x="175" y="552"/>
                    </a:lnTo>
                    <a:lnTo>
                      <a:pt x="175" y="1036"/>
                    </a:lnTo>
                    <a:lnTo>
                      <a:pt x="175" y="127"/>
                    </a:lnTo>
                    <a:lnTo>
                      <a:pt x="175" y="500"/>
                    </a:lnTo>
                    <a:lnTo>
                      <a:pt x="183" y="537"/>
                    </a:lnTo>
                    <a:lnTo>
                      <a:pt x="183" y="1081"/>
                    </a:lnTo>
                    <a:lnTo>
                      <a:pt x="183" y="261"/>
                    </a:lnTo>
                    <a:lnTo>
                      <a:pt x="183" y="611"/>
                    </a:lnTo>
                    <a:lnTo>
                      <a:pt x="191" y="500"/>
                    </a:lnTo>
                    <a:lnTo>
                      <a:pt x="191" y="1223"/>
                    </a:lnTo>
                    <a:lnTo>
                      <a:pt x="191" y="321"/>
                    </a:lnTo>
                    <a:lnTo>
                      <a:pt x="191" y="880"/>
                    </a:lnTo>
                    <a:lnTo>
                      <a:pt x="199" y="857"/>
                    </a:lnTo>
                    <a:lnTo>
                      <a:pt x="199" y="1319"/>
                    </a:lnTo>
                    <a:lnTo>
                      <a:pt x="199" y="313"/>
                    </a:lnTo>
                    <a:lnTo>
                      <a:pt x="199" y="738"/>
                    </a:lnTo>
                    <a:lnTo>
                      <a:pt x="206" y="626"/>
                    </a:lnTo>
                    <a:lnTo>
                      <a:pt x="206" y="1066"/>
                    </a:lnTo>
                    <a:lnTo>
                      <a:pt x="206" y="269"/>
                    </a:lnTo>
                    <a:lnTo>
                      <a:pt x="206" y="760"/>
                    </a:lnTo>
                    <a:lnTo>
                      <a:pt x="214" y="634"/>
                    </a:lnTo>
                    <a:lnTo>
                      <a:pt x="214" y="1059"/>
                    </a:lnTo>
                    <a:lnTo>
                      <a:pt x="214" y="284"/>
                    </a:lnTo>
                    <a:lnTo>
                      <a:pt x="214" y="850"/>
                    </a:lnTo>
                    <a:lnTo>
                      <a:pt x="222" y="857"/>
                    </a:lnTo>
                    <a:lnTo>
                      <a:pt x="222" y="1178"/>
                    </a:lnTo>
                    <a:lnTo>
                      <a:pt x="222" y="75"/>
                    </a:lnTo>
                    <a:lnTo>
                      <a:pt x="222" y="775"/>
                    </a:lnTo>
                    <a:lnTo>
                      <a:pt x="230" y="828"/>
                    </a:lnTo>
                    <a:lnTo>
                      <a:pt x="230" y="1006"/>
                    </a:lnTo>
                    <a:lnTo>
                      <a:pt x="230" y="291"/>
                    </a:lnTo>
                    <a:lnTo>
                      <a:pt x="230" y="470"/>
                    </a:lnTo>
                    <a:lnTo>
                      <a:pt x="238" y="336"/>
                    </a:lnTo>
                    <a:lnTo>
                      <a:pt x="238" y="1044"/>
                    </a:lnTo>
                    <a:lnTo>
                      <a:pt x="238" y="224"/>
                    </a:lnTo>
                    <a:lnTo>
                      <a:pt x="238" y="619"/>
                    </a:lnTo>
                    <a:lnTo>
                      <a:pt x="246" y="716"/>
                    </a:lnTo>
                    <a:lnTo>
                      <a:pt x="246" y="1103"/>
                    </a:lnTo>
                    <a:lnTo>
                      <a:pt x="246" y="246"/>
                    </a:lnTo>
                    <a:lnTo>
                      <a:pt x="246" y="760"/>
                    </a:lnTo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Freeform 54"/>
              <p:cNvSpPr>
                <a:spLocks/>
              </p:cNvSpPr>
              <p:nvPr/>
            </p:nvSpPr>
            <p:spPr bwMode="auto">
              <a:xfrm>
                <a:off x="1729" y="1316"/>
                <a:ext cx="255" cy="1356"/>
              </a:xfrm>
              <a:custGeom>
                <a:avLst/>
                <a:gdLst>
                  <a:gd name="T0" fmla="*/ 8 w 255"/>
                  <a:gd name="T1" fmla="*/ 1312 h 1356"/>
                  <a:gd name="T2" fmla="*/ 16 w 255"/>
                  <a:gd name="T3" fmla="*/ 894 h 1356"/>
                  <a:gd name="T4" fmla="*/ 16 w 255"/>
                  <a:gd name="T5" fmla="*/ 790 h 1356"/>
                  <a:gd name="T6" fmla="*/ 24 w 255"/>
                  <a:gd name="T7" fmla="*/ 320 h 1356"/>
                  <a:gd name="T8" fmla="*/ 32 w 255"/>
                  <a:gd name="T9" fmla="*/ 969 h 1356"/>
                  <a:gd name="T10" fmla="*/ 40 w 255"/>
                  <a:gd name="T11" fmla="*/ 581 h 1356"/>
                  <a:gd name="T12" fmla="*/ 40 w 255"/>
                  <a:gd name="T13" fmla="*/ 619 h 1356"/>
                  <a:gd name="T14" fmla="*/ 48 w 255"/>
                  <a:gd name="T15" fmla="*/ 104 h 1356"/>
                  <a:gd name="T16" fmla="*/ 56 w 255"/>
                  <a:gd name="T17" fmla="*/ 1110 h 1356"/>
                  <a:gd name="T18" fmla="*/ 64 w 255"/>
                  <a:gd name="T19" fmla="*/ 790 h 1356"/>
                  <a:gd name="T20" fmla="*/ 64 w 255"/>
                  <a:gd name="T21" fmla="*/ 857 h 1356"/>
                  <a:gd name="T22" fmla="*/ 72 w 255"/>
                  <a:gd name="T23" fmla="*/ 283 h 1356"/>
                  <a:gd name="T24" fmla="*/ 80 w 255"/>
                  <a:gd name="T25" fmla="*/ 1088 h 1356"/>
                  <a:gd name="T26" fmla="*/ 88 w 255"/>
                  <a:gd name="T27" fmla="*/ 812 h 1356"/>
                  <a:gd name="T28" fmla="*/ 88 w 255"/>
                  <a:gd name="T29" fmla="*/ 820 h 1356"/>
                  <a:gd name="T30" fmla="*/ 96 w 255"/>
                  <a:gd name="T31" fmla="*/ 104 h 1356"/>
                  <a:gd name="T32" fmla="*/ 104 w 255"/>
                  <a:gd name="T33" fmla="*/ 999 h 1356"/>
                  <a:gd name="T34" fmla="*/ 112 w 255"/>
                  <a:gd name="T35" fmla="*/ 760 h 1356"/>
                  <a:gd name="T36" fmla="*/ 112 w 255"/>
                  <a:gd name="T37" fmla="*/ 611 h 1356"/>
                  <a:gd name="T38" fmla="*/ 119 w 255"/>
                  <a:gd name="T39" fmla="*/ 380 h 1356"/>
                  <a:gd name="T40" fmla="*/ 127 w 255"/>
                  <a:gd name="T41" fmla="*/ 1230 h 1356"/>
                  <a:gd name="T42" fmla="*/ 135 w 255"/>
                  <a:gd name="T43" fmla="*/ 797 h 1356"/>
                  <a:gd name="T44" fmla="*/ 135 w 255"/>
                  <a:gd name="T45" fmla="*/ 805 h 1356"/>
                  <a:gd name="T46" fmla="*/ 143 w 255"/>
                  <a:gd name="T47" fmla="*/ 373 h 1356"/>
                  <a:gd name="T48" fmla="*/ 151 w 255"/>
                  <a:gd name="T49" fmla="*/ 1088 h 1356"/>
                  <a:gd name="T50" fmla="*/ 159 w 255"/>
                  <a:gd name="T51" fmla="*/ 850 h 1356"/>
                  <a:gd name="T52" fmla="*/ 159 w 255"/>
                  <a:gd name="T53" fmla="*/ 902 h 1356"/>
                  <a:gd name="T54" fmla="*/ 167 w 255"/>
                  <a:gd name="T55" fmla="*/ 469 h 1356"/>
                  <a:gd name="T56" fmla="*/ 175 w 255"/>
                  <a:gd name="T57" fmla="*/ 1170 h 1356"/>
                  <a:gd name="T58" fmla="*/ 183 w 255"/>
                  <a:gd name="T59" fmla="*/ 440 h 1356"/>
                  <a:gd name="T60" fmla="*/ 183 w 255"/>
                  <a:gd name="T61" fmla="*/ 633 h 1356"/>
                  <a:gd name="T62" fmla="*/ 191 w 255"/>
                  <a:gd name="T63" fmla="*/ 82 h 1356"/>
                  <a:gd name="T64" fmla="*/ 199 w 255"/>
                  <a:gd name="T65" fmla="*/ 1028 h 1356"/>
                  <a:gd name="T66" fmla="*/ 207 w 255"/>
                  <a:gd name="T67" fmla="*/ 663 h 1356"/>
                  <a:gd name="T68" fmla="*/ 207 w 255"/>
                  <a:gd name="T69" fmla="*/ 701 h 1356"/>
                  <a:gd name="T70" fmla="*/ 215 w 255"/>
                  <a:gd name="T71" fmla="*/ 388 h 1356"/>
                  <a:gd name="T72" fmla="*/ 223 w 255"/>
                  <a:gd name="T73" fmla="*/ 1043 h 1356"/>
                  <a:gd name="T74" fmla="*/ 231 w 255"/>
                  <a:gd name="T75" fmla="*/ 648 h 1356"/>
                  <a:gd name="T76" fmla="*/ 231 w 255"/>
                  <a:gd name="T77" fmla="*/ 686 h 1356"/>
                  <a:gd name="T78" fmla="*/ 239 w 255"/>
                  <a:gd name="T79" fmla="*/ 313 h 1356"/>
                  <a:gd name="T80" fmla="*/ 247 w 255"/>
                  <a:gd name="T81" fmla="*/ 961 h 1356"/>
                  <a:gd name="T82" fmla="*/ 255 w 255"/>
                  <a:gd name="T83" fmla="*/ 723 h 135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255" h="1356">
                    <a:moveTo>
                      <a:pt x="0" y="864"/>
                    </a:moveTo>
                    <a:lnTo>
                      <a:pt x="8" y="932"/>
                    </a:lnTo>
                    <a:lnTo>
                      <a:pt x="8" y="1312"/>
                    </a:lnTo>
                    <a:lnTo>
                      <a:pt x="8" y="537"/>
                    </a:lnTo>
                    <a:lnTo>
                      <a:pt x="8" y="745"/>
                    </a:lnTo>
                    <a:lnTo>
                      <a:pt x="16" y="894"/>
                    </a:lnTo>
                    <a:lnTo>
                      <a:pt x="16" y="1192"/>
                    </a:lnTo>
                    <a:lnTo>
                      <a:pt x="16" y="514"/>
                    </a:lnTo>
                    <a:lnTo>
                      <a:pt x="16" y="790"/>
                    </a:lnTo>
                    <a:lnTo>
                      <a:pt x="24" y="805"/>
                    </a:lnTo>
                    <a:lnTo>
                      <a:pt x="24" y="1356"/>
                    </a:lnTo>
                    <a:lnTo>
                      <a:pt x="24" y="320"/>
                    </a:lnTo>
                    <a:lnTo>
                      <a:pt x="24" y="715"/>
                    </a:lnTo>
                    <a:lnTo>
                      <a:pt x="32" y="835"/>
                    </a:lnTo>
                    <a:lnTo>
                      <a:pt x="32" y="969"/>
                    </a:lnTo>
                    <a:lnTo>
                      <a:pt x="32" y="261"/>
                    </a:lnTo>
                    <a:lnTo>
                      <a:pt x="32" y="604"/>
                    </a:lnTo>
                    <a:lnTo>
                      <a:pt x="40" y="581"/>
                    </a:lnTo>
                    <a:lnTo>
                      <a:pt x="40" y="1118"/>
                    </a:lnTo>
                    <a:lnTo>
                      <a:pt x="40" y="142"/>
                    </a:lnTo>
                    <a:lnTo>
                      <a:pt x="40" y="619"/>
                    </a:lnTo>
                    <a:lnTo>
                      <a:pt x="48" y="656"/>
                    </a:lnTo>
                    <a:lnTo>
                      <a:pt x="48" y="1028"/>
                    </a:lnTo>
                    <a:lnTo>
                      <a:pt x="48" y="104"/>
                    </a:lnTo>
                    <a:lnTo>
                      <a:pt x="48" y="708"/>
                    </a:lnTo>
                    <a:lnTo>
                      <a:pt x="56" y="768"/>
                    </a:lnTo>
                    <a:lnTo>
                      <a:pt x="56" y="1110"/>
                    </a:lnTo>
                    <a:lnTo>
                      <a:pt x="56" y="350"/>
                    </a:lnTo>
                    <a:lnTo>
                      <a:pt x="56" y="715"/>
                    </a:lnTo>
                    <a:lnTo>
                      <a:pt x="64" y="790"/>
                    </a:lnTo>
                    <a:lnTo>
                      <a:pt x="64" y="1215"/>
                    </a:lnTo>
                    <a:lnTo>
                      <a:pt x="64" y="440"/>
                    </a:lnTo>
                    <a:lnTo>
                      <a:pt x="64" y="857"/>
                    </a:lnTo>
                    <a:lnTo>
                      <a:pt x="72" y="902"/>
                    </a:lnTo>
                    <a:lnTo>
                      <a:pt x="72" y="1207"/>
                    </a:lnTo>
                    <a:lnTo>
                      <a:pt x="72" y="283"/>
                    </a:lnTo>
                    <a:lnTo>
                      <a:pt x="72" y="1028"/>
                    </a:lnTo>
                    <a:lnTo>
                      <a:pt x="80" y="827"/>
                    </a:lnTo>
                    <a:lnTo>
                      <a:pt x="80" y="1088"/>
                    </a:lnTo>
                    <a:lnTo>
                      <a:pt x="80" y="373"/>
                    </a:lnTo>
                    <a:lnTo>
                      <a:pt x="80" y="566"/>
                    </a:lnTo>
                    <a:lnTo>
                      <a:pt x="88" y="812"/>
                    </a:lnTo>
                    <a:lnTo>
                      <a:pt x="88" y="1043"/>
                    </a:lnTo>
                    <a:lnTo>
                      <a:pt x="88" y="238"/>
                    </a:lnTo>
                    <a:lnTo>
                      <a:pt x="88" y="820"/>
                    </a:lnTo>
                    <a:lnTo>
                      <a:pt x="96" y="686"/>
                    </a:lnTo>
                    <a:lnTo>
                      <a:pt x="96" y="1043"/>
                    </a:lnTo>
                    <a:lnTo>
                      <a:pt x="96" y="104"/>
                    </a:lnTo>
                    <a:lnTo>
                      <a:pt x="96" y="827"/>
                    </a:lnTo>
                    <a:lnTo>
                      <a:pt x="104" y="589"/>
                    </a:lnTo>
                    <a:lnTo>
                      <a:pt x="104" y="999"/>
                    </a:lnTo>
                    <a:lnTo>
                      <a:pt x="104" y="268"/>
                    </a:lnTo>
                    <a:lnTo>
                      <a:pt x="104" y="820"/>
                    </a:lnTo>
                    <a:lnTo>
                      <a:pt x="112" y="760"/>
                    </a:lnTo>
                    <a:lnTo>
                      <a:pt x="112" y="1028"/>
                    </a:lnTo>
                    <a:lnTo>
                      <a:pt x="112" y="119"/>
                    </a:lnTo>
                    <a:lnTo>
                      <a:pt x="112" y="611"/>
                    </a:lnTo>
                    <a:lnTo>
                      <a:pt x="119" y="946"/>
                    </a:lnTo>
                    <a:lnTo>
                      <a:pt x="119" y="1163"/>
                    </a:lnTo>
                    <a:lnTo>
                      <a:pt x="119" y="380"/>
                    </a:lnTo>
                    <a:lnTo>
                      <a:pt x="119" y="484"/>
                    </a:lnTo>
                    <a:lnTo>
                      <a:pt x="127" y="768"/>
                    </a:lnTo>
                    <a:lnTo>
                      <a:pt x="127" y="1230"/>
                    </a:lnTo>
                    <a:lnTo>
                      <a:pt x="127" y="350"/>
                    </a:lnTo>
                    <a:lnTo>
                      <a:pt x="127" y="678"/>
                    </a:lnTo>
                    <a:lnTo>
                      <a:pt x="135" y="797"/>
                    </a:lnTo>
                    <a:lnTo>
                      <a:pt x="135" y="1349"/>
                    </a:lnTo>
                    <a:lnTo>
                      <a:pt x="135" y="365"/>
                    </a:lnTo>
                    <a:lnTo>
                      <a:pt x="135" y="805"/>
                    </a:lnTo>
                    <a:lnTo>
                      <a:pt x="143" y="820"/>
                    </a:lnTo>
                    <a:lnTo>
                      <a:pt x="143" y="1095"/>
                    </a:lnTo>
                    <a:lnTo>
                      <a:pt x="143" y="373"/>
                    </a:lnTo>
                    <a:lnTo>
                      <a:pt x="143" y="835"/>
                    </a:lnTo>
                    <a:lnTo>
                      <a:pt x="151" y="797"/>
                    </a:lnTo>
                    <a:lnTo>
                      <a:pt x="151" y="1088"/>
                    </a:lnTo>
                    <a:lnTo>
                      <a:pt x="151" y="276"/>
                    </a:lnTo>
                    <a:lnTo>
                      <a:pt x="151" y="678"/>
                    </a:lnTo>
                    <a:lnTo>
                      <a:pt x="159" y="850"/>
                    </a:lnTo>
                    <a:lnTo>
                      <a:pt x="159" y="1103"/>
                    </a:lnTo>
                    <a:lnTo>
                      <a:pt x="159" y="306"/>
                    </a:lnTo>
                    <a:lnTo>
                      <a:pt x="159" y="902"/>
                    </a:lnTo>
                    <a:lnTo>
                      <a:pt x="167" y="626"/>
                    </a:lnTo>
                    <a:lnTo>
                      <a:pt x="167" y="1170"/>
                    </a:lnTo>
                    <a:lnTo>
                      <a:pt x="167" y="469"/>
                    </a:lnTo>
                    <a:lnTo>
                      <a:pt x="167" y="663"/>
                    </a:lnTo>
                    <a:lnTo>
                      <a:pt x="175" y="671"/>
                    </a:lnTo>
                    <a:lnTo>
                      <a:pt x="175" y="1170"/>
                    </a:lnTo>
                    <a:lnTo>
                      <a:pt x="175" y="365"/>
                    </a:lnTo>
                    <a:lnTo>
                      <a:pt x="175" y="663"/>
                    </a:lnTo>
                    <a:lnTo>
                      <a:pt x="183" y="440"/>
                    </a:lnTo>
                    <a:lnTo>
                      <a:pt x="183" y="1014"/>
                    </a:lnTo>
                    <a:lnTo>
                      <a:pt x="183" y="253"/>
                    </a:lnTo>
                    <a:lnTo>
                      <a:pt x="183" y="633"/>
                    </a:lnTo>
                    <a:lnTo>
                      <a:pt x="191" y="581"/>
                    </a:lnTo>
                    <a:lnTo>
                      <a:pt x="191" y="1185"/>
                    </a:lnTo>
                    <a:lnTo>
                      <a:pt x="191" y="82"/>
                    </a:lnTo>
                    <a:lnTo>
                      <a:pt x="191" y="589"/>
                    </a:lnTo>
                    <a:lnTo>
                      <a:pt x="199" y="529"/>
                    </a:lnTo>
                    <a:lnTo>
                      <a:pt x="199" y="1028"/>
                    </a:lnTo>
                    <a:lnTo>
                      <a:pt x="199" y="0"/>
                    </a:lnTo>
                    <a:lnTo>
                      <a:pt x="199" y="760"/>
                    </a:lnTo>
                    <a:lnTo>
                      <a:pt x="207" y="663"/>
                    </a:lnTo>
                    <a:lnTo>
                      <a:pt x="207" y="1185"/>
                    </a:lnTo>
                    <a:lnTo>
                      <a:pt x="207" y="276"/>
                    </a:lnTo>
                    <a:lnTo>
                      <a:pt x="207" y="701"/>
                    </a:lnTo>
                    <a:lnTo>
                      <a:pt x="215" y="656"/>
                    </a:lnTo>
                    <a:lnTo>
                      <a:pt x="215" y="1095"/>
                    </a:lnTo>
                    <a:lnTo>
                      <a:pt x="215" y="388"/>
                    </a:lnTo>
                    <a:lnTo>
                      <a:pt x="215" y="648"/>
                    </a:lnTo>
                    <a:lnTo>
                      <a:pt x="223" y="671"/>
                    </a:lnTo>
                    <a:lnTo>
                      <a:pt x="223" y="1043"/>
                    </a:lnTo>
                    <a:lnTo>
                      <a:pt x="223" y="306"/>
                    </a:lnTo>
                    <a:lnTo>
                      <a:pt x="223" y="946"/>
                    </a:lnTo>
                    <a:lnTo>
                      <a:pt x="231" y="648"/>
                    </a:lnTo>
                    <a:lnTo>
                      <a:pt x="231" y="1222"/>
                    </a:lnTo>
                    <a:lnTo>
                      <a:pt x="231" y="306"/>
                    </a:lnTo>
                    <a:lnTo>
                      <a:pt x="231" y="686"/>
                    </a:lnTo>
                    <a:lnTo>
                      <a:pt x="239" y="686"/>
                    </a:lnTo>
                    <a:lnTo>
                      <a:pt x="239" y="946"/>
                    </a:lnTo>
                    <a:lnTo>
                      <a:pt x="239" y="313"/>
                    </a:lnTo>
                    <a:lnTo>
                      <a:pt x="239" y="499"/>
                    </a:lnTo>
                    <a:lnTo>
                      <a:pt x="247" y="648"/>
                    </a:lnTo>
                    <a:lnTo>
                      <a:pt x="247" y="961"/>
                    </a:lnTo>
                    <a:lnTo>
                      <a:pt x="247" y="231"/>
                    </a:lnTo>
                    <a:lnTo>
                      <a:pt x="247" y="619"/>
                    </a:lnTo>
                    <a:lnTo>
                      <a:pt x="255" y="723"/>
                    </a:lnTo>
                    <a:lnTo>
                      <a:pt x="255" y="1312"/>
                    </a:lnTo>
                    <a:lnTo>
                      <a:pt x="255" y="231"/>
                    </a:lnTo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Freeform 55"/>
              <p:cNvSpPr>
                <a:spLocks/>
              </p:cNvSpPr>
              <p:nvPr/>
            </p:nvSpPr>
            <p:spPr bwMode="auto">
              <a:xfrm>
                <a:off x="1984" y="1361"/>
                <a:ext cx="254" cy="1304"/>
              </a:xfrm>
              <a:custGeom>
                <a:avLst/>
                <a:gdLst>
                  <a:gd name="T0" fmla="*/ 8 w 254"/>
                  <a:gd name="T1" fmla="*/ 693 h 1304"/>
                  <a:gd name="T2" fmla="*/ 8 w 254"/>
                  <a:gd name="T3" fmla="*/ 931 h 1304"/>
                  <a:gd name="T4" fmla="*/ 16 w 254"/>
                  <a:gd name="T5" fmla="*/ 30 h 1304"/>
                  <a:gd name="T6" fmla="*/ 23 w 254"/>
                  <a:gd name="T7" fmla="*/ 1118 h 1304"/>
                  <a:gd name="T8" fmla="*/ 31 w 254"/>
                  <a:gd name="T9" fmla="*/ 663 h 1304"/>
                  <a:gd name="T10" fmla="*/ 31 w 254"/>
                  <a:gd name="T11" fmla="*/ 887 h 1304"/>
                  <a:gd name="T12" fmla="*/ 39 w 254"/>
                  <a:gd name="T13" fmla="*/ 447 h 1304"/>
                  <a:gd name="T14" fmla="*/ 47 w 254"/>
                  <a:gd name="T15" fmla="*/ 1110 h 1304"/>
                  <a:gd name="T16" fmla="*/ 55 w 254"/>
                  <a:gd name="T17" fmla="*/ 842 h 1304"/>
                  <a:gd name="T18" fmla="*/ 55 w 254"/>
                  <a:gd name="T19" fmla="*/ 864 h 1304"/>
                  <a:gd name="T20" fmla="*/ 63 w 254"/>
                  <a:gd name="T21" fmla="*/ 320 h 1304"/>
                  <a:gd name="T22" fmla="*/ 71 w 254"/>
                  <a:gd name="T23" fmla="*/ 976 h 1304"/>
                  <a:gd name="T24" fmla="*/ 79 w 254"/>
                  <a:gd name="T25" fmla="*/ 626 h 1304"/>
                  <a:gd name="T26" fmla="*/ 79 w 254"/>
                  <a:gd name="T27" fmla="*/ 506 h 1304"/>
                  <a:gd name="T28" fmla="*/ 87 w 254"/>
                  <a:gd name="T29" fmla="*/ 59 h 1304"/>
                  <a:gd name="T30" fmla="*/ 95 w 254"/>
                  <a:gd name="T31" fmla="*/ 1028 h 1304"/>
                  <a:gd name="T32" fmla="*/ 103 w 254"/>
                  <a:gd name="T33" fmla="*/ 536 h 1304"/>
                  <a:gd name="T34" fmla="*/ 103 w 254"/>
                  <a:gd name="T35" fmla="*/ 566 h 1304"/>
                  <a:gd name="T36" fmla="*/ 111 w 254"/>
                  <a:gd name="T37" fmla="*/ 275 h 1304"/>
                  <a:gd name="T38" fmla="*/ 119 w 254"/>
                  <a:gd name="T39" fmla="*/ 1036 h 1304"/>
                  <a:gd name="T40" fmla="*/ 127 w 254"/>
                  <a:gd name="T41" fmla="*/ 618 h 1304"/>
                  <a:gd name="T42" fmla="*/ 127 w 254"/>
                  <a:gd name="T43" fmla="*/ 559 h 1304"/>
                  <a:gd name="T44" fmla="*/ 135 w 254"/>
                  <a:gd name="T45" fmla="*/ 97 h 1304"/>
                  <a:gd name="T46" fmla="*/ 143 w 254"/>
                  <a:gd name="T47" fmla="*/ 1177 h 1304"/>
                  <a:gd name="T48" fmla="*/ 151 w 254"/>
                  <a:gd name="T49" fmla="*/ 819 h 1304"/>
                  <a:gd name="T50" fmla="*/ 151 w 254"/>
                  <a:gd name="T51" fmla="*/ 551 h 1304"/>
                  <a:gd name="T52" fmla="*/ 159 w 254"/>
                  <a:gd name="T53" fmla="*/ 193 h 1304"/>
                  <a:gd name="T54" fmla="*/ 167 w 254"/>
                  <a:gd name="T55" fmla="*/ 1013 h 1304"/>
                  <a:gd name="T56" fmla="*/ 175 w 254"/>
                  <a:gd name="T57" fmla="*/ 588 h 1304"/>
                  <a:gd name="T58" fmla="*/ 175 w 254"/>
                  <a:gd name="T59" fmla="*/ 380 h 1304"/>
                  <a:gd name="T60" fmla="*/ 182 w 254"/>
                  <a:gd name="T61" fmla="*/ 201 h 1304"/>
                  <a:gd name="T62" fmla="*/ 190 w 254"/>
                  <a:gd name="T63" fmla="*/ 1162 h 1304"/>
                  <a:gd name="T64" fmla="*/ 198 w 254"/>
                  <a:gd name="T65" fmla="*/ 536 h 1304"/>
                  <a:gd name="T66" fmla="*/ 198 w 254"/>
                  <a:gd name="T67" fmla="*/ 641 h 1304"/>
                  <a:gd name="T68" fmla="*/ 206 w 254"/>
                  <a:gd name="T69" fmla="*/ 290 h 1304"/>
                  <a:gd name="T70" fmla="*/ 214 w 254"/>
                  <a:gd name="T71" fmla="*/ 909 h 1304"/>
                  <a:gd name="T72" fmla="*/ 222 w 254"/>
                  <a:gd name="T73" fmla="*/ 424 h 1304"/>
                  <a:gd name="T74" fmla="*/ 222 w 254"/>
                  <a:gd name="T75" fmla="*/ 320 h 1304"/>
                  <a:gd name="T76" fmla="*/ 230 w 254"/>
                  <a:gd name="T77" fmla="*/ 15 h 1304"/>
                  <a:gd name="T78" fmla="*/ 238 w 254"/>
                  <a:gd name="T79" fmla="*/ 961 h 1304"/>
                  <a:gd name="T80" fmla="*/ 246 w 254"/>
                  <a:gd name="T81" fmla="*/ 261 h 1304"/>
                  <a:gd name="T82" fmla="*/ 254 w 254"/>
                  <a:gd name="T83" fmla="*/ 857 h 13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254" h="1304">
                    <a:moveTo>
                      <a:pt x="0" y="186"/>
                    </a:moveTo>
                    <a:lnTo>
                      <a:pt x="0" y="775"/>
                    </a:lnTo>
                    <a:lnTo>
                      <a:pt x="8" y="693"/>
                    </a:lnTo>
                    <a:lnTo>
                      <a:pt x="8" y="1013"/>
                    </a:lnTo>
                    <a:lnTo>
                      <a:pt x="8" y="335"/>
                    </a:lnTo>
                    <a:lnTo>
                      <a:pt x="8" y="931"/>
                    </a:lnTo>
                    <a:lnTo>
                      <a:pt x="16" y="715"/>
                    </a:lnTo>
                    <a:lnTo>
                      <a:pt x="16" y="1177"/>
                    </a:lnTo>
                    <a:lnTo>
                      <a:pt x="16" y="30"/>
                    </a:lnTo>
                    <a:lnTo>
                      <a:pt x="16" y="603"/>
                    </a:lnTo>
                    <a:lnTo>
                      <a:pt x="23" y="790"/>
                    </a:lnTo>
                    <a:lnTo>
                      <a:pt x="23" y="1118"/>
                    </a:lnTo>
                    <a:lnTo>
                      <a:pt x="23" y="67"/>
                    </a:lnTo>
                    <a:lnTo>
                      <a:pt x="23" y="782"/>
                    </a:lnTo>
                    <a:lnTo>
                      <a:pt x="31" y="663"/>
                    </a:lnTo>
                    <a:lnTo>
                      <a:pt x="31" y="1304"/>
                    </a:lnTo>
                    <a:lnTo>
                      <a:pt x="31" y="380"/>
                    </a:lnTo>
                    <a:lnTo>
                      <a:pt x="31" y="887"/>
                    </a:lnTo>
                    <a:lnTo>
                      <a:pt x="39" y="879"/>
                    </a:lnTo>
                    <a:lnTo>
                      <a:pt x="39" y="1274"/>
                    </a:lnTo>
                    <a:lnTo>
                      <a:pt x="39" y="447"/>
                    </a:lnTo>
                    <a:lnTo>
                      <a:pt x="39" y="946"/>
                    </a:lnTo>
                    <a:lnTo>
                      <a:pt x="47" y="805"/>
                    </a:lnTo>
                    <a:lnTo>
                      <a:pt x="47" y="1110"/>
                    </a:lnTo>
                    <a:lnTo>
                      <a:pt x="47" y="231"/>
                    </a:lnTo>
                    <a:lnTo>
                      <a:pt x="47" y="499"/>
                    </a:lnTo>
                    <a:lnTo>
                      <a:pt x="55" y="842"/>
                    </a:lnTo>
                    <a:lnTo>
                      <a:pt x="55" y="1125"/>
                    </a:lnTo>
                    <a:lnTo>
                      <a:pt x="55" y="305"/>
                    </a:lnTo>
                    <a:lnTo>
                      <a:pt x="55" y="864"/>
                    </a:lnTo>
                    <a:lnTo>
                      <a:pt x="63" y="1050"/>
                    </a:lnTo>
                    <a:lnTo>
                      <a:pt x="63" y="1140"/>
                    </a:lnTo>
                    <a:lnTo>
                      <a:pt x="63" y="320"/>
                    </a:lnTo>
                    <a:lnTo>
                      <a:pt x="63" y="685"/>
                    </a:lnTo>
                    <a:lnTo>
                      <a:pt x="71" y="723"/>
                    </a:lnTo>
                    <a:lnTo>
                      <a:pt x="71" y="976"/>
                    </a:lnTo>
                    <a:lnTo>
                      <a:pt x="71" y="74"/>
                    </a:lnTo>
                    <a:lnTo>
                      <a:pt x="71" y="566"/>
                    </a:lnTo>
                    <a:lnTo>
                      <a:pt x="79" y="626"/>
                    </a:lnTo>
                    <a:lnTo>
                      <a:pt x="79" y="857"/>
                    </a:lnTo>
                    <a:lnTo>
                      <a:pt x="79" y="126"/>
                    </a:lnTo>
                    <a:lnTo>
                      <a:pt x="79" y="506"/>
                    </a:lnTo>
                    <a:lnTo>
                      <a:pt x="87" y="581"/>
                    </a:lnTo>
                    <a:lnTo>
                      <a:pt x="87" y="991"/>
                    </a:lnTo>
                    <a:lnTo>
                      <a:pt x="87" y="59"/>
                    </a:lnTo>
                    <a:lnTo>
                      <a:pt x="87" y="424"/>
                    </a:lnTo>
                    <a:lnTo>
                      <a:pt x="95" y="678"/>
                    </a:lnTo>
                    <a:lnTo>
                      <a:pt x="95" y="1028"/>
                    </a:lnTo>
                    <a:lnTo>
                      <a:pt x="95" y="365"/>
                    </a:lnTo>
                    <a:lnTo>
                      <a:pt x="95" y="656"/>
                    </a:lnTo>
                    <a:lnTo>
                      <a:pt x="103" y="536"/>
                    </a:lnTo>
                    <a:lnTo>
                      <a:pt x="103" y="1103"/>
                    </a:lnTo>
                    <a:lnTo>
                      <a:pt x="103" y="328"/>
                    </a:lnTo>
                    <a:lnTo>
                      <a:pt x="103" y="566"/>
                    </a:lnTo>
                    <a:lnTo>
                      <a:pt x="111" y="477"/>
                    </a:lnTo>
                    <a:lnTo>
                      <a:pt x="111" y="1296"/>
                    </a:lnTo>
                    <a:lnTo>
                      <a:pt x="111" y="275"/>
                    </a:lnTo>
                    <a:lnTo>
                      <a:pt x="111" y="611"/>
                    </a:lnTo>
                    <a:lnTo>
                      <a:pt x="119" y="864"/>
                    </a:lnTo>
                    <a:lnTo>
                      <a:pt x="119" y="1036"/>
                    </a:lnTo>
                    <a:lnTo>
                      <a:pt x="119" y="231"/>
                    </a:lnTo>
                    <a:lnTo>
                      <a:pt x="119" y="827"/>
                    </a:lnTo>
                    <a:lnTo>
                      <a:pt x="127" y="618"/>
                    </a:lnTo>
                    <a:lnTo>
                      <a:pt x="127" y="954"/>
                    </a:lnTo>
                    <a:lnTo>
                      <a:pt x="127" y="298"/>
                    </a:lnTo>
                    <a:lnTo>
                      <a:pt x="127" y="559"/>
                    </a:lnTo>
                    <a:lnTo>
                      <a:pt x="135" y="656"/>
                    </a:lnTo>
                    <a:lnTo>
                      <a:pt x="135" y="1140"/>
                    </a:lnTo>
                    <a:lnTo>
                      <a:pt x="135" y="97"/>
                    </a:lnTo>
                    <a:lnTo>
                      <a:pt x="135" y="633"/>
                    </a:lnTo>
                    <a:lnTo>
                      <a:pt x="143" y="596"/>
                    </a:lnTo>
                    <a:lnTo>
                      <a:pt x="143" y="1177"/>
                    </a:lnTo>
                    <a:lnTo>
                      <a:pt x="143" y="134"/>
                    </a:lnTo>
                    <a:lnTo>
                      <a:pt x="143" y="603"/>
                    </a:lnTo>
                    <a:lnTo>
                      <a:pt x="151" y="819"/>
                    </a:lnTo>
                    <a:lnTo>
                      <a:pt x="151" y="1118"/>
                    </a:lnTo>
                    <a:lnTo>
                      <a:pt x="151" y="305"/>
                    </a:lnTo>
                    <a:lnTo>
                      <a:pt x="151" y="551"/>
                    </a:lnTo>
                    <a:lnTo>
                      <a:pt x="159" y="454"/>
                    </a:lnTo>
                    <a:lnTo>
                      <a:pt x="159" y="1021"/>
                    </a:lnTo>
                    <a:lnTo>
                      <a:pt x="159" y="193"/>
                    </a:lnTo>
                    <a:lnTo>
                      <a:pt x="159" y="730"/>
                    </a:lnTo>
                    <a:lnTo>
                      <a:pt x="167" y="454"/>
                    </a:lnTo>
                    <a:lnTo>
                      <a:pt x="167" y="1013"/>
                    </a:lnTo>
                    <a:lnTo>
                      <a:pt x="167" y="171"/>
                    </a:lnTo>
                    <a:lnTo>
                      <a:pt x="167" y="559"/>
                    </a:lnTo>
                    <a:lnTo>
                      <a:pt x="175" y="588"/>
                    </a:lnTo>
                    <a:lnTo>
                      <a:pt x="175" y="894"/>
                    </a:lnTo>
                    <a:lnTo>
                      <a:pt x="175" y="44"/>
                    </a:lnTo>
                    <a:lnTo>
                      <a:pt x="175" y="380"/>
                    </a:lnTo>
                    <a:lnTo>
                      <a:pt x="182" y="514"/>
                    </a:lnTo>
                    <a:lnTo>
                      <a:pt x="182" y="1028"/>
                    </a:lnTo>
                    <a:lnTo>
                      <a:pt x="182" y="201"/>
                    </a:lnTo>
                    <a:lnTo>
                      <a:pt x="182" y="581"/>
                    </a:lnTo>
                    <a:lnTo>
                      <a:pt x="190" y="700"/>
                    </a:lnTo>
                    <a:lnTo>
                      <a:pt x="190" y="1162"/>
                    </a:lnTo>
                    <a:lnTo>
                      <a:pt x="190" y="179"/>
                    </a:lnTo>
                    <a:lnTo>
                      <a:pt x="190" y="261"/>
                    </a:lnTo>
                    <a:lnTo>
                      <a:pt x="198" y="536"/>
                    </a:lnTo>
                    <a:lnTo>
                      <a:pt x="198" y="998"/>
                    </a:lnTo>
                    <a:lnTo>
                      <a:pt x="198" y="335"/>
                    </a:lnTo>
                    <a:lnTo>
                      <a:pt x="198" y="641"/>
                    </a:lnTo>
                    <a:lnTo>
                      <a:pt x="206" y="983"/>
                    </a:lnTo>
                    <a:lnTo>
                      <a:pt x="206" y="1274"/>
                    </a:lnTo>
                    <a:lnTo>
                      <a:pt x="206" y="290"/>
                    </a:lnTo>
                    <a:lnTo>
                      <a:pt x="206" y="812"/>
                    </a:lnTo>
                    <a:lnTo>
                      <a:pt x="214" y="611"/>
                    </a:lnTo>
                    <a:lnTo>
                      <a:pt x="214" y="909"/>
                    </a:lnTo>
                    <a:lnTo>
                      <a:pt x="214" y="208"/>
                    </a:lnTo>
                    <a:lnTo>
                      <a:pt x="214" y="447"/>
                    </a:lnTo>
                    <a:lnTo>
                      <a:pt x="222" y="424"/>
                    </a:lnTo>
                    <a:lnTo>
                      <a:pt x="222" y="969"/>
                    </a:lnTo>
                    <a:lnTo>
                      <a:pt x="222" y="0"/>
                    </a:lnTo>
                    <a:lnTo>
                      <a:pt x="222" y="320"/>
                    </a:lnTo>
                    <a:lnTo>
                      <a:pt x="230" y="551"/>
                    </a:lnTo>
                    <a:lnTo>
                      <a:pt x="230" y="872"/>
                    </a:lnTo>
                    <a:lnTo>
                      <a:pt x="230" y="15"/>
                    </a:lnTo>
                    <a:lnTo>
                      <a:pt x="230" y="514"/>
                    </a:lnTo>
                    <a:lnTo>
                      <a:pt x="238" y="380"/>
                    </a:lnTo>
                    <a:lnTo>
                      <a:pt x="238" y="961"/>
                    </a:lnTo>
                    <a:lnTo>
                      <a:pt x="238" y="134"/>
                    </a:lnTo>
                    <a:lnTo>
                      <a:pt x="238" y="492"/>
                    </a:lnTo>
                    <a:lnTo>
                      <a:pt x="246" y="261"/>
                    </a:lnTo>
                    <a:lnTo>
                      <a:pt x="246" y="1013"/>
                    </a:lnTo>
                    <a:lnTo>
                      <a:pt x="246" y="827"/>
                    </a:lnTo>
                    <a:lnTo>
                      <a:pt x="254" y="857"/>
                    </a:lnTo>
                    <a:lnTo>
                      <a:pt x="254" y="1177"/>
                    </a:lnTo>
                    <a:lnTo>
                      <a:pt x="254" y="208"/>
                    </a:lnTo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Freeform 56"/>
              <p:cNvSpPr>
                <a:spLocks/>
              </p:cNvSpPr>
              <p:nvPr/>
            </p:nvSpPr>
            <p:spPr bwMode="auto">
              <a:xfrm>
                <a:off x="2238" y="1286"/>
                <a:ext cx="254" cy="1565"/>
              </a:xfrm>
              <a:custGeom>
                <a:avLst/>
                <a:gdLst>
                  <a:gd name="T0" fmla="*/ 8 w 254"/>
                  <a:gd name="T1" fmla="*/ 917 h 1565"/>
                  <a:gd name="T2" fmla="*/ 8 w 254"/>
                  <a:gd name="T3" fmla="*/ 514 h 1565"/>
                  <a:gd name="T4" fmla="*/ 16 w 254"/>
                  <a:gd name="T5" fmla="*/ 350 h 1565"/>
                  <a:gd name="T6" fmla="*/ 24 w 254"/>
                  <a:gd name="T7" fmla="*/ 865 h 1565"/>
                  <a:gd name="T8" fmla="*/ 32 w 254"/>
                  <a:gd name="T9" fmla="*/ 403 h 1565"/>
                  <a:gd name="T10" fmla="*/ 32 w 254"/>
                  <a:gd name="T11" fmla="*/ 619 h 1565"/>
                  <a:gd name="T12" fmla="*/ 40 w 254"/>
                  <a:gd name="T13" fmla="*/ 194 h 1565"/>
                  <a:gd name="T14" fmla="*/ 48 w 254"/>
                  <a:gd name="T15" fmla="*/ 1111 h 1565"/>
                  <a:gd name="T16" fmla="*/ 56 w 254"/>
                  <a:gd name="T17" fmla="*/ 686 h 1565"/>
                  <a:gd name="T18" fmla="*/ 64 w 254"/>
                  <a:gd name="T19" fmla="*/ 708 h 1565"/>
                  <a:gd name="T20" fmla="*/ 64 w 254"/>
                  <a:gd name="T21" fmla="*/ 865 h 1565"/>
                  <a:gd name="T22" fmla="*/ 72 w 254"/>
                  <a:gd name="T23" fmla="*/ 432 h 1565"/>
                  <a:gd name="T24" fmla="*/ 80 w 254"/>
                  <a:gd name="T25" fmla="*/ 1148 h 1565"/>
                  <a:gd name="T26" fmla="*/ 87 w 254"/>
                  <a:gd name="T27" fmla="*/ 798 h 1565"/>
                  <a:gd name="T28" fmla="*/ 87 w 254"/>
                  <a:gd name="T29" fmla="*/ 529 h 1565"/>
                  <a:gd name="T30" fmla="*/ 95 w 254"/>
                  <a:gd name="T31" fmla="*/ 67 h 1565"/>
                  <a:gd name="T32" fmla="*/ 103 w 254"/>
                  <a:gd name="T33" fmla="*/ 962 h 1565"/>
                  <a:gd name="T34" fmla="*/ 111 w 254"/>
                  <a:gd name="T35" fmla="*/ 626 h 1565"/>
                  <a:gd name="T36" fmla="*/ 111 w 254"/>
                  <a:gd name="T37" fmla="*/ 619 h 1565"/>
                  <a:gd name="T38" fmla="*/ 119 w 254"/>
                  <a:gd name="T39" fmla="*/ 216 h 1565"/>
                  <a:gd name="T40" fmla="*/ 127 w 254"/>
                  <a:gd name="T41" fmla="*/ 1491 h 1565"/>
                  <a:gd name="T42" fmla="*/ 135 w 254"/>
                  <a:gd name="T43" fmla="*/ 1088 h 1565"/>
                  <a:gd name="T44" fmla="*/ 135 w 254"/>
                  <a:gd name="T45" fmla="*/ 686 h 1565"/>
                  <a:gd name="T46" fmla="*/ 143 w 254"/>
                  <a:gd name="T47" fmla="*/ 246 h 1565"/>
                  <a:gd name="T48" fmla="*/ 151 w 254"/>
                  <a:gd name="T49" fmla="*/ 1014 h 1565"/>
                  <a:gd name="T50" fmla="*/ 159 w 254"/>
                  <a:gd name="T51" fmla="*/ 656 h 1565"/>
                  <a:gd name="T52" fmla="*/ 159 w 254"/>
                  <a:gd name="T53" fmla="*/ 880 h 1565"/>
                  <a:gd name="T54" fmla="*/ 167 w 254"/>
                  <a:gd name="T55" fmla="*/ 179 h 1565"/>
                  <a:gd name="T56" fmla="*/ 175 w 254"/>
                  <a:gd name="T57" fmla="*/ 984 h 1565"/>
                  <a:gd name="T58" fmla="*/ 183 w 254"/>
                  <a:gd name="T59" fmla="*/ 857 h 1565"/>
                  <a:gd name="T60" fmla="*/ 183 w 254"/>
                  <a:gd name="T61" fmla="*/ 731 h 1565"/>
                  <a:gd name="T62" fmla="*/ 191 w 254"/>
                  <a:gd name="T63" fmla="*/ 358 h 1565"/>
                  <a:gd name="T64" fmla="*/ 199 w 254"/>
                  <a:gd name="T65" fmla="*/ 1431 h 1565"/>
                  <a:gd name="T66" fmla="*/ 207 w 254"/>
                  <a:gd name="T67" fmla="*/ 827 h 1565"/>
                  <a:gd name="T68" fmla="*/ 207 w 254"/>
                  <a:gd name="T69" fmla="*/ 716 h 1565"/>
                  <a:gd name="T70" fmla="*/ 215 w 254"/>
                  <a:gd name="T71" fmla="*/ 239 h 1565"/>
                  <a:gd name="T72" fmla="*/ 223 w 254"/>
                  <a:gd name="T73" fmla="*/ 1073 h 1565"/>
                  <a:gd name="T74" fmla="*/ 231 w 254"/>
                  <a:gd name="T75" fmla="*/ 775 h 1565"/>
                  <a:gd name="T76" fmla="*/ 231 w 254"/>
                  <a:gd name="T77" fmla="*/ 835 h 1565"/>
                  <a:gd name="T78" fmla="*/ 239 w 254"/>
                  <a:gd name="T79" fmla="*/ 306 h 1565"/>
                  <a:gd name="T80" fmla="*/ 246 w 254"/>
                  <a:gd name="T81" fmla="*/ 1014 h 1565"/>
                  <a:gd name="T82" fmla="*/ 254 w 254"/>
                  <a:gd name="T83" fmla="*/ 574 h 156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254" h="1565">
                    <a:moveTo>
                      <a:pt x="0" y="283"/>
                    </a:moveTo>
                    <a:lnTo>
                      <a:pt x="0" y="775"/>
                    </a:lnTo>
                    <a:lnTo>
                      <a:pt x="8" y="917"/>
                    </a:lnTo>
                    <a:lnTo>
                      <a:pt x="8" y="1357"/>
                    </a:lnTo>
                    <a:lnTo>
                      <a:pt x="8" y="112"/>
                    </a:lnTo>
                    <a:lnTo>
                      <a:pt x="8" y="514"/>
                    </a:lnTo>
                    <a:lnTo>
                      <a:pt x="16" y="619"/>
                    </a:lnTo>
                    <a:lnTo>
                      <a:pt x="16" y="1044"/>
                    </a:lnTo>
                    <a:lnTo>
                      <a:pt x="16" y="350"/>
                    </a:lnTo>
                    <a:lnTo>
                      <a:pt x="16" y="842"/>
                    </a:lnTo>
                    <a:lnTo>
                      <a:pt x="24" y="611"/>
                    </a:lnTo>
                    <a:lnTo>
                      <a:pt x="24" y="865"/>
                    </a:lnTo>
                    <a:lnTo>
                      <a:pt x="24" y="157"/>
                    </a:lnTo>
                    <a:lnTo>
                      <a:pt x="24" y="574"/>
                    </a:lnTo>
                    <a:lnTo>
                      <a:pt x="32" y="403"/>
                    </a:lnTo>
                    <a:lnTo>
                      <a:pt x="32" y="1051"/>
                    </a:lnTo>
                    <a:lnTo>
                      <a:pt x="32" y="0"/>
                    </a:lnTo>
                    <a:lnTo>
                      <a:pt x="32" y="619"/>
                    </a:lnTo>
                    <a:lnTo>
                      <a:pt x="40" y="418"/>
                    </a:lnTo>
                    <a:lnTo>
                      <a:pt x="40" y="880"/>
                    </a:lnTo>
                    <a:lnTo>
                      <a:pt x="40" y="194"/>
                    </a:lnTo>
                    <a:lnTo>
                      <a:pt x="40" y="350"/>
                    </a:lnTo>
                    <a:lnTo>
                      <a:pt x="48" y="492"/>
                    </a:lnTo>
                    <a:lnTo>
                      <a:pt x="48" y="1111"/>
                    </a:lnTo>
                    <a:lnTo>
                      <a:pt x="48" y="209"/>
                    </a:lnTo>
                    <a:lnTo>
                      <a:pt x="48" y="619"/>
                    </a:lnTo>
                    <a:lnTo>
                      <a:pt x="56" y="686"/>
                    </a:lnTo>
                    <a:lnTo>
                      <a:pt x="56" y="410"/>
                    </a:lnTo>
                    <a:lnTo>
                      <a:pt x="56" y="1230"/>
                    </a:lnTo>
                    <a:lnTo>
                      <a:pt x="64" y="708"/>
                    </a:lnTo>
                    <a:lnTo>
                      <a:pt x="64" y="1178"/>
                    </a:lnTo>
                    <a:lnTo>
                      <a:pt x="64" y="321"/>
                    </a:lnTo>
                    <a:lnTo>
                      <a:pt x="64" y="865"/>
                    </a:lnTo>
                    <a:lnTo>
                      <a:pt x="72" y="909"/>
                    </a:lnTo>
                    <a:lnTo>
                      <a:pt x="72" y="1565"/>
                    </a:lnTo>
                    <a:lnTo>
                      <a:pt x="72" y="432"/>
                    </a:lnTo>
                    <a:lnTo>
                      <a:pt x="72" y="842"/>
                    </a:lnTo>
                    <a:lnTo>
                      <a:pt x="80" y="917"/>
                    </a:lnTo>
                    <a:lnTo>
                      <a:pt x="80" y="1148"/>
                    </a:lnTo>
                    <a:lnTo>
                      <a:pt x="80" y="403"/>
                    </a:lnTo>
                    <a:lnTo>
                      <a:pt x="80" y="835"/>
                    </a:lnTo>
                    <a:lnTo>
                      <a:pt x="87" y="798"/>
                    </a:lnTo>
                    <a:lnTo>
                      <a:pt x="87" y="1021"/>
                    </a:lnTo>
                    <a:lnTo>
                      <a:pt x="87" y="201"/>
                    </a:lnTo>
                    <a:lnTo>
                      <a:pt x="87" y="529"/>
                    </a:lnTo>
                    <a:lnTo>
                      <a:pt x="95" y="537"/>
                    </a:lnTo>
                    <a:lnTo>
                      <a:pt x="95" y="969"/>
                    </a:lnTo>
                    <a:lnTo>
                      <a:pt x="95" y="67"/>
                    </a:lnTo>
                    <a:lnTo>
                      <a:pt x="95" y="611"/>
                    </a:lnTo>
                    <a:lnTo>
                      <a:pt x="103" y="567"/>
                    </a:lnTo>
                    <a:lnTo>
                      <a:pt x="103" y="962"/>
                    </a:lnTo>
                    <a:lnTo>
                      <a:pt x="103" y="119"/>
                    </a:lnTo>
                    <a:lnTo>
                      <a:pt x="103" y="581"/>
                    </a:lnTo>
                    <a:lnTo>
                      <a:pt x="111" y="626"/>
                    </a:lnTo>
                    <a:lnTo>
                      <a:pt x="111" y="1014"/>
                    </a:lnTo>
                    <a:lnTo>
                      <a:pt x="111" y="105"/>
                    </a:lnTo>
                    <a:lnTo>
                      <a:pt x="111" y="619"/>
                    </a:lnTo>
                    <a:lnTo>
                      <a:pt x="119" y="842"/>
                    </a:lnTo>
                    <a:lnTo>
                      <a:pt x="119" y="1178"/>
                    </a:lnTo>
                    <a:lnTo>
                      <a:pt x="119" y="216"/>
                    </a:lnTo>
                    <a:lnTo>
                      <a:pt x="119" y="745"/>
                    </a:lnTo>
                    <a:lnTo>
                      <a:pt x="127" y="723"/>
                    </a:lnTo>
                    <a:lnTo>
                      <a:pt x="127" y="1491"/>
                    </a:lnTo>
                    <a:lnTo>
                      <a:pt x="127" y="485"/>
                    </a:lnTo>
                    <a:lnTo>
                      <a:pt x="127" y="865"/>
                    </a:lnTo>
                    <a:lnTo>
                      <a:pt x="135" y="1088"/>
                    </a:lnTo>
                    <a:lnTo>
                      <a:pt x="135" y="1140"/>
                    </a:lnTo>
                    <a:lnTo>
                      <a:pt x="135" y="268"/>
                    </a:lnTo>
                    <a:lnTo>
                      <a:pt x="135" y="686"/>
                    </a:lnTo>
                    <a:lnTo>
                      <a:pt x="143" y="745"/>
                    </a:lnTo>
                    <a:lnTo>
                      <a:pt x="143" y="1103"/>
                    </a:lnTo>
                    <a:lnTo>
                      <a:pt x="143" y="246"/>
                    </a:lnTo>
                    <a:lnTo>
                      <a:pt x="143" y="619"/>
                    </a:lnTo>
                    <a:lnTo>
                      <a:pt x="151" y="462"/>
                    </a:lnTo>
                    <a:lnTo>
                      <a:pt x="151" y="1014"/>
                    </a:lnTo>
                    <a:lnTo>
                      <a:pt x="151" y="328"/>
                    </a:lnTo>
                    <a:lnTo>
                      <a:pt x="151" y="835"/>
                    </a:lnTo>
                    <a:lnTo>
                      <a:pt x="159" y="656"/>
                    </a:lnTo>
                    <a:lnTo>
                      <a:pt x="159" y="1044"/>
                    </a:lnTo>
                    <a:lnTo>
                      <a:pt x="159" y="216"/>
                    </a:lnTo>
                    <a:lnTo>
                      <a:pt x="159" y="880"/>
                    </a:lnTo>
                    <a:lnTo>
                      <a:pt x="167" y="507"/>
                    </a:lnTo>
                    <a:lnTo>
                      <a:pt x="167" y="1058"/>
                    </a:lnTo>
                    <a:lnTo>
                      <a:pt x="167" y="179"/>
                    </a:lnTo>
                    <a:lnTo>
                      <a:pt x="167" y="649"/>
                    </a:lnTo>
                    <a:lnTo>
                      <a:pt x="175" y="447"/>
                    </a:lnTo>
                    <a:lnTo>
                      <a:pt x="175" y="984"/>
                    </a:lnTo>
                    <a:lnTo>
                      <a:pt x="175" y="254"/>
                    </a:lnTo>
                    <a:lnTo>
                      <a:pt x="175" y="671"/>
                    </a:lnTo>
                    <a:lnTo>
                      <a:pt x="183" y="857"/>
                    </a:lnTo>
                    <a:lnTo>
                      <a:pt x="183" y="1267"/>
                    </a:lnTo>
                    <a:lnTo>
                      <a:pt x="183" y="358"/>
                    </a:lnTo>
                    <a:lnTo>
                      <a:pt x="183" y="731"/>
                    </a:lnTo>
                    <a:lnTo>
                      <a:pt x="191" y="857"/>
                    </a:lnTo>
                    <a:lnTo>
                      <a:pt x="191" y="1200"/>
                    </a:lnTo>
                    <a:lnTo>
                      <a:pt x="191" y="358"/>
                    </a:lnTo>
                    <a:lnTo>
                      <a:pt x="191" y="976"/>
                    </a:lnTo>
                    <a:lnTo>
                      <a:pt x="199" y="1014"/>
                    </a:lnTo>
                    <a:lnTo>
                      <a:pt x="199" y="1431"/>
                    </a:lnTo>
                    <a:lnTo>
                      <a:pt x="199" y="537"/>
                    </a:lnTo>
                    <a:lnTo>
                      <a:pt x="199" y="932"/>
                    </a:lnTo>
                    <a:lnTo>
                      <a:pt x="207" y="827"/>
                    </a:lnTo>
                    <a:lnTo>
                      <a:pt x="207" y="1282"/>
                    </a:lnTo>
                    <a:lnTo>
                      <a:pt x="207" y="328"/>
                    </a:lnTo>
                    <a:lnTo>
                      <a:pt x="207" y="716"/>
                    </a:lnTo>
                    <a:lnTo>
                      <a:pt x="215" y="745"/>
                    </a:lnTo>
                    <a:lnTo>
                      <a:pt x="215" y="1073"/>
                    </a:lnTo>
                    <a:lnTo>
                      <a:pt x="215" y="239"/>
                    </a:lnTo>
                    <a:lnTo>
                      <a:pt x="215" y="693"/>
                    </a:lnTo>
                    <a:lnTo>
                      <a:pt x="223" y="708"/>
                    </a:lnTo>
                    <a:lnTo>
                      <a:pt x="223" y="1073"/>
                    </a:lnTo>
                    <a:lnTo>
                      <a:pt x="223" y="395"/>
                    </a:lnTo>
                    <a:lnTo>
                      <a:pt x="223" y="827"/>
                    </a:lnTo>
                    <a:lnTo>
                      <a:pt x="231" y="775"/>
                    </a:lnTo>
                    <a:lnTo>
                      <a:pt x="231" y="1036"/>
                    </a:lnTo>
                    <a:lnTo>
                      <a:pt x="231" y="157"/>
                    </a:lnTo>
                    <a:lnTo>
                      <a:pt x="231" y="835"/>
                    </a:lnTo>
                    <a:lnTo>
                      <a:pt x="239" y="671"/>
                    </a:lnTo>
                    <a:lnTo>
                      <a:pt x="239" y="1081"/>
                    </a:lnTo>
                    <a:lnTo>
                      <a:pt x="239" y="306"/>
                    </a:lnTo>
                    <a:lnTo>
                      <a:pt x="239" y="842"/>
                    </a:lnTo>
                    <a:lnTo>
                      <a:pt x="246" y="567"/>
                    </a:lnTo>
                    <a:lnTo>
                      <a:pt x="246" y="1014"/>
                    </a:lnTo>
                    <a:lnTo>
                      <a:pt x="246" y="239"/>
                    </a:lnTo>
                    <a:lnTo>
                      <a:pt x="246" y="663"/>
                    </a:lnTo>
                    <a:lnTo>
                      <a:pt x="254" y="574"/>
                    </a:lnTo>
                    <a:lnTo>
                      <a:pt x="254" y="1133"/>
                    </a:lnTo>
                    <a:lnTo>
                      <a:pt x="254" y="201"/>
                    </a:lnTo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Freeform 57"/>
              <p:cNvSpPr>
                <a:spLocks/>
              </p:cNvSpPr>
              <p:nvPr/>
            </p:nvSpPr>
            <p:spPr bwMode="auto">
              <a:xfrm>
                <a:off x="2492" y="1294"/>
                <a:ext cx="255" cy="1483"/>
              </a:xfrm>
              <a:custGeom>
                <a:avLst/>
                <a:gdLst>
                  <a:gd name="T0" fmla="*/ 8 w 255"/>
                  <a:gd name="T1" fmla="*/ 842 h 1483"/>
                  <a:gd name="T2" fmla="*/ 8 w 255"/>
                  <a:gd name="T3" fmla="*/ 737 h 1483"/>
                  <a:gd name="T4" fmla="*/ 16 w 255"/>
                  <a:gd name="T5" fmla="*/ 581 h 1483"/>
                  <a:gd name="T6" fmla="*/ 24 w 255"/>
                  <a:gd name="T7" fmla="*/ 1259 h 1483"/>
                  <a:gd name="T8" fmla="*/ 32 w 255"/>
                  <a:gd name="T9" fmla="*/ 678 h 1483"/>
                  <a:gd name="T10" fmla="*/ 32 w 255"/>
                  <a:gd name="T11" fmla="*/ 357 h 1483"/>
                  <a:gd name="T12" fmla="*/ 40 w 255"/>
                  <a:gd name="T13" fmla="*/ 59 h 1483"/>
                  <a:gd name="T14" fmla="*/ 48 w 255"/>
                  <a:gd name="T15" fmla="*/ 961 h 1483"/>
                  <a:gd name="T16" fmla="*/ 56 w 255"/>
                  <a:gd name="T17" fmla="*/ 611 h 1483"/>
                  <a:gd name="T18" fmla="*/ 56 w 255"/>
                  <a:gd name="T19" fmla="*/ 573 h 1483"/>
                  <a:gd name="T20" fmla="*/ 64 w 255"/>
                  <a:gd name="T21" fmla="*/ 0 h 1483"/>
                  <a:gd name="T22" fmla="*/ 72 w 255"/>
                  <a:gd name="T23" fmla="*/ 1147 h 1483"/>
                  <a:gd name="T24" fmla="*/ 80 w 255"/>
                  <a:gd name="T25" fmla="*/ 894 h 1483"/>
                  <a:gd name="T26" fmla="*/ 80 w 255"/>
                  <a:gd name="T27" fmla="*/ 864 h 1483"/>
                  <a:gd name="T28" fmla="*/ 88 w 255"/>
                  <a:gd name="T29" fmla="*/ 410 h 1483"/>
                  <a:gd name="T30" fmla="*/ 96 w 255"/>
                  <a:gd name="T31" fmla="*/ 1267 h 1483"/>
                  <a:gd name="T32" fmla="*/ 104 w 255"/>
                  <a:gd name="T33" fmla="*/ 767 h 1483"/>
                  <a:gd name="T34" fmla="*/ 104 w 255"/>
                  <a:gd name="T35" fmla="*/ 663 h 1483"/>
                  <a:gd name="T36" fmla="*/ 112 w 255"/>
                  <a:gd name="T37" fmla="*/ 238 h 1483"/>
                  <a:gd name="T38" fmla="*/ 120 w 255"/>
                  <a:gd name="T39" fmla="*/ 1229 h 1483"/>
                  <a:gd name="T40" fmla="*/ 128 w 255"/>
                  <a:gd name="T41" fmla="*/ 886 h 1483"/>
                  <a:gd name="T42" fmla="*/ 128 w 255"/>
                  <a:gd name="T43" fmla="*/ 603 h 1483"/>
                  <a:gd name="T44" fmla="*/ 136 w 255"/>
                  <a:gd name="T45" fmla="*/ 268 h 1483"/>
                  <a:gd name="T46" fmla="*/ 144 w 255"/>
                  <a:gd name="T47" fmla="*/ 1095 h 1483"/>
                  <a:gd name="T48" fmla="*/ 151 w 255"/>
                  <a:gd name="T49" fmla="*/ 633 h 1483"/>
                  <a:gd name="T50" fmla="*/ 151 w 255"/>
                  <a:gd name="T51" fmla="*/ 961 h 1483"/>
                  <a:gd name="T52" fmla="*/ 159 w 255"/>
                  <a:gd name="T53" fmla="*/ 387 h 1483"/>
                  <a:gd name="T54" fmla="*/ 167 w 255"/>
                  <a:gd name="T55" fmla="*/ 1274 h 1483"/>
                  <a:gd name="T56" fmla="*/ 175 w 255"/>
                  <a:gd name="T57" fmla="*/ 872 h 1483"/>
                  <a:gd name="T58" fmla="*/ 175 w 255"/>
                  <a:gd name="T59" fmla="*/ 931 h 1483"/>
                  <a:gd name="T60" fmla="*/ 183 w 255"/>
                  <a:gd name="T61" fmla="*/ 298 h 1483"/>
                  <a:gd name="T62" fmla="*/ 191 w 255"/>
                  <a:gd name="T63" fmla="*/ 1147 h 1483"/>
                  <a:gd name="T64" fmla="*/ 199 w 255"/>
                  <a:gd name="T65" fmla="*/ 700 h 1483"/>
                  <a:gd name="T66" fmla="*/ 199 w 255"/>
                  <a:gd name="T67" fmla="*/ 760 h 1483"/>
                  <a:gd name="T68" fmla="*/ 207 w 255"/>
                  <a:gd name="T69" fmla="*/ 208 h 1483"/>
                  <a:gd name="T70" fmla="*/ 215 w 255"/>
                  <a:gd name="T71" fmla="*/ 1483 h 1483"/>
                  <a:gd name="T72" fmla="*/ 223 w 255"/>
                  <a:gd name="T73" fmla="*/ 857 h 1483"/>
                  <a:gd name="T74" fmla="*/ 223 w 255"/>
                  <a:gd name="T75" fmla="*/ 879 h 1483"/>
                  <a:gd name="T76" fmla="*/ 231 w 255"/>
                  <a:gd name="T77" fmla="*/ 611 h 1483"/>
                  <a:gd name="T78" fmla="*/ 239 w 255"/>
                  <a:gd name="T79" fmla="*/ 1326 h 1483"/>
                  <a:gd name="T80" fmla="*/ 247 w 255"/>
                  <a:gd name="T81" fmla="*/ 1013 h 1483"/>
                  <a:gd name="T82" fmla="*/ 247 w 255"/>
                  <a:gd name="T83" fmla="*/ 946 h 148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255" h="1483">
                    <a:moveTo>
                      <a:pt x="0" y="193"/>
                    </a:moveTo>
                    <a:lnTo>
                      <a:pt x="0" y="603"/>
                    </a:lnTo>
                    <a:lnTo>
                      <a:pt x="8" y="842"/>
                    </a:lnTo>
                    <a:lnTo>
                      <a:pt x="8" y="1341"/>
                    </a:lnTo>
                    <a:lnTo>
                      <a:pt x="8" y="454"/>
                    </a:lnTo>
                    <a:lnTo>
                      <a:pt x="8" y="737"/>
                    </a:lnTo>
                    <a:lnTo>
                      <a:pt x="16" y="685"/>
                    </a:lnTo>
                    <a:lnTo>
                      <a:pt x="16" y="1274"/>
                    </a:lnTo>
                    <a:lnTo>
                      <a:pt x="16" y="581"/>
                    </a:lnTo>
                    <a:lnTo>
                      <a:pt x="16" y="864"/>
                    </a:lnTo>
                    <a:lnTo>
                      <a:pt x="24" y="708"/>
                    </a:lnTo>
                    <a:lnTo>
                      <a:pt x="24" y="1259"/>
                    </a:lnTo>
                    <a:lnTo>
                      <a:pt x="24" y="320"/>
                    </a:lnTo>
                    <a:lnTo>
                      <a:pt x="24" y="715"/>
                    </a:lnTo>
                    <a:lnTo>
                      <a:pt x="32" y="678"/>
                    </a:lnTo>
                    <a:lnTo>
                      <a:pt x="32" y="1006"/>
                    </a:lnTo>
                    <a:lnTo>
                      <a:pt x="32" y="156"/>
                    </a:lnTo>
                    <a:lnTo>
                      <a:pt x="32" y="357"/>
                    </a:lnTo>
                    <a:lnTo>
                      <a:pt x="40" y="499"/>
                    </a:lnTo>
                    <a:lnTo>
                      <a:pt x="40" y="886"/>
                    </a:lnTo>
                    <a:lnTo>
                      <a:pt x="40" y="59"/>
                    </a:lnTo>
                    <a:lnTo>
                      <a:pt x="40" y="626"/>
                    </a:lnTo>
                    <a:lnTo>
                      <a:pt x="48" y="581"/>
                    </a:lnTo>
                    <a:lnTo>
                      <a:pt x="48" y="961"/>
                    </a:lnTo>
                    <a:lnTo>
                      <a:pt x="48" y="141"/>
                    </a:lnTo>
                    <a:lnTo>
                      <a:pt x="48" y="484"/>
                    </a:lnTo>
                    <a:lnTo>
                      <a:pt x="56" y="611"/>
                    </a:lnTo>
                    <a:lnTo>
                      <a:pt x="56" y="1036"/>
                    </a:lnTo>
                    <a:lnTo>
                      <a:pt x="56" y="238"/>
                    </a:lnTo>
                    <a:lnTo>
                      <a:pt x="56" y="573"/>
                    </a:lnTo>
                    <a:lnTo>
                      <a:pt x="64" y="506"/>
                    </a:lnTo>
                    <a:lnTo>
                      <a:pt x="64" y="1311"/>
                    </a:lnTo>
                    <a:lnTo>
                      <a:pt x="64" y="0"/>
                    </a:lnTo>
                    <a:lnTo>
                      <a:pt x="64" y="991"/>
                    </a:lnTo>
                    <a:lnTo>
                      <a:pt x="72" y="834"/>
                    </a:lnTo>
                    <a:lnTo>
                      <a:pt x="72" y="1147"/>
                    </a:lnTo>
                    <a:lnTo>
                      <a:pt x="72" y="424"/>
                    </a:lnTo>
                    <a:lnTo>
                      <a:pt x="72" y="909"/>
                    </a:lnTo>
                    <a:lnTo>
                      <a:pt x="80" y="894"/>
                    </a:lnTo>
                    <a:lnTo>
                      <a:pt x="80" y="1386"/>
                    </a:lnTo>
                    <a:lnTo>
                      <a:pt x="80" y="432"/>
                    </a:lnTo>
                    <a:lnTo>
                      <a:pt x="80" y="864"/>
                    </a:lnTo>
                    <a:lnTo>
                      <a:pt x="88" y="819"/>
                    </a:lnTo>
                    <a:lnTo>
                      <a:pt x="88" y="1222"/>
                    </a:lnTo>
                    <a:lnTo>
                      <a:pt x="88" y="410"/>
                    </a:lnTo>
                    <a:lnTo>
                      <a:pt x="88" y="790"/>
                    </a:lnTo>
                    <a:lnTo>
                      <a:pt x="96" y="954"/>
                    </a:lnTo>
                    <a:lnTo>
                      <a:pt x="96" y="1267"/>
                    </a:lnTo>
                    <a:lnTo>
                      <a:pt x="96" y="387"/>
                    </a:lnTo>
                    <a:lnTo>
                      <a:pt x="96" y="790"/>
                    </a:lnTo>
                    <a:lnTo>
                      <a:pt x="104" y="767"/>
                    </a:lnTo>
                    <a:lnTo>
                      <a:pt x="104" y="1117"/>
                    </a:lnTo>
                    <a:lnTo>
                      <a:pt x="104" y="149"/>
                    </a:lnTo>
                    <a:lnTo>
                      <a:pt x="104" y="663"/>
                    </a:lnTo>
                    <a:lnTo>
                      <a:pt x="112" y="559"/>
                    </a:lnTo>
                    <a:lnTo>
                      <a:pt x="112" y="1043"/>
                    </a:lnTo>
                    <a:lnTo>
                      <a:pt x="112" y="238"/>
                    </a:lnTo>
                    <a:lnTo>
                      <a:pt x="112" y="849"/>
                    </a:lnTo>
                    <a:lnTo>
                      <a:pt x="120" y="521"/>
                    </a:lnTo>
                    <a:lnTo>
                      <a:pt x="120" y="1229"/>
                    </a:lnTo>
                    <a:lnTo>
                      <a:pt x="120" y="223"/>
                    </a:lnTo>
                    <a:lnTo>
                      <a:pt x="120" y="767"/>
                    </a:lnTo>
                    <a:lnTo>
                      <a:pt x="128" y="886"/>
                    </a:lnTo>
                    <a:lnTo>
                      <a:pt x="128" y="1207"/>
                    </a:lnTo>
                    <a:lnTo>
                      <a:pt x="128" y="216"/>
                    </a:lnTo>
                    <a:lnTo>
                      <a:pt x="128" y="603"/>
                    </a:lnTo>
                    <a:lnTo>
                      <a:pt x="136" y="715"/>
                    </a:lnTo>
                    <a:lnTo>
                      <a:pt x="136" y="1058"/>
                    </a:lnTo>
                    <a:lnTo>
                      <a:pt x="136" y="268"/>
                    </a:lnTo>
                    <a:lnTo>
                      <a:pt x="136" y="812"/>
                    </a:lnTo>
                    <a:lnTo>
                      <a:pt x="144" y="767"/>
                    </a:lnTo>
                    <a:lnTo>
                      <a:pt x="144" y="1095"/>
                    </a:lnTo>
                    <a:lnTo>
                      <a:pt x="144" y="82"/>
                    </a:lnTo>
                    <a:lnTo>
                      <a:pt x="144" y="782"/>
                    </a:lnTo>
                    <a:lnTo>
                      <a:pt x="151" y="633"/>
                    </a:lnTo>
                    <a:lnTo>
                      <a:pt x="151" y="1080"/>
                    </a:lnTo>
                    <a:lnTo>
                      <a:pt x="151" y="380"/>
                    </a:lnTo>
                    <a:lnTo>
                      <a:pt x="151" y="961"/>
                    </a:lnTo>
                    <a:lnTo>
                      <a:pt x="159" y="909"/>
                    </a:lnTo>
                    <a:lnTo>
                      <a:pt x="159" y="1237"/>
                    </a:lnTo>
                    <a:lnTo>
                      <a:pt x="159" y="387"/>
                    </a:lnTo>
                    <a:lnTo>
                      <a:pt x="159" y="715"/>
                    </a:lnTo>
                    <a:lnTo>
                      <a:pt x="167" y="991"/>
                    </a:lnTo>
                    <a:lnTo>
                      <a:pt x="167" y="1274"/>
                    </a:lnTo>
                    <a:lnTo>
                      <a:pt x="167" y="424"/>
                    </a:lnTo>
                    <a:lnTo>
                      <a:pt x="167" y="834"/>
                    </a:lnTo>
                    <a:lnTo>
                      <a:pt x="175" y="872"/>
                    </a:lnTo>
                    <a:lnTo>
                      <a:pt x="175" y="1199"/>
                    </a:lnTo>
                    <a:lnTo>
                      <a:pt x="175" y="372"/>
                    </a:lnTo>
                    <a:lnTo>
                      <a:pt x="175" y="931"/>
                    </a:lnTo>
                    <a:lnTo>
                      <a:pt x="183" y="968"/>
                    </a:lnTo>
                    <a:lnTo>
                      <a:pt x="183" y="1252"/>
                    </a:lnTo>
                    <a:lnTo>
                      <a:pt x="183" y="298"/>
                    </a:lnTo>
                    <a:lnTo>
                      <a:pt x="183" y="939"/>
                    </a:lnTo>
                    <a:lnTo>
                      <a:pt x="191" y="655"/>
                    </a:lnTo>
                    <a:lnTo>
                      <a:pt x="191" y="1147"/>
                    </a:lnTo>
                    <a:lnTo>
                      <a:pt x="191" y="335"/>
                    </a:lnTo>
                    <a:lnTo>
                      <a:pt x="191" y="693"/>
                    </a:lnTo>
                    <a:lnTo>
                      <a:pt x="199" y="700"/>
                    </a:lnTo>
                    <a:lnTo>
                      <a:pt x="199" y="1229"/>
                    </a:lnTo>
                    <a:lnTo>
                      <a:pt x="199" y="372"/>
                    </a:lnTo>
                    <a:lnTo>
                      <a:pt x="199" y="760"/>
                    </a:lnTo>
                    <a:lnTo>
                      <a:pt x="207" y="842"/>
                    </a:lnTo>
                    <a:lnTo>
                      <a:pt x="207" y="1267"/>
                    </a:lnTo>
                    <a:lnTo>
                      <a:pt x="207" y="208"/>
                    </a:lnTo>
                    <a:lnTo>
                      <a:pt x="207" y="916"/>
                    </a:lnTo>
                    <a:lnTo>
                      <a:pt x="215" y="864"/>
                    </a:lnTo>
                    <a:lnTo>
                      <a:pt x="215" y="1483"/>
                    </a:lnTo>
                    <a:lnTo>
                      <a:pt x="215" y="462"/>
                    </a:lnTo>
                    <a:lnTo>
                      <a:pt x="215" y="767"/>
                    </a:lnTo>
                    <a:lnTo>
                      <a:pt x="223" y="857"/>
                    </a:lnTo>
                    <a:lnTo>
                      <a:pt x="223" y="1229"/>
                    </a:lnTo>
                    <a:lnTo>
                      <a:pt x="223" y="380"/>
                    </a:lnTo>
                    <a:lnTo>
                      <a:pt x="223" y="879"/>
                    </a:lnTo>
                    <a:lnTo>
                      <a:pt x="231" y="670"/>
                    </a:lnTo>
                    <a:lnTo>
                      <a:pt x="231" y="1274"/>
                    </a:lnTo>
                    <a:lnTo>
                      <a:pt x="231" y="611"/>
                    </a:lnTo>
                    <a:lnTo>
                      <a:pt x="231" y="976"/>
                    </a:lnTo>
                    <a:lnTo>
                      <a:pt x="239" y="998"/>
                    </a:lnTo>
                    <a:lnTo>
                      <a:pt x="239" y="1326"/>
                    </a:lnTo>
                    <a:lnTo>
                      <a:pt x="239" y="536"/>
                    </a:lnTo>
                    <a:lnTo>
                      <a:pt x="239" y="1050"/>
                    </a:lnTo>
                    <a:lnTo>
                      <a:pt x="247" y="1013"/>
                    </a:lnTo>
                    <a:lnTo>
                      <a:pt x="247" y="1281"/>
                    </a:lnTo>
                    <a:lnTo>
                      <a:pt x="247" y="633"/>
                    </a:lnTo>
                    <a:lnTo>
                      <a:pt x="247" y="946"/>
                    </a:lnTo>
                    <a:lnTo>
                      <a:pt x="255" y="812"/>
                    </a:lnTo>
                    <a:lnTo>
                      <a:pt x="255" y="1267"/>
                    </a:lnTo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Freeform 58"/>
              <p:cNvSpPr>
                <a:spLocks/>
              </p:cNvSpPr>
              <p:nvPr/>
            </p:nvSpPr>
            <p:spPr bwMode="auto">
              <a:xfrm>
                <a:off x="2747" y="1465"/>
                <a:ext cx="254" cy="1349"/>
              </a:xfrm>
              <a:custGeom>
                <a:avLst/>
                <a:gdLst>
                  <a:gd name="T0" fmla="*/ 0 w 254"/>
                  <a:gd name="T1" fmla="*/ 678 h 1349"/>
                  <a:gd name="T2" fmla="*/ 8 w 254"/>
                  <a:gd name="T3" fmla="*/ 75 h 1349"/>
                  <a:gd name="T4" fmla="*/ 16 w 254"/>
                  <a:gd name="T5" fmla="*/ 976 h 1349"/>
                  <a:gd name="T6" fmla="*/ 24 w 254"/>
                  <a:gd name="T7" fmla="*/ 604 h 1349"/>
                  <a:gd name="T8" fmla="*/ 24 w 254"/>
                  <a:gd name="T9" fmla="*/ 894 h 1349"/>
                  <a:gd name="T10" fmla="*/ 32 w 254"/>
                  <a:gd name="T11" fmla="*/ 261 h 1349"/>
                  <a:gd name="T12" fmla="*/ 40 w 254"/>
                  <a:gd name="T13" fmla="*/ 1274 h 1349"/>
                  <a:gd name="T14" fmla="*/ 48 w 254"/>
                  <a:gd name="T15" fmla="*/ 879 h 1349"/>
                  <a:gd name="T16" fmla="*/ 48 w 254"/>
                  <a:gd name="T17" fmla="*/ 827 h 1349"/>
                  <a:gd name="T18" fmla="*/ 55 w 254"/>
                  <a:gd name="T19" fmla="*/ 164 h 1349"/>
                  <a:gd name="T20" fmla="*/ 63 w 254"/>
                  <a:gd name="T21" fmla="*/ 924 h 1349"/>
                  <a:gd name="T22" fmla="*/ 71 w 254"/>
                  <a:gd name="T23" fmla="*/ 663 h 1349"/>
                  <a:gd name="T24" fmla="*/ 71 w 254"/>
                  <a:gd name="T25" fmla="*/ 730 h 1349"/>
                  <a:gd name="T26" fmla="*/ 79 w 254"/>
                  <a:gd name="T27" fmla="*/ 15 h 1349"/>
                  <a:gd name="T28" fmla="*/ 87 w 254"/>
                  <a:gd name="T29" fmla="*/ 924 h 1349"/>
                  <a:gd name="T30" fmla="*/ 95 w 254"/>
                  <a:gd name="T31" fmla="*/ 529 h 1349"/>
                  <a:gd name="T32" fmla="*/ 95 w 254"/>
                  <a:gd name="T33" fmla="*/ 924 h 1349"/>
                  <a:gd name="T34" fmla="*/ 103 w 254"/>
                  <a:gd name="T35" fmla="*/ 283 h 1349"/>
                  <a:gd name="T36" fmla="*/ 111 w 254"/>
                  <a:gd name="T37" fmla="*/ 1178 h 1349"/>
                  <a:gd name="T38" fmla="*/ 119 w 254"/>
                  <a:gd name="T39" fmla="*/ 522 h 1349"/>
                  <a:gd name="T40" fmla="*/ 119 w 254"/>
                  <a:gd name="T41" fmla="*/ 850 h 1349"/>
                  <a:gd name="T42" fmla="*/ 127 w 254"/>
                  <a:gd name="T43" fmla="*/ 194 h 1349"/>
                  <a:gd name="T44" fmla="*/ 135 w 254"/>
                  <a:gd name="T45" fmla="*/ 1319 h 1349"/>
                  <a:gd name="T46" fmla="*/ 143 w 254"/>
                  <a:gd name="T47" fmla="*/ 470 h 1349"/>
                  <a:gd name="T48" fmla="*/ 143 w 254"/>
                  <a:gd name="T49" fmla="*/ 604 h 1349"/>
                  <a:gd name="T50" fmla="*/ 151 w 254"/>
                  <a:gd name="T51" fmla="*/ 142 h 1349"/>
                  <a:gd name="T52" fmla="*/ 159 w 254"/>
                  <a:gd name="T53" fmla="*/ 1051 h 1349"/>
                  <a:gd name="T54" fmla="*/ 167 w 254"/>
                  <a:gd name="T55" fmla="*/ 760 h 1349"/>
                  <a:gd name="T56" fmla="*/ 167 w 254"/>
                  <a:gd name="T57" fmla="*/ 455 h 1349"/>
                  <a:gd name="T58" fmla="*/ 175 w 254"/>
                  <a:gd name="T59" fmla="*/ 343 h 1349"/>
                  <a:gd name="T60" fmla="*/ 183 w 254"/>
                  <a:gd name="T61" fmla="*/ 1028 h 1349"/>
                  <a:gd name="T62" fmla="*/ 191 w 254"/>
                  <a:gd name="T63" fmla="*/ 820 h 1349"/>
                  <a:gd name="T64" fmla="*/ 191 w 254"/>
                  <a:gd name="T65" fmla="*/ 708 h 1349"/>
                  <a:gd name="T66" fmla="*/ 199 w 254"/>
                  <a:gd name="T67" fmla="*/ 306 h 1349"/>
                  <a:gd name="T68" fmla="*/ 207 w 254"/>
                  <a:gd name="T69" fmla="*/ 1133 h 1349"/>
                  <a:gd name="T70" fmla="*/ 214 w 254"/>
                  <a:gd name="T71" fmla="*/ 894 h 1349"/>
                  <a:gd name="T72" fmla="*/ 214 w 254"/>
                  <a:gd name="T73" fmla="*/ 760 h 1349"/>
                  <a:gd name="T74" fmla="*/ 222 w 254"/>
                  <a:gd name="T75" fmla="*/ 365 h 1349"/>
                  <a:gd name="T76" fmla="*/ 230 w 254"/>
                  <a:gd name="T77" fmla="*/ 1058 h 1349"/>
                  <a:gd name="T78" fmla="*/ 238 w 254"/>
                  <a:gd name="T79" fmla="*/ 723 h 1349"/>
                  <a:gd name="T80" fmla="*/ 238 w 254"/>
                  <a:gd name="T81" fmla="*/ 425 h 1349"/>
                  <a:gd name="T82" fmla="*/ 246 w 254"/>
                  <a:gd name="T83" fmla="*/ 283 h 134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254" h="1349">
                    <a:moveTo>
                      <a:pt x="0" y="1096"/>
                    </a:moveTo>
                    <a:lnTo>
                      <a:pt x="0" y="246"/>
                    </a:lnTo>
                    <a:lnTo>
                      <a:pt x="0" y="678"/>
                    </a:lnTo>
                    <a:lnTo>
                      <a:pt x="8" y="507"/>
                    </a:lnTo>
                    <a:lnTo>
                      <a:pt x="8" y="1073"/>
                    </a:lnTo>
                    <a:lnTo>
                      <a:pt x="8" y="75"/>
                    </a:lnTo>
                    <a:lnTo>
                      <a:pt x="8" y="656"/>
                    </a:lnTo>
                    <a:lnTo>
                      <a:pt x="16" y="671"/>
                    </a:lnTo>
                    <a:lnTo>
                      <a:pt x="16" y="976"/>
                    </a:lnTo>
                    <a:lnTo>
                      <a:pt x="16" y="171"/>
                    </a:lnTo>
                    <a:lnTo>
                      <a:pt x="16" y="686"/>
                    </a:lnTo>
                    <a:lnTo>
                      <a:pt x="24" y="604"/>
                    </a:lnTo>
                    <a:lnTo>
                      <a:pt x="24" y="1349"/>
                    </a:lnTo>
                    <a:lnTo>
                      <a:pt x="24" y="261"/>
                    </a:lnTo>
                    <a:lnTo>
                      <a:pt x="24" y="894"/>
                    </a:lnTo>
                    <a:lnTo>
                      <a:pt x="32" y="671"/>
                    </a:lnTo>
                    <a:lnTo>
                      <a:pt x="32" y="1230"/>
                    </a:lnTo>
                    <a:lnTo>
                      <a:pt x="32" y="261"/>
                    </a:lnTo>
                    <a:lnTo>
                      <a:pt x="32" y="924"/>
                    </a:lnTo>
                    <a:lnTo>
                      <a:pt x="40" y="663"/>
                    </a:lnTo>
                    <a:lnTo>
                      <a:pt x="40" y="1274"/>
                    </a:lnTo>
                    <a:lnTo>
                      <a:pt x="40" y="417"/>
                    </a:lnTo>
                    <a:lnTo>
                      <a:pt x="40" y="879"/>
                    </a:lnTo>
                    <a:lnTo>
                      <a:pt x="48" y="879"/>
                    </a:lnTo>
                    <a:lnTo>
                      <a:pt x="48" y="1178"/>
                    </a:lnTo>
                    <a:lnTo>
                      <a:pt x="48" y="320"/>
                    </a:lnTo>
                    <a:lnTo>
                      <a:pt x="48" y="827"/>
                    </a:lnTo>
                    <a:lnTo>
                      <a:pt x="55" y="678"/>
                    </a:lnTo>
                    <a:lnTo>
                      <a:pt x="55" y="1036"/>
                    </a:lnTo>
                    <a:lnTo>
                      <a:pt x="55" y="164"/>
                    </a:lnTo>
                    <a:lnTo>
                      <a:pt x="55" y="358"/>
                    </a:lnTo>
                    <a:lnTo>
                      <a:pt x="63" y="663"/>
                    </a:lnTo>
                    <a:lnTo>
                      <a:pt x="63" y="924"/>
                    </a:lnTo>
                    <a:lnTo>
                      <a:pt x="63" y="298"/>
                    </a:lnTo>
                    <a:lnTo>
                      <a:pt x="63" y="760"/>
                    </a:lnTo>
                    <a:lnTo>
                      <a:pt x="71" y="663"/>
                    </a:lnTo>
                    <a:lnTo>
                      <a:pt x="71" y="1096"/>
                    </a:lnTo>
                    <a:lnTo>
                      <a:pt x="71" y="82"/>
                    </a:lnTo>
                    <a:lnTo>
                      <a:pt x="71" y="730"/>
                    </a:lnTo>
                    <a:lnTo>
                      <a:pt x="79" y="589"/>
                    </a:lnTo>
                    <a:lnTo>
                      <a:pt x="79" y="1014"/>
                    </a:lnTo>
                    <a:lnTo>
                      <a:pt x="79" y="15"/>
                    </a:lnTo>
                    <a:lnTo>
                      <a:pt x="79" y="149"/>
                    </a:lnTo>
                    <a:lnTo>
                      <a:pt x="87" y="358"/>
                    </a:lnTo>
                    <a:lnTo>
                      <a:pt x="87" y="924"/>
                    </a:lnTo>
                    <a:lnTo>
                      <a:pt x="87" y="313"/>
                    </a:lnTo>
                    <a:lnTo>
                      <a:pt x="87" y="820"/>
                    </a:lnTo>
                    <a:lnTo>
                      <a:pt x="95" y="529"/>
                    </a:lnTo>
                    <a:lnTo>
                      <a:pt x="95" y="1081"/>
                    </a:lnTo>
                    <a:lnTo>
                      <a:pt x="95" y="134"/>
                    </a:lnTo>
                    <a:lnTo>
                      <a:pt x="95" y="924"/>
                    </a:lnTo>
                    <a:lnTo>
                      <a:pt x="103" y="797"/>
                    </a:lnTo>
                    <a:lnTo>
                      <a:pt x="103" y="1125"/>
                    </a:lnTo>
                    <a:lnTo>
                      <a:pt x="103" y="283"/>
                    </a:lnTo>
                    <a:lnTo>
                      <a:pt x="103" y="753"/>
                    </a:lnTo>
                    <a:lnTo>
                      <a:pt x="111" y="708"/>
                    </a:lnTo>
                    <a:lnTo>
                      <a:pt x="111" y="1178"/>
                    </a:lnTo>
                    <a:lnTo>
                      <a:pt x="111" y="224"/>
                    </a:lnTo>
                    <a:lnTo>
                      <a:pt x="111" y="812"/>
                    </a:lnTo>
                    <a:lnTo>
                      <a:pt x="119" y="522"/>
                    </a:lnTo>
                    <a:lnTo>
                      <a:pt x="119" y="999"/>
                    </a:lnTo>
                    <a:lnTo>
                      <a:pt x="119" y="298"/>
                    </a:lnTo>
                    <a:lnTo>
                      <a:pt x="119" y="850"/>
                    </a:lnTo>
                    <a:lnTo>
                      <a:pt x="127" y="820"/>
                    </a:lnTo>
                    <a:lnTo>
                      <a:pt x="127" y="1088"/>
                    </a:lnTo>
                    <a:lnTo>
                      <a:pt x="127" y="194"/>
                    </a:lnTo>
                    <a:lnTo>
                      <a:pt x="127" y="447"/>
                    </a:lnTo>
                    <a:lnTo>
                      <a:pt x="135" y="499"/>
                    </a:lnTo>
                    <a:lnTo>
                      <a:pt x="135" y="1319"/>
                    </a:lnTo>
                    <a:lnTo>
                      <a:pt x="135" y="171"/>
                    </a:lnTo>
                    <a:lnTo>
                      <a:pt x="135" y="596"/>
                    </a:lnTo>
                    <a:lnTo>
                      <a:pt x="143" y="470"/>
                    </a:lnTo>
                    <a:lnTo>
                      <a:pt x="143" y="872"/>
                    </a:lnTo>
                    <a:lnTo>
                      <a:pt x="143" y="112"/>
                    </a:lnTo>
                    <a:lnTo>
                      <a:pt x="143" y="604"/>
                    </a:lnTo>
                    <a:lnTo>
                      <a:pt x="151" y="552"/>
                    </a:lnTo>
                    <a:lnTo>
                      <a:pt x="151" y="1051"/>
                    </a:lnTo>
                    <a:lnTo>
                      <a:pt x="151" y="142"/>
                    </a:lnTo>
                    <a:lnTo>
                      <a:pt x="151" y="678"/>
                    </a:lnTo>
                    <a:lnTo>
                      <a:pt x="159" y="425"/>
                    </a:lnTo>
                    <a:lnTo>
                      <a:pt x="159" y="1051"/>
                    </a:lnTo>
                    <a:lnTo>
                      <a:pt x="159" y="194"/>
                    </a:lnTo>
                    <a:lnTo>
                      <a:pt x="159" y="708"/>
                    </a:lnTo>
                    <a:lnTo>
                      <a:pt x="167" y="760"/>
                    </a:lnTo>
                    <a:lnTo>
                      <a:pt x="167" y="1021"/>
                    </a:lnTo>
                    <a:lnTo>
                      <a:pt x="167" y="291"/>
                    </a:lnTo>
                    <a:lnTo>
                      <a:pt x="167" y="455"/>
                    </a:lnTo>
                    <a:lnTo>
                      <a:pt x="175" y="417"/>
                    </a:lnTo>
                    <a:lnTo>
                      <a:pt x="175" y="1148"/>
                    </a:lnTo>
                    <a:lnTo>
                      <a:pt x="175" y="343"/>
                    </a:lnTo>
                    <a:lnTo>
                      <a:pt x="175" y="902"/>
                    </a:lnTo>
                    <a:lnTo>
                      <a:pt x="183" y="812"/>
                    </a:lnTo>
                    <a:lnTo>
                      <a:pt x="183" y="1028"/>
                    </a:lnTo>
                    <a:lnTo>
                      <a:pt x="183" y="291"/>
                    </a:lnTo>
                    <a:lnTo>
                      <a:pt x="183" y="693"/>
                    </a:lnTo>
                    <a:lnTo>
                      <a:pt x="191" y="820"/>
                    </a:lnTo>
                    <a:lnTo>
                      <a:pt x="191" y="1185"/>
                    </a:lnTo>
                    <a:lnTo>
                      <a:pt x="191" y="253"/>
                    </a:lnTo>
                    <a:lnTo>
                      <a:pt x="191" y="708"/>
                    </a:lnTo>
                    <a:lnTo>
                      <a:pt x="199" y="879"/>
                    </a:lnTo>
                    <a:lnTo>
                      <a:pt x="199" y="991"/>
                    </a:lnTo>
                    <a:lnTo>
                      <a:pt x="199" y="306"/>
                    </a:lnTo>
                    <a:lnTo>
                      <a:pt x="199" y="760"/>
                    </a:lnTo>
                    <a:lnTo>
                      <a:pt x="207" y="909"/>
                    </a:lnTo>
                    <a:lnTo>
                      <a:pt x="207" y="1133"/>
                    </a:lnTo>
                    <a:lnTo>
                      <a:pt x="207" y="365"/>
                    </a:lnTo>
                    <a:lnTo>
                      <a:pt x="207" y="805"/>
                    </a:lnTo>
                    <a:lnTo>
                      <a:pt x="214" y="894"/>
                    </a:lnTo>
                    <a:lnTo>
                      <a:pt x="214" y="1215"/>
                    </a:lnTo>
                    <a:lnTo>
                      <a:pt x="214" y="119"/>
                    </a:lnTo>
                    <a:lnTo>
                      <a:pt x="214" y="760"/>
                    </a:lnTo>
                    <a:lnTo>
                      <a:pt x="222" y="835"/>
                    </a:lnTo>
                    <a:lnTo>
                      <a:pt x="222" y="999"/>
                    </a:lnTo>
                    <a:lnTo>
                      <a:pt x="222" y="365"/>
                    </a:lnTo>
                    <a:lnTo>
                      <a:pt x="222" y="850"/>
                    </a:lnTo>
                    <a:lnTo>
                      <a:pt x="230" y="671"/>
                    </a:lnTo>
                    <a:lnTo>
                      <a:pt x="230" y="1058"/>
                    </a:lnTo>
                    <a:lnTo>
                      <a:pt x="230" y="179"/>
                    </a:lnTo>
                    <a:lnTo>
                      <a:pt x="230" y="641"/>
                    </a:lnTo>
                    <a:lnTo>
                      <a:pt x="238" y="723"/>
                    </a:lnTo>
                    <a:lnTo>
                      <a:pt x="238" y="954"/>
                    </a:lnTo>
                    <a:lnTo>
                      <a:pt x="238" y="0"/>
                    </a:lnTo>
                    <a:lnTo>
                      <a:pt x="238" y="425"/>
                    </a:lnTo>
                    <a:lnTo>
                      <a:pt x="246" y="507"/>
                    </a:lnTo>
                    <a:lnTo>
                      <a:pt x="246" y="984"/>
                    </a:lnTo>
                    <a:lnTo>
                      <a:pt x="246" y="283"/>
                    </a:lnTo>
                    <a:lnTo>
                      <a:pt x="246" y="932"/>
                    </a:lnTo>
                    <a:lnTo>
                      <a:pt x="254" y="917"/>
                    </a:lnTo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Freeform 59"/>
              <p:cNvSpPr>
                <a:spLocks/>
              </p:cNvSpPr>
              <p:nvPr/>
            </p:nvSpPr>
            <p:spPr bwMode="auto">
              <a:xfrm>
                <a:off x="3001" y="1391"/>
                <a:ext cx="247" cy="1527"/>
              </a:xfrm>
              <a:custGeom>
                <a:avLst/>
                <a:gdLst>
                  <a:gd name="T0" fmla="*/ 0 w 247"/>
                  <a:gd name="T1" fmla="*/ 484 h 1527"/>
                  <a:gd name="T2" fmla="*/ 8 w 247"/>
                  <a:gd name="T3" fmla="*/ 1281 h 1527"/>
                  <a:gd name="T4" fmla="*/ 16 w 247"/>
                  <a:gd name="T5" fmla="*/ 946 h 1527"/>
                  <a:gd name="T6" fmla="*/ 16 w 247"/>
                  <a:gd name="T7" fmla="*/ 946 h 1527"/>
                  <a:gd name="T8" fmla="*/ 24 w 247"/>
                  <a:gd name="T9" fmla="*/ 447 h 1527"/>
                  <a:gd name="T10" fmla="*/ 32 w 247"/>
                  <a:gd name="T11" fmla="*/ 1170 h 1527"/>
                  <a:gd name="T12" fmla="*/ 40 w 247"/>
                  <a:gd name="T13" fmla="*/ 633 h 1527"/>
                  <a:gd name="T14" fmla="*/ 40 w 247"/>
                  <a:gd name="T15" fmla="*/ 626 h 1527"/>
                  <a:gd name="T16" fmla="*/ 48 w 247"/>
                  <a:gd name="T17" fmla="*/ 178 h 1527"/>
                  <a:gd name="T18" fmla="*/ 56 w 247"/>
                  <a:gd name="T19" fmla="*/ 1058 h 1527"/>
                  <a:gd name="T20" fmla="*/ 64 w 247"/>
                  <a:gd name="T21" fmla="*/ 655 h 1527"/>
                  <a:gd name="T22" fmla="*/ 64 w 247"/>
                  <a:gd name="T23" fmla="*/ 901 h 1527"/>
                  <a:gd name="T24" fmla="*/ 72 w 247"/>
                  <a:gd name="T25" fmla="*/ 394 h 1527"/>
                  <a:gd name="T26" fmla="*/ 80 w 247"/>
                  <a:gd name="T27" fmla="*/ 1289 h 1527"/>
                  <a:gd name="T28" fmla="*/ 88 w 247"/>
                  <a:gd name="T29" fmla="*/ 924 h 1527"/>
                  <a:gd name="T30" fmla="*/ 88 w 247"/>
                  <a:gd name="T31" fmla="*/ 782 h 1527"/>
                  <a:gd name="T32" fmla="*/ 96 w 247"/>
                  <a:gd name="T33" fmla="*/ 327 h 1527"/>
                  <a:gd name="T34" fmla="*/ 104 w 247"/>
                  <a:gd name="T35" fmla="*/ 1155 h 1527"/>
                  <a:gd name="T36" fmla="*/ 112 w 247"/>
                  <a:gd name="T37" fmla="*/ 722 h 1527"/>
                  <a:gd name="T38" fmla="*/ 112 w 247"/>
                  <a:gd name="T39" fmla="*/ 558 h 1527"/>
                  <a:gd name="T40" fmla="*/ 119 w 247"/>
                  <a:gd name="T41" fmla="*/ 313 h 1527"/>
                  <a:gd name="T42" fmla="*/ 127 w 247"/>
                  <a:gd name="T43" fmla="*/ 1244 h 1527"/>
                  <a:gd name="T44" fmla="*/ 135 w 247"/>
                  <a:gd name="T45" fmla="*/ 849 h 1527"/>
                  <a:gd name="T46" fmla="*/ 135 w 247"/>
                  <a:gd name="T47" fmla="*/ 1132 h 1527"/>
                  <a:gd name="T48" fmla="*/ 143 w 247"/>
                  <a:gd name="T49" fmla="*/ 544 h 1527"/>
                  <a:gd name="T50" fmla="*/ 151 w 247"/>
                  <a:gd name="T51" fmla="*/ 1192 h 1527"/>
                  <a:gd name="T52" fmla="*/ 159 w 247"/>
                  <a:gd name="T53" fmla="*/ 566 h 1527"/>
                  <a:gd name="T54" fmla="*/ 159 w 247"/>
                  <a:gd name="T55" fmla="*/ 775 h 1527"/>
                  <a:gd name="T56" fmla="*/ 167 w 247"/>
                  <a:gd name="T57" fmla="*/ 268 h 1527"/>
                  <a:gd name="T58" fmla="*/ 175 w 247"/>
                  <a:gd name="T59" fmla="*/ 857 h 1527"/>
                  <a:gd name="T60" fmla="*/ 183 w 247"/>
                  <a:gd name="T61" fmla="*/ 514 h 1527"/>
                  <a:gd name="T62" fmla="*/ 183 w 247"/>
                  <a:gd name="T63" fmla="*/ 909 h 1527"/>
                  <a:gd name="T64" fmla="*/ 191 w 247"/>
                  <a:gd name="T65" fmla="*/ 327 h 1527"/>
                  <a:gd name="T66" fmla="*/ 199 w 247"/>
                  <a:gd name="T67" fmla="*/ 1296 h 1527"/>
                  <a:gd name="T68" fmla="*/ 207 w 247"/>
                  <a:gd name="T69" fmla="*/ 588 h 1527"/>
                  <a:gd name="T70" fmla="*/ 207 w 247"/>
                  <a:gd name="T71" fmla="*/ 857 h 1527"/>
                  <a:gd name="T72" fmla="*/ 215 w 247"/>
                  <a:gd name="T73" fmla="*/ 394 h 1527"/>
                  <a:gd name="T74" fmla="*/ 223 w 247"/>
                  <a:gd name="T75" fmla="*/ 1281 h 1527"/>
                  <a:gd name="T76" fmla="*/ 231 w 247"/>
                  <a:gd name="T77" fmla="*/ 603 h 1527"/>
                  <a:gd name="T78" fmla="*/ 231 w 247"/>
                  <a:gd name="T79" fmla="*/ 745 h 1527"/>
                  <a:gd name="T80" fmla="*/ 239 w 247"/>
                  <a:gd name="T81" fmla="*/ 0 h 1527"/>
                  <a:gd name="T82" fmla="*/ 247 w 247"/>
                  <a:gd name="T83" fmla="*/ 1281 h 152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247" h="1527">
                    <a:moveTo>
                      <a:pt x="0" y="991"/>
                    </a:moveTo>
                    <a:lnTo>
                      <a:pt x="0" y="1468"/>
                    </a:lnTo>
                    <a:lnTo>
                      <a:pt x="0" y="484"/>
                    </a:lnTo>
                    <a:lnTo>
                      <a:pt x="0" y="909"/>
                    </a:lnTo>
                    <a:lnTo>
                      <a:pt x="8" y="1073"/>
                    </a:lnTo>
                    <a:lnTo>
                      <a:pt x="8" y="1281"/>
                    </a:lnTo>
                    <a:lnTo>
                      <a:pt x="8" y="462"/>
                    </a:lnTo>
                    <a:lnTo>
                      <a:pt x="8" y="983"/>
                    </a:lnTo>
                    <a:lnTo>
                      <a:pt x="16" y="946"/>
                    </a:lnTo>
                    <a:lnTo>
                      <a:pt x="16" y="1468"/>
                    </a:lnTo>
                    <a:lnTo>
                      <a:pt x="16" y="439"/>
                    </a:lnTo>
                    <a:lnTo>
                      <a:pt x="16" y="946"/>
                    </a:lnTo>
                    <a:lnTo>
                      <a:pt x="24" y="976"/>
                    </a:lnTo>
                    <a:lnTo>
                      <a:pt x="24" y="1274"/>
                    </a:lnTo>
                    <a:lnTo>
                      <a:pt x="24" y="447"/>
                    </a:lnTo>
                    <a:lnTo>
                      <a:pt x="24" y="775"/>
                    </a:lnTo>
                    <a:lnTo>
                      <a:pt x="32" y="812"/>
                    </a:lnTo>
                    <a:lnTo>
                      <a:pt x="32" y="1170"/>
                    </a:lnTo>
                    <a:lnTo>
                      <a:pt x="32" y="245"/>
                    </a:lnTo>
                    <a:lnTo>
                      <a:pt x="32" y="618"/>
                    </a:lnTo>
                    <a:lnTo>
                      <a:pt x="40" y="633"/>
                    </a:lnTo>
                    <a:lnTo>
                      <a:pt x="40" y="961"/>
                    </a:lnTo>
                    <a:lnTo>
                      <a:pt x="40" y="201"/>
                    </a:lnTo>
                    <a:lnTo>
                      <a:pt x="40" y="626"/>
                    </a:lnTo>
                    <a:lnTo>
                      <a:pt x="48" y="521"/>
                    </a:lnTo>
                    <a:lnTo>
                      <a:pt x="48" y="1125"/>
                    </a:lnTo>
                    <a:lnTo>
                      <a:pt x="48" y="178"/>
                    </a:lnTo>
                    <a:lnTo>
                      <a:pt x="48" y="484"/>
                    </a:lnTo>
                    <a:lnTo>
                      <a:pt x="56" y="417"/>
                    </a:lnTo>
                    <a:lnTo>
                      <a:pt x="56" y="1058"/>
                    </a:lnTo>
                    <a:lnTo>
                      <a:pt x="56" y="223"/>
                    </a:lnTo>
                    <a:lnTo>
                      <a:pt x="56" y="700"/>
                    </a:lnTo>
                    <a:lnTo>
                      <a:pt x="64" y="655"/>
                    </a:lnTo>
                    <a:lnTo>
                      <a:pt x="64" y="1035"/>
                    </a:lnTo>
                    <a:lnTo>
                      <a:pt x="64" y="283"/>
                    </a:lnTo>
                    <a:lnTo>
                      <a:pt x="64" y="901"/>
                    </a:lnTo>
                    <a:lnTo>
                      <a:pt x="72" y="879"/>
                    </a:lnTo>
                    <a:lnTo>
                      <a:pt x="72" y="1527"/>
                    </a:lnTo>
                    <a:lnTo>
                      <a:pt x="72" y="394"/>
                    </a:lnTo>
                    <a:lnTo>
                      <a:pt x="72" y="894"/>
                    </a:lnTo>
                    <a:lnTo>
                      <a:pt x="80" y="1102"/>
                    </a:lnTo>
                    <a:lnTo>
                      <a:pt x="80" y="1289"/>
                    </a:lnTo>
                    <a:lnTo>
                      <a:pt x="80" y="529"/>
                    </a:lnTo>
                    <a:lnTo>
                      <a:pt x="80" y="939"/>
                    </a:lnTo>
                    <a:lnTo>
                      <a:pt x="88" y="924"/>
                    </a:lnTo>
                    <a:lnTo>
                      <a:pt x="88" y="1244"/>
                    </a:lnTo>
                    <a:lnTo>
                      <a:pt x="88" y="529"/>
                    </a:lnTo>
                    <a:lnTo>
                      <a:pt x="88" y="782"/>
                    </a:lnTo>
                    <a:lnTo>
                      <a:pt x="96" y="842"/>
                    </a:lnTo>
                    <a:lnTo>
                      <a:pt x="96" y="1192"/>
                    </a:lnTo>
                    <a:lnTo>
                      <a:pt x="96" y="327"/>
                    </a:lnTo>
                    <a:lnTo>
                      <a:pt x="96" y="707"/>
                    </a:lnTo>
                    <a:lnTo>
                      <a:pt x="104" y="730"/>
                    </a:lnTo>
                    <a:lnTo>
                      <a:pt x="104" y="1155"/>
                    </a:lnTo>
                    <a:lnTo>
                      <a:pt x="104" y="149"/>
                    </a:lnTo>
                    <a:lnTo>
                      <a:pt x="104" y="566"/>
                    </a:lnTo>
                    <a:lnTo>
                      <a:pt x="112" y="722"/>
                    </a:lnTo>
                    <a:lnTo>
                      <a:pt x="112" y="1058"/>
                    </a:lnTo>
                    <a:lnTo>
                      <a:pt x="112" y="149"/>
                    </a:lnTo>
                    <a:lnTo>
                      <a:pt x="112" y="558"/>
                    </a:lnTo>
                    <a:lnTo>
                      <a:pt x="119" y="745"/>
                    </a:lnTo>
                    <a:lnTo>
                      <a:pt x="119" y="1065"/>
                    </a:lnTo>
                    <a:lnTo>
                      <a:pt x="119" y="313"/>
                    </a:lnTo>
                    <a:lnTo>
                      <a:pt x="119" y="737"/>
                    </a:lnTo>
                    <a:lnTo>
                      <a:pt x="127" y="782"/>
                    </a:lnTo>
                    <a:lnTo>
                      <a:pt x="127" y="1244"/>
                    </a:lnTo>
                    <a:lnTo>
                      <a:pt x="127" y="327"/>
                    </a:lnTo>
                    <a:lnTo>
                      <a:pt x="127" y="812"/>
                    </a:lnTo>
                    <a:lnTo>
                      <a:pt x="135" y="849"/>
                    </a:lnTo>
                    <a:lnTo>
                      <a:pt x="135" y="1244"/>
                    </a:lnTo>
                    <a:lnTo>
                      <a:pt x="135" y="357"/>
                    </a:lnTo>
                    <a:lnTo>
                      <a:pt x="135" y="1132"/>
                    </a:lnTo>
                    <a:lnTo>
                      <a:pt x="143" y="1088"/>
                    </a:lnTo>
                    <a:lnTo>
                      <a:pt x="143" y="1296"/>
                    </a:lnTo>
                    <a:lnTo>
                      <a:pt x="143" y="544"/>
                    </a:lnTo>
                    <a:lnTo>
                      <a:pt x="143" y="968"/>
                    </a:lnTo>
                    <a:lnTo>
                      <a:pt x="151" y="976"/>
                    </a:lnTo>
                    <a:lnTo>
                      <a:pt x="151" y="1192"/>
                    </a:lnTo>
                    <a:lnTo>
                      <a:pt x="151" y="275"/>
                    </a:lnTo>
                    <a:lnTo>
                      <a:pt x="151" y="529"/>
                    </a:lnTo>
                    <a:lnTo>
                      <a:pt x="159" y="566"/>
                    </a:lnTo>
                    <a:lnTo>
                      <a:pt x="159" y="1244"/>
                    </a:lnTo>
                    <a:lnTo>
                      <a:pt x="159" y="372"/>
                    </a:lnTo>
                    <a:lnTo>
                      <a:pt x="159" y="775"/>
                    </a:lnTo>
                    <a:lnTo>
                      <a:pt x="167" y="745"/>
                    </a:lnTo>
                    <a:lnTo>
                      <a:pt x="167" y="1102"/>
                    </a:lnTo>
                    <a:lnTo>
                      <a:pt x="167" y="268"/>
                    </a:lnTo>
                    <a:lnTo>
                      <a:pt x="167" y="737"/>
                    </a:lnTo>
                    <a:lnTo>
                      <a:pt x="175" y="484"/>
                    </a:lnTo>
                    <a:lnTo>
                      <a:pt x="175" y="857"/>
                    </a:lnTo>
                    <a:lnTo>
                      <a:pt x="175" y="119"/>
                    </a:lnTo>
                    <a:lnTo>
                      <a:pt x="175" y="588"/>
                    </a:lnTo>
                    <a:lnTo>
                      <a:pt x="183" y="514"/>
                    </a:lnTo>
                    <a:lnTo>
                      <a:pt x="183" y="1050"/>
                    </a:lnTo>
                    <a:lnTo>
                      <a:pt x="183" y="290"/>
                    </a:lnTo>
                    <a:lnTo>
                      <a:pt x="183" y="909"/>
                    </a:lnTo>
                    <a:lnTo>
                      <a:pt x="191" y="655"/>
                    </a:lnTo>
                    <a:lnTo>
                      <a:pt x="191" y="1244"/>
                    </a:lnTo>
                    <a:lnTo>
                      <a:pt x="191" y="327"/>
                    </a:lnTo>
                    <a:lnTo>
                      <a:pt x="191" y="961"/>
                    </a:lnTo>
                    <a:lnTo>
                      <a:pt x="199" y="857"/>
                    </a:lnTo>
                    <a:lnTo>
                      <a:pt x="199" y="1296"/>
                    </a:lnTo>
                    <a:lnTo>
                      <a:pt x="199" y="357"/>
                    </a:lnTo>
                    <a:lnTo>
                      <a:pt x="199" y="491"/>
                    </a:lnTo>
                    <a:lnTo>
                      <a:pt x="207" y="588"/>
                    </a:lnTo>
                    <a:lnTo>
                      <a:pt x="207" y="1341"/>
                    </a:lnTo>
                    <a:lnTo>
                      <a:pt x="207" y="432"/>
                    </a:lnTo>
                    <a:lnTo>
                      <a:pt x="207" y="857"/>
                    </a:lnTo>
                    <a:lnTo>
                      <a:pt x="215" y="700"/>
                    </a:lnTo>
                    <a:lnTo>
                      <a:pt x="215" y="1214"/>
                    </a:lnTo>
                    <a:lnTo>
                      <a:pt x="215" y="394"/>
                    </a:lnTo>
                    <a:lnTo>
                      <a:pt x="215" y="730"/>
                    </a:lnTo>
                    <a:lnTo>
                      <a:pt x="223" y="812"/>
                    </a:lnTo>
                    <a:lnTo>
                      <a:pt x="223" y="1281"/>
                    </a:lnTo>
                    <a:lnTo>
                      <a:pt x="223" y="432"/>
                    </a:lnTo>
                    <a:lnTo>
                      <a:pt x="223" y="581"/>
                    </a:lnTo>
                    <a:lnTo>
                      <a:pt x="231" y="603"/>
                    </a:lnTo>
                    <a:lnTo>
                      <a:pt x="231" y="998"/>
                    </a:lnTo>
                    <a:lnTo>
                      <a:pt x="231" y="193"/>
                    </a:lnTo>
                    <a:lnTo>
                      <a:pt x="231" y="745"/>
                    </a:lnTo>
                    <a:lnTo>
                      <a:pt x="239" y="603"/>
                    </a:lnTo>
                    <a:lnTo>
                      <a:pt x="239" y="916"/>
                    </a:lnTo>
                    <a:lnTo>
                      <a:pt x="239" y="0"/>
                    </a:lnTo>
                    <a:lnTo>
                      <a:pt x="239" y="544"/>
                    </a:lnTo>
                    <a:lnTo>
                      <a:pt x="247" y="447"/>
                    </a:lnTo>
                    <a:lnTo>
                      <a:pt x="247" y="1281"/>
                    </a:lnTo>
                    <a:lnTo>
                      <a:pt x="247" y="275"/>
                    </a:lnTo>
                    <a:lnTo>
                      <a:pt x="247" y="842"/>
                    </a:lnTo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Freeform 60"/>
              <p:cNvSpPr>
                <a:spLocks/>
              </p:cNvSpPr>
              <p:nvPr/>
            </p:nvSpPr>
            <p:spPr bwMode="auto">
              <a:xfrm>
                <a:off x="3248" y="1465"/>
                <a:ext cx="254" cy="1394"/>
              </a:xfrm>
              <a:custGeom>
                <a:avLst/>
                <a:gdLst>
                  <a:gd name="T0" fmla="*/ 8 w 254"/>
                  <a:gd name="T1" fmla="*/ 1058 h 1394"/>
                  <a:gd name="T2" fmla="*/ 16 w 254"/>
                  <a:gd name="T3" fmla="*/ 574 h 1394"/>
                  <a:gd name="T4" fmla="*/ 16 w 254"/>
                  <a:gd name="T5" fmla="*/ 969 h 1394"/>
                  <a:gd name="T6" fmla="*/ 24 w 254"/>
                  <a:gd name="T7" fmla="*/ 499 h 1394"/>
                  <a:gd name="T8" fmla="*/ 31 w 254"/>
                  <a:gd name="T9" fmla="*/ 1267 h 1394"/>
                  <a:gd name="T10" fmla="*/ 39 w 254"/>
                  <a:gd name="T11" fmla="*/ 686 h 1394"/>
                  <a:gd name="T12" fmla="*/ 39 w 254"/>
                  <a:gd name="T13" fmla="*/ 797 h 1394"/>
                  <a:gd name="T14" fmla="*/ 47 w 254"/>
                  <a:gd name="T15" fmla="*/ 104 h 1394"/>
                  <a:gd name="T16" fmla="*/ 55 w 254"/>
                  <a:gd name="T17" fmla="*/ 1110 h 1394"/>
                  <a:gd name="T18" fmla="*/ 63 w 254"/>
                  <a:gd name="T19" fmla="*/ 507 h 1394"/>
                  <a:gd name="T20" fmla="*/ 63 w 254"/>
                  <a:gd name="T21" fmla="*/ 619 h 1394"/>
                  <a:gd name="T22" fmla="*/ 71 w 254"/>
                  <a:gd name="T23" fmla="*/ 112 h 1394"/>
                  <a:gd name="T24" fmla="*/ 79 w 254"/>
                  <a:gd name="T25" fmla="*/ 865 h 1394"/>
                  <a:gd name="T26" fmla="*/ 87 w 254"/>
                  <a:gd name="T27" fmla="*/ 499 h 1394"/>
                  <a:gd name="T28" fmla="*/ 87 w 254"/>
                  <a:gd name="T29" fmla="*/ 753 h 1394"/>
                  <a:gd name="T30" fmla="*/ 95 w 254"/>
                  <a:gd name="T31" fmla="*/ 261 h 1394"/>
                  <a:gd name="T32" fmla="*/ 103 w 254"/>
                  <a:gd name="T33" fmla="*/ 1088 h 1394"/>
                  <a:gd name="T34" fmla="*/ 111 w 254"/>
                  <a:gd name="T35" fmla="*/ 775 h 1394"/>
                  <a:gd name="T36" fmla="*/ 111 w 254"/>
                  <a:gd name="T37" fmla="*/ 715 h 1394"/>
                  <a:gd name="T38" fmla="*/ 119 w 254"/>
                  <a:gd name="T39" fmla="*/ 224 h 1394"/>
                  <a:gd name="T40" fmla="*/ 127 w 254"/>
                  <a:gd name="T41" fmla="*/ 1014 h 1394"/>
                  <a:gd name="T42" fmla="*/ 135 w 254"/>
                  <a:gd name="T43" fmla="*/ 827 h 1394"/>
                  <a:gd name="T44" fmla="*/ 135 w 254"/>
                  <a:gd name="T45" fmla="*/ 663 h 1394"/>
                  <a:gd name="T46" fmla="*/ 143 w 254"/>
                  <a:gd name="T47" fmla="*/ 276 h 1394"/>
                  <a:gd name="T48" fmla="*/ 151 w 254"/>
                  <a:gd name="T49" fmla="*/ 1028 h 1394"/>
                  <a:gd name="T50" fmla="*/ 159 w 254"/>
                  <a:gd name="T51" fmla="*/ 723 h 1394"/>
                  <a:gd name="T52" fmla="*/ 159 w 254"/>
                  <a:gd name="T53" fmla="*/ 812 h 1394"/>
                  <a:gd name="T54" fmla="*/ 167 w 254"/>
                  <a:gd name="T55" fmla="*/ 82 h 1394"/>
                  <a:gd name="T56" fmla="*/ 175 w 254"/>
                  <a:gd name="T57" fmla="*/ 1140 h 1394"/>
                  <a:gd name="T58" fmla="*/ 183 w 254"/>
                  <a:gd name="T59" fmla="*/ 701 h 1394"/>
                  <a:gd name="T60" fmla="*/ 183 w 254"/>
                  <a:gd name="T61" fmla="*/ 410 h 1394"/>
                  <a:gd name="T62" fmla="*/ 190 w 254"/>
                  <a:gd name="T63" fmla="*/ 380 h 1394"/>
                  <a:gd name="T64" fmla="*/ 198 w 254"/>
                  <a:gd name="T65" fmla="*/ 1110 h 1394"/>
                  <a:gd name="T66" fmla="*/ 206 w 254"/>
                  <a:gd name="T67" fmla="*/ 730 h 1394"/>
                  <a:gd name="T68" fmla="*/ 206 w 254"/>
                  <a:gd name="T69" fmla="*/ 738 h 1394"/>
                  <a:gd name="T70" fmla="*/ 214 w 254"/>
                  <a:gd name="T71" fmla="*/ 97 h 1394"/>
                  <a:gd name="T72" fmla="*/ 222 w 254"/>
                  <a:gd name="T73" fmla="*/ 842 h 1394"/>
                  <a:gd name="T74" fmla="*/ 230 w 254"/>
                  <a:gd name="T75" fmla="*/ 492 h 1394"/>
                  <a:gd name="T76" fmla="*/ 230 w 254"/>
                  <a:gd name="T77" fmla="*/ 373 h 1394"/>
                  <a:gd name="T78" fmla="*/ 238 w 254"/>
                  <a:gd name="T79" fmla="*/ 231 h 1394"/>
                  <a:gd name="T80" fmla="*/ 246 w 254"/>
                  <a:gd name="T81" fmla="*/ 1222 h 1394"/>
                  <a:gd name="T82" fmla="*/ 254 w 254"/>
                  <a:gd name="T83" fmla="*/ 775 h 139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254" h="1394">
                    <a:moveTo>
                      <a:pt x="0" y="768"/>
                    </a:moveTo>
                    <a:lnTo>
                      <a:pt x="8" y="723"/>
                    </a:lnTo>
                    <a:lnTo>
                      <a:pt x="8" y="1058"/>
                    </a:lnTo>
                    <a:lnTo>
                      <a:pt x="8" y="231"/>
                    </a:lnTo>
                    <a:lnTo>
                      <a:pt x="8" y="678"/>
                    </a:lnTo>
                    <a:lnTo>
                      <a:pt x="16" y="574"/>
                    </a:lnTo>
                    <a:lnTo>
                      <a:pt x="16" y="1125"/>
                    </a:lnTo>
                    <a:lnTo>
                      <a:pt x="16" y="373"/>
                    </a:lnTo>
                    <a:lnTo>
                      <a:pt x="16" y="969"/>
                    </a:lnTo>
                    <a:lnTo>
                      <a:pt x="24" y="842"/>
                    </a:lnTo>
                    <a:lnTo>
                      <a:pt x="24" y="1207"/>
                    </a:lnTo>
                    <a:lnTo>
                      <a:pt x="24" y="499"/>
                    </a:lnTo>
                    <a:lnTo>
                      <a:pt x="24" y="842"/>
                    </a:lnTo>
                    <a:lnTo>
                      <a:pt x="31" y="924"/>
                    </a:lnTo>
                    <a:lnTo>
                      <a:pt x="31" y="1267"/>
                    </a:lnTo>
                    <a:lnTo>
                      <a:pt x="31" y="231"/>
                    </a:lnTo>
                    <a:lnTo>
                      <a:pt x="31" y="507"/>
                    </a:lnTo>
                    <a:lnTo>
                      <a:pt x="39" y="686"/>
                    </a:lnTo>
                    <a:lnTo>
                      <a:pt x="39" y="1207"/>
                    </a:lnTo>
                    <a:lnTo>
                      <a:pt x="39" y="157"/>
                    </a:lnTo>
                    <a:lnTo>
                      <a:pt x="39" y="797"/>
                    </a:lnTo>
                    <a:lnTo>
                      <a:pt x="47" y="678"/>
                    </a:lnTo>
                    <a:lnTo>
                      <a:pt x="47" y="1028"/>
                    </a:lnTo>
                    <a:lnTo>
                      <a:pt x="47" y="104"/>
                    </a:lnTo>
                    <a:lnTo>
                      <a:pt x="47" y="738"/>
                    </a:lnTo>
                    <a:lnTo>
                      <a:pt x="55" y="753"/>
                    </a:lnTo>
                    <a:lnTo>
                      <a:pt x="55" y="1110"/>
                    </a:lnTo>
                    <a:lnTo>
                      <a:pt x="55" y="15"/>
                    </a:lnTo>
                    <a:lnTo>
                      <a:pt x="55" y="633"/>
                    </a:lnTo>
                    <a:lnTo>
                      <a:pt x="63" y="507"/>
                    </a:lnTo>
                    <a:lnTo>
                      <a:pt x="63" y="902"/>
                    </a:lnTo>
                    <a:lnTo>
                      <a:pt x="63" y="127"/>
                    </a:lnTo>
                    <a:lnTo>
                      <a:pt x="63" y="619"/>
                    </a:lnTo>
                    <a:lnTo>
                      <a:pt x="71" y="343"/>
                    </a:lnTo>
                    <a:lnTo>
                      <a:pt x="71" y="842"/>
                    </a:lnTo>
                    <a:lnTo>
                      <a:pt x="71" y="112"/>
                    </a:lnTo>
                    <a:lnTo>
                      <a:pt x="71" y="552"/>
                    </a:lnTo>
                    <a:lnTo>
                      <a:pt x="79" y="529"/>
                    </a:lnTo>
                    <a:lnTo>
                      <a:pt x="79" y="865"/>
                    </a:lnTo>
                    <a:lnTo>
                      <a:pt x="79" y="30"/>
                    </a:lnTo>
                    <a:lnTo>
                      <a:pt x="79" y="641"/>
                    </a:lnTo>
                    <a:lnTo>
                      <a:pt x="87" y="499"/>
                    </a:lnTo>
                    <a:lnTo>
                      <a:pt x="87" y="1043"/>
                    </a:lnTo>
                    <a:lnTo>
                      <a:pt x="87" y="268"/>
                    </a:lnTo>
                    <a:lnTo>
                      <a:pt x="87" y="753"/>
                    </a:lnTo>
                    <a:lnTo>
                      <a:pt x="95" y="917"/>
                    </a:lnTo>
                    <a:lnTo>
                      <a:pt x="95" y="1394"/>
                    </a:lnTo>
                    <a:lnTo>
                      <a:pt x="95" y="261"/>
                    </a:lnTo>
                    <a:lnTo>
                      <a:pt x="95" y="820"/>
                    </a:lnTo>
                    <a:lnTo>
                      <a:pt x="103" y="596"/>
                    </a:lnTo>
                    <a:lnTo>
                      <a:pt x="103" y="1088"/>
                    </a:lnTo>
                    <a:lnTo>
                      <a:pt x="103" y="417"/>
                    </a:lnTo>
                    <a:lnTo>
                      <a:pt x="103" y="701"/>
                    </a:lnTo>
                    <a:lnTo>
                      <a:pt x="111" y="775"/>
                    </a:lnTo>
                    <a:lnTo>
                      <a:pt x="111" y="1073"/>
                    </a:lnTo>
                    <a:lnTo>
                      <a:pt x="111" y="253"/>
                    </a:lnTo>
                    <a:lnTo>
                      <a:pt x="111" y="715"/>
                    </a:lnTo>
                    <a:lnTo>
                      <a:pt x="119" y="708"/>
                    </a:lnTo>
                    <a:lnTo>
                      <a:pt x="119" y="961"/>
                    </a:lnTo>
                    <a:lnTo>
                      <a:pt x="119" y="224"/>
                    </a:lnTo>
                    <a:lnTo>
                      <a:pt x="119" y="827"/>
                    </a:lnTo>
                    <a:lnTo>
                      <a:pt x="127" y="574"/>
                    </a:lnTo>
                    <a:lnTo>
                      <a:pt x="127" y="1014"/>
                    </a:lnTo>
                    <a:lnTo>
                      <a:pt x="127" y="298"/>
                    </a:lnTo>
                    <a:lnTo>
                      <a:pt x="127" y="619"/>
                    </a:lnTo>
                    <a:lnTo>
                      <a:pt x="135" y="827"/>
                    </a:lnTo>
                    <a:lnTo>
                      <a:pt x="135" y="954"/>
                    </a:lnTo>
                    <a:lnTo>
                      <a:pt x="135" y="171"/>
                    </a:lnTo>
                    <a:lnTo>
                      <a:pt x="135" y="663"/>
                    </a:lnTo>
                    <a:lnTo>
                      <a:pt x="143" y="514"/>
                    </a:lnTo>
                    <a:lnTo>
                      <a:pt x="143" y="954"/>
                    </a:lnTo>
                    <a:lnTo>
                      <a:pt x="143" y="276"/>
                    </a:lnTo>
                    <a:lnTo>
                      <a:pt x="143" y="648"/>
                    </a:lnTo>
                    <a:lnTo>
                      <a:pt x="151" y="656"/>
                    </a:lnTo>
                    <a:lnTo>
                      <a:pt x="151" y="1028"/>
                    </a:lnTo>
                    <a:lnTo>
                      <a:pt x="151" y="149"/>
                    </a:lnTo>
                    <a:lnTo>
                      <a:pt x="151" y="455"/>
                    </a:lnTo>
                    <a:lnTo>
                      <a:pt x="159" y="723"/>
                    </a:lnTo>
                    <a:lnTo>
                      <a:pt x="159" y="991"/>
                    </a:lnTo>
                    <a:lnTo>
                      <a:pt x="159" y="97"/>
                    </a:lnTo>
                    <a:lnTo>
                      <a:pt x="159" y="812"/>
                    </a:lnTo>
                    <a:lnTo>
                      <a:pt x="167" y="790"/>
                    </a:lnTo>
                    <a:lnTo>
                      <a:pt x="167" y="1021"/>
                    </a:lnTo>
                    <a:lnTo>
                      <a:pt x="167" y="82"/>
                    </a:lnTo>
                    <a:lnTo>
                      <a:pt x="167" y="633"/>
                    </a:lnTo>
                    <a:lnTo>
                      <a:pt x="175" y="745"/>
                    </a:lnTo>
                    <a:lnTo>
                      <a:pt x="175" y="1140"/>
                    </a:lnTo>
                    <a:lnTo>
                      <a:pt x="175" y="157"/>
                    </a:lnTo>
                    <a:lnTo>
                      <a:pt x="175" y="850"/>
                    </a:lnTo>
                    <a:lnTo>
                      <a:pt x="183" y="701"/>
                    </a:lnTo>
                    <a:lnTo>
                      <a:pt x="183" y="1028"/>
                    </a:lnTo>
                    <a:lnTo>
                      <a:pt x="183" y="246"/>
                    </a:lnTo>
                    <a:lnTo>
                      <a:pt x="183" y="410"/>
                    </a:lnTo>
                    <a:lnTo>
                      <a:pt x="190" y="589"/>
                    </a:lnTo>
                    <a:lnTo>
                      <a:pt x="190" y="1207"/>
                    </a:lnTo>
                    <a:lnTo>
                      <a:pt x="190" y="380"/>
                    </a:lnTo>
                    <a:lnTo>
                      <a:pt x="190" y="745"/>
                    </a:lnTo>
                    <a:lnTo>
                      <a:pt x="198" y="715"/>
                    </a:lnTo>
                    <a:lnTo>
                      <a:pt x="198" y="1110"/>
                    </a:lnTo>
                    <a:lnTo>
                      <a:pt x="198" y="365"/>
                    </a:lnTo>
                    <a:lnTo>
                      <a:pt x="198" y="730"/>
                    </a:lnTo>
                    <a:lnTo>
                      <a:pt x="206" y="730"/>
                    </a:lnTo>
                    <a:lnTo>
                      <a:pt x="206" y="1170"/>
                    </a:lnTo>
                    <a:lnTo>
                      <a:pt x="206" y="291"/>
                    </a:lnTo>
                    <a:lnTo>
                      <a:pt x="206" y="738"/>
                    </a:lnTo>
                    <a:lnTo>
                      <a:pt x="214" y="462"/>
                    </a:lnTo>
                    <a:lnTo>
                      <a:pt x="214" y="902"/>
                    </a:lnTo>
                    <a:lnTo>
                      <a:pt x="214" y="97"/>
                    </a:lnTo>
                    <a:lnTo>
                      <a:pt x="214" y="730"/>
                    </a:lnTo>
                    <a:lnTo>
                      <a:pt x="222" y="402"/>
                    </a:lnTo>
                    <a:lnTo>
                      <a:pt x="222" y="842"/>
                    </a:lnTo>
                    <a:lnTo>
                      <a:pt x="222" y="0"/>
                    </a:lnTo>
                    <a:lnTo>
                      <a:pt x="222" y="484"/>
                    </a:lnTo>
                    <a:lnTo>
                      <a:pt x="230" y="492"/>
                    </a:lnTo>
                    <a:lnTo>
                      <a:pt x="230" y="1043"/>
                    </a:lnTo>
                    <a:lnTo>
                      <a:pt x="230" y="149"/>
                    </a:lnTo>
                    <a:lnTo>
                      <a:pt x="230" y="373"/>
                    </a:lnTo>
                    <a:lnTo>
                      <a:pt x="238" y="402"/>
                    </a:lnTo>
                    <a:lnTo>
                      <a:pt x="238" y="939"/>
                    </a:lnTo>
                    <a:lnTo>
                      <a:pt x="238" y="231"/>
                    </a:lnTo>
                    <a:lnTo>
                      <a:pt x="238" y="797"/>
                    </a:lnTo>
                    <a:lnTo>
                      <a:pt x="246" y="663"/>
                    </a:lnTo>
                    <a:lnTo>
                      <a:pt x="246" y="1222"/>
                    </a:lnTo>
                    <a:lnTo>
                      <a:pt x="246" y="417"/>
                    </a:lnTo>
                    <a:lnTo>
                      <a:pt x="246" y="857"/>
                    </a:lnTo>
                    <a:lnTo>
                      <a:pt x="254" y="775"/>
                    </a:lnTo>
                    <a:lnTo>
                      <a:pt x="254" y="1222"/>
                    </a:lnTo>
                    <a:lnTo>
                      <a:pt x="254" y="320"/>
                    </a:lnTo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Freeform 61"/>
              <p:cNvSpPr>
                <a:spLocks/>
              </p:cNvSpPr>
              <p:nvPr/>
            </p:nvSpPr>
            <p:spPr bwMode="auto">
              <a:xfrm>
                <a:off x="3502" y="1450"/>
                <a:ext cx="254" cy="1297"/>
              </a:xfrm>
              <a:custGeom>
                <a:avLst/>
                <a:gdLst>
                  <a:gd name="T0" fmla="*/ 8 w 254"/>
                  <a:gd name="T1" fmla="*/ 723 h 1297"/>
                  <a:gd name="T2" fmla="*/ 8 w 254"/>
                  <a:gd name="T3" fmla="*/ 648 h 1297"/>
                  <a:gd name="T4" fmla="*/ 16 w 254"/>
                  <a:gd name="T5" fmla="*/ 104 h 1297"/>
                  <a:gd name="T6" fmla="*/ 24 w 254"/>
                  <a:gd name="T7" fmla="*/ 127 h 1297"/>
                  <a:gd name="T8" fmla="*/ 32 w 254"/>
                  <a:gd name="T9" fmla="*/ 932 h 1297"/>
                  <a:gd name="T10" fmla="*/ 40 w 254"/>
                  <a:gd name="T11" fmla="*/ 790 h 1297"/>
                  <a:gd name="T12" fmla="*/ 40 w 254"/>
                  <a:gd name="T13" fmla="*/ 686 h 1297"/>
                  <a:gd name="T14" fmla="*/ 48 w 254"/>
                  <a:gd name="T15" fmla="*/ 335 h 1297"/>
                  <a:gd name="T16" fmla="*/ 56 w 254"/>
                  <a:gd name="T17" fmla="*/ 1260 h 1297"/>
                  <a:gd name="T18" fmla="*/ 64 w 254"/>
                  <a:gd name="T19" fmla="*/ 1125 h 1297"/>
                  <a:gd name="T20" fmla="*/ 64 w 254"/>
                  <a:gd name="T21" fmla="*/ 857 h 1297"/>
                  <a:gd name="T22" fmla="*/ 72 w 254"/>
                  <a:gd name="T23" fmla="*/ 313 h 1297"/>
                  <a:gd name="T24" fmla="*/ 80 w 254"/>
                  <a:gd name="T25" fmla="*/ 887 h 1297"/>
                  <a:gd name="T26" fmla="*/ 88 w 254"/>
                  <a:gd name="T27" fmla="*/ 246 h 1297"/>
                  <a:gd name="T28" fmla="*/ 88 w 254"/>
                  <a:gd name="T29" fmla="*/ 507 h 1297"/>
                  <a:gd name="T30" fmla="*/ 95 w 254"/>
                  <a:gd name="T31" fmla="*/ 209 h 1297"/>
                  <a:gd name="T32" fmla="*/ 103 w 254"/>
                  <a:gd name="T33" fmla="*/ 1207 h 1297"/>
                  <a:gd name="T34" fmla="*/ 111 w 254"/>
                  <a:gd name="T35" fmla="*/ 783 h 1297"/>
                  <a:gd name="T36" fmla="*/ 111 w 254"/>
                  <a:gd name="T37" fmla="*/ 663 h 1297"/>
                  <a:gd name="T38" fmla="*/ 119 w 254"/>
                  <a:gd name="T39" fmla="*/ 403 h 1297"/>
                  <a:gd name="T40" fmla="*/ 127 w 254"/>
                  <a:gd name="T41" fmla="*/ 1297 h 1297"/>
                  <a:gd name="T42" fmla="*/ 135 w 254"/>
                  <a:gd name="T43" fmla="*/ 559 h 1297"/>
                  <a:gd name="T44" fmla="*/ 135 w 254"/>
                  <a:gd name="T45" fmla="*/ 574 h 1297"/>
                  <a:gd name="T46" fmla="*/ 143 w 254"/>
                  <a:gd name="T47" fmla="*/ 186 h 1297"/>
                  <a:gd name="T48" fmla="*/ 151 w 254"/>
                  <a:gd name="T49" fmla="*/ 969 h 1297"/>
                  <a:gd name="T50" fmla="*/ 159 w 254"/>
                  <a:gd name="T51" fmla="*/ 648 h 1297"/>
                  <a:gd name="T52" fmla="*/ 159 w 254"/>
                  <a:gd name="T53" fmla="*/ 514 h 1297"/>
                  <a:gd name="T54" fmla="*/ 167 w 254"/>
                  <a:gd name="T55" fmla="*/ 261 h 1297"/>
                  <a:gd name="T56" fmla="*/ 175 w 254"/>
                  <a:gd name="T57" fmla="*/ 1096 h 1297"/>
                  <a:gd name="T58" fmla="*/ 183 w 254"/>
                  <a:gd name="T59" fmla="*/ 619 h 1297"/>
                  <a:gd name="T60" fmla="*/ 183 w 254"/>
                  <a:gd name="T61" fmla="*/ 678 h 1297"/>
                  <a:gd name="T62" fmla="*/ 191 w 254"/>
                  <a:gd name="T63" fmla="*/ 112 h 1297"/>
                  <a:gd name="T64" fmla="*/ 199 w 254"/>
                  <a:gd name="T65" fmla="*/ 1029 h 1297"/>
                  <a:gd name="T66" fmla="*/ 207 w 254"/>
                  <a:gd name="T67" fmla="*/ 574 h 1297"/>
                  <a:gd name="T68" fmla="*/ 207 w 254"/>
                  <a:gd name="T69" fmla="*/ 589 h 1297"/>
                  <a:gd name="T70" fmla="*/ 215 w 254"/>
                  <a:gd name="T71" fmla="*/ 328 h 1297"/>
                  <a:gd name="T72" fmla="*/ 223 w 254"/>
                  <a:gd name="T73" fmla="*/ 1036 h 1297"/>
                  <a:gd name="T74" fmla="*/ 231 w 254"/>
                  <a:gd name="T75" fmla="*/ 641 h 1297"/>
                  <a:gd name="T76" fmla="*/ 231 w 254"/>
                  <a:gd name="T77" fmla="*/ 559 h 1297"/>
                  <a:gd name="T78" fmla="*/ 239 w 254"/>
                  <a:gd name="T79" fmla="*/ 67 h 1297"/>
                  <a:gd name="T80" fmla="*/ 247 w 254"/>
                  <a:gd name="T81" fmla="*/ 1185 h 1297"/>
                  <a:gd name="T82" fmla="*/ 254 w 254"/>
                  <a:gd name="T83" fmla="*/ 567 h 129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254" h="1297">
                    <a:moveTo>
                      <a:pt x="0" y="335"/>
                    </a:moveTo>
                    <a:lnTo>
                      <a:pt x="0" y="678"/>
                    </a:lnTo>
                    <a:lnTo>
                      <a:pt x="8" y="723"/>
                    </a:lnTo>
                    <a:lnTo>
                      <a:pt x="8" y="1163"/>
                    </a:lnTo>
                    <a:lnTo>
                      <a:pt x="8" y="186"/>
                    </a:lnTo>
                    <a:lnTo>
                      <a:pt x="8" y="648"/>
                    </a:lnTo>
                    <a:lnTo>
                      <a:pt x="16" y="350"/>
                    </a:lnTo>
                    <a:lnTo>
                      <a:pt x="16" y="1103"/>
                    </a:lnTo>
                    <a:lnTo>
                      <a:pt x="16" y="104"/>
                    </a:lnTo>
                    <a:lnTo>
                      <a:pt x="16" y="425"/>
                    </a:lnTo>
                    <a:lnTo>
                      <a:pt x="24" y="507"/>
                    </a:lnTo>
                    <a:lnTo>
                      <a:pt x="24" y="127"/>
                    </a:lnTo>
                    <a:lnTo>
                      <a:pt x="24" y="909"/>
                    </a:lnTo>
                    <a:lnTo>
                      <a:pt x="32" y="880"/>
                    </a:lnTo>
                    <a:lnTo>
                      <a:pt x="32" y="932"/>
                    </a:lnTo>
                    <a:lnTo>
                      <a:pt x="32" y="0"/>
                    </a:lnTo>
                    <a:lnTo>
                      <a:pt x="32" y="559"/>
                    </a:lnTo>
                    <a:lnTo>
                      <a:pt x="40" y="790"/>
                    </a:lnTo>
                    <a:lnTo>
                      <a:pt x="40" y="1058"/>
                    </a:lnTo>
                    <a:lnTo>
                      <a:pt x="40" y="216"/>
                    </a:lnTo>
                    <a:lnTo>
                      <a:pt x="40" y="686"/>
                    </a:lnTo>
                    <a:lnTo>
                      <a:pt x="48" y="678"/>
                    </a:lnTo>
                    <a:lnTo>
                      <a:pt x="48" y="1237"/>
                    </a:lnTo>
                    <a:lnTo>
                      <a:pt x="48" y="335"/>
                    </a:lnTo>
                    <a:lnTo>
                      <a:pt x="48" y="969"/>
                    </a:lnTo>
                    <a:lnTo>
                      <a:pt x="56" y="492"/>
                    </a:lnTo>
                    <a:lnTo>
                      <a:pt x="56" y="1260"/>
                    </a:lnTo>
                    <a:lnTo>
                      <a:pt x="56" y="447"/>
                    </a:lnTo>
                    <a:lnTo>
                      <a:pt x="56" y="865"/>
                    </a:lnTo>
                    <a:lnTo>
                      <a:pt x="64" y="1125"/>
                    </a:lnTo>
                    <a:lnTo>
                      <a:pt x="64" y="1274"/>
                    </a:lnTo>
                    <a:lnTo>
                      <a:pt x="64" y="350"/>
                    </a:lnTo>
                    <a:lnTo>
                      <a:pt x="64" y="857"/>
                    </a:lnTo>
                    <a:lnTo>
                      <a:pt x="72" y="671"/>
                    </a:lnTo>
                    <a:lnTo>
                      <a:pt x="72" y="1148"/>
                    </a:lnTo>
                    <a:lnTo>
                      <a:pt x="72" y="313"/>
                    </a:lnTo>
                    <a:lnTo>
                      <a:pt x="72" y="812"/>
                    </a:lnTo>
                    <a:lnTo>
                      <a:pt x="80" y="626"/>
                    </a:lnTo>
                    <a:lnTo>
                      <a:pt x="80" y="887"/>
                    </a:lnTo>
                    <a:lnTo>
                      <a:pt x="80" y="75"/>
                    </a:lnTo>
                    <a:lnTo>
                      <a:pt x="80" y="432"/>
                    </a:lnTo>
                    <a:lnTo>
                      <a:pt x="88" y="246"/>
                    </a:lnTo>
                    <a:lnTo>
                      <a:pt x="88" y="872"/>
                    </a:lnTo>
                    <a:lnTo>
                      <a:pt x="88" y="60"/>
                    </a:lnTo>
                    <a:lnTo>
                      <a:pt x="88" y="507"/>
                    </a:lnTo>
                    <a:lnTo>
                      <a:pt x="95" y="432"/>
                    </a:lnTo>
                    <a:lnTo>
                      <a:pt x="95" y="976"/>
                    </a:lnTo>
                    <a:lnTo>
                      <a:pt x="95" y="209"/>
                    </a:lnTo>
                    <a:lnTo>
                      <a:pt x="95" y="529"/>
                    </a:lnTo>
                    <a:lnTo>
                      <a:pt x="103" y="701"/>
                    </a:lnTo>
                    <a:lnTo>
                      <a:pt x="103" y="1207"/>
                    </a:lnTo>
                    <a:lnTo>
                      <a:pt x="103" y="358"/>
                    </a:lnTo>
                    <a:lnTo>
                      <a:pt x="103" y="701"/>
                    </a:lnTo>
                    <a:lnTo>
                      <a:pt x="111" y="783"/>
                    </a:lnTo>
                    <a:lnTo>
                      <a:pt x="111" y="1103"/>
                    </a:lnTo>
                    <a:lnTo>
                      <a:pt x="111" y="328"/>
                    </a:lnTo>
                    <a:lnTo>
                      <a:pt x="111" y="663"/>
                    </a:lnTo>
                    <a:lnTo>
                      <a:pt x="119" y="842"/>
                    </a:lnTo>
                    <a:lnTo>
                      <a:pt x="119" y="1036"/>
                    </a:lnTo>
                    <a:lnTo>
                      <a:pt x="119" y="403"/>
                    </a:lnTo>
                    <a:lnTo>
                      <a:pt x="119" y="887"/>
                    </a:lnTo>
                    <a:lnTo>
                      <a:pt x="127" y="999"/>
                    </a:lnTo>
                    <a:lnTo>
                      <a:pt x="127" y="1297"/>
                    </a:lnTo>
                    <a:lnTo>
                      <a:pt x="127" y="350"/>
                    </a:lnTo>
                    <a:lnTo>
                      <a:pt x="127" y="760"/>
                    </a:lnTo>
                    <a:lnTo>
                      <a:pt x="135" y="559"/>
                    </a:lnTo>
                    <a:lnTo>
                      <a:pt x="135" y="954"/>
                    </a:lnTo>
                    <a:lnTo>
                      <a:pt x="135" y="67"/>
                    </a:lnTo>
                    <a:lnTo>
                      <a:pt x="135" y="574"/>
                    </a:lnTo>
                    <a:lnTo>
                      <a:pt x="143" y="671"/>
                    </a:lnTo>
                    <a:lnTo>
                      <a:pt x="143" y="1118"/>
                    </a:lnTo>
                    <a:lnTo>
                      <a:pt x="143" y="186"/>
                    </a:lnTo>
                    <a:lnTo>
                      <a:pt x="143" y="663"/>
                    </a:lnTo>
                    <a:lnTo>
                      <a:pt x="151" y="648"/>
                    </a:lnTo>
                    <a:lnTo>
                      <a:pt x="151" y="969"/>
                    </a:lnTo>
                    <a:lnTo>
                      <a:pt x="151" y="194"/>
                    </a:lnTo>
                    <a:lnTo>
                      <a:pt x="151" y="701"/>
                    </a:lnTo>
                    <a:lnTo>
                      <a:pt x="159" y="648"/>
                    </a:lnTo>
                    <a:lnTo>
                      <a:pt x="159" y="1043"/>
                    </a:lnTo>
                    <a:lnTo>
                      <a:pt x="159" y="201"/>
                    </a:lnTo>
                    <a:lnTo>
                      <a:pt x="159" y="514"/>
                    </a:lnTo>
                    <a:lnTo>
                      <a:pt x="167" y="440"/>
                    </a:lnTo>
                    <a:lnTo>
                      <a:pt x="167" y="1058"/>
                    </a:lnTo>
                    <a:lnTo>
                      <a:pt x="167" y="261"/>
                    </a:lnTo>
                    <a:lnTo>
                      <a:pt x="167" y="537"/>
                    </a:lnTo>
                    <a:lnTo>
                      <a:pt x="175" y="492"/>
                    </a:lnTo>
                    <a:lnTo>
                      <a:pt x="175" y="1096"/>
                    </a:lnTo>
                    <a:lnTo>
                      <a:pt x="175" y="37"/>
                    </a:lnTo>
                    <a:lnTo>
                      <a:pt x="175" y="716"/>
                    </a:lnTo>
                    <a:lnTo>
                      <a:pt x="183" y="619"/>
                    </a:lnTo>
                    <a:lnTo>
                      <a:pt x="183" y="1200"/>
                    </a:lnTo>
                    <a:lnTo>
                      <a:pt x="183" y="254"/>
                    </a:lnTo>
                    <a:lnTo>
                      <a:pt x="183" y="678"/>
                    </a:lnTo>
                    <a:lnTo>
                      <a:pt x="191" y="425"/>
                    </a:lnTo>
                    <a:lnTo>
                      <a:pt x="191" y="894"/>
                    </a:lnTo>
                    <a:lnTo>
                      <a:pt x="191" y="112"/>
                    </a:lnTo>
                    <a:lnTo>
                      <a:pt x="191" y="619"/>
                    </a:lnTo>
                    <a:lnTo>
                      <a:pt x="199" y="395"/>
                    </a:lnTo>
                    <a:lnTo>
                      <a:pt x="199" y="1029"/>
                    </a:lnTo>
                    <a:lnTo>
                      <a:pt x="199" y="216"/>
                    </a:lnTo>
                    <a:lnTo>
                      <a:pt x="199" y="671"/>
                    </a:lnTo>
                    <a:lnTo>
                      <a:pt x="207" y="574"/>
                    </a:lnTo>
                    <a:lnTo>
                      <a:pt x="207" y="1267"/>
                    </a:lnTo>
                    <a:lnTo>
                      <a:pt x="207" y="157"/>
                    </a:lnTo>
                    <a:lnTo>
                      <a:pt x="207" y="589"/>
                    </a:lnTo>
                    <a:lnTo>
                      <a:pt x="215" y="805"/>
                    </a:lnTo>
                    <a:lnTo>
                      <a:pt x="215" y="1193"/>
                    </a:lnTo>
                    <a:lnTo>
                      <a:pt x="215" y="328"/>
                    </a:lnTo>
                    <a:lnTo>
                      <a:pt x="215" y="783"/>
                    </a:lnTo>
                    <a:lnTo>
                      <a:pt x="223" y="686"/>
                    </a:lnTo>
                    <a:lnTo>
                      <a:pt x="223" y="1036"/>
                    </a:lnTo>
                    <a:lnTo>
                      <a:pt x="223" y="276"/>
                    </a:lnTo>
                    <a:lnTo>
                      <a:pt x="223" y="716"/>
                    </a:lnTo>
                    <a:lnTo>
                      <a:pt x="231" y="641"/>
                    </a:lnTo>
                    <a:lnTo>
                      <a:pt x="231" y="999"/>
                    </a:lnTo>
                    <a:lnTo>
                      <a:pt x="231" y="75"/>
                    </a:lnTo>
                    <a:lnTo>
                      <a:pt x="231" y="559"/>
                    </a:lnTo>
                    <a:lnTo>
                      <a:pt x="239" y="678"/>
                    </a:lnTo>
                    <a:lnTo>
                      <a:pt x="239" y="991"/>
                    </a:lnTo>
                    <a:lnTo>
                      <a:pt x="239" y="67"/>
                    </a:lnTo>
                    <a:lnTo>
                      <a:pt x="239" y="507"/>
                    </a:lnTo>
                    <a:lnTo>
                      <a:pt x="247" y="321"/>
                    </a:lnTo>
                    <a:lnTo>
                      <a:pt x="247" y="1185"/>
                    </a:lnTo>
                    <a:lnTo>
                      <a:pt x="247" y="291"/>
                    </a:lnTo>
                    <a:lnTo>
                      <a:pt x="247" y="693"/>
                    </a:lnTo>
                    <a:lnTo>
                      <a:pt x="254" y="567"/>
                    </a:lnTo>
                    <a:lnTo>
                      <a:pt x="254" y="1006"/>
                    </a:lnTo>
                    <a:lnTo>
                      <a:pt x="254" y="134"/>
                    </a:lnTo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Freeform 62"/>
              <p:cNvSpPr>
                <a:spLocks/>
              </p:cNvSpPr>
              <p:nvPr/>
            </p:nvSpPr>
            <p:spPr bwMode="auto">
              <a:xfrm>
                <a:off x="3756" y="1331"/>
                <a:ext cx="255" cy="1490"/>
              </a:xfrm>
              <a:custGeom>
                <a:avLst/>
                <a:gdLst>
                  <a:gd name="T0" fmla="*/ 8 w 255"/>
                  <a:gd name="T1" fmla="*/ 477 h 1490"/>
                  <a:gd name="T2" fmla="*/ 8 w 255"/>
                  <a:gd name="T3" fmla="*/ 566 h 1490"/>
                  <a:gd name="T4" fmla="*/ 16 w 255"/>
                  <a:gd name="T5" fmla="*/ 291 h 1490"/>
                  <a:gd name="T6" fmla="*/ 24 w 255"/>
                  <a:gd name="T7" fmla="*/ 1341 h 1490"/>
                  <a:gd name="T8" fmla="*/ 32 w 255"/>
                  <a:gd name="T9" fmla="*/ 797 h 1490"/>
                  <a:gd name="T10" fmla="*/ 32 w 255"/>
                  <a:gd name="T11" fmla="*/ 805 h 1490"/>
                  <a:gd name="T12" fmla="*/ 40 w 255"/>
                  <a:gd name="T13" fmla="*/ 462 h 1490"/>
                  <a:gd name="T14" fmla="*/ 48 w 255"/>
                  <a:gd name="T15" fmla="*/ 1259 h 1490"/>
                  <a:gd name="T16" fmla="*/ 56 w 255"/>
                  <a:gd name="T17" fmla="*/ 536 h 1490"/>
                  <a:gd name="T18" fmla="*/ 56 w 255"/>
                  <a:gd name="T19" fmla="*/ 917 h 1490"/>
                  <a:gd name="T20" fmla="*/ 64 w 255"/>
                  <a:gd name="T21" fmla="*/ 216 h 1490"/>
                  <a:gd name="T22" fmla="*/ 72 w 255"/>
                  <a:gd name="T23" fmla="*/ 1088 h 1490"/>
                  <a:gd name="T24" fmla="*/ 80 w 255"/>
                  <a:gd name="T25" fmla="*/ 462 h 1490"/>
                  <a:gd name="T26" fmla="*/ 80 w 255"/>
                  <a:gd name="T27" fmla="*/ 760 h 1490"/>
                  <a:gd name="T28" fmla="*/ 88 w 255"/>
                  <a:gd name="T29" fmla="*/ 313 h 1490"/>
                  <a:gd name="T30" fmla="*/ 96 w 255"/>
                  <a:gd name="T31" fmla="*/ 1334 h 1490"/>
                  <a:gd name="T32" fmla="*/ 104 w 255"/>
                  <a:gd name="T33" fmla="*/ 1408 h 1490"/>
                  <a:gd name="T34" fmla="*/ 112 w 255"/>
                  <a:gd name="T35" fmla="*/ 812 h 1490"/>
                  <a:gd name="T36" fmla="*/ 112 w 255"/>
                  <a:gd name="T37" fmla="*/ 1043 h 1490"/>
                  <a:gd name="T38" fmla="*/ 120 w 255"/>
                  <a:gd name="T39" fmla="*/ 223 h 1490"/>
                  <a:gd name="T40" fmla="*/ 128 w 255"/>
                  <a:gd name="T41" fmla="*/ 134 h 1490"/>
                  <a:gd name="T42" fmla="*/ 136 w 255"/>
                  <a:gd name="T43" fmla="*/ 991 h 1490"/>
                  <a:gd name="T44" fmla="*/ 144 w 255"/>
                  <a:gd name="T45" fmla="*/ 298 h 1490"/>
                  <a:gd name="T46" fmla="*/ 144 w 255"/>
                  <a:gd name="T47" fmla="*/ 1021 h 1490"/>
                  <a:gd name="T48" fmla="*/ 152 w 255"/>
                  <a:gd name="T49" fmla="*/ 440 h 1490"/>
                  <a:gd name="T50" fmla="*/ 159 w 255"/>
                  <a:gd name="T51" fmla="*/ 1468 h 1490"/>
                  <a:gd name="T52" fmla="*/ 167 w 255"/>
                  <a:gd name="T53" fmla="*/ 1140 h 1490"/>
                  <a:gd name="T54" fmla="*/ 167 w 255"/>
                  <a:gd name="T55" fmla="*/ 820 h 1490"/>
                  <a:gd name="T56" fmla="*/ 175 w 255"/>
                  <a:gd name="T57" fmla="*/ 238 h 1490"/>
                  <a:gd name="T58" fmla="*/ 183 w 255"/>
                  <a:gd name="T59" fmla="*/ 1155 h 1490"/>
                  <a:gd name="T60" fmla="*/ 191 w 255"/>
                  <a:gd name="T61" fmla="*/ 417 h 1490"/>
                  <a:gd name="T62" fmla="*/ 191 w 255"/>
                  <a:gd name="T63" fmla="*/ 492 h 1490"/>
                  <a:gd name="T64" fmla="*/ 199 w 255"/>
                  <a:gd name="T65" fmla="*/ 119 h 1490"/>
                  <a:gd name="T66" fmla="*/ 207 w 255"/>
                  <a:gd name="T67" fmla="*/ 1073 h 1490"/>
                  <a:gd name="T68" fmla="*/ 215 w 255"/>
                  <a:gd name="T69" fmla="*/ 596 h 1490"/>
                  <a:gd name="T70" fmla="*/ 215 w 255"/>
                  <a:gd name="T71" fmla="*/ 961 h 1490"/>
                  <a:gd name="T72" fmla="*/ 223 w 255"/>
                  <a:gd name="T73" fmla="*/ 417 h 1490"/>
                  <a:gd name="T74" fmla="*/ 231 w 255"/>
                  <a:gd name="T75" fmla="*/ 1289 h 1490"/>
                  <a:gd name="T76" fmla="*/ 239 w 255"/>
                  <a:gd name="T77" fmla="*/ 1088 h 1490"/>
                  <a:gd name="T78" fmla="*/ 239 w 255"/>
                  <a:gd name="T79" fmla="*/ 1043 h 1490"/>
                  <a:gd name="T80" fmla="*/ 247 w 255"/>
                  <a:gd name="T81" fmla="*/ 343 h 1490"/>
                  <a:gd name="T82" fmla="*/ 255 w 255"/>
                  <a:gd name="T83" fmla="*/ 1066 h 1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255" h="1490">
                    <a:moveTo>
                      <a:pt x="0" y="253"/>
                    </a:moveTo>
                    <a:lnTo>
                      <a:pt x="0" y="358"/>
                    </a:lnTo>
                    <a:lnTo>
                      <a:pt x="8" y="477"/>
                    </a:lnTo>
                    <a:lnTo>
                      <a:pt x="8" y="1043"/>
                    </a:lnTo>
                    <a:lnTo>
                      <a:pt x="8" y="291"/>
                    </a:lnTo>
                    <a:lnTo>
                      <a:pt x="8" y="566"/>
                    </a:lnTo>
                    <a:lnTo>
                      <a:pt x="16" y="574"/>
                    </a:lnTo>
                    <a:lnTo>
                      <a:pt x="16" y="1021"/>
                    </a:lnTo>
                    <a:lnTo>
                      <a:pt x="16" y="291"/>
                    </a:lnTo>
                    <a:lnTo>
                      <a:pt x="16" y="775"/>
                    </a:lnTo>
                    <a:lnTo>
                      <a:pt x="24" y="820"/>
                    </a:lnTo>
                    <a:lnTo>
                      <a:pt x="24" y="1341"/>
                    </a:lnTo>
                    <a:lnTo>
                      <a:pt x="24" y="395"/>
                    </a:lnTo>
                    <a:lnTo>
                      <a:pt x="24" y="693"/>
                    </a:lnTo>
                    <a:lnTo>
                      <a:pt x="32" y="797"/>
                    </a:lnTo>
                    <a:lnTo>
                      <a:pt x="32" y="1148"/>
                    </a:lnTo>
                    <a:lnTo>
                      <a:pt x="32" y="283"/>
                    </a:lnTo>
                    <a:lnTo>
                      <a:pt x="32" y="805"/>
                    </a:lnTo>
                    <a:lnTo>
                      <a:pt x="40" y="730"/>
                    </a:lnTo>
                    <a:lnTo>
                      <a:pt x="40" y="1289"/>
                    </a:lnTo>
                    <a:lnTo>
                      <a:pt x="40" y="462"/>
                    </a:lnTo>
                    <a:lnTo>
                      <a:pt x="40" y="790"/>
                    </a:lnTo>
                    <a:lnTo>
                      <a:pt x="48" y="872"/>
                    </a:lnTo>
                    <a:lnTo>
                      <a:pt x="48" y="1259"/>
                    </a:lnTo>
                    <a:lnTo>
                      <a:pt x="48" y="0"/>
                    </a:lnTo>
                    <a:lnTo>
                      <a:pt x="48" y="373"/>
                    </a:lnTo>
                    <a:lnTo>
                      <a:pt x="56" y="536"/>
                    </a:lnTo>
                    <a:lnTo>
                      <a:pt x="56" y="1036"/>
                    </a:lnTo>
                    <a:lnTo>
                      <a:pt x="56" y="343"/>
                    </a:lnTo>
                    <a:lnTo>
                      <a:pt x="56" y="917"/>
                    </a:lnTo>
                    <a:lnTo>
                      <a:pt x="64" y="708"/>
                    </a:lnTo>
                    <a:lnTo>
                      <a:pt x="64" y="1013"/>
                    </a:lnTo>
                    <a:lnTo>
                      <a:pt x="64" y="216"/>
                    </a:lnTo>
                    <a:lnTo>
                      <a:pt x="64" y="611"/>
                    </a:lnTo>
                    <a:lnTo>
                      <a:pt x="72" y="604"/>
                    </a:lnTo>
                    <a:lnTo>
                      <a:pt x="72" y="1088"/>
                    </a:lnTo>
                    <a:lnTo>
                      <a:pt x="72" y="261"/>
                    </a:lnTo>
                    <a:lnTo>
                      <a:pt x="72" y="454"/>
                    </a:lnTo>
                    <a:lnTo>
                      <a:pt x="80" y="462"/>
                    </a:lnTo>
                    <a:lnTo>
                      <a:pt x="80" y="1036"/>
                    </a:lnTo>
                    <a:lnTo>
                      <a:pt x="80" y="276"/>
                    </a:lnTo>
                    <a:lnTo>
                      <a:pt x="80" y="760"/>
                    </a:lnTo>
                    <a:lnTo>
                      <a:pt x="88" y="753"/>
                    </a:lnTo>
                    <a:lnTo>
                      <a:pt x="88" y="1349"/>
                    </a:lnTo>
                    <a:lnTo>
                      <a:pt x="88" y="313"/>
                    </a:lnTo>
                    <a:lnTo>
                      <a:pt x="88" y="738"/>
                    </a:lnTo>
                    <a:lnTo>
                      <a:pt x="96" y="902"/>
                    </a:lnTo>
                    <a:lnTo>
                      <a:pt x="96" y="1334"/>
                    </a:lnTo>
                    <a:lnTo>
                      <a:pt x="96" y="581"/>
                    </a:lnTo>
                    <a:lnTo>
                      <a:pt x="96" y="1095"/>
                    </a:lnTo>
                    <a:lnTo>
                      <a:pt x="104" y="1408"/>
                    </a:lnTo>
                    <a:lnTo>
                      <a:pt x="104" y="618"/>
                    </a:lnTo>
                    <a:lnTo>
                      <a:pt x="104" y="894"/>
                    </a:lnTo>
                    <a:lnTo>
                      <a:pt x="112" y="812"/>
                    </a:lnTo>
                    <a:lnTo>
                      <a:pt x="112" y="1244"/>
                    </a:lnTo>
                    <a:lnTo>
                      <a:pt x="112" y="469"/>
                    </a:lnTo>
                    <a:lnTo>
                      <a:pt x="112" y="1043"/>
                    </a:lnTo>
                    <a:lnTo>
                      <a:pt x="120" y="805"/>
                    </a:lnTo>
                    <a:lnTo>
                      <a:pt x="120" y="1073"/>
                    </a:lnTo>
                    <a:lnTo>
                      <a:pt x="120" y="223"/>
                    </a:lnTo>
                    <a:lnTo>
                      <a:pt x="120" y="976"/>
                    </a:lnTo>
                    <a:lnTo>
                      <a:pt x="128" y="939"/>
                    </a:lnTo>
                    <a:lnTo>
                      <a:pt x="128" y="134"/>
                    </a:lnTo>
                    <a:lnTo>
                      <a:pt x="128" y="522"/>
                    </a:lnTo>
                    <a:lnTo>
                      <a:pt x="136" y="715"/>
                    </a:lnTo>
                    <a:lnTo>
                      <a:pt x="136" y="991"/>
                    </a:lnTo>
                    <a:lnTo>
                      <a:pt x="136" y="164"/>
                    </a:lnTo>
                    <a:lnTo>
                      <a:pt x="136" y="536"/>
                    </a:lnTo>
                    <a:lnTo>
                      <a:pt x="144" y="298"/>
                    </a:lnTo>
                    <a:lnTo>
                      <a:pt x="144" y="1170"/>
                    </a:lnTo>
                    <a:lnTo>
                      <a:pt x="144" y="261"/>
                    </a:lnTo>
                    <a:lnTo>
                      <a:pt x="144" y="1021"/>
                    </a:lnTo>
                    <a:lnTo>
                      <a:pt x="152" y="931"/>
                    </a:lnTo>
                    <a:lnTo>
                      <a:pt x="152" y="1259"/>
                    </a:lnTo>
                    <a:lnTo>
                      <a:pt x="152" y="440"/>
                    </a:lnTo>
                    <a:lnTo>
                      <a:pt x="152" y="924"/>
                    </a:lnTo>
                    <a:lnTo>
                      <a:pt x="159" y="1095"/>
                    </a:lnTo>
                    <a:lnTo>
                      <a:pt x="159" y="1468"/>
                    </a:lnTo>
                    <a:lnTo>
                      <a:pt x="159" y="544"/>
                    </a:lnTo>
                    <a:lnTo>
                      <a:pt x="159" y="1073"/>
                    </a:lnTo>
                    <a:lnTo>
                      <a:pt x="167" y="1140"/>
                    </a:lnTo>
                    <a:lnTo>
                      <a:pt x="167" y="1252"/>
                    </a:lnTo>
                    <a:lnTo>
                      <a:pt x="167" y="551"/>
                    </a:lnTo>
                    <a:lnTo>
                      <a:pt x="167" y="820"/>
                    </a:lnTo>
                    <a:lnTo>
                      <a:pt x="175" y="924"/>
                    </a:lnTo>
                    <a:lnTo>
                      <a:pt x="175" y="1170"/>
                    </a:lnTo>
                    <a:lnTo>
                      <a:pt x="175" y="238"/>
                    </a:lnTo>
                    <a:lnTo>
                      <a:pt x="175" y="835"/>
                    </a:lnTo>
                    <a:lnTo>
                      <a:pt x="183" y="782"/>
                    </a:lnTo>
                    <a:lnTo>
                      <a:pt x="183" y="1155"/>
                    </a:lnTo>
                    <a:lnTo>
                      <a:pt x="183" y="313"/>
                    </a:lnTo>
                    <a:lnTo>
                      <a:pt x="183" y="440"/>
                    </a:lnTo>
                    <a:lnTo>
                      <a:pt x="191" y="417"/>
                    </a:lnTo>
                    <a:lnTo>
                      <a:pt x="191" y="924"/>
                    </a:lnTo>
                    <a:lnTo>
                      <a:pt x="191" y="179"/>
                    </a:lnTo>
                    <a:lnTo>
                      <a:pt x="191" y="492"/>
                    </a:lnTo>
                    <a:lnTo>
                      <a:pt x="199" y="678"/>
                    </a:lnTo>
                    <a:lnTo>
                      <a:pt x="199" y="1036"/>
                    </a:lnTo>
                    <a:lnTo>
                      <a:pt x="199" y="119"/>
                    </a:lnTo>
                    <a:lnTo>
                      <a:pt x="199" y="536"/>
                    </a:lnTo>
                    <a:lnTo>
                      <a:pt x="207" y="879"/>
                    </a:lnTo>
                    <a:lnTo>
                      <a:pt x="207" y="1073"/>
                    </a:lnTo>
                    <a:lnTo>
                      <a:pt x="207" y="291"/>
                    </a:lnTo>
                    <a:lnTo>
                      <a:pt x="207" y="693"/>
                    </a:lnTo>
                    <a:lnTo>
                      <a:pt x="215" y="596"/>
                    </a:lnTo>
                    <a:lnTo>
                      <a:pt x="215" y="1222"/>
                    </a:lnTo>
                    <a:lnTo>
                      <a:pt x="215" y="447"/>
                    </a:lnTo>
                    <a:lnTo>
                      <a:pt x="215" y="961"/>
                    </a:lnTo>
                    <a:lnTo>
                      <a:pt x="223" y="1051"/>
                    </a:lnTo>
                    <a:lnTo>
                      <a:pt x="223" y="1483"/>
                    </a:lnTo>
                    <a:lnTo>
                      <a:pt x="223" y="417"/>
                    </a:lnTo>
                    <a:lnTo>
                      <a:pt x="223" y="1013"/>
                    </a:lnTo>
                    <a:lnTo>
                      <a:pt x="231" y="1013"/>
                    </a:lnTo>
                    <a:lnTo>
                      <a:pt x="231" y="1289"/>
                    </a:lnTo>
                    <a:lnTo>
                      <a:pt x="231" y="499"/>
                    </a:lnTo>
                    <a:lnTo>
                      <a:pt x="231" y="1110"/>
                    </a:lnTo>
                    <a:lnTo>
                      <a:pt x="239" y="1088"/>
                    </a:lnTo>
                    <a:lnTo>
                      <a:pt x="239" y="1490"/>
                    </a:lnTo>
                    <a:lnTo>
                      <a:pt x="239" y="566"/>
                    </a:lnTo>
                    <a:lnTo>
                      <a:pt x="239" y="1043"/>
                    </a:lnTo>
                    <a:lnTo>
                      <a:pt x="247" y="969"/>
                    </a:lnTo>
                    <a:lnTo>
                      <a:pt x="247" y="1140"/>
                    </a:lnTo>
                    <a:lnTo>
                      <a:pt x="247" y="343"/>
                    </a:lnTo>
                    <a:lnTo>
                      <a:pt x="247" y="574"/>
                    </a:lnTo>
                    <a:lnTo>
                      <a:pt x="255" y="671"/>
                    </a:lnTo>
                    <a:lnTo>
                      <a:pt x="255" y="1066"/>
                    </a:lnTo>
                    <a:lnTo>
                      <a:pt x="255" y="156"/>
                    </a:lnTo>
                    <a:lnTo>
                      <a:pt x="255" y="514"/>
                    </a:lnTo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Freeform 63"/>
              <p:cNvSpPr>
                <a:spLocks/>
              </p:cNvSpPr>
              <p:nvPr/>
            </p:nvSpPr>
            <p:spPr bwMode="auto">
              <a:xfrm>
                <a:off x="4011" y="1510"/>
                <a:ext cx="262" cy="1423"/>
              </a:xfrm>
              <a:custGeom>
                <a:avLst/>
                <a:gdLst>
                  <a:gd name="T0" fmla="*/ 8 w 262"/>
                  <a:gd name="T1" fmla="*/ 767 h 1423"/>
                  <a:gd name="T2" fmla="*/ 16 w 262"/>
                  <a:gd name="T3" fmla="*/ 678 h 1423"/>
                  <a:gd name="T4" fmla="*/ 16 w 262"/>
                  <a:gd name="T5" fmla="*/ 790 h 1423"/>
                  <a:gd name="T6" fmla="*/ 24 w 262"/>
                  <a:gd name="T7" fmla="*/ 171 h 1423"/>
                  <a:gd name="T8" fmla="*/ 32 w 262"/>
                  <a:gd name="T9" fmla="*/ 1043 h 1423"/>
                  <a:gd name="T10" fmla="*/ 40 w 262"/>
                  <a:gd name="T11" fmla="*/ 812 h 1423"/>
                  <a:gd name="T12" fmla="*/ 40 w 262"/>
                  <a:gd name="T13" fmla="*/ 820 h 1423"/>
                  <a:gd name="T14" fmla="*/ 48 w 262"/>
                  <a:gd name="T15" fmla="*/ 246 h 1423"/>
                  <a:gd name="T16" fmla="*/ 56 w 262"/>
                  <a:gd name="T17" fmla="*/ 887 h 1423"/>
                  <a:gd name="T18" fmla="*/ 63 w 262"/>
                  <a:gd name="T19" fmla="*/ 581 h 1423"/>
                  <a:gd name="T20" fmla="*/ 63 w 262"/>
                  <a:gd name="T21" fmla="*/ 559 h 1423"/>
                  <a:gd name="T22" fmla="*/ 71 w 262"/>
                  <a:gd name="T23" fmla="*/ 0 h 1423"/>
                  <a:gd name="T24" fmla="*/ 79 w 262"/>
                  <a:gd name="T25" fmla="*/ 1334 h 1423"/>
                  <a:gd name="T26" fmla="*/ 87 w 262"/>
                  <a:gd name="T27" fmla="*/ 372 h 1423"/>
                  <a:gd name="T28" fmla="*/ 87 w 262"/>
                  <a:gd name="T29" fmla="*/ 805 h 1423"/>
                  <a:gd name="T30" fmla="*/ 95 w 262"/>
                  <a:gd name="T31" fmla="*/ 328 h 1423"/>
                  <a:gd name="T32" fmla="*/ 103 w 262"/>
                  <a:gd name="T33" fmla="*/ 1065 h 1423"/>
                  <a:gd name="T34" fmla="*/ 111 w 262"/>
                  <a:gd name="T35" fmla="*/ 1110 h 1423"/>
                  <a:gd name="T36" fmla="*/ 119 w 262"/>
                  <a:gd name="T37" fmla="*/ 663 h 1423"/>
                  <a:gd name="T38" fmla="*/ 119 w 262"/>
                  <a:gd name="T39" fmla="*/ 723 h 1423"/>
                  <a:gd name="T40" fmla="*/ 127 w 262"/>
                  <a:gd name="T41" fmla="*/ 268 h 1423"/>
                  <a:gd name="T42" fmla="*/ 135 w 262"/>
                  <a:gd name="T43" fmla="*/ 1244 h 1423"/>
                  <a:gd name="T44" fmla="*/ 143 w 262"/>
                  <a:gd name="T45" fmla="*/ 633 h 1423"/>
                  <a:gd name="T46" fmla="*/ 143 w 262"/>
                  <a:gd name="T47" fmla="*/ 507 h 1423"/>
                  <a:gd name="T48" fmla="*/ 151 w 262"/>
                  <a:gd name="T49" fmla="*/ 171 h 1423"/>
                  <a:gd name="T50" fmla="*/ 159 w 262"/>
                  <a:gd name="T51" fmla="*/ 1155 h 1423"/>
                  <a:gd name="T52" fmla="*/ 167 w 262"/>
                  <a:gd name="T53" fmla="*/ 507 h 1423"/>
                  <a:gd name="T54" fmla="*/ 167 w 262"/>
                  <a:gd name="T55" fmla="*/ 827 h 1423"/>
                  <a:gd name="T56" fmla="*/ 175 w 262"/>
                  <a:gd name="T57" fmla="*/ 328 h 1423"/>
                  <a:gd name="T58" fmla="*/ 183 w 262"/>
                  <a:gd name="T59" fmla="*/ 1133 h 1423"/>
                  <a:gd name="T60" fmla="*/ 191 w 262"/>
                  <a:gd name="T61" fmla="*/ 663 h 1423"/>
                  <a:gd name="T62" fmla="*/ 199 w 262"/>
                  <a:gd name="T63" fmla="*/ 1170 h 1423"/>
                  <a:gd name="T64" fmla="*/ 207 w 262"/>
                  <a:gd name="T65" fmla="*/ 574 h 1423"/>
                  <a:gd name="T66" fmla="*/ 207 w 262"/>
                  <a:gd name="T67" fmla="*/ 820 h 1423"/>
                  <a:gd name="T68" fmla="*/ 215 w 262"/>
                  <a:gd name="T69" fmla="*/ 298 h 1423"/>
                  <a:gd name="T70" fmla="*/ 222 w 262"/>
                  <a:gd name="T71" fmla="*/ 916 h 1423"/>
                  <a:gd name="T72" fmla="*/ 230 w 262"/>
                  <a:gd name="T73" fmla="*/ 387 h 1423"/>
                  <a:gd name="T74" fmla="*/ 230 w 262"/>
                  <a:gd name="T75" fmla="*/ 782 h 1423"/>
                  <a:gd name="T76" fmla="*/ 238 w 262"/>
                  <a:gd name="T77" fmla="*/ 343 h 1423"/>
                  <a:gd name="T78" fmla="*/ 246 w 262"/>
                  <a:gd name="T79" fmla="*/ 1356 h 1423"/>
                  <a:gd name="T80" fmla="*/ 254 w 262"/>
                  <a:gd name="T81" fmla="*/ 633 h 1423"/>
                  <a:gd name="T82" fmla="*/ 254 w 262"/>
                  <a:gd name="T83" fmla="*/ 812 h 142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262" h="1423">
                    <a:moveTo>
                      <a:pt x="0" y="335"/>
                    </a:moveTo>
                    <a:lnTo>
                      <a:pt x="8" y="410"/>
                    </a:lnTo>
                    <a:lnTo>
                      <a:pt x="8" y="767"/>
                    </a:lnTo>
                    <a:lnTo>
                      <a:pt x="8" y="67"/>
                    </a:lnTo>
                    <a:lnTo>
                      <a:pt x="8" y="499"/>
                    </a:lnTo>
                    <a:lnTo>
                      <a:pt x="16" y="678"/>
                    </a:lnTo>
                    <a:lnTo>
                      <a:pt x="16" y="998"/>
                    </a:lnTo>
                    <a:lnTo>
                      <a:pt x="16" y="112"/>
                    </a:lnTo>
                    <a:lnTo>
                      <a:pt x="16" y="790"/>
                    </a:lnTo>
                    <a:lnTo>
                      <a:pt x="24" y="656"/>
                    </a:lnTo>
                    <a:lnTo>
                      <a:pt x="24" y="1296"/>
                    </a:lnTo>
                    <a:lnTo>
                      <a:pt x="24" y="171"/>
                    </a:lnTo>
                    <a:lnTo>
                      <a:pt x="24" y="670"/>
                    </a:lnTo>
                    <a:lnTo>
                      <a:pt x="32" y="849"/>
                    </a:lnTo>
                    <a:lnTo>
                      <a:pt x="32" y="1043"/>
                    </a:lnTo>
                    <a:lnTo>
                      <a:pt x="32" y="402"/>
                    </a:lnTo>
                    <a:lnTo>
                      <a:pt x="32" y="700"/>
                    </a:lnTo>
                    <a:lnTo>
                      <a:pt x="40" y="812"/>
                    </a:lnTo>
                    <a:lnTo>
                      <a:pt x="40" y="1252"/>
                    </a:lnTo>
                    <a:lnTo>
                      <a:pt x="40" y="208"/>
                    </a:lnTo>
                    <a:lnTo>
                      <a:pt x="40" y="820"/>
                    </a:lnTo>
                    <a:lnTo>
                      <a:pt x="48" y="834"/>
                    </a:lnTo>
                    <a:lnTo>
                      <a:pt x="48" y="1006"/>
                    </a:lnTo>
                    <a:lnTo>
                      <a:pt x="48" y="246"/>
                    </a:lnTo>
                    <a:lnTo>
                      <a:pt x="48" y="887"/>
                    </a:lnTo>
                    <a:lnTo>
                      <a:pt x="56" y="738"/>
                    </a:lnTo>
                    <a:lnTo>
                      <a:pt x="56" y="887"/>
                    </a:lnTo>
                    <a:lnTo>
                      <a:pt x="56" y="149"/>
                    </a:lnTo>
                    <a:lnTo>
                      <a:pt x="56" y="514"/>
                    </a:lnTo>
                    <a:lnTo>
                      <a:pt x="63" y="581"/>
                    </a:lnTo>
                    <a:lnTo>
                      <a:pt x="63" y="827"/>
                    </a:lnTo>
                    <a:lnTo>
                      <a:pt x="63" y="134"/>
                    </a:lnTo>
                    <a:lnTo>
                      <a:pt x="63" y="559"/>
                    </a:lnTo>
                    <a:lnTo>
                      <a:pt x="71" y="492"/>
                    </a:lnTo>
                    <a:lnTo>
                      <a:pt x="71" y="894"/>
                    </a:lnTo>
                    <a:lnTo>
                      <a:pt x="71" y="0"/>
                    </a:lnTo>
                    <a:lnTo>
                      <a:pt x="71" y="268"/>
                    </a:lnTo>
                    <a:lnTo>
                      <a:pt x="79" y="179"/>
                    </a:lnTo>
                    <a:lnTo>
                      <a:pt x="79" y="1334"/>
                    </a:lnTo>
                    <a:lnTo>
                      <a:pt x="79" y="67"/>
                    </a:lnTo>
                    <a:lnTo>
                      <a:pt x="79" y="335"/>
                    </a:lnTo>
                    <a:lnTo>
                      <a:pt x="87" y="372"/>
                    </a:lnTo>
                    <a:lnTo>
                      <a:pt x="87" y="1207"/>
                    </a:lnTo>
                    <a:lnTo>
                      <a:pt x="87" y="268"/>
                    </a:lnTo>
                    <a:lnTo>
                      <a:pt x="87" y="805"/>
                    </a:lnTo>
                    <a:lnTo>
                      <a:pt x="95" y="663"/>
                    </a:lnTo>
                    <a:lnTo>
                      <a:pt x="95" y="1125"/>
                    </a:lnTo>
                    <a:lnTo>
                      <a:pt x="95" y="328"/>
                    </a:lnTo>
                    <a:lnTo>
                      <a:pt x="95" y="380"/>
                    </a:lnTo>
                    <a:lnTo>
                      <a:pt x="103" y="439"/>
                    </a:lnTo>
                    <a:lnTo>
                      <a:pt x="103" y="1065"/>
                    </a:lnTo>
                    <a:lnTo>
                      <a:pt x="103" y="611"/>
                    </a:lnTo>
                    <a:lnTo>
                      <a:pt x="111" y="820"/>
                    </a:lnTo>
                    <a:lnTo>
                      <a:pt x="111" y="1110"/>
                    </a:lnTo>
                    <a:lnTo>
                      <a:pt x="111" y="194"/>
                    </a:lnTo>
                    <a:lnTo>
                      <a:pt x="111" y="514"/>
                    </a:lnTo>
                    <a:lnTo>
                      <a:pt x="119" y="663"/>
                    </a:lnTo>
                    <a:lnTo>
                      <a:pt x="119" y="1192"/>
                    </a:lnTo>
                    <a:lnTo>
                      <a:pt x="119" y="343"/>
                    </a:lnTo>
                    <a:lnTo>
                      <a:pt x="119" y="723"/>
                    </a:lnTo>
                    <a:lnTo>
                      <a:pt x="127" y="387"/>
                    </a:lnTo>
                    <a:lnTo>
                      <a:pt x="127" y="1170"/>
                    </a:lnTo>
                    <a:lnTo>
                      <a:pt x="127" y="268"/>
                    </a:lnTo>
                    <a:lnTo>
                      <a:pt x="127" y="790"/>
                    </a:lnTo>
                    <a:lnTo>
                      <a:pt x="135" y="767"/>
                    </a:lnTo>
                    <a:lnTo>
                      <a:pt x="135" y="1244"/>
                    </a:lnTo>
                    <a:lnTo>
                      <a:pt x="135" y="290"/>
                    </a:lnTo>
                    <a:lnTo>
                      <a:pt x="135" y="738"/>
                    </a:lnTo>
                    <a:lnTo>
                      <a:pt x="143" y="633"/>
                    </a:lnTo>
                    <a:lnTo>
                      <a:pt x="143" y="983"/>
                    </a:lnTo>
                    <a:lnTo>
                      <a:pt x="143" y="164"/>
                    </a:lnTo>
                    <a:lnTo>
                      <a:pt x="143" y="507"/>
                    </a:lnTo>
                    <a:lnTo>
                      <a:pt x="151" y="365"/>
                    </a:lnTo>
                    <a:lnTo>
                      <a:pt x="151" y="954"/>
                    </a:lnTo>
                    <a:lnTo>
                      <a:pt x="151" y="171"/>
                    </a:lnTo>
                    <a:lnTo>
                      <a:pt x="151" y="723"/>
                    </a:lnTo>
                    <a:lnTo>
                      <a:pt x="159" y="633"/>
                    </a:lnTo>
                    <a:lnTo>
                      <a:pt x="159" y="1155"/>
                    </a:lnTo>
                    <a:lnTo>
                      <a:pt x="159" y="171"/>
                    </a:lnTo>
                    <a:lnTo>
                      <a:pt x="159" y="812"/>
                    </a:lnTo>
                    <a:lnTo>
                      <a:pt x="167" y="507"/>
                    </a:lnTo>
                    <a:lnTo>
                      <a:pt x="167" y="1222"/>
                    </a:lnTo>
                    <a:lnTo>
                      <a:pt x="167" y="365"/>
                    </a:lnTo>
                    <a:lnTo>
                      <a:pt x="167" y="827"/>
                    </a:lnTo>
                    <a:lnTo>
                      <a:pt x="175" y="447"/>
                    </a:lnTo>
                    <a:lnTo>
                      <a:pt x="175" y="1058"/>
                    </a:lnTo>
                    <a:lnTo>
                      <a:pt x="175" y="328"/>
                    </a:lnTo>
                    <a:lnTo>
                      <a:pt x="175" y="939"/>
                    </a:lnTo>
                    <a:lnTo>
                      <a:pt x="183" y="961"/>
                    </a:lnTo>
                    <a:lnTo>
                      <a:pt x="183" y="1133"/>
                    </a:lnTo>
                    <a:lnTo>
                      <a:pt x="183" y="410"/>
                    </a:lnTo>
                    <a:lnTo>
                      <a:pt x="183" y="864"/>
                    </a:lnTo>
                    <a:lnTo>
                      <a:pt x="191" y="663"/>
                    </a:lnTo>
                    <a:lnTo>
                      <a:pt x="191" y="357"/>
                    </a:lnTo>
                    <a:lnTo>
                      <a:pt x="191" y="1334"/>
                    </a:lnTo>
                    <a:lnTo>
                      <a:pt x="199" y="1170"/>
                    </a:lnTo>
                    <a:lnTo>
                      <a:pt x="199" y="335"/>
                    </a:lnTo>
                    <a:lnTo>
                      <a:pt x="199" y="834"/>
                    </a:lnTo>
                    <a:lnTo>
                      <a:pt x="207" y="574"/>
                    </a:lnTo>
                    <a:lnTo>
                      <a:pt x="207" y="1133"/>
                    </a:lnTo>
                    <a:lnTo>
                      <a:pt x="207" y="283"/>
                    </a:lnTo>
                    <a:lnTo>
                      <a:pt x="207" y="820"/>
                    </a:lnTo>
                    <a:lnTo>
                      <a:pt x="215" y="797"/>
                    </a:lnTo>
                    <a:lnTo>
                      <a:pt x="215" y="1036"/>
                    </a:lnTo>
                    <a:lnTo>
                      <a:pt x="215" y="298"/>
                    </a:lnTo>
                    <a:lnTo>
                      <a:pt x="215" y="909"/>
                    </a:lnTo>
                    <a:lnTo>
                      <a:pt x="222" y="745"/>
                    </a:lnTo>
                    <a:lnTo>
                      <a:pt x="222" y="916"/>
                    </a:lnTo>
                    <a:lnTo>
                      <a:pt x="222" y="275"/>
                    </a:lnTo>
                    <a:lnTo>
                      <a:pt x="222" y="432"/>
                    </a:lnTo>
                    <a:lnTo>
                      <a:pt x="230" y="387"/>
                    </a:lnTo>
                    <a:lnTo>
                      <a:pt x="230" y="1103"/>
                    </a:lnTo>
                    <a:lnTo>
                      <a:pt x="230" y="149"/>
                    </a:lnTo>
                    <a:lnTo>
                      <a:pt x="230" y="782"/>
                    </a:lnTo>
                    <a:lnTo>
                      <a:pt x="238" y="514"/>
                    </a:lnTo>
                    <a:lnTo>
                      <a:pt x="238" y="1073"/>
                    </a:lnTo>
                    <a:lnTo>
                      <a:pt x="238" y="343"/>
                    </a:lnTo>
                    <a:lnTo>
                      <a:pt x="238" y="916"/>
                    </a:lnTo>
                    <a:lnTo>
                      <a:pt x="246" y="901"/>
                    </a:lnTo>
                    <a:lnTo>
                      <a:pt x="246" y="1356"/>
                    </a:lnTo>
                    <a:lnTo>
                      <a:pt x="246" y="350"/>
                    </a:lnTo>
                    <a:lnTo>
                      <a:pt x="246" y="752"/>
                    </a:lnTo>
                    <a:lnTo>
                      <a:pt x="254" y="633"/>
                    </a:lnTo>
                    <a:lnTo>
                      <a:pt x="254" y="1423"/>
                    </a:lnTo>
                    <a:lnTo>
                      <a:pt x="254" y="231"/>
                    </a:lnTo>
                    <a:lnTo>
                      <a:pt x="254" y="812"/>
                    </a:lnTo>
                    <a:lnTo>
                      <a:pt x="262" y="752"/>
                    </a:lnTo>
                    <a:lnTo>
                      <a:pt x="262" y="1043"/>
                    </a:lnTo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Freeform 64"/>
              <p:cNvSpPr>
                <a:spLocks/>
              </p:cNvSpPr>
              <p:nvPr/>
            </p:nvSpPr>
            <p:spPr bwMode="auto">
              <a:xfrm>
                <a:off x="4273" y="1569"/>
                <a:ext cx="255" cy="1305"/>
              </a:xfrm>
              <a:custGeom>
                <a:avLst/>
                <a:gdLst>
                  <a:gd name="T0" fmla="*/ 0 w 255"/>
                  <a:gd name="T1" fmla="*/ 947 h 1305"/>
                  <a:gd name="T2" fmla="*/ 8 w 255"/>
                  <a:gd name="T3" fmla="*/ 216 h 1305"/>
                  <a:gd name="T4" fmla="*/ 16 w 255"/>
                  <a:gd name="T5" fmla="*/ 1044 h 1305"/>
                  <a:gd name="T6" fmla="*/ 24 w 255"/>
                  <a:gd name="T7" fmla="*/ 589 h 1305"/>
                  <a:gd name="T8" fmla="*/ 24 w 255"/>
                  <a:gd name="T9" fmla="*/ 641 h 1305"/>
                  <a:gd name="T10" fmla="*/ 32 w 255"/>
                  <a:gd name="T11" fmla="*/ 0 h 1305"/>
                  <a:gd name="T12" fmla="*/ 40 w 255"/>
                  <a:gd name="T13" fmla="*/ 1021 h 1305"/>
                  <a:gd name="T14" fmla="*/ 48 w 255"/>
                  <a:gd name="T15" fmla="*/ 820 h 1305"/>
                  <a:gd name="T16" fmla="*/ 48 w 255"/>
                  <a:gd name="T17" fmla="*/ 649 h 1305"/>
                  <a:gd name="T18" fmla="*/ 56 w 255"/>
                  <a:gd name="T19" fmla="*/ 216 h 1305"/>
                  <a:gd name="T20" fmla="*/ 64 w 255"/>
                  <a:gd name="T21" fmla="*/ 1282 h 1305"/>
                  <a:gd name="T22" fmla="*/ 72 w 255"/>
                  <a:gd name="T23" fmla="*/ 686 h 1305"/>
                  <a:gd name="T24" fmla="*/ 72 w 255"/>
                  <a:gd name="T25" fmla="*/ 693 h 1305"/>
                  <a:gd name="T26" fmla="*/ 80 w 255"/>
                  <a:gd name="T27" fmla="*/ 224 h 1305"/>
                  <a:gd name="T28" fmla="*/ 88 w 255"/>
                  <a:gd name="T29" fmla="*/ 828 h 1305"/>
                  <a:gd name="T30" fmla="*/ 96 w 255"/>
                  <a:gd name="T31" fmla="*/ 246 h 1305"/>
                  <a:gd name="T32" fmla="*/ 96 w 255"/>
                  <a:gd name="T33" fmla="*/ 492 h 1305"/>
                  <a:gd name="T34" fmla="*/ 104 w 255"/>
                  <a:gd name="T35" fmla="*/ 209 h 1305"/>
                  <a:gd name="T36" fmla="*/ 112 w 255"/>
                  <a:gd name="T37" fmla="*/ 947 h 1305"/>
                  <a:gd name="T38" fmla="*/ 119 w 255"/>
                  <a:gd name="T39" fmla="*/ 768 h 1305"/>
                  <a:gd name="T40" fmla="*/ 119 w 255"/>
                  <a:gd name="T41" fmla="*/ 798 h 1305"/>
                  <a:gd name="T42" fmla="*/ 127 w 255"/>
                  <a:gd name="T43" fmla="*/ 418 h 1305"/>
                  <a:gd name="T44" fmla="*/ 135 w 255"/>
                  <a:gd name="T45" fmla="*/ 1088 h 1305"/>
                  <a:gd name="T46" fmla="*/ 143 w 255"/>
                  <a:gd name="T47" fmla="*/ 619 h 1305"/>
                  <a:gd name="T48" fmla="*/ 143 w 255"/>
                  <a:gd name="T49" fmla="*/ 768 h 1305"/>
                  <a:gd name="T50" fmla="*/ 151 w 255"/>
                  <a:gd name="T51" fmla="*/ 239 h 1305"/>
                  <a:gd name="T52" fmla="*/ 159 w 255"/>
                  <a:gd name="T53" fmla="*/ 1059 h 1305"/>
                  <a:gd name="T54" fmla="*/ 167 w 255"/>
                  <a:gd name="T55" fmla="*/ 477 h 1305"/>
                  <a:gd name="T56" fmla="*/ 167 w 255"/>
                  <a:gd name="T57" fmla="*/ 723 h 1305"/>
                  <a:gd name="T58" fmla="*/ 175 w 255"/>
                  <a:gd name="T59" fmla="*/ 90 h 1305"/>
                  <a:gd name="T60" fmla="*/ 183 w 255"/>
                  <a:gd name="T61" fmla="*/ 1051 h 1305"/>
                  <a:gd name="T62" fmla="*/ 191 w 255"/>
                  <a:gd name="T63" fmla="*/ 343 h 1305"/>
                  <a:gd name="T64" fmla="*/ 191 w 255"/>
                  <a:gd name="T65" fmla="*/ 746 h 1305"/>
                  <a:gd name="T66" fmla="*/ 199 w 255"/>
                  <a:gd name="T67" fmla="*/ 112 h 1305"/>
                  <a:gd name="T68" fmla="*/ 207 w 255"/>
                  <a:gd name="T69" fmla="*/ 1237 h 1305"/>
                  <a:gd name="T70" fmla="*/ 215 w 255"/>
                  <a:gd name="T71" fmla="*/ 477 h 1305"/>
                  <a:gd name="T72" fmla="*/ 215 w 255"/>
                  <a:gd name="T73" fmla="*/ 790 h 1305"/>
                  <a:gd name="T74" fmla="*/ 223 w 255"/>
                  <a:gd name="T75" fmla="*/ 261 h 1305"/>
                  <a:gd name="T76" fmla="*/ 231 w 255"/>
                  <a:gd name="T77" fmla="*/ 910 h 1305"/>
                  <a:gd name="T78" fmla="*/ 239 w 255"/>
                  <a:gd name="T79" fmla="*/ 731 h 1305"/>
                  <a:gd name="T80" fmla="*/ 239 w 255"/>
                  <a:gd name="T81" fmla="*/ 716 h 1305"/>
                  <a:gd name="T82" fmla="*/ 247 w 255"/>
                  <a:gd name="T83" fmla="*/ 127 h 130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255" h="1305">
                    <a:moveTo>
                      <a:pt x="0" y="984"/>
                    </a:moveTo>
                    <a:lnTo>
                      <a:pt x="0" y="269"/>
                    </a:lnTo>
                    <a:lnTo>
                      <a:pt x="0" y="947"/>
                    </a:lnTo>
                    <a:lnTo>
                      <a:pt x="8" y="582"/>
                    </a:lnTo>
                    <a:lnTo>
                      <a:pt x="8" y="1305"/>
                    </a:lnTo>
                    <a:lnTo>
                      <a:pt x="8" y="216"/>
                    </a:lnTo>
                    <a:lnTo>
                      <a:pt x="8" y="828"/>
                    </a:lnTo>
                    <a:lnTo>
                      <a:pt x="16" y="746"/>
                    </a:lnTo>
                    <a:lnTo>
                      <a:pt x="16" y="1044"/>
                    </a:lnTo>
                    <a:lnTo>
                      <a:pt x="16" y="269"/>
                    </a:lnTo>
                    <a:lnTo>
                      <a:pt x="16" y="656"/>
                    </a:lnTo>
                    <a:lnTo>
                      <a:pt x="24" y="589"/>
                    </a:lnTo>
                    <a:lnTo>
                      <a:pt x="24" y="977"/>
                    </a:lnTo>
                    <a:lnTo>
                      <a:pt x="24" y="97"/>
                    </a:lnTo>
                    <a:lnTo>
                      <a:pt x="24" y="641"/>
                    </a:lnTo>
                    <a:lnTo>
                      <a:pt x="32" y="537"/>
                    </a:lnTo>
                    <a:lnTo>
                      <a:pt x="32" y="969"/>
                    </a:lnTo>
                    <a:lnTo>
                      <a:pt x="32" y="0"/>
                    </a:lnTo>
                    <a:lnTo>
                      <a:pt x="32" y="552"/>
                    </a:lnTo>
                    <a:lnTo>
                      <a:pt x="40" y="574"/>
                    </a:lnTo>
                    <a:lnTo>
                      <a:pt x="40" y="1021"/>
                    </a:lnTo>
                    <a:lnTo>
                      <a:pt x="40" y="142"/>
                    </a:lnTo>
                    <a:lnTo>
                      <a:pt x="40" y="746"/>
                    </a:lnTo>
                    <a:lnTo>
                      <a:pt x="48" y="820"/>
                    </a:lnTo>
                    <a:lnTo>
                      <a:pt x="48" y="1118"/>
                    </a:lnTo>
                    <a:lnTo>
                      <a:pt x="48" y="216"/>
                    </a:lnTo>
                    <a:lnTo>
                      <a:pt x="48" y="649"/>
                    </a:lnTo>
                    <a:lnTo>
                      <a:pt x="56" y="761"/>
                    </a:lnTo>
                    <a:lnTo>
                      <a:pt x="56" y="1193"/>
                    </a:lnTo>
                    <a:lnTo>
                      <a:pt x="56" y="216"/>
                    </a:lnTo>
                    <a:lnTo>
                      <a:pt x="56" y="753"/>
                    </a:lnTo>
                    <a:lnTo>
                      <a:pt x="64" y="850"/>
                    </a:lnTo>
                    <a:lnTo>
                      <a:pt x="64" y="1282"/>
                    </a:lnTo>
                    <a:lnTo>
                      <a:pt x="64" y="373"/>
                    </a:lnTo>
                    <a:lnTo>
                      <a:pt x="64" y="708"/>
                    </a:lnTo>
                    <a:lnTo>
                      <a:pt x="72" y="686"/>
                    </a:lnTo>
                    <a:lnTo>
                      <a:pt x="72" y="1021"/>
                    </a:lnTo>
                    <a:lnTo>
                      <a:pt x="72" y="380"/>
                    </a:lnTo>
                    <a:lnTo>
                      <a:pt x="72" y="693"/>
                    </a:lnTo>
                    <a:lnTo>
                      <a:pt x="80" y="641"/>
                    </a:lnTo>
                    <a:lnTo>
                      <a:pt x="80" y="962"/>
                    </a:lnTo>
                    <a:lnTo>
                      <a:pt x="80" y="224"/>
                    </a:lnTo>
                    <a:lnTo>
                      <a:pt x="80" y="507"/>
                    </a:lnTo>
                    <a:lnTo>
                      <a:pt x="88" y="537"/>
                    </a:lnTo>
                    <a:lnTo>
                      <a:pt x="88" y="828"/>
                    </a:lnTo>
                    <a:lnTo>
                      <a:pt x="88" y="67"/>
                    </a:lnTo>
                    <a:lnTo>
                      <a:pt x="88" y="276"/>
                    </a:lnTo>
                    <a:lnTo>
                      <a:pt x="96" y="246"/>
                    </a:lnTo>
                    <a:lnTo>
                      <a:pt x="96" y="917"/>
                    </a:lnTo>
                    <a:lnTo>
                      <a:pt x="96" y="239"/>
                    </a:lnTo>
                    <a:lnTo>
                      <a:pt x="96" y="492"/>
                    </a:lnTo>
                    <a:lnTo>
                      <a:pt x="104" y="522"/>
                    </a:lnTo>
                    <a:lnTo>
                      <a:pt x="104" y="1178"/>
                    </a:lnTo>
                    <a:lnTo>
                      <a:pt x="104" y="209"/>
                    </a:lnTo>
                    <a:lnTo>
                      <a:pt x="104" y="641"/>
                    </a:lnTo>
                    <a:lnTo>
                      <a:pt x="112" y="611"/>
                    </a:lnTo>
                    <a:lnTo>
                      <a:pt x="112" y="947"/>
                    </a:lnTo>
                    <a:lnTo>
                      <a:pt x="112" y="276"/>
                    </a:lnTo>
                    <a:lnTo>
                      <a:pt x="112" y="716"/>
                    </a:lnTo>
                    <a:lnTo>
                      <a:pt x="119" y="768"/>
                    </a:lnTo>
                    <a:lnTo>
                      <a:pt x="119" y="1237"/>
                    </a:lnTo>
                    <a:lnTo>
                      <a:pt x="119" y="366"/>
                    </a:lnTo>
                    <a:lnTo>
                      <a:pt x="119" y="798"/>
                    </a:lnTo>
                    <a:lnTo>
                      <a:pt x="127" y="954"/>
                    </a:lnTo>
                    <a:lnTo>
                      <a:pt x="127" y="1267"/>
                    </a:lnTo>
                    <a:lnTo>
                      <a:pt x="127" y="418"/>
                    </a:lnTo>
                    <a:lnTo>
                      <a:pt x="127" y="723"/>
                    </a:lnTo>
                    <a:lnTo>
                      <a:pt x="135" y="731"/>
                    </a:lnTo>
                    <a:lnTo>
                      <a:pt x="135" y="1088"/>
                    </a:lnTo>
                    <a:lnTo>
                      <a:pt x="135" y="373"/>
                    </a:lnTo>
                    <a:lnTo>
                      <a:pt x="135" y="462"/>
                    </a:lnTo>
                    <a:lnTo>
                      <a:pt x="143" y="619"/>
                    </a:lnTo>
                    <a:lnTo>
                      <a:pt x="143" y="1029"/>
                    </a:lnTo>
                    <a:lnTo>
                      <a:pt x="143" y="306"/>
                    </a:lnTo>
                    <a:lnTo>
                      <a:pt x="143" y="768"/>
                    </a:lnTo>
                    <a:lnTo>
                      <a:pt x="151" y="738"/>
                    </a:lnTo>
                    <a:lnTo>
                      <a:pt x="151" y="947"/>
                    </a:lnTo>
                    <a:lnTo>
                      <a:pt x="151" y="239"/>
                    </a:lnTo>
                    <a:lnTo>
                      <a:pt x="151" y="686"/>
                    </a:lnTo>
                    <a:lnTo>
                      <a:pt x="159" y="619"/>
                    </a:lnTo>
                    <a:lnTo>
                      <a:pt x="159" y="1059"/>
                    </a:lnTo>
                    <a:lnTo>
                      <a:pt x="159" y="172"/>
                    </a:lnTo>
                    <a:lnTo>
                      <a:pt x="159" y="425"/>
                    </a:lnTo>
                    <a:lnTo>
                      <a:pt x="167" y="477"/>
                    </a:lnTo>
                    <a:lnTo>
                      <a:pt x="167" y="939"/>
                    </a:lnTo>
                    <a:lnTo>
                      <a:pt x="167" y="202"/>
                    </a:lnTo>
                    <a:lnTo>
                      <a:pt x="167" y="723"/>
                    </a:lnTo>
                    <a:lnTo>
                      <a:pt x="175" y="761"/>
                    </a:lnTo>
                    <a:lnTo>
                      <a:pt x="175" y="1088"/>
                    </a:lnTo>
                    <a:lnTo>
                      <a:pt x="175" y="90"/>
                    </a:lnTo>
                    <a:lnTo>
                      <a:pt x="175" y="664"/>
                    </a:lnTo>
                    <a:lnTo>
                      <a:pt x="183" y="917"/>
                    </a:lnTo>
                    <a:lnTo>
                      <a:pt x="183" y="1051"/>
                    </a:lnTo>
                    <a:lnTo>
                      <a:pt x="183" y="418"/>
                    </a:lnTo>
                    <a:lnTo>
                      <a:pt x="183" y="485"/>
                    </a:lnTo>
                    <a:lnTo>
                      <a:pt x="191" y="343"/>
                    </a:lnTo>
                    <a:lnTo>
                      <a:pt x="191" y="1148"/>
                    </a:lnTo>
                    <a:lnTo>
                      <a:pt x="191" y="276"/>
                    </a:lnTo>
                    <a:lnTo>
                      <a:pt x="191" y="746"/>
                    </a:lnTo>
                    <a:lnTo>
                      <a:pt x="199" y="805"/>
                    </a:lnTo>
                    <a:lnTo>
                      <a:pt x="199" y="1223"/>
                    </a:lnTo>
                    <a:lnTo>
                      <a:pt x="199" y="112"/>
                    </a:lnTo>
                    <a:lnTo>
                      <a:pt x="199" y="649"/>
                    </a:lnTo>
                    <a:lnTo>
                      <a:pt x="207" y="857"/>
                    </a:lnTo>
                    <a:lnTo>
                      <a:pt x="207" y="1237"/>
                    </a:lnTo>
                    <a:lnTo>
                      <a:pt x="207" y="298"/>
                    </a:lnTo>
                    <a:lnTo>
                      <a:pt x="207" y="574"/>
                    </a:lnTo>
                    <a:lnTo>
                      <a:pt x="215" y="477"/>
                    </a:lnTo>
                    <a:lnTo>
                      <a:pt x="215" y="1051"/>
                    </a:lnTo>
                    <a:lnTo>
                      <a:pt x="215" y="403"/>
                    </a:lnTo>
                    <a:lnTo>
                      <a:pt x="215" y="790"/>
                    </a:lnTo>
                    <a:lnTo>
                      <a:pt x="223" y="641"/>
                    </a:lnTo>
                    <a:lnTo>
                      <a:pt x="223" y="1260"/>
                    </a:lnTo>
                    <a:lnTo>
                      <a:pt x="223" y="261"/>
                    </a:lnTo>
                    <a:lnTo>
                      <a:pt x="223" y="671"/>
                    </a:lnTo>
                    <a:lnTo>
                      <a:pt x="231" y="373"/>
                    </a:lnTo>
                    <a:lnTo>
                      <a:pt x="231" y="910"/>
                    </a:lnTo>
                    <a:lnTo>
                      <a:pt x="231" y="239"/>
                    </a:lnTo>
                    <a:lnTo>
                      <a:pt x="231" y="582"/>
                    </a:lnTo>
                    <a:lnTo>
                      <a:pt x="239" y="731"/>
                    </a:lnTo>
                    <a:lnTo>
                      <a:pt x="239" y="1133"/>
                    </a:lnTo>
                    <a:lnTo>
                      <a:pt x="239" y="179"/>
                    </a:lnTo>
                    <a:lnTo>
                      <a:pt x="239" y="716"/>
                    </a:lnTo>
                    <a:lnTo>
                      <a:pt x="247" y="857"/>
                    </a:lnTo>
                    <a:lnTo>
                      <a:pt x="247" y="969"/>
                    </a:lnTo>
                    <a:lnTo>
                      <a:pt x="247" y="127"/>
                    </a:lnTo>
                    <a:lnTo>
                      <a:pt x="247" y="276"/>
                    </a:lnTo>
                    <a:lnTo>
                      <a:pt x="255" y="723"/>
                    </a:lnTo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Freeform 65"/>
              <p:cNvSpPr>
                <a:spLocks/>
              </p:cNvSpPr>
              <p:nvPr/>
            </p:nvSpPr>
            <p:spPr bwMode="auto">
              <a:xfrm>
                <a:off x="4528" y="1532"/>
                <a:ext cx="159" cy="1342"/>
              </a:xfrm>
              <a:custGeom>
                <a:avLst/>
                <a:gdLst>
                  <a:gd name="T0" fmla="*/ 0 w 159"/>
                  <a:gd name="T1" fmla="*/ 932 h 1342"/>
                  <a:gd name="T2" fmla="*/ 0 w 159"/>
                  <a:gd name="T3" fmla="*/ 648 h 1342"/>
                  <a:gd name="T4" fmla="*/ 8 w 159"/>
                  <a:gd name="T5" fmla="*/ 1096 h 1342"/>
                  <a:gd name="T6" fmla="*/ 8 w 159"/>
                  <a:gd name="T7" fmla="*/ 857 h 1342"/>
                  <a:gd name="T8" fmla="*/ 16 w 159"/>
                  <a:gd name="T9" fmla="*/ 1200 h 1342"/>
                  <a:gd name="T10" fmla="*/ 16 w 159"/>
                  <a:gd name="T11" fmla="*/ 790 h 1342"/>
                  <a:gd name="T12" fmla="*/ 23 w 159"/>
                  <a:gd name="T13" fmla="*/ 1342 h 1342"/>
                  <a:gd name="T14" fmla="*/ 23 w 159"/>
                  <a:gd name="T15" fmla="*/ 1014 h 1342"/>
                  <a:gd name="T16" fmla="*/ 31 w 159"/>
                  <a:gd name="T17" fmla="*/ 1282 h 1342"/>
                  <a:gd name="T18" fmla="*/ 31 w 159"/>
                  <a:gd name="T19" fmla="*/ 559 h 1342"/>
                  <a:gd name="T20" fmla="*/ 39 w 159"/>
                  <a:gd name="T21" fmla="*/ 917 h 1342"/>
                  <a:gd name="T22" fmla="*/ 39 w 159"/>
                  <a:gd name="T23" fmla="*/ 507 h 1342"/>
                  <a:gd name="T24" fmla="*/ 47 w 159"/>
                  <a:gd name="T25" fmla="*/ 909 h 1342"/>
                  <a:gd name="T26" fmla="*/ 47 w 159"/>
                  <a:gd name="T27" fmla="*/ 872 h 1342"/>
                  <a:gd name="T28" fmla="*/ 55 w 159"/>
                  <a:gd name="T29" fmla="*/ 976 h 1342"/>
                  <a:gd name="T30" fmla="*/ 55 w 159"/>
                  <a:gd name="T31" fmla="*/ 701 h 1342"/>
                  <a:gd name="T32" fmla="*/ 63 w 159"/>
                  <a:gd name="T33" fmla="*/ 1125 h 1342"/>
                  <a:gd name="T34" fmla="*/ 63 w 159"/>
                  <a:gd name="T35" fmla="*/ 842 h 1342"/>
                  <a:gd name="T36" fmla="*/ 71 w 159"/>
                  <a:gd name="T37" fmla="*/ 1111 h 1342"/>
                  <a:gd name="T38" fmla="*/ 71 w 159"/>
                  <a:gd name="T39" fmla="*/ 894 h 1342"/>
                  <a:gd name="T40" fmla="*/ 79 w 159"/>
                  <a:gd name="T41" fmla="*/ 1252 h 1342"/>
                  <a:gd name="T42" fmla="*/ 79 w 159"/>
                  <a:gd name="T43" fmla="*/ 790 h 1342"/>
                  <a:gd name="T44" fmla="*/ 87 w 159"/>
                  <a:gd name="T45" fmla="*/ 894 h 1342"/>
                  <a:gd name="T46" fmla="*/ 87 w 159"/>
                  <a:gd name="T47" fmla="*/ 663 h 1342"/>
                  <a:gd name="T48" fmla="*/ 95 w 159"/>
                  <a:gd name="T49" fmla="*/ 1006 h 1342"/>
                  <a:gd name="T50" fmla="*/ 95 w 159"/>
                  <a:gd name="T51" fmla="*/ 768 h 1342"/>
                  <a:gd name="T52" fmla="*/ 103 w 159"/>
                  <a:gd name="T53" fmla="*/ 1192 h 1342"/>
                  <a:gd name="T54" fmla="*/ 103 w 159"/>
                  <a:gd name="T55" fmla="*/ 879 h 1342"/>
                  <a:gd name="T56" fmla="*/ 111 w 159"/>
                  <a:gd name="T57" fmla="*/ 1140 h 1342"/>
                  <a:gd name="T58" fmla="*/ 111 w 159"/>
                  <a:gd name="T59" fmla="*/ 790 h 1342"/>
                  <a:gd name="T60" fmla="*/ 119 w 159"/>
                  <a:gd name="T61" fmla="*/ 1170 h 1342"/>
                  <a:gd name="T62" fmla="*/ 119 w 159"/>
                  <a:gd name="T63" fmla="*/ 604 h 1342"/>
                  <a:gd name="T64" fmla="*/ 127 w 159"/>
                  <a:gd name="T65" fmla="*/ 969 h 1342"/>
                  <a:gd name="T66" fmla="*/ 127 w 159"/>
                  <a:gd name="T67" fmla="*/ 604 h 1342"/>
                  <a:gd name="T68" fmla="*/ 135 w 159"/>
                  <a:gd name="T69" fmla="*/ 1118 h 1342"/>
                  <a:gd name="T70" fmla="*/ 135 w 159"/>
                  <a:gd name="T71" fmla="*/ 507 h 1342"/>
                  <a:gd name="T72" fmla="*/ 143 w 159"/>
                  <a:gd name="T73" fmla="*/ 909 h 1342"/>
                  <a:gd name="T74" fmla="*/ 143 w 159"/>
                  <a:gd name="T75" fmla="*/ 298 h 1342"/>
                  <a:gd name="T76" fmla="*/ 151 w 159"/>
                  <a:gd name="T77" fmla="*/ 1118 h 1342"/>
                  <a:gd name="T78" fmla="*/ 151 w 159"/>
                  <a:gd name="T79" fmla="*/ 723 h 134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59" h="1342">
                    <a:moveTo>
                      <a:pt x="0" y="760"/>
                    </a:moveTo>
                    <a:lnTo>
                      <a:pt x="0" y="932"/>
                    </a:lnTo>
                    <a:lnTo>
                      <a:pt x="0" y="261"/>
                    </a:lnTo>
                    <a:lnTo>
                      <a:pt x="0" y="648"/>
                    </a:lnTo>
                    <a:lnTo>
                      <a:pt x="8" y="775"/>
                    </a:lnTo>
                    <a:lnTo>
                      <a:pt x="8" y="1096"/>
                    </a:lnTo>
                    <a:lnTo>
                      <a:pt x="8" y="373"/>
                    </a:lnTo>
                    <a:lnTo>
                      <a:pt x="8" y="857"/>
                    </a:lnTo>
                    <a:lnTo>
                      <a:pt x="16" y="932"/>
                    </a:lnTo>
                    <a:lnTo>
                      <a:pt x="16" y="1200"/>
                    </a:lnTo>
                    <a:lnTo>
                      <a:pt x="16" y="403"/>
                    </a:lnTo>
                    <a:lnTo>
                      <a:pt x="16" y="790"/>
                    </a:lnTo>
                    <a:lnTo>
                      <a:pt x="23" y="641"/>
                    </a:lnTo>
                    <a:lnTo>
                      <a:pt x="23" y="1342"/>
                    </a:lnTo>
                    <a:lnTo>
                      <a:pt x="23" y="417"/>
                    </a:lnTo>
                    <a:lnTo>
                      <a:pt x="23" y="1014"/>
                    </a:lnTo>
                    <a:lnTo>
                      <a:pt x="31" y="872"/>
                    </a:lnTo>
                    <a:lnTo>
                      <a:pt x="31" y="1282"/>
                    </a:lnTo>
                    <a:lnTo>
                      <a:pt x="31" y="306"/>
                    </a:lnTo>
                    <a:lnTo>
                      <a:pt x="31" y="559"/>
                    </a:lnTo>
                    <a:lnTo>
                      <a:pt x="39" y="879"/>
                    </a:lnTo>
                    <a:lnTo>
                      <a:pt x="39" y="917"/>
                    </a:lnTo>
                    <a:lnTo>
                      <a:pt x="39" y="45"/>
                    </a:lnTo>
                    <a:lnTo>
                      <a:pt x="39" y="507"/>
                    </a:lnTo>
                    <a:lnTo>
                      <a:pt x="47" y="671"/>
                    </a:lnTo>
                    <a:lnTo>
                      <a:pt x="47" y="909"/>
                    </a:lnTo>
                    <a:lnTo>
                      <a:pt x="47" y="268"/>
                    </a:lnTo>
                    <a:lnTo>
                      <a:pt x="47" y="872"/>
                    </a:lnTo>
                    <a:lnTo>
                      <a:pt x="55" y="716"/>
                    </a:lnTo>
                    <a:lnTo>
                      <a:pt x="55" y="976"/>
                    </a:lnTo>
                    <a:lnTo>
                      <a:pt x="55" y="298"/>
                    </a:lnTo>
                    <a:lnTo>
                      <a:pt x="55" y="701"/>
                    </a:lnTo>
                    <a:lnTo>
                      <a:pt x="63" y="656"/>
                    </a:lnTo>
                    <a:lnTo>
                      <a:pt x="63" y="1125"/>
                    </a:lnTo>
                    <a:lnTo>
                      <a:pt x="63" y="186"/>
                    </a:lnTo>
                    <a:lnTo>
                      <a:pt x="63" y="842"/>
                    </a:lnTo>
                    <a:lnTo>
                      <a:pt x="71" y="969"/>
                    </a:lnTo>
                    <a:lnTo>
                      <a:pt x="71" y="1111"/>
                    </a:lnTo>
                    <a:lnTo>
                      <a:pt x="71" y="283"/>
                    </a:lnTo>
                    <a:lnTo>
                      <a:pt x="71" y="894"/>
                    </a:lnTo>
                    <a:lnTo>
                      <a:pt x="79" y="961"/>
                    </a:lnTo>
                    <a:lnTo>
                      <a:pt x="79" y="1252"/>
                    </a:lnTo>
                    <a:lnTo>
                      <a:pt x="79" y="306"/>
                    </a:lnTo>
                    <a:lnTo>
                      <a:pt x="79" y="790"/>
                    </a:lnTo>
                    <a:lnTo>
                      <a:pt x="87" y="671"/>
                    </a:lnTo>
                    <a:lnTo>
                      <a:pt x="87" y="894"/>
                    </a:lnTo>
                    <a:lnTo>
                      <a:pt x="87" y="0"/>
                    </a:lnTo>
                    <a:lnTo>
                      <a:pt x="87" y="663"/>
                    </a:lnTo>
                    <a:lnTo>
                      <a:pt x="95" y="656"/>
                    </a:lnTo>
                    <a:lnTo>
                      <a:pt x="95" y="1006"/>
                    </a:lnTo>
                    <a:lnTo>
                      <a:pt x="95" y="246"/>
                    </a:lnTo>
                    <a:lnTo>
                      <a:pt x="95" y="768"/>
                    </a:lnTo>
                    <a:lnTo>
                      <a:pt x="103" y="768"/>
                    </a:lnTo>
                    <a:lnTo>
                      <a:pt x="103" y="1192"/>
                    </a:lnTo>
                    <a:lnTo>
                      <a:pt x="103" y="321"/>
                    </a:lnTo>
                    <a:lnTo>
                      <a:pt x="103" y="879"/>
                    </a:lnTo>
                    <a:lnTo>
                      <a:pt x="111" y="879"/>
                    </a:lnTo>
                    <a:lnTo>
                      <a:pt x="111" y="1140"/>
                    </a:lnTo>
                    <a:lnTo>
                      <a:pt x="111" y="365"/>
                    </a:lnTo>
                    <a:lnTo>
                      <a:pt x="111" y="790"/>
                    </a:lnTo>
                    <a:lnTo>
                      <a:pt x="119" y="663"/>
                    </a:lnTo>
                    <a:lnTo>
                      <a:pt x="119" y="1170"/>
                    </a:lnTo>
                    <a:lnTo>
                      <a:pt x="119" y="388"/>
                    </a:lnTo>
                    <a:lnTo>
                      <a:pt x="119" y="604"/>
                    </a:lnTo>
                    <a:lnTo>
                      <a:pt x="127" y="626"/>
                    </a:lnTo>
                    <a:lnTo>
                      <a:pt x="127" y="969"/>
                    </a:lnTo>
                    <a:lnTo>
                      <a:pt x="127" y="306"/>
                    </a:lnTo>
                    <a:lnTo>
                      <a:pt x="127" y="604"/>
                    </a:lnTo>
                    <a:lnTo>
                      <a:pt x="135" y="641"/>
                    </a:lnTo>
                    <a:lnTo>
                      <a:pt x="135" y="1118"/>
                    </a:lnTo>
                    <a:lnTo>
                      <a:pt x="135" y="149"/>
                    </a:lnTo>
                    <a:lnTo>
                      <a:pt x="135" y="507"/>
                    </a:lnTo>
                    <a:lnTo>
                      <a:pt x="143" y="544"/>
                    </a:lnTo>
                    <a:lnTo>
                      <a:pt x="143" y="909"/>
                    </a:lnTo>
                    <a:lnTo>
                      <a:pt x="143" y="67"/>
                    </a:lnTo>
                    <a:lnTo>
                      <a:pt x="143" y="298"/>
                    </a:lnTo>
                    <a:lnTo>
                      <a:pt x="151" y="678"/>
                    </a:lnTo>
                    <a:lnTo>
                      <a:pt x="151" y="1118"/>
                    </a:lnTo>
                    <a:lnTo>
                      <a:pt x="151" y="253"/>
                    </a:lnTo>
                    <a:lnTo>
                      <a:pt x="151" y="723"/>
                    </a:lnTo>
                    <a:lnTo>
                      <a:pt x="159" y="566"/>
                    </a:lnTo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Freeform 66"/>
              <p:cNvSpPr>
                <a:spLocks/>
              </p:cNvSpPr>
              <p:nvPr/>
            </p:nvSpPr>
            <p:spPr bwMode="auto">
              <a:xfrm>
                <a:off x="1228" y="1502"/>
                <a:ext cx="255" cy="1275"/>
              </a:xfrm>
              <a:custGeom>
                <a:avLst/>
                <a:gdLst>
                  <a:gd name="T0" fmla="*/ 0 w 255"/>
                  <a:gd name="T1" fmla="*/ 15 h 1275"/>
                  <a:gd name="T2" fmla="*/ 8 w 255"/>
                  <a:gd name="T3" fmla="*/ 969 h 1275"/>
                  <a:gd name="T4" fmla="*/ 16 w 255"/>
                  <a:gd name="T5" fmla="*/ 746 h 1275"/>
                  <a:gd name="T6" fmla="*/ 16 w 255"/>
                  <a:gd name="T7" fmla="*/ 753 h 1275"/>
                  <a:gd name="T8" fmla="*/ 24 w 255"/>
                  <a:gd name="T9" fmla="*/ 321 h 1275"/>
                  <a:gd name="T10" fmla="*/ 32 w 255"/>
                  <a:gd name="T11" fmla="*/ 1006 h 1275"/>
                  <a:gd name="T12" fmla="*/ 40 w 255"/>
                  <a:gd name="T13" fmla="*/ 380 h 1275"/>
                  <a:gd name="T14" fmla="*/ 40 w 255"/>
                  <a:gd name="T15" fmla="*/ 664 h 1275"/>
                  <a:gd name="T16" fmla="*/ 48 w 255"/>
                  <a:gd name="T17" fmla="*/ 321 h 1275"/>
                  <a:gd name="T18" fmla="*/ 56 w 255"/>
                  <a:gd name="T19" fmla="*/ 1275 h 1275"/>
                  <a:gd name="T20" fmla="*/ 64 w 255"/>
                  <a:gd name="T21" fmla="*/ 753 h 1275"/>
                  <a:gd name="T22" fmla="*/ 64 w 255"/>
                  <a:gd name="T23" fmla="*/ 626 h 1275"/>
                  <a:gd name="T24" fmla="*/ 72 w 255"/>
                  <a:gd name="T25" fmla="*/ 187 h 1275"/>
                  <a:gd name="T26" fmla="*/ 80 w 255"/>
                  <a:gd name="T27" fmla="*/ 895 h 1275"/>
                  <a:gd name="T28" fmla="*/ 88 w 255"/>
                  <a:gd name="T29" fmla="*/ 440 h 1275"/>
                  <a:gd name="T30" fmla="*/ 88 w 255"/>
                  <a:gd name="T31" fmla="*/ 537 h 1275"/>
                  <a:gd name="T32" fmla="*/ 96 w 255"/>
                  <a:gd name="T33" fmla="*/ 231 h 1275"/>
                  <a:gd name="T34" fmla="*/ 104 w 255"/>
                  <a:gd name="T35" fmla="*/ 1006 h 1275"/>
                  <a:gd name="T36" fmla="*/ 112 w 255"/>
                  <a:gd name="T37" fmla="*/ 835 h 1275"/>
                  <a:gd name="T38" fmla="*/ 112 w 255"/>
                  <a:gd name="T39" fmla="*/ 574 h 1275"/>
                  <a:gd name="T40" fmla="*/ 120 w 255"/>
                  <a:gd name="T41" fmla="*/ 209 h 1275"/>
                  <a:gd name="T42" fmla="*/ 128 w 255"/>
                  <a:gd name="T43" fmla="*/ 1133 h 1275"/>
                  <a:gd name="T44" fmla="*/ 136 w 255"/>
                  <a:gd name="T45" fmla="*/ 857 h 1275"/>
                  <a:gd name="T46" fmla="*/ 136 w 255"/>
                  <a:gd name="T47" fmla="*/ 492 h 1275"/>
                  <a:gd name="T48" fmla="*/ 143 w 255"/>
                  <a:gd name="T49" fmla="*/ 254 h 1275"/>
                  <a:gd name="T50" fmla="*/ 151 w 255"/>
                  <a:gd name="T51" fmla="*/ 1051 h 1275"/>
                  <a:gd name="T52" fmla="*/ 159 w 255"/>
                  <a:gd name="T53" fmla="*/ 649 h 1275"/>
                  <a:gd name="T54" fmla="*/ 159 w 255"/>
                  <a:gd name="T55" fmla="*/ 358 h 1275"/>
                  <a:gd name="T56" fmla="*/ 167 w 255"/>
                  <a:gd name="T57" fmla="*/ 425 h 1275"/>
                  <a:gd name="T58" fmla="*/ 175 w 255"/>
                  <a:gd name="T59" fmla="*/ 60 h 1275"/>
                  <a:gd name="T60" fmla="*/ 183 w 255"/>
                  <a:gd name="T61" fmla="*/ 1118 h 1275"/>
                  <a:gd name="T62" fmla="*/ 191 w 255"/>
                  <a:gd name="T63" fmla="*/ 328 h 1275"/>
                  <a:gd name="T64" fmla="*/ 191 w 255"/>
                  <a:gd name="T65" fmla="*/ 708 h 1275"/>
                  <a:gd name="T66" fmla="*/ 199 w 255"/>
                  <a:gd name="T67" fmla="*/ 261 h 1275"/>
                  <a:gd name="T68" fmla="*/ 207 w 255"/>
                  <a:gd name="T69" fmla="*/ 1111 h 1275"/>
                  <a:gd name="T70" fmla="*/ 215 w 255"/>
                  <a:gd name="T71" fmla="*/ 515 h 1275"/>
                  <a:gd name="T72" fmla="*/ 215 w 255"/>
                  <a:gd name="T73" fmla="*/ 686 h 1275"/>
                  <a:gd name="T74" fmla="*/ 223 w 255"/>
                  <a:gd name="T75" fmla="*/ 105 h 1275"/>
                  <a:gd name="T76" fmla="*/ 231 w 255"/>
                  <a:gd name="T77" fmla="*/ 798 h 1275"/>
                  <a:gd name="T78" fmla="*/ 239 w 255"/>
                  <a:gd name="T79" fmla="*/ 321 h 1275"/>
                  <a:gd name="T80" fmla="*/ 239 w 255"/>
                  <a:gd name="T81" fmla="*/ 395 h 1275"/>
                  <a:gd name="T82" fmla="*/ 247 w 255"/>
                  <a:gd name="T83" fmla="*/ 67 h 127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255" h="1275">
                    <a:moveTo>
                      <a:pt x="0" y="261"/>
                    </a:moveTo>
                    <a:lnTo>
                      <a:pt x="0" y="865"/>
                    </a:lnTo>
                    <a:lnTo>
                      <a:pt x="0" y="15"/>
                    </a:lnTo>
                    <a:lnTo>
                      <a:pt x="0" y="380"/>
                    </a:lnTo>
                    <a:lnTo>
                      <a:pt x="8" y="596"/>
                    </a:lnTo>
                    <a:lnTo>
                      <a:pt x="8" y="969"/>
                    </a:lnTo>
                    <a:lnTo>
                      <a:pt x="8" y="179"/>
                    </a:lnTo>
                    <a:lnTo>
                      <a:pt x="8" y="716"/>
                    </a:lnTo>
                    <a:lnTo>
                      <a:pt x="16" y="746"/>
                    </a:lnTo>
                    <a:lnTo>
                      <a:pt x="16" y="1155"/>
                    </a:lnTo>
                    <a:lnTo>
                      <a:pt x="16" y="336"/>
                    </a:lnTo>
                    <a:lnTo>
                      <a:pt x="16" y="753"/>
                    </a:lnTo>
                    <a:lnTo>
                      <a:pt x="24" y="731"/>
                    </a:lnTo>
                    <a:lnTo>
                      <a:pt x="24" y="1021"/>
                    </a:lnTo>
                    <a:lnTo>
                      <a:pt x="24" y="321"/>
                    </a:lnTo>
                    <a:lnTo>
                      <a:pt x="24" y="433"/>
                    </a:lnTo>
                    <a:lnTo>
                      <a:pt x="32" y="746"/>
                    </a:lnTo>
                    <a:lnTo>
                      <a:pt x="32" y="1006"/>
                    </a:lnTo>
                    <a:lnTo>
                      <a:pt x="32" y="254"/>
                    </a:lnTo>
                    <a:lnTo>
                      <a:pt x="32" y="455"/>
                    </a:lnTo>
                    <a:lnTo>
                      <a:pt x="40" y="380"/>
                    </a:lnTo>
                    <a:lnTo>
                      <a:pt x="40" y="872"/>
                    </a:lnTo>
                    <a:lnTo>
                      <a:pt x="40" y="254"/>
                    </a:lnTo>
                    <a:lnTo>
                      <a:pt x="40" y="664"/>
                    </a:lnTo>
                    <a:lnTo>
                      <a:pt x="48" y="485"/>
                    </a:lnTo>
                    <a:lnTo>
                      <a:pt x="48" y="1051"/>
                    </a:lnTo>
                    <a:lnTo>
                      <a:pt x="48" y="321"/>
                    </a:lnTo>
                    <a:lnTo>
                      <a:pt x="48" y="746"/>
                    </a:lnTo>
                    <a:lnTo>
                      <a:pt x="56" y="708"/>
                    </a:lnTo>
                    <a:lnTo>
                      <a:pt x="56" y="1275"/>
                    </a:lnTo>
                    <a:lnTo>
                      <a:pt x="56" y="313"/>
                    </a:lnTo>
                    <a:lnTo>
                      <a:pt x="56" y="939"/>
                    </a:lnTo>
                    <a:lnTo>
                      <a:pt x="64" y="753"/>
                    </a:lnTo>
                    <a:lnTo>
                      <a:pt x="64" y="1066"/>
                    </a:lnTo>
                    <a:lnTo>
                      <a:pt x="64" y="202"/>
                    </a:lnTo>
                    <a:lnTo>
                      <a:pt x="64" y="626"/>
                    </a:lnTo>
                    <a:lnTo>
                      <a:pt x="72" y="582"/>
                    </a:lnTo>
                    <a:lnTo>
                      <a:pt x="72" y="1021"/>
                    </a:lnTo>
                    <a:lnTo>
                      <a:pt x="72" y="187"/>
                    </a:lnTo>
                    <a:lnTo>
                      <a:pt x="72" y="775"/>
                    </a:lnTo>
                    <a:lnTo>
                      <a:pt x="80" y="552"/>
                    </a:lnTo>
                    <a:lnTo>
                      <a:pt x="80" y="895"/>
                    </a:lnTo>
                    <a:lnTo>
                      <a:pt x="80" y="105"/>
                    </a:lnTo>
                    <a:lnTo>
                      <a:pt x="80" y="388"/>
                    </a:lnTo>
                    <a:lnTo>
                      <a:pt x="88" y="440"/>
                    </a:lnTo>
                    <a:lnTo>
                      <a:pt x="88" y="1051"/>
                    </a:lnTo>
                    <a:lnTo>
                      <a:pt x="88" y="45"/>
                    </a:lnTo>
                    <a:lnTo>
                      <a:pt x="88" y="537"/>
                    </a:lnTo>
                    <a:lnTo>
                      <a:pt x="96" y="649"/>
                    </a:lnTo>
                    <a:lnTo>
                      <a:pt x="96" y="895"/>
                    </a:lnTo>
                    <a:lnTo>
                      <a:pt x="96" y="231"/>
                    </a:lnTo>
                    <a:lnTo>
                      <a:pt x="96" y="693"/>
                    </a:lnTo>
                    <a:lnTo>
                      <a:pt x="104" y="619"/>
                    </a:lnTo>
                    <a:lnTo>
                      <a:pt x="104" y="1006"/>
                    </a:lnTo>
                    <a:lnTo>
                      <a:pt x="104" y="298"/>
                    </a:lnTo>
                    <a:lnTo>
                      <a:pt x="104" y="857"/>
                    </a:lnTo>
                    <a:lnTo>
                      <a:pt x="112" y="835"/>
                    </a:lnTo>
                    <a:lnTo>
                      <a:pt x="112" y="1215"/>
                    </a:lnTo>
                    <a:lnTo>
                      <a:pt x="112" y="209"/>
                    </a:lnTo>
                    <a:lnTo>
                      <a:pt x="112" y="574"/>
                    </a:lnTo>
                    <a:lnTo>
                      <a:pt x="120" y="529"/>
                    </a:lnTo>
                    <a:lnTo>
                      <a:pt x="120" y="1081"/>
                    </a:lnTo>
                    <a:lnTo>
                      <a:pt x="120" y="209"/>
                    </a:lnTo>
                    <a:lnTo>
                      <a:pt x="120" y="589"/>
                    </a:lnTo>
                    <a:lnTo>
                      <a:pt x="128" y="760"/>
                    </a:lnTo>
                    <a:lnTo>
                      <a:pt x="128" y="1133"/>
                    </a:lnTo>
                    <a:lnTo>
                      <a:pt x="128" y="239"/>
                    </a:lnTo>
                    <a:lnTo>
                      <a:pt x="128" y="634"/>
                    </a:lnTo>
                    <a:lnTo>
                      <a:pt x="136" y="857"/>
                    </a:lnTo>
                    <a:lnTo>
                      <a:pt x="136" y="1021"/>
                    </a:lnTo>
                    <a:lnTo>
                      <a:pt x="136" y="336"/>
                    </a:lnTo>
                    <a:lnTo>
                      <a:pt x="136" y="492"/>
                    </a:lnTo>
                    <a:lnTo>
                      <a:pt x="143" y="626"/>
                    </a:lnTo>
                    <a:lnTo>
                      <a:pt x="143" y="1215"/>
                    </a:lnTo>
                    <a:lnTo>
                      <a:pt x="143" y="254"/>
                    </a:lnTo>
                    <a:lnTo>
                      <a:pt x="143" y="596"/>
                    </a:lnTo>
                    <a:lnTo>
                      <a:pt x="151" y="678"/>
                    </a:lnTo>
                    <a:lnTo>
                      <a:pt x="151" y="1051"/>
                    </a:lnTo>
                    <a:lnTo>
                      <a:pt x="151" y="105"/>
                    </a:lnTo>
                    <a:lnTo>
                      <a:pt x="151" y="596"/>
                    </a:lnTo>
                    <a:lnTo>
                      <a:pt x="159" y="649"/>
                    </a:lnTo>
                    <a:lnTo>
                      <a:pt x="159" y="999"/>
                    </a:lnTo>
                    <a:lnTo>
                      <a:pt x="159" y="276"/>
                    </a:lnTo>
                    <a:lnTo>
                      <a:pt x="159" y="358"/>
                    </a:lnTo>
                    <a:lnTo>
                      <a:pt x="167" y="209"/>
                    </a:lnTo>
                    <a:lnTo>
                      <a:pt x="167" y="1036"/>
                    </a:lnTo>
                    <a:lnTo>
                      <a:pt x="167" y="425"/>
                    </a:lnTo>
                    <a:lnTo>
                      <a:pt x="175" y="760"/>
                    </a:lnTo>
                    <a:lnTo>
                      <a:pt x="175" y="1178"/>
                    </a:lnTo>
                    <a:lnTo>
                      <a:pt x="175" y="60"/>
                    </a:lnTo>
                    <a:lnTo>
                      <a:pt x="175" y="626"/>
                    </a:lnTo>
                    <a:lnTo>
                      <a:pt x="183" y="500"/>
                    </a:lnTo>
                    <a:lnTo>
                      <a:pt x="183" y="1118"/>
                    </a:lnTo>
                    <a:lnTo>
                      <a:pt x="183" y="60"/>
                    </a:lnTo>
                    <a:lnTo>
                      <a:pt x="183" y="641"/>
                    </a:lnTo>
                    <a:lnTo>
                      <a:pt x="191" y="328"/>
                    </a:lnTo>
                    <a:lnTo>
                      <a:pt x="191" y="947"/>
                    </a:lnTo>
                    <a:lnTo>
                      <a:pt x="191" y="172"/>
                    </a:lnTo>
                    <a:lnTo>
                      <a:pt x="191" y="708"/>
                    </a:lnTo>
                    <a:lnTo>
                      <a:pt x="199" y="619"/>
                    </a:lnTo>
                    <a:lnTo>
                      <a:pt x="199" y="1155"/>
                    </a:lnTo>
                    <a:lnTo>
                      <a:pt x="199" y="261"/>
                    </a:lnTo>
                    <a:lnTo>
                      <a:pt x="199" y="716"/>
                    </a:lnTo>
                    <a:lnTo>
                      <a:pt x="207" y="641"/>
                    </a:lnTo>
                    <a:lnTo>
                      <a:pt x="207" y="1111"/>
                    </a:lnTo>
                    <a:lnTo>
                      <a:pt x="207" y="276"/>
                    </a:lnTo>
                    <a:lnTo>
                      <a:pt x="207" y="790"/>
                    </a:lnTo>
                    <a:lnTo>
                      <a:pt x="215" y="515"/>
                    </a:lnTo>
                    <a:lnTo>
                      <a:pt x="215" y="947"/>
                    </a:lnTo>
                    <a:lnTo>
                      <a:pt x="215" y="142"/>
                    </a:lnTo>
                    <a:lnTo>
                      <a:pt x="215" y="686"/>
                    </a:lnTo>
                    <a:lnTo>
                      <a:pt x="223" y="544"/>
                    </a:lnTo>
                    <a:lnTo>
                      <a:pt x="223" y="984"/>
                    </a:lnTo>
                    <a:lnTo>
                      <a:pt x="223" y="105"/>
                    </a:lnTo>
                    <a:lnTo>
                      <a:pt x="223" y="529"/>
                    </a:lnTo>
                    <a:lnTo>
                      <a:pt x="231" y="239"/>
                    </a:lnTo>
                    <a:lnTo>
                      <a:pt x="231" y="798"/>
                    </a:lnTo>
                    <a:lnTo>
                      <a:pt x="231" y="0"/>
                    </a:lnTo>
                    <a:lnTo>
                      <a:pt x="231" y="485"/>
                    </a:lnTo>
                    <a:lnTo>
                      <a:pt x="239" y="321"/>
                    </a:lnTo>
                    <a:lnTo>
                      <a:pt x="239" y="880"/>
                    </a:lnTo>
                    <a:lnTo>
                      <a:pt x="239" y="15"/>
                    </a:lnTo>
                    <a:lnTo>
                      <a:pt x="239" y="395"/>
                    </a:lnTo>
                    <a:lnTo>
                      <a:pt x="247" y="515"/>
                    </a:lnTo>
                    <a:lnTo>
                      <a:pt x="247" y="977"/>
                    </a:lnTo>
                    <a:lnTo>
                      <a:pt x="247" y="67"/>
                    </a:lnTo>
                    <a:lnTo>
                      <a:pt x="247" y="313"/>
                    </a:lnTo>
                    <a:lnTo>
                      <a:pt x="255" y="58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Freeform 67"/>
              <p:cNvSpPr>
                <a:spLocks/>
              </p:cNvSpPr>
              <p:nvPr/>
            </p:nvSpPr>
            <p:spPr bwMode="auto">
              <a:xfrm>
                <a:off x="1483" y="1435"/>
                <a:ext cx="246" cy="1416"/>
              </a:xfrm>
              <a:custGeom>
                <a:avLst/>
                <a:gdLst>
                  <a:gd name="T0" fmla="*/ 0 w 246"/>
                  <a:gd name="T1" fmla="*/ 209 h 1416"/>
                  <a:gd name="T2" fmla="*/ 8 w 246"/>
                  <a:gd name="T3" fmla="*/ 1058 h 1416"/>
                  <a:gd name="T4" fmla="*/ 16 w 246"/>
                  <a:gd name="T5" fmla="*/ 768 h 1416"/>
                  <a:gd name="T6" fmla="*/ 16 w 246"/>
                  <a:gd name="T7" fmla="*/ 686 h 1416"/>
                  <a:gd name="T8" fmla="*/ 24 w 246"/>
                  <a:gd name="T9" fmla="*/ 328 h 1416"/>
                  <a:gd name="T10" fmla="*/ 32 w 246"/>
                  <a:gd name="T11" fmla="*/ 1006 h 1416"/>
                  <a:gd name="T12" fmla="*/ 40 w 246"/>
                  <a:gd name="T13" fmla="*/ 701 h 1416"/>
                  <a:gd name="T14" fmla="*/ 40 w 246"/>
                  <a:gd name="T15" fmla="*/ 470 h 1416"/>
                  <a:gd name="T16" fmla="*/ 47 w 246"/>
                  <a:gd name="T17" fmla="*/ 231 h 1416"/>
                  <a:gd name="T18" fmla="*/ 55 w 246"/>
                  <a:gd name="T19" fmla="*/ 1081 h 1416"/>
                  <a:gd name="T20" fmla="*/ 63 w 246"/>
                  <a:gd name="T21" fmla="*/ 708 h 1416"/>
                  <a:gd name="T22" fmla="*/ 63 w 246"/>
                  <a:gd name="T23" fmla="*/ 671 h 1416"/>
                  <a:gd name="T24" fmla="*/ 71 w 246"/>
                  <a:gd name="T25" fmla="*/ 291 h 1416"/>
                  <a:gd name="T26" fmla="*/ 79 w 246"/>
                  <a:gd name="T27" fmla="*/ 999 h 1416"/>
                  <a:gd name="T28" fmla="*/ 87 w 246"/>
                  <a:gd name="T29" fmla="*/ 708 h 1416"/>
                  <a:gd name="T30" fmla="*/ 87 w 246"/>
                  <a:gd name="T31" fmla="*/ 663 h 1416"/>
                  <a:gd name="T32" fmla="*/ 95 w 246"/>
                  <a:gd name="T33" fmla="*/ 306 h 1416"/>
                  <a:gd name="T34" fmla="*/ 103 w 246"/>
                  <a:gd name="T35" fmla="*/ 1088 h 1416"/>
                  <a:gd name="T36" fmla="*/ 111 w 246"/>
                  <a:gd name="T37" fmla="*/ 649 h 1416"/>
                  <a:gd name="T38" fmla="*/ 111 w 246"/>
                  <a:gd name="T39" fmla="*/ 380 h 1416"/>
                  <a:gd name="T40" fmla="*/ 119 w 246"/>
                  <a:gd name="T41" fmla="*/ 127 h 1416"/>
                  <a:gd name="T42" fmla="*/ 127 w 246"/>
                  <a:gd name="T43" fmla="*/ 1088 h 1416"/>
                  <a:gd name="T44" fmla="*/ 135 w 246"/>
                  <a:gd name="T45" fmla="*/ 842 h 1416"/>
                  <a:gd name="T46" fmla="*/ 135 w 246"/>
                  <a:gd name="T47" fmla="*/ 805 h 1416"/>
                  <a:gd name="T48" fmla="*/ 143 w 246"/>
                  <a:gd name="T49" fmla="*/ 313 h 1416"/>
                  <a:gd name="T50" fmla="*/ 151 w 246"/>
                  <a:gd name="T51" fmla="*/ 1260 h 1416"/>
                  <a:gd name="T52" fmla="*/ 159 w 246"/>
                  <a:gd name="T53" fmla="*/ 805 h 1416"/>
                  <a:gd name="T54" fmla="*/ 159 w 246"/>
                  <a:gd name="T55" fmla="*/ 895 h 1416"/>
                  <a:gd name="T56" fmla="*/ 167 w 246"/>
                  <a:gd name="T57" fmla="*/ 127 h 1416"/>
                  <a:gd name="T58" fmla="*/ 175 w 246"/>
                  <a:gd name="T59" fmla="*/ 1088 h 1416"/>
                  <a:gd name="T60" fmla="*/ 183 w 246"/>
                  <a:gd name="T61" fmla="*/ 418 h 1416"/>
                  <a:gd name="T62" fmla="*/ 183 w 246"/>
                  <a:gd name="T63" fmla="*/ 336 h 1416"/>
                  <a:gd name="T64" fmla="*/ 191 w 246"/>
                  <a:gd name="T65" fmla="*/ 67 h 1416"/>
                  <a:gd name="T66" fmla="*/ 199 w 246"/>
                  <a:gd name="T67" fmla="*/ 1208 h 1416"/>
                  <a:gd name="T68" fmla="*/ 206 w 246"/>
                  <a:gd name="T69" fmla="*/ 537 h 1416"/>
                  <a:gd name="T70" fmla="*/ 206 w 246"/>
                  <a:gd name="T71" fmla="*/ 619 h 1416"/>
                  <a:gd name="T72" fmla="*/ 214 w 246"/>
                  <a:gd name="T73" fmla="*/ 164 h 1416"/>
                  <a:gd name="T74" fmla="*/ 222 w 246"/>
                  <a:gd name="T75" fmla="*/ 1148 h 1416"/>
                  <a:gd name="T76" fmla="*/ 230 w 246"/>
                  <a:gd name="T77" fmla="*/ 872 h 1416"/>
                  <a:gd name="T78" fmla="*/ 230 w 246"/>
                  <a:gd name="T79" fmla="*/ 462 h 1416"/>
                  <a:gd name="T80" fmla="*/ 238 w 246"/>
                  <a:gd name="T81" fmla="*/ 216 h 1416"/>
                  <a:gd name="T82" fmla="*/ 246 w 246"/>
                  <a:gd name="T83" fmla="*/ 1051 h 141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246" h="1416">
                    <a:moveTo>
                      <a:pt x="0" y="656"/>
                    </a:moveTo>
                    <a:lnTo>
                      <a:pt x="0" y="902"/>
                    </a:lnTo>
                    <a:lnTo>
                      <a:pt x="0" y="209"/>
                    </a:lnTo>
                    <a:lnTo>
                      <a:pt x="0" y="686"/>
                    </a:lnTo>
                    <a:lnTo>
                      <a:pt x="8" y="842"/>
                    </a:lnTo>
                    <a:lnTo>
                      <a:pt x="8" y="1058"/>
                    </a:lnTo>
                    <a:lnTo>
                      <a:pt x="8" y="194"/>
                    </a:lnTo>
                    <a:lnTo>
                      <a:pt x="8" y="842"/>
                    </a:lnTo>
                    <a:lnTo>
                      <a:pt x="16" y="768"/>
                    </a:lnTo>
                    <a:lnTo>
                      <a:pt x="16" y="1051"/>
                    </a:lnTo>
                    <a:lnTo>
                      <a:pt x="16" y="261"/>
                    </a:lnTo>
                    <a:lnTo>
                      <a:pt x="16" y="686"/>
                    </a:lnTo>
                    <a:lnTo>
                      <a:pt x="24" y="909"/>
                    </a:lnTo>
                    <a:lnTo>
                      <a:pt x="24" y="999"/>
                    </a:lnTo>
                    <a:lnTo>
                      <a:pt x="24" y="328"/>
                    </a:lnTo>
                    <a:lnTo>
                      <a:pt x="24" y="790"/>
                    </a:lnTo>
                    <a:lnTo>
                      <a:pt x="32" y="865"/>
                    </a:lnTo>
                    <a:lnTo>
                      <a:pt x="32" y="1006"/>
                    </a:lnTo>
                    <a:lnTo>
                      <a:pt x="32" y="231"/>
                    </a:lnTo>
                    <a:lnTo>
                      <a:pt x="32" y="723"/>
                    </a:lnTo>
                    <a:lnTo>
                      <a:pt x="40" y="701"/>
                    </a:lnTo>
                    <a:lnTo>
                      <a:pt x="40" y="1014"/>
                    </a:lnTo>
                    <a:lnTo>
                      <a:pt x="40" y="0"/>
                    </a:lnTo>
                    <a:lnTo>
                      <a:pt x="40" y="470"/>
                    </a:lnTo>
                    <a:lnTo>
                      <a:pt x="47" y="537"/>
                    </a:lnTo>
                    <a:lnTo>
                      <a:pt x="47" y="1044"/>
                    </a:lnTo>
                    <a:lnTo>
                      <a:pt x="47" y="231"/>
                    </a:lnTo>
                    <a:lnTo>
                      <a:pt x="47" y="775"/>
                    </a:lnTo>
                    <a:lnTo>
                      <a:pt x="55" y="634"/>
                    </a:lnTo>
                    <a:lnTo>
                      <a:pt x="55" y="1081"/>
                    </a:lnTo>
                    <a:lnTo>
                      <a:pt x="55" y="239"/>
                    </a:lnTo>
                    <a:lnTo>
                      <a:pt x="55" y="425"/>
                    </a:lnTo>
                    <a:lnTo>
                      <a:pt x="63" y="708"/>
                    </a:lnTo>
                    <a:lnTo>
                      <a:pt x="63" y="1111"/>
                    </a:lnTo>
                    <a:lnTo>
                      <a:pt x="63" y="105"/>
                    </a:lnTo>
                    <a:lnTo>
                      <a:pt x="63" y="671"/>
                    </a:lnTo>
                    <a:lnTo>
                      <a:pt x="71" y="485"/>
                    </a:lnTo>
                    <a:lnTo>
                      <a:pt x="71" y="909"/>
                    </a:lnTo>
                    <a:lnTo>
                      <a:pt x="71" y="291"/>
                    </a:lnTo>
                    <a:lnTo>
                      <a:pt x="71" y="775"/>
                    </a:lnTo>
                    <a:lnTo>
                      <a:pt x="79" y="723"/>
                    </a:lnTo>
                    <a:lnTo>
                      <a:pt x="79" y="999"/>
                    </a:lnTo>
                    <a:lnTo>
                      <a:pt x="79" y="246"/>
                    </a:lnTo>
                    <a:lnTo>
                      <a:pt x="79" y="686"/>
                    </a:lnTo>
                    <a:lnTo>
                      <a:pt x="87" y="708"/>
                    </a:lnTo>
                    <a:lnTo>
                      <a:pt x="87" y="1416"/>
                    </a:lnTo>
                    <a:lnTo>
                      <a:pt x="87" y="224"/>
                    </a:lnTo>
                    <a:lnTo>
                      <a:pt x="87" y="663"/>
                    </a:lnTo>
                    <a:lnTo>
                      <a:pt x="95" y="559"/>
                    </a:lnTo>
                    <a:lnTo>
                      <a:pt x="95" y="954"/>
                    </a:lnTo>
                    <a:lnTo>
                      <a:pt x="95" y="306"/>
                    </a:lnTo>
                    <a:lnTo>
                      <a:pt x="95" y="820"/>
                    </a:lnTo>
                    <a:lnTo>
                      <a:pt x="103" y="619"/>
                    </a:lnTo>
                    <a:lnTo>
                      <a:pt x="103" y="1088"/>
                    </a:lnTo>
                    <a:lnTo>
                      <a:pt x="103" y="209"/>
                    </a:lnTo>
                    <a:lnTo>
                      <a:pt x="103" y="574"/>
                    </a:lnTo>
                    <a:lnTo>
                      <a:pt x="111" y="649"/>
                    </a:lnTo>
                    <a:lnTo>
                      <a:pt x="111" y="1029"/>
                    </a:lnTo>
                    <a:lnTo>
                      <a:pt x="111" y="134"/>
                    </a:lnTo>
                    <a:lnTo>
                      <a:pt x="111" y="380"/>
                    </a:lnTo>
                    <a:lnTo>
                      <a:pt x="119" y="820"/>
                    </a:lnTo>
                    <a:lnTo>
                      <a:pt x="119" y="924"/>
                    </a:lnTo>
                    <a:lnTo>
                      <a:pt x="119" y="127"/>
                    </a:lnTo>
                    <a:lnTo>
                      <a:pt x="119" y="656"/>
                    </a:lnTo>
                    <a:lnTo>
                      <a:pt x="127" y="589"/>
                    </a:lnTo>
                    <a:lnTo>
                      <a:pt x="127" y="1088"/>
                    </a:lnTo>
                    <a:lnTo>
                      <a:pt x="127" y="224"/>
                    </a:lnTo>
                    <a:lnTo>
                      <a:pt x="127" y="798"/>
                    </a:lnTo>
                    <a:lnTo>
                      <a:pt x="135" y="842"/>
                    </a:lnTo>
                    <a:lnTo>
                      <a:pt x="135" y="1021"/>
                    </a:lnTo>
                    <a:lnTo>
                      <a:pt x="135" y="209"/>
                    </a:lnTo>
                    <a:lnTo>
                      <a:pt x="135" y="805"/>
                    </a:lnTo>
                    <a:lnTo>
                      <a:pt x="143" y="820"/>
                    </a:lnTo>
                    <a:lnTo>
                      <a:pt x="143" y="1163"/>
                    </a:lnTo>
                    <a:lnTo>
                      <a:pt x="143" y="313"/>
                    </a:lnTo>
                    <a:lnTo>
                      <a:pt x="143" y="701"/>
                    </a:lnTo>
                    <a:lnTo>
                      <a:pt x="151" y="745"/>
                    </a:lnTo>
                    <a:lnTo>
                      <a:pt x="151" y="1260"/>
                    </a:lnTo>
                    <a:lnTo>
                      <a:pt x="151" y="149"/>
                    </a:lnTo>
                    <a:lnTo>
                      <a:pt x="151" y="716"/>
                    </a:lnTo>
                    <a:lnTo>
                      <a:pt x="159" y="805"/>
                    </a:lnTo>
                    <a:lnTo>
                      <a:pt x="159" y="1260"/>
                    </a:lnTo>
                    <a:lnTo>
                      <a:pt x="159" y="276"/>
                    </a:lnTo>
                    <a:lnTo>
                      <a:pt x="159" y="895"/>
                    </a:lnTo>
                    <a:lnTo>
                      <a:pt x="167" y="820"/>
                    </a:lnTo>
                    <a:lnTo>
                      <a:pt x="167" y="1066"/>
                    </a:lnTo>
                    <a:lnTo>
                      <a:pt x="167" y="127"/>
                    </a:lnTo>
                    <a:lnTo>
                      <a:pt x="167" y="835"/>
                    </a:lnTo>
                    <a:lnTo>
                      <a:pt x="175" y="641"/>
                    </a:lnTo>
                    <a:lnTo>
                      <a:pt x="175" y="1088"/>
                    </a:lnTo>
                    <a:lnTo>
                      <a:pt x="175" y="75"/>
                    </a:lnTo>
                    <a:lnTo>
                      <a:pt x="175" y="373"/>
                    </a:lnTo>
                    <a:lnTo>
                      <a:pt x="183" y="418"/>
                    </a:lnTo>
                    <a:lnTo>
                      <a:pt x="183" y="813"/>
                    </a:lnTo>
                    <a:lnTo>
                      <a:pt x="183" y="30"/>
                    </a:lnTo>
                    <a:lnTo>
                      <a:pt x="183" y="336"/>
                    </a:lnTo>
                    <a:lnTo>
                      <a:pt x="191" y="224"/>
                    </a:lnTo>
                    <a:lnTo>
                      <a:pt x="191" y="976"/>
                    </a:lnTo>
                    <a:lnTo>
                      <a:pt x="191" y="67"/>
                    </a:lnTo>
                    <a:lnTo>
                      <a:pt x="191" y="716"/>
                    </a:lnTo>
                    <a:lnTo>
                      <a:pt x="199" y="693"/>
                    </a:lnTo>
                    <a:lnTo>
                      <a:pt x="199" y="1208"/>
                    </a:lnTo>
                    <a:lnTo>
                      <a:pt x="199" y="149"/>
                    </a:lnTo>
                    <a:lnTo>
                      <a:pt x="199" y="641"/>
                    </a:lnTo>
                    <a:lnTo>
                      <a:pt x="206" y="537"/>
                    </a:lnTo>
                    <a:lnTo>
                      <a:pt x="206" y="947"/>
                    </a:lnTo>
                    <a:lnTo>
                      <a:pt x="206" y="149"/>
                    </a:lnTo>
                    <a:lnTo>
                      <a:pt x="206" y="619"/>
                    </a:lnTo>
                    <a:lnTo>
                      <a:pt x="214" y="500"/>
                    </a:lnTo>
                    <a:lnTo>
                      <a:pt x="214" y="917"/>
                    </a:lnTo>
                    <a:lnTo>
                      <a:pt x="214" y="164"/>
                    </a:lnTo>
                    <a:lnTo>
                      <a:pt x="214" y="790"/>
                    </a:lnTo>
                    <a:lnTo>
                      <a:pt x="222" y="813"/>
                    </a:lnTo>
                    <a:lnTo>
                      <a:pt x="222" y="1148"/>
                    </a:lnTo>
                    <a:lnTo>
                      <a:pt x="222" y="105"/>
                    </a:lnTo>
                    <a:lnTo>
                      <a:pt x="222" y="827"/>
                    </a:lnTo>
                    <a:lnTo>
                      <a:pt x="230" y="872"/>
                    </a:lnTo>
                    <a:lnTo>
                      <a:pt x="230" y="1014"/>
                    </a:lnTo>
                    <a:lnTo>
                      <a:pt x="230" y="328"/>
                    </a:lnTo>
                    <a:lnTo>
                      <a:pt x="230" y="462"/>
                    </a:lnTo>
                    <a:lnTo>
                      <a:pt x="238" y="336"/>
                    </a:lnTo>
                    <a:lnTo>
                      <a:pt x="238" y="999"/>
                    </a:lnTo>
                    <a:lnTo>
                      <a:pt x="238" y="216"/>
                    </a:lnTo>
                    <a:lnTo>
                      <a:pt x="238" y="552"/>
                    </a:lnTo>
                    <a:lnTo>
                      <a:pt x="246" y="634"/>
                    </a:lnTo>
                    <a:lnTo>
                      <a:pt x="246" y="1051"/>
                    </a:lnTo>
                    <a:lnTo>
                      <a:pt x="246" y="187"/>
                    </a:lnTo>
                    <a:lnTo>
                      <a:pt x="246" y="693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Freeform 68"/>
              <p:cNvSpPr>
                <a:spLocks/>
              </p:cNvSpPr>
              <p:nvPr/>
            </p:nvSpPr>
            <p:spPr bwMode="auto">
              <a:xfrm>
                <a:off x="1729" y="1525"/>
                <a:ext cx="255" cy="1356"/>
              </a:xfrm>
              <a:custGeom>
                <a:avLst/>
                <a:gdLst>
                  <a:gd name="T0" fmla="*/ 8 w 255"/>
                  <a:gd name="T1" fmla="*/ 991 h 1356"/>
                  <a:gd name="T2" fmla="*/ 16 w 255"/>
                  <a:gd name="T3" fmla="*/ 566 h 1356"/>
                  <a:gd name="T4" fmla="*/ 16 w 255"/>
                  <a:gd name="T5" fmla="*/ 410 h 1356"/>
                  <a:gd name="T6" fmla="*/ 24 w 255"/>
                  <a:gd name="T7" fmla="*/ 201 h 1356"/>
                  <a:gd name="T8" fmla="*/ 32 w 255"/>
                  <a:gd name="T9" fmla="*/ 1021 h 1356"/>
                  <a:gd name="T10" fmla="*/ 40 w 255"/>
                  <a:gd name="T11" fmla="*/ 752 h 1356"/>
                  <a:gd name="T12" fmla="*/ 40 w 255"/>
                  <a:gd name="T13" fmla="*/ 678 h 1356"/>
                  <a:gd name="T14" fmla="*/ 48 w 255"/>
                  <a:gd name="T15" fmla="*/ 97 h 1356"/>
                  <a:gd name="T16" fmla="*/ 56 w 255"/>
                  <a:gd name="T17" fmla="*/ 909 h 1356"/>
                  <a:gd name="T18" fmla="*/ 64 w 255"/>
                  <a:gd name="T19" fmla="*/ 551 h 1356"/>
                  <a:gd name="T20" fmla="*/ 64 w 255"/>
                  <a:gd name="T21" fmla="*/ 611 h 1356"/>
                  <a:gd name="T22" fmla="*/ 72 w 255"/>
                  <a:gd name="T23" fmla="*/ 44 h 1356"/>
                  <a:gd name="T24" fmla="*/ 80 w 255"/>
                  <a:gd name="T25" fmla="*/ 849 h 1356"/>
                  <a:gd name="T26" fmla="*/ 88 w 255"/>
                  <a:gd name="T27" fmla="*/ 566 h 1356"/>
                  <a:gd name="T28" fmla="*/ 88 w 255"/>
                  <a:gd name="T29" fmla="*/ 797 h 1356"/>
                  <a:gd name="T30" fmla="*/ 96 w 255"/>
                  <a:gd name="T31" fmla="*/ 149 h 1356"/>
                  <a:gd name="T32" fmla="*/ 104 w 255"/>
                  <a:gd name="T33" fmla="*/ 1058 h 1356"/>
                  <a:gd name="T34" fmla="*/ 112 w 255"/>
                  <a:gd name="T35" fmla="*/ 834 h 1356"/>
                  <a:gd name="T36" fmla="*/ 112 w 255"/>
                  <a:gd name="T37" fmla="*/ 693 h 1356"/>
                  <a:gd name="T38" fmla="*/ 119 w 255"/>
                  <a:gd name="T39" fmla="*/ 432 h 1356"/>
                  <a:gd name="T40" fmla="*/ 127 w 255"/>
                  <a:gd name="T41" fmla="*/ 1185 h 1356"/>
                  <a:gd name="T42" fmla="*/ 135 w 255"/>
                  <a:gd name="T43" fmla="*/ 678 h 1356"/>
                  <a:gd name="T44" fmla="*/ 135 w 255"/>
                  <a:gd name="T45" fmla="*/ 588 h 1356"/>
                  <a:gd name="T46" fmla="*/ 143 w 255"/>
                  <a:gd name="T47" fmla="*/ 179 h 1356"/>
                  <a:gd name="T48" fmla="*/ 151 w 255"/>
                  <a:gd name="T49" fmla="*/ 1028 h 1356"/>
                  <a:gd name="T50" fmla="*/ 159 w 255"/>
                  <a:gd name="T51" fmla="*/ 834 h 1356"/>
                  <a:gd name="T52" fmla="*/ 159 w 255"/>
                  <a:gd name="T53" fmla="*/ 864 h 1356"/>
                  <a:gd name="T54" fmla="*/ 167 w 255"/>
                  <a:gd name="T55" fmla="*/ 402 h 1356"/>
                  <a:gd name="T56" fmla="*/ 175 w 255"/>
                  <a:gd name="T57" fmla="*/ 1289 h 1356"/>
                  <a:gd name="T58" fmla="*/ 183 w 255"/>
                  <a:gd name="T59" fmla="*/ 700 h 1356"/>
                  <a:gd name="T60" fmla="*/ 183 w 255"/>
                  <a:gd name="T61" fmla="*/ 931 h 1356"/>
                  <a:gd name="T62" fmla="*/ 191 w 255"/>
                  <a:gd name="T63" fmla="*/ 298 h 1356"/>
                  <a:gd name="T64" fmla="*/ 199 w 255"/>
                  <a:gd name="T65" fmla="*/ 1058 h 1356"/>
                  <a:gd name="T66" fmla="*/ 207 w 255"/>
                  <a:gd name="T67" fmla="*/ 588 h 1356"/>
                  <a:gd name="T68" fmla="*/ 207 w 255"/>
                  <a:gd name="T69" fmla="*/ 566 h 1356"/>
                  <a:gd name="T70" fmla="*/ 215 w 255"/>
                  <a:gd name="T71" fmla="*/ 216 h 1356"/>
                  <a:gd name="T72" fmla="*/ 223 w 255"/>
                  <a:gd name="T73" fmla="*/ 849 h 1356"/>
                  <a:gd name="T74" fmla="*/ 231 w 255"/>
                  <a:gd name="T75" fmla="*/ 454 h 1356"/>
                  <a:gd name="T76" fmla="*/ 231 w 255"/>
                  <a:gd name="T77" fmla="*/ 633 h 1356"/>
                  <a:gd name="T78" fmla="*/ 239 w 255"/>
                  <a:gd name="T79" fmla="*/ 335 h 1356"/>
                  <a:gd name="T80" fmla="*/ 247 w 255"/>
                  <a:gd name="T81" fmla="*/ 1050 h 1356"/>
                  <a:gd name="T82" fmla="*/ 255 w 255"/>
                  <a:gd name="T83" fmla="*/ 790 h 135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255" h="1356">
                    <a:moveTo>
                      <a:pt x="0" y="603"/>
                    </a:moveTo>
                    <a:lnTo>
                      <a:pt x="8" y="670"/>
                    </a:lnTo>
                    <a:lnTo>
                      <a:pt x="8" y="991"/>
                    </a:lnTo>
                    <a:lnTo>
                      <a:pt x="8" y="223"/>
                    </a:lnTo>
                    <a:lnTo>
                      <a:pt x="8" y="417"/>
                    </a:lnTo>
                    <a:lnTo>
                      <a:pt x="16" y="566"/>
                    </a:lnTo>
                    <a:lnTo>
                      <a:pt x="16" y="849"/>
                    </a:lnTo>
                    <a:lnTo>
                      <a:pt x="16" y="164"/>
                    </a:lnTo>
                    <a:lnTo>
                      <a:pt x="16" y="410"/>
                    </a:lnTo>
                    <a:lnTo>
                      <a:pt x="24" y="424"/>
                    </a:lnTo>
                    <a:lnTo>
                      <a:pt x="24" y="954"/>
                    </a:lnTo>
                    <a:lnTo>
                      <a:pt x="24" y="201"/>
                    </a:lnTo>
                    <a:lnTo>
                      <a:pt x="24" y="618"/>
                    </a:lnTo>
                    <a:lnTo>
                      <a:pt x="32" y="745"/>
                    </a:lnTo>
                    <a:lnTo>
                      <a:pt x="32" y="1021"/>
                    </a:lnTo>
                    <a:lnTo>
                      <a:pt x="32" y="320"/>
                    </a:lnTo>
                    <a:lnTo>
                      <a:pt x="32" y="775"/>
                    </a:lnTo>
                    <a:lnTo>
                      <a:pt x="40" y="752"/>
                    </a:lnTo>
                    <a:lnTo>
                      <a:pt x="40" y="1281"/>
                    </a:lnTo>
                    <a:lnTo>
                      <a:pt x="40" y="320"/>
                    </a:lnTo>
                    <a:lnTo>
                      <a:pt x="40" y="678"/>
                    </a:lnTo>
                    <a:lnTo>
                      <a:pt x="48" y="715"/>
                    </a:lnTo>
                    <a:lnTo>
                      <a:pt x="48" y="939"/>
                    </a:lnTo>
                    <a:lnTo>
                      <a:pt x="48" y="97"/>
                    </a:lnTo>
                    <a:lnTo>
                      <a:pt x="48" y="588"/>
                    </a:lnTo>
                    <a:lnTo>
                      <a:pt x="56" y="648"/>
                    </a:lnTo>
                    <a:lnTo>
                      <a:pt x="56" y="909"/>
                    </a:lnTo>
                    <a:lnTo>
                      <a:pt x="56" y="141"/>
                    </a:lnTo>
                    <a:lnTo>
                      <a:pt x="56" y="477"/>
                    </a:lnTo>
                    <a:lnTo>
                      <a:pt x="64" y="551"/>
                    </a:lnTo>
                    <a:lnTo>
                      <a:pt x="64" y="991"/>
                    </a:lnTo>
                    <a:lnTo>
                      <a:pt x="64" y="186"/>
                    </a:lnTo>
                    <a:lnTo>
                      <a:pt x="64" y="611"/>
                    </a:lnTo>
                    <a:lnTo>
                      <a:pt x="72" y="648"/>
                    </a:lnTo>
                    <a:lnTo>
                      <a:pt x="72" y="976"/>
                    </a:lnTo>
                    <a:lnTo>
                      <a:pt x="72" y="44"/>
                    </a:lnTo>
                    <a:lnTo>
                      <a:pt x="72" y="805"/>
                    </a:lnTo>
                    <a:lnTo>
                      <a:pt x="80" y="611"/>
                    </a:lnTo>
                    <a:lnTo>
                      <a:pt x="80" y="849"/>
                    </a:lnTo>
                    <a:lnTo>
                      <a:pt x="80" y="141"/>
                    </a:lnTo>
                    <a:lnTo>
                      <a:pt x="80" y="320"/>
                    </a:lnTo>
                    <a:lnTo>
                      <a:pt x="88" y="566"/>
                    </a:lnTo>
                    <a:lnTo>
                      <a:pt x="88" y="954"/>
                    </a:lnTo>
                    <a:lnTo>
                      <a:pt x="88" y="22"/>
                    </a:lnTo>
                    <a:lnTo>
                      <a:pt x="88" y="797"/>
                    </a:lnTo>
                    <a:lnTo>
                      <a:pt x="96" y="663"/>
                    </a:lnTo>
                    <a:lnTo>
                      <a:pt x="96" y="1110"/>
                    </a:lnTo>
                    <a:lnTo>
                      <a:pt x="96" y="149"/>
                    </a:lnTo>
                    <a:lnTo>
                      <a:pt x="96" y="894"/>
                    </a:lnTo>
                    <a:lnTo>
                      <a:pt x="104" y="655"/>
                    </a:lnTo>
                    <a:lnTo>
                      <a:pt x="104" y="1058"/>
                    </a:lnTo>
                    <a:lnTo>
                      <a:pt x="104" y="335"/>
                    </a:lnTo>
                    <a:lnTo>
                      <a:pt x="104" y="894"/>
                    </a:lnTo>
                    <a:lnTo>
                      <a:pt x="112" y="834"/>
                    </a:lnTo>
                    <a:lnTo>
                      <a:pt x="112" y="1103"/>
                    </a:lnTo>
                    <a:lnTo>
                      <a:pt x="112" y="201"/>
                    </a:lnTo>
                    <a:lnTo>
                      <a:pt x="112" y="693"/>
                    </a:lnTo>
                    <a:lnTo>
                      <a:pt x="119" y="1021"/>
                    </a:lnTo>
                    <a:lnTo>
                      <a:pt x="119" y="1207"/>
                    </a:lnTo>
                    <a:lnTo>
                      <a:pt x="119" y="432"/>
                    </a:lnTo>
                    <a:lnTo>
                      <a:pt x="119" y="506"/>
                    </a:lnTo>
                    <a:lnTo>
                      <a:pt x="127" y="790"/>
                    </a:lnTo>
                    <a:lnTo>
                      <a:pt x="127" y="1185"/>
                    </a:lnTo>
                    <a:lnTo>
                      <a:pt x="127" y="335"/>
                    </a:lnTo>
                    <a:lnTo>
                      <a:pt x="127" y="551"/>
                    </a:lnTo>
                    <a:lnTo>
                      <a:pt x="135" y="678"/>
                    </a:lnTo>
                    <a:lnTo>
                      <a:pt x="135" y="1132"/>
                    </a:lnTo>
                    <a:lnTo>
                      <a:pt x="135" y="193"/>
                    </a:lnTo>
                    <a:lnTo>
                      <a:pt x="135" y="588"/>
                    </a:lnTo>
                    <a:lnTo>
                      <a:pt x="143" y="611"/>
                    </a:lnTo>
                    <a:lnTo>
                      <a:pt x="143" y="939"/>
                    </a:lnTo>
                    <a:lnTo>
                      <a:pt x="143" y="179"/>
                    </a:lnTo>
                    <a:lnTo>
                      <a:pt x="143" y="708"/>
                    </a:lnTo>
                    <a:lnTo>
                      <a:pt x="151" y="678"/>
                    </a:lnTo>
                    <a:lnTo>
                      <a:pt x="151" y="1028"/>
                    </a:lnTo>
                    <a:lnTo>
                      <a:pt x="151" y="216"/>
                    </a:lnTo>
                    <a:lnTo>
                      <a:pt x="151" y="663"/>
                    </a:lnTo>
                    <a:lnTo>
                      <a:pt x="159" y="834"/>
                    </a:lnTo>
                    <a:lnTo>
                      <a:pt x="159" y="1088"/>
                    </a:lnTo>
                    <a:lnTo>
                      <a:pt x="159" y="283"/>
                    </a:lnTo>
                    <a:lnTo>
                      <a:pt x="159" y="864"/>
                    </a:lnTo>
                    <a:lnTo>
                      <a:pt x="167" y="581"/>
                    </a:lnTo>
                    <a:lnTo>
                      <a:pt x="167" y="1132"/>
                    </a:lnTo>
                    <a:lnTo>
                      <a:pt x="167" y="402"/>
                    </a:lnTo>
                    <a:lnTo>
                      <a:pt x="167" y="648"/>
                    </a:lnTo>
                    <a:lnTo>
                      <a:pt x="175" y="655"/>
                    </a:lnTo>
                    <a:lnTo>
                      <a:pt x="175" y="1289"/>
                    </a:lnTo>
                    <a:lnTo>
                      <a:pt x="175" y="521"/>
                    </a:lnTo>
                    <a:lnTo>
                      <a:pt x="175" y="931"/>
                    </a:lnTo>
                    <a:lnTo>
                      <a:pt x="183" y="700"/>
                    </a:lnTo>
                    <a:lnTo>
                      <a:pt x="183" y="1326"/>
                    </a:lnTo>
                    <a:lnTo>
                      <a:pt x="183" y="566"/>
                    </a:lnTo>
                    <a:lnTo>
                      <a:pt x="183" y="931"/>
                    </a:lnTo>
                    <a:lnTo>
                      <a:pt x="191" y="872"/>
                    </a:lnTo>
                    <a:lnTo>
                      <a:pt x="191" y="1296"/>
                    </a:lnTo>
                    <a:lnTo>
                      <a:pt x="191" y="298"/>
                    </a:lnTo>
                    <a:lnTo>
                      <a:pt x="191" y="685"/>
                    </a:lnTo>
                    <a:lnTo>
                      <a:pt x="199" y="633"/>
                    </a:lnTo>
                    <a:lnTo>
                      <a:pt x="199" y="1058"/>
                    </a:lnTo>
                    <a:lnTo>
                      <a:pt x="199" y="0"/>
                    </a:lnTo>
                    <a:lnTo>
                      <a:pt x="199" y="700"/>
                    </a:lnTo>
                    <a:lnTo>
                      <a:pt x="207" y="588"/>
                    </a:lnTo>
                    <a:lnTo>
                      <a:pt x="207" y="1095"/>
                    </a:lnTo>
                    <a:lnTo>
                      <a:pt x="207" y="164"/>
                    </a:lnTo>
                    <a:lnTo>
                      <a:pt x="207" y="566"/>
                    </a:lnTo>
                    <a:lnTo>
                      <a:pt x="215" y="506"/>
                    </a:lnTo>
                    <a:lnTo>
                      <a:pt x="215" y="916"/>
                    </a:lnTo>
                    <a:lnTo>
                      <a:pt x="215" y="216"/>
                    </a:lnTo>
                    <a:lnTo>
                      <a:pt x="215" y="462"/>
                    </a:lnTo>
                    <a:lnTo>
                      <a:pt x="223" y="477"/>
                    </a:lnTo>
                    <a:lnTo>
                      <a:pt x="223" y="849"/>
                    </a:lnTo>
                    <a:lnTo>
                      <a:pt x="223" y="126"/>
                    </a:lnTo>
                    <a:lnTo>
                      <a:pt x="223" y="752"/>
                    </a:lnTo>
                    <a:lnTo>
                      <a:pt x="231" y="454"/>
                    </a:lnTo>
                    <a:lnTo>
                      <a:pt x="231" y="1118"/>
                    </a:lnTo>
                    <a:lnTo>
                      <a:pt x="231" y="119"/>
                    </a:lnTo>
                    <a:lnTo>
                      <a:pt x="231" y="633"/>
                    </a:lnTo>
                    <a:lnTo>
                      <a:pt x="239" y="633"/>
                    </a:lnTo>
                    <a:lnTo>
                      <a:pt x="239" y="1028"/>
                    </a:lnTo>
                    <a:lnTo>
                      <a:pt x="239" y="335"/>
                    </a:lnTo>
                    <a:lnTo>
                      <a:pt x="239" y="573"/>
                    </a:lnTo>
                    <a:lnTo>
                      <a:pt x="247" y="730"/>
                    </a:lnTo>
                    <a:lnTo>
                      <a:pt x="247" y="1050"/>
                    </a:lnTo>
                    <a:lnTo>
                      <a:pt x="247" y="320"/>
                    </a:lnTo>
                    <a:lnTo>
                      <a:pt x="247" y="700"/>
                    </a:lnTo>
                    <a:lnTo>
                      <a:pt x="255" y="790"/>
                    </a:lnTo>
                    <a:lnTo>
                      <a:pt x="255" y="1356"/>
                    </a:lnTo>
                    <a:lnTo>
                      <a:pt x="255" y="298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Freeform 69"/>
              <p:cNvSpPr>
                <a:spLocks/>
              </p:cNvSpPr>
              <p:nvPr/>
            </p:nvSpPr>
            <p:spPr bwMode="auto">
              <a:xfrm>
                <a:off x="1984" y="1346"/>
                <a:ext cx="254" cy="1490"/>
              </a:xfrm>
              <a:custGeom>
                <a:avLst/>
                <a:gdLst>
                  <a:gd name="T0" fmla="*/ 8 w 254"/>
                  <a:gd name="T1" fmla="*/ 1006 h 1490"/>
                  <a:gd name="T2" fmla="*/ 8 w 254"/>
                  <a:gd name="T3" fmla="*/ 1177 h 1490"/>
                  <a:gd name="T4" fmla="*/ 16 w 254"/>
                  <a:gd name="T5" fmla="*/ 283 h 1490"/>
                  <a:gd name="T6" fmla="*/ 23 w 254"/>
                  <a:gd name="T7" fmla="*/ 991 h 1490"/>
                  <a:gd name="T8" fmla="*/ 31 w 254"/>
                  <a:gd name="T9" fmla="*/ 544 h 1490"/>
                  <a:gd name="T10" fmla="*/ 31 w 254"/>
                  <a:gd name="T11" fmla="*/ 827 h 1490"/>
                  <a:gd name="T12" fmla="*/ 39 w 254"/>
                  <a:gd name="T13" fmla="*/ 492 h 1490"/>
                  <a:gd name="T14" fmla="*/ 47 w 254"/>
                  <a:gd name="T15" fmla="*/ 1222 h 1490"/>
                  <a:gd name="T16" fmla="*/ 55 w 254"/>
                  <a:gd name="T17" fmla="*/ 864 h 1490"/>
                  <a:gd name="T18" fmla="*/ 55 w 254"/>
                  <a:gd name="T19" fmla="*/ 894 h 1490"/>
                  <a:gd name="T20" fmla="*/ 63 w 254"/>
                  <a:gd name="T21" fmla="*/ 425 h 1490"/>
                  <a:gd name="T22" fmla="*/ 71 w 254"/>
                  <a:gd name="T23" fmla="*/ 1326 h 1490"/>
                  <a:gd name="T24" fmla="*/ 79 w 254"/>
                  <a:gd name="T25" fmla="*/ 969 h 1490"/>
                  <a:gd name="T26" fmla="*/ 79 w 254"/>
                  <a:gd name="T27" fmla="*/ 685 h 1490"/>
                  <a:gd name="T28" fmla="*/ 87 w 254"/>
                  <a:gd name="T29" fmla="*/ 208 h 1490"/>
                  <a:gd name="T30" fmla="*/ 95 w 254"/>
                  <a:gd name="T31" fmla="*/ 1058 h 1490"/>
                  <a:gd name="T32" fmla="*/ 103 w 254"/>
                  <a:gd name="T33" fmla="*/ 469 h 1490"/>
                  <a:gd name="T34" fmla="*/ 103 w 254"/>
                  <a:gd name="T35" fmla="*/ 484 h 1490"/>
                  <a:gd name="T36" fmla="*/ 111 w 254"/>
                  <a:gd name="T37" fmla="*/ 186 h 1490"/>
                  <a:gd name="T38" fmla="*/ 119 w 254"/>
                  <a:gd name="T39" fmla="*/ 1028 h 1490"/>
                  <a:gd name="T40" fmla="*/ 127 w 254"/>
                  <a:gd name="T41" fmla="*/ 790 h 1490"/>
                  <a:gd name="T42" fmla="*/ 127 w 254"/>
                  <a:gd name="T43" fmla="*/ 790 h 1490"/>
                  <a:gd name="T44" fmla="*/ 135 w 254"/>
                  <a:gd name="T45" fmla="*/ 231 h 1490"/>
                  <a:gd name="T46" fmla="*/ 143 w 254"/>
                  <a:gd name="T47" fmla="*/ 1252 h 1490"/>
                  <a:gd name="T48" fmla="*/ 151 w 254"/>
                  <a:gd name="T49" fmla="*/ 916 h 1490"/>
                  <a:gd name="T50" fmla="*/ 151 w 254"/>
                  <a:gd name="T51" fmla="*/ 812 h 1490"/>
                  <a:gd name="T52" fmla="*/ 159 w 254"/>
                  <a:gd name="T53" fmla="*/ 417 h 1490"/>
                  <a:gd name="T54" fmla="*/ 167 w 254"/>
                  <a:gd name="T55" fmla="*/ 1110 h 1490"/>
                  <a:gd name="T56" fmla="*/ 175 w 254"/>
                  <a:gd name="T57" fmla="*/ 663 h 1490"/>
                  <a:gd name="T58" fmla="*/ 175 w 254"/>
                  <a:gd name="T59" fmla="*/ 551 h 1490"/>
                  <a:gd name="T60" fmla="*/ 182 w 254"/>
                  <a:gd name="T61" fmla="*/ 477 h 1490"/>
                  <a:gd name="T62" fmla="*/ 190 w 254"/>
                  <a:gd name="T63" fmla="*/ 1453 h 1490"/>
                  <a:gd name="T64" fmla="*/ 198 w 254"/>
                  <a:gd name="T65" fmla="*/ 767 h 1490"/>
                  <a:gd name="T66" fmla="*/ 198 w 254"/>
                  <a:gd name="T67" fmla="*/ 790 h 1490"/>
                  <a:gd name="T68" fmla="*/ 206 w 254"/>
                  <a:gd name="T69" fmla="*/ 507 h 1490"/>
                  <a:gd name="T70" fmla="*/ 214 w 254"/>
                  <a:gd name="T71" fmla="*/ 1237 h 1490"/>
                  <a:gd name="T72" fmla="*/ 222 w 254"/>
                  <a:gd name="T73" fmla="*/ 790 h 1490"/>
                  <a:gd name="T74" fmla="*/ 222 w 254"/>
                  <a:gd name="T75" fmla="*/ 589 h 1490"/>
                  <a:gd name="T76" fmla="*/ 230 w 254"/>
                  <a:gd name="T77" fmla="*/ 246 h 1490"/>
                  <a:gd name="T78" fmla="*/ 238 w 254"/>
                  <a:gd name="T79" fmla="*/ 1274 h 1490"/>
                  <a:gd name="T80" fmla="*/ 246 w 254"/>
                  <a:gd name="T81" fmla="*/ 589 h 1490"/>
                  <a:gd name="T82" fmla="*/ 246 w 254"/>
                  <a:gd name="T83" fmla="*/ 1036 h 1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254" h="1490">
                    <a:moveTo>
                      <a:pt x="0" y="477"/>
                    </a:moveTo>
                    <a:lnTo>
                      <a:pt x="0" y="1095"/>
                    </a:lnTo>
                    <a:lnTo>
                      <a:pt x="8" y="1006"/>
                    </a:lnTo>
                    <a:lnTo>
                      <a:pt x="8" y="1349"/>
                    </a:lnTo>
                    <a:lnTo>
                      <a:pt x="8" y="678"/>
                    </a:lnTo>
                    <a:lnTo>
                      <a:pt x="8" y="1177"/>
                    </a:lnTo>
                    <a:lnTo>
                      <a:pt x="16" y="954"/>
                    </a:lnTo>
                    <a:lnTo>
                      <a:pt x="16" y="1423"/>
                    </a:lnTo>
                    <a:lnTo>
                      <a:pt x="16" y="283"/>
                    </a:lnTo>
                    <a:lnTo>
                      <a:pt x="16" y="589"/>
                    </a:lnTo>
                    <a:lnTo>
                      <a:pt x="23" y="775"/>
                    </a:lnTo>
                    <a:lnTo>
                      <a:pt x="23" y="991"/>
                    </a:lnTo>
                    <a:lnTo>
                      <a:pt x="23" y="0"/>
                    </a:lnTo>
                    <a:lnTo>
                      <a:pt x="23" y="656"/>
                    </a:lnTo>
                    <a:lnTo>
                      <a:pt x="31" y="544"/>
                    </a:lnTo>
                    <a:lnTo>
                      <a:pt x="31" y="1192"/>
                    </a:lnTo>
                    <a:lnTo>
                      <a:pt x="31" y="276"/>
                    </a:lnTo>
                    <a:lnTo>
                      <a:pt x="31" y="827"/>
                    </a:lnTo>
                    <a:lnTo>
                      <a:pt x="39" y="812"/>
                    </a:lnTo>
                    <a:lnTo>
                      <a:pt x="39" y="1207"/>
                    </a:lnTo>
                    <a:lnTo>
                      <a:pt x="39" y="492"/>
                    </a:lnTo>
                    <a:lnTo>
                      <a:pt x="39" y="1043"/>
                    </a:lnTo>
                    <a:lnTo>
                      <a:pt x="47" y="902"/>
                    </a:lnTo>
                    <a:lnTo>
                      <a:pt x="47" y="1222"/>
                    </a:lnTo>
                    <a:lnTo>
                      <a:pt x="47" y="261"/>
                    </a:lnTo>
                    <a:lnTo>
                      <a:pt x="47" y="514"/>
                    </a:lnTo>
                    <a:lnTo>
                      <a:pt x="55" y="864"/>
                    </a:lnTo>
                    <a:lnTo>
                      <a:pt x="55" y="1133"/>
                    </a:lnTo>
                    <a:lnTo>
                      <a:pt x="55" y="298"/>
                    </a:lnTo>
                    <a:lnTo>
                      <a:pt x="55" y="894"/>
                    </a:lnTo>
                    <a:lnTo>
                      <a:pt x="63" y="1088"/>
                    </a:lnTo>
                    <a:lnTo>
                      <a:pt x="63" y="1229"/>
                    </a:lnTo>
                    <a:lnTo>
                      <a:pt x="63" y="425"/>
                    </a:lnTo>
                    <a:lnTo>
                      <a:pt x="63" y="931"/>
                    </a:lnTo>
                    <a:lnTo>
                      <a:pt x="71" y="961"/>
                    </a:lnTo>
                    <a:lnTo>
                      <a:pt x="71" y="1326"/>
                    </a:lnTo>
                    <a:lnTo>
                      <a:pt x="71" y="358"/>
                    </a:lnTo>
                    <a:lnTo>
                      <a:pt x="71" y="909"/>
                    </a:lnTo>
                    <a:lnTo>
                      <a:pt x="79" y="969"/>
                    </a:lnTo>
                    <a:lnTo>
                      <a:pt x="79" y="1133"/>
                    </a:lnTo>
                    <a:lnTo>
                      <a:pt x="79" y="439"/>
                    </a:lnTo>
                    <a:lnTo>
                      <a:pt x="79" y="685"/>
                    </a:lnTo>
                    <a:lnTo>
                      <a:pt x="87" y="767"/>
                    </a:lnTo>
                    <a:lnTo>
                      <a:pt x="87" y="1147"/>
                    </a:lnTo>
                    <a:lnTo>
                      <a:pt x="87" y="208"/>
                    </a:lnTo>
                    <a:lnTo>
                      <a:pt x="87" y="507"/>
                    </a:lnTo>
                    <a:lnTo>
                      <a:pt x="95" y="752"/>
                    </a:lnTo>
                    <a:lnTo>
                      <a:pt x="95" y="1058"/>
                    </a:lnTo>
                    <a:lnTo>
                      <a:pt x="95" y="343"/>
                    </a:lnTo>
                    <a:lnTo>
                      <a:pt x="95" y="589"/>
                    </a:lnTo>
                    <a:lnTo>
                      <a:pt x="103" y="469"/>
                    </a:lnTo>
                    <a:lnTo>
                      <a:pt x="103" y="991"/>
                    </a:lnTo>
                    <a:lnTo>
                      <a:pt x="103" y="253"/>
                    </a:lnTo>
                    <a:lnTo>
                      <a:pt x="103" y="484"/>
                    </a:lnTo>
                    <a:lnTo>
                      <a:pt x="111" y="387"/>
                    </a:lnTo>
                    <a:lnTo>
                      <a:pt x="111" y="1229"/>
                    </a:lnTo>
                    <a:lnTo>
                      <a:pt x="111" y="186"/>
                    </a:lnTo>
                    <a:lnTo>
                      <a:pt x="111" y="589"/>
                    </a:lnTo>
                    <a:lnTo>
                      <a:pt x="119" y="842"/>
                    </a:lnTo>
                    <a:lnTo>
                      <a:pt x="119" y="1028"/>
                    </a:lnTo>
                    <a:lnTo>
                      <a:pt x="119" y="283"/>
                    </a:lnTo>
                    <a:lnTo>
                      <a:pt x="119" y="1006"/>
                    </a:lnTo>
                    <a:lnTo>
                      <a:pt x="127" y="790"/>
                    </a:lnTo>
                    <a:lnTo>
                      <a:pt x="127" y="1177"/>
                    </a:lnTo>
                    <a:lnTo>
                      <a:pt x="127" y="521"/>
                    </a:lnTo>
                    <a:lnTo>
                      <a:pt x="127" y="790"/>
                    </a:lnTo>
                    <a:lnTo>
                      <a:pt x="135" y="894"/>
                    </a:lnTo>
                    <a:lnTo>
                      <a:pt x="135" y="1371"/>
                    </a:lnTo>
                    <a:lnTo>
                      <a:pt x="135" y="231"/>
                    </a:lnTo>
                    <a:lnTo>
                      <a:pt x="135" y="730"/>
                    </a:lnTo>
                    <a:lnTo>
                      <a:pt x="143" y="700"/>
                    </a:lnTo>
                    <a:lnTo>
                      <a:pt x="143" y="1252"/>
                    </a:lnTo>
                    <a:lnTo>
                      <a:pt x="143" y="208"/>
                    </a:lnTo>
                    <a:lnTo>
                      <a:pt x="143" y="693"/>
                    </a:lnTo>
                    <a:lnTo>
                      <a:pt x="151" y="916"/>
                    </a:lnTo>
                    <a:lnTo>
                      <a:pt x="151" y="1311"/>
                    </a:lnTo>
                    <a:lnTo>
                      <a:pt x="151" y="559"/>
                    </a:lnTo>
                    <a:lnTo>
                      <a:pt x="151" y="812"/>
                    </a:lnTo>
                    <a:lnTo>
                      <a:pt x="159" y="723"/>
                    </a:lnTo>
                    <a:lnTo>
                      <a:pt x="159" y="1177"/>
                    </a:lnTo>
                    <a:lnTo>
                      <a:pt x="159" y="417"/>
                    </a:lnTo>
                    <a:lnTo>
                      <a:pt x="159" y="849"/>
                    </a:lnTo>
                    <a:lnTo>
                      <a:pt x="167" y="581"/>
                    </a:lnTo>
                    <a:lnTo>
                      <a:pt x="167" y="1110"/>
                    </a:lnTo>
                    <a:lnTo>
                      <a:pt x="167" y="261"/>
                    </a:lnTo>
                    <a:lnTo>
                      <a:pt x="167" y="641"/>
                    </a:lnTo>
                    <a:lnTo>
                      <a:pt x="175" y="663"/>
                    </a:lnTo>
                    <a:lnTo>
                      <a:pt x="175" y="1028"/>
                    </a:lnTo>
                    <a:lnTo>
                      <a:pt x="175" y="179"/>
                    </a:lnTo>
                    <a:lnTo>
                      <a:pt x="175" y="551"/>
                    </a:lnTo>
                    <a:lnTo>
                      <a:pt x="182" y="685"/>
                    </a:lnTo>
                    <a:lnTo>
                      <a:pt x="182" y="1215"/>
                    </a:lnTo>
                    <a:lnTo>
                      <a:pt x="182" y="477"/>
                    </a:lnTo>
                    <a:lnTo>
                      <a:pt x="182" y="849"/>
                    </a:lnTo>
                    <a:lnTo>
                      <a:pt x="190" y="961"/>
                    </a:lnTo>
                    <a:lnTo>
                      <a:pt x="190" y="1453"/>
                    </a:lnTo>
                    <a:lnTo>
                      <a:pt x="190" y="402"/>
                    </a:lnTo>
                    <a:lnTo>
                      <a:pt x="190" y="484"/>
                    </a:lnTo>
                    <a:lnTo>
                      <a:pt x="198" y="767"/>
                    </a:lnTo>
                    <a:lnTo>
                      <a:pt x="198" y="1170"/>
                    </a:lnTo>
                    <a:lnTo>
                      <a:pt x="198" y="507"/>
                    </a:lnTo>
                    <a:lnTo>
                      <a:pt x="198" y="790"/>
                    </a:lnTo>
                    <a:lnTo>
                      <a:pt x="206" y="1140"/>
                    </a:lnTo>
                    <a:lnTo>
                      <a:pt x="206" y="1490"/>
                    </a:lnTo>
                    <a:lnTo>
                      <a:pt x="206" y="507"/>
                    </a:lnTo>
                    <a:lnTo>
                      <a:pt x="206" y="1036"/>
                    </a:lnTo>
                    <a:lnTo>
                      <a:pt x="214" y="842"/>
                    </a:lnTo>
                    <a:lnTo>
                      <a:pt x="214" y="1237"/>
                    </a:lnTo>
                    <a:lnTo>
                      <a:pt x="214" y="499"/>
                    </a:lnTo>
                    <a:lnTo>
                      <a:pt x="214" y="820"/>
                    </a:lnTo>
                    <a:lnTo>
                      <a:pt x="222" y="790"/>
                    </a:lnTo>
                    <a:lnTo>
                      <a:pt x="222" y="1326"/>
                    </a:lnTo>
                    <a:lnTo>
                      <a:pt x="222" y="350"/>
                    </a:lnTo>
                    <a:lnTo>
                      <a:pt x="222" y="589"/>
                    </a:lnTo>
                    <a:lnTo>
                      <a:pt x="230" y="820"/>
                    </a:lnTo>
                    <a:lnTo>
                      <a:pt x="230" y="1133"/>
                    </a:lnTo>
                    <a:lnTo>
                      <a:pt x="230" y="246"/>
                    </a:lnTo>
                    <a:lnTo>
                      <a:pt x="230" y="797"/>
                    </a:lnTo>
                    <a:lnTo>
                      <a:pt x="238" y="671"/>
                    </a:lnTo>
                    <a:lnTo>
                      <a:pt x="238" y="1274"/>
                    </a:lnTo>
                    <a:lnTo>
                      <a:pt x="238" y="447"/>
                    </a:lnTo>
                    <a:lnTo>
                      <a:pt x="238" y="820"/>
                    </a:lnTo>
                    <a:lnTo>
                      <a:pt x="246" y="589"/>
                    </a:lnTo>
                    <a:lnTo>
                      <a:pt x="246" y="1267"/>
                    </a:lnTo>
                    <a:lnTo>
                      <a:pt x="246" y="589"/>
                    </a:lnTo>
                    <a:lnTo>
                      <a:pt x="246" y="1036"/>
                    </a:lnTo>
                    <a:lnTo>
                      <a:pt x="254" y="1058"/>
                    </a:lnTo>
                    <a:lnTo>
                      <a:pt x="254" y="131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Freeform 70"/>
              <p:cNvSpPr>
                <a:spLocks/>
              </p:cNvSpPr>
              <p:nvPr/>
            </p:nvSpPr>
            <p:spPr bwMode="auto">
              <a:xfrm>
                <a:off x="2238" y="1480"/>
                <a:ext cx="254" cy="1341"/>
              </a:xfrm>
              <a:custGeom>
                <a:avLst/>
                <a:gdLst>
                  <a:gd name="T0" fmla="*/ 0 w 254"/>
                  <a:gd name="T1" fmla="*/ 686 h 1341"/>
                  <a:gd name="T2" fmla="*/ 8 w 254"/>
                  <a:gd name="T3" fmla="*/ 37 h 1341"/>
                  <a:gd name="T4" fmla="*/ 16 w 254"/>
                  <a:gd name="T5" fmla="*/ 1073 h 1341"/>
                  <a:gd name="T6" fmla="*/ 24 w 254"/>
                  <a:gd name="T7" fmla="*/ 738 h 1341"/>
                  <a:gd name="T8" fmla="*/ 24 w 254"/>
                  <a:gd name="T9" fmla="*/ 790 h 1341"/>
                  <a:gd name="T10" fmla="*/ 32 w 254"/>
                  <a:gd name="T11" fmla="*/ 142 h 1341"/>
                  <a:gd name="T12" fmla="*/ 40 w 254"/>
                  <a:gd name="T13" fmla="*/ 969 h 1341"/>
                  <a:gd name="T14" fmla="*/ 48 w 254"/>
                  <a:gd name="T15" fmla="*/ 589 h 1341"/>
                  <a:gd name="T16" fmla="*/ 48 w 254"/>
                  <a:gd name="T17" fmla="*/ 462 h 1341"/>
                  <a:gd name="T18" fmla="*/ 56 w 254"/>
                  <a:gd name="T19" fmla="*/ 104 h 1341"/>
                  <a:gd name="T20" fmla="*/ 64 w 254"/>
                  <a:gd name="T21" fmla="*/ 894 h 1341"/>
                  <a:gd name="T22" fmla="*/ 72 w 254"/>
                  <a:gd name="T23" fmla="*/ 633 h 1341"/>
                  <a:gd name="T24" fmla="*/ 72 w 254"/>
                  <a:gd name="T25" fmla="*/ 745 h 1341"/>
                  <a:gd name="T26" fmla="*/ 80 w 254"/>
                  <a:gd name="T27" fmla="*/ 350 h 1341"/>
                  <a:gd name="T28" fmla="*/ 87 w 254"/>
                  <a:gd name="T29" fmla="*/ 1021 h 1341"/>
                  <a:gd name="T30" fmla="*/ 95 w 254"/>
                  <a:gd name="T31" fmla="*/ 581 h 1341"/>
                  <a:gd name="T32" fmla="*/ 95 w 254"/>
                  <a:gd name="T33" fmla="*/ 730 h 1341"/>
                  <a:gd name="T34" fmla="*/ 103 w 254"/>
                  <a:gd name="T35" fmla="*/ 231 h 1341"/>
                  <a:gd name="T36" fmla="*/ 111 w 254"/>
                  <a:gd name="T37" fmla="*/ 939 h 1341"/>
                  <a:gd name="T38" fmla="*/ 119 w 254"/>
                  <a:gd name="T39" fmla="*/ 671 h 1341"/>
                  <a:gd name="T40" fmla="*/ 119 w 254"/>
                  <a:gd name="T41" fmla="*/ 537 h 1341"/>
                  <a:gd name="T42" fmla="*/ 127 w 254"/>
                  <a:gd name="T43" fmla="*/ 328 h 1341"/>
                  <a:gd name="T44" fmla="*/ 135 w 254"/>
                  <a:gd name="T45" fmla="*/ 999 h 1341"/>
                  <a:gd name="T46" fmla="*/ 143 w 254"/>
                  <a:gd name="T47" fmla="*/ 574 h 1341"/>
                  <a:gd name="T48" fmla="*/ 143 w 254"/>
                  <a:gd name="T49" fmla="*/ 462 h 1341"/>
                  <a:gd name="T50" fmla="*/ 151 w 254"/>
                  <a:gd name="T51" fmla="*/ 246 h 1341"/>
                  <a:gd name="T52" fmla="*/ 159 w 254"/>
                  <a:gd name="T53" fmla="*/ 1118 h 1341"/>
                  <a:gd name="T54" fmla="*/ 167 w 254"/>
                  <a:gd name="T55" fmla="*/ 648 h 1341"/>
                  <a:gd name="T56" fmla="*/ 167 w 254"/>
                  <a:gd name="T57" fmla="*/ 678 h 1341"/>
                  <a:gd name="T58" fmla="*/ 175 w 254"/>
                  <a:gd name="T59" fmla="*/ 149 h 1341"/>
                  <a:gd name="T60" fmla="*/ 183 w 254"/>
                  <a:gd name="T61" fmla="*/ 1058 h 1341"/>
                  <a:gd name="T62" fmla="*/ 191 w 254"/>
                  <a:gd name="T63" fmla="*/ 626 h 1341"/>
                  <a:gd name="T64" fmla="*/ 191 w 254"/>
                  <a:gd name="T65" fmla="*/ 820 h 1341"/>
                  <a:gd name="T66" fmla="*/ 199 w 254"/>
                  <a:gd name="T67" fmla="*/ 335 h 1341"/>
                  <a:gd name="T68" fmla="*/ 207 w 254"/>
                  <a:gd name="T69" fmla="*/ 999 h 1341"/>
                  <a:gd name="T70" fmla="*/ 215 w 254"/>
                  <a:gd name="T71" fmla="*/ 589 h 1341"/>
                  <a:gd name="T72" fmla="*/ 215 w 254"/>
                  <a:gd name="T73" fmla="*/ 618 h 1341"/>
                  <a:gd name="T74" fmla="*/ 223 w 254"/>
                  <a:gd name="T75" fmla="*/ 358 h 1341"/>
                  <a:gd name="T76" fmla="*/ 231 w 254"/>
                  <a:gd name="T77" fmla="*/ 1073 h 1341"/>
                  <a:gd name="T78" fmla="*/ 239 w 254"/>
                  <a:gd name="T79" fmla="*/ 715 h 1341"/>
                  <a:gd name="T80" fmla="*/ 239 w 254"/>
                  <a:gd name="T81" fmla="*/ 931 h 1341"/>
                  <a:gd name="T82" fmla="*/ 246 w 254"/>
                  <a:gd name="T83" fmla="*/ 320 h 1341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254" h="1341">
                    <a:moveTo>
                      <a:pt x="0" y="1185"/>
                    </a:moveTo>
                    <a:lnTo>
                      <a:pt x="0" y="253"/>
                    </a:lnTo>
                    <a:lnTo>
                      <a:pt x="0" y="686"/>
                    </a:lnTo>
                    <a:lnTo>
                      <a:pt x="8" y="827"/>
                    </a:lnTo>
                    <a:lnTo>
                      <a:pt x="8" y="1297"/>
                    </a:lnTo>
                    <a:lnTo>
                      <a:pt x="8" y="37"/>
                    </a:lnTo>
                    <a:lnTo>
                      <a:pt x="8" y="462"/>
                    </a:lnTo>
                    <a:lnTo>
                      <a:pt x="16" y="574"/>
                    </a:lnTo>
                    <a:lnTo>
                      <a:pt x="16" y="1073"/>
                    </a:lnTo>
                    <a:lnTo>
                      <a:pt x="16" y="402"/>
                    </a:lnTo>
                    <a:lnTo>
                      <a:pt x="16" y="976"/>
                    </a:lnTo>
                    <a:lnTo>
                      <a:pt x="24" y="738"/>
                    </a:lnTo>
                    <a:lnTo>
                      <a:pt x="24" y="1073"/>
                    </a:lnTo>
                    <a:lnTo>
                      <a:pt x="24" y="320"/>
                    </a:lnTo>
                    <a:lnTo>
                      <a:pt x="24" y="790"/>
                    </a:lnTo>
                    <a:lnTo>
                      <a:pt x="32" y="618"/>
                    </a:lnTo>
                    <a:lnTo>
                      <a:pt x="32" y="1200"/>
                    </a:lnTo>
                    <a:lnTo>
                      <a:pt x="32" y="142"/>
                    </a:lnTo>
                    <a:lnTo>
                      <a:pt x="32" y="700"/>
                    </a:lnTo>
                    <a:lnTo>
                      <a:pt x="40" y="514"/>
                    </a:lnTo>
                    <a:lnTo>
                      <a:pt x="40" y="969"/>
                    </a:lnTo>
                    <a:lnTo>
                      <a:pt x="40" y="291"/>
                    </a:lnTo>
                    <a:lnTo>
                      <a:pt x="40" y="447"/>
                    </a:lnTo>
                    <a:lnTo>
                      <a:pt x="48" y="589"/>
                    </a:lnTo>
                    <a:lnTo>
                      <a:pt x="48" y="1013"/>
                    </a:lnTo>
                    <a:lnTo>
                      <a:pt x="48" y="119"/>
                    </a:lnTo>
                    <a:lnTo>
                      <a:pt x="48" y="462"/>
                    </a:lnTo>
                    <a:lnTo>
                      <a:pt x="56" y="529"/>
                    </a:lnTo>
                    <a:lnTo>
                      <a:pt x="56" y="909"/>
                    </a:lnTo>
                    <a:lnTo>
                      <a:pt x="56" y="104"/>
                    </a:lnTo>
                    <a:lnTo>
                      <a:pt x="56" y="894"/>
                    </a:lnTo>
                    <a:lnTo>
                      <a:pt x="64" y="365"/>
                    </a:lnTo>
                    <a:lnTo>
                      <a:pt x="64" y="894"/>
                    </a:lnTo>
                    <a:lnTo>
                      <a:pt x="64" y="37"/>
                    </a:lnTo>
                    <a:lnTo>
                      <a:pt x="64" y="589"/>
                    </a:lnTo>
                    <a:lnTo>
                      <a:pt x="72" y="633"/>
                    </a:lnTo>
                    <a:lnTo>
                      <a:pt x="72" y="1341"/>
                    </a:lnTo>
                    <a:lnTo>
                      <a:pt x="72" y="164"/>
                    </a:lnTo>
                    <a:lnTo>
                      <a:pt x="72" y="745"/>
                    </a:lnTo>
                    <a:lnTo>
                      <a:pt x="80" y="820"/>
                    </a:lnTo>
                    <a:lnTo>
                      <a:pt x="80" y="1095"/>
                    </a:lnTo>
                    <a:lnTo>
                      <a:pt x="80" y="350"/>
                    </a:lnTo>
                    <a:lnTo>
                      <a:pt x="80" y="842"/>
                    </a:lnTo>
                    <a:lnTo>
                      <a:pt x="87" y="812"/>
                    </a:lnTo>
                    <a:lnTo>
                      <a:pt x="87" y="1021"/>
                    </a:lnTo>
                    <a:lnTo>
                      <a:pt x="87" y="224"/>
                    </a:lnTo>
                    <a:lnTo>
                      <a:pt x="87" y="581"/>
                    </a:lnTo>
                    <a:lnTo>
                      <a:pt x="95" y="581"/>
                    </a:lnTo>
                    <a:lnTo>
                      <a:pt x="95" y="999"/>
                    </a:lnTo>
                    <a:lnTo>
                      <a:pt x="95" y="97"/>
                    </a:lnTo>
                    <a:lnTo>
                      <a:pt x="95" y="730"/>
                    </a:lnTo>
                    <a:lnTo>
                      <a:pt x="103" y="686"/>
                    </a:lnTo>
                    <a:lnTo>
                      <a:pt x="103" y="1073"/>
                    </a:lnTo>
                    <a:lnTo>
                      <a:pt x="103" y="231"/>
                    </a:lnTo>
                    <a:lnTo>
                      <a:pt x="103" y="633"/>
                    </a:lnTo>
                    <a:lnTo>
                      <a:pt x="111" y="678"/>
                    </a:lnTo>
                    <a:lnTo>
                      <a:pt x="111" y="939"/>
                    </a:lnTo>
                    <a:lnTo>
                      <a:pt x="111" y="134"/>
                    </a:lnTo>
                    <a:lnTo>
                      <a:pt x="111" y="447"/>
                    </a:lnTo>
                    <a:lnTo>
                      <a:pt x="119" y="671"/>
                    </a:lnTo>
                    <a:lnTo>
                      <a:pt x="119" y="939"/>
                    </a:lnTo>
                    <a:lnTo>
                      <a:pt x="119" y="0"/>
                    </a:lnTo>
                    <a:lnTo>
                      <a:pt x="119" y="537"/>
                    </a:lnTo>
                    <a:lnTo>
                      <a:pt x="127" y="529"/>
                    </a:lnTo>
                    <a:lnTo>
                      <a:pt x="127" y="1334"/>
                    </a:lnTo>
                    <a:lnTo>
                      <a:pt x="127" y="328"/>
                    </a:lnTo>
                    <a:lnTo>
                      <a:pt x="127" y="753"/>
                    </a:lnTo>
                    <a:lnTo>
                      <a:pt x="135" y="969"/>
                    </a:lnTo>
                    <a:lnTo>
                      <a:pt x="135" y="999"/>
                    </a:lnTo>
                    <a:lnTo>
                      <a:pt x="135" y="164"/>
                    </a:lnTo>
                    <a:lnTo>
                      <a:pt x="135" y="522"/>
                    </a:lnTo>
                    <a:lnTo>
                      <a:pt x="143" y="574"/>
                    </a:lnTo>
                    <a:lnTo>
                      <a:pt x="143" y="909"/>
                    </a:lnTo>
                    <a:lnTo>
                      <a:pt x="143" y="45"/>
                    </a:lnTo>
                    <a:lnTo>
                      <a:pt x="143" y="462"/>
                    </a:lnTo>
                    <a:lnTo>
                      <a:pt x="151" y="305"/>
                    </a:lnTo>
                    <a:lnTo>
                      <a:pt x="151" y="924"/>
                    </a:lnTo>
                    <a:lnTo>
                      <a:pt x="151" y="246"/>
                    </a:lnTo>
                    <a:lnTo>
                      <a:pt x="151" y="812"/>
                    </a:lnTo>
                    <a:lnTo>
                      <a:pt x="159" y="633"/>
                    </a:lnTo>
                    <a:lnTo>
                      <a:pt x="159" y="1118"/>
                    </a:lnTo>
                    <a:lnTo>
                      <a:pt x="159" y="268"/>
                    </a:lnTo>
                    <a:lnTo>
                      <a:pt x="159" y="1021"/>
                    </a:lnTo>
                    <a:lnTo>
                      <a:pt x="167" y="648"/>
                    </a:lnTo>
                    <a:lnTo>
                      <a:pt x="167" y="1207"/>
                    </a:lnTo>
                    <a:lnTo>
                      <a:pt x="167" y="231"/>
                    </a:lnTo>
                    <a:lnTo>
                      <a:pt x="167" y="678"/>
                    </a:lnTo>
                    <a:lnTo>
                      <a:pt x="175" y="484"/>
                    </a:lnTo>
                    <a:lnTo>
                      <a:pt x="175" y="887"/>
                    </a:lnTo>
                    <a:lnTo>
                      <a:pt x="175" y="149"/>
                    </a:lnTo>
                    <a:lnTo>
                      <a:pt x="175" y="469"/>
                    </a:lnTo>
                    <a:lnTo>
                      <a:pt x="183" y="663"/>
                    </a:lnTo>
                    <a:lnTo>
                      <a:pt x="183" y="1058"/>
                    </a:lnTo>
                    <a:lnTo>
                      <a:pt x="183" y="127"/>
                    </a:lnTo>
                    <a:lnTo>
                      <a:pt x="183" y="499"/>
                    </a:lnTo>
                    <a:lnTo>
                      <a:pt x="191" y="626"/>
                    </a:lnTo>
                    <a:lnTo>
                      <a:pt x="191" y="1028"/>
                    </a:lnTo>
                    <a:lnTo>
                      <a:pt x="191" y="194"/>
                    </a:lnTo>
                    <a:lnTo>
                      <a:pt x="191" y="820"/>
                    </a:lnTo>
                    <a:lnTo>
                      <a:pt x="199" y="850"/>
                    </a:lnTo>
                    <a:lnTo>
                      <a:pt x="199" y="1222"/>
                    </a:lnTo>
                    <a:lnTo>
                      <a:pt x="199" y="335"/>
                    </a:lnTo>
                    <a:lnTo>
                      <a:pt x="199" y="663"/>
                    </a:lnTo>
                    <a:lnTo>
                      <a:pt x="207" y="551"/>
                    </a:lnTo>
                    <a:lnTo>
                      <a:pt x="207" y="999"/>
                    </a:lnTo>
                    <a:lnTo>
                      <a:pt x="207" y="67"/>
                    </a:lnTo>
                    <a:lnTo>
                      <a:pt x="207" y="574"/>
                    </a:lnTo>
                    <a:lnTo>
                      <a:pt x="215" y="589"/>
                    </a:lnTo>
                    <a:lnTo>
                      <a:pt x="215" y="961"/>
                    </a:lnTo>
                    <a:lnTo>
                      <a:pt x="215" y="134"/>
                    </a:lnTo>
                    <a:lnTo>
                      <a:pt x="215" y="618"/>
                    </a:lnTo>
                    <a:lnTo>
                      <a:pt x="223" y="633"/>
                    </a:lnTo>
                    <a:lnTo>
                      <a:pt x="223" y="1028"/>
                    </a:lnTo>
                    <a:lnTo>
                      <a:pt x="223" y="358"/>
                    </a:lnTo>
                    <a:lnTo>
                      <a:pt x="223" y="827"/>
                    </a:lnTo>
                    <a:lnTo>
                      <a:pt x="231" y="768"/>
                    </a:lnTo>
                    <a:lnTo>
                      <a:pt x="231" y="1073"/>
                    </a:lnTo>
                    <a:lnTo>
                      <a:pt x="231" y="171"/>
                    </a:lnTo>
                    <a:lnTo>
                      <a:pt x="231" y="879"/>
                    </a:lnTo>
                    <a:lnTo>
                      <a:pt x="239" y="715"/>
                    </a:lnTo>
                    <a:lnTo>
                      <a:pt x="239" y="1185"/>
                    </a:lnTo>
                    <a:lnTo>
                      <a:pt x="239" y="350"/>
                    </a:lnTo>
                    <a:lnTo>
                      <a:pt x="239" y="931"/>
                    </a:lnTo>
                    <a:lnTo>
                      <a:pt x="246" y="656"/>
                    </a:lnTo>
                    <a:lnTo>
                      <a:pt x="246" y="1103"/>
                    </a:lnTo>
                    <a:lnTo>
                      <a:pt x="246" y="320"/>
                    </a:lnTo>
                    <a:lnTo>
                      <a:pt x="246" y="678"/>
                    </a:lnTo>
                    <a:lnTo>
                      <a:pt x="254" y="58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Freeform 71"/>
              <p:cNvSpPr>
                <a:spLocks/>
              </p:cNvSpPr>
              <p:nvPr/>
            </p:nvSpPr>
            <p:spPr bwMode="auto">
              <a:xfrm>
                <a:off x="2492" y="1435"/>
                <a:ext cx="255" cy="1379"/>
              </a:xfrm>
              <a:custGeom>
                <a:avLst/>
                <a:gdLst>
                  <a:gd name="T0" fmla="*/ 0 w 255"/>
                  <a:gd name="T1" fmla="*/ 37 h 1379"/>
                  <a:gd name="T2" fmla="*/ 8 w 255"/>
                  <a:gd name="T3" fmla="*/ 1066 h 1379"/>
                  <a:gd name="T4" fmla="*/ 16 w 255"/>
                  <a:gd name="T5" fmla="*/ 432 h 1379"/>
                  <a:gd name="T6" fmla="*/ 24 w 255"/>
                  <a:gd name="T7" fmla="*/ 708 h 1379"/>
                  <a:gd name="T8" fmla="*/ 24 w 255"/>
                  <a:gd name="T9" fmla="*/ 842 h 1379"/>
                  <a:gd name="T10" fmla="*/ 32 w 255"/>
                  <a:gd name="T11" fmla="*/ 246 h 1379"/>
                  <a:gd name="T12" fmla="*/ 40 w 255"/>
                  <a:gd name="T13" fmla="*/ 954 h 1379"/>
                  <a:gd name="T14" fmla="*/ 48 w 255"/>
                  <a:gd name="T15" fmla="*/ 693 h 1379"/>
                  <a:gd name="T16" fmla="*/ 48 w 255"/>
                  <a:gd name="T17" fmla="*/ 678 h 1379"/>
                  <a:gd name="T18" fmla="*/ 56 w 255"/>
                  <a:gd name="T19" fmla="*/ 395 h 1379"/>
                  <a:gd name="T20" fmla="*/ 64 w 255"/>
                  <a:gd name="T21" fmla="*/ 1327 h 1379"/>
                  <a:gd name="T22" fmla="*/ 72 w 255"/>
                  <a:gd name="T23" fmla="*/ 723 h 1379"/>
                  <a:gd name="T24" fmla="*/ 72 w 255"/>
                  <a:gd name="T25" fmla="*/ 686 h 1379"/>
                  <a:gd name="T26" fmla="*/ 80 w 255"/>
                  <a:gd name="T27" fmla="*/ 216 h 1379"/>
                  <a:gd name="T28" fmla="*/ 88 w 255"/>
                  <a:gd name="T29" fmla="*/ 1096 h 1379"/>
                  <a:gd name="T30" fmla="*/ 96 w 255"/>
                  <a:gd name="T31" fmla="*/ 835 h 1379"/>
                  <a:gd name="T32" fmla="*/ 96 w 255"/>
                  <a:gd name="T33" fmla="*/ 783 h 1379"/>
                  <a:gd name="T34" fmla="*/ 104 w 255"/>
                  <a:gd name="T35" fmla="*/ 246 h 1379"/>
                  <a:gd name="T36" fmla="*/ 112 w 255"/>
                  <a:gd name="T37" fmla="*/ 1185 h 1379"/>
                  <a:gd name="T38" fmla="*/ 120 w 255"/>
                  <a:gd name="T39" fmla="*/ 596 h 1379"/>
                  <a:gd name="T40" fmla="*/ 120 w 255"/>
                  <a:gd name="T41" fmla="*/ 753 h 1379"/>
                  <a:gd name="T42" fmla="*/ 128 w 255"/>
                  <a:gd name="T43" fmla="*/ 149 h 1379"/>
                  <a:gd name="T44" fmla="*/ 136 w 255"/>
                  <a:gd name="T45" fmla="*/ 976 h 1379"/>
                  <a:gd name="T46" fmla="*/ 144 w 255"/>
                  <a:gd name="T47" fmla="*/ 701 h 1379"/>
                  <a:gd name="T48" fmla="*/ 144 w 255"/>
                  <a:gd name="T49" fmla="*/ 686 h 1379"/>
                  <a:gd name="T50" fmla="*/ 151 w 255"/>
                  <a:gd name="T51" fmla="*/ 231 h 1379"/>
                  <a:gd name="T52" fmla="*/ 159 w 255"/>
                  <a:gd name="T53" fmla="*/ 1058 h 1379"/>
                  <a:gd name="T54" fmla="*/ 167 w 255"/>
                  <a:gd name="T55" fmla="*/ 865 h 1379"/>
                  <a:gd name="T56" fmla="*/ 167 w 255"/>
                  <a:gd name="T57" fmla="*/ 731 h 1379"/>
                  <a:gd name="T58" fmla="*/ 175 w 255"/>
                  <a:gd name="T59" fmla="*/ 224 h 1379"/>
                  <a:gd name="T60" fmla="*/ 183 w 255"/>
                  <a:gd name="T61" fmla="*/ 1148 h 1379"/>
                  <a:gd name="T62" fmla="*/ 191 w 255"/>
                  <a:gd name="T63" fmla="*/ 723 h 1379"/>
                  <a:gd name="T64" fmla="*/ 191 w 255"/>
                  <a:gd name="T65" fmla="*/ 865 h 1379"/>
                  <a:gd name="T66" fmla="*/ 199 w 255"/>
                  <a:gd name="T67" fmla="*/ 500 h 1379"/>
                  <a:gd name="T68" fmla="*/ 207 w 255"/>
                  <a:gd name="T69" fmla="*/ 1170 h 1379"/>
                  <a:gd name="T70" fmla="*/ 215 w 255"/>
                  <a:gd name="T71" fmla="*/ 745 h 1379"/>
                  <a:gd name="T72" fmla="*/ 215 w 255"/>
                  <a:gd name="T73" fmla="*/ 611 h 1379"/>
                  <a:gd name="T74" fmla="*/ 223 w 255"/>
                  <a:gd name="T75" fmla="*/ 231 h 1379"/>
                  <a:gd name="T76" fmla="*/ 231 w 255"/>
                  <a:gd name="T77" fmla="*/ 1140 h 1379"/>
                  <a:gd name="T78" fmla="*/ 239 w 255"/>
                  <a:gd name="T79" fmla="*/ 686 h 1379"/>
                  <a:gd name="T80" fmla="*/ 239 w 255"/>
                  <a:gd name="T81" fmla="*/ 798 h 1379"/>
                  <a:gd name="T82" fmla="*/ 247 w 255"/>
                  <a:gd name="T83" fmla="*/ 522 h 137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255" h="1379">
                    <a:moveTo>
                      <a:pt x="0" y="634"/>
                    </a:moveTo>
                    <a:lnTo>
                      <a:pt x="0" y="991"/>
                    </a:lnTo>
                    <a:lnTo>
                      <a:pt x="0" y="37"/>
                    </a:lnTo>
                    <a:lnTo>
                      <a:pt x="0" y="395"/>
                    </a:lnTo>
                    <a:lnTo>
                      <a:pt x="8" y="619"/>
                    </a:lnTo>
                    <a:lnTo>
                      <a:pt x="8" y="1066"/>
                    </a:lnTo>
                    <a:lnTo>
                      <a:pt x="8" y="194"/>
                    </a:lnTo>
                    <a:lnTo>
                      <a:pt x="8" y="477"/>
                    </a:lnTo>
                    <a:lnTo>
                      <a:pt x="16" y="432"/>
                    </a:lnTo>
                    <a:lnTo>
                      <a:pt x="16" y="1140"/>
                    </a:lnTo>
                    <a:lnTo>
                      <a:pt x="16" y="865"/>
                    </a:lnTo>
                    <a:lnTo>
                      <a:pt x="24" y="708"/>
                    </a:lnTo>
                    <a:lnTo>
                      <a:pt x="24" y="1289"/>
                    </a:lnTo>
                    <a:lnTo>
                      <a:pt x="24" y="447"/>
                    </a:lnTo>
                    <a:lnTo>
                      <a:pt x="24" y="842"/>
                    </a:lnTo>
                    <a:lnTo>
                      <a:pt x="32" y="805"/>
                    </a:lnTo>
                    <a:lnTo>
                      <a:pt x="32" y="1096"/>
                    </a:lnTo>
                    <a:lnTo>
                      <a:pt x="32" y="246"/>
                    </a:lnTo>
                    <a:lnTo>
                      <a:pt x="32" y="425"/>
                    </a:lnTo>
                    <a:lnTo>
                      <a:pt x="40" y="559"/>
                    </a:lnTo>
                    <a:lnTo>
                      <a:pt x="40" y="954"/>
                    </a:lnTo>
                    <a:lnTo>
                      <a:pt x="40" y="119"/>
                    </a:lnTo>
                    <a:lnTo>
                      <a:pt x="40" y="738"/>
                    </a:lnTo>
                    <a:lnTo>
                      <a:pt x="48" y="693"/>
                    </a:lnTo>
                    <a:lnTo>
                      <a:pt x="48" y="1133"/>
                    </a:lnTo>
                    <a:lnTo>
                      <a:pt x="48" y="269"/>
                    </a:lnTo>
                    <a:lnTo>
                      <a:pt x="48" y="678"/>
                    </a:lnTo>
                    <a:lnTo>
                      <a:pt x="56" y="805"/>
                    </a:lnTo>
                    <a:lnTo>
                      <a:pt x="56" y="1222"/>
                    </a:lnTo>
                    <a:lnTo>
                      <a:pt x="56" y="395"/>
                    </a:lnTo>
                    <a:lnTo>
                      <a:pt x="56" y="671"/>
                    </a:lnTo>
                    <a:lnTo>
                      <a:pt x="64" y="604"/>
                    </a:lnTo>
                    <a:lnTo>
                      <a:pt x="64" y="1327"/>
                    </a:lnTo>
                    <a:lnTo>
                      <a:pt x="64" y="105"/>
                    </a:lnTo>
                    <a:lnTo>
                      <a:pt x="64" y="895"/>
                    </a:lnTo>
                    <a:lnTo>
                      <a:pt x="72" y="723"/>
                    </a:lnTo>
                    <a:lnTo>
                      <a:pt x="72" y="1006"/>
                    </a:lnTo>
                    <a:lnTo>
                      <a:pt x="72" y="231"/>
                    </a:lnTo>
                    <a:lnTo>
                      <a:pt x="72" y="686"/>
                    </a:lnTo>
                    <a:lnTo>
                      <a:pt x="80" y="678"/>
                    </a:lnTo>
                    <a:lnTo>
                      <a:pt x="80" y="1222"/>
                    </a:lnTo>
                    <a:lnTo>
                      <a:pt x="80" y="216"/>
                    </a:lnTo>
                    <a:lnTo>
                      <a:pt x="80" y="701"/>
                    </a:lnTo>
                    <a:lnTo>
                      <a:pt x="88" y="656"/>
                    </a:lnTo>
                    <a:lnTo>
                      <a:pt x="88" y="1096"/>
                    </a:lnTo>
                    <a:lnTo>
                      <a:pt x="88" y="298"/>
                    </a:lnTo>
                    <a:lnTo>
                      <a:pt x="88" y="671"/>
                    </a:lnTo>
                    <a:lnTo>
                      <a:pt x="96" y="835"/>
                    </a:lnTo>
                    <a:lnTo>
                      <a:pt x="96" y="1148"/>
                    </a:lnTo>
                    <a:lnTo>
                      <a:pt x="96" y="350"/>
                    </a:lnTo>
                    <a:lnTo>
                      <a:pt x="96" y="783"/>
                    </a:lnTo>
                    <a:lnTo>
                      <a:pt x="104" y="783"/>
                    </a:lnTo>
                    <a:lnTo>
                      <a:pt x="104" y="1208"/>
                    </a:lnTo>
                    <a:lnTo>
                      <a:pt x="104" y="246"/>
                    </a:lnTo>
                    <a:lnTo>
                      <a:pt x="104" y="827"/>
                    </a:lnTo>
                    <a:lnTo>
                      <a:pt x="112" y="731"/>
                    </a:lnTo>
                    <a:lnTo>
                      <a:pt x="112" y="1185"/>
                    </a:lnTo>
                    <a:lnTo>
                      <a:pt x="112" y="380"/>
                    </a:lnTo>
                    <a:lnTo>
                      <a:pt x="112" y="932"/>
                    </a:lnTo>
                    <a:lnTo>
                      <a:pt x="120" y="596"/>
                    </a:lnTo>
                    <a:lnTo>
                      <a:pt x="120" y="1215"/>
                    </a:lnTo>
                    <a:lnTo>
                      <a:pt x="120" y="246"/>
                    </a:lnTo>
                    <a:lnTo>
                      <a:pt x="120" y="753"/>
                    </a:lnTo>
                    <a:lnTo>
                      <a:pt x="128" y="857"/>
                    </a:lnTo>
                    <a:lnTo>
                      <a:pt x="128" y="1140"/>
                    </a:lnTo>
                    <a:lnTo>
                      <a:pt x="128" y="149"/>
                    </a:lnTo>
                    <a:lnTo>
                      <a:pt x="128" y="529"/>
                    </a:lnTo>
                    <a:lnTo>
                      <a:pt x="136" y="641"/>
                    </a:lnTo>
                    <a:lnTo>
                      <a:pt x="136" y="976"/>
                    </a:lnTo>
                    <a:lnTo>
                      <a:pt x="136" y="209"/>
                    </a:lnTo>
                    <a:lnTo>
                      <a:pt x="136" y="738"/>
                    </a:lnTo>
                    <a:lnTo>
                      <a:pt x="144" y="701"/>
                    </a:lnTo>
                    <a:lnTo>
                      <a:pt x="144" y="1036"/>
                    </a:lnTo>
                    <a:lnTo>
                      <a:pt x="144" y="0"/>
                    </a:lnTo>
                    <a:lnTo>
                      <a:pt x="144" y="686"/>
                    </a:lnTo>
                    <a:lnTo>
                      <a:pt x="151" y="529"/>
                    </a:lnTo>
                    <a:lnTo>
                      <a:pt x="151" y="902"/>
                    </a:lnTo>
                    <a:lnTo>
                      <a:pt x="151" y="231"/>
                    </a:lnTo>
                    <a:lnTo>
                      <a:pt x="151" y="753"/>
                    </a:lnTo>
                    <a:lnTo>
                      <a:pt x="159" y="686"/>
                    </a:lnTo>
                    <a:lnTo>
                      <a:pt x="159" y="1058"/>
                    </a:lnTo>
                    <a:lnTo>
                      <a:pt x="159" y="172"/>
                    </a:lnTo>
                    <a:lnTo>
                      <a:pt x="159" y="589"/>
                    </a:lnTo>
                    <a:lnTo>
                      <a:pt x="167" y="865"/>
                    </a:lnTo>
                    <a:lnTo>
                      <a:pt x="167" y="1163"/>
                    </a:lnTo>
                    <a:lnTo>
                      <a:pt x="167" y="328"/>
                    </a:lnTo>
                    <a:lnTo>
                      <a:pt x="167" y="731"/>
                    </a:lnTo>
                    <a:lnTo>
                      <a:pt x="175" y="760"/>
                    </a:lnTo>
                    <a:lnTo>
                      <a:pt x="175" y="1044"/>
                    </a:lnTo>
                    <a:lnTo>
                      <a:pt x="175" y="224"/>
                    </a:lnTo>
                    <a:lnTo>
                      <a:pt x="175" y="790"/>
                    </a:lnTo>
                    <a:lnTo>
                      <a:pt x="183" y="820"/>
                    </a:lnTo>
                    <a:lnTo>
                      <a:pt x="183" y="1148"/>
                    </a:lnTo>
                    <a:lnTo>
                      <a:pt x="183" y="313"/>
                    </a:lnTo>
                    <a:lnTo>
                      <a:pt x="183" y="999"/>
                    </a:lnTo>
                    <a:lnTo>
                      <a:pt x="191" y="723"/>
                    </a:lnTo>
                    <a:lnTo>
                      <a:pt x="191" y="1312"/>
                    </a:lnTo>
                    <a:lnTo>
                      <a:pt x="191" y="477"/>
                    </a:lnTo>
                    <a:lnTo>
                      <a:pt x="191" y="865"/>
                    </a:lnTo>
                    <a:lnTo>
                      <a:pt x="199" y="872"/>
                    </a:lnTo>
                    <a:lnTo>
                      <a:pt x="199" y="1379"/>
                    </a:lnTo>
                    <a:lnTo>
                      <a:pt x="199" y="500"/>
                    </a:lnTo>
                    <a:lnTo>
                      <a:pt x="199" y="783"/>
                    </a:lnTo>
                    <a:lnTo>
                      <a:pt x="207" y="865"/>
                    </a:lnTo>
                    <a:lnTo>
                      <a:pt x="207" y="1170"/>
                    </a:lnTo>
                    <a:lnTo>
                      <a:pt x="207" y="201"/>
                    </a:lnTo>
                    <a:lnTo>
                      <a:pt x="207" y="813"/>
                    </a:lnTo>
                    <a:lnTo>
                      <a:pt x="215" y="745"/>
                    </a:lnTo>
                    <a:lnTo>
                      <a:pt x="215" y="1334"/>
                    </a:lnTo>
                    <a:lnTo>
                      <a:pt x="215" y="343"/>
                    </a:lnTo>
                    <a:lnTo>
                      <a:pt x="215" y="611"/>
                    </a:lnTo>
                    <a:lnTo>
                      <a:pt x="223" y="701"/>
                    </a:lnTo>
                    <a:lnTo>
                      <a:pt x="223" y="1066"/>
                    </a:lnTo>
                    <a:lnTo>
                      <a:pt x="223" y="231"/>
                    </a:lnTo>
                    <a:lnTo>
                      <a:pt x="223" y="731"/>
                    </a:lnTo>
                    <a:lnTo>
                      <a:pt x="231" y="522"/>
                    </a:lnTo>
                    <a:lnTo>
                      <a:pt x="231" y="1140"/>
                    </a:lnTo>
                    <a:lnTo>
                      <a:pt x="231" y="358"/>
                    </a:lnTo>
                    <a:lnTo>
                      <a:pt x="231" y="656"/>
                    </a:lnTo>
                    <a:lnTo>
                      <a:pt x="239" y="686"/>
                    </a:lnTo>
                    <a:lnTo>
                      <a:pt x="239" y="954"/>
                    </a:lnTo>
                    <a:lnTo>
                      <a:pt x="239" y="261"/>
                    </a:lnTo>
                    <a:lnTo>
                      <a:pt x="239" y="798"/>
                    </a:lnTo>
                    <a:lnTo>
                      <a:pt x="247" y="760"/>
                    </a:lnTo>
                    <a:lnTo>
                      <a:pt x="247" y="1118"/>
                    </a:lnTo>
                    <a:lnTo>
                      <a:pt x="247" y="522"/>
                    </a:lnTo>
                    <a:lnTo>
                      <a:pt x="247" y="924"/>
                    </a:lnTo>
                    <a:lnTo>
                      <a:pt x="255" y="783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Freeform 72"/>
              <p:cNvSpPr>
                <a:spLocks/>
              </p:cNvSpPr>
              <p:nvPr/>
            </p:nvSpPr>
            <p:spPr bwMode="auto">
              <a:xfrm>
                <a:off x="2747" y="1480"/>
                <a:ext cx="246" cy="1416"/>
              </a:xfrm>
              <a:custGeom>
                <a:avLst/>
                <a:gdLst>
                  <a:gd name="T0" fmla="*/ 0 w 246"/>
                  <a:gd name="T1" fmla="*/ 402 h 1416"/>
                  <a:gd name="T2" fmla="*/ 8 w 246"/>
                  <a:gd name="T3" fmla="*/ 1282 h 1416"/>
                  <a:gd name="T4" fmla="*/ 16 w 246"/>
                  <a:gd name="T5" fmla="*/ 887 h 1416"/>
                  <a:gd name="T6" fmla="*/ 16 w 246"/>
                  <a:gd name="T7" fmla="*/ 768 h 1416"/>
                  <a:gd name="T8" fmla="*/ 24 w 246"/>
                  <a:gd name="T9" fmla="*/ 305 h 1416"/>
                  <a:gd name="T10" fmla="*/ 32 w 246"/>
                  <a:gd name="T11" fmla="*/ 1095 h 1416"/>
                  <a:gd name="T12" fmla="*/ 40 w 246"/>
                  <a:gd name="T13" fmla="*/ 492 h 1416"/>
                  <a:gd name="T14" fmla="*/ 40 w 246"/>
                  <a:gd name="T15" fmla="*/ 641 h 1416"/>
                  <a:gd name="T16" fmla="*/ 48 w 246"/>
                  <a:gd name="T17" fmla="*/ 112 h 1416"/>
                  <a:gd name="T18" fmla="*/ 55 w 246"/>
                  <a:gd name="T19" fmla="*/ 1066 h 1416"/>
                  <a:gd name="T20" fmla="*/ 63 w 246"/>
                  <a:gd name="T21" fmla="*/ 686 h 1416"/>
                  <a:gd name="T22" fmla="*/ 63 w 246"/>
                  <a:gd name="T23" fmla="*/ 768 h 1416"/>
                  <a:gd name="T24" fmla="*/ 71 w 246"/>
                  <a:gd name="T25" fmla="*/ 89 h 1416"/>
                  <a:gd name="T26" fmla="*/ 79 w 246"/>
                  <a:gd name="T27" fmla="*/ 1140 h 1416"/>
                  <a:gd name="T28" fmla="*/ 87 w 246"/>
                  <a:gd name="T29" fmla="*/ 537 h 1416"/>
                  <a:gd name="T30" fmla="*/ 87 w 246"/>
                  <a:gd name="T31" fmla="*/ 835 h 1416"/>
                  <a:gd name="T32" fmla="*/ 95 w 246"/>
                  <a:gd name="T33" fmla="*/ 119 h 1416"/>
                  <a:gd name="T34" fmla="*/ 103 w 246"/>
                  <a:gd name="T35" fmla="*/ 857 h 1416"/>
                  <a:gd name="T36" fmla="*/ 111 w 246"/>
                  <a:gd name="T37" fmla="*/ 484 h 1416"/>
                  <a:gd name="T38" fmla="*/ 111 w 246"/>
                  <a:gd name="T39" fmla="*/ 775 h 1416"/>
                  <a:gd name="T40" fmla="*/ 119 w 246"/>
                  <a:gd name="T41" fmla="*/ 268 h 1416"/>
                  <a:gd name="T42" fmla="*/ 127 w 246"/>
                  <a:gd name="T43" fmla="*/ 1133 h 1416"/>
                  <a:gd name="T44" fmla="*/ 135 w 246"/>
                  <a:gd name="T45" fmla="*/ 551 h 1416"/>
                  <a:gd name="T46" fmla="*/ 135 w 246"/>
                  <a:gd name="T47" fmla="*/ 693 h 1416"/>
                  <a:gd name="T48" fmla="*/ 143 w 246"/>
                  <a:gd name="T49" fmla="*/ 216 h 1416"/>
                  <a:gd name="T50" fmla="*/ 151 w 246"/>
                  <a:gd name="T51" fmla="*/ 961 h 1416"/>
                  <a:gd name="T52" fmla="*/ 159 w 246"/>
                  <a:gd name="T53" fmla="*/ 320 h 1416"/>
                  <a:gd name="T54" fmla="*/ 159 w 246"/>
                  <a:gd name="T55" fmla="*/ 559 h 1416"/>
                  <a:gd name="T56" fmla="*/ 167 w 246"/>
                  <a:gd name="T57" fmla="*/ 164 h 1416"/>
                  <a:gd name="T58" fmla="*/ 175 w 246"/>
                  <a:gd name="T59" fmla="*/ 1036 h 1416"/>
                  <a:gd name="T60" fmla="*/ 183 w 246"/>
                  <a:gd name="T61" fmla="*/ 693 h 1416"/>
                  <a:gd name="T62" fmla="*/ 183 w 246"/>
                  <a:gd name="T63" fmla="*/ 626 h 1416"/>
                  <a:gd name="T64" fmla="*/ 191 w 246"/>
                  <a:gd name="T65" fmla="*/ 209 h 1416"/>
                  <a:gd name="T66" fmla="*/ 199 w 246"/>
                  <a:gd name="T67" fmla="*/ 1043 h 1416"/>
                  <a:gd name="T68" fmla="*/ 207 w 246"/>
                  <a:gd name="T69" fmla="*/ 961 h 1416"/>
                  <a:gd name="T70" fmla="*/ 207 w 246"/>
                  <a:gd name="T71" fmla="*/ 760 h 1416"/>
                  <a:gd name="T72" fmla="*/ 214 w 246"/>
                  <a:gd name="T73" fmla="*/ 134 h 1416"/>
                  <a:gd name="T74" fmla="*/ 222 w 246"/>
                  <a:gd name="T75" fmla="*/ 1148 h 1416"/>
                  <a:gd name="T76" fmla="*/ 230 w 246"/>
                  <a:gd name="T77" fmla="*/ 820 h 1416"/>
                  <a:gd name="T78" fmla="*/ 230 w 246"/>
                  <a:gd name="T79" fmla="*/ 723 h 1416"/>
                  <a:gd name="T80" fmla="*/ 238 w 246"/>
                  <a:gd name="T81" fmla="*/ 15 h 1416"/>
                  <a:gd name="T82" fmla="*/ 246 w 246"/>
                  <a:gd name="T83" fmla="*/ 954 h 141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246" h="1416">
                    <a:moveTo>
                      <a:pt x="0" y="738"/>
                    </a:moveTo>
                    <a:lnTo>
                      <a:pt x="0" y="1341"/>
                    </a:lnTo>
                    <a:lnTo>
                      <a:pt x="0" y="402"/>
                    </a:lnTo>
                    <a:lnTo>
                      <a:pt x="0" y="917"/>
                    </a:lnTo>
                    <a:lnTo>
                      <a:pt x="8" y="753"/>
                    </a:lnTo>
                    <a:lnTo>
                      <a:pt x="8" y="1282"/>
                    </a:lnTo>
                    <a:lnTo>
                      <a:pt x="8" y="298"/>
                    </a:lnTo>
                    <a:lnTo>
                      <a:pt x="8" y="879"/>
                    </a:lnTo>
                    <a:lnTo>
                      <a:pt x="16" y="887"/>
                    </a:lnTo>
                    <a:lnTo>
                      <a:pt x="16" y="1125"/>
                    </a:lnTo>
                    <a:lnTo>
                      <a:pt x="16" y="320"/>
                    </a:lnTo>
                    <a:lnTo>
                      <a:pt x="16" y="768"/>
                    </a:lnTo>
                    <a:lnTo>
                      <a:pt x="24" y="686"/>
                    </a:lnTo>
                    <a:lnTo>
                      <a:pt x="24" y="1416"/>
                    </a:lnTo>
                    <a:lnTo>
                      <a:pt x="24" y="305"/>
                    </a:lnTo>
                    <a:lnTo>
                      <a:pt x="24" y="827"/>
                    </a:lnTo>
                    <a:lnTo>
                      <a:pt x="32" y="604"/>
                    </a:lnTo>
                    <a:lnTo>
                      <a:pt x="32" y="1095"/>
                    </a:lnTo>
                    <a:lnTo>
                      <a:pt x="32" y="82"/>
                    </a:lnTo>
                    <a:lnTo>
                      <a:pt x="32" y="738"/>
                    </a:lnTo>
                    <a:lnTo>
                      <a:pt x="40" y="492"/>
                    </a:lnTo>
                    <a:lnTo>
                      <a:pt x="40" y="1066"/>
                    </a:lnTo>
                    <a:lnTo>
                      <a:pt x="40" y="186"/>
                    </a:lnTo>
                    <a:lnTo>
                      <a:pt x="40" y="641"/>
                    </a:lnTo>
                    <a:lnTo>
                      <a:pt x="48" y="641"/>
                    </a:lnTo>
                    <a:lnTo>
                      <a:pt x="48" y="1073"/>
                    </a:lnTo>
                    <a:lnTo>
                      <a:pt x="48" y="112"/>
                    </a:lnTo>
                    <a:lnTo>
                      <a:pt x="48" y="797"/>
                    </a:lnTo>
                    <a:lnTo>
                      <a:pt x="55" y="656"/>
                    </a:lnTo>
                    <a:lnTo>
                      <a:pt x="55" y="1066"/>
                    </a:lnTo>
                    <a:lnTo>
                      <a:pt x="55" y="201"/>
                    </a:lnTo>
                    <a:lnTo>
                      <a:pt x="55" y="380"/>
                    </a:lnTo>
                    <a:lnTo>
                      <a:pt x="63" y="686"/>
                    </a:lnTo>
                    <a:lnTo>
                      <a:pt x="63" y="924"/>
                    </a:lnTo>
                    <a:lnTo>
                      <a:pt x="63" y="305"/>
                    </a:lnTo>
                    <a:lnTo>
                      <a:pt x="63" y="768"/>
                    </a:lnTo>
                    <a:lnTo>
                      <a:pt x="71" y="671"/>
                    </a:lnTo>
                    <a:lnTo>
                      <a:pt x="71" y="1103"/>
                    </a:lnTo>
                    <a:lnTo>
                      <a:pt x="71" y="89"/>
                    </a:lnTo>
                    <a:lnTo>
                      <a:pt x="71" y="827"/>
                    </a:lnTo>
                    <a:lnTo>
                      <a:pt x="79" y="693"/>
                    </a:lnTo>
                    <a:lnTo>
                      <a:pt x="79" y="1140"/>
                    </a:lnTo>
                    <a:lnTo>
                      <a:pt x="79" y="201"/>
                    </a:lnTo>
                    <a:lnTo>
                      <a:pt x="79" y="335"/>
                    </a:lnTo>
                    <a:lnTo>
                      <a:pt x="87" y="537"/>
                    </a:lnTo>
                    <a:lnTo>
                      <a:pt x="87" y="1028"/>
                    </a:lnTo>
                    <a:lnTo>
                      <a:pt x="87" y="358"/>
                    </a:lnTo>
                    <a:lnTo>
                      <a:pt x="87" y="835"/>
                    </a:lnTo>
                    <a:lnTo>
                      <a:pt x="95" y="537"/>
                    </a:lnTo>
                    <a:lnTo>
                      <a:pt x="95" y="1021"/>
                    </a:lnTo>
                    <a:lnTo>
                      <a:pt x="95" y="119"/>
                    </a:lnTo>
                    <a:lnTo>
                      <a:pt x="95" y="693"/>
                    </a:lnTo>
                    <a:lnTo>
                      <a:pt x="103" y="574"/>
                    </a:lnTo>
                    <a:lnTo>
                      <a:pt x="103" y="857"/>
                    </a:lnTo>
                    <a:lnTo>
                      <a:pt x="103" y="0"/>
                    </a:lnTo>
                    <a:lnTo>
                      <a:pt x="103" y="529"/>
                    </a:lnTo>
                    <a:lnTo>
                      <a:pt x="111" y="484"/>
                    </a:lnTo>
                    <a:lnTo>
                      <a:pt x="111" y="1051"/>
                    </a:lnTo>
                    <a:lnTo>
                      <a:pt x="111" y="104"/>
                    </a:lnTo>
                    <a:lnTo>
                      <a:pt x="111" y="775"/>
                    </a:lnTo>
                    <a:lnTo>
                      <a:pt x="119" y="492"/>
                    </a:lnTo>
                    <a:lnTo>
                      <a:pt x="119" y="984"/>
                    </a:lnTo>
                    <a:lnTo>
                      <a:pt x="119" y="268"/>
                    </a:lnTo>
                    <a:lnTo>
                      <a:pt x="119" y="894"/>
                    </a:lnTo>
                    <a:lnTo>
                      <a:pt x="127" y="864"/>
                    </a:lnTo>
                    <a:lnTo>
                      <a:pt x="127" y="1133"/>
                    </a:lnTo>
                    <a:lnTo>
                      <a:pt x="127" y="238"/>
                    </a:lnTo>
                    <a:lnTo>
                      <a:pt x="127" y="492"/>
                    </a:lnTo>
                    <a:lnTo>
                      <a:pt x="135" y="551"/>
                    </a:lnTo>
                    <a:lnTo>
                      <a:pt x="135" y="1408"/>
                    </a:lnTo>
                    <a:lnTo>
                      <a:pt x="135" y="224"/>
                    </a:lnTo>
                    <a:lnTo>
                      <a:pt x="135" y="693"/>
                    </a:lnTo>
                    <a:lnTo>
                      <a:pt x="143" y="574"/>
                    </a:lnTo>
                    <a:lnTo>
                      <a:pt x="143" y="961"/>
                    </a:lnTo>
                    <a:lnTo>
                      <a:pt x="143" y="216"/>
                    </a:lnTo>
                    <a:lnTo>
                      <a:pt x="143" y="648"/>
                    </a:lnTo>
                    <a:lnTo>
                      <a:pt x="151" y="596"/>
                    </a:lnTo>
                    <a:lnTo>
                      <a:pt x="151" y="961"/>
                    </a:lnTo>
                    <a:lnTo>
                      <a:pt x="151" y="119"/>
                    </a:lnTo>
                    <a:lnTo>
                      <a:pt x="151" y="574"/>
                    </a:lnTo>
                    <a:lnTo>
                      <a:pt x="159" y="320"/>
                    </a:lnTo>
                    <a:lnTo>
                      <a:pt x="159" y="909"/>
                    </a:lnTo>
                    <a:lnTo>
                      <a:pt x="159" y="67"/>
                    </a:lnTo>
                    <a:lnTo>
                      <a:pt x="159" y="559"/>
                    </a:lnTo>
                    <a:lnTo>
                      <a:pt x="167" y="611"/>
                    </a:lnTo>
                    <a:lnTo>
                      <a:pt x="167" y="894"/>
                    </a:lnTo>
                    <a:lnTo>
                      <a:pt x="167" y="164"/>
                    </a:lnTo>
                    <a:lnTo>
                      <a:pt x="167" y="328"/>
                    </a:lnTo>
                    <a:lnTo>
                      <a:pt x="175" y="291"/>
                    </a:lnTo>
                    <a:lnTo>
                      <a:pt x="175" y="1036"/>
                    </a:lnTo>
                    <a:lnTo>
                      <a:pt x="175" y="231"/>
                    </a:lnTo>
                    <a:lnTo>
                      <a:pt x="175" y="782"/>
                    </a:lnTo>
                    <a:lnTo>
                      <a:pt x="183" y="693"/>
                    </a:lnTo>
                    <a:lnTo>
                      <a:pt x="183" y="961"/>
                    </a:lnTo>
                    <a:lnTo>
                      <a:pt x="183" y="179"/>
                    </a:lnTo>
                    <a:lnTo>
                      <a:pt x="183" y="626"/>
                    </a:lnTo>
                    <a:lnTo>
                      <a:pt x="191" y="753"/>
                    </a:lnTo>
                    <a:lnTo>
                      <a:pt x="191" y="1163"/>
                    </a:lnTo>
                    <a:lnTo>
                      <a:pt x="191" y="209"/>
                    </a:lnTo>
                    <a:lnTo>
                      <a:pt x="191" y="693"/>
                    </a:lnTo>
                    <a:lnTo>
                      <a:pt x="199" y="879"/>
                    </a:lnTo>
                    <a:lnTo>
                      <a:pt x="199" y="1043"/>
                    </a:lnTo>
                    <a:lnTo>
                      <a:pt x="199" y="350"/>
                    </a:lnTo>
                    <a:lnTo>
                      <a:pt x="199" y="827"/>
                    </a:lnTo>
                    <a:lnTo>
                      <a:pt x="207" y="961"/>
                    </a:lnTo>
                    <a:lnTo>
                      <a:pt x="207" y="1192"/>
                    </a:lnTo>
                    <a:lnTo>
                      <a:pt x="207" y="358"/>
                    </a:lnTo>
                    <a:lnTo>
                      <a:pt x="207" y="760"/>
                    </a:lnTo>
                    <a:lnTo>
                      <a:pt x="214" y="842"/>
                    </a:lnTo>
                    <a:lnTo>
                      <a:pt x="214" y="1177"/>
                    </a:lnTo>
                    <a:lnTo>
                      <a:pt x="214" y="134"/>
                    </a:lnTo>
                    <a:lnTo>
                      <a:pt x="214" y="775"/>
                    </a:lnTo>
                    <a:lnTo>
                      <a:pt x="222" y="857"/>
                    </a:lnTo>
                    <a:lnTo>
                      <a:pt x="222" y="1148"/>
                    </a:lnTo>
                    <a:lnTo>
                      <a:pt x="222" y="462"/>
                    </a:lnTo>
                    <a:lnTo>
                      <a:pt x="222" y="999"/>
                    </a:lnTo>
                    <a:lnTo>
                      <a:pt x="230" y="820"/>
                    </a:lnTo>
                    <a:lnTo>
                      <a:pt x="230" y="1207"/>
                    </a:lnTo>
                    <a:lnTo>
                      <a:pt x="230" y="358"/>
                    </a:lnTo>
                    <a:lnTo>
                      <a:pt x="230" y="723"/>
                    </a:lnTo>
                    <a:lnTo>
                      <a:pt x="238" y="797"/>
                    </a:lnTo>
                    <a:lnTo>
                      <a:pt x="238" y="1021"/>
                    </a:lnTo>
                    <a:lnTo>
                      <a:pt x="238" y="15"/>
                    </a:lnTo>
                    <a:lnTo>
                      <a:pt x="238" y="417"/>
                    </a:lnTo>
                    <a:lnTo>
                      <a:pt x="246" y="514"/>
                    </a:lnTo>
                    <a:lnTo>
                      <a:pt x="246" y="954"/>
                    </a:lnTo>
                    <a:lnTo>
                      <a:pt x="246" y="261"/>
                    </a:lnTo>
                    <a:lnTo>
                      <a:pt x="246" y="917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Freeform 73"/>
              <p:cNvSpPr>
                <a:spLocks/>
              </p:cNvSpPr>
              <p:nvPr/>
            </p:nvSpPr>
            <p:spPr bwMode="auto">
              <a:xfrm>
                <a:off x="2993" y="1495"/>
                <a:ext cx="255" cy="1364"/>
              </a:xfrm>
              <a:custGeom>
                <a:avLst/>
                <a:gdLst>
                  <a:gd name="T0" fmla="*/ 8 w 255"/>
                  <a:gd name="T1" fmla="*/ 1356 h 1364"/>
                  <a:gd name="T2" fmla="*/ 16 w 255"/>
                  <a:gd name="T3" fmla="*/ 1028 h 1364"/>
                  <a:gd name="T4" fmla="*/ 16 w 255"/>
                  <a:gd name="T5" fmla="*/ 879 h 1364"/>
                  <a:gd name="T6" fmla="*/ 24 w 255"/>
                  <a:gd name="T7" fmla="*/ 201 h 1364"/>
                  <a:gd name="T8" fmla="*/ 32 w 255"/>
                  <a:gd name="T9" fmla="*/ 1095 h 1364"/>
                  <a:gd name="T10" fmla="*/ 40 w 255"/>
                  <a:gd name="T11" fmla="*/ 685 h 1364"/>
                  <a:gd name="T12" fmla="*/ 40 w 255"/>
                  <a:gd name="T13" fmla="*/ 603 h 1364"/>
                  <a:gd name="T14" fmla="*/ 48 w 255"/>
                  <a:gd name="T15" fmla="*/ 223 h 1364"/>
                  <a:gd name="T16" fmla="*/ 56 w 255"/>
                  <a:gd name="T17" fmla="*/ 1140 h 1364"/>
                  <a:gd name="T18" fmla="*/ 64 w 255"/>
                  <a:gd name="T19" fmla="*/ 447 h 1364"/>
                  <a:gd name="T20" fmla="*/ 64 w 255"/>
                  <a:gd name="T21" fmla="*/ 648 h 1364"/>
                  <a:gd name="T22" fmla="*/ 72 w 255"/>
                  <a:gd name="T23" fmla="*/ 149 h 1364"/>
                  <a:gd name="T24" fmla="*/ 80 w 255"/>
                  <a:gd name="T25" fmla="*/ 1170 h 1364"/>
                  <a:gd name="T26" fmla="*/ 88 w 255"/>
                  <a:gd name="T27" fmla="*/ 730 h 1364"/>
                  <a:gd name="T28" fmla="*/ 88 w 255"/>
                  <a:gd name="T29" fmla="*/ 663 h 1364"/>
                  <a:gd name="T30" fmla="*/ 96 w 255"/>
                  <a:gd name="T31" fmla="*/ 328 h 1364"/>
                  <a:gd name="T32" fmla="*/ 104 w 255"/>
                  <a:gd name="T33" fmla="*/ 1013 h 1364"/>
                  <a:gd name="T34" fmla="*/ 112 w 255"/>
                  <a:gd name="T35" fmla="*/ 514 h 1364"/>
                  <a:gd name="T36" fmla="*/ 112 w 255"/>
                  <a:gd name="T37" fmla="*/ 477 h 1364"/>
                  <a:gd name="T38" fmla="*/ 120 w 255"/>
                  <a:gd name="T39" fmla="*/ 156 h 1364"/>
                  <a:gd name="T40" fmla="*/ 127 w 255"/>
                  <a:gd name="T41" fmla="*/ 1133 h 1364"/>
                  <a:gd name="T42" fmla="*/ 135 w 255"/>
                  <a:gd name="T43" fmla="*/ 767 h 1364"/>
                  <a:gd name="T44" fmla="*/ 135 w 255"/>
                  <a:gd name="T45" fmla="*/ 611 h 1364"/>
                  <a:gd name="T46" fmla="*/ 143 w 255"/>
                  <a:gd name="T47" fmla="*/ 82 h 1364"/>
                  <a:gd name="T48" fmla="*/ 151 w 255"/>
                  <a:gd name="T49" fmla="*/ 998 h 1364"/>
                  <a:gd name="T50" fmla="*/ 159 w 255"/>
                  <a:gd name="T51" fmla="*/ 715 h 1364"/>
                  <a:gd name="T52" fmla="*/ 159 w 255"/>
                  <a:gd name="T53" fmla="*/ 335 h 1364"/>
                  <a:gd name="T54" fmla="*/ 167 w 255"/>
                  <a:gd name="T55" fmla="*/ 194 h 1364"/>
                  <a:gd name="T56" fmla="*/ 175 w 255"/>
                  <a:gd name="T57" fmla="*/ 1080 h 1364"/>
                  <a:gd name="T58" fmla="*/ 183 w 255"/>
                  <a:gd name="T59" fmla="*/ 492 h 1364"/>
                  <a:gd name="T60" fmla="*/ 183 w 255"/>
                  <a:gd name="T61" fmla="*/ 514 h 1364"/>
                  <a:gd name="T62" fmla="*/ 191 w 255"/>
                  <a:gd name="T63" fmla="*/ 45 h 1364"/>
                  <a:gd name="T64" fmla="*/ 199 w 255"/>
                  <a:gd name="T65" fmla="*/ 924 h 1364"/>
                  <a:gd name="T66" fmla="*/ 207 w 255"/>
                  <a:gd name="T67" fmla="*/ 529 h 1364"/>
                  <a:gd name="T68" fmla="*/ 207 w 255"/>
                  <a:gd name="T69" fmla="*/ 223 h 1364"/>
                  <a:gd name="T70" fmla="*/ 215 w 255"/>
                  <a:gd name="T71" fmla="*/ 171 h 1364"/>
                  <a:gd name="T72" fmla="*/ 223 w 255"/>
                  <a:gd name="T73" fmla="*/ 969 h 1364"/>
                  <a:gd name="T74" fmla="*/ 231 w 255"/>
                  <a:gd name="T75" fmla="*/ 551 h 1364"/>
                  <a:gd name="T76" fmla="*/ 231 w 255"/>
                  <a:gd name="T77" fmla="*/ 425 h 1364"/>
                  <a:gd name="T78" fmla="*/ 239 w 255"/>
                  <a:gd name="T79" fmla="*/ 209 h 1364"/>
                  <a:gd name="T80" fmla="*/ 247 w 255"/>
                  <a:gd name="T81" fmla="*/ 1043 h 1364"/>
                  <a:gd name="T82" fmla="*/ 255 w 255"/>
                  <a:gd name="T83" fmla="*/ 566 h 136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255" h="1364">
                    <a:moveTo>
                      <a:pt x="0" y="902"/>
                    </a:moveTo>
                    <a:lnTo>
                      <a:pt x="8" y="879"/>
                    </a:lnTo>
                    <a:lnTo>
                      <a:pt x="8" y="1356"/>
                    </a:lnTo>
                    <a:lnTo>
                      <a:pt x="8" y="410"/>
                    </a:lnTo>
                    <a:lnTo>
                      <a:pt x="8" y="857"/>
                    </a:lnTo>
                    <a:lnTo>
                      <a:pt x="16" y="1028"/>
                    </a:lnTo>
                    <a:lnTo>
                      <a:pt x="16" y="1177"/>
                    </a:lnTo>
                    <a:lnTo>
                      <a:pt x="16" y="372"/>
                    </a:lnTo>
                    <a:lnTo>
                      <a:pt x="16" y="879"/>
                    </a:lnTo>
                    <a:lnTo>
                      <a:pt x="24" y="835"/>
                    </a:lnTo>
                    <a:lnTo>
                      <a:pt x="24" y="1259"/>
                    </a:lnTo>
                    <a:lnTo>
                      <a:pt x="24" y="201"/>
                    </a:lnTo>
                    <a:lnTo>
                      <a:pt x="24" y="708"/>
                    </a:lnTo>
                    <a:lnTo>
                      <a:pt x="32" y="745"/>
                    </a:lnTo>
                    <a:lnTo>
                      <a:pt x="32" y="1095"/>
                    </a:lnTo>
                    <a:lnTo>
                      <a:pt x="32" y="276"/>
                    </a:lnTo>
                    <a:lnTo>
                      <a:pt x="32" y="648"/>
                    </a:lnTo>
                    <a:lnTo>
                      <a:pt x="40" y="685"/>
                    </a:lnTo>
                    <a:lnTo>
                      <a:pt x="40" y="1133"/>
                    </a:lnTo>
                    <a:lnTo>
                      <a:pt x="40" y="156"/>
                    </a:lnTo>
                    <a:lnTo>
                      <a:pt x="40" y="603"/>
                    </a:lnTo>
                    <a:lnTo>
                      <a:pt x="48" y="618"/>
                    </a:lnTo>
                    <a:lnTo>
                      <a:pt x="48" y="984"/>
                    </a:lnTo>
                    <a:lnTo>
                      <a:pt x="48" y="223"/>
                    </a:lnTo>
                    <a:lnTo>
                      <a:pt x="48" y="656"/>
                    </a:lnTo>
                    <a:lnTo>
                      <a:pt x="56" y="544"/>
                    </a:lnTo>
                    <a:lnTo>
                      <a:pt x="56" y="1140"/>
                    </a:lnTo>
                    <a:lnTo>
                      <a:pt x="56" y="231"/>
                    </a:lnTo>
                    <a:lnTo>
                      <a:pt x="56" y="514"/>
                    </a:lnTo>
                    <a:lnTo>
                      <a:pt x="64" y="447"/>
                    </a:lnTo>
                    <a:lnTo>
                      <a:pt x="64" y="1073"/>
                    </a:lnTo>
                    <a:lnTo>
                      <a:pt x="64" y="238"/>
                    </a:lnTo>
                    <a:lnTo>
                      <a:pt x="64" y="648"/>
                    </a:lnTo>
                    <a:lnTo>
                      <a:pt x="72" y="603"/>
                    </a:lnTo>
                    <a:lnTo>
                      <a:pt x="72" y="887"/>
                    </a:lnTo>
                    <a:lnTo>
                      <a:pt x="72" y="149"/>
                    </a:lnTo>
                    <a:lnTo>
                      <a:pt x="72" y="671"/>
                    </a:lnTo>
                    <a:lnTo>
                      <a:pt x="80" y="641"/>
                    </a:lnTo>
                    <a:lnTo>
                      <a:pt x="80" y="1170"/>
                    </a:lnTo>
                    <a:lnTo>
                      <a:pt x="80" y="119"/>
                    </a:lnTo>
                    <a:lnTo>
                      <a:pt x="80" y="514"/>
                    </a:lnTo>
                    <a:lnTo>
                      <a:pt x="88" y="730"/>
                    </a:lnTo>
                    <a:lnTo>
                      <a:pt x="88" y="909"/>
                    </a:lnTo>
                    <a:lnTo>
                      <a:pt x="88" y="253"/>
                    </a:lnTo>
                    <a:lnTo>
                      <a:pt x="88" y="663"/>
                    </a:lnTo>
                    <a:lnTo>
                      <a:pt x="96" y="641"/>
                    </a:lnTo>
                    <a:lnTo>
                      <a:pt x="96" y="1036"/>
                    </a:lnTo>
                    <a:lnTo>
                      <a:pt x="96" y="328"/>
                    </a:lnTo>
                    <a:lnTo>
                      <a:pt x="96" y="603"/>
                    </a:lnTo>
                    <a:lnTo>
                      <a:pt x="104" y="656"/>
                    </a:lnTo>
                    <a:lnTo>
                      <a:pt x="104" y="1013"/>
                    </a:lnTo>
                    <a:lnTo>
                      <a:pt x="104" y="112"/>
                    </a:lnTo>
                    <a:lnTo>
                      <a:pt x="104" y="492"/>
                    </a:lnTo>
                    <a:lnTo>
                      <a:pt x="112" y="514"/>
                    </a:lnTo>
                    <a:lnTo>
                      <a:pt x="112" y="1036"/>
                    </a:lnTo>
                    <a:lnTo>
                      <a:pt x="112" y="52"/>
                    </a:lnTo>
                    <a:lnTo>
                      <a:pt x="112" y="477"/>
                    </a:lnTo>
                    <a:lnTo>
                      <a:pt x="120" y="633"/>
                    </a:lnTo>
                    <a:lnTo>
                      <a:pt x="120" y="1043"/>
                    </a:lnTo>
                    <a:lnTo>
                      <a:pt x="120" y="156"/>
                    </a:lnTo>
                    <a:lnTo>
                      <a:pt x="120" y="648"/>
                    </a:lnTo>
                    <a:lnTo>
                      <a:pt x="127" y="835"/>
                    </a:lnTo>
                    <a:lnTo>
                      <a:pt x="127" y="1133"/>
                    </a:lnTo>
                    <a:lnTo>
                      <a:pt x="127" y="372"/>
                    </a:lnTo>
                    <a:lnTo>
                      <a:pt x="127" y="730"/>
                    </a:lnTo>
                    <a:lnTo>
                      <a:pt x="135" y="767"/>
                    </a:lnTo>
                    <a:lnTo>
                      <a:pt x="135" y="1058"/>
                    </a:lnTo>
                    <a:lnTo>
                      <a:pt x="135" y="164"/>
                    </a:lnTo>
                    <a:lnTo>
                      <a:pt x="135" y="611"/>
                    </a:lnTo>
                    <a:lnTo>
                      <a:pt x="143" y="648"/>
                    </a:lnTo>
                    <a:lnTo>
                      <a:pt x="143" y="954"/>
                    </a:lnTo>
                    <a:lnTo>
                      <a:pt x="143" y="82"/>
                    </a:lnTo>
                    <a:lnTo>
                      <a:pt x="143" y="842"/>
                    </a:lnTo>
                    <a:lnTo>
                      <a:pt x="151" y="805"/>
                    </a:lnTo>
                    <a:lnTo>
                      <a:pt x="151" y="998"/>
                    </a:lnTo>
                    <a:lnTo>
                      <a:pt x="151" y="261"/>
                    </a:lnTo>
                    <a:lnTo>
                      <a:pt x="151" y="693"/>
                    </a:lnTo>
                    <a:lnTo>
                      <a:pt x="159" y="715"/>
                    </a:lnTo>
                    <a:lnTo>
                      <a:pt x="159" y="939"/>
                    </a:lnTo>
                    <a:lnTo>
                      <a:pt x="159" y="89"/>
                    </a:lnTo>
                    <a:lnTo>
                      <a:pt x="159" y="335"/>
                    </a:lnTo>
                    <a:lnTo>
                      <a:pt x="167" y="380"/>
                    </a:lnTo>
                    <a:lnTo>
                      <a:pt x="167" y="1051"/>
                    </a:lnTo>
                    <a:lnTo>
                      <a:pt x="167" y="194"/>
                    </a:lnTo>
                    <a:lnTo>
                      <a:pt x="167" y="611"/>
                    </a:lnTo>
                    <a:lnTo>
                      <a:pt x="175" y="581"/>
                    </a:lnTo>
                    <a:lnTo>
                      <a:pt x="175" y="1080"/>
                    </a:lnTo>
                    <a:lnTo>
                      <a:pt x="175" y="134"/>
                    </a:lnTo>
                    <a:lnTo>
                      <a:pt x="175" y="738"/>
                    </a:lnTo>
                    <a:lnTo>
                      <a:pt x="183" y="492"/>
                    </a:lnTo>
                    <a:lnTo>
                      <a:pt x="183" y="879"/>
                    </a:lnTo>
                    <a:lnTo>
                      <a:pt x="183" y="156"/>
                    </a:lnTo>
                    <a:lnTo>
                      <a:pt x="183" y="514"/>
                    </a:lnTo>
                    <a:lnTo>
                      <a:pt x="191" y="440"/>
                    </a:lnTo>
                    <a:lnTo>
                      <a:pt x="191" y="827"/>
                    </a:lnTo>
                    <a:lnTo>
                      <a:pt x="191" y="45"/>
                    </a:lnTo>
                    <a:lnTo>
                      <a:pt x="191" y="589"/>
                    </a:lnTo>
                    <a:lnTo>
                      <a:pt x="199" y="335"/>
                    </a:lnTo>
                    <a:lnTo>
                      <a:pt x="199" y="924"/>
                    </a:lnTo>
                    <a:lnTo>
                      <a:pt x="199" y="0"/>
                    </a:lnTo>
                    <a:lnTo>
                      <a:pt x="199" y="633"/>
                    </a:lnTo>
                    <a:lnTo>
                      <a:pt x="207" y="529"/>
                    </a:lnTo>
                    <a:lnTo>
                      <a:pt x="207" y="1013"/>
                    </a:lnTo>
                    <a:lnTo>
                      <a:pt x="207" y="74"/>
                    </a:lnTo>
                    <a:lnTo>
                      <a:pt x="207" y="223"/>
                    </a:lnTo>
                    <a:lnTo>
                      <a:pt x="215" y="320"/>
                    </a:lnTo>
                    <a:lnTo>
                      <a:pt x="215" y="1103"/>
                    </a:lnTo>
                    <a:lnTo>
                      <a:pt x="215" y="171"/>
                    </a:lnTo>
                    <a:lnTo>
                      <a:pt x="215" y="603"/>
                    </a:lnTo>
                    <a:lnTo>
                      <a:pt x="223" y="447"/>
                    </a:lnTo>
                    <a:lnTo>
                      <a:pt x="223" y="969"/>
                    </a:lnTo>
                    <a:lnTo>
                      <a:pt x="223" y="127"/>
                    </a:lnTo>
                    <a:lnTo>
                      <a:pt x="223" y="477"/>
                    </a:lnTo>
                    <a:lnTo>
                      <a:pt x="231" y="551"/>
                    </a:lnTo>
                    <a:lnTo>
                      <a:pt x="231" y="1066"/>
                    </a:lnTo>
                    <a:lnTo>
                      <a:pt x="231" y="201"/>
                    </a:lnTo>
                    <a:lnTo>
                      <a:pt x="231" y="425"/>
                    </a:lnTo>
                    <a:lnTo>
                      <a:pt x="239" y="440"/>
                    </a:lnTo>
                    <a:lnTo>
                      <a:pt x="239" y="954"/>
                    </a:lnTo>
                    <a:lnTo>
                      <a:pt x="239" y="209"/>
                    </a:lnTo>
                    <a:lnTo>
                      <a:pt x="239" y="842"/>
                    </a:lnTo>
                    <a:lnTo>
                      <a:pt x="247" y="700"/>
                    </a:lnTo>
                    <a:lnTo>
                      <a:pt x="247" y="1043"/>
                    </a:lnTo>
                    <a:lnTo>
                      <a:pt x="247" y="149"/>
                    </a:lnTo>
                    <a:lnTo>
                      <a:pt x="247" y="656"/>
                    </a:lnTo>
                    <a:lnTo>
                      <a:pt x="255" y="566"/>
                    </a:lnTo>
                    <a:lnTo>
                      <a:pt x="255" y="1364"/>
                    </a:lnTo>
                    <a:lnTo>
                      <a:pt x="255" y="343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Freeform 74"/>
              <p:cNvSpPr>
                <a:spLocks/>
              </p:cNvSpPr>
              <p:nvPr/>
            </p:nvSpPr>
            <p:spPr bwMode="auto">
              <a:xfrm>
                <a:off x="3248" y="1502"/>
                <a:ext cx="254" cy="1237"/>
              </a:xfrm>
              <a:custGeom>
                <a:avLst/>
                <a:gdLst>
                  <a:gd name="T0" fmla="*/ 8 w 254"/>
                  <a:gd name="T1" fmla="*/ 820 h 1237"/>
                  <a:gd name="T2" fmla="*/ 8 w 254"/>
                  <a:gd name="T3" fmla="*/ 671 h 1237"/>
                  <a:gd name="T4" fmla="*/ 16 w 254"/>
                  <a:gd name="T5" fmla="*/ 306 h 1237"/>
                  <a:gd name="T6" fmla="*/ 24 w 254"/>
                  <a:gd name="T7" fmla="*/ 887 h 1237"/>
                  <a:gd name="T8" fmla="*/ 31 w 254"/>
                  <a:gd name="T9" fmla="*/ 619 h 1237"/>
                  <a:gd name="T10" fmla="*/ 31 w 254"/>
                  <a:gd name="T11" fmla="*/ 403 h 1237"/>
                  <a:gd name="T12" fmla="*/ 39 w 254"/>
                  <a:gd name="T13" fmla="*/ 216 h 1237"/>
                  <a:gd name="T14" fmla="*/ 47 w 254"/>
                  <a:gd name="T15" fmla="*/ 1133 h 1237"/>
                  <a:gd name="T16" fmla="*/ 55 w 254"/>
                  <a:gd name="T17" fmla="*/ 842 h 1237"/>
                  <a:gd name="T18" fmla="*/ 55 w 254"/>
                  <a:gd name="T19" fmla="*/ 634 h 1237"/>
                  <a:gd name="T20" fmla="*/ 63 w 254"/>
                  <a:gd name="T21" fmla="*/ 127 h 1237"/>
                  <a:gd name="T22" fmla="*/ 71 w 254"/>
                  <a:gd name="T23" fmla="*/ 1073 h 1237"/>
                  <a:gd name="T24" fmla="*/ 79 w 254"/>
                  <a:gd name="T25" fmla="*/ 768 h 1237"/>
                  <a:gd name="T26" fmla="*/ 79 w 254"/>
                  <a:gd name="T27" fmla="*/ 634 h 1237"/>
                  <a:gd name="T28" fmla="*/ 87 w 254"/>
                  <a:gd name="T29" fmla="*/ 164 h 1237"/>
                  <a:gd name="T30" fmla="*/ 95 w 254"/>
                  <a:gd name="T31" fmla="*/ 1237 h 1237"/>
                  <a:gd name="T32" fmla="*/ 103 w 254"/>
                  <a:gd name="T33" fmla="*/ 403 h 1237"/>
                  <a:gd name="T34" fmla="*/ 103 w 254"/>
                  <a:gd name="T35" fmla="*/ 529 h 1237"/>
                  <a:gd name="T36" fmla="*/ 111 w 254"/>
                  <a:gd name="T37" fmla="*/ 157 h 1237"/>
                  <a:gd name="T38" fmla="*/ 119 w 254"/>
                  <a:gd name="T39" fmla="*/ 932 h 1237"/>
                  <a:gd name="T40" fmla="*/ 127 w 254"/>
                  <a:gd name="T41" fmla="*/ 582 h 1237"/>
                  <a:gd name="T42" fmla="*/ 127 w 254"/>
                  <a:gd name="T43" fmla="*/ 708 h 1237"/>
                  <a:gd name="T44" fmla="*/ 135 w 254"/>
                  <a:gd name="T45" fmla="*/ 224 h 1237"/>
                  <a:gd name="T46" fmla="*/ 143 w 254"/>
                  <a:gd name="T47" fmla="*/ 932 h 1237"/>
                  <a:gd name="T48" fmla="*/ 151 w 254"/>
                  <a:gd name="T49" fmla="*/ 649 h 1237"/>
                  <a:gd name="T50" fmla="*/ 151 w 254"/>
                  <a:gd name="T51" fmla="*/ 582 h 1237"/>
                  <a:gd name="T52" fmla="*/ 159 w 254"/>
                  <a:gd name="T53" fmla="*/ 216 h 1237"/>
                  <a:gd name="T54" fmla="*/ 167 w 254"/>
                  <a:gd name="T55" fmla="*/ 932 h 1237"/>
                  <a:gd name="T56" fmla="*/ 175 w 254"/>
                  <a:gd name="T57" fmla="*/ 626 h 1237"/>
                  <a:gd name="T58" fmla="*/ 175 w 254"/>
                  <a:gd name="T59" fmla="*/ 731 h 1237"/>
                  <a:gd name="T60" fmla="*/ 183 w 254"/>
                  <a:gd name="T61" fmla="*/ 179 h 1237"/>
                  <a:gd name="T62" fmla="*/ 190 w 254"/>
                  <a:gd name="T63" fmla="*/ 1215 h 1237"/>
                  <a:gd name="T64" fmla="*/ 198 w 254"/>
                  <a:gd name="T65" fmla="*/ 686 h 1237"/>
                  <a:gd name="T66" fmla="*/ 198 w 254"/>
                  <a:gd name="T67" fmla="*/ 582 h 1237"/>
                  <a:gd name="T68" fmla="*/ 206 w 254"/>
                  <a:gd name="T69" fmla="*/ 172 h 1237"/>
                  <a:gd name="T70" fmla="*/ 214 w 254"/>
                  <a:gd name="T71" fmla="*/ 924 h 1237"/>
                  <a:gd name="T72" fmla="*/ 222 w 254"/>
                  <a:gd name="T73" fmla="*/ 470 h 1237"/>
                  <a:gd name="T74" fmla="*/ 222 w 254"/>
                  <a:gd name="T75" fmla="*/ 470 h 1237"/>
                  <a:gd name="T76" fmla="*/ 230 w 254"/>
                  <a:gd name="T77" fmla="*/ 105 h 1237"/>
                  <a:gd name="T78" fmla="*/ 238 w 254"/>
                  <a:gd name="T79" fmla="*/ 798 h 1237"/>
                  <a:gd name="T80" fmla="*/ 246 w 254"/>
                  <a:gd name="T81" fmla="*/ 515 h 1237"/>
                  <a:gd name="T82" fmla="*/ 246 w 254"/>
                  <a:gd name="T83" fmla="*/ 634 h 123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254" h="1237">
                    <a:moveTo>
                      <a:pt x="0" y="336"/>
                    </a:moveTo>
                    <a:lnTo>
                      <a:pt x="0" y="872"/>
                    </a:lnTo>
                    <a:lnTo>
                      <a:pt x="8" y="820"/>
                    </a:lnTo>
                    <a:lnTo>
                      <a:pt x="8" y="1103"/>
                    </a:lnTo>
                    <a:lnTo>
                      <a:pt x="8" y="283"/>
                    </a:lnTo>
                    <a:lnTo>
                      <a:pt x="8" y="671"/>
                    </a:lnTo>
                    <a:lnTo>
                      <a:pt x="16" y="567"/>
                    </a:lnTo>
                    <a:lnTo>
                      <a:pt x="16" y="1014"/>
                    </a:lnTo>
                    <a:lnTo>
                      <a:pt x="16" y="306"/>
                    </a:lnTo>
                    <a:lnTo>
                      <a:pt x="16" y="738"/>
                    </a:lnTo>
                    <a:lnTo>
                      <a:pt x="24" y="596"/>
                    </a:lnTo>
                    <a:lnTo>
                      <a:pt x="24" y="887"/>
                    </a:lnTo>
                    <a:lnTo>
                      <a:pt x="24" y="172"/>
                    </a:lnTo>
                    <a:lnTo>
                      <a:pt x="24" y="537"/>
                    </a:lnTo>
                    <a:lnTo>
                      <a:pt x="31" y="619"/>
                    </a:lnTo>
                    <a:lnTo>
                      <a:pt x="31" y="954"/>
                    </a:lnTo>
                    <a:lnTo>
                      <a:pt x="31" y="67"/>
                    </a:lnTo>
                    <a:lnTo>
                      <a:pt x="31" y="403"/>
                    </a:lnTo>
                    <a:lnTo>
                      <a:pt x="39" y="589"/>
                    </a:lnTo>
                    <a:lnTo>
                      <a:pt x="39" y="1155"/>
                    </a:lnTo>
                    <a:lnTo>
                      <a:pt x="39" y="216"/>
                    </a:lnTo>
                    <a:lnTo>
                      <a:pt x="39" y="872"/>
                    </a:lnTo>
                    <a:lnTo>
                      <a:pt x="47" y="760"/>
                    </a:lnTo>
                    <a:lnTo>
                      <a:pt x="47" y="1133"/>
                    </a:lnTo>
                    <a:lnTo>
                      <a:pt x="47" y="202"/>
                    </a:lnTo>
                    <a:lnTo>
                      <a:pt x="47" y="828"/>
                    </a:lnTo>
                    <a:lnTo>
                      <a:pt x="55" y="842"/>
                    </a:lnTo>
                    <a:lnTo>
                      <a:pt x="55" y="1118"/>
                    </a:lnTo>
                    <a:lnTo>
                      <a:pt x="55" y="97"/>
                    </a:lnTo>
                    <a:lnTo>
                      <a:pt x="55" y="634"/>
                    </a:lnTo>
                    <a:lnTo>
                      <a:pt x="63" y="507"/>
                    </a:lnTo>
                    <a:lnTo>
                      <a:pt x="63" y="954"/>
                    </a:lnTo>
                    <a:lnTo>
                      <a:pt x="63" y="127"/>
                    </a:lnTo>
                    <a:lnTo>
                      <a:pt x="63" y="746"/>
                    </a:lnTo>
                    <a:lnTo>
                      <a:pt x="71" y="470"/>
                    </a:lnTo>
                    <a:lnTo>
                      <a:pt x="71" y="1073"/>
                    </a:lnTo>
                    <a:lnTo>
                      <a:pt x="71" y="328"/>
                    </a:lnTo>
                    <a:lnTo>
                      <a:pt x="71" y="790"/>
                    </a:lnTo>
                    <a:lnTo>
                      <a:pt x="79" y="768"/>
                    </a:lnTo>
                    <a:lnTo>
                      <a:pt x="79" y="1014"/>
                    </a:lnTo>
                    <a:lnTo>
                      <a:pt x="79" y="105"/>
                    </a:lnTo>
                    <a:lnTo>
                      <a:pt x="79" y="634"/>
                    </a:lnTo>
                    <a:lnTo>
                      <a:pt x="87" y="500"/>
                    </a:lnTo>
                    <a:lnTo>
                      <a:pt x="87" y="939"/>
                    </a:lnTo>
                    <a:lnTo>
                      <a:pt x="87" y="164"/>
                    </a:lnTo>
                    <a:lnTo>
                      <a:pt x="87" y="634"/>
                    </a:lnTo>
                    <a:lnTo>
                      <a:pt x="95" y="805"/>
                    </a:lnTo>
                    <a:lnTo>
                      <a:pt x="95" y="1237"/>
                    </a:lnTo>
                    <a:lnTo>
                      <a:pt x="95" y="112"/>
                    </a:lnTo>
                    <a:lnTo>
                      <a:pt x="95" y="626"/>
                    </a:lnTo>
                    <a:lnTo>
                      <a:pt x="103" y="403"/>
                    </a:lnTo>
                    <a:lnTo>
                      <a:pt x="103" y="887"/>
                    </a:lnTo>
                    <a:lnTo>
                      <a:pt x="103" y="202"/>
                    </a:lnTo>
                    <a:lnTo>
                      <a:pt x="103" y="529"/>
                    </a:lnTo>
                    <a:lnTo>
                      <a:pt x="111" y="596"/>
                    </a:lnTo>
                    <a:lnTo>
                      <a:pt x="111" y="954"/>
                    </a:lnTo>
                    <a:lnTo>
                      <a:pt x="111" y="157"/>
                    </a:lnTo>
                    <a:lnTo>
                      <a:pt x="111" y="611"/>
                    </a:lnTo>
                    <a:lnTo>
                      <a:pt x="119" y="611"/>
                    </a:lnTo>
                    <a:lnTo>
                      <a:pt x="119" y="932"/>
                    </a:lnTo>
                    <a:lnTo>
                      <a:pt x="119" y="187"/>
                    </a:lnTo>
                    <a:lnTo>
                      <a:pt x="119" y="835"/>
                    </a:lnTo>
                    <a:lnTo>
                      <a:pt x="127" y="582"/>
                    </a:lnTo>
                    <a:lnTo>
                      <a:pt x="127" y="1088"/>
                    </a:lnTo>
                    <a:lnTo>
                      <a:pt x="127" y="343"/>
                    </a:lnTo>
                    <a:lnTo>
                      <a:pt x="127" y="708"/>
                    </a:lnTo>
                    <a:lnTo>
                      <a:pt x="135" y="917"/>
                    </a:lnTo>
                    <a:lnTo>
                      <a:pt x="135" y="1036"/>
                    </a:lnTo>
                    <a:lnTo>
                      <a:pt x="135" y="224"/>
                    </a:lnTo>
                    <a:lnTo>
                      <a:pt x="135" y="678"/>
                    </a:lnTo>
                    <a:lnTo>
                      <a:pt x="143" y="537"/>
                    </a:lnTo>
                    <a:lnTo>
                      <a:pt x="143" y="932"/>
                    </a:lnTo>
                    <a:lnTo>
                      <a:pt x="143" y="276"/>
                    </a:lnTo>
                    <a:lnTo>
                      <a:pt x="143" y="641"/>
                    </a:lnTo>
                    <a:lnTo>
                      <a:pt x="151" y="649"/>
                    </a:lnTo>
                    <a:lnTo>
                      <a:pt x="151" y="1103"/>
                    </a:lnTo>
                    <a:lnTo>
                      <a:pt x="151" y="254"/>
                    </a:lnTo>
                    <a:lnTo>
                      <a:pt x="151" y="582"/>
                    </a:lnTo>
                    <a:lnTo>
                      <a:pt x="159" y="857"/>
                    </a:lnTo>
                    <a:lnTo>
                      <a:pt x="159" y="1103"/>
                    </a:lnTo>
                    <a:lnTo>
                      <a:pt x="159" y="216"/>
                    </a:lnTo>
                    <a:lnTo>
                      <a:pt x="159" y="850"/>
                    </a:lnTo>
                    <a:lnTo>
                      <a:pt x="167" y="835"/>
                    </a:lnTo>
                    <a:lnTo>
                      <a:pt x="167" y="932"/>
                    </a:lnTo>
                    <a:lnTo>
                      <a:pt x="167" y="0"/>
                    </a:lnTo>
                    <a:lnTo>
                      <a:pt x="167" y="507"/>
                    </a:lnTo>
                    <a:lnTo>
                      <a:pt x="175" y="626"/>
                    </a:lnTo>
                    <a:lnTo>
                      <a:pt x="175" y="1006"/>
                    </a:lnTo>
                    <a:lnTo>
                      <a:pt x="175" y="15"/>
                    </a:lnTo>
                    <a:lnTo>
                      <a:pt x="175" y="731"/>
                    </a:lnTo>
                    <a:lnTo>
                      <a:pt x="183" y="589"/>
                    </a:lnTo>
                    <a:lnTo>
                      <a:pt x="183" y="1014"/>
                    </a:lnTo>
                    <a:lnTo>
                      <a:pt x="183" y="179"/>
                    </a:lnTo>
                    <a:lnTo>
                      <a:pt x="183" y="418"/>
                    </a:lnTo>
                    <a:lnTo>
                      <a:pt x="190" y="596"/>
                    </a:lnTo>
                    <a:lnTo>
                      <a:pt x="190" y="1215"/>
                    </a:lnTo>
                    <a:lnTo>
                      <a:pt x="190" y="388"/>
                    </a:lnTo>
                    <a:lnTo>
                      <a:pt x="190" y="716"/>
                    </a:lnTo>
                    <a:lnTo>
                      <a:pt x="198" y="686"/>
                    </a:lnTo>
                    <a:lnTo>
                      <a:pt x="198" y="1051"/>
                    </a:lnTo>
                    <a:lnTo>
                      <a:pt x="198" y="313"/>
                    </a:lnTo>
                    <a:lnTo>
                      <a:pt x="198" y="582"/>
                    </a:lnTo>
                    <a:lnTo>
                      <a:pt x="206" y="582"/>
                    </a:lnTo>
                    <a:lnTo>
                      <a:pt x="206" y="1096"/>
                    </a:lnTo>
                    <a:lnTo>
                      <a:pt x="206" y="172"/>
                    </a:lnTo>
                    <a:lnTo>
                      <a:pt x="206" y="671"/>
                    </a:lnTo>
                    <a:lnTo>
                      <a:pt x="214" y="388"/>
                    </a:lnTo>
                    <a:lnTo>
                      <a:pt x="214" y="924"/>
                    </a:lnTo>
                    <a:lnTo>
                      <a:pt x="214" y="120"/>
                    </a:lnTo>
                    <a:lnTo>
                      <a:pt x="214" y="790"/>
                    </a:lnTo>
                    <a:lnTo>
                      <a:pt x="222" y="470"/>
                    </a:lnTo>
                    <a:lnTo>
                      <a:pt x="222" y="857"/>
                    </a:lnTo>
                    <a:lnTo>
                      <a:pt x="222" y="23"/>
                    </a:lnTo>
                    <a:lnTo>
                      <a:pt x="222" y="470"/>
                    </a:lnTo>
                    <a:lnTo>
                      <a:pt x="230" y="477"/>
                    </a:lnTo>
                    <a:lnTo>
                      <a:pt x="230" y="991"/>
                    </a:lnTo>
                    <a:lnTo>
                      <a:pt x="230" y="105"/>
                    </a:lnTo>
                    <a:lnTo>
                      <a:pt x="230" y="231"/>
                    </a:lnTo>
                    <a:lnTo>
                      <a:pt x="238" y="261"/>
                    </a:lnTo>
                    <a:lnTo>
                      <a:pt x="238" y="798"/>
                    </a:lnTo>
                    <a:lnTo>
                      <a:pt x="238" y="90"/>
                    </a:lnTo>
                    <a:lnTo>
                      <a:pt x="238" y="649"/>
                    </a:lnTo>
                    <a:lnTo>
                      <a:pt x="246" y="515"/>
                    </a:lnTo>
                    <a:lnTo>
                      <a:pt x="246" y="1021"/>
                    </a:lnTo>
                    <a:lnTo>
                      <a:pt x="246" y="202"/>
                    </a:lnTo>
                    <a:lnTo>
                      <a:pt x="246" y="634"/>
                    </a:lnTo>
                    <a:lnTo>
                      <a:pt x="254" y="544"/>
                    </a:lnTo>
                    <a:lnTo>
                      <a:pt x="254" y="917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Freeform 75"/>
              <p:cNvSpPr>
                <a:spLocks/>
              </p:cNvSpPr>
              <p:nvPr/>
            </p:nvSpPr>
            <p:spPr bwMode="auto">
              <a:xfrm>
                <a:off x="3502" y="1405"/>
                <a:ext cx="254" cy="1387"/>
              </a:xfrm>
              <a:custGeom>
                <a:avLst/>
                <a:gdLst>
                  <a:gd name="T0" fmla="*/ 0 w 254"/>
                  <a:gd name="T1" fmla="*/ 433 h 1387"/>
                  <a:gd name="T2" fmla="*/ 8 w 254"/>
                  <a:gd name="T3" fmla="*/ 0 h 1387"/>
                  <a:gd name="T4" fmla="*/ 16 w 254"/>
                  <a:gd name="T5" fmla="*/ 1021 h 1387"/>
                  <a:gd name="T6" fmla="*/ 24 w 254"/>
                  <a:gd name="T7" fmla="*/ 589 h 1387"/>
                  <a:gd name="T8" fmla="*/ 32 w 254"/>
                  <a:gd name="T9" fmla="*/ 1074 h 1387"/>
                  <a:gd name="T10" fmla="*/ 32 w 254"/>
                  <a:gd name="T11" fmla="*/ 686 h 1387"/>
                  <a:gd name="T12" fmla="*/ 40 w 254"/>
                  <a:gd name="T13" fmla="*/ 306 h 1387"/>
                  <a:gd name="T14" fmla="*/ 48 w 254"/>
                  <a:gd name="T15" fmla="*/ 1044 h 1387"/>
                  <a:gd name="T16" fmla="*/ 56 w 254"/>
                  <a:gd name="T17" fmla="*/ 291 h 1387"/>
                  <a:gd name="T18" fmla="*/ 56 w 254"/>
                  <a:gd name="T19" fmla="*/ 500 h 1387"/>
                  <a:gd name="T20" fmla="*/ 64 w 254"/>
                  <a:gd name="T21" fmla="*/ 105 h 1387"/>
                  <a:gd name="T22" fmla="*/ 72 w 254"/>
                  <a:gd name="T23" fmla="*/ 1118 h 1387"/>
                  <a:gd name="T24" fmla="*/ 80 w 254"/>
                  <a:gd name="T25" fmla="*/ 790 h 1387"/>
                  <a:gd name="T26" fmla="*/ 80 w 254"/>
                  <a:gd name="T27" fmla="*/ 693 h 1387"/>
                  <a:gd name="T28" fmla="*/ 88 w 254"/>
                  <a:gd name="T29" fmla="*/ 276 h 1387"/>
                  <a:gd name="T30" fmla="*/ 95 w 254"/>
                  <a:gd name="T31" fmla="*/ 1044 h 1387"/>
                  <a:gd name="T32" fmla="*/ 103 w 254"/>
                  <a:gd name="T33" fmla="*/ 775 h 1387"/>
                  <a:gd name="T34" fmla="*/ 103 w 254"/>
                  <a:gd name="T35" fmla="*/ 820 h 1387"/>
                  <a:gd name="T36" fmla="*/ 111 w 254"/>
                  <a:gd name="T37" fmla="*/ 410 h 1387"/>
                  <a:gd name="T38" fmla="*/ 119 w 254"/>
                  <a:gd name="T39" fmla="*/ 1006 h 1387"/>
                  <a:gd name="T40" fmla="*/ 127 w 254"/>
                  <a:gd name="T41" fmla="*/ 902 h 1387"/>
                  <a:gd name="T42" fmla="*/ 127 w 254"/>
                  <a:gd name="T43" fmla="*/ 753 h 1387"/>
                  <a:gd name="T44" fmla="*/ 135 w 254"/>
                  <a:gd name="T45" fmla="*/ 90 h 1387"/>
                  <a:gd name="T46" fmla="*/ 143 w 254"/>
                  <a:gd name="T47" fmla="*/ 1111 h 1387"/>
                  <a:gd name="T48" fmla="*/ 151 w 254"/>
                  <a:gd name="T49" fmla="*/ 701 h 1387"/>
                  <a:gd name="T50" fmla="*/ 151 w 254"/>
                  <a:gd name="T51" fmla="*/ 902 h 1387"/>
                  <a:gd name="T52" fmla="*/ 159 w 254"/>
                  <a:gd name="T53" fmla="*/ 440 h 1387"/>
                  <a:gd name="T54" fmla="*/ 167 w 254"/>
                  <a:gd name="T55" fmla="*/ 1297 h 1387"/>
                  <a:gd name="T56" fmla="*/ 175 w 254"/>
                  <a:gd name="T57" fmla="*/ 664 h 1387"/>
                  <a:gd name="T58" fmla="*/ 175 w 254"/>
                  <a:gd name="T59" fmla="*/ 761 h 1387"/>
                  <a:gd name="T60" fmla="*/ 183 w 254"/>
                  <a:gd name="T61" fmla="*/ 313 h 1387"/>
                  <a:gd name="T62" fmla="*/ 191 w 254"/>
                  <a:gd name="T63" fmla="*/ 1059 h 1387"/>
                  <a:gd name="T64" fmla="*/ 199 w 254"/>
                  <a:gd name="T65" fmla="*/ 582 h 1387"/>
                  <a:gd name="T66" fmla="*/ 199 w 254"/>
                  <a:gd name="T67" fmla="*/ 693 h 1387"/>
                  <a:gd name="T68" fmla="*/ 207 w 254"/>
                  <a:gd name="T69" fmla="*/ 75 h 1387"/>
                  <a:gd name="T70" fmla="*/ 215 w 254"/>
                  <a:gd name="T71" fmla="*/ 1163 h 1387"/>
                  <a:gd name="T72" fmla="*/ 223 w 254"/>
                  <a:gd name="T73" fmla="*/ 761 h 1387"/>
                  <a:gd name="T74" fmla="*/ 223 w 254"/>
                  <a:gd name="T75" fmla="*/ 850 h 1387"/>
                  <a:gd name="T76" fmla="*/ 231 w 254"/>
                  <a:gd name="T77" fmla="*/ 202 h 1387"/>
                  <a:gd name="T78" fmla="*/ 239 w 254"/>
                  <a:gd name="T79" fmla="*/ 1163 h 1387"/>
                  <a:gd name="T80" fmla="*/ 247 w 254"/>
                  <a:gd name="T81" fmla="*/ 507 h 1387"/>
                  <a:gd name="T82" fmla="*/ 247 w 254"/>
                  <a:gd name="T83" fmla="*/ 887 h 138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254" h="1387">
                    <a:moveTo>
                      <a:pt x="0" y="1014"/>
                    </a:moveTo>
                    <a:lnTo>
                      <a:pt x="0" y="120"/>
                    </a:lnTo>
                    <a:lnTo>
                      <a:pt x="0" y="433"/>
                    </a:lnTo>
                    <a:lnTo>
                      <a:pt x="8" y="470"/>
                    </a:lnTo>
                    <a:lnTo>
                      <a:pt x="8" y="962"/>
                    </a:lnTo>
                    <a:lnTo>
                      <a:pt x="8" y="0"/>
                    </a:lnTo>
                    <a:lnTo>
                      <a:pt x="8" y="522"/>
                    </a:lnTo>
                    <a:lnTo>
                      <a:pt x="16" y="231"/>
                    </a:lnTo>
                    <a:lnTo>
                      <a:pt x="16" y="1021"/>
                    </a:lnTo>
                    <a:lnTo>
                      <a:pt x="16" y="157"/>
                    </a:lnTo>
                    <a:lnTo>
                      <a:pt x="16" y="507"/>
                    </a:lnTo>
                    <a:lnTo>
                      <a:pt x="24" y="589"/>
                    </a:lnTo>
                    <a:lnTo>
                      <a:pt x="24" y="284"/>
                    </a:lnTo>
                    <a:lnTo>
                      <a:pt x="24" y="1096"/>
                    </a:lnTo>
                    <a:lnTo>
                      <a:pt x="32" y="1074"/>
                    </a:lnTo>
                    <a:lnTo>
                      <a:pt x="32" y="1103"/>
                    </a:lnTo>
                    <a:lnTo>
                      <a:pt x="32" y="187"/>
                    </a:lnTo>
                    <a:lnTo>
                      <a:pt x="32" y="686"/>
                    </a:lnTo>
                    <a:lnTo>
                      <a:pt x="40" y="932"/>
                    </a:lnTo>
                    <a:lnTo>
                      <a:pt x="40" y="1074"/>
                    </a:lnTo>
                    <a:lnTo>
                      <a:pt x="40" y="306"/>
                    </a:lnTo>
                    <a:lnTo>
                      <a:pt x="40" y="679"/>
                    </a:lnTo>
                    <a:lnTo>
                      <a:pt x="48" y="686"/>
                    </a:lnTo>
                    <a:lnTo>
                      <a:pt x="48" y="1044"/>
                    </a:lnTo>
                    <a:lnTo>
                      <a:pt x="48" y="276"/>
                    </a:lnTo>
                    <a:lnTo>
                      <a:pt x="48" y="761"/>
                    </a:lnTo>
                    <a:lnTo>
                      <a:pt x="56" y="291"/>
                    </a:lnTo>
                    <a:lnTo>
                      <a:pt x="56" y="962"/>
                    </a:lnTo>
                    <a:lnTo>
                      <a:pt x="56" y="135"/>
                    </a:lnTo>
                    <a:lnTo>
                      <a:pt x="56" y="500"/>
                    </a:lnTo>
                    <a:lnTo>
                      <a:pt x="64" y="753"/>
                    </a:lnTo>
                    <a:lnTo>
                      <a:pt x="64" y="910"/>
                    </a:lnTo>
                    <a:lnTo>
                      <a:pt x="64" y="105"/>
                    </a:lnTo>
                    <a:lnTo>
                      <a:pt x="64" y="708"/>
                    </a:lnTo>
                    <a:lnTo>
                      <a:pt x="72" y="522"/>
                    </a:lnTo>
                    <a:lnTo>
                      <a:pt x="72" y="1118"/>
                    </a:lnTo>
                    <a:lnTo>
                      <a:pt x="72" y="209"/>
                    </a:lnTo>
                    <a:lnTo>
                      <a:pt x="72" y="984"/>
                    </a:lnTo>
                    <a:lnTo>
                      <a:pt x="80" y="790"/>
                    </a:lnTo>
                    <a:lnTo>
                      <a:pt x="80" y="1141"/>
                    </a:lnTo>
                    <a:lnTo>
                      <a:pt x="80" y="321"/>
                    </a:lnTo>
                    <a:lnTo>
                      <a:pt x="80" y="693"/>
                    </a:lnTo>
                    <a:lnTo>
                      <a:pt x="88" y="515"/>
                    </a:lnTo>
                    <a:lnTo>
                      <a:pt x="88" y="1074"/>
                    </a:lnTo>
                    <a:lnTo>
                      <a:pt x="88" y="276"/>
                    </a:lnTo>
                    <a:lnTo>
                      <a:pt x="88" y="679"/>
                    </a:lnTo>
                    <a:lnTo>
                      <a:pt x="95" y="597"/>
                    </a:lnTo>
                    <a:lnTo>
                      <a:pt x="95" y="1044"/>
                    </a:lnTo>
                    <a:lnTo>
                      <a:pt x="95" y="299"/>
                    </a:lnTo>
                    <a:lnTo>
                      <a:pt x="95" y="597"/>
                    </a:lnTo>
                    <a:lnTo>
                      <a:pt x="103" y="775"/>
                    </a:lnTo>
                    <a:lnTo>
                      <a:pt x="103" y="1282"/>
                    </a:lnTo>
                    <a:lnTo>
                      <a:pt x="103" y="433"/>
                    </a:lnTo>
                    <a:lnTo>
                      <a:pt x="103" y="820"/>
                    </a:lnTo>
                    <a:lnTo>
                      <a:pt x="111" y="910"/>
                    </a:lnTo>
                    <a:lnTo>
                      <a:pt x="111" y="1208"/>
                    </a:lnTo>
                    <a:lnTo>
                      <a:pt x="111" y="410"/>
                    </a:lnTo>
                    <a:lnTo>
                      <a:pt x="111" y="738"/>
                    </a:lnTo>
                    <a:lnTo>
                      <a:pt x="119" y="910"/>
                    </a:lnTo>
                    <a:lnTo>
                      <a:pt x="119" y="1006"/>
                    </a:lnTo>
                    <a:lnTo>
                      <a:pt x="119" y="418"/>
                    </a:lnTo>
                    <a:lnTo>
                      <a:pt x="119" y="798"/>
                    </a:lnTo>
                    <a:lnTo>
                      <a:pt x="127" y="902"/>
                    </a:lnTo>
                    <a:lnTo>
                      <a:pt x="127" y="1245"/>
                    </a:lnTo>
                    <a:lnTo>
                      <a:pt x="127" y="336"/>
                    </a:lnTo>
                    <a:lnTo>
                      <a:pt x="127" y="753"/>
                    </a:lnTo>
                    <a:lnTo>
                      <a:pt x="135" y="552"/>
                    </a:lnTo>
                    <a:lnTo>
                      <a:pt x="135" y="954"/>
                    </a:lnTo>
                    <a:lnTo>
                      <a:pt x="135" y="90"/>
                    </a:lnTo>
                    <a:lnTo>
                      <a:pt x="135" y="582"/>
                    </a:lnTo>
                    <a:lnTo>
                      <a:pt x="143" y="679"/>
                    </a:lnTo>
                    <a:lnTo>
                      <a:pt x="143" y="1111"/>
                    </a:lnTo>
                    <a:lnTo>
                      <a:pt x="143" y="187"/>
                    </a:lnTo>
                    <a:lnTo>
                      <a:pt x="143" y="716"/>
                    </a:lnTo>
                    <a:lnTo>
                      <a:pt x="151" y="701"/>
                    </a:lnTo>
                    <a:lnTo>
                      <a:pt x="151" y="1029"/>
                    </a:lnTo>
                    <a:lnTo>
                      <a:pt x="151" y="269"/>
                    </a:lnTo>
                    <a:lnTo>
                      <a:pt x="151" y="902"/>
                    </a:lnTo>
                    <a:lnTo>
                      <a:pt x="159" y="857"/>
                    </a:lnTo>
                    <a:lnTo>
                      <a:pt x="159" y="1275"/>
                    </a:lnTo>
                    <a:lnTo>
                      <a:pt x="159" y="440"/>
                    </a:lnTo>
                    <a:lnTo>
                      <a:pt x="159" y="753"/>
                    </a:lnTo>
                    <a:lnTo>
                      <a:pt x="167" y="679"/>
                    </a:lnTo>
                    <a:lnTo>
                      <a:pt x="167" y="1297"/>
                    </a:lnTo>
                    <a:lnTo>
                      <a:pt x="167" y="485"/>
                    </a:lnTo>
                    <a:lnTo>
                      <a:pt x="167" y="701"/>
                    </a:lnTo>
                    <a:lnTo>
                      <a:pt x="175" y="664"/>
                    </a:lnTo>
                    <a:lnTo>
                      <a:pt x="175" y="1170"/>
                    </a:lnTo>
                    <a:lnTo>
                      <a:pt x="175" y="179"/>
                    </a:lnTo>
                    <a:lnTo>
                      <a:pt x="175" y="761"/>
                    </a:lnTo>
                    <a:lnTo>
                      <a:pt x="183" y="671"/>
                    </a:lnTo>
                    <a:lnTo>
                      <a:pt x="183" y="1305"/>
                    </a:lnTo>
                    <a:lnTo>
                      <a:pt x="183" y="313"/>
                    </a:lnTo>
                    <a:lnTo>
                      <a:pt x="183" y="820"/>
                    </a:lnTo>
                    <a:lnTo>
                      <a:pt x="191" y="567"/>
                    </a:lnTo>
                    <a:lnTo>
                      <a:pt x="191" y="1059"/>
                    </a:lnTo>
                    <a:lnTo>
                      <a:pt x="191" y="299"/>
                    </a:lnTo>
                    <a:lnTo>
                      <a:pt x="191" y="813"/>
                    </a:lnTo>
                    <a:lnTo>
                      <a:pt x="199" y="582"/>
                    </a:lnTo>
                    <a:lnTo>
                      <a:pt x="199" y="1193"/>
                    </a:lnTo>
                    <a:lnTo>
                      <a:pt x="199" y="321"/>
                    </a:lnTo>
                    <a:lnTo>
                      <a:pt x="199" y="693"/>
                    </a:lnTo>
                    <a:lnTo>
                      <a:pt x="207" y="597"/>
                    </a:lnTo>
                    <a:lnTo>
                      <a:pt x="207" y="1238"/>
                    </a:lnTo>
                    <a:lnTo>
                      <a:pt x="207" y="75"/>
                    </a:lnTo>
                    <a:lnTo>
                      <a:pt x="207" y="522"/>
                    </a:lnTo>
                    <a:lnTo>
                      <a:pt x="215" y="738"/>
                    </a:lnTo>
                    <a:lnTo>
                      <a:pt x="215" y="1163"/>
                    </a:lnTo>
                    <a:lnTo>
                      <a:pt x="215" y="351"/>
                    </a:lnTo>
                    <a:lnTo>
                      <a:pt x="215" y="850"/>
                    </a:lnTo>
                    <a:lnTo>
                      <a:pt x="223" y="761"/>
                    </a:lnTo>
                    <a:lnTo>
                      <a:pt x="223" y="1170"/>
                    </a:lnTo>
                    <a:lnTo>
                      <a:pt x="223" y="410"/>
                    </a:lnTo>
                    <a:lnTo>
                      <a:pt x="223" y="850"/>
                    </a:lnTo>
                    <a:lnTo>
                      <a:pt x="231" y="775"/>
                    </a:lnTo>
                    <a:lnTo>
                      <a:pt x="231" y="1148"/>
                    </a:lnTo>
                    <a:lnTo>
                      <a:pt x="231" y="202"/>
                    </a:lnTo>
                    <a:lnTo>
                      <a:pt x="231" y="731"/>
                    </a:lnTo>
                    <a:lnTo>
                      <a:pt x="239" y="857"/>
                    </a:lnTo>
                    <a:lnTo>
                      <a:pt x="239" y="1163"/>
                    </a:lnTo>
                    <a:lnTo>
                      <a:pt x="239" y="239"/>
                    </a:lnTo>
                    <a:lnTo>
                      <a:pt x="239" y="686"/>
                    </a:lnTo>
                    <a:lnTo>
                      <a:pt x="247" y="507"/>
                    </a:lnTo>
                    <a:lnTo>
                      <a:pt x="247" y="1387"/>
                    </a:lnTo>
                    <a:lnTo>
                      <a:pt x="247" y="492"/>
                    </a:lnTo>
                    <a:lnTo>
                      <a:pt x="247" y="887"/>
                    </a:lnTo>
                    <a:lnTo>
                      <a:pt x="254" y="761"/>
                    </a:lnTo>
                    <a:lnTo>
                      <a:pt x="254" y="1178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Freeform 76"/>
              <p:cNvSpPr>
                <a:spLocks/>
              </p:cNvSpPr>
              <p:nvPr/>
            </p:nvSpPr>
            <p:spPr bwMode="auto">
              <a:xfrm>
                <a:off x="3756" y="1241"/>
                <a:ext cx="255" cy="1454"/>
              </a:xfrm>
              <a:custGeom>
                <a:avLst/>
                <a:gdLst>
                  <a:gd name="T0" fmla="*/ 0 w 255"/>
                  <a:gd name="T1" fmla="*/ 470 h 1454"/>
                  <a:gd name="T2" fmla="*/ 8 w 255"/>
                  <a:gd name="T3" fmla="*/ 395 h 1454"/>
                  <a:gd name="T4" fmla="*/ 16 w 255"/>
                  <a:gd name="T5" fmla="*/ 1066 h 1454"/>
                  <a:gd name="T6" fmla="*/ 24 w 255"/>
                  <a:gd name="T7" fmla="*/ 932 h 1454"/>
                  <a:gd name="T8" fmla="*/ 24 w 255"/>
                  <a:gd name="T9" fmla="*/ 694 h 1454"/>
                  <a:gd name="T10" fmla="*/ 32 w 255"/>
                  <a:gd name="T11" fmla="*/ 97 h 1454"/>
                  <a:gd name="T12" fmla="*/ 40 w 255"/>
                  <a:gd name="T13" fmla="*/ 1066 h 1454"/>
                  <a:gd name="T14" fmla="*/ 48 w 255"/>
                  <a:gd name="T15" fmla="*/ 686 h 1454"/>
                  <a:gd name="T16" fmla="*/ 48 w 255"/>
                  <a:gd name="T17" fmla="*/ 388 h 1454"/>
                  <a:gd name="T18" fmla="*/ 56 w 255"/>
                  <a:gd name="T19" fmla="*/ 373 h 1454"/>
                  <a:gd name="T20" fmla="*/ 64 w 255"/>
                  <a:gd name="T21" fmla="*/ 1193 h 1454"/>
                  <a:gd name="T22" fmla="*/ 72 w 255"/>
                  <a:gd name="T23" fmla="*/ 701 h 1454"/>
                  <a:gd name="T24" fmla="*/ 72 w 255"/>
                  <a:gd name="T25" fmla="*/ 544 h 1454"/>
                  <a:gd name="T26" fmla="*/ 80 w 255"/>
                  <a:gd name="T27" fmla="*/ 381 h 1454"/>
                  <a:gd name="T28" fmla="*/ 88 w 255"/>
                  <a:gd name="T29" fmla="*/ 1454 h 1454"/>
                  <a:gd name="T30" fmla="*/ 96 w 255"/>
                  <a:gd name="T31" fmla="*/ 880 h 1454"/>
                  <a:gd name="T32" fmla="*/ 96 w 255"/>
                  <a:gd name="T33" fmla="*/ 984 h 1454"/>
                  <a:gd name="T34" fmla="*/ 104 w 255"/>
                  <a:gd name="T35" fmla="*/ 813 h 1454"/>
                  <a:gd name="T36" fmla="*/ 112 w 255"/>
                  <a:gd name="T37" fmla="*/ 440 h 1454"/>
                  <a:gd name="T38" fmla="*/ 120 w 255"/>
                  <a:gd name="T39" fmla="*/ 1096 h 1454"/>
                  <a:gd name="T40" fmla="*/ 128 w 255"/>
                  <a:gd name="T41" fmla="*/ 1014 h 1454"/>
                  <a:gd name="T42" fmla="*/ 128 w 255"/>
                  <a:gd name="T43" fmla="*/ 753 h 1454"/>
                  <a:gd name="T44" fmla="*/ 136 w 255"/>
                  <a:gd name="T45" fmla="*/ 403 h 1454"/>
                  <a:gd name="T46" fmla="*/ 144 w 255"/>
                  <a:gd name="T47" fmla="*/ 1342 h 1454"/>
                  <a:gd name="T48" fmla="*/ 152 w 255"/>
                  <a:gd name="T49" fmla="*/ 932 h 1454"/>
                  <a:gd name="T50" fmla="*/ 152 w 255"/>
                  <a:gd name="T51" fmla="*/ 761 h 1454"/>
                  <a:gd name="T52" fmla="*/ 159 w 255"/>
                  <a:gd name="T53" fmla="*/ 366 h 1454"/>
                  <a:gd name="T54" fmla="*/ 167 w 255"/>
                  <a:gd name="T55" fmla="*/ 1215 h 1454"/>
                  <a:gd name="T56" fmla="*/ 175 w 255"/>
                  <a:gd name="T57" fmla="*/ 984 h 1454"/>
                  <a:gd name="T58" fmla="*/ 175 w 255"/>
                  <a:gd name="T59" fmla="*/ 925 h 1454"/>
                  <a:gd name="T60" fmla="*/ 183 w 255"/>
                  <a:gd name="T61" fmla="*/ 507 h 1454"/>
                  <a:gd name="T62" fmla="*/ 191 w 255"/>
                  <a:gd name="T63" fmla="*/ 1185 h 1454"/>
                  <a:gd name="T64" fmla="*/ 199 w 255"/>
                  <a:gd name="T65" fmla="*/ 969 h 1454"/>
                  <a:gd name="T66" fmla="*/ 199 w 255"/>
                  <a:gd name="T67" fmla="*/ 641 h 1454"/>
                  <a:gd name="T68" fmla="*/ 207 w 255"/>
                  <a:gd name="T69" fmla="*/ 373 h 1454"/>
                  <a:gd name="T70" fmla="*/ 215 w 255"/>
                  <a:gd name="T71" fmla="*/ 1156 h 1454"/>
                  <a:gd name="T72" fmla="*/ 223 w 255"/>
                  <a:gd name="T73" fmla="*/ 947 h 1454"/>
                  <a:gd name="T74" fmla="*/ 223 w 255"/>
                  <a:gd name="T75" fmla="*/ 910 h 1454"/>
                  <a:gd name="T76" fmla="*/ 231 w 255"/>
                  <a:gd name="T77" fmla="*/ 455 h 1454"/>
                  <a:gd name="T78" fmla="*/ 239 w 255"/>
                  <a:gd name="T79" fmla="*/ 1454 h 1454"/>
                  <a:gd name="T80" fmla="*/ 247 w 255"/>
                  <a:gd name="T81" fmla="*/ 992 h 1454"/>
                  <a:gd name="T82" fmla="*/ 247 w 255"/>
                  <a:gd name="T83" fmla="*/ 887 h 145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255" h="1454">
                    <a:moveTo>
                      <a:pt x="0" y="1342"/>
                    </a:moveTo>
                    <a:lnTo>
                      <a:pt x="0" y="373"/>
                    </a:lnTo>
                    <a:lnTo>
                      <a:pt x="0" y="470"/>
                    </a:lnTo>
                    <a:lnTo>
                      <a:pt x="8" y="589"/>
                    </a:lnTo>
                    <a:lnTo>
                      <a:pt x="8" y="1081"/>
                    </a:lnTo>
                    <a:lnTo>
                      <a:pt x="8" y="395"/>
                    </a:lnTo>
                    <a:lnTo>
                      <a:pt x="8" y="604"/>
                    </a:lnTo>
                    <a:lnTo>
                      <a:pt x="16" y="612"/>
                    </a:lnTo>
                    <a:lnTo>
                      <a:pt x="16" y="1066"/>
                    </a:lnTo>
                    <a:lnTo>
                      <a:pt x="16" y="343"/>
                    </a:lnTo>
                    <a:lnTo>
                      <a:pt x="16" y="880"/>
                    </a:lnTo>
                    <a:lnTo>
                      <a:pt x="24" y="932"/>
                    </a:lnTo>
                    <a:lnTo>
                      <a:pt x="24" y="1357"/>
                    </a:lnTo>
                    <a:lnTo>
                      <a:pt x="24" y="492"/>
                    </a:lnTo>
                    <a:lnTo>
                      <a:pt x="24" y="694"/>
                    </a:lnTo>
                    <a:lnTo>
                      <a:pt x="32" y="790"/>
                    </a:lnTo>
                    <a:lnTo>
                      <a:pt x="32" y="999"/>
                    </a:lnTo>
                    <a:lnTo>
                      <a:pt x="32" y="97"/>
                    </a:lnTo>
                    <a:lnTo>
                      <a:pt x="32" y="552"/>
                    </a:lnTo>
                    <a:lnTo>
                      <a:pt x="40" y="477"/>
                    </a:lnTo>
                    <a:lnTo>
                      <a:pt x="40" y="1066"/>
                    </a:lnTo>
                    <a:lnTo>
                      <a:pt x="40" y="246"/>
                    </a:lnTo>
                    <a:lnTo>
                      <a:pt x="40" y="604"/>
                    </a:lnTo>
                    <a:lnTo>
                      <a:pt x="48" y="686"/>
                    </a:lnTo>
                    <a:lnTo>
                      <a:pt x="48" y="1133"/>
                    </a:lnTo>
                    <a:lnTo>
                      <a:pt x="48" y="0"/>
                    </a:lnTo>
                    <a:lnTo>
                      <a:pt x="48" y="388"/>
                    </a:lnTo>
                    <a:lnTo>
                      <a:pt x="56" y="559"/>
                    </a:lnTo>
                    <a:lnTo>
                      <a:pt x="56" y="1148"/>
                    </a:lnTo>
                    <a:lnTo>
                      <a:pt x="56" y="373"/>
                    </a:lnTo>
                    <a:lnTo>
                      <a:pt x="56" y="1089"/>
                    </a:lnTo>
                    <a:lnTo>
                      <a:pt x="64" y="880"/>
                    </a:lnTo>
                    <a:lnTo>
                      <a:pt x="64" y="1193"/>
                    </a:lnTo>
                    <a:lnTo>
                      <a:pt x="64" y="403"/>
                    </a:lnTo>
                    <a:lnTo>
                      <a:pt x="64" y="716"/>
                    </a:lnTo>
                    <a:lnTo>
                      <a:pt x="72" y="701"/>
                    </a:lnTo>
                    <a:lnTo>
                      <a:pt x="72" y="1185"/>
                    </a:lnTo>
                    <a:lnTo>
                      <a:pt x="72" y="351"/>
                    </a:lnTo>
                    <a:lnTo>
                      <a:pt x="72" y="544"/>
                    </a:lnTo>
                    <a:lnTo>
                      <a:pt x="80" y="559"/>
                    </a:lnTo>
                    <a:lnTo>
                      <a:pt x="80" y="1133"/>
                    </a:lnTo>
                    <a:lnTo>
                      <a:pt x="80" y="381"/>
                    </a:lnTo>
                    <a:lnTo>
                      <a:pt x="80" y="887"/>
                    </a:lnTo>
                    <a:lnTo>
                      <a:pt x="88" y="872"/>
                    </a:lnTo>
                    <a:lnTo>
                      <a:pt x="88" y="1454"/>
                    </a:lnTo>
                    <a:lnTo>
                      <a:pt x="88" y="313"/>
                    </a:lnTo>
                    <a:lnTo>
                      <a:pt x="88" y="723"/>
                    </a:lnTo>
                    <a:lnTo>
                      <a:pt x="96" y="880"/>
                    </a:lnTo>
                    <a:lnTo>
                      <a:pt x="96" y="1245"/>
                    </a:lnTo>
                    <a:lnTo>
                      <a:pt x="96" y="477"/>
                    </a:lnTo>
                    <a:lnTo>
                      <a:pt x="96" y="984"/>
                    </a:lnTo>
                    <a:lnTo>
                      <a:pt x="104" y="1305"/>
                    </a:lnTo>
                    <a:lnTo>
                      <a:pt x="104" y="530"/>
                    </a:lnTo>
                    <a:lnTo>
                      <a:pt x="104" y="813"/>
                    </a:lnTo>
                    <a:lnTo>
                      <a:pt x="112" y="731"/>
                    </a:lnTo>
                    <a:lnTo>
                      <a:pt x="112" y="1185"/>
                    </a:lnTo>
                    <a:lnTo>
                      <a:pt x="112" y="440"/>
                    </a:lnTo>
                    <a:lnTo>
                      <a:pt x="112" y="1036"/>
                    </a:lnTo>
                    <a:lnTo>
                      <a:pt x="120" y="805"/>
                    </a:lnTo>
                    <a:lnTo>
                      <a:pt x="120" y="1096"/>
                    </a:lnTo>
                    <a:lnTo>
                      <a:pt x="120" y="254"/>
                    </a:lnTo>
                    <a:lnTo>
                      <a:pt x="120" y="1051"/>
                    </a:lnTo>
                    <a:lnTo>
                      <a:pt x="128" y="1014"/>
                    </a:lnTo>
                    <a:lnTo>
                      <a:pt x="128" y="1051"/>
                    </a:lnTo>
                    <a:lnTo>
                      <a:pt x="128" y="239"/>
                    </a:lnTo>
                    <a:lnTo>
                      <a:pt x="128" y="753"/>
                    </a:lnTo>
                    <a:lnTo>
                      <a:pt x="136" y="947"/>
                    </a:lnTo>
                    <a:lnTo>
                      <a:pt x="136" y="1245"/>
                    </a:lnTo>
                    <a:lnTo>
                      <a:pt x="136" y="403"/>
                    </a:lnTo>
                    <a:lnTo>
                      <a:pt x="136" y="753"/>
                    </a:lnTo>
                    <a:lnTo>
                      <a:pt x="144" y="507"/>
                    </a:lnTo>
                    <a:lnTo>
                      <a:pt x="144" y="1342"/>
                    </a:lnTo>
                    <a:lnTo>
                      <a:pt x="144" y="440"/>
                    </a:lnTo>
                    <a:lnTo>
                      <a:pt x="144" y="1036"/>
                    </a:lnTo>
                    <a:lnTo>
                      <a:pt x="152" y="932"/>
                    </a:lnTo>
                    <a:lnTo>
                      <a:pt x="152" y="1141"/>
                    </a:lnTo>
                    <a:lnTo>
                      <a:pt x="152" y="358"/>
                    </a:lnTo>
                    <a:lnTo>
                      <a:pt x="152" y="761"/>
                    </a:lnTo>
                    <a:lnTo>
                      <a:pt x="159" y="925"/>
                    </a:lnTo>
                    <a:lnTo>
                      <a:pt x="159" y="1327"/>
                    </a:lnTo>
                    <a:lnTo>
                      <a:pt x="159" y="366"/>
                    </a:lnTo>
                    <a:lnTo>
                      <a:pt x="159" y="962"/>
                    </a:lnTo>
                    <a:lnTo>
                      <a:pt x="167" y="1021"/>
                    </a:lnTo>
                    <a:lnTo>
                      <a:pt x="167" y="1215"/>
                    </a:lnTo>
                    <a:lnTo>
                      <a:pt x="167" y="515"/>
                    </a:lnTo>
                    <a:lnTo>
                      <a:pt x="167" y="872"/>
                    </a:lnTo>
                    <a:lnTo>
                      <a:pt x="175" y="984"/>
                    </a:lnTo>
                    <a:lnTo>
                      <a:pt x="175" y="1238"/>
                    </a:lnTo>
                    <a:lnTo>
                      <a:pt x="175" y="313"/>
                    </a:lnTo>
                    <a:lnTo>
                      <a:pt x="175" y="925"/>
                    </a:lnTo>
                    <a:lnTo>
                      <a:pt x="183" y="865"/>
                    </a:lnTo>
                    <a:lnTo>
                      <a:pt x="183" y="1275"/>
                    </a:lnTo>
                    <a:lnTo>
                      <a:pt x="183" y="507"/>
                    </a:lnTo>
                    <a:lnTo>
                      <a:pt x="183" y="664"/>
                    </a:lnTo>
                    <a:lnTo>
                      <a:pt x="191" y="634"/>
                    </a:lnTo>
                    <a:lnTo>
                      <a:pt x="191" y="1185"/>
                    </a:lnTo>
                    <a:lnTo>
                      <a:pt x="191" y="440"/>
                    </a:lnTo>
                    <a:lnTo>
                      <a:pt x="191" y="798"/>
                    </a:lnTo>
                    <a:lnTo>
                      <a:pt x="199" y="969"/>
                    </a:lnTo>
                    <a:lnTo>
                      <a:pt x="199" y="1327"/>
                    </a:lnTo>
                    <a:lnTo>
                      <a:pt x="199" y="366"/>
                    </a:lnTo>
                    <a:lnTo>
                      <a:pt x="199" y="641"/>
                    </a:lnTo>
                    <a:lnTo>
                      <a:pt x="207" y="992"/>
                    </a:lnTo>
                    <a:lnTo>
                      <a:pt x="207" y="1066"/>
                    </a:lnTo>
                    <a:lnTo>
                      <a:pt x="207" y="373"/>
                    </a:lnTo>
                    <a:lnTo>
                      <a:pt x="207" y="694"/>
                    </a:lnTo>
                    <a:lnTo>
                      <a:pt x="215" y="589"/>
                    </a:lnTo>
                    <a:lnTo>
                      <a:pt x="215" y="1156"/>
                    </a:lnTo>
                    <a:lnTo>
                      <a:pt x="215" y="366"/>
                    </a:lnTo>
                    <a:lnTo>
                      <a:pt x="215" y="835"/>
                    </a:lnTo>
                    <a:lnTo>
                      <a:pt x="223" y="947"/>
                    </a:lnTo>
                    <a:lnTo>
                      <a:pt x="223" y="1364"/>
                    </a:lnTo>
                    <a:lnTo>
                      <a:pt x="223" y="284"/>
                    </a:lnTo>
                    <a:lnTo>
                      <a:pt x="223" y="910"/>
                    </a:lnTo>
                    <a:lnTo>
                      <a:pt x="231" y="902"/>
                    </a:lnTo>
                    <a:lnTo>
                      <a:pt x="231" y="1215"/>
                    </a:lnTo>
                    <a:lnTo>
                      <a:pt x="231" y="455"/>
                    </a:lnTo>
                    <a:lnTo>
                      <a:pt x="231" y="1074"/>
                    </a:lnTo>
                    <a:lnTo>
                      <a:pt x="239" y="1051"/>
                    </a:lnTo>
                    <a:lnTo>
                      <a:pt x="239" y="1454"/>
                    </a:lnTo>
                    <a:lnTo>
                      <a:pt x="239" y="552"/>
                    </a:lnTo>
                    <a:lnTo>
                      <a:pt x="239" y="1066"/>
                    </a:lnTo>
                    <a:lnTo>
                      <a:pt x="247" y="992"/>
                    </a:lnTo>
                    <a:lnTo>
                      <a:pt x="247" y="1327"/>
                    </a:lnTo>
                    <a:lnTo>
                      <a:pt x="247" y="425"/>
                    </a:lnTo>
                    <a:lnTo>
                      <a:pt x="247" y="887"/>
                    </a:lnTo>
                    <a:lnTo>
                      <a:pt x="255" y="992"/>
                    </a:lnTo>
                    <a:lnTo>
                      <a:pt x="255" y="1431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Freeform 77"/>
              <p:cNvSpPr>
                <a:spLocks/>
              </p:cNvSpPr>
              <p:nvPr/>
            </p:nvSpPr>
            <p:spPr bwMode="auto">
              <a:xfrm>
                <a:off x="4011" y="1525"/>
                <a:ext cx="254" cy="1475"/>
              </a:xfrm>
              <a:custGeom>
                <a:avLst/>
                <a:gdLst>
                  <a:gd name="T0" fmla="*/ 0 w 254"/>
                  <a:gd name="T1" fmla="*/ 603 h 1475"/>
                  <a:gd name="T2" fmla="*/ 8 w 254"/>
                  <a:gd name="T3" fmla="*/ 305 h 1475"/>
                  <a:gd name="T4" fmla="*/ 16 w 254"/>
                  <a:gd name="T5" fmla="*/ 1140 h 1475"/>
                  <a:gd name="T6" fmla="*/ 24 w 254"/>
                  <a:gd name="T7" fmla="*/ 737 h 1475"/>
                  <a:gd name="T8" fmla="*/ 24 w 254"/>
                  <a:gd name="T9" fmla="*/ 544 h 1475"/>
                  <a:gd name="T10" fmla="*/ 32 w 254"/>
                  <a:gd name="T11" fmla="*/ 208 h 1475"/>
                  <a:gd name="T12" fmla="*/ 40 w 254"/>
                  <a:gd name="T13" fmla="*/ 1028 h 1475"/>
                  <a:gd name="T14" fmla="*/ 48 w 254"/>
                  <a:gd name="T15" fmla="*/ 611 h 1475"/>
                  <a:gd name="T16" fmla="*/ 56 w 254"/>
                  <a:gd name="T17" fmla="*/ 708 h 1475"/>
                  <a:gd name="T18" fmla="*/ 56 w 254"/>
                  <a:gd name="T19" fmla="*/ 626 h 1475"/>
                  <a:gd name="T20" fmla="*/ 63 w 254"/>
                  <a:gd name="T21" fmla="*/ 238 h 1475"/>
                  <a:gd name="T22" fmla="*/ 71 w 254"/>
                  <a:gd name="T23" fmla="*/ 961 h 1475"/>
                  <a:gd name="T24" fmla="*/ 79 w 254"/>
                  <a:gd name="T25" fmla="*/ 275 h 1475"/>
                  <a:gd name="T26" fmla="*/ 79 w 254"/>
                  <a:gd name="T27" fmla="*/ 424 h 1475"/>
                  <a:gd name="T28" fmla="*/ 87 w 254"/>
                  <a:gd name="T29" fmla="*/ 275 h 1475"/>
                  <a:gd name="T30" fmla="*/ 95 w 254"/>
                  <a:gd name="T31" fmla="*/ 939 h 1475"/>
                  <a:gd name="T32" fmla="*/ 103 w 254"/>
                  <a:gd name="T33" fmla="*/ 216 h 1475"/>
                  <a:gd name="T34" fmla="*/ 103 w 254"/>
                  <a:gd name="T35" fmla="*/ 342 h 1475"/>
                  <a:gd name="T36" fmla="*/ 111 w 254"/>
                  <a:gd name="T37" fmla="*/ 22 h 1475"/>
                  <a:gd name="T38" fmla="*/ 119 w 254"/>
                  <a:gd name="T39" fmla="*/ 1050 h 1475"/>
                  <a:gd name="T40" fmla="*/ 127 w 254"/>
                  <a:gd name="T41" fmla="*/ 223 h 1475"/>
                  <a:gd name="T42" fmla="*/ 127 w 254"/>
                  <a:gd name="T43" fmla="*/ 626 h 1475"/>
                  <a:gd name="T44" fmla="*/ 135 w 254"/>
                  <a:gd name="T45" fmla="*/ 141 h 1475"/>
                  <a:gd name="T46" fmla="*/ 143 w 254"/>
                  <a:gd name="T47" fmla="*/ 946 h 1475"/>
                  <a:gd name="T48" fmla="*/ 151 w 254"/>
                  <a:gd name="T49" fmla="*/ 365 h 1475"/>
                  <a:gd name="T50" fmla="*/ 151 w 254"/>
                  <a:gd name="T51" fmla="*/ 603 h 1475"/>
                  <a:gd name="T52" fmla="*/ 159 w 254"/>
                  <a:gd name="T53" fmla="*/ 44 h 1475"/>
                  <a:gd name="T54" fmla="*/ 167 w 254"/>
                  <a:gd name="T55" fmla="*/ 1229 h 1475"/>
                  <a:gd name="T56" fmla="*/ 175 w 254"/>
                  <a:gd name="T57" fmla="*/ 439 h 1475"/>
                  <a:gd name="T58" fmla="*/ 175 w 254"/>
                  <a:gd name="T59" fmla="*/ 864 h 1475"/>
                  <a:gd name="T60" fmla="*/ 183 w 254"/>
                  <a:gd name="T61" fmla="*/ 231 h 1475"/>
                  <a:gd name="T62" fmla="*/ 191 w 254"/>
                  <a:gd name="T63" fmla="*/ 52 h 1475"/>
                  <a:gd name="T64" fmla="*/ 199 w 254"/>
                  <a:gd name="T65" fmla="*/ 89 h 1475"/>
                  <a:gd name="T66" fmla="*/ 207 w 254"/>
                  <a:gd name="T67" fmla="*/ 991 h 1475"/>
                  <a:gd name="T68" fmla="*/ 215 w 254"/>
                  <a:gd name="T69" fmla="*/ 693 h 1475"/>
                  <a:gd name="T70" fmla="*/ 215 w 254"/>
                  <a:gd name="T71" fmla="*/ 805 h 1475"/>
                  <a:gd name="T72" fmla="*/ 222 w 254"/>
                  <a:gd name="T73" fmla="*/ 193 h 1475"/>
                  <a:gd name="T74" fmla="*/ 230 w 254"/>
                  <a:gd name="T75" fmla="*/ 916 h 1475"/>
                  <a:gd name="T76" fmla="*/ 238 w 254"/>
                  <a:gd name="T77" fmla="*/ 283 h 1475"/>
                  <a:gd name="T78" fmla="*/ 238 w 254"/>
                  <a:gd name="T79" fmla="*/ 618 h 1475"/>
                  <a:gd name="T80" fmla="*/ 246 w 254"/>
                  <a:gd name="T81" fmla="*/ 44 h 1475"/>
                  <a:gd name="T82" fmla="*/ 254 w 254"/>
                  <a:gd name="T83" fmla="*/ 1259 h 147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254" h="1475">
                    <a:moveTo>
                      <a:pt x="0" y="1147"/>
                    </a:moveTo>
                    <a:lnTo>
                      <a:pt x="0" y="246"/>
                    </a:lnTo>
                    <a:lnTo>
                      <a:pt x="0" y="603"/>
                    </a:lnTo>
                    <a:lnTo>
                      <a:pt x="8" y="670"/>
                    </a:lnTo>
                    <a:lnTo>
                      <a:pt x="8" y="939"/>
                    </a:lnTo>
                    <a:lnTo>
                      <a:pt x="8" y="305"/>
                    </a:lnTo>
                    <a:lnTo>
                      <a:pt x="8" y="648"/>
                    </a:lnTo>
                    <a:lnTo>
                      <a:pt x="16" y="827"/>
                    </a:lnTo>
                    <a:lnTo>
                      <a:pt x="16" y="1140"/>
                    </a:lnTo>
                    <a:lnTo>
                      <a:pt x="16" y="216"/>
                    </a:lnTo>
                    <a:lnTo>
                      <a:pt x="16" y="872"/>
                    </a:lnTo>
                    <a:lnTo>
                      <a:pt x="24" y="737"/>
                    </a:lnTo>
                    <a:lnTo>
                      <a:pt x="24" y="1319"/>
                    </a:lnTo>
                    <a:lnTo>
                      <a:pt x="24" y="164"/>
                    </a:lnTo>
                    <a:lnTo>
                      <a:pt x="24" y="544"/>
                    </a:lnTo>
                    <a:lnTo>
                      <a:pt x="32" y="723"/>
                    </a:lnTo>
                    <a:lnTo>
                      <a:pt x="32" y="849"/>
                    </a:lnTo>
                    <a:lnTo>
                      <a:pt x="32" y="208"/>
                    </a:lnTo>
                    <a:lnTo>
                      <a:pt x="32" y="492"/>
                    </a:lnTo>
                    <a:lnTo>
                      <a:pt x="40" y="603"/>
                    </a:lnTo>
                    <a:lnTo>
                      <a:pt x="40" y="1028"/>
                    </a:lnTo>
                    <a:lnTo>
                      <a:pt x="40" y="0"/>
                    </a:lnTo>
                    <a:lnTo>
                      <a:pt x="40" y="596"/>
                    </a:lnTo>
                    <a:lnTo>
                      <a:pt x="48" y="611"/>
                    </a:lnTo>
                    <a:lnTo>
                      <a:pt x="48" y="97"/>
                    </a:lnTo>
                    <a:lnTo>
                      <a:pt x="48" y="864"/>
                    </a:lnTo>
                    <a:lnTo>
                      <a:pt x="56" y="708"/>
                    </a:lnTo>
                    <a:lnTo>
                      <a:pt x="56" y="894"/>
                    </a:lnTo>
                    <a:lnTo>
                      <a:pt x="56" y="208"/>
                    </a:lnTo>
                    <a:lnTo>
                      <a:pt x="56" y="626"/>
                    </a:lnTo>
                    <a:lnTo>
                      <a:pt x="63" y="693"/>
                    </a:lnTo>
                    <a:lnTo>
                      <a:pt x="63" y="946"/>
                    </a:lnTo>
                    <a:lnTo>
                      <a:pt x="63" y="238"/>
                    </a:lnTo>
                    <a:lnTo>
                      <a:pt x="63" y="603"/>
                    </a:lnTo>
                    <a:lnTo>
                      <a:pt x="71" y="529"/>
                    </a:lnTo>
                    <a:lnTo>
                      <a:pt x="71" y="961"/>
                    </a:lnTo>
                    <a:lnTo>
                      <a:pt x="71" y="97"/>
                    </a:lnTo>
                    <a:lnTo>
                      <a:pt x="71" y="372"/>
                    </a:lnTo>
                    <a:lnTo>
                      <a:pt x="79" y="275"/>
                    </a:lnTo>
                    <a:lnTo>
                      <a:pt x="79" y="1475"/>
                    </a:lnTo>
                    <a:lnTo>
                      <a:pt x="79" y="201"/>
                    </a:lnTo>
                    <a:lnTo>
                      <a:pt x="79" y="424"/>
                    </a:lnTo>
                    <a:lnTo>
                      <a:pt x="87" y="469"/>
                    </a:lnTo>
                    <a:lnTo>
                      <a:pt x="87" y="1199"/>
                    </a:lnTo>
                    <a:lnTo>
                      <a:pt x="87" y="275"/>
                    </a:lnTo>
                    <a:lnTo>
                      <a:pt x="87" y="745"/>
                    </a:lnTo>
                    <a:lnTo>
                      <a:pt x="95" y="603"/>
                    </a:lnTo>
                    <a:lnTo>
                      <a:pt x="95" y="939"/>
                    </a:lnTo>
                    <a:lnTo>
                      <a:pt x="95" y="111"/>
                    </a:lnTo>
                    <a:lnTo>
                      <a:pt x="95" y="164"/>
                    </a:lnTo>
                    <a:lnTo>
                      <a:pt x="103" y="216"/>
                    </a:lnTo>
                    <a:lnTo>
                      <a:pt x="103" y="782"/>
                    </a:lnTo>
                    <a:lnTo>
                      <a:pt x="103" y="156"/>
                    </a:lnTo>
                    <a:lnTo>
                      <a:pt x="103" y="342"/>
                    </a:lnTo>
                    <a:lnTo>
                      <a:pt x="111" y="544"/>
                    </a:lnTo>
                    <a:lnTo>
                      <a:pt x="111" y="872"/>
                    </a:lnTo>
                    <a:lnTo>
                      <a:pt x="111" y="22"/>
                    </a:lnTo>
                    <a:lnTo>
                      <a:pt x="111" y="380"/>
                    </a:lnTo>
                    <a:lnTo>
                      <a:pt x="119" y="514"/>
                    </a:lnTo>
                    <a:lnTo>
                      <a:pt x="119" y="1050"/>
                    </a:lnTo>
                    <a:lnTo>
                      <a:pt x="119" y="216"/>
                    </a:lnTo>
                    <a:lnTo>
                      <a:pt x="119" y="566"/>
                    </a:lnTo>
                    <a:lnTo>
                      <a:pt x="127" y="223"/>
                    </a:lnTo>
                    <a:lnTo>
                      <a:pt x="127" y="991"/>
                    </a:lnTo>
                    <a:lnTo>
                      <a:pt x="127" y="104"/>
                    </a:lnTo>
                    <a:lnTo>
                      <a:pt x="127" y="626"/>
                    </a:lnTo>
                    <a:lnTo>
                      <a:pt x="135" y="618"/>
                    </a:lnTo>
                    <a:lnTo>
                      <a:pt x="135" y="1162"/>
                    </a:lnTo>
                    <a:lnTo>
                      <a:pt x="135" y="141"/>
                    </a:lnTo>
                    <a:lnTo>
                      <a:pt x="135" y="685"/>
                    </a:lnTo>
                    <a:lnTo>
                      <a:pt x="143" y="581"/>
                    </a:lnTo>
                    <a:lnTo>
                      <a:pt x="143" y="946"/>
                    </a:lnTo>
                    <a:lnTo>
                      <a:pt x="143" y="141"/>
                    </a:lnTo>
                    <a:lnTo>
                      <a:pt x="143" y="492"/>
                    </a:lnTo>
                    <a:lnTo>
                      <a:pt x="151" y="365"/>
                    </a:lnTo>
                    <a:lnTo>
                      <a:pt x="151" y="894"/>
                    </a:lnTo>
                    <a:lnTo>
                      <a:pt x="151" y="89"/>
                    </a:lnTo>
                    <a:lnTo>
                      <a:pt x="151" y="603"/>
                    </a:lnTo>
                    <a:lnTo>
                      <a:pt x="159" y="514"/>
                    </a:lnTo>
                    <a:lnTo>
                      <a:pt x="159" y="1028"/>
                    </a:lnTo>
                    <a:lnTo>
                      <a:pt x="159" y="44"/>
                    </a:lnTo>
                    <a:lnTo>
                      <a:pt x="159" y="723"/>
                    </a:lnTo>
                    <a:lnTo>
                      <a:pt x="167" y="424"/>
                    </a:lnTo>
                    <a:lnTo>
                      <a:pt x="167" y="1229"/>
                    </a:lnTo>
                    <a:lnTo>
                      <a:pt x="167" y="328"/>
                    </a:lnTo>
                    <a:lnTo>
                      <a:pt x="167" y="827"/>
                    </a:lnTo>
                    <a:lnTo>
                      <a:pt x="175" y="439"/>
                    </a:lnTo>
                    <a:lnTo>
                      <a:pt x="175" y="1028"/>
                    </a:lnTo>
                    <a:lnTo>
                      <a:pt x="175" y="275"/>
                    </a:lnTo>
                    <a:lnTo>
                      <a:pt x="175" y="864"/>
                    </a:lnTo>
                    <a:lnTo>
                      <a:pt x="183" y="879"/>
                    </a:lnTo>
                    <a:lnTo>
                      <a:pt x="183" y="954"/>
                    </a:lnTo>
                    <a:lnTo>
                      <a:pt x="183" y="231"/>
                    </a:lnTo>
                    <a:lnTo>
                      <a:pt x="183" y="573"/>
                    </a:lnTo>
                    <a:lnTo>
                      <a:pt x="191" y="372"/>
                    </a:lnTo>
                    <a:lnTo>
                      <a:pt x="191" y="52"/>
                    </a:lnTo>
                    <a:lnTo>
                      <a:pt x="191" y="1036"/>
                    </a:lnTo>
                    <a:lnTo>
                      <a:pt x="199" y="872"/>
                    </a:lnTo>
                    <a:lnTo>
                      <a:pt x="199" y="89"/>
                    </a:lnTo>
                    <a:lnTo>
                      <a:pt x="199" y="641"/>
                    </a:lnTo>
                    <a:lnTo>
                      <a:pt x="207" y="387"/>
                    </a:lnTo>
                    <a:lnTo>
                      <a:pt x="207" y="991"/>
                    </a:lnTo>
                    <a:lnTo>
                      <a:pt x="207" y="149"/>
                    </a:lnTo>
                    <a:lnTo>
                      <a:pt x="207" y="708"/>
                    </a:lnTo>
                    <a:lnTo>
                      <a:pt x="215" y="693"/>
                    </a:lnTo>
                    <a:lnTo>
                      <a:pt x="215" y="886"/>
                    </a:lnTo>
                    <a:lnTo>
                      <a:pt x="215" y="156"/>
                    </a:lnTo>
                    <a:lnTo>
                      <a:pt x="215" y="805"/>
                    </a:lnTo>
                    <a:lnTo>
                      <a:pt x="222" y="648"/>
                    </a:lnTo>
                    <a:lnTo>
                      <a:pt x="222" y="842"/>
                    </a:lnTo>
                    <a:lnTo>
                      <a:pt x="222" y="193"/>
                    </a:lnTo>
                    <a:lnTo>
                      <a:pt x="222" y="365"/>
                    </a:lnTo>
                    <a:lnTo>
                      <a:pt x="230" y="320"/>
                    </a:lnTo>
                    <a:lnTo>
                      <a:pt x="230" y="916"/>
                    </a:lnTo>
                    <a:lnTo>
                      <a:pt x="230" y="82"/>
                    </a:lnTo>
                    <a:lnTo>
                      <a:pt x="230" y="551"/>
                    </a:lnTo>
                    <a:lnTo>
                      <a:pt x="238" y="283"/>
                    </a:lnTo>
                    <a:lnTo>
                      <a:pt x="238" y="752"/>
                    </a:lnTo>
                    <a:lnTo>
                      <a:pt x="238" y="52"/>
                    </a:lnTo>
                    <a:lnTo>
                      <a:pt x="238" y="618"/>
                    </a:lnTo>
                    <a:lnTo>
                      <a:pt x="246" y="603"/>
                    </a:lnTo>
                    <a:lnTo>
                      <a:pt x="246" y="1132"/>
                    </a:lnTo>
                    <a:lnTo>
                      <a:pt x="246" y="44"/>
                    </a:lnTo>
                    <a:lnTo>
                      <a:pt x="246" y="581"/>
                    </a:lnTo>
                    <a:lnTo>
                      <a:pt x="254" y="447"/>
                    </a:lnTo>
                    <a:lnTo>
                      <a:pt x="254" y="1259"/>
                    </a:lnTo>
                    <a:lnTo>
                      <a:pt x="254" y="89"/>
                    </a:lnTo>
                    <a:lnTo>
                      <a:pt x="254" y="670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" name="Freeform 78"/>
              <p:cNvSpPr>
                <a:spLocks/>
              </p:cNvSpPr>
              <p:nvPr/>
            </p:nvSpPr>
            <p:spPr bwMode="auto">
              <a:xfrm>
                <a:off x="4265" y="1443"/>
                <a:ext cx="255" cy="1453"/>
              </a:xfrm>
              <a:custGeom>
                <a:avLst/>
                <a:gdLst>
                  <a:gd name="T0" fmla="*/ 8 w 255"/>
                  <a:gd name="T1" fmla="*/ 961 h 1453"/>
                  <a:gd name="T2" fmla="*/ 16 w 255"/>
                  <a:gd name="T3" fmla="*/ 529 h 1453"/>
                  <a:gd name="T4" fmla="*/ 16 w 255"/>
                  <a:gd name="T5" fmla="*/ 723 h 1453"/>
                  <a:gd name="T6" fmla="*/ 24 w 255"/>
                  <a:gd name="T7" fmla="*/ 357 h 1453"/>
                  <a:gd name="T8" fmla="*/ 32 w 255"/>
                  <a:gd name="T9" fmla="*/ 1207 h 1453"/>
                  <a:gd name="T10" fmla="*/ 40 w 255"/>
                  <a:gd name="T11" fmla="*/ 819 h 1453"/>
                  <a:gd name="T12" fmla="*/ 40 w 255"/>
                  <a:gd name="T13" fmla="*/ 685 h 1453"/>
                  <a:gd name="T14" fmla="*/ 48 w 255"/>
                  <a:gd name="T15" fmla="*/ 111 h 1453"/>
                  <a:gd name="T16" fmla="*/ 56 w 255"/>
                  <a:gd name="T17" fmla="*/ 1058 h 1453"/>
                  <a:gd name="T18" fmla="*/ 64 w 255"/>
                  <a:gd name="T19" fmla="*/ 708 h 1453"/>
                  <a:gd name="T20" fmla="*/ 64 w 255"/>
                  <a:gd name="T21" fmla="*/ 655 h 1453"/>
                  <a:gd name="T22" fmla="*/ 72 w 255"/>
                  <a:gd name="T23" fmla="*/ 328 h 1453"/>
                  <a:gd name="T24" fmla="*/ 80 w 255"/>
                  <a:gd name="T25" fmla="*/ 1110 h 1453"/>
                  <a:gd name="T26" fmla="*/ 88 w 255"/>
                  <a:gd name="T27" fmla="*/ 819 h 1453"/>
                  <a:gd name="T28" fmla="*/ 88 w 255"/>
                  <a:gd name="T29" fmla="*/ 767 h 1453"/>
                  <a:gd name="T30" fmla="*/ 96 w 255"/>
                  <a:gd name="T31" fmla="*/ 313 h 1453"/>
                  <a:gd name="T32" fmla="*/ 104 w 255"/>
                  <a:gd name="T33" fmla="*/ 1162 h 1453"/>
                  <a:gd name="T34" fmla="*/ 112 w 255"/>
                  <a:gd name="T35" fmla="*/ 767 h 1453"/>
                  <a:gd name="T36" fmla="*/ 112 w 255"/>
                  <a:gd name="T37" fmla="*/ 909 h 1453"/>
                  <a:gd name="T38" fmla="*/ 120 w 255"/>
                  <a:gd name="T39" fmla="*/ 462 h 1453"/>
                  <a:gd name="T40" fmla="*/ 127 w 255"/>
                  <a:gd name="T41" fmla="*/ 1140 h 1453"/>
                  <a:gd name="T42" fmla="*/ 135 w 255"/>
                  <a:gd name="T43" fmla="*/ 730 h 1453"/>
                  <a:gd name="T44" fmla="*/ 135 w 255"/>
                  <a:gd name="T45" fmla="*/ 559 h 1453"/>
                  <a:gd name="T46" fmla="*/ 143 w 255"/>
                  <a:gd name="T47" fmla="*/ 365 h 1453"/>
                  <a:gd name="T48" fmla="*/ 151 w 255"/>
                  <a:gd name="T49" fmla="*/ 1229 h 1453"/>
                  <a:gd name="T50" fmla="*/ 159 w 255"/>
                  <a:gd name="T51" fmla="*/ 968 h 1453"/>
                  <a:gd name="T52" fmla="*/ 159 w 255"/>
                  <a:gd name="T53" fmla="*/ 909 h 1453"/>
                  <a:gd name="T54" fmla="*/ 167 w 255"/>
                  <a:gd name="T55" fmla="*/ 365 h 1453"/>
                  <a:gd name="T56" fmla="*/ 175 w 255"/>
                  <a:gd name="T57" fmla="*/ 1110 h 1453"/>
                  <a:gd name="T58" fmla="*/ 183 w 255"/>
                  <a:gd name="T59" fmla="*/ 901 h 1453"/>
                  <a:gd name="T60" fmla="*/ 183 w 255"/>
                  <a:gd name="T61" fmla="*/ 566 h 1453"/>
                  <a:gd name="T62" fmla="*/ 191 w 255"/>
                  <a:gd name="T63" fmla="*/ 305 h 1453"/>
                  <a:gd name="T64" fmla="*/ 199 w 255"/>
                  <a:gd name="T65" fmla="*/ 1125 h 1453"/>
                  <a:gd name="T66" fmla="*/ 207 w 255"/>
                  <a:gd name="T67" fmla="*/ 812 h 1453"/>
                  <a:gd name="T68" fmla="*/ 207 w 255"/>
                  <a:gd name="T69" fmla="*/ 574 h 1453"/>
                  <a:gd name="T70" fmla="*/ 215 w 255"/>
                  <a:gd name="T71" fmla="*/ 193 h 1453"/>
                  <a:gd name="T72" fmla="*/ 223 w 255"/>
                  <a:gd name="T73" fmla="*/ 872 h 1453"/>
                  <a:gd name="T74" fmla="*/ 231 w 255"/>
                  <a:gd name="T75" fmla="*/ 514 h 1453"/>
                  <a:gd name="T76" fmla="*/ 231 w 255"/>
                  <a:gd name="T77" fmla="*/ 737 h 1453"/>
                  <a:gd name="T78" fmla="*/ 239 w 255"/>
                  <a:gd name="T79" fmla="*/ 357 h 1453"/>
                  <a:gd name="T80" fmla="*/ 247 w 255"/>
                  <a:gd name="T81" fmla="*/ 1192 h 1453"/>
                  <a:gd name="T82" fmla="*/ 255 w 255"/>
                  <a:gd name="T83" fmla="*/ 857 h 145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255" h="1453">
                    <a:moveTo>
                      <a:pt x="0" y="752"/>
                    </a:moveTo>
                    <a:lnTo>
                      <a:pt x="8" y="700"/>
                    </a:lnTo>
                    <a:lnTo>
                      <a:pt x="8" y="961"/>
                    </a:lnTo>
                    <a:lnTo>
                      <a:pt x="8" y="261"/>
                    </a:lnTo>
                    <a:lnTo>
                      <a:pt x="8" y="894"/>
                    </a:lnTo>
                    <a:lnTo>
                      <a:pt x="16" y="529"/>
                    </a:lnTo>
                    <a:lnTo>
                      <a:pt x="16" y="1207"/>
                    </a:lnTo>
                    <a:lnTo>
                      <a:pt x="16" y="156"/>
                    </a:lnTo>
                    <a:lnTo>
                      <a:pt x="16" y="723"/>
                    </a:lnTo>
                    <a:lnTo>
                      <a:pt x="24" y="641"/>
                    </a:lnTo>
                    <a:lnTo>
                      <a:pt x="24" y="998"/>
                    </a:lnTo>
                    <a:lnTo>
                      <a:pt x="24" y="357"/>
                    </a:lnTo>
                    <a:lnTo>
                      <a:pt x="24" y="760"/>
                    </a:lnTo>
                    <a:lnTo>
                      <a:pt x="32" y="685"/>
                    </a:lnTo>
                    <a:lnTo>
                      <a:pt x="32" y="1207"/>
                    </a:lnTo>
                    <a:lnTo>
                      <a:pt x="32" y="342"/>
                    </a:lnTo>
                    <a:lnTo>
                      <a:pt x="32" y="939"/>
                    </a:lnTo>
                    <a:lnTo>
                      <a:pt x="40" y="819"/>
                    </a:lnTo>
                    <a:lnTo>
                      <a:pt x="40" y="1252"/>
                    </a:lnTo>
                    <a:lnTo>
                      <a:pt x="40" y="171"/>
                    </a:lnTo>
                    <a:lnTo>
                      <a:pt x="40" y="685"/>
                    </a:lnTo>
                    <a:lnTo>
                      <a:pt x="48" y="708"/>
                    </a:lnTo>
                    <a:lnTo>
                      <a:pt x="48" y="1006"/>
                    </a:lnTo>
                    <a:lnTo>
                      <a:pt x="48" y="111"/>
                    </a:lnTo>
                    <a:lnTo>
                      <a:pt x="48" y="715"/>
                    </a:lnTo>
                    <a:lnTo>
                      <a:pt x="56" y="790"/>
                    </a:lnTo>
                    <a:lnTo>
                      <a:pt x="56" y="1058"/>
                    </a:lnTo>
                    <a:lnTo>
                      <a:pt x="56" y="179"/>
                    </a:lnTo>
                    <a:lnTo>
                      <a:pt x="56" y="588"/>
                    </a:lnTo>
                    <a:lnTo>
                      <a:pt x="64" y="708"/>
                    </a:lnTo>
                    <a:lnTo>
                      <a:pt x="64" y="1065"/>
                    </a:lnTo>
                    <a:lnTo>
                      <a:pt x="64" y="141"/>
                    </a:lnTo>
                    <a:lnTo>
                      <a:pt x="64" y="655"/>
                    </a:lnTo>
                    <a:lnTo>
                      <a:pt x="72" y="752"/>
                    </a:lnTo>
                    <a:lnTo>
                      <a:pt x="72" y="1304"/>
                    </a:lnTo>
                    <a:lnTo>
                      <a:pt x="72" y="328"/>
                    </a:lnTo>
                    <a:lnTo>
                      <a:pt x="72" y="737"/>
                    </a:lnTo>
                    <a:lnTo>
                      <a:pt x="80" y="715"/>
                    </a:lnTo>
                    <a:lnTo>
                      <a:pt x="80" y="1110"/>
                    </a:lnTo>
                    <a:lnTo>
                      <a:pt x="80" y="477"/>
                    </a:lnTo>
                    <a:lnTo>
                      <a:pt x="80" y="872"/>
                    </a:lnTo>
                    <a:lnTo>
                      <a:pt x="88" y="819"/>
                    </a:lnTo>
                    <a:lnTo>
                      <a:pt x="88" y="1185"/>
                    </a:lnTo>
                    <a:lnTo>
                      <a:pt x="88" y="439"/>
                    </a:lnTo>
                    <a:lnTo>
                      <a:pt x="88" y="767"/>
                    </a:lnTo>
                    <a:lnTo>
                      <a:pt x="96" y="797"/>
                    </a:lnTo>
                    <a:lnTo>
                      <a:pt x="96" y="1103"/>
                    </a:lnTo>
                    <a:lnTo>
                      <a:pt x="96" y="313"/>
                    </a:lnTo>
                    <a:lnTo>
                      <a:pt x="96" y="544"/>
                    </a:lnTo>
                    <a:lnTo>
                      <a:pt x="104" y="514"/>
                    </a:lnTo>
                    <a:lnTo>
                      <a:pt x="104" y="1162"/>
                    </a:lnTo>
                    <a:lnTo>
                      <a:pt x="104" y="492"/>
                    </a:lnTo>
                    <a:lnTo>
                      <a:pt x="104" y="730"/>
                    </a:lnTo>
                    <a:lnTo>
                      <a:pt x="112" y="767"/>
                    </a:lnTo>
                    <a:lnTo>
                      <a:pt x="112" y="1453"/>
                    </a:lnTo>
                    <a:lnTo>
                      <a:pt x="112" y="462"/>
                    </a:lnTo>
                    <a:lnTo>
                      <a:pt x="112" y="909"/>
                    </a:lnTo>
                    <a:lnTo>
                      <a:pt x="120" y="894"/>
                    </a:lnTo>
                    <a:lnTo>
                      <a:pt x="120" y="1088"/>
                    </a:lnTo>
                    <a:lnTo>
                      <a:pt x="120" y="462"/>
                    </a:lnTo>
                    <a:lnTo>
                      <a:pt x="120" y="805"/>
                    </a:lnTo>
                    <a:lnTo>
                      <a:pt x="127" y="857"/>
                    </a:lnTo>
                    <a:lnTo>
                      <a:pt x="127" y="1140"/>
                    </a:lnTo>
                    <a:lnTo>
                      <a:pt x="127" y="261"/>
                    </a:lnTo>
                    <a:lnTo>
                      <a:pt x="127" y="574"/>
                    </a:lnTo>
                    <a:lnTo>
                      <a:pt x="135" y="730"/>
                    </a:lnTo>
                    <a:lnTo>
                      <a:pt x="135" y="1043"/>
                    </a:lnTo>
                    <a:lnTo>
                      <a:pt x="135" y="238"/>
                    </a:lnTo>
                    <a:lnTo>
                      <a:pt x="135" y="559"/>
                    </a:lnTo>
                    <a:lnTo>
                      <a:pt x="143" y="566"/>
                    </a:lnTo>
                    <a:lnTo>
                      <a:pt x="143" y="1170"/>
                    </a:lnTo>
                    <a:lnTo>
                      <a:pt x="143" y="365"/>
                    </a:lnTo>
                    <a:lnTo>
                      <a:pt x="143" y="536"/>
                    </a:lnTo>
                    <a:lnTo>
                      <a:pt x="151" y="693"/>
                    </a:lnTo>
                    <a:lnTo>
                      <a:pt x="151" y="1229"/>
                    </a:lnTo>
                    <a:lnTo>
                      <a:pt x="151" y="521"/>
                    </a:lnTo>
                    <a:lnTo>
                      <a:pt x="151" y="998"/>
                    </a:lnTo>
                    <a:lnTo>
                      <a:pt x="159" y="968"/>
                    </a:lnTo>
                    <a:lnTo>
                      <a:pt x="159" y="1177"/>
                    </a:lnTo>
                    <a:lnTo>
                      <a:pt x="159" y="462"/>
                    </a:lnTo>
                    <a:lnTo>
                      <a:pt x="159" y="909"/>
                    </a:lnTo>
                    <a:lnTo>
                      <a:pt x="167" y="842"/>
                    </a:lnTo>
                    <a:lnTo>
                      <a:pt x="167" y="1222"/>
                    </a:lnTo>
                    <a:lnTo>
                      <a:pt x="167" y="365"/>
                    </a:lnTo>
                    <a:lnTo>
                      <a:pt x="167" y="588"/>
                    </a:lnTo>
                    <a:lnTo>
                      <a:pt x="175" y="641"/>
                    </a:lnTo>
                    <a:lnTo>
                      <a:pt x="175" y="1110"/>
                    </a:lnTo>
                    <a:lnTo>
                      <a:pt x="175" y="380"/>
                    </a:lnTo>
                    <a:lnTo>
                      <a:pt x="175" y="864"/>
                    </a:lnTo>
                    <a:lnTo>
                      <a:pt x="183" y="901"/>
                    </a:lnTo>
                    <a:lnTo>
                      <a:pt x="183" y="1021"/>
                    </a:lnTo>
                    <a:lnTo>
                      <a:pt x="183" y="0"/>
                    </a:lnTo>
                    <a:lnTo>
                      <a:pt x="183" y="566"/>
                    </a:lnTo>
                    <a:lnTo>
                      <a:pt x="191" y="819"/>
                    </a:lnTo>
                    <a:lnTo>
                      <a:pt x="191" y="931"/>
                    </a:lnTo>
                    <a:lnTo>
                      <a:pt x="191" y="305"/>
                    </a:lnTo>
                    <a:lnTo>
                      <a:pt x="191" y="380"/>
                    </a:lnTo>
                    <a:lnTo>
                      <a:pt x="199" y="253"/>
                    </a:lnTo>
                    <a:lnTo>
                      <a:pt x="199" y="1125"/>
                    </a:lnTo>
                    <a:lnTo>
                      <a:pt x="199" y="193"/>
                    </a:lnTo>
                    <a:lnTo>
                      <a:pt x="199" y="745"/>
                    </a:lnTo>
                    <a:lnTo>
                      <a:pt x="207" y="812"/>
                    </a:lnTo>
                    <a:lnTo>
                      <a:pt x="207" y="1214"/>
                    </a:lnTo>
                    <a:lnTo>
                      <a:pt x="207" y="111"/>
                    </a:lnTo>
                    <a:lnTo>
                      <a:pt x="207" y="574"/>
                    </a:lnTo>
                    <a:lnTo>
                      <a:pt x="215" y="782"/>
                    </a:lnTo>
                    <a:lnTo>
                      <a:pt x="215" y="1050"/>
                    </a:lnTo>
                    <a:lnTo>
                      <a:pt x="215" y="193"/>
                    </a:lnTo>
                    <a:lnTo>
                      <a:pt x="215" y="380"/>
                    </a:lnTo>
                    <a:lnTo>
                      <a:pt x="223" y="290"/>
                    </a:lnTo>
                    <a:lnTo>
                      <a:pt x="223" y="872"/>
                    </a:lnTo>
                    <a:lnTo>
                      <a:pt x="223" y="223"/>
                    </a:lnTo>
                    <a:lnTo>
                      <a:pt x="223" y="663"/>
                    </a:lnTo>
                    <a:lnTo>
                      <a:pt x="231" y="514"/>
                    </a:lnTo>
                    <a:lnTo>
                      <a:pt x="231" y="1162"/>
                    </a:lnTo>
                    <a:lnTo>
                      <a:pt x="231" y="238"/>
                    </a:lnTo>
                    <a:lnTo>
                      <a:pt x="231" y="737"/>
                    </a:lnTo>
                    <a:lnTo>
                      <a:pt x="239" y="432"/>
                    </a:lnTo>
                    <a:lnTo>
                      <a:pt x="239" y="1058"/>
                    </a:lnTo>
                    <a:lnTo>
                      <a:pt x="239" y="357"/>
                    </a:lnTo>
                    <a:lnTo>
                      <a:pt x="239" y="708"/>
                    </a:lnTo>
                    <a:lnTo>
                      <a:pt x="247" y="864"/>
                    </a:lnTo>
                    <a:lnTo>
                      <a:pt x="247" y="1192"/>
                    </a:lnTo>
                    <a:lnTo>
                      <a:pt x="247" y="231"/>
                    </a:lnTo>
                    <a:lnTo>
                      <a:pt x="247" y="715"/>
                    </a:lnTo>
                    <a:lnTo>
                      <a:pt x="255" y="857"/>
                    </a:lnTo>
                    <a:lnTo>
                      <a:pt x="255" y="954"/>
                    </a:lnTo>
                    <a:lnTo>
                      <a:pt x="255" y="111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Freeform 79"/>
              <p:cNvSpPr>
                <a:spLocks/>
              </p:cNvSpPr>
              <p:nvPr/>
            </p:nvSpPr>
            <p:spPr bwMode="auto">
              <a:xfrm>
                <a:off x="4520" y="1353"/>
                <a:ext cx="167" cy="1401"/>
              </a:xfrm>
              <a:custGeom>
                <a:avLst/>
                <a:gdLst>
                  <a:gd name="T0" fmla="*/ 0 w 167"/>
                  <a:gd name="T1" fmla="*/ 395 h 1401"/>
                  <a:gd name="T2" fmla="*/ 8 w 167"/>
                  <a:gd name="T3" fmla="*/ 1006 h 1401"/>
                  <a:gd name="T4" fmla="*/ 8 w 167"/>
                  <a:gd name="T5" fmla="*/ 693 h 1401"/>
                  <a:gd name="T6" fmla="*/ 16 w 167"/>
                  <a:gd name="T7" fmla="*/ 1133 h 1401"/>
                  <a:gd name="T8" fmla="*/ 16 w 167"/>
                  <a:gd name="T9" fmla="*/ 783 h 1401"/>
                  <a:gd name="T10" fmla="*/ 24 w 167"/>
                  <a:gd name="T11" fmla="*/ 1155 h 1401"/>
                  <a:gd name="T12" fmla="*/ 24 w 167"/>
                  <a:gd name="T13" fmla="*/ 731 h 1401"/>
                  <a:gd name="T14" fmla="*/ 31 w 167"/>
                  <a:gd name="T15" fmla="*/ 1334 h 1401"/>
                  <a:gd name="T16" fmla="*/ 31 w 167"/>
                  <a:gd name="T17" fmla="*/ 1006 h 1401"/>
                  <a:gd name="T18" fmla="*/ 39 w 167"/>
                  <a:gd name="T19" fmla="*/ 1334 h 1401"/>
                  <a:gd name="T20" fmla="*/ 39 w 167"/>
                  <a:gd name="T21" fmla="*/ 641 h 1401"/>
                  <a:gd name="T22" fmla="*/ 47 w 167"/>
                  <a:gd name="T23" fmla="*/ 1006 h 1401"/>
                  <a:gd name="T24" fmla="*/ 47 w 167"/>
                  <a:gd name="T25" fmla="*/ 582 h 1401"/>
                  <a:gd name="T26" fmla="*/ 55 w 167"/>
                  <a:gd name="T27" fmla="*/ 962 h 1401"/>
                  <a:gd name="T28" fmla="*/ 55 w 167"/>
                  <a:gd name="T29" fmla="*/ 947 h 1401"/>
                  <a:gd name="T30" fmla="*/ 63 w 167"/>
                  <a:gd name="T31" fmla="*/ 1073 h 1401"/>
                  <a:gd name="T32" fmla="*/ 63 w 167"/>
                  <a:gd name="T33" fmla="*/ 798 h 1401"/>
                  <a:gd name="T34" fmla="*/ 71 w 167"/>
                  <a:gd name="T35" fmla="*/ 1215 h 1401"/>
                  <a:gd name="T36" fmla="*/ 71 w 167"/>
                  <a:gd name="T37" fmla="*/ 798 h 1401"/>
                  <a:gd name="T38" fmla="*/ 79 w 167"/>
                  <a:gd name="T39" fmla="*/ 1021 h 1401"/>
                  <a:gd name="T40" fmla="*/ 79 w 167"/>
                  <a:gd name="T41" fmla="*/ 775 h 1401"/>
                  <a:gd name="T42" fmla="*/ 87 w 167"/>
                  <a:gd name="T43" fmla="*/ 1126 h 1401"/>
                  <a:gd name="T44" fmla="*/ 87 w 167"/>
                  <a:gd name="T45" fmla="*/ 775 h 1401"/>
                  <a:gd name="T46" fmla="*/ 95 w 167"/>
                  <a:gd name="T47" fmla="*/ 932 h 1401"/>
                  <a:gd name="T48" fmla="*/ 95 w 167"/>
                  <a:gd name="T49" fmla="*/ 723 h 1401"/>
                  <a:gd name="T50" fmla="*/ 103 w 167"/>
                  <a:gd name="T51" fmla="*/ 1036 h 1401"/>
                  <a:gd name="T52" fmla="*/ 103 w 167"/>
                  <a:gd name="T53" fmla="*/ 783 h 1401"/>
                  <a:gd name="T54" fmla="*/ 111 w 167"/>
                  <a:gd name="T55" fmla="*/ 1222 h 1401"/>
                  <a:gd name="T56" fmla="*/ 111 w 167"/>
                  <a:gd name="T57" fmla="*/ 924 h 1401"/>
                  <a:gd name="T58" fmla="*/ 119 w 167"/>
                  <a:gd name="T59" fmla="*/ 1237 h 1401"/>
                  <a:gd name="T60" fmla="*/ 119 w 167"/>
                  <a:gd name="T61" fmla="*/ 880 h 1401"/>
                  <a:gd name="T62" fmla="*/ 127 w 167"/>
                  <a:gd name="T63" fmla="*/ 1275 h 1401"/>
                  <a:gd name="T64" fmla="*/ 127 w 167"/>
                  <a:gd name="T65" fmla="*/ 738 h 1401"/>
                  <a:gd name="T66" fmla="*/ 135 w 167"/>
                  <a:gd name="T67" fmla="*/ 1081 h 1401"/>
                  <a:gd name="T68" fmla="*/ 135 w 167"/>
                  <a:gd name="T69" fmla="*/ 783 h 1401"/>
                  <a:gd name="T70" fmla="*/ 143 w 167"/>
                  <a:gd name="T71" fmla="*/ 1401 h 1401"/>
                  <a:gd name="T72" fmla="*/ 143 w 167"/>
                  <a:gd name="T73" fmla="*/ 798 h 1401"/>
                  <a:gd name="T74" fmla="*/ 151 w 167"/>
                  <a:gd name="T75" fmla="*/ 1222 h 1401"/>
                  <a:gd name="T76" fmla="*/ 151 w 167"/>
                  <a:gd name="T77" fmla="*/ 567 h 1401"/>
                  <a:gd name="T78" fmla="*/ 159 w 167"/>
                  <a:gd name="T79" fmla="*/ 1185 h 1401"/>
                  <a:gd name="T80" fmla="*/ 159 w 167"/>
                  <a:gd name="T81" fmla="*/ 731 h 1401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67" h="1401">
                    <a:moveTo>
                      <a:pt x="0" y="201"/>
                    </a:moveTo>
                    <a:lnTo>
                      <a:pt x="0" y="395"/>
                    </a:lnTo>
                    <a:lnTo>
                      <a:pt x="8" y="842"/>
                    </a:lnTo>
                    <a:lnTo>
                      <a:pt x="8" y="1006"/>
                    </a:lnTo>
                    <a:lnTo>
                      <a:pt x="8" y="343"/>
                    </a:lnTo>
                    <a:lnTo>
                      <a:pt x="8" y="693"/>
                    </a:lnTo>
                    <a:lnTo>
                      <a:pt x="16" y="827"/>
                    </a:lnTo>
                    <a:lnTo>
                      <a:pt x="16" y="1133"/>
                    </a:lnTo>
                    <a:lnTo>
                      <a:pt x="16" y="410"/>
                    </a:lnTo>
                    <a:lnTo>
                      <a:pt x="16" y="783"/>
                    </a:lnTo>
                    <a:lnTo>
                      <a:pt x="24" y="865"/>
                    </a:lnTo>
                    <a:lnTo>
                      <a:pt x="24" y="1155"/>
                    </a:lnTo>
                    <a:lnTo>
                      <a:pt x="24" y="336"/>
                    </a:lnTo>
                    <a:lnTo>
                      <a:pt x="24" y="731"/>
                    </a:lnTo>
                    <a:lnTo>
                      <a:pt x="31" y="582"/>
                    </a:lnTo>
                    <a:lnTo>
                      <a:pt x="31" y="1334"/>
                    </a:lnTo>
                    <a:lnTo>
                      <a:pt x="31" y="403"/>
                    </a:lnTo>
                    <a:lnTo>
                      <a:pt x="31" y="1006"/>
                    </a:lnTo>
                    <a:lnTo>
                      <a:pt x="39" y="865"/>
                    </a:lnTo>
                    <a:lnTo>
                      <a:pt x="39" y="1334"/>
                    </a:lnTo>
                    <a:lnTo>
                      <a:pt x="39" y="306"/>
                    </a:lnTo>
                    <a:lnTo>
                      <a:pt x="39" y="641"/>
                    </a:lnTo>
                    <a:lnTo>
                      <a:pt x="47" y="962"/>
                    </a:lnTo>
                    <a:lnTo>
                      <a:pt x="47" y="1006"/>
                    </a:lnTo>
                    <a:lnTo>
                      <a:pt x="47" y="134"/>
                    </a:lnTo>
                    <a:lnTo>
                      <a:pt x="47" y="582"/>
                    </a:lnTo>
                    <a:lnTo>
                      <a:pt x="55" y="745"/>
                    </a:lnTo>
                    <a:lnTo>
                      <a:pt x="55" y="962"/>
                    </a:lnTo>
                    <a:lnTo>
                      <a:pt x="55" y="328"/>
                    </a:lnTo>
                    <a:lnTo>
                      <a:pt x="55" y="947"/>
                    </a:lnTo>
                    <a:lnTo>
                      <a:pt x="63" y="783"/>
                    </a:lnTo>
                    <a:lnTo>
                      <a:pt x="63" y="1073"/>
                    </a:lnTo>
                    <a:lnTo>
                      <a:pt x="63" y="365"/>
                    </a:lnTo>
                    <a:lnTo>
                      <a:pt x="63" y="798"/>
                    </a:lnTo>
                    <a:lnTo>
                      <a:pt x="71" y="753"/>
                    </a:lnTo>
                    <a:lnTo>
                      <a:pt x="71" y="1215"/>
                    </a:lnTo>
                    <a:lnTo>
                      <a:pt x="71" y="157"/>
                    </a:lnTo>
                    <a:lnTo>
                      <a:pt x="71" y="798"/>
                    </a:lnTo>
                    <a:lnTo>
                      <a:pt x="79" y="924"/>
                    </a:lnTo>
                    <a:lnTo>
                      <a:pt x="79" y="1021"/>
                    </a:lnTo>
                    <a:lnTo>
                      <a:pt x="79" y="187"/>
                    </a:lnTo>
                    <a:lnTo>
                      <a:pt x="79" y="775"/>
                    </a:lnTo>
                    <a:lnTo>
                      <a:pt x="87" y="850"/>
                    </a:lnTo>
                    <a:lnTo>
                      <a:pt x="87" y="1126"/>
                    </a:lnTo>
                    <a:lnTo>
                      <a:pt x="87" y="209"/>
                    </a:lnTo>
                    <a:lnTo>
                      <a:pt x="87" y="775"/>
                    </a:lnTo>
                    <a:lnTo>
                      <a:pt x="95" y="656"/>
                    </a:lnTo>
                    <a:lnTo>
                      <a:pt x="95" y="932"/>
                    </a:lnTo>
                    <a:lnTo>
                      <a:pt x="95" y="0"/>
                    </a:lnTo>
                    <a:lnTo>
                      <a:pt x="95" y="723"/>
                    </a:lnTo>
                    <a:lnTo>
                      <a:pt x="103" y="716"/>
                    </a:lnTo>
                    <a:lnTo>
                      <a:pt x="103" y="1036"/>
                    </a:lnTo>
                    <a:lnTo>
                      <a:pt x="103" y="313"/>
                    </a:lnTo>
                    <a:lnTo>
                      <a:pt x="103" y="783"/>
                    </a:lnTo>
                    <a:lnTo>
                      <a:pt x="111" y="790"/>
                    </a:lnTo>
                    <a:lnTo>
                      <a:pt x="111" y="1222"/>
                    </a:lnTo>
                    <a:lnTo>
                      <a:pt x="111" y="388"/>
                    </a:lnTo>
                    <a:lnTo>
                      <a:pt x="111" y="924"/>
                    </a:lnTo>
                    <a:lnTo>
                      <a:pt x="119" y="917"/>
                    </a:lnTo>
                    <a:lnTo>
                      <a:pt x="119" y="1237"/>
                    </a:lnTo>
                    <a:lnTo>
                      <a:pt x="119" y="447"/>
                    </a:lnTo>
                    <a:lnTo>
                      <a:pt x="119" y="880"/>
                    </a:lnTo>
                    <a:lnTo>
                      <a:pt x="127" y="753"/>
                    </a:lnTo>
                    <a:lnTo>
                      <a:pt x="127" y="1275"/>
                    </a:lnTo>
                    <a:lnTo>
                      <a:pt x="127" y="485"/>
                    </a:lnTo>
                    <a:lnTo>
                      <a:pt x="127" y="738"/>
                    </a:lnTo>
                    <a:lnTo>
                      <a:pt x="135" y="753"/>
                    </a:lnTo>
                    <a:lnTo>
                      <a:pt x="135" y="1081"/>
                    </a:lnTo>
                    <a:lnTo>
                      <a:pt x="135" y="432"/>
                    </a:lnTo>
                    <a:lnTo>
                      <a:pt x="135" y="783"/>
                    </a:lnTo>
                    <a:lnTo>
                      <a:pt x="143" y="827"/>
                    </a:lnTo>
                    <a:lnTo>
                      <a:pt x="143" y="1401"/>
                    </a:lnTo>
                    <a:lnTo>
                      <a:pt x="143" y="380"/>
                    </a:lnTo>
                    <a:lnTo>
                      <a:pt x="143" y="798"/>
                    </a:lnTo>
                    <a:lnTo>
                      <a:pt x="151" y="842"/>
                    </a:lnTo>
                    <a:lnTo>
                      <a:pt x="151" y="1222"/>
                    </a:lnTo>
                    <a:lnTo>
                      <a:pt x="151" y="395"/>
                    </a:lnTo>
                    <a:lnTo>
                      <a:pt x="151" y="567"/>
                    </a:lnTo>
                    <a:lnTo>
                      <a:pt x="159" y="939"/>
                    </a:lnTo>
                    <a:lnTo>
                      <a:pt x="159" y="1185"/>
                    </a:lnTo>
                    <a:lnTo>
                      <a:pt x="159" y="313"/>
                    </a:lnTo>
                    <a:lnTo>
                      <a:pt x="159" y="731"/>
                    </a:lnTo>
                    <a:lnTo>
                      <a:pt x="167" y="567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Rectangle 80"/>
              <p:cNvSpPr>
                <a:spLocks noChangeArrowheads="1"/>
              </p:cNvSpPr>
              <p:nvPr/>
            </p:nvSpPr>
            <p:spPr bwMode="auto">
              <a:xfrm>
                <a:off x="2572" y="3640"/>
                <a:ext cx="793" cy="2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marL="404813" indent="-404813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en-US" sz="1800">
                    <a:latin typeface="Helvetica" charset="0"/>
                  </a:rPr>
                  <a:t>time [sec]</a:t>
                </a:r>
                <a:endParaRPr lang="en-US" altLang="en-US" sz="1800"/>
              </a:p>
            </p:txBody>
          </p:sp>
          <p:sp>
            <p:nvSpPr>
              <p:cNvPr id="88" name="Rectangle 81"/>
              <p:cNvSpPr>
                <a:spLocks noChangeArrowheads="1"/>
              </p:cNvSpPr>
              <p:nvPr/>
            </p:nvSpPr>
            <p:spPr bwMode="auto">
              <a:xfrm rot="16200000">
                <a:off x="179" y="2009"/>
                <a:ext cx="1205" cy="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marL="404813" indent="-404813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en-US" sz="1800">
                    <a:latin typeface="Helvetica" charset="0"/>
                  </a:rPr>
                  <a:t>detuning [Hz]</a:t>
                </a:r>
                <a:endParaRPr lang="en-US" altLang="en-US" sz="1800"/>
              </a:p>
            </p:txBody>
          </p:sp>
        </p:grpSp>
        <p:sp>
          <p:nvSpPr>
            <p:cNvPr id="14" name="Text Box 5"/>
            <p:cNvSpPr txBox="1">
              <a:spLocks noChangeArrowheads="1"/>
            </p:cNvSpPr>
            <p:nvPr/>
          </p:nvSpPr>
          <p:spPr bwMode="auto">
            <a:xfrm>
              <a:off x="2422" y="932"/>
              <a:ext cx="1444" cy="32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800" smtClean="0">
                  <a:latin typeface="Times New Roman" charset="0"/>
                  <a:sym typeface="Symbol" charset="0"/>
                </a:rPr>
                <a:t></a:t>
              </a:r>
              <a:r>
                <a:rPr lang="en-US" sz="1800" baseline="-25000" smtClean="0">
                  <a:latin typeface="Times New Roman" charset="0"/>
                  <a:sym typeface="Symbol" charset="0"/>
                </a:rPr>
                <a:t>f</a:t>
              </a:r>
              <a:r>
                <a:rPr lang="en-US" sz="1800" smtClean="0">
                  <a:latin typeface="Times New Roman" charset="0"/>
                  <a:sym typeface="Symbol" charset="0"/>
                </a:rPr>
                <a:t>  13 to 15 Hz</a:t>
              </a:r>
              <a:endParaRPr lang="en-US" sz="1800" baseline="45000" smtClean="0">
                <a:latin typeface="Times New Roman" charset="0"/>
              </a:endParaRPr>
            </a:p>
          </p:txBody>
        </p:sp>
      </p:grpSp>
      <p:sp>
        <p:nvSpPr>
          <p:cNvPr id="89" name="TextBox 184"/>
          <p:cNvSpPr txBox="1">
            <a:spLocks noChangeArrowheads="1"/>
          </p:cNvSpPr>
          <p:nvPr/>
        </p:nvSpPr>
        <p:spPr bwMode="auto">
          <a:xfrm>
            <a:off x="1032954" y="5108457"/>
            <a:ext cx="657383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altLang="en-US" sz="2800" dirty="0"/>
              <a:t>500 MHz cavities, operated at 4.2 K</a:t>
            </a:r>
          </a:p>
          <a:p>
            <a:pPr>
              <a:buFont typeface="Arial" charset="0"/>
              <a:buChar char="•"/>
            </a:pPr>
            <a:r>
              <a:rPr lang="en-US" altLang="en-US" sz="2800" dirty="0"/>
              <a:t>Strong microphonics, broad spectrum</a:t>
            </a:r>
          </a:p>
        </p:txBody>
      </p:sp>
    </p:spTree>
    <p:extLst>
      <p:ext uri="{BB962C8B-B14F-4D97-AF65-F5344CB8AC3E}">
        <p14:creationId xmlns:p14="http://schemas.microsoft.com/office/powerpoint/2010/main" val="392200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3600" dirty="0" smtClean="0"/>
              <a:t>Cornell HTC with LCLS-II Prototype Cavity (measurements by FNAL team)</a:t>
            </a:r>
            <a:endParaRPr lang="en-US" sz="2400" dirty="0"/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</a:t>
            </a:r>
            <a:r>
              <a:rPr lang="en-US" sz="1200" dirty="0" smtClean="0"/>
              <a:t>Liepe			</a:t>
            </a:r>
            <a:r>
              <a:rPr lang="en-US" sz="1200" dirty="0"/>
              <a:t> </a:t>
            </a:r>
            <a:r>
              <a:rPr lang="en-US" sz="1200" dirty="0" smtClean="0"/>
              <a:t>    Microphonics </a:t>
            </a:r>
            <a:r>
              <a:rPr lang="en-US" sz="1200" dirty="0"/>
              <a:t>Workshop, FNAL October 8-9  </a:t>
            </a:r>
            <a:r>
              <a:rPr lang="en-US" sz="1200" dirty="0" smtClean="0"/>
              <a:t>   		                  Slide </a:t>
            </a:r>
            <a:fld id="{E5374618-37E8-0343-A5E2-882DB9F99FB2}" type="slidenum">
              <a:rPr lang="en-US" sz="1200" smtClean="0"/>
              <a:t>40</a:t>
            </a:fld>
            <a:endParaRPr lang="en-US" sz="1200" dirty="0"/>
          </a:p>
        </p:txBody>
      </p:sp>
      <p:sp>
        <p:nvSpPr>
          <p:cNvPr id="11" name="Right Arrow 10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" name="Picture 16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35" y="2024864"/>
            <a:ext cx="4984978" cy="3738983"/>
          </a:xfrm>
          <a:prstGeom prst="rect">
            <a:avLst/>
          </a:prstGeom>
        </p:spPr>
      </p:pic>
      <p:pic>
        <p:nvPicPr>
          <p:cNvPr id="164" name="Picture 16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7" b="8457"/>
          <a:stretch/>
        </p:blipFill>
        <p:spPr>
          <a:xfrm>
            <a:off x="264604" y="2926236"/>
            <a:ext cx="3571416" cy="156224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515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414" y="2689657"/>
            <a:ext cx="8229600" cy="1143000"/>
          </a:xfrm>
        </p:spPr>
        <p:txBody>
          <a:bodyPr/>
          <a:lstStyle/>
          <a:p>
            <a:r>
              <a:rPr lang="en-US" dirty="0" smtClean="0"/>
              <a:t>Conclusions </a:t>
            </a:r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</a:t>
            </a:r>
            <a:r>
              <a:rPr lang="en-US" sz="1200" dirty="0" smtClean="0"/>
              <a:t>Liepe			</a:t>
            </a:r>
            <a:r>
              <a:rPr lang="en-US" sz="1200" dirty="0"/>
              <a:t> </a:t>
            </a:r>
            <a:r>
              <a:rPr lang="en-US" sz="1200" dirty="0" smtClean="0"/>
              <a:t>    Microphonics </a:t>
            </a:r>
            <a:r>
              <a:rPr lang="en-US" sz="1200" dirty="0"/>
              <a:t>Workshop, FNAL October 8-9  </a:t>
            </a:r>
            <a:r>
              <a:rPr lang="en-US" sz="1200" dirty="0" smtClean="0"/>
              <a:t>   		                  Slide </a:t>
            </a:r>
            <a:fld id="{E5374618-37E8-0343-A5E2-882DB9F99FB2}" type="slidenum">
              <a:rPr lang="en-US" sz="1200" smtClean="0"/>
              <a:t>41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2176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731" y="-141624"/>
            <a:ext cx="9144000" cy="1143000"/>
          </a:xfrm>
        </p:spPr>
        <p:txBody>
          <a:bodyPr/>
          <a:lstStyle/>
          <a:p>
            <a:r>
              <a:rPr lang="en-US" sz="4000" dirty="0" smtClean="0"/>
              <a:t>Conclusions</a:t>
            </a:r>
            <a:endParaRPr lang="en-US" sz="4000" dirty="0"/>
          </a:p>
        </p:txBody>
      </p:sp>
      <p:sp>
        <p:nvSpPr>
          <p:cNvPr id="4" name="Right Arrow 3"/>
          <p:cNvSpPr/>
          <p:nvPr/>
        </p:nvSpPr>
        <p:spPr>
          <a:xfrm>
            <a:off x="264604" y="696576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44605" y="893580"/>
            <a:ext cx="8888664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sz="2200" b="1" dirty="0" smtClean="0">
                <a:solidFill>
                  <a:srgbClr val="0000FF"/>
                </a:solidFill>
              </a:rPr>
              <a:t>Microphonics levels vary significantly from cavity to cavity</a:t>
            </a:r>
          </a:p>
          <a:p>
            <a:pPr marL="285750" lvl="1" indent="-285750"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sz="2200" b="1" dirty="0" smtClean="0">
                <a:solidFill>
                  <a:srgbClr val="0000FF"/>
                </a:solidFill>
              </a:rPr>
              <a:t>Microphonics spectra are often complex with many lines, making active compensation more challenging</a:t>
            </a:r>
            <a:endParaRPr lang="en-US" sz="2200" b="1" dirty="0">
              <a:solidFill>
                <a:srgbClr val="0000FF"/>
              </a:solidFill>
            </a:endParaRPr>
          </a:p>
          <a:p>
            <a:pPr marL="285750" lvl="1" indent="-285750"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sz="2200" b="1" dirty="0" smtClean="0">
                <a:solidFill>
                  <a:srgbClr val="0000FF"/>
                </a:solidFill>
              </a:rPr>
              <a:t>Ground </a:t>
            </a:r>
            <a:r>
              <a:rPr lang="en-US" sz="2200" b="1" dirty="0">
                <a:solidFill>
                  <a:srgbClr val="0000FF"/>
                </a:solidFill>
              </a:rPr>
              <a:t>vibrations might not be the main driving source, but the He-system might </a:t>
            </a:r>
            <a:r>
              <a:rPr lang="en-US" sz="2200" b="1" dirty="0" smtClean="0">
                <a:solidFill>
                  <a:srgbClr val="0000FF"/>
                </a:solidFill>
              </a:rPr>
              <a:t>be</a:t>
            </a:r>
            <a:endParaRPr lang="en-US" sz="2200" b="1" dirty="0">
              <a:solidFill>
                <a:srgbClr val="0000FF"/>
              </a:solidFill>
            </a:endParaRPr>
          </a:p>
          <a:p>
            <a:pPr marL="285750" lvl="1" indent="-285750">
              <a:spcBef>
                <a:spcPts val="600"/>
              </a:spcBef>
              <a:buFont typeface="Arial" charset="0"/>
              <a:buChar char="•"/>
            </a:pPr>
            <a:r>
              <a:rPr lang="en-US" sz="2200" b="1" dirty="0" smtClean="0">
                <a:solidFill>
                  <a:srgbClr val="0000FF"/>
                </a:solidFill>
              </a:rPr>
              <a:t>Passive compensation/mechanical design for low microphonics can be powerful, but not always possible </a:t>
            </a:r>
          </a:p>
          <a:p>
            <a:pPr marL="285750" lvl="1" indent="-285750">
              <a:spcBef>
                <a:spcPts val="600"/>
              </a:spcBef>
              <a:buFont typeface="Arial" charset="0"/>
              <a:buChar char="•"/>
            </a:pPr>
            <a:r>
              <a:rPr lang="en-US" sz="2200" b="1" dirty="0" smtClean="0">
                <a:solidFill>
                  <a:srgbClr val="0000FF"/>
                </a:solidFill>
              </a:rPr>
              <a:t>Active </a:t>
            </a:r>
            <a:r>
              <a:rPr lang="en-US" sz="2200" b="1" dirty="0">
                <a:solidFill>
                  <a:srgbClr val="0000FF"/>
                </a:solidFill>
              </a:rPr>
              <a:t>compensation feasible within limits, but </a:t>
            </a:r>
            <a:r>
              <a:rPr lang="en-US" sz="2200" b="1" dirty="0" smtClean="0">
                <a:solidFill>
                  <a:srgbClr val="0000FF"/>
                </a:solidFill>
              </a:rPr>
              <a:t>challenging. Success strongly depends on actual microphonics spectrum</a:t>
            </a:r>
          </a:p>
          <a:p>
            <a:pPr marL="742950" lvl="3" indent="-285750">
              <a:spcBef>
                <a:spcPts val="0"/>
              </a:spcBef>
              <a:buFont typeface="Arial" charset="0"/>
              <a:buChar char="•"/>
            </a:pPr>
            <a:r>
              <a:rPr lang="en-US" sz="2000" b="1" dirty="0" smtClean="0"/>
              <a:t>Easier to reduce RMS then peak detuning value!  </a:t>
            </a:r>
          </a:p>
          <a:p>
            <a:pPr marL="285750" lvl="1" indent="-285750">
              <a:spcBef>
                <a:spcPts val="600"/>
              </a:spcBef>
              <a:buFont typeface="Arial" charset="0"/>
              <a:buChar char="•"/>
            </a:pPr>
            <a:r>
              <a:rPr lang="en-US" sz="2200" b="1" dirty="0" smtClean="0">
                <a:solidFill>
                  <a:srgbClr val="0000FF"/>
                </a:solidFill>
              </a:rPr>
              <a:t>Best Cornell results are ~20 Hz peak detuning for long periods of time (hours)</a:t>
            </a:r>
          </a:p>
          <a:p>
            <a:pPr marL="285750" lvl="1" indent="-285750">
              <a:spcBef>
                <a:spcPts val="600"/>
              </a:spcBef>
              <a:buFont typeface="Arial" charset="0"/>
              <a:buChar char="•"/>
            </a:pPr>
            <a:r>
              <a:rPr lang="en-US" sz="2200" b="1" dirty="0" smtClean="0">
                <a:solidFill>
                  <a:srgbClr val="C00000"/>
                </a:solidFill>
              </a:rPr>
              <a:t>Much more work needed to understand dominant sources of microphonics, how to reduce them, and to improve active compensation</a:t>
            </a:r>
            <a:endParaRPr lang="en-US" sz="2200" b="1" dirty="0">
              <a:solidFill>
                <a:srgbClr val="C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</a:t>
            </a:r>
            <a:r>
              <a:rPr lang="en-US" sz="1200" dirty="0" smtClean="0"/>
              <a:t>Liepe			</a:t>
            </a:r>
            <a:r>
              <a:rPr lang="en-US" sz="1200" dirty="0"/>
              <a:t> </a:t>
            </a:r>
            <a:r>
              <a:rPr lang="en-US" sz="1200" dirty="0" smtClean="0"/>
              <a:t>    Microphonics </a:t>
            </a:r>
            <a:r>
              <a:rPr lang="en-US" sz="1200" dirty="0"/>
              <a:t>Workshop, FNAL October 8-9  </a:t>
            </a:r>
            <a:r>
              <a:rPr lang="en-US" sz="1200" dirty="0" smtClean="0"/>
              <a:t>   		                  Slide </a:t>
            </a:r>
            <a:fld id="{E5374618-37E8-0343-A5E2-882DB9F99FB2}" type="slidenum">
              <a:rPr lang="en-US" sz="1200" smtClean="0"/>
              <a:t>42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986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09" y="2651418"/>
            <a:ext cx="8229600" cy="1143000"/>
          </a:xfrm>
        </p:spPr>
        <p:txBody>
          <a:bodyPr/>
          <a:lstStyle/>
          <a:p>
            <a:r>
              <a:rPr lang="en-US" sz="4800" b="1" dirty="0" smtClean="0">
                <a:latin typeface="Apple Chancery"/>
                <a:cs typeface="Apple Chancery"/>
              </a:rPr>
              <a:t>Thank you for your attention!</a:t>
            </a:r>
            <a:endParaRPr lang="en-US" sz="4800" b="1" dirty="0">
              <a:latin typeface="Apple Chancery"/>
              <a:cs typeface="Apple Chancery"/>
            </a:endParaRPr>
          </a:p>
        </p:txBody>
      </p:sp>
    </p:spTree>
    <p:extLst>
      <p:ext uri="{BB962C8B-B14F-4D97-AF65-F5344CB8AC3E}">
        <p14:creationId xmlns:p14="http://schemas.microsoft.com/office/powerpoint/2010/main" val="219075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4000" dirty="0" smtClean="0"/>
              <a:t>CESR: Microphonics Spectrum </a:t>
            </a:r>
            <a:endParaRPr lang="en-US" sz="2800" dirty="0"/>
          </a:p>
        </p:txBody>
      </p:sp>
      <p:sp>
        <p:nvSpPr>
          <p:cNvPr id="4" name="Right Arrow 3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</a:t>
            </a:r>
            <a:r>
              <a:rPr lang="en-US" sz="1200" dirty="0" smtClean="0"/>
              <a:t>Liepe			</a:t>
            </a:r>
            <a:r>
              <a:rPr lang="en-US" sz="1200" dirty="0"/>
              <a:t> </a:t>
            </a:r>
            <a:r>
              <a:rPr lang="en-US" sz="1200" dirty="0" smtClean="0"/>
              <a:t>    Microphonics </a:t>
            </a:r>
            <a:r>
              <a:rPr lang="en-US" sz="1200" dirty="0"/>
              <a:t>Workshop, FNAL October 8-9  </a:t>
            </a:r>
            <a:r>
              <a:rPr lang="en-US" sz="1200" dirty="0" smtClean="0"/>
              <a:t>   		                  Slide </a:t>
            </a:r>
            <a:fld id="{E5374618-37E8-0343-A5E2-882DB9F99FB2}" type="slidenum">
              <a:rPr lang="en-US" sz="1200" smtClean="0"/>
              <a:t>5</a:t>
            </a:fld>
            <a:endParaRPr lang="en-US" sz="1200" dirty="0"/>
          </a:p>
        </p:txBody>
      </p:sp>
      <p:grpSp>
        <p:nvGrpSpPr>
          <p:cNvPr id="90" name="Group 8"/>
          <p:cNvGrpSpPr>
            <a:grpSpLocks noChangeAspect="1"/>
          </p:cNvGrpSpPr>
          <p:nvPr/>
        </p:nvGrpSpPr>
        <p:grpSpPr bwMode="auto">
          <a:xfrm>
            <a:off x="24240" y="1376746"/>
            <a:ext cx="8819060" cy="2586340"/>
            <a:chOff x="133" y="532"/>
            <a:chExt cx="5530" cy="2964"/>
          </a:xfrm>
        </p:grpSpPr>
        <p:sp>
          <p:nvSpPr>
            <p:cNvPr id="91" name="AutoShape 7"/>
            <p:cNvSpPr>
              <a:spLocks noChangeAspect="1" noChangeArrowheads="1" noTextEdit="1"/>
            </p:cNvSpPr>
            <p:nvPr/>
          </p:nvSpPr>
          <p:spPr bwMode="auto">
            <a:xfrm>
              <a:off x="133" y="629"/>
              <a:ext cx="5530" cy="2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Rectangle 9"/>
            <p:cNvSpPr>
              <a:spLocks noChangeArrowheads="1"/>
            </p:cNvSpPr>
            <p:nvPr/>
          </p:nvSpPr>
          <p:spPr bwMode="auto">
            <a:xfrm>
              <a:off x="854" y="839"/>
              <a:ext cx="4282" cy="230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3" name="Rectangle 10"/>
            <p:cNvSpPr>
              <a:spLocks noChangeArrowheads="1"/>
            </p:cNvSpPr>
            <p:nvPr/>
          </p:nvSpPr>
          <p:spPr bwMode="auto">
            <a:xfrm>
              <a:off x="854" y="839"/>
              <a:ext cx="4282" cy="2308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4" name="Freeform 11"/>
            <p:cNvSpPr>
              <a:spLocks/>
            </p:cNvSpPr>
            <p:nvPr/>
          </p:nvSpPr>
          <p:spPr bwMode="auto">
            <a:xfrm>
              <a:off x="854" y="843"/>
              <a:ext cx="1" cy="2304"/>
            </a:xfrm>
            <a:custGeom>
              <a:avLst/>
              <a:gdLst>
                <a:gd name="T0" fmla="*/ 0 w 1"/>
                <a:gd name="T1" fmla="*/ 50119 h 494"/>
                <a:gd name="T2" fmla="*/ 0 w 1"/>
                <a:gd name="T3" fmla="*/ 0 h 494"/>
                <a:gd name="T4" fmla="*/ 0 w 1"/>
                <a:gd name="T5" fmla="*/ 0 h 49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494">
                  <a:moveTo>
                    <a:pt x="0" y="494"/>
                  </a:move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Freeform 12"/>
            <p:cNvSpPr>
              <a:spLocks/>
            </p:cNvSpPr>
            <p:nvPr/>
          </p:nvSpPr>
          <p:spPr bwMode="auto">
            <a:xfrm>
              <a:off x="1282" y="843"/>
              <a:ext cx="1" cy="2304"/>
            </a:xfrm>
            <a:custGeom>
              <a:avLst/>
              <a:gdLst>
                <a:gd name="T0" fmla="*/ 0 w 1"/>
                <a:gd name="T1" fmla="*/ 50119 h 494"/>
                <a:gd name="T2" fmla="*/ 0 w 1"/>
                <a:gd name="T3" fmla="*/ 0 h 494"/>
                <a:gd name="T4" fmla="*/ 0 w 1"/>
                <a:gd name="T5" fmla="*/ 0 h 49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494">
                  <a:moveTo>
                    <a:pt x="0" y="494"/>
                  </a:move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Freeform 13"/>
            <p:cNvSpPr>
              <a:spLocks/>
            </p:cNvSpPr>
            <p:nvPr/>
          </p:nvSpPr>
          <p:spPr bwMode="auto">
            <a:xfrm>
              <a:off x="1709" y="843"/>
              <a:ext cx="1" cy="2304"/>
            </a:xfrm>
            <a:custGeom>
              <a:avLst/>
              <a:gdLst>
                <a:gd name="T0" fmla="*/ 0 w 1"/>
                <a:gd name="T1" fmla="*/ 50119 h 494"/>
                <a:gd name="T2" fmla="*/ 0 w 1"/>
                <a:gd name="T3" fmla="*/ 0 h 494"/>
                <a:gd name="T4" fmla="*/ 0 w 1"/>
                <a:gd name="T5" fmla="*/ 0 h 49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494">
                  <a:moveTo>
                    <a:pt x="0" y="494"/>
                  </a:move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Freeform 14"/>
            <p:cNvSpPr>
              <a:spLocks/>
            </p:cNvSpPr>
            <p:nvPr/>
          </p:nvSpPr>
          <p:spPr bwMode="auto">
            <a:xfrm>
              <a:off x="2137" y="843"/>
              <a:ext cx="1" cy="2304"/>
            </a:xfrm>
            <a:custGeom>
              <a:avLst/>
              <a:gdLst>
                <a:gd name="T0" fmla="*/ 0 w 1"/>
                <a:gd name="T1" fmla="*/ 50119 h 494"/>
                <a:gd name="T2" fmla="*/ 0 w 1"/>
                <a:gd name="T3" fmla="*/ 0 h 494"/>
                <a:gd name="T4" fmla="*/ 0 w 1"/>
                <a:gd name="T5" fmla="*/ 0 h 49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494">
                  <a:moveTo>
                    <a:pt x="0" y="494"/>
                  </a:move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Freeform 15"/>
            <p:cNvSpPr>
              <a:spLocks/>
            </p:cNvSpPr>
            <p:nvPr/>
          </p:nvSpPr>
          <p:spPr bwMode="auto">
            <a:xfrm>
              <a:off x="2565" y="843"/>
              <a:ext cx="1" cy="2304"/>
            </a:xfrm>
            <a:custGeom>
              <a:avLst/>
              <a:gdLst>
                <a:gd name="T0" fmla="*/ 0 w 1"/>
                <a:gd name="T1" fmla="*/ 50119 h 494"/>
                <a:gd name="T2" fmla="*/ 0 w 1"/>
                <a:gd name="T3" fmla="*/ 0 h 494"/>
                <a:gd name="T4" fmla="*/ 0 w 1"/>
                <a:gd name="T5" fmla="*/ 0 h 49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494">
                  <a:moveTo>
                    <a:pt x="0" y="494"/>
                  </a:move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Freeform 16"/>
            <p:cNvSpPr>
              <a:spLocks/>
            </p:cNvSpPr>
            <p:nvPr/>
          </p:nvSpPr>
          <p:spPr bwMode="auto">
            <a:xfrm>
              <a:off x="2992" y="843"/>
              <a:ext cx="1" cy="2304"/>
            </a:xfrm>
            <a:custGeom>
              <a:avLst/>
              <a:gdLst>
                <a:gd name="T0" fmla="*/ 0 w 1"/>
                <a:gd name="T1" fmla="*/ 50119 h 494"/>
                <a:gd name="T2" fmla="*/ 0 w 1"/>
                <a:gd name="T3" fmla="*/ 0 h 494"/>
                <a:gd name="T4" fmla="*/ 0 w 1"/>
                <a:gd name="T5" fmla="*/ 0 h 49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494">
                  <a:moveTo>
                    <a:pt x="0" y="494"/>
                  </a:move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Freeform 17"/>
            <p:cNvSpPr>
              <a:spLocks/>
            </p:cNvSpPr>
            <p:nvPr/>
          </p:nvSpPr>
          <p:spPr bwMode="auto">
            <a:xfrm>
              <a:off x="3420" y="843"/>
              <a:ext cx="1" cy="2304"/>
            </a:xfrm>
            <a:custGeom>
              <a:avLst/>
              <a:gdLst>
                <a:gd name="T0" fmla="*/ 0 w 1"/>
                <a:gd name="T1" fmla="*/ 50119 h 494"/>
                <a:gd name="T2" fmla="*/ 0 w 1"/>
                <a:gd name="T3" fmla="*/ 0 h 494"/>
                <a:gd name="T4" fmla="*/ 0 w 1"/>
                <a:gd name="T5" fmla="*/ 0 h 49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494">
                  <a:moveTo>
                    <a:pt x="0" y="494"/>
                  </a:move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Freeform 18"/>
            <p:cNvSpPr>
              <a:spLocks/>
            </p:cNvSpPr>
            <p:nvPr/>
          </p:nvSpPr>
          <p:spPr bwMode="auto">
            <a:xfrm>
              <a:off x="3848" y="843"/>
              <a:ext cx="1" cy="2304"/>
            </a:xfrm>
            <a:custGeom>
              <a:avLst/>
              <a:gdLst>
                <a:gd name="T0" fmla="*/ 0 w 1"/>
                <a:gd name="T1" fmla="*/ 50119 h 494"/>
                <a:gd name="T2" fmla="*/ 0 w 1"/>
                <a:gd name="T3" fmla="*/ 0 h 494"/>
                <a:gd name="T4" fmla="*/ 0 w 1"/>
                <a:gd name="T5" fmla="*/ 0 h 49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494">
                  <a:moveTo>
                    <a:pt x="0" y="494"/>
                  </a:move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Freeform 19"/>
            <p:cNvSpPr>
              <a:spLocks/>
            </p:cNvSpPr>
            <p:nvPr/>
          </p:nvSpPr>
          <p:spPr bwMode="auto">
            <a:xfrm>
              <a:off x="4276" y="843"/>
              <a:ext cx="1" cy="2304"/>
            </a:xfrm>
            <a:custGeom>
              <a:avLst/>
              <a:gdLst>
                <a:gd name="T0" fmla="*/ 0 w 1"/>
                <a:gd name="T1" fmla="*/ 50119 h 494"/>
                <a:gd name="T2" fmla="*/ 0 w 1"/>
                <a:gd name="T3" fmla="*/ 0 h 494"/>
                <a:gd name="T4" fmla="*/ 0 w 1"/>
                <a:gd name="T5" fmla="*/ 0 h 49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494">
                  <a:moveTo>
                    <a:pt x="0" y="494"/>
                  </a:move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Freeform 20"/>
            <p:cNvSpPr>
              <a:spLocks/>
            </p:cNvSpPr>
            <p:nvPr/>
          </p:nvSpPr>
          <p:spPr bwMode="auto">
            <a:xfrm>
              <a:off x="4703" y="843"/>
              <a:ext cx="1" cy="2304"/>
            </a:xfrm>
            <a:custGeom>
              <a:avLst/>
              <a:gdLst>
                <a:gd name="T0" fmla="*/ 0 w 1"/>
                <a:gd name="T1" fmla="*/ 50119 h 494"/>
                <a:gd name="T2" fmla="*/ 0 w 1"/>
                <a:gd name="T3" fmla="*/ 0 h 494"/>
                <a:gd name="T4" fmla="*/ 0 w 1"/>
                <a:gd name="T5" fmla="*/ 0 h 49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494">
                  <a:moveTo>
                    <a:pt x="0" y="494"/>
                  </a:move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Freeform 21"/>
            <p:cNvSpPr>
              <a:spLocks/>
            </p:cNvSpPr>
            <p:nvPr/>
          </p:nvSpPr>
          <p:spPr bwMode="auto">
            <a:xfrm>
              <a:off x="5136" y="843"/>
              <a:ext cx="1" cy="2304"/>
            </a:xfrm>
            <a:custGeom>
              <a:avLst/>
              <a:gdLst>
                <a:gd name="T0" fmla="*/ 0 w 1"/>
                <a:gd name="T1" fmla="*/ 50119 h 494"/>
                <a:gd name="T2" fmla="*/ 0 w 1"/>
                <a:gd name="T3" fmla="*/ 0 h 494"/>
                <a:gd name="T4" fmla="*/ 0 w 1"/>
                <a:gd name="T5" fmla="*/ 0 h 49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494">
                  <a:moveTo>
                    <a:pt x="0" y="494"/>
                  </a:move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Freeform 22"/>
            <p:cNvSpPr>
              <a:spLocks/>
            </p:cNvSpPr>
            <p:nvPr/>
          </p:nvSpPr>
          <p:spPr bwMode="auto">
            <a:xfrm>
              <a:off x="854" y="3147"/>
              <a:ext cx="4282" cy="1"/>
            </a:xfrm>
            <a:custGeom>
              <a:avLst/>
              <a:gdLst>
                <a:gd name="T0" fmla="*/ 0 w 861"/>
                <a:gd name="T1" fmla="*/ 0 h 1"/>
                <a:gd name="T2" fmla="*/ 105911 w 861"/>
                <a:gd name="T3" fmla="*/ 0 h 1"/>
                <a:gd name="T4" fmla="*/ 105911 w 861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61" h="1">
                  <a:moveTo>
                    <a:pt x="0" y="0"/>
                  </a:moveTo>
                  <a:lnTo>
                    <a:pt x="86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Freeform 23"/>
            <p:cNvSpPr>
              <a:spLocks/>
            </p:cNvSpPr>
            <p:nvPr/>
          </p:nvSpPr>
          <p:spPr bwMode="auto">
            <a:xfrm>
              <a:off x="854" y="2858"/>
              <a:ext cx="4282" cy="1"/>
            </a:xfrm>
            <a:custGeom>
              <a:avLst/>
              <a:gdLst>
                <a:gd name="T0" fmla="*/ 0 w 861"/>
                <a:gd name="T1" fmla="*/ 0 h 1"/>
                <a:gd name="T2" fmla="*/ 105911 w 861"/>
                <a:gd name="T3" fmla="*/ 0 h 1"/>
                <a:gd name="T4" fmla="*/ 105911 w 861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61" h="1">
                  <a:moveTo>
                    <a:pt x="0" y="0"/>
                  </a:moveTo>
                  <a:lnTo>
                    <a:pt x="86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Freeform 24"/>
            <p:cNvSpPr>
              <a:spLocks/>
            </p:cNvSpPr>
            <p:nvPr/>
          </p:nvSpPr>
          <p:spPr bwMode="auto">
            <a:xfrm>
              <a:off x="854" y="2569"/>
              <a:ext cx="4282" cy="1"/>
            </a:xfrm>
            <a:custGeom>
              <a:avLst/>
              <a:gdLst>
                <a:gd name="T0" fmla="*/ 0 w 861"/>
                <a:gd name="T1" fmla="*/ 0 h 1"/>
                <a:gd name="T2" fmla="*/ 105911 w 861"/>
                <a:gd name="T3" fmla="*/ 0 h 1"/>
                <a:gd name="T4" fmla="*/ 105911 w 861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61" h="1">
                  <a:moveTo>
                    <a:pt x="0" y="0"/>
                  </a:moveTo>
                  <a:lnTo>
                    <a:pt x="86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Freeform 25"/>
            <p:cNvSpPr>
              <a:spLocks/>
            </p:cNvSpPr>
            <p:nvPr/>
          </p:nvSpPr>
          <p:spPr bwMode="auto">
            <a:xfrm>
              <a:off x="854" y="2279"/>
              <a:ext cx="4282" cy="1"/>
            </a:xfrm>
            <a:custGeom>
              <a:avLst/>
              <a:gdLst>
                <a:gd name="T0" fmla="*/ 0 w 861"/>
                <a:gd name="T1" fmla="*/ 0 h 1"/>
                <a:gd name="T2" fmla="*/ 105911 w 861"/>
                <a:gd name="T3" fmla="*/ 0 h 1"/>
                <a:gd name="T4" fmla="*/ 105911 w 861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61" h="1">
                  <a:moveTo>
                    <a:pt x="0" y="0"/>
                  </a:moveTo>
                  <a:lnTo>
                    <a:pt x="86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Freeform 26"/>
            <p:cNvSpPr>
              <a:spLocks/>
            </p:cNvSpPr>
            <p:nvPr/>
          </p:nvSpPr>
          <p:spPr bwMode="auto">
            <a:xfrm>
              <a:off x="854" y="1995"/>
              <a:ext cx="4282" cy="1"/>
            </a:xfrm>
            <a:custGeom>
              <a:avLst/>
              <a:gdLst>
                <a:gd name="T0" fmla="*/ 0 w 861"/>
                <a:gd name="T1" fmla="*/ 0 h 1"/>
                <a:gd name="T2" fmla="*/ 105911 w 861"/>
                <a:gd name="T3" fmla="*/ 0 h 1"/>
                <a:gd name="T4" fmla="*/ 105911 w 861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61" h="1">
                  <a:moveTo>
                    <a:pt x="0" y="0"/>
                  </a:moveTo>
                  <a:lnTo>
                    <a:pt x="86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Freeform 27"/>
            <p:cNvSpPr>
              <a:spLocks/>
            </p:cNvSpPr>
            <p:nvPr/>
          </p:nvSpPr>
          <p:spPr bwMode="auto">
            <a:xfrm>
              <a:off x="854" y="1706"/>
              <a:ext cx="4282" cy="1"/>
            </a:xfrm>
            <a:custGeom>
              <a:avLst/>
              <a:gdLst>
                <a:gd name="T0" fmla="*/ 0 w 861"/>
                <a:gd name="T1" fmla="*/ 0 h 1"/>
                <a:gd name="T2" fmla="*/ 105911 w 861"/>
                <a:gd name="T3" fmla="*/ 0 h 1"/>
                <a:gd name="T4" fmla="*/ 105911 w 861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61" h="1">
                  <a:moveTo>
                    <a:pt x="0" y="0"/>
                  </a:moveTo>
                  <a:lnTo>
                    <a:pt x="86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Freeform 28"/>
            <p:cNvSpPr>
              <a:spLocks/>
            </p:cNvSpPr>
            <p:nvPr/>
          </p:nvSpPr>
          <p:spPr bwMode="auto">
            <a:xfrm>
              <a:off x="854" y="1417"/>
              <a:ext cx="4282" cy="1"/>
            </a:xfrm>
            <a:custGeom>
              <a:avLst/>
              <a:gdLst>
                <a:gd name="T0" fmla="*/ 0 w 861"/>
                <a:gd name="T1" fmla="*/ 0 h 1"/>
                <a:gd name="T2" fmla="*/ 105911 w 861"/>
                <a:gd name="T3" fmla="*/ 0 h 1"/>
                <a:gd name="T4" fmla="*/ 105911 w 861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61" h="1">
                  <a:moveTo>
                    <a:pt x="0" y="0"/>
                  </a:moveTo>
                  <a:lnTo>
                    <a:pt x="86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" name="Freeform 29"/>
            <p:cNvSpPr>
              <a:spLocks/>
            </p:cNvSpPr>
            <p:nvPr/>
          </p:nvSpPr>
          <p:spPr bwMode="auto">
            <a:xfrm>
              <a:off x="854" y="1128"/>
              <a:ext cx="4282" cy="1"/>
            </a:xfrm>
            <a:custGeom>
              <a:avLst/>
              <a:gdLst>
                <a:gd name="T0" fmla="*/ 0 w 861"/>
                <a:gd name="T1" fmla="*/ 0 h 1"/>
                <a:gd name="T2" fmla="*/ 105911 w 861"/>
                <a:gd name="T3" fmla="*/ 0 h 1"/>
                <a:gd name="T4" fmla="*/ 105911 w 861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61" h="1">
                  <a:moveTo>
                    <a:pt x="0" y="0"/>
                  </a:moveTo>
                  <a:lnTo>
                    <a:pt x="86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Freeform 30"/>
            <p:cNvSpPr>
              <a:spLocks/>
            </p:cNvSpPr>
            <p:nvPr/>
          </p:nvSpPr>
          <p:spPr bwMode="auto">
            <a:xfrm>
              <a:off x="854" y="843"/>
              <a:ext cx="4282" cy="1"/>
            </a:xfrm>
            <a:custGeom>
              <a:avLst/>
              <a:gdLst>
                <a:gd name="T0" fmla="*/ 0 w 861"/>
                <a:gd name="T1" fmla="*/ 0 h 1"/>
                <a:gd name="T2" fmla="*/ 105911 w 861"/>
                <a:gd name="T3" fmla="*/ 0 h 1"/>
                <a:gd name="T4" fmla="*/ 105911 w 861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61" h="1">
                  <a:moveTo>
                    <a:pt x="0" y="0"/>
                  </a:moveTo>
                  <a:lnTo>
                    <a:pt x="86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" name="Line 31"/>
            <p:cNvSpPr>
              <a:spLocks noChangeShapeType="1"/>
            </p:cNvSpPr>
            <p:nvPr/>
          </p:nvSpPr>
          <p:spPr bwMode="auto">
            <a:xfrm>
              <a:off x="854" y="839"/>
              <a:ext cx="428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" name="Freeform 32"/>
            <p:cNvSpPr>
              <a:spLocks/>
            </p:cNvSpPr>
            <p:nvPr/>
          </p:nvSpPr>
          <p:spPr bwMode="auto">
            <a:xfrm>
              <a:off x="854" y="839"/>
              <a:ext cx="4282" cy="2308"/>
            </a:xfrm>
            <a:custGeom>
              <a:avLst/>
              <a:gdLst>
                <a:gd name="T0" fmla="*/ 0 w 861"/>
                <a:gd name="T1" fmla="*/ 50175 h 495"/>
                <a:gd name="T2" fmla="*/ 105911 w 861"/>
                <a:gd name="T3" fmla="*/ 50175 h 495"/>
                <a:gd name="T4" fmla="*/ 105911 w 861"/>
                <a:gd name="T5" fmla="*/ 0 h 4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61" h="495">
                  <a:moveTo>
                    <a:pt x="0" y="495"/>
                  </a:moveTo>
                  <a:lnTo>
                    <a:pt x="861" y="495"/>
                  </a:lnTo>
                  <a:lnTo>
                    <a:pt x="86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" name="Line 33"/>
            <p:cNvSpPr>
              <a:spLocks noChangeShapeType="1"/>
            </p:cNvSpPr>
            <p:nvPr/>
          </p:nvSpPr>
          <p:spPr bwMode="auto">
            <a:xfrm flipV="1">
              <a:off x="854" y="839"/>
              <a:ext cx="1" cy="230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" name="Line 34"/>
            <p:cNvSpPr>
              <a:spLocks noChangeShapeType="1"/>
            </p:cNvSpPr>
            <p:nvPr/>
          </p:nvSpPr>
          <p:spPr bwMode="auto">
            <a:xfrm>
              <a:off x="854" y="3147"/>
              <a:ext cx="428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" name="Line 35"/>
            <p:cNvSpPr>
              <a:spLocks noChangeShapeType="1"/>
            </p:cNvSpPr>
            <p:nvPr/>
          </p:nvSpPr>
          <p:spPr bwMode="auto">
            <a:xfrm flipV="1">
              <a:off x="854" y="839"/>
              <a:ext cx="1" cy="230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Line 36"/>
            <p:cNvSpPr>
              <a:spLocks noChangeShapeType="1"/>
            </p:cNvSpPr>
            <p:nvPr/>
          </p:nvSpPr>
          <p:spPr bwMode="auto">
            <a:xfrm flipV="1">
              <a:off x="854" y="3105"/>
              <a:ext cx="1" cy="4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Line 37"/>
            <p:cNvSpPr>
              <a:spLocks noChangeShapeType="1"/>
            </p:cNvSpPr>
            <p:nvPr/>
          </p:nvSpPr>
          <p:spPr bwMode="auto">
            <a:xfrm>
              <a:off x="854" y="843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Rectangle 38"/>
            <p:cNvSpPr>
              <a:spLocks noChangeArrowheads="1"/>
            </p:cNvSpPr>
            <p:nvPr/>
          </p:nvSpPr>
          <p:spPr bwMode="auto">
            <a:xfrm>
              <a:off x="824" y="3161"/>
              <a:ext cx="67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404813" indent="-404813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500">
                  <a:latin typeface="Helvetica" charset="0"/>
                </a:rPr>
                <a:t>0</a:t>
              </a:r>
              <a:endParaRPr lang="en-US" altLang="en-US" sz="3200"/>
            </a:p>
          </p:txBody>
        </p:sp>
        <p:sp>
          <p:nvSpPr>
            <p:cNvPr id="122" name="Line 39"/>
            <p:cNvSpPr>
              <a:spLocks noChangeShapeType="1"/>
            </p:cNvSpPr>
            <p:nvPr/>
          </p:nvSpPr>
          <p:spPr bwMode="auto">
            <a:xfrm flipV="1">
              <a:off x="1282" y="3105"/>
              <a:ext cx="1" cy="4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Line 40"/>
            <p:cNvSpPr>
              <a:spLocks noChangeShapeType="1"/>
            </p:cNvSpPr>
            <p:nvPr/>
          </p:nvSpPr>
          <p:spPr bwMode="auto">
            <a:xfrm>
              <a:off x="1282" y="843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Rectangle 41"/>
            <p:cNvSpPr>
              <a:spLocks noChangeArrowheads="1"/>
            </p:cNvSpPr>
            <p:nvPr/>
          </p:nvSpPr>
          <p:spPr bwMode="auto">
            <a:xfrm>
              <a:off x="1222" y="3161"/>
              <a:ext cx="134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404813" indent="-404813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500">
                  <a:latin typeface="Helvetica" charset="0"/>
                </a:rPr>
                <a:t>20</a:t>
              </a:r>
              <a:endParaRPr lang="en-US" altLang="en-US" sz="3200"/>
            </a:p>
          </p:txBody>
        </p:sp>
        <p:sp>
          <p:nvSpPr>
            <p:cNvPr id="125" name="Line 42"/>
            <p:cNvSpPr>
              <a:spLocks noChangeShapeType="1"/>
            </p:cNvSpPr>
            <p:nvPr/>
          </p:nvSpPr>
          <p:spPr bwMode="auto">
            <a:xfrm flipV="1">
              <a:off x="1709" y="3105"/>
              <a:ext cx="1" cy="4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" name="Line 43"/>
            <p:cNvSpPr>
              <a:spLocks noChangeShapeType="1"/>
            </p:cNvSpPr>
            <p:nvPr/>
          </p:nvSpPr>
          <p:spPr bwMode="auto">
            <a:xfrm>
              <a:off x="1709" y="843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Rectangle 44"/>
            <p:cNvSpPr>
              <a:spLocks noChangeArrowheads="1"/>
            </p:cNvSpPr>
            <p:nvPr/>
          </p:nvSpPr>
          <p:spPr bwMode="auto">
            <a:xfrm>
              <a:off x="1650" y="3161"/>
              <a:ext cx="134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404813" indent="-404813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500">
                  <a:latin typeface="Helvetica" charset="0"/>
                </a:rPr>
                <a:t>40</a:t>
              </a:r>
              <a:endParaRPr lang="en-US" altLang="en-US" sz="3200"/>
            </a:p>
          </p:txBody>
        </p:sp>
        <p:sp>
          <p:nvSpPr>
            <p:cNvPr id="128" name="Line 45"/>
            <p:cNvSpPr>
              <a:spLocks noChangeShapeType="1"/>
            </p:cNvSpPr>
            <p:nvPr/>
          </p:nvSpPr>
          <p:spPr bwMode="auto">
            <a:xfrm flipV="1">
              <a:off x="2137" y="3105"/>
              <a:ext cx="1" cy="4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Line 46"/>
            <p:cNvSpPr>
              <a:spLocks noChangeShapeType="1"/>
            </p:cNvSpPr>
            <p:nvPr/>
          </p:nvSpPr>
          <p:spPr bwMode="auto">
            <a:xfrm>
              <a:off x="2137" y="843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Rectangle 47"/>
            <p:cNvSpPr>
              <a:spLocks noChangeArrowheads="1"/>
            </p:cNvSpPr>
            <p:nvPr/>
          </p:nvSpPr>
          <p:spPr bwMode="auto">
            <a:xfrm>
              <a:off x="2077" y="3161"/>
              <a:ext cx="134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404813" indent="-404813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500">
                  <a:latin typeface="Helvetica" charset="0"/>
                </a:rPr>
                <a:t>60</a:t>
              </a:r>
              <a:endParaRPr lang="en-US" altLang="en-US" sz="3200"/>
            </a:p>
          </p:txBody>
        </p:sp>
        <p:sp>
          <p:nvSpPr>
            <p:cNvPr id="131" name="Line 48"/>
            <p:cNvSpPr>
              <a:spLocks noChangeShapeType="1"/>
            </p:cNvSpPr>
            <p:nvPr/>
          </p:nvSpPr>
          <p:spPr bwMode="auto">
            <a:xfrm flipV="1">
              <a:off x="2565" y="3105"/>
              <a:ext cx="1" cy="4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Line 49"/>
            <p:cNvSpPr>
              <a:spLocks noChangeShapeType="1"/>
            </p:cNvSpPr>
            <p:nvPr/>
          </p:nvSpPr>
          <p:spPr bwMode="auto">
            <a:xfrm>
              <a:off x="2565" y="843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" name="Rectangle 50"/>
            <p:cNvSpPr>
              <a:spLocks noChangeArrowheads="1"/>
            </p:cNvSpPr>
            <p:nvPr/>
          </p:nvSpPr>
          <p:spPr bwMode="auto">
            <a:xfrm>
              <a:off x="2505" y="3161"/>
              <a:ext cx="134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404813" indent="-404813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500">
                  <a:latin typeface="Helvetica" charset="0"/>
                </a:rPr>
                <a:t>80</a:t>
              </a:r>
              <a:endParaRPr lang="en-US" altLang="en-US" sz="3200"/>
            </a:p>
          </p:txBody>
        </p:sp>
        <p:sp>
          <p:nvSpPr>
            <p:cNvPr id="134" name="Line 51"/>
            <p:cNvSpPr>
              <a:spLocks noChangeShapeType="1"/>
            </p:cNvSpPr>
            <p:nvPr/>
          </p:nvSpPr>
          <p:spPr bwMode="auto">
            <a:xfrm flipV="1">
              <a:off x="2992" y="3105"/>
              <a:ext cx="1" cy="4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Line 52"/>
            <p:cNvSpPr>
              <a:spLocks noChangeShapeType="1"/>
            </p:cNvSpPr>
            <p:nvPr/>
          </p:nvSpPr>
          <p:spPr bwMode="auto">
            <a:xfrm>
              <a:off x="2992" y="843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Rectangle 53"/>
            <p:cNvSpPr>
              <a:spLocks noChangeArrowheads="1"/>
            </p:cNvSpPr>
            <p:nvPr/>
          </p:nvSpPr>
          <p:spPr bwMode="auto">
            <a:xfrm>
              <a:off x="2903" y="3161"/>
              <a:ext cx="201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404813" indent="-404813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500">
                  <a:latin typeface="Helvetica" charset="0"/>
                </a:rPr>
                <a:t>100</a:t>
              </a:r>
              <a:endParaRPr lang="en-US" altLang="en-US" sz="3200"/>
            </a:p>
          </p:txBody>
        </p:sp>
        <p:sp>
          <p:nvSpPr>
            <p:cNvPr id="137" name="Line 54"/>
            <p:cNvSpPr>
              <a:spLocks noChangeShapeType="1"/>
            </p:cNvSpPr>
            <p:nvPr/>
          </p:nvSpPr>
          <p:spPr bwMode="auto">
            <a:xfrm flipV="1">
              <a:off x="3420" y="3105"/>
              <a:ext cx="1" cy="4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Line 55"/>
            <p:cNvSpPr>
              <a:spLocks noChangeShapeType="1"/>
            </p:cNvSpPr>
            <p:nvPr/>
          </p:nvSpPr>
          <p:spPr bwMode="auto">
            <a:xfrm>
              <a:off x="3420" y="843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Rectangle 56"/>
            <p:cNvSpPr>
              <a:spLocks noChangeArrowheads="1"/>
            </p:cNvSpPr>
            <p:nvPr/>
          </p:nvSpPr>
          <p:spPr bwMode="auto">
            <a:xfrm>
              <a:off x="3331" y="3161"/>
              <a:ext cx="201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404813" indent="-404813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500">
                  <a:latin typeface="Helvetica" charset="0"/>
                </a:rPr>
                <a:t>120</a:t>
              </a:r>
              <a:endParaRPr lang="en-US" altLang="en-US" sz="3200"/>
            </a:p>
          </p:txBody>
        </p:sp>
        <p:sp>
          <p:nvSpPr>
            <p:cNvPr id="140" name="Line 57"/>
            <p:cNvSpPr>
              <a:spLocks noChangeShapeType="1"/>
            </p:cNvSpPr>
            <p:nvPr/>
          </p:nvSpPr>
          <p:spPr bwMode="auto">
            <a:xfrm flipV="1">
              <a:off x="3848" y="3105"/>
              <a:ext cx="1" cy="4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" name="Line 58"/>
            <p:cNvSpPr>
              <a:spLocks noChangeShapeType="1"/>
            </p:cNvSpPr>
            <p:nvPr/>
          </p:nvSpPr>
          <p:spPr bwMode="auto">
            <a:xfrm>
              <a:off x="3848" y="843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" name="Rectangle 59"/>
            <p:cNvSpPr>
              <a:spLocks noChangeArrowheads="1"/>
            </p:cNvSpPr>
            <p:nvPr/>
          </p:nvSpPr>
          <p:spPr bwMode="auto">
            <a:xfrm>
              <a:off x="3758" y="3161"/>
              <a:ext cx="201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404813" indent="-404813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500">
                  <a:latin typeface="Helvetica" charset="0"/>
                </a:rPr>
                <a:t>140</a:t>
              </a:r>
              <a:endParaRPr lang="en-US" altLang="en-US" sz="3200"/>
            </a:p>
          </p:txBody>
        </p:sp>
        <p:sp>
          <p:nvSpPr>
            <p:cNvPr id="143" name="Line 60"/>
            <p:cNvSpPr>
              <a:spLocks noChangeShapeType="1"/>
            </p:cNvSpPr>
            <p:nvPr/>
          </p:nvSpPr>
          <p:spPr bwMode="auto">
            <a:xfrm flipV="1">
              <a:off x="4276" y="3105"/>
              <a:ext cx="1" cy="4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" name="Line 61"/>
            <p:cNvSpPr>
              <a:spLocks noChangeShapeType="1"/>
            </p:cNvSpPr>
            <p:nvPr/>
          </p:nvSpPr>
          <p:spPr bwMode="auto">
            <a:xfrm>
              <a:off x="4276" y="843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" name="Rectangle 62"/>
            <p:cNvSpPr>
              <a:spLocks noChangeArrowheads="1"/>
            </p:cNvSpPr>
            <p:nvPr/>
          </p:nvSpPr>
          <p:spPr bwMode="auto">
            <a:xfrm>
              <a:off x="4186" y="3161"/>
              <a:ext cx="201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404813" indent="-404813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500">
                  <a:latin typeface="Helvetica" charset="0"/>
                </a:rPr>
                <a:t>160</a:t>
              </a:r>
              <a:endParaRPr lang="en-US" altLang="en-US" sz="3200"/>
            </a:p>
          </p:txBody>
        </p:sp>
        <p:sp>
          <p:nvSpPr>
            <p:cNvPr id="146" name="Line 63"/>
            <p:cNvSpPr>
              <a:spLocks noChangeShapeType="1"/>
            </p:cNvSpPr>
            <p:nvPr/>
          </p:nvSpPr>
          <p:spPr bwMode="auto">
            <a:xfrm flipV="1">
              <a:off x="4703" y="3105"/>
              <a:ext cx="1" cy="4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Line 64"/>
            <p:cNvSpPr>
              <a:spLocks noChangeShapeType="1"/>
            </p:cNvSpPr>
            <p:nvPr/>
          </p:nvSpPr>
          <p:spPr bwMode="auto">
            <a:xfrm>
              <a:off x="4703" y="843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" name="Rectangle 65"/>
            <p:cNvSpPr>
              <a:spLocks noChangeArrowheads="1"/>
            </p:cNvSpPr>
            <p:nvPr/>
          </p:nvSpPr>
          <p:spPr bwMode="auto">
            <a:xfrm>
              <a:off x="4614" y="3161"/>
              <a:ext cx="201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404813" indent="-404813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500">
                  <a:latin typeface="Helvetica" charset="0"/>
                </a:rPr>
                <a:t>180</a:t>
              </a:r>
              <a:endParaRPr lang="en-US" altLang="en-US" sz="3200"/>
            </a:p>
          </p:txBody>
        </p:sp>
        <p:sp>
          <p:nvSpPr>
            <p:cNvPr id="149" name="Line 66"/>
            <p:cNvSpPr>
              <a:spLocks noChangeShapeType="1"/>
            </p:cNvSpPr>
            <p:nvPr/>
          </p:nvSpPr>
          <p:spPr bwMode="auto">
            <a:xfrm flipV="1">
              <a:off x="5136" y="3105"/>
              <a:ext cx="1" cy="4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" name="Line 67"/>
            <p:cNvSpPr>
              <a:spLocks noChangeShapeType="1"/>
            </p:cNvSpPr>
            <p:nvPr/>
          </p:nvSpPr>
          <p:spPr bwMode="auto">
            <a:xfrm>
              <a:off x="5136" y="843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" name="Rectangle 68"/>
            <p:cNvSpPr>
              <a:spLocks noChangeArrowheads="1"/>
            </p:cNvSpPr>
            <p:nvPr/>
          </p:nvSpPr>
          <p:spPr bwMode="auto">
            <a:xfrm>
              <a:off x="5046" y="3161"/>
              <a:ext cx="201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404813" indent="-404813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500">
                  <a:latin typeface="Helvetica" charset="0"/>
                </a:rPr>
                <a:t>200</a:t>
              </a:r>
              <a:endParaRPr lang="en-US" altLang="en-US" sz="3200"/>
            </a:p>
          </p:txBody>
        </p:sp>
        <p:sp>
          <p:nvSpPr>
            <p:cNvPr id="152" name="Line 69"/>
            <p:cNvSpPr>
              <a:spLocks noChangeShapeType="1"/>
            </p:cNvSpPr>
            <p:nvPr/>
          </p:nvSpPr>
          <p:spPr bwMode="auto">
            <a:xfrm>
              <a:off x="854" y="3147"/>
              <a:ext cx="4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" name="Line 70"/>
            <p:cNvSpPr>
              <a:spLocks noChangeShapeType="1"/>
            </p:cNvSpPr>
            <p:nvPr/>
          </p:nvSpPr>
          <p:spPr bwMode="auto">
            <a:xfrm flipH="1">
              <a:off x="5091" y="3147"/>
              <a:ext cx="4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" name="Rectangle 71"/>
            <p:cNvSpPr>
              <a:spLocks noChangeArrowheads="1"/>
            </p:cNvSpPr>
            <p:nvPr/>
          </p:nvSpPr>
          <p:spPr bwMode="auto">
            <a:xfrm>
              <a:off x="775" y="3091"/>
              <a:ext cx="67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404813" indent="-404813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500">
                  <a:latin typeface="Helvetica" charset="0"/>
                </a:rPr>
                <a:t>0</a:t>
              </a:r>
              <a:endParaRPr lang="en-US" altLang="en-US" sz="3200"/>
            </a:p>
          </p:txBody>
        </p:sp>
        <p:sp>
          <p:nvSpPr>
            <p:cNvPr id="155" name="Line 72"/>
            <p:cNvSpPr>
              <a:spLocks noChangeShapeType="1"/>
            </p:cNvSpPr>
            <p:nvPr/>
          </p:nvSpPr>
          <p:spPr bwMode="auto">
            <a:xfrm>
              <a:off x="854" y="2858"/>
              <a:ext cx="4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" name="Line 73"/>
            <p:cNvSpPr>
              <a:spLocks noChangeShapeType="1"/>
            </p:cNvSpPr>
            <p:nvPr/>
          </p:nvSpPr>
          <p:spPr bwMode="auto">
            <a:xfrm flipH="1">
              <a:off x="5091" y="2858"/>
              <a:ext cx="4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7" name="Rectangle 74"/>
            <p:cNvSpPr>
              <a:spLocks noChangeArrowheads="1"/>
            </p:cNvSpPr>
            <p:nvPr/>
          </p:nvSpPr>
          <p:spPr bwMode="auto">
            <a:xfrm>
              <a:off x="685" y="2802"/>
              <a:ext cx="167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404813" indent="-404813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500">
                  <a:latin typeface="Helvetica" charset="0"/>
                </a:rPr>
                <a:t>0.5</a:t>
              </a:r>
              <a:endParaRPr lang="en-US" altLang="en-US" sz="3200"/>
            </a:p>
          </p:txBody>
        </p:sp>
        <p:sp>
          <p:nvSpPr>
            <p:cNvPr id="158" name="Line 75"/>
            <p:cNvSpPr>
              <a:spLocks noChangeShapeType="1"/>
            </p:cNvSpPr>
            <p:nvPr/>
          </p:nvSpPr>
          <p:spPr bwMode="auto">
            <a:xfrm>
              <a:off x="854" y="2569"/>
              <a:ext cx="4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Line 76"/>
            <p:cNvSpPr>
              <a:spLocks noChangeShapeType="1"/>
            </p:cNvSpPr>
            <p:nvPr/>
          </p:nvSpPr>
          <p:spPr bwMode="auto">
            <a:xfrm flipH="1">
              <a:off x="5091" y="2569"/>
              <a:ext cx="4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Rectangle 77"/>
            <p:cNvSpPr>
              <a:spLocks noChangeArrowheads="1"/>
            </p:cNvSpPr>
            <p:nvPr/>
          </p:nvSpPr>
          <p:spPr bwMode="auto">
            <a:xfrm>
              <a:off x="775" y="2513"/>
              <a:ext cx="68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404813" indent="-404813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500">
                  <a:latin typeface="Helvetica" charset="0"/>
                </a:rPr>
                <a:t>1</a:t>
              </a:r>
              <a:endParaRPr lang="en-US" altLang="en-US" sz="3200"/>
            </a:p>
          </p:txBody>
        </p:sp>
        <p:sp>
          <p:nvSpPr>
            <p:cNvPr id="161" name="Line 78"/>
            <p:cNvSpPr>
              <a:spLocks noChangeShapeType="1"/>
            </p:cNvSpPr>
            <p:nvPr/>
          </p:nvSpPr>
          <p:spPr bwMode="auto">
            <a:xfrm>
              <a:off x="854" y="2279"/>
              <a:ext cx="4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" name="Line 79"/>
            <p:cNvSpPr>
              <a:spLocks noChangeShapeType="1"/>
            </p:cNvSpPr>
            <p:nvPr/>
          </p:nvSpPr>
          <p:spPr bwMode="auto">
            <a:xfrm flipH="1">
              <a:off x="5091" y="2279"/>
              <a:ext cx="4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Rectangle 80"/>
            <p:cNvSpPr>
              <a:spLocks noChangeArrowheads="1"/>
            </p:cNvSpPr>
            <p:nvPr/>
          </p:nvSpPr>
          <p:spPr bwMode="auto">
            <a:xfrm>
              <a:off x="685" y="2223"/>
              <a:ext cx="167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404813" indent="-404813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500">
                  <a:latin typeface="Helvetica" charset="0"/>
                </a:rPr>
                <a:t>1.5</a:t>
              </a:r>
              <a:endParaRPr lang="en-US" altLang="en-US" sz="3200"/>
            </a:p>
          </p:txBody>
        </p:sp>
        <p:sp>
          <p:nvSpPr>
            <p:cNvPr id="164" name="Line 81"/>
            <p:cNvSpPr>
              <a:spLocks noChangeShapeType="1"/>
            </p:cNvSpPr>
            <p:nvPr/>
          </p:nvSpPr>
          <p:spPr bwMode="auto">
            <a:xfrm>
              <a:off x="854" y="1995"/>
              <a:ext cx="4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" name="Line 82"/>
            <p:cNvSpPr>
              <a:spLocks noChangeShapeType="1"/>
            </p:cNvSpPr>
            <p:nvPr/>
          </p:nvSpPr>
          <p:spPr bwMode="auto">
            <a:xfrm flipH="1">
              <a:off x="5091" y="1995"/>
              <a:ext cx="4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" name="Rectangle 83"/>
            <p:cNvSpPr>
              <a:spLocks noChangeArrowheads="1"/>
            </p:cNvSpPr>
            <p:nvPr/>
          </p:nvSpPr>
          <p:spPr bwMode="auto">
            <a:xfrm>
              <a:off x="775" y="1939"/>
              <a:ext cx="67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404813" indent="-404813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500">
                  <a:latin typeface="Helvetica" charset="0"/>
                </a:rPr>
                <a:t>2</a:t>
              </a:r>
              <a:endParaRPr lang="en-US" altLang="en-US" sz="3200"/>
            </a:p>
          </p:txBody>
        </p:sp>
        <p:sp>
          <p:nvSpPr>
            <p:cNvPr id="167" name="Line 84"/>
            <p:cNvSpPr>
              <a:spLocks noChangeShapeType="1"/>
            </p:cNvSpPr>
            <p:nvPr/>
          </p:nvSpPr>
          <p:spPr bwMode="auto">
            <a:xfrm>
              <a:off x="854" y="1706"/>
              <a:ext cx="4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" name="Line 85"/>
            <p:cNvSpPr>
              <a:spLocks noChangeShapeType="1"/>
            </p:cNvSpPr>
            <p:nvPr/>
          </p:nvSpPr>
          <p:spPr bwMode="auto">
            <a:xfrm flipH="1">
              <a:off x="5091" y="1706"/>
              <a:ext cx="4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" name="Rectangle 86"/>
            <p:cNvSpPr>
              <a:spLocks noChangeArrowheads="1"/>
            </p:cNvSpPr>
            <p:nvPr/>
          </p:nvSpPr>
          <p:spPr bwMode="auto">
            <a:xfrm>
              <a:off x="685" y="1651"/>
              <a:ext cx="169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404813" indent="-404813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500">
                  <a:latin typeface="Helvetica" charset="0"/>
                </a:rPr>
                <a:t>2.5</a:t>
              </a:r>
              <a:endParaRPr lang="en-US" altLang="en-US" sz="3200"/>
            </a:p>
          </p:txBody>
        </p:sp>
        <p:sp>
          <p:nvSpPr>
            <p:cNvPr id="170" name="Line 87"/>
            <p:cNvSpPr>
              <a:spLocks noChangeShapeType="1"/>
            </p:cNvSpPr>
            <p:nvPr/>
          </p:nvSpPr>
          <p:spPr bwMode="auto">
            <a:xfrm>
              <a:off x="854" y="1417"/>
              <a:ext cx="4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" name="Line 88"/>
            <p:cNvSpPr>
              <a:spLocks noChangeShapeType="1"/>
            </p:cNvSpPr>
            <p:nvPr/>
          </p:nvSpPr>
          <p:spPr bwMode="auto">
            <a:xfrm flipH="1">
              <a:off x="5091" y="1417"/>
              <a:ext cx="4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2" name="Rectangle 89"/>
            <p:cNvSpPr>
              <a:spLocks noChangeArrowheads="1"/>
            </p:cNvSpPr>
            <p:nvPr/>
          </p:nvSpPr>
          <p:spPr bwMode="auto">
            <a:xfrm>
              <a:off x="775" y="1361"/>
              <a:ext cx="67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404813" indent="-404813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500">
                  <a:latin typeface="Helvetica" charset="0"/>
                </a:rPr>
                <a:t>3</a:t>
              </a:r>
              <a:endParaRPr lang="en-US" altLang="en-US" sz="3200"/>
            </a:p>
          </p:txBody>
        </p:sp>
        <p:sp>
          <p:nvSpPr>
            <p:cNvPr id="173" name="Line 90"/>
            <p:cNvSpPr>
              <a:spLocks noChangeShapeType="1"/>
            </p:cNvSpPr>
            <p:nvPr/>
          </p:nvSpPr>
          <p:spPr bwMode="auto">
            <a:xfrm>
              <a:off x="854" y="1128"/>
              <a:ext cx="4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Line 91"/>
            <p:cNvSpPr>
              <a:spLocks noChangeShapeType="1"/>
            </p:cNvSpPr>
            <p:nvPr/>
          </p:nvSpPr>
          <p:spPr bwMode="auto">
            <a:xfrm flipH="1">
              <a:off x="5091" y="1128"/>
              <a:ext cx="4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5" name="Rectangle 92"/>
            <p:cNvSpPr>
              <a:spLocks noChangeArrowheads="1"/>
            </p:cNvSpPr>
            <p:nvPr/>
          </p:nvSpPr>
          <p:spPr bwMode="auto">
            <a:xfrm>
              <a:off x="685" y="1072"/>
              <a:ext cx="167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404813" indent="-404813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500">
                  <a:latin typeface="Helvetica" charset="0"/>
                </a:rPr>
                <a:t>3.5</a:t>
              </a:r>
              <a:endParaRPr lang="en-US" altLang="en-US" sz="3200"/>
            </a:p>
          </p:txBody>
        </p:sp>
        <p:sp>
          <p:nvSpPr>
            <p:cNvPr id="176" name="Line 93"/>
            <p:cNvSpPr>
              <a:spLocks noChangeShapeType="1"/>
            </p:cNvSpPr>
            <p:nvPr/>
          </p:nvSpPr>
          <p:spPr bwMode="auto">
            <a:xfrm>
              <a:off x="854" y="843"/>
              <a:ext cx="4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7" name="Line 94"/>
            <p:cNvSpPr>
              <a:spLocks noChangeShapeType="1"/>
            </p:cNvSpPr>
            <p:nvPr/>
          </p:nvSpPr>
          <p:spPr bwMode="auto">
            <a:xfrm flipH="1">
              <a:off x="5091" y="843"/>
              <a:ext cx="4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8" name="Rectangle 95"/>
            <p:cNvSpPr>
              <a:spLocks noChangeArrowheads="1"/>
            </p:cNvSpPr>
            <p:nvPr/>
          </p:nvSpPr>
          <p:spPr bwMode="auto">
            <a:xfrm>
              <a:off x="775" y="789"/>
              <a:ext cx="68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404813" indent="-404813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500" dirty="0">
                  <a:latin typeface="Helvetica" charset="0"/>
                </a:rPr>
                <a:t>4</a:t>
              </a:r>
              <a:endParaRPr lang="en-US" altLang="en-US" sz="3200" dirty="0"/>
            </a:p>
          </p:txBody>
        </p:sp>
        <p:sp>
          <p:nvSpPr>
            <p:cNvPr id="179" name="Rectangle 96"/>
            <p:cNvSpPr>
              <a:spLocks noChangeArrowheads="1"/>
            </p:cNvSpPr>
            <p:nvPr/>
          </p:nvSpPr>
          <p:spPr bwMode="auto">
            <a:xfrm>
              <a:off x="756" y="582"/>
              <a:ext cx="234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404813" indent="-404813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500">
                  <a:latin typeface="Helvetica" charset="0"/>
                </a:rPr>
                <a:t>x 10</a:t>
              </a:r>
              <a:endParaRPr lang="en-US" altLang="en-US" sz="3200"/>
            </a:p>
          </p:txBody>
        </p:sp>
        <p:sp>
          <p:nvSpPr>
            <p:cNvPr id="180" name="Rectangle 97"/>
            <p:cNvSpPr>
              <a:spLocks noChangeArrowheads="1"/>
            </p:cNvSpPr>
            <p:nvPr/>
          </p:nvSpPr>
          <p:spPr bwMode="auto">
            <a:xfrm>
              <a:off x="986" y="532"/>
              <a:ext cx="44" cy="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404813" indent="-404813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000">
                  <a:latin typeface="Helvetica" charset="0"/>
                </a:rPr>
                <a:t>5</a:t>
              </a:r>
              <a:endParaRPr lang="en-US" altLang="en-US" sz="3200"/>
            </a:p>
          </p:txBody>
        </p:sp>
        <p:sp>
          <p:nvSpPr>
            <p:cNvPr id="181" name="Line 98"/>
            <p:cNvSpPr>
              <a:spLocks noChangeShapeType="1"/>
            </p:cNvSpPr>
            <p:nvPr/>
          </p:nvSpPr>
          <p:spPr bwMode="auto">
            <a:xfrm>
              <a:off x="854" y="839"/>
              <a:ext cx="428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2" name="Freeform 99"/>
            <p:cNvSpPr>
              <a:spLocks/>
            </p:cNvSpPr>
            <p:nvPr/>
          </p:nvSpPr>
          <p:spPr bwMode="auto">
            <a:xfrm>
              <a:off x="854" y="839"/>
              <a:ext cx="4282" cy="2308"/>
            </a:xfrm>
            <a:custGeom>
              <a:avLst/>
              <a:gdLst>
                <a:gd name="T0" fmla="*/ 0 w 861"/>
                <a:gd name="T1" fmla="*/ 50175 h 495"/>
                <a:gd name="T2" fmla="*/ 105911 w 861"/>
                <a:gd name="T3" fmla="*/ 50175 h 495"/>
                <a:gd name="T4" fmla="*/ 105911 w 861"/>
                <a:gd name="T5" fmla="*/ 0 h 4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61" h="495">
                  <a:moveTo>
                    <a:pt x="0" y="495"/>
                  </a:moveTo>
                  <a:lnTo>
                    <a:pt x="861" y="495"/>
                  </a:lnTo>
                  <a:lnTo>
                    <a:pt x="86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3" name="Line 100"/>
            <p:cNvSpPr>
              <a:spLocks noChangeShapeType="1"/>
            </p:cNvSpPr>
            <p:nvPr/>
          </p:nvSpPr>
          <p:spPr bwMode="auto">
            <a:xfrm flipV="1">
              <a:off x="854" y="839"/>
              <a:ext cx="1" cy="230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" name="Freeform 101"/>
            <p:cNvSpPr>
              <a:spLocks/>
            </p:cNvSpPr>
            <p:nvPr/>
          </p:nvSpPr>
          <p:spPr bwMode="auto">
            <a:xfrm>
              <a:off x="854" y="1422"/>
              <a:ext cx="2526" cy="1720"/>
            </a:xfrm>
            <a:custGeom>
              <a:avLst/>
              <a:gdLst>
                <a:gd name="T0" fmla="*/ 40 w 2526"/>
                <a:gd name="T1" fmla="*/ 270 h 1720"/>
                <a:gd name="T2" fmla="*/ 100 w 2526"/>
                <a:gd name="T3" fmla="*/ 1519 h 1720"/>
                <a:gd name="T4" fmla="*/ 159 w 2526"/>
                <a:gd name="T5" fmla="*/ 1659 h 1720"/>
                <a:gd name="T6" fmla="*/ 219 w 2526"/>
                <a:gd name="T7" fmla="*/ 1538 h 1720"/>
                <a:gd name="T8" fmla="*/ 279 w 2526"/>
                <a:gd name="T9" fmla="*/ 1636 h 1720"/>
                <a:gd name="T10" fmla="*/ 338 w 2526"/>
                <a:gd name="T11" fmla="*/ 1613 h 1720"/>
                <a:gd name="T12" fmla="*/ 398 w 2526"/>
                <a:gd name="T13" fmla="*/ 1594 h 1720"/>
                <a:gd name="T14" fmla="*/ 458 w 2526"/>
                <a:gd name="T15" fmla="*/ 1692 h 1720"/>
                <a:gd name="T16" fmla="*/ 517 w 2526"/>
                <a:gd name="T17" fmla="*/ 1524 h 1720"/>
                <a:gd name="T18" fmla="*/ 577 w 2526"/>
                <a:gd name="T19" fmla="*/ 1617 h 1720"/>
                <a:gd name="T20" fmla="*/ 637 w 2526"/>
                <a:gd name="T21" fmla="*/ 1683 h 1720"/>
                <a:gd name="T22" fmla="*/ 696 w 2526"/>
                <a:gd name="T23" fmla="*/ 1687 h 1720"/>
                <a:gd name="T24" fmla="*/ 756 w 2526"/>
                <a:gd name="T25" fmla="*/ 1664 h 1720"/>
                <a:gd name="T26" fmla="*/ 816 w 2526"/>
                <a:gd name="T27" fmla="*/ 1561 h 1720"/>
                <a:gd name="T28" fmla="*/ 875 w 2526"/>
                <a:gd name="T29" fmla="*/ 1552 h 1720"/>
                <a:gd name="T30" fmla="*/ 935 w 2526"/>
                <a:gd name="T31" fmla="*/ 1585 h 1720"/>
                <a:gd name="T32" fmla="*/ 995 w 2526"/>
                <a:gd name="T33" fmla="*/ 1659 h 1720"/>
                <a:gd name="T34" fmla="*/ 1054 w 2526"/>
                <a:gd name="T35" fmla="*/ 28 h 1720"/>
                <a:gd name="T36" fmla="*/ 1114 w 2526"/>
                <a:gd name="T37" fmla="*/ 1575 h 1720"/>
                <a:gd name="T38" fmla="*/ 1174 w 2526"/>
                <a:gd name="T39" fmla="*/ 1589 h 1720"/>
                <a:gd name="T40" fmla="*/ 1233 w 2526"/>
                <a:gd name="T41" fmla="*/ 624 h 1720"/>
                <a:gd name="T42" fmla="*/ 1293 w 2526"/>
                <a:gd name="T43" fmla="*/ 1459 h 1720"/>
                <a:gd name="T44" fmla="*/ 1353 w 2526"/>
                <a:gd name="T45" fmla="*/ 1137 h 1720"/>
                <a:gd name="T46" fmla="*/ 1412 w 2526"/>
                <a:gd name="T47" fmla="*/ 1142 h 1720"/>
                <a:gd name="T48" fmla="*/ 1472 w 2526"/>
                <a:gd name="T49" fmla="*/ 1277 h 1720"/>
                <a:gd name="T50" fmla="*/ 1532 w 2526"/>
                <a:gd name="T51" fmla="*/ 1655 h 1720"/>
                <a:gd name="T52" fmla="*/ 1591 w 2526"/>
                <a:gd name="T53" fmla="*/ 1701 h 1720"/>
                <a:gd name="T54" fmla="*/ 1651 w 2526"/>
                <a:gd name="T55" fmla="*/ 1701 h 1720"/>
                <a:gd name="T56" fmla="*/ 1711 w 2526"/>
                <a:gd name="T57" fmla="*/ 1669 h 1720"/>
                <a:gd name="T58" fmla="*/ 1770 w 2526"/>
                <a:gd name="T59" fmla="*/ 1631 h 1720"/>
                <a:gd name="T60" fmla="*/ 1830 w 2526"/>
                <a:gd name="T61" fmla="*/ 1566 h 1720"/>
                <a:gd name="T62" fmla="*/ 1890 w 2526"/>
                <a:gd name="T63" fmla="*/ 1697 h 1720"/>
                <a:gd name="T64" fmla="*/ 1950 w 2526"/>
                <a:gd name="T65" fmla="*/ 1375 h 1720"/>
                <a:gd name="T66" fmla="*/ 2009 w 2526"/>
                <a:gd name="T67" fmla="*/ 1655 h 1720"/>
                <a:gd name="T68" fmla="*/ 2069 w 2526"/>
                <a:gd name="T69" fmla="*/ 1687 h 1720"/>
                <a:gd name="T70" fmla="*/ 2129 w 2526"/>
                <a:gd name="T71" fmla="*/ 1650 h 1720"/>
                <a:gd name="T72" fmla="*/ 2188 w 2526"/>
                <a:gd name="T73" fmla="*/ 1655 h 1720"/>
                <a:gd name="T74" fmla="*/ 2248 w 2526"/>
                <a:gd name="T75" fmla="*/ 1664 h 1720"/>
                <a:gd name="T76" fmla="*/ 2308 w 2526"/>
                <a:gd name="T77" fmla="*/ 1701 h 1720"/>
                <a:gd name="T78" fmla="*/ 2367 w 2526"/>
                <a:gd name="T79" fmla="*/ 1687 h 1720"/>
                <a:gd name="T80" fmla="*/ 2427 w 2526"/>
                <a:gd name="T81" fmla="*/ 1697 h 1720"/>
                <a:gd name="T82" fmla="*/ 2487 w 2526"/>
                <a:gd name="T83" fmla="*/ 1650 h 172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526" h="1720">
                  <a:moveTo>
                    <a:pt x="0" y="1720"/>
                  </a:moveTo>
                  <a:lnTo>
                    <a:pt x="20" y="0"/>
                  </a:lnTo>
                  <a:lnTo>
                    <a:pt x="40" y="270"/>
                  </a:lnTo>
                  <a:lnTo>
                    <a:pt x="60" y="937"/>
                  </a:lnTo>
                  <a:lnTo>
                    <a:pt x="80" y="1515"/>
                  </a:lnTo>
                  <a:lnTo>
                    <a:pt x="100" y="1519"/>
                  </a:lnTo>
                  <a:lnTo>
                    <a:pt x="119" y="1645"/>
                  </a:lnTo>
                  <a:lnTo>
                    <a:pt x="139" y="1524"/>
                  </a:lnTo>
                  <a:lnTo>
                    <a:pt x="159" y="1659"/>
                  </a:lnTo>
                  <a:lnTo>
                    <a:pt x="179" y="1468"/>
                  </a:lnTo>
                  <a:lnTo>
                    <a:pt x="199" y="1431"/>
                  </a:lnTo>
                  <a:lnTo>
                    <a:pt x="219" y="1538"/>
                  </a:lnTo>
                  <a:lnTo>
                    <a:pt x="239" y="1669"/>
                  </a:lnTo>
                  <a:lnTo>
                    <a:pt x="259" y="1496"/>
                  </a:lnTo>
                  <a:lnTo>
                    <a:pt x="279" y="1636"/>
                  </a:lnTo>
                  <a:lnTo>
                    <a:pt x="298" y="1529"/>
                  </a:lnTo>
                  <a:lnTo>
                    <a:pt x="318" y="1678"/>
                  </a:lnTo>
                  <a:lnTo>
                    <a:pt x="338" y="1613"/>
                  </a:lnTo>
                  <a:lnTo>
                    <a:pt x="358" y="1608"/>
                  </a:lnTo>
                  <a:lnTo>
                    <a:pt x="378" y="1603"/>
                  </a:lnTo>
                  <a:lnTo>
                    <a:pt x="398" y="1594"/>
                  </a:lnTo>
                  <a:lnTo>
                    <a:pt x="418" y="1533"/>
                  </a:lnTo>
                  <a:lnTo>
                    <a:pt x="438" y="1599"/>
                  </a:lnTo>
                  <a:lnTo>
                    <a:pt x="458" y="1692"/>
                  </a:lnTo>
                  <a:lnTo>
                    <a:pt x="477" y="1603"/>
                  </a:lnTo>
                  <a:lnTo>
                    <a:pt x="497" y="1617"/>
                  </a:lnTo>
                  <a:lnTo>
                    <a:pt x="517" y="1524"/>
                  </a:lnTo>
                  <a:lnTo>
                    <a:pt x="537" y="1641"/>
                  </a:lnTo>
                  <a:lnTo>
                    <a:pt x="557" y="1473"/>
                  </a:lnTo>
                  <a:lnTo>
                    <a:pt x="577" y="1617"/>
                  </a:lnTo>
                  <a:lnTo>
                    <a:pt x="597" y="1617"/>
                  </a:lnTo>
                  <a:lnTo>
                    <a:pt x="617" y="1645"/>
                  </a:lnTo>
                  <a:lnTo>
                    <a:pt x="637" y="1683"/>
                  </a:lnTo>
                  <a:lnTo>
                    <a:pt x="657" y="1603"/>
                  </a:lnTo>
                  <a:lnTo>
                    <a:pt x="676" y="1692"/>
                  </a:lnTo>
                  <a:lnTo>
                    <a:pt x="696" y="1687"/>
                  </a:lnTo>
                  <a:lnTo>
                    <a:pt x="716" y="1659"/>
                  </a:lnTo>
                  <a:lnTo>
                    <a:pt x="736" y="1636"/>
                  </a:lnTo>
                  <a:lnTo>
                    <a:pt x="756" y="1664"/>
                  </a:lnTo>
                  <a:lnTo>
                    <a:pt x="776" y="1547"/>
                  </a:lnTo>
                  <a:lnTo>
                    <a:pt x="796" y="1683"/>
                  </a:lnTo>
                  <a:lnTo>
                    <a:pt x="816" y="1561"/>
                  </a:lnTo>
                  <a:lnTo>
                    <a:pt x="836" y="1538"/>
                  </a:lnTo>
                  <a:lnTo>
                    <a:pt x="855" y="1506"/>
                  </a:lnTo>
                  <a:lnTo>
                    <a:pt x="875" y="1552"/>
                  </a:lnTo>
                  <a:lnTo>
                    <a:pt x="895" y="1650"/>
                  </a:lnTo>
                  <a:lnTo>
                    <a:pt x="915" y="1589"/>
                  </a:lnTo>
                  <a:lnTo>
                    <a:pt x="935" y="1585"/>
                  </a:lnTo>
                  <a:lnTo>
                    <a:pt x="955" y="1603"/>
                  </a:lnTo>
                  <a:lnTo>
                    <a:pt x="975" y="1594"/>
                  </a:lnTo>
                  <a:lnTo>
                    <a:pt x="995" y="1659"/>
                  </a:lnTo>
                  <a:lnTo>
                    <a:pt x="1015" y="1636"/>
                  </a:lnTo>
                  <a:lnTo>
                    <a:pt x="1034" y="1282"/>
                  </a:lnTo>
                  <a:lnTo>
                    <a:pt x="1054" y="28"/>
                  </a:lnTo>
                  <a:lnTo>
                    <a:pt x="1074" y="1510"/>
                  </a:lnTo>
                  <a:lnTo>
                    <a:pt x="1094" y="1538"/>
                  </a:lnTo>
                  <a:lnTo>
                    <a:pt x="1114" y="1575"/>
                  </a:lnTo>
                  <a:lnTo>
                    <a:pt x="1134" y="1025"/>
                  </a:lnTo>
                  <a:lnTo>
                    <a:pt x="1154" y="1249"/>
                  </a:lnTo>
                  <a:lnTo>
                    <a:pt x="1174" y="1589"/>
                  </a:lnTo>
                  <a:lnTo>
                    <a:pt x="1194" y="983"/>
                  </a:lnTo>
                  <a:lnTo>
                    <a:pt x="1214" y="1263"/>
                  </a:lnTo>
                  <a:lnTo>
                    <a:pt x="1233" y="624"/>
                  </a:lnTo>
                  <a:lnTo>
                    <a:pt x="1253" y="778"/>
                  </a:lnTo>
                  <a:lnTo>
                    <a:pt x="1273" y="1557"/>
                  </a:lnTo>
                  <a:lnTo>
                    <a:pt x="1293" y="1459"/>
                  </a:lnTo>
                  <a:lnTo>
                    <a:pt x="1313" y="1431"/>
                  </a:lnTo>
                  <a:lnTo>
                    <a:pt x="1333" y="1538"/>
                  </a:lnTo>
                  <a:lnTo>
                    <a:pt x="1353" y="1137"/>
                  </a:lnTo>
                  <a:lnTo>
                    <a:pt x="1373" y="1464"/>
                  </a:lnTo>
                  <a:lnTo>
                    <a:pt x="1393" y="1571"/>
                  </a:lnTo>
                  <a:lnTo>
                    <a:pt x="1412" y="1142"/>
                  </a:lnTo>
                  <a:lnTo>
                    <a:pt x="1432" y="1561"/>
                  </a:lnTo>
                  <a:lnTo>
                    <a:pt x="1452" y="1557"/>
                  </a:lnTo>
                  <a:lnTo>
                    <a:pt x="1472" y="1277"/>
                  </a:lnTo>
                  <a:lnTo>
                    <a:pt x="1492" y="1342"/>
                  </a:lnTo>
                  <a:lnTo>
                    <a:pt x="1512" y="1445"/>
                  </a:lnTo>
                  <a:lnTo>
                    <a:pt x="1532" y="1655"/>
                  </a:lnTo>
                  <a:lnTo>
                    <a:pt x="1552" y="1659"/>
                  </a:lnTo>
                  <a:lnTo>
                    <a:pt x="1572" y="1580"/>
                  </a:lnTo>
                  <a:lnTo>
                    <a:pt x="1591" y="1701"/>
                  </a:lnTo>
                  <a:lnTo>
                    <a:pt x="1611" y="1645"/>
                  </a:lnTo>
                  <a:lnTo>
                    <a:pt x="1631" y="1706"/>
                  </a:lnTo>
                  <a:lnTo>
                    <a:pt x="1651" y="1701"/>
                  </a:lnTo>
                  <a:lnTo>
                    <a:pt x="1671" y="1622"/>
                  </a:lnTo>
                  <a:lnTo>
                    <a:pt x="1691" y="1692"/>
                  </a:lnTo>
                  <a:lnTo>
                    <a:pt x="1711" y="1669"/>
                  </a:lnTo>
                  <a:lnTo>
                    <a:pt x="1731" y="1659"/>
                  </a:lnTo>
                  <a:lnTo>
                    <a:pt x="1751" y="1697"/>
                  </a:lnTo>
                  <a:lnTo>
                    <a:pt x="1770" y="1631"/>
                  </a:lnTo>
                  <a:lnTo>
                    <a:pt x="1790" y="1664"/>
                  </a:lnTo>
                  <a:lnTo>
                    <a:pt x="1810" y="1645"/>
                  </a:lnTo>
                  <a:lnTo>
                    <a:pt x="1830" y="1566"/>
                  </a:lnTo>
                  <a:lnTo>
                    <a:pt x="1850" y="1641"/>
                  </a:lnTo>
                  <a:lnTo>
                    <a:pt x="1870" y="1659"/>
                  </a:lnTo>
                  <a:lnTo>
                    <a:pt x="1890" y="1697"/>
                  </a:lnTo>
                  <a:lnTo>
                    <a:pt x="1910" y="1613"/>
                  </a:lnTo>
                  <a:lnTo>
                    <a:pt x="1930" y="1496"/>
                  </a:lnTo>
                  <a:lnTo>
                    <a:pt x="1950" y="1375"/>
                  </a:lnTo>
                  <a:lnTo>
                    <a:pt x="1969" y="1524"/>
                  </a:lnTo>
                  <a:lnTo>
                    <a:pt x="1989" y="1538"/>
                  </a:lnTo>
                  <a:lnTo>
                    <a:pt x="2009" y="1655"/>
                  </a:lnTo>
                  <a:lnTo>
                    <a:pt x="2029" y="1515"/>
                  </a:lnTo>
                  <a:lnTo>
                    <a:pt x="2049" y="1687"/>
                  </a:lnTo>
                  <a:lnTo>
                    <a:pt x="2069" y="1687"/>
                  </a:lnTo>
                  <a:lnTo>
                    <a:pt x="2089" y="1692"/>
                  </a:lnTo>
                  <a:lnTo>
                    <a:pt x="2109" y="1645"/>
                  </a:lnTo>
                  <a:lnTo>
                    <a:pt x="2129" y="1650"/>
                  </a:lnTo>
                  <a:lnTo>
                    <a:pt x="2148" y="1641"/>
                  </a:lnTo>
                  <a:lnTo>
                    <a:pt x="2168" y="1673"/>
                  </a:lnTo>
                  <a:lnTo>
                    <a:pt x="2188" y="1655"/>
                  </a:lnTo>
                  <a:lnTo>
                    <a:pt x="2208" y="1678"/>
                  </a:lnTo>
                  <a:lnTo>
                    <a:pt x="2228" y="1706"/>
                  </a:lnTo>
                  <a:lnTo>
                    <a:pt x="2248" y="1664"/>
                  </a:lnTo>
                  <a:lnTo>
                    <a:pt x="2268" y="1683"/>
                  </a:lnTo>
                  <a:lnTo>
                    <a:pt x="2288" y="1678"/>
                  </a:lnTo>
                  <a:lnTo>
                    <a:pt x="2308" y="1701"/>
                  </a:lnTo>
                  <a:lnTo>
                    <a:pt x="2327" y="1706"/>
                  </a:lnTo>
                  <a:lnTo>
                    <a:pt x="2347" y="1678"/>
                  </a:lnTo>
                  <a:lnTo>
                    <a:pt x="2367" y="1687"/>
                  </a:lnTo>
                  <a:lnTo>
                    <a:pt x="2387" y="1655"/>
                  </a:lnTo>
                  <a:lnTo>
                    <a:pt x="2407" y="1687"/>
                  </a:lnTo>
                  <a:lnTo>
                    <a:pt x="2427" y="1697"/>
                  </a:lnTo>
                  <a:lnTo>
                    <a:pt x="2447" y="1683"/>
                  </a:lnTo>
                  <a:lnTo>
                    <a:pt x="2467" y="1608"/>
                  </a:lnTo>
                  <a:lnTo>
                    <a:pt x="2487" y="1650"/>
                  </a:lnTo>
                  <a:lnTo>
                    <a:pt x="2506" y="1641"/>
                  </a:lnTo>
                  <a:lnTo>
                    <a:pt x="2526" y="1673"/>
                  </a:lnTo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" name="Freeform 102"/>
            <p:cNvSpPr>
              <a:spLocks/>
            </p:cNvSpPr>
            <p:nvPr/>
          </p:nvSpPr>
          <p:spPr bwMode="auto">
            <a:xfrm>
              <a:off x="3380" y="2615"/>
              <a:ext cx="1761" cy="522"/>
            </a:xfrm>
            <a:custGeom>
              <a:avLst/>
              <a:gdLst>
                <a:gd name="T0" fmla="*/ 20 w 1761"/>
                <a:gd name="T1" fmla="*/ 466 h 522"/>
                <a:gd name="T2" fmla="*/ 60 w 1761"/>
                <a:gd name="T3" fmla="*/ 443 h 522"/>
                <a:gd name="T4" fmla="*/ 100 w 1761"/>
                <a:gd name="T5" fmla="*/ 490 h 522"/>
                <a:gd name="T6" fmla="*/ 140 w 1761"/>
                <a:gd name="T7" fmla="*/ 518 h 522"/>
                <a:gd name="T8" fmla="*/ 179 w 1761"/>
                <a:gd name="T9" fmla="*/ 457 h 522"/>
                <a:gd name="T10" fmla="*/ 219 w 1761"/>
                <a:gd name="T11" fmla="*/ 508 h 522"/>
                <a:gd name="T12" fmla="*/ 259 w 1761"/>
                <a:gd name="T13" fmla="*/ 485 h 522"/>
                <a:gd name="T14" fmla="*/ 299 w 1761"/>
                <a:gd name="T15" fmla="*/ 494 h 522"/>
                <a:gd name="T16" fmla="*/ 339 w 1761"/>
                <a:gd name="T17" fmla="*/ 499 h 522"/>
                <a:gd name="T18" fmla="*/ 378 w 1761"/>
                <a:gd name="T19" fmla="*/ 499 h 522"/>
                <a:gd name="T20" fmla="*/ 418 w 1761"/>
                <a:gd name="T21" fmla="*/ 452 h 522"/>
                <a:gd name="T22" fmla="*/ 458 w 1761"/>
                <a:gd name="T23" fmla="*/ 513 h 522"/>
                <a:gd name="T24" fmla="*/ 498 w 1761"/>
                <a:gd name="T25" fmla="*/ 480 h 522"/>
                <a:gd name="T26" fmla="*/ 537 w 1761"/>
                <a:gd name="T27" fmla="*/ 508 h 522"/>
                <a:gd name="T28" fmla="*/ 577 w 1761"/>
                <a:gd name="T29" fmla="*/ 462 h 522"/>
                <a:gd name="T30" fmla="*/ 617 w 1761"/>
                <a:gd name="T31" fmla="*/ 522 h 522"/>
                <a:gd name="T32" fmla="*/ 657 w 1761"/>
                <a:gd name="T33" fmla="*/ 476 h 522"/>
                <a:gd name="T34" fmla="*/ 697 w 1761"/>
                <a:gd name="T35" fmla="*/ 485 h 522"/>
                <a:gd name="T36" fmla="*/ 736 w 1761"/>
                <a:gd name="T37" fmla="*/ 508 h 522"/>
                <a:gd name="T38" fmla="*/ 776 w 1761"/>
                <a:gd name="T39" fmla="*/ 476 h 522"/>
                <a:gd name="T40" fmla="*/ 816 w 1761"/>
                <a:gd name="T41" fmla="*/ 452 h 522"/>
                <a:gd name="T42" fmla="*/ 856 w 1761"/>
                <a:gd name="T43" fmla="*/ 466 h 522"/>
                <a:gd name="T44" fmla="*/ 896 w 1761"/>
                <a:gd name="T45" fmla="*/ 494 h 522"/>
                <a:gd name="T46" fmla="*/ 935 w 1761"/>
                <a:gd name="T47" fmla="*/ 494 h 522"/>
                <a:gd name="T48" fmla="*/ 975 w 1761"/>
                <a:gd name="T49" fmla="*/ 462 h 522"/>
                <a:gd name="T50" fmla="*/ 1015 w 1761"/>
                <a:gd name="T51" fmla="*/ 359 h 522"/>
                <a:gd name="T52" fmla="*/ 1055 w 1761"/>
                <a:gd name="T53" fmla="*/ 420 h 522"/>
                <a:gd name="T54" fmla="*/ 1094 w 1761"/>
                <a:gd name="T55" fmla="*/ 490 h 522"/>
                <a:gd name="T56" fmla="*/ 1134 w 1761"/>
                <a:gd name="T57" fmla="*/ 471 h 522"/>
                <a:gd name="T58" fmla="*/ 1174 w 1761"/>
                <a:gd name="T59" fmla="*/ 508 h 522"/>
                <a:gd name="T60" fmla="*/ 1214 w 1761"/>
                <a:gd name="T61" fmla="*/ 494 h 522"/>
                <a:gd name="T62" fmla="*/ 1254 w 1761"/>
                <a:gd name="T63" fmla="*/ 508 h 522"/>
                <a:gd name="T64" fmla="*/ 1293 w 1761"/>
                <a:gd name="T65" fmla="*/ 499 h 522"/>
                <a:gd name="T66" fmla="*/ 1333 w 1761"/>
                <a:gd name="T67" fmla="*/ 499 h 522"/>
                <a:gd name="T68" fmla="*/ 1373 w 1761"/>
                <a:gd name="T69" fmla="*/ 499 h 522"/>
                <a:gd name="T70" fmla="*/ 1413 w 1761"/>
                <a:gd name="T71" fmla="*/ 513 h 522"/>
                <a:gd name="T72" fmla="*/ 1453 w 1761"/>
                <a:gd name="T73" fmla="*/ 504 h 522"/>
                <a:gd name="T74" fmla="*/ 1492 w 1761"/>
                <a:gd name="T75" fmla="*/ 508 h 522"/>
                <a:gd name="T76" fmla="*/ 1532 w 1761"/>
                <a:gd name="T77" fmla="*/ 513 h 522"/>
                <a:gd name="T78" fmla="*/ 1572 w 1761"/>
                <a:gd name="T79" fmla="*/ 485 h 522"/>
                <a:gd name="T80" fmla="*/ 1612 w 1761"/>
                <a:gd name="T81" fmla="*/ 494 h 522"/>
                <a:gd name="T82" fmla="*/ 1651 w 1761"/>
                <a:gd name="T83" fmla="*/ 494 h 522"/>
                <a:gd name="T84" fmla="*/ 1691 w 1761"/>
                <a:gd name="T85" fmla="*/ 504 h 522"/>
                <a:gd name="T86" fmla="*/ 1731 w 1761"/>
                <a:gd name="T87" fmla="*/ 508 h 522"/>
                <a:gd name="T88" fmla="*/ 1761 w 1761"/>
                <a:gd name="T89" fmla="*/ 508 h 52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761" h="522">
                  <a:moveTo>
                    <a:pt x="0" y="480"/>
                  </a:moveTo>
                  <a:lnTo>
                    <a:pt x="20" y="466"/>
                  </a:lnTo>
                  <a:lnTo>
                    <a:pt x="40" y="0"/>
                  </a:lnTo>
                  <a:lnTo>
                    <a:pt x="60" y="443"/>
                  </a:lnTo>
                  <a:lnTo>
                    <a:pt x="80" y="490"/>
                  </a:lnTo>
                  <a:lnTo>
                    <a:pt x="100" y="490"/>
                  </a:lnTo>
                  <a:lnTo>
                    <a:pt x="120" y="504"/>
                  </a:lnTo>
                  <a:lnTo>
                    <a:pt x="140" y="518"/>
                  </a:lnTo>
                  <a:lnTo>
                    <a:pt x="160" y="522"/>
                  </a:lnTo>
                  <a:lnTo>
                    <a:pt x="179" y="457"/>
                  </a:lnTo>
                  <a:lnTo>
                    <a:pt x="199" y="508"/>
                  </a:lnTo>
                  <a:lnTo>
                    <a:pt x="219" y="508"/>
                  </a:lnTo>
                  <a:lnTo>
                    <a:pt x="239" y="518"/>
                  </a:lnTo>
                  <a:lnTo>
                    <a:pt x="259" y="485"/>
                  </a:lnTo>
                  <a:lnTo>
                    <a:pt x="279" y="513"/>
                  </a:lnTo>
                  <a:lnTo>
                    <a:pt x="299" y="494"/>
                  </a:lnTo>
                  <a:lnTo>
                    <a:pt x="319" y="490"/>
                  </a:lnTo>
                  <a:lnTo>
                    <a:pt x="339" y="499"/>
                  </a:lnTo>
                  <a:lnTo>
                    <a:pt x="358" y="494"/>
                  </a:lnTo>
                  <a:lnTo>
                    <a:pt x="378" y="499"/>
                  </a:lnTo>
                  <a:lnTo>
                    <a:pt x="398" y="490"/>
                  </a:lnTo>
                  <a:lnTo>
                    <a:pt x="418" y="452"/>
                  </a:lnTo>
                  <a:lnTo>
                    <a:pt x="438" y="504"/>
                  </a:lnTo>
                  <a:lnTo>
                    <a:pt x="458" y="513"/>
                  </a:lnTo>
                  <a:lnTo>
                    <a:pt x="478" y="508"/>
                  </a:lnTo>
                  <a:lnTo>
                    <a:pt x="498" y="480"/>
                  </a:lnTo>
                  <a:lnTo>
                    <a:pt x="518" y="499"/>
                  </a:lnTo>
                  <a:lnTo>
                    <a:pt x="537" y="508"/>
                  </a:lnTo>
                  <a:lnTo>
                    <a:pt x="557" y="508"/>
                  </a:lnTo>
                  <a:lnTo>
                    <a:pt x="577" y="462"/>
                  </a:lnTo>
                  <a:lnTo>
                    <a:pt x="597" y="513"/>
                  </a:lnTo>
                  <a:lnTo>
                    <a:pt x="617" y="522"/>
                  </a:lnTo>
                  <a:lnTo>
                    <a:pt x="637" y="485"/>
                  </a:lnTo>
                  <a:lnTo>
                    <a:pt x="657" y="476"/>
                  </a:lnTo>
                  <a:lnTo>
                    <a:pt x="677" y="480"/>
                  </a:lnTo>
                  <a:lnTo>
                    <a:pt x="697" y="485"/>
                  </a:lnTo>
                  <a:lnTo>
                    <a:pt x="716" y="522"/>
                  </a:lnTo>
                  <a:lnTo>
                    <a:pt x="736" y="508"/>
                  </a:lnTo>
                  <a:lnTo>
                    <a:pt x="756" y="485"/>
                  </a:lnTo>
                  <a:lnTo>
                    <a:pt x="776" y="476"/>
                  </a:lnTo>
                  <a:lnTo>
                    <a:pt x="796" y="490"/>
                  </a:lnTo>
                  <a:lnTo>
                    <a:pt x="816" y="452"/>
                  </a:lnTo>
                  <a:lnTo>
                    <a:pt x="836" y="494"/>
                  </a:lnTo>
                  <a:lnTo>
                    <a:pt x="856" y="466"/>
                  </a:lnTo>
                  <a:lnTo>
                    <a:pt x="876" y="504"/>
                  </a:lnTo>
                  <a:lnTo>
                    <a:pt x="896" y="494"/>
                  </a:lnTo>
                  <a:lnTo>
                    <a:pt x="915" y="466"/>
                  </a:lnTo>
                  <a:lnTo>
                    <a:pt x="935" y="494"/>
                  </a:lnTo>
                  <a:lnTo>
                    <a:pt x="955" y="448"/>
                  </a:lnTo>
                  <a:lnTo>
                    <a:pt x="975" y="462"/>
                  </a:lnTo>
                  <a:lnTo>
                    <a:pt x="995" y="485"/>
                  </a:lnTo>
                  <a:lnTo>
                    <a:pt x="1015" y="359"/>
                  </a:lnTo>
                  <a:lnTo>
                    <a:pt x="1035" y="233"/>
                  </a:lnTo>
                  <a:lnTo>
                    <a:pt x="1055" y="420"/>
                  </a:lnTo>
                  <a:lnTo>
                    <a:pt x="1075" y="485"/>
                  </a:lnTo>
                  <a:lnTo>
                    <a:pt x="1094" y="490"/>
                  </a:lnTo>
                  <a:lnTo>
                    <a:pt x="1114" y="513"/>
                  </a:lnTo>
                  <a:lnTo>
                    <a:pt x="1134" y="471"/>
                  </a:lnTo>
                  <a:lnTo>
                    <a:pt x="1154" y="471"/>
                  </a:lnTo>
                  <a:lnTo>
                    <a:pt x="1174" y="508"/>
                  </a:lnTo>
                  <a:lnTo>
                    <a:pt x="1194" y="499"/>
                  </a:lnTo>
                  <a:lnTo>
                    <a:pt x="1214" y="494"/>
                  </a:lnTo>
                  <a:lnTo>
                    <a:pt x="1234" y="462"/>
                  </a:lnTo>
                  <a:lnTo>
                    <a:pt x="1254" y="508"/>
                  </a:lnTo>
                  <a:lnTo>
                    <a:pt x="1273" y="499"/>
                  </a:lnTo>
                  <a:lnTo>
                    <a:pt x="1293" y="499"/>
                  </a:lnTo>
                  <a:lnTo>
                    <a:pt x="1313" y="424"/>
                  </a:lnTo>
                  <a:lnTo>
                    <a:pt x="1333" y="499"/>
                  </a:lnTo>
                  <a:lnTo>
                    <a:pt x="1353" y="504"/>
                  </a:lnTo>
                  <a:lnTo>
                    <a:pt x="1373" y="499"/>
                  </a:lnTo>
                  <a:lnTo>
                    <a:pt x="1393" y="499"/>
                  </a:lnTo>
                  <a:lnTo>
                    <a:pt x="1413" y="513"/>
                  </a:lnTo>
                  <a:lnTo>
                    <a:pt x="1433" y="462"/>
                  </a:lnTo>
                  <a:lnTo>
                    <a:pt x="1453" y="504"/>
                  </a:lnTo>
                  <a:lnTo>
                    <a:pt x="1472" y="452"/>
                  </a:lnTo>
                  <a:lnTo>
                    <a:pt x="1492" y="508"/>
                  </a:lnTo>
                  <a:lnTo>
                    <a:pt x="1512" y="508"/>
                  </a:lnTo>
                  <a:lnTo>
                    <a:pt x="1532" y="513"/>
                  </a:lnTo>
                  <a:lnTo>
                    <a:pt x="1552" y="490"/>
                  </a:lnTo>
                  <a:lnTo>
                    <a:pt x="1572" y="485"/>
                  </a:lnTo>
                  <a:lnTo>
                    <a:pt x="1592" y="485"/>
                  </a:lnTo>
                  <a:lnTo>
                    <a:pt x="1612" y="494"/>
                  </a:lnTo>
                  <a:lnTo>
                    <a:pt x="1632" y="504"/>
                  </a:lnTo>
                  <a:lnTo>
                    <a:pt x="1651" y="494"/>
                  </a:lnTo>
                  <a:lnTo>
                    <a:pt x="1671" y="480"/>
                  </a:lnTo>
                  <a:lnTo>
                    <a:pt x="1691" y="504"/>
                  </a:lnTo>
                  <a:lnTo>
                    <a:pt x="1711" y="494"/>
                  </a:lnTo>
                  <a:lnTo>
                    <a:pt x="1731" y="508"/>
                  </a:lnTo>
                  <a:lnTo>
                    <a:pt x="1751" y="508"/>
                  </a:lnTo>
                  <a:lnTo>
                    <a:pt x="1761" y="508"/>
                  </a:lnTo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" name="Freeform 103"/>
            <p:cNvSpPr>
              <a:spLocks/>
            </p:cNvSpPr>
            <p:nvPr/>
          </p:nvSpPr>
          <p:spPr bwMode="auto">
            <a:xfrm>
              <a:off x="854" y="2130"/>
              <a:ext cx="2526" cy="1012"/>
            </a:xfrm>
            <a:custGeom>
              <a:avLst/>
              <a:gdLst>
                <a:gd name="T0" fmla="*/ 40 w 2526"/>
                <a:gd name="T1" fmla="*/ 536 h 1012"/>
                <a:gd name="T2" fmla="*/ 100 w 2526"/>
                <a:gd name="T3" fmla="*/ 564 h 1012"/>
                <a:gd name="T4" fmla="*/ 159 w 2526"/>
                <a:gd name="T5" fmla="*/ 695 h 1012"/>
                <a:gd name="T6" fmla="*/ 219 w 2526"/>
                <a:gd name="T7" fmla="*/ 462 h 1012"/>
                <a:gd name="T8" fmla="*/ 279 w 2526"/>
                <a:gd name="T9" fmla="*/ 895 h 1012"/>
                <a:gd name="T10" fmla="*/ 338 w 2526"/>
                <a:gd name="T11" fmla="*/ 919 h 1012"/>
                <a:gd name="T12" fmla="*/ 398 w 2526"/>
                <a:gd name="T13" fmla="*/ 891 h 1012"/>
                <a:gd name="T14" fmla="*/ 458 w 2526"/>
                <a:gd name="T15" fmla="*/ 905 h 1012"/>
                <a:gd name="T16" fmla="*/ 517 w 2526"/>
                <a:gd name="T17" fmla="*/ 770 h 1012"/>
                <a:gd name="T18" fmla="*/ 577 w 2526"/>
                <a:gd name="T19" fmla="*/ 867 h 1012"/>
                <a:gd name="T20" fmla="*/ 637 w 2526"/>
                <a:gd name="T21" fmla="*/ 821 h 1012"/>
                <a:gd name="T22" fmla="*/ 696 w 2526"/>
                <a:gd name="T23" fmla="*/ 900 h 1012"/>
                <a:gd name="T24" fmla="*/ 756 w 2526"/>
                <a:gd name="T25" fmla="*/ 989 h 1012"/>
                <a:gd name="T26" fmla="*/ 816 w 2526"/>
                <a:gd name="T27" fmla="*/ 998 h 1012"/>
                <a:gd name="T28" fmla="*/ 875 w 2526"/>
                <a:gd name="T29" fmla="*/ 779 h 1012"/>
                <a:gd name="T30" fmla="*/ 935 w 2526"/>
                <a:gd name="T31" fmla="*/ 807 h 1012"/>
                <a:gd name="T32" fmla="*/ 995 w 2526"/>
                <a:gd name="T33" fmla="*/ 802 h 1012"/>
                <a:gd name="T34" fmla="*/ 1054 w 2526"/>
                <a:gd name="T35" fmla="*/ 0 h 1012"/>
                <a:gd name="T36" fmla="*/ 1114 w 2526"/>
                <a:gd name="T37" fmla="*/ 835 h 1012"/>
                <a:gd name="T38" fmla="*/ 1174 w 2526"/>
                <a:gd name="T39" fmla="*/ 881 h 1012"/>
                <a:gd name="T40" fmla="*/ 1233 w 2526"/>
                <a:gd name="T41" fmla="*/ 858 h 1012"/>
                <a:gd name="T42" fmla="*/ 1293 w 2526"/>
                <a:gd name="T43" fmla="*/ 961 h 1012"/>
                <a:gd name="T44" fmla="*/ 1353 w 2526"/>
                <a:gd name="T45" fmla="*/ 895 h 1012"/>
                <a:gd name="T46" fmla="*/ 1412 w 2526"/>
                <a:gd name="T47" fmla="*/ 895 h 1012"/>
                <a:gd name="T48" fmla="*/ 1472 w 2526"/>
                <a:gd name="T49" fmla="*/ 937 h 1012"/>
                <a:gd name="T50" fmla="*/ 1532 w 2526"/>
                <a:gd name="T51" fmla="*/ 951 h 1012"/>
                <a:gd name="T52" fmla="*/ 1591 w 2526"/>
                <a:gd name="T53" fmla="*/ 951 h 1012"/>
                <a:gd name="T54" fmla="*/ 1651 w 2526"/>
                <a:gd name="T55" fmla="*/ 914 h 1012"/>
                <a:gd name="T56" fmla="*/ 1711 w 2526"/>
                <a:gd name="T57" fmla="*/ 956 h 1012"/>
                <a:gd name="T58" fmla="*/ 1770 w 2526"/>
                <a:gd name="T59" fmla="*/ 923 h 1012"/>
                <a:gd name="T60" fmla="*/ 1830 w 2526"/>
                <a:gd name="T61" fmla="*/ 658 h 1012"/>
                <a:gd name="T62" fmla="*/ 1890 w 2526"/>
                <a:gd name="T63" fmla="*/ 881 h 1012"/>
                <a:gd name="T64" fmla="*/ 1950 w 2526"/>
                <a:gd name="T65" fmla="*/ 695 h 1012"/>
                <a:gd name="T66" fmla="*/ 2009 w 2526"/>
                <a:gd name="T67" fmla="*/ 816 h 1012"/>
                <a:gd name="T68" fmla="*/ 2069 w 2526"/>
                <a:gd name="T69" fmla="*/ 881 h 1012"/>
                <a:gd name="T70" fmla="*/ 2129 w 2526"/>
                <a:gd name="T71" fmla="*/ 937 h 1012"/>
                <a:gd name="T72" fmla="*/ 2188 w 2526"/>
                <a:gd name="T73" fmla="*/ 1012 h 1012"/>
                <a:gd name="T74" fmla="*/ 2248 w 2526"/>
                <a:gd name="T75" fmla="*/ 979 h 1012"/>
                <a:gd name="T76" fmla="*/ 2308 w 2526"/>
                <a:gd name="T77" fmla="*/ 900 h 1012"/>
                <a:gd name="T78" fmla="*/ 2367 w 2526"/>
                <a:gd name="T79" fmla="*/ 989 h 1012"/>
                <a:gd name="T80" fmla="*/ 2427 w 2526"/>
                <a:gd name="T81" fmla="*/ 942 h 1012"/>
                <a:gd name="T82" fmla="*/ 2487 w 2526"/>
                <a:gd name="T83" fmla="*/ 984 h 101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526" h="1012">
                  <a:moveTo>
                    <a:pt x="0" y="1012"/>
                  </a:moveTo>
                  <a:lnTo>
                    <a:pt x="20" y="532"/>
                  </a:lnTo>
                  <a:lnTo>
                    <a:pt x="40" y="536"/>
                  </a:lnTo>
                  <a:lnTo>
                    <a:pt x="60" y="574"/>
                  </a:lnTo>
                  <a:lnTo>
                    <a:pt x="80" y="807"/>
                  </a:lnTo>
                  <a:lnTo>
                    <a:pt x="100" y="564"/>
                  </a:lnTo>
                  <a:lnTo>
                    <a:pt x="119" y="686"/>
                  </a:lnTo>
                  <a:lnTo>
                    <a:pt x="139" y="914"/>
                  </a:lnTo>
                  <a:lnTo>
                    <a:pt x="159" y="695"/>
                  </a:lnTo>
                  <a:lnTo>
                    <a:pt x="179" y="774"/>
                  </a:lnTo>
                  <a:lnTo>
                    <a:pt x="199" y="252"/>
                  </a:lnTo>
                  <a:lnTo>
                    <a:pt x="219" y="462"/>
                  </a:lnTo>
                  <a:lnTo>
                    <a:pt x="239" y="452"/>
                  </a:lnTo>
                  <a:lnTo>
                    <a:pt x="259" y="364"/>
                  </a:lnTo>
                  <a:lnTo>
                    <a:pt x="279" y="895"/>
                  </a:lnTo>
                  <a:lnTo>
                    <a:pt x="298" y="676"/>
                  </a:lnTo>
                  <a:lnTo>
                    <a:pt x="318" y="830"/>
                  </a:lnTo>
                  <a:lnTo>
                    <a:pt x="338" y="919"/>
                  </a:lnTo>
                  <a:lnTo>
                    <a:pt x="358" y="886"/>
                  </a:lnTo>
                  <a:lnTo>
                    <a:pt x="378" y="998"/>
                  </a:lnTo>
                  <a:lnTo>
                    <a:pt x="398" y="891"/>
                  </a:lnTo>
                  <a:lnTo>
                    <a:pt x="418" y="802"/>
                  </a:lnTo>
                  <a:lnTo>
                    <a:pt x="438" y="760"/>
                  </a:lnTo>
                  <a:lnTo>
                    <a:pt x="458" y="905"/>
                  </a:lnTo>
                  <a:lnTo>
                    <a:pt x="477" y="616"/>
                  </a:lnTo>
                  <a:lnTo>
                    <a:pt x="497" y="811"/>
                  </a:lnTo>
                  <a:lnTo>
                    <a:pt x="517" y="770"/>
                  </a:lnTo>
                  <a:lnTo>
                    <a:pt x="537" y="872"/>
                  </a:lnTo>
                  <a:lnTo>
                    <a:pt x="557" y="714"/>
                  </a:lnTo>
                  <a:lnTo>
                    <a:pt x="577" y="867"/>
                  </a:lnTo>
                  <a:lnTo>
                    <a:pt x="597" y="867"/>
                  </a:lnTo>
                  <a:lnTo>
                    <a:pt x="617" y="900"/>
                  </a:lnTo>
                  <a:lnTo>
                    <a:pt x="637" y="821"/>
                  </a:lnTo>
                  <a:lnTo>
                    <a:pt x="657" y="979"/>
                  </a:lnTo>
                  <a:lnTo>
                    <a:pt x="676" y="975"/>
                  </a:lnTo>
                  <a:lnTo>
                    <a:pt x="696" y="900"/>
                  </a:lnTo>
                  <a:lnTo>
                    <a:pt x="716" y="970"/>
                  </a:lnTo>
                  <a:lnTo>
                    <a:pt x="736" y="751"/>
                  </a:lnTo>
                  <a:lnTo>
                    <a:pt x="756" y="989"/>
                  </a:lnTo>
                  <a:lnTo>
                    <a:pt x="776" y="779"/>
                  </a:lnTo>
                  <a:lnTo>
                    <a:pt x="796" y="933"/>
                  </a:lnTo>
                  <a:lnTo>
                    <a:pt x="816" y="998"/>
                  </a:lnTo>
                  <a:lnTo>
                    <a:pt x="836" y="564"/>
                  </a:lnTo>
                  <a:lnTo>
                    <a:pt x="855" y="798"/>
                  </a:lnTo>
                  <a:lnTo>
                    <a:pt x="875" y="779"/>
                  </a:lnTo>
                  <a:lnTo>
                    <a:pt x="895" y="858"/>
                  </a:lnTo>
                  <a:lnTo>
                    <a:pt x="915" y="686"/>
                  </a:lnTo>
                  <a:lnTo>
                    <a:pt x="935" y="807"/>
                  </a:lnTo>
                  <a:lnTo>
                    <a:pt x="955" y="634"/>
                  </a:lnTo>
                  <a:lnTo>
                    <a:pt x="975" y="835"/>
                  </a:lnTo>
                  <a:lnTo>
                    <a:pt x="995" y="802"/>
                  </a:lnTo>
                  <a:lnTo>
                    <a:pt x="1015" y="942"/>
                  </a:lnTo>
                  <a:lnTo>
                    <a:pt x="1034" y="877"/>
                  </a:lnTo>
                  <a:lnTo>
                    <a:pt x="1054" y="0"/>
                  </a:lnTo>
                  <a:lnTo>
                    <a:pt x="1074" y="480"/>
                  </a:lnTo>
                  <a:lnTo>
                    <a:pt x="1094" y="765"/>
                  </a:lnTo>
                  <a:lnTo>
                    <a:pt x="1114" y="835"/>
                  </a:lnTo>
                  <a:lnTo>
                    <a:pt x="1134" y="676"/>
                  </a:lnTo>
                  <a:lnTo>
                    <a:pt x="1154" y="723"/>
                  </a:lnTo>
                  <a:lnTo>
                    <a:pt x="1174" y="881"/>
                  </a:lnTo>
                  <a:lnTo>
                    <a:pt x="1194" y="578"/>
                  </a:lnTo>
                  <a:lnTo>
                    <a:pt x="1214" y="779"/>
                  </a:lnTo>
                  <a:lnTo>
                    <a:pt x="1233" y="858"/>
                  </a:lnTo>
                  <a:lnTo>
                    <a:pt x="1253" y="989"/>
                  </a:lnTo>
                  <a:lnTo>
                    <a:pt x="1273" y="914"/>
                  </a:lnTo>
                  <a:lnTo>
                    <a:pt x="1293" y="961"/>
                  </a:lnTo>
                  <a:lnTo>
                    <a:pt x="1313" y="975"/>
                  </a:lnTo>
                  <a:lnTo>
                    <a:pt x="1333" y="965"/>
                  </a:lnTo>
                  <a:lnTo>
                    <a:pt x="1353" y="895"/>
                  </a:lnTo>
                  <a:lnTo>
                    <a:pt x="1373" y="965"/>
                  </a:lnTo>
                  <a:lnTo>
                    <a:pt x="1393" y="956"/>
                  </a:lnTo>
                  <a:lnTo>
                    <a:pt x="1412" y="895"/>
                  </a:lnTo>
                  <a:lnTo>
                    <a:pt x="1432" y="919"/>
                  </a:lnTo>
                  <a:lnTo>
                    <a:pt x="1452" y="984"/>
                  </a:lnTo>
                  <a:lnTo>
                    <a:pt x="1472" y="937"/>
                  </a:lnTo>
                  <a:lnTo>
                    <a:pt x="1492" y="909"/>
                  </a:lnTo>
                  <a:lnTo>
                    <a:pt x="1512" y="811"/>
                  </a:lnTo>
                  <a:lnTo>
                    <a:pt x="1532" y="951"/>
                  </a:lnTo>
                  <a:lnTo>
                    <a:pt x="1552" y="942"/>
                  </a:lnTo>
                  <a:lnTo>
                    <a:pt x="1572" y="886"/>
                  </a:lnTo>
                  <a:lnTo>
                    <a:pt x="1591" y="951"/>
                  </a:lnTo>
                  <a:lnTo>
                    <a:pt x="1611" y="933"/>
                  </a:lnTo>
                  <a:lnTo>
                    <a:pt x="1631" y="947"/>
                  </a:lnTo>
                  <a:lnTo>
                    <a:pt x="1651" y="914"/>
                  </a:lnTo>
                  <a:lnTo>
                    <a:pt x="1671" y="979"/>
                  </a:lnTo>
                  <a:lnTo>
                    <a:pt x="1691" y="891"/>
                  </a:lnTo>
                  <a:lnTo>
                    <a:pt x="1711" y="956"/>
                  </a:lnTo>
                  <a:lnTo>
                    <a:pt x="1731" y="928"/>
                  </a:lnTo>
                  <a:lnTo>
                    <a:pt x="1751" y="784"/>
                  </a:lnTo>
                  <a:lnTo>
                    <a:pt x="1770" y="923"/>
                  </a:lnTo>
                  <a:lnTo>
                    <a:pt x="1790" y="895"/>
                  </a:lnTo>
                  <a:lnTo>
                    <a:pt x="1810" y="289"/>
                  </a:lnTo>
                  <a:lnTo>
                    <a:pt x="1830" y="658"/>
                  </a:lnTo>
                  <a:lnTo>
                    <a:pt x="1850" y="807"/>
                  </a:lnTo>
                  <a:lnTo>
                    <a:pt x="1870" y="849"/>
                  </a:lnTo>
                  <a:lnTo>
                    <a:pt x="1890" y="881"/>
                  </a:lnTo>
                  <a:lnTo>
                    <a:pt x="1910" y="965"/>
                  </a:lnTo>
                  <a:lnTo>
                    <a:pt x="1930" y="886"/>
                  </a:lnTo>
                  <a:lnTo>
                    <a:pt x="1950" y="695"/>
                  </a:lnTo>
                  <a:lnTo>
                    <a:pt x="1969" y="779"/>
                  </a:lnTo>
                  <a:lnTo>
                    <a:pt x="1989" y="597"/>
                  </a:lnTo>
                  <a:lnTo>
                    <a:pt x="2009" y="816"/>
                  </a:lnTo>
                  <a:lnTo>
                    <a:pt x="2029" y="965"/>
                  </a:lnTo>
                  <a:lnTo>
                    <a:pt x="2049" y="830"/>
                  </a:lnTo>
                  <a:lnTo>
                    <a:pt x="2069" y="881"/>
                  </a:lnTo>
                  <a:lnTo>
                    <a:pt x="2089" y="798"/>
                  </a:lnTo>
                  <a:lnTo>
                    <a:pt x="2109" y="681"/>
                  </a:lnTo>
                  <a:lnTo>
                    <a:pt x="2129" y="937"/>
                  </a:lnTo>
                  <a:lnTo>
                    <a:pt x="2148" y="811"/>
                  </a:lnTo>
                  <a:lnTo>
                    <a:pt x="2168" y="961"/>
                  </a:lnTo>
                  <a:lnTo>
                    <a:pt x="2188" y="1012"/>
                  </a:lnTo>
                  <a:lnTo>
                    <a:pt x="2208" y="956"/>
                  </a:lnTo>
                  <a:lnTo>
                    <a:pt x="2228" y="993"/>
                  </a:lnTo>
                  <a:lnTo>
                    <a:pt x="2248" y="979"/>
                  </a:lnTo>
                  <a:lnTo>
                    <a:pt x="2268" y="998"/>
                  </a:lnTo>
                  <a:lnTo>
                    <a:pt x="2288" y="979"/>
                  </a:lnTo>
                  <a:lnTo>
                    <a:pt x="2308" y="900"/>
                  </a:lnTo>
                  <a:lnTo>
                    <a:pt x="2327" y="919"/>
                  </a:lnTo>
                  <a:lnTo>
                    <a:pt x="2347" y="802"/>
                  </a:lnTo>
                  <a:lnTo>
                    <a:pt x="2367" y="989"/>
                  </a:lnTo>
                  <a:lnTo>
                    <a:pt x="2387" y="919"/>
                  </a:lnTo>
                  <a:lnTo>
                    <a:pt x="2407" y="993"/>
                  </a:lnTo>
                  <a:lnTo>
                    <a:pt x="2427" y="942"/>
                  </a:lnTo>
                  <a:lnTo>
                    <a:pt x="2447" y="942"/>
                  </a:lnTo>
                  <a:lnTo>
                    <a:pt x="2467" y="914"/>
                  </a:lnTo>
                  <a:lnTo>
                    <a:pt x="2487" y="984"/>
                  </a:lnTo>
                  <a:lnTo>
                    <a:pt x="2506" y="956"/>
                  </a:lnTo>
                  <a:lnTo>
                    <a:pt x="2526" y="928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" name="Freeform 104"/>
            <p:cNvSpPr>
              <a:spLocks/>
            </p:cNvSpPr>
            <p:nvPr/>
          </p:nvSpPr>
          <p:spPr bwMode="auto">
            <a:xfrm>
              <a:off x="3380" y="2331"/>
              <a:ext cx="1761" cy="811"/>
            </a:xfrm>
            <a:custGeom>
              <a:avLst/>
              <a:gdLst>
                <a:gd name="T0" fmla="*/ 20 w 1761"/>
                <a:gd name="T1" fmla="*/ 764 h 811"/>
                <a:gd name="T2" fmla="*/ 60 w 1761"/>
                <a:gd name="T3" fmla="*/ 741 h 811"/>
                <a:gd name="T4" fmla="*/ 100 w 1761"/>
                <a:gd name="T5" fmla="*/ 778 h 811"/>
                <a:gd name="T6" fmla="*/ 140 w 1761"/>
                <a:gd name="T7" fmla="*/ 792 h 811"/>
                <a:gd name="T8" fmla="*/ 179 w 1761"/>
                <a:gd name="T9" fmla="*/ 755 h 811"/>
                <a:gd name="T10" fmla="*/ 219 w 1761"/>
                <a:gd name="T11" fmla="*/ 792 h 811"/>
                <a:gd name="T12" fmla="*/ 259 w 1761"/>
                <a:gd name="T13" fmla="*/ 792 h 811"/>
                <a:gd name="T14" fmla="*/ 299 w 1761"/>
                <a:gd name="T15" fmla="*/ 746 h 811"/>
                <a:gd name="T16" fmla="*/ 339 w 1761"/>
                <a:gd name="T17" fmla="*/ 774 h 811"/>
                <a:gd name="T18" fmla="*/ 378 w 1761"/>
                <a:gd name="T19" fmla="*/ 774 h 811"/>
                <a:gd name="T20" fmla="*/ 418 w 1761"/>
                <a:gd name="T21" fmla="*/ 764 h 811"/>
                <a:gd name="T22" fmla="*/ 458 w 1761"/>
                <a:gd name="T23" fmla="*/ 769 h 811"/>
                <a:gd name="T24" fmla="*/ 498 w 1761"/>
                <a:gd name="T25" fmla="*/ 764 h 811"/>
                <a:gd name="T26" fmla="*/ 537 w 1761"/>
                <a:gd name="T27" fmla="*/ 778 h 811"/>
                <a:gd name="T28" fmla="*/ 577 w 1761"/>
                <a:gd name="T29" fmla="*/ 783 h 811"/>
                <a:gd name="T30" fmla="*/ 617 w 1761"/>
                <a:gd name="T31" fmla="*/ 797 h 811"/>
                <a:gd name="T32" fmla="*/ 657 w 1761"/>
                <a:gd name="T33" fmla="*/ 769 h 811"/>
                <a:gd name="T34" fmla="*/ 697 w 1761"/>
                <a:gd name="T35" fmla="*/ 783 h 811"/>
                <a:gd name="T36" fmla="*/ 736 w 1761"/>
                <a:gd name="T37" fmla="*/ 788 h 811"/>
                <a:gd name="T38" fmla="*/ 776 w 1761"/>
                <a:gd name="T39" fmla="*/ 797 h 811"/>
                <a:gd name="T40" fmla="*/ 816 w 1761"/>
                <a:gd name="T41" fmla="*/ 769 h 811"/>
                <a:gd name="T42" fmla="*/ 856 w 1761"/>
                <a:gd name="T43" fmla="*/ 778 h 811"/>
                <a:gd name="T44" fmla="*/ 896 w 1761"/>
                <a:gd name="T45" fmla="*/ 797 h 811"/>
                <a:gd name="T46" fmla="*/ 935 w 1761"/>
                <a:gd name="T47" fmla="*/ 806 h 811"/>
                <a:gd name="T48" fmla="*/ 975 w 1761"/>
                <a:gd name="T49" fmla="*/ 806 h 811"/>
                <a:gd name="T50" fmla="*/ 1015 w 1761"/>
                <a:gd name="T51" fmla="*/ 788 h 811"/>
                <a:gd name="T52" fmla="*/ 1055 w 1761"/>
                <a:gd name="T53" fmla="*/ 792 h 811"/>
                <a:gd name="T54" fmla="*/ 1094 w 1761"/>
                <a:gd name="T55" fmla="*/ 764 h 811"/>
                <a:gd name="T56" fmla="*/ 1134 w 1761"/>
                <a:gd name="T57" fmla="*/ 760 h 811"/>
                <a:gd name="T58" fmla="*/ 1174 w 1761"/>
                <a:gd name="T59" fmla="*/ 769 h 811"/>
                <a:gd name="T60" fmla="*/ 1214 w 1761"/>
                <a:gd name="T61" fmla="*/ 774 h 811"/>
                <a:gd name="T62" fmla="*/ 1254 w 1761"/>
                <a:gd name="T63" fmla="*/ 774 h 811"/>
                <a:gd name="T64" fmla="*/ 1293 w 1761"/>
                <a:gd name="T65" fmla="*/ 778 h 811"/>
                <a:gd name="T66" fmla="*/ 1333 w 1761"/>
                <a:gd name="T67" fmla="*/ 774 h 811"/>
                <a:gd name="T68" fmla="*/ 1373 w 1761"/>
                <a:gd name="T69" fmla="*/ 802 h 811"/>
                <a:gd name="T70" fmla="*/ 1413 w 1761"/>
                <a:gd name="T71" fmla="*/ 792 h 811"/>
                <a:gd name="T72" fmla="*/ 1453 w 1761"/>
                <a:gd name="T73" fmla="*/ 769 h 811"/>
                <a:gd name="T74" fmla="*/ 1492 w 1761"/>
                <a:gd name="T75" fmla="*/ 792 h 811"/>
                <a:gd name="T76" fmla="*/ 1532 w 1761"/>
                <a:gd name="T77" fmla="*/ 797 h 811"/>
                <a:gd name="T78" fmla="*/ 1572 w 1761"/>
                <a:gd name="T79" fmla="*/ 774 h 811"/>
                <a:gd name="T80" fmla="*/ 1612 w 1761"/>
                <a:gd name="T81" fmla="*/ 764 h 811"/>
                <a:gd name="T82" fmla="*/ 1651 w 1761"/>
                <a:gd name="T83" fmla="*/ 755 h 811"/>
                <a:gd name="T84" fmla="*/ 1691 w 1761"/>
                <a:gd name="T85" fmla="*/ 764 h 811"/>
                <a:gd name="T86" fmla="*/ 1731 w 1761"/>
                <a:gd name="T87" fmla="*/ 778 h 811"/>
                <a:gd name="T88" fmla="*/ 1761 w 1761"/>
                <a:gd name="T89" fmla="*/ 788 h 81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761" h="811">
                  <a:moveTo>
                    <a:pt x="0" y="727"/>
                  </a:moveTo>
                  <a:lnTo>
                    <a:pt x="20" y="764"/>
                  </a:lnTo>
                  <a:lnTo>
                    <a:pt x="40" y="0"/>
                  </a:lnTo>
                  <a:lnTo>
                    <a:pt x="60" y="741"/>
                  </a:lnTo>
                  <a:lnTo>
                    <a:pt x="80" y="769"/>
                  </a:lnTo>
                  <a:lnTo>
                    <a:pt x="100" y="778"/>
                  </a:lnTo>
                  <a:lnTo>
                    <a:pt x="120" y="769"/>
                  </a:lnTo>
                  <a:lnTo>
                    <a:pt x="140" y="792"/>
                  </a:lnTo>
                  <a:lnTo>
                    <a:pt x="160" y="788"/>
                  </a:lnTo>
                  <a:lnTo>
                    <a:pt x="179" y="755"/>
                  </a:lnTo>
                  <a:lnTo>
                    <a:pt x="199" y="769"/>
                  </a:lnTo>
                  <a:lnTo>
                    <a:pt x="219" y="792"/>
                  </a:lnTo>
                  <a:lnTo>
                    <a:pt x="239" y="774"/>
                  </a:lnTo>
                  <a:lnTo>
                    <a:pt x="259" y="792"/>
                  </a:lnTo>
                  <a:lnTo>
                    <a:pt x="279" y="788"/>
                  </a:lnTo>
                  <a:lnTo>
                    <a:pt x="299" y="746"/>
                  </a:lnTo>
                  <a:lnTo>
                    <a:pt x="319" y="788"/>
                  </a:lnTo>
                  <a:lnTo>
                    <a:pt x="339" y="774"/>
                  </a:lnTo>
                  <a:lnTo>
                    <a:pt x="358" y="802"/>
                  </a:lnTo>
                  <a:lnTo>
                    <a:pt x="378" y="774"/>
                  </a:lnTo>
                  <a:lnTo>
                    <a:pt x="398" y="788"/>
                  </a:lnTo>
                  <a:lnTo>
                    <a:pt x="418" y="764"/>
                  </a:lnTo>
                  <a:lnTo>
                    <a:pt x="438" y="802"/>
                  </a:lnTo>
                  <a:lnTo>
                    <a:pt x="458" y="769"/>
                  </a:lnTo>
                  <a:lnTo>
                    <a:pt x="478" y="764"/>
                  </a:lnTo>
                  <a:lnTo>
                    <a:pt x="498" y="764"/>
                  </a:lnTo>
                  <a:lnTo>
                    <a:pt x="518" y="764"/>
                  </a:lnTo>
                  <a:lnTo>
                    <a:pt x="537" y="778"/>
                  </a:lnTo>
                  <a:lnTo>
                    <a:pt x="557" y="792"/>
                  </a:lnTo>
                  <a:lnTo>
                    <a:pt x="577" y="783"/>
                  </a:lnTo>
                  <a:lnTo>
                    <a:pt x="597" y="792"/>
                  </a:lnTo>
                  <a:lnTo>
                    <a:pt x="617" y="797"/>
                  </a:lnTo>
                  <a:lnTo>
                    <a:pt x="637" y="778"/>
                  </a:lnTo>
                  <a:lnTo>
                    <a:pt x="657" y="769"/>
                  </a:lnTo>
                  <a:lnTo>
                    <a:pt x="677" y="764"/>
                  </a:lnTo>
                  <a:lnTo>
                    <a:pt x="697" y="783"/>
                  </a:lnTo>
                  <a:lnTo>
                    <a:pt x="716" y="797"/>
                  </a:lnTo>
                  <a:lnTo>
                    <a:pt x="736" y="788"/>
                  </a:lnTo>
                  <a:lnTo>
                    <a:pt x="756" y="811"/>
                  </a:lnTo>
                  <a:lnTo>
                    <a:pt x="776" y="797"/>
                  </a:lnTo>
                  <a:lnTo>
                    <a:pt x="796" y="764"/>
                  </a:lnTo>
                  <a:lnTo>
                    <a:pt x="816" y="769"/>
                  </a:lnTo>
                  <a:lnTo>
                    <a:pt x="836" y="792"/>
                  </a:lnTo>
                  <a:lnTo>
                    <a:pt x="856" y="778"/>
                  </a:lnTo>
                  <a:lnTo>
                    <a:pt x="876" y="778"/>
                  </a:lnTo>
                  <a:lnTo>
                    <a:pt x="896" y="797"/>
                  </a:lnTo>
                  <a:lnTo>
                    <a:pt x="915" y="769"/>
                  </a:lnTo>
                  <a:lnTo>
                    <a:pt x="935" y="806"/>
                  </a:lnTo>
                  <a:lnTo>
                    <a:pt x="955" y="788"/>
                  </a:lnTo>
                  <a:lnTo>
                    <a:pt x="975" y="806"/>
                  </a:lnTo>
                  <a:lnTo>
                    <a:pt x="995" y="769"/>
                  </a:lnTo>
                  <a:lnTo>
                    <a:pt x="1015" y="788"/>
                  </a:lnTo>
                  <a:lnTo>
                    <a:pt x="1035" y="802"/>
                  </a:lnTo>
                  <a:lnTo>
                    <a:pt x="1055" y="792"/>
                  </a:lnTo>
                  <a:lnTo>
                    <a:pt x="1075" y="783"/>
                  </a:lnTo>
                  <a:lnTo>
                    <a:pt x="1094" y="764"/>
                  </a:lnTo>
                  <a:lnTo>
                    <a:pt x="1114" y="788"/>
                  </a:lnTo>
                  <a:lnTo>
                    <a:pt x="1134" y="760"/>
                  </a:lnTo>
                  <a:lnTo>
                    <a:pt x="1154" y="708"/>
                  </a:lnTo>
                  <a:lnTo>
                    <a:pt x="1174" y="769"/>
                  </a:lnTo>
                  <a:lnTo>
                    <a:pt x="1194" y="774"/>
                  </a:lnTo>
                  <a:lnTo>
                    <a:pt x="1214" y="774"/>
                  </a:lnTo>
                  <a:lnTo>
                    <a:pt x="1234" y="778"/>
                  </a:lnTo>
                  <a:lnTo>
                    <a:pt x="1254" y="774"/>
                  </a:lnTo>
                  <a:lnTo>
                    <a:pt x="1273" y="755"/>
                  </a:lnTo>
                  <a:lnTo>
                    <a:pt x="1293" y="778"/>
                  </a:lnTo>
                  <a:lnTo>
                    <a:pt x="1313" y="722"/>
                  </a:lnTo>
                  <a:lnTo>
                    <a:pt x="1333" y="774"/>
                  </a:lnTo>
                  <a:lnTo>
                    <a:pt x="1353" y="746"/>
                  </a:lnTo>
                  <a:lnTo>
                    <a:pt x="1373" y="802"/>
                  </a:lnTo>
                  <a:lnTo>
                    <a:pt x="1393" y="778"/>
                  </a:lnTo>
                  <a:lnTo>
                    <a:pt x="1413" y="792"/>
                  </a:lnTo>
                  <a:lnTo>
                    <a:pt x="1433" y="769"/>
                  </a:lnTo>
                  <a:lnTo>
                    <a:pt x="1453" y="769"/>
                  </a:lnTo>
                  <a:lnTo>
                    <a:pt x="1472" y="736"/>
                  </a:lnTo>
                  <a:lnTo>
                    <a:pt x="1492" y="792"/>
                  </a:lnTo>
                  <a:lnTo>
                    <a:pt x="1512" y="797"/>
                  </a:lnTo>
                  <a:lnTo>
                    <a:pt x="1532" y="797"/>
                  </a:lnTo>
                  <a:lnTo>
                    <a:pt x="1552" y="769"/>
                  </a:lnTo>
                  <a:lnTo>
                    <a:pt x="1572" y="774"/>
                  </a:lnTo>
                  <a:lnTo>
                    <a:pt x="1592" y="783"/>
                  </a:lnTo>
                  <a:lnTo>
                    <a:pt x="1612" y="764"/>
                  </a:lnTo>
                  <a:lnTo>
                    <a:pt x="1632" y="778"/>
                  </a:lnTo>
                  <a:lnTo>
                    <a:pt x="1651" y="755"/>
                  </a:lnTo>
                  <a:lnTo>
                    <a:pt x="1671" y="755"/>
                  </a:lnTo>
                  <a:lnTo>
                    <a:pt x="1691" y="764"/>
                  </a:lnTo>
                  <a:lnTo>
                    <a:pt x="1711" y="774"/>
                  </a:lnTo>
                  <a:lnTo>
                    <a:pt x="1731" y="778"/>
                  </a:lnTo>
                  <a:lnTo>
                    <a:pt x="1751" y="788"/>
                  </a:lnTo>
                  <a:lnTo>
                    <a:pt x="1761" y="788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" name="Rectangle 105"/>
            <p:cNvSpPr>
              <a:spLocks noChangeArrowheads="1"/>
            </p:cNvSpPr>
            <p:nvPr/>
          </p:nvSpPr>
          <p:spPr bwMode="auto">
            <a:xfrm>
              <a:off x="2639" y="3325"/>
              <a:ext cx="782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404813" indent="-404813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500">
                  <a:latin typeface="Helvetica" charset="0"/>
                </a:rPr>
                <a:t>frequency [Hz]</a:t>
              </a:r>
              <a:endParaRPr lang="en-US" altLang="en-US" sz="3200"/>
            </a:p>
          </p:txBody>
        </p:sp>
        <p:sp>
          <p:nvSpPr>
            <p:cNvPr id="189" name="Rectangle 106"/>
            <p:cNvSpPr>
              <a:spLocks noChangeArrowheads="1"/>
            </p:cNvSpPr>
            <p:nvPr/>
          </p:nvSpPr>
          <p:spPr bwMode="auto">
            <a:xfrm rot="16200000">
              <a:off x="-323" y="2246"/>
              <a:ext cx="1474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404813" indent="-404813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500">
                  <a:latin typeface="Helvetica" charset="0"/>
                </a:rPr>
                <a:t>fft</a:t>
              </a:r>
              <a:r>
                <a:rPr lang="en-US" altLang="en-US" sz="1500" dirty="0">
                  <a:latin typeface="Helvetica" charset="0"/>
                </a:rPr>
                <a:t> amplitude [</a:t>
              </a:r>
              <a:r>
                <a:rPr lang="en-US" altLang="en-US" sz="1500" dirty="0" err="1">
                  <a:latin typeface="Helvetica" charset="0"/>
                </a:rPr>
                <a:t>arb</a:t>
              </a:r>
              <a:r>
                <a:rPr lang="en-US" altLang="en-US" sz="1500" dirty="0">
                  <a:latin typeface="Helvetica" charset="0"/>
                </a:rPr>
                <a:t>. units]</a:t>
              </a:r>
              <a:endParaRPr lang="en-US" altLang="en-US" sz="3200" dirty="0"/>
            </a:p>
          </p:txBody>
        </p:sp>
      </p:grpSp>
      <p:sp>
        <p:nvSpPr>
          <p:cNvPr id="190" name="Text Box 109"/>
          <p:cNvSpPr txBox="1">
            <a:spLocks noChangeArrowheads="1"/>
          </p:cNvSpPr>
          <p:nvPr/>
        </p:nvSpPr>
        <p:spPr bwMode="auto">
          <a:xfrm>
            <a:off x="4207475" y="1685591"/>
            <a:ext cx="3771900" cy="51911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04813" indent="-404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800" dirty="0" smtClean="0">
                <a:latin typeface="Garamond" charset="0"/>
              </a:rPr>
              <a:t>Microphonics spectrum</a:t>
            </a:r>
          </a:p>
        </p:txBody>
      </p:sp>
      <p:grpSp>
        <p:nvGrpSpPr>
          <p:cNvPr id="191" name="Group 184"/>
          <p:cNvGrpSpPr>
            <a:grpSpLocks/>
          </p:cNvGrpSpPr>
          <p:nvPr/>
        </p:nvGrpSpPr>
        <p:grpSpPr bwMode="auto">
          <a:xfrm>
            <a:off x="498475" y="4059199"/>
            <a:ext cx="4283075" cy="2407539"/>
            <a:chOff x="1698060" y="954088"/>
            <a:chExt cx="5126312" cy="3377744"/>
          </a:xfrm>
        </p:grpSpPr>
        <p:sp>
          <p:nvSpPr>
            <p:cNvPr id="192" name="Rectangle 5"/>
            <p:cNvSpPr>
              <a:spLocks noChangeArrowheads="1"/>
            </p:cNvSpPr>
            <p:nvPr/>
          </p:nvSpPr>
          <p:spPr bwMode="auto">
            <a:xfrm>
              <a:off x="2516188" y="1017588"/>
              <a:ext cx="4097337" cy="28384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193" name="Rectangle 6"/>
            <p:cNvSpPr>
              <a:spLocks noChangeArrowheads="1"/>
            </p:cNvSpPr>
            <p:nvPr/>
          </p:nvSpPr>
          <p:spPr bwMode="auto">
            <a:xfrm>
              <a:off x="2516188" y="1017588"/>
              <a:ext cx="4097337" cy="2838450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194" name="Freeform 7"/>
            <p:cNvSpPr>
              <a:spLocks/>
            </p:cNvSpPr>
            <p:nvPr/>
          </p:nvSpPr>
          <p:spPr bwMode="auto">
            <a:xfrm>
              <a:off x="2516188" y="1023938"/>
              <a:ext cx="3175" cy="2832100"/>
            </a:xfrm>
            <a:custGeom>
              <a:avLst/>
              <a:gdLst>
                <a:gd name="T0" fmla="*/ 0 w 3175"/>
                <a:gd name="T1" fmla="*/ 2147483647 h 464"/>
                <a:gd name="T2" fmla="*/ 0 w 3175"/>
                <a:gd name="T3" fmla="*/ 0 h 464"/>
                <a:gd name="T4" fmla="*/ 0 w 3175"/>
                <a:gd name="T5" fmla="*/ 0 h 4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75" h="464">
                  <a:moveTo>
                    <a:pt x="0" y="464"/>
                  </a:move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" name="Freeform 8"/>
            <p:cNvSpPr>
              <a:spLocks/>
            </p:cNvSpPr>
            <p:nvPr/>
          </p:nvSpPr>
          <p:spPr bwMode="auto">
            <a:xfrm>
              <a:off x="2922588" y="1023938"/>
              <a:ext cx="0" cy="2832100"/>
            </a:xfrm>
            <a:custGeom>
              <a:avLst/>
              <a:gdLst>
                <a:gd name="T0" fmla="*/ 2147483647 h 464"/>
                <a:gd name="T1" fmla="*/ 0 h 464"/>
                <a:gd name="T2" fmla="*/ 0 h 464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0" y="T0"/>
                </a:cxn>
                <a:cxn ang="T4">
                  <a:pos x="0" y="T1"/>
                </a:cxn>
                <a:cxn ang="T5">
                  <a:pos x="0" y="T2"/>
                </a:cxn>
              </a:cxnLst>
              <a:rect l="0" t="0" r="r" b="b"/>
              <a:pathLst>
                <a:path h="464">
                  <a:moveTo>
                    <a:pt x="0" y="464"/>
                  </a:move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" name="Freeform 9"/>
            <p:cNvSpPr>
              <a:spLocks/>
            </p:cNvSpPr>
            <p:nvPr/>
          </p:nvSpPr>
          <p:spPr bwMode="auto">
            <a:xfrm>
              <a:off x="3332163" y="1023938"/>
              <a:ext cx="0" cy="2832100"/>
            </a:xfrm>
            <a:custGeom>
              <a:avLst/>
              <a:gdLst>
                <a:gd name="T0" fmla="*/ 2147483647 h 464"/>
                <a:gd name="T1" fmla="*/ 0 h 464"/>
                <a:gd name="T2" fmla="*/ 0 h 464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0" y="T0"/>
                </a:cxn>
                <a:cxn ang="T4">
                  <a:pos x="0" y="T1"/>
                </a:cxn>
                <a:cxn ang="T5">
                  <a:pos x="0" y="T2"/>
                </a:cxn>
              </a:cxnLst>
              <a:rect l="0" t="0" r="r" b="b"/>
              <a:pathLst>
                <a:path h="464">
                  <a:moveTo>
                    <a:pt x="0" y="464"/>
                  </a:move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7" name="Freeform 10"/>
            <p:cNvSpPr>
              <a:spLocks/>
            </p:cNvSpPr>
            <p:nvPr/>
          </p:nvSpPr>
          <p:spPr bwMode="auto">
            <a:xfrm>
              <a:off x="3744913" y="1023938"/>
              <a:ext cx="0" cy="2832100"/>
            </a:xfrm>
            <a:custGeom>
              <a:avLst/>
              <a:gdLst>
                <a:gd name="T0" fmla="*/ 2147483647 h 464"/>
                <a:gd name="T1" fmla="*/ 0 h 464"/>
                <a:gd name="T2" fmla="*/ 0 h 464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0" y="T0"/>
                </a:cxn>
                <a:cxn ang="T4">
                  <a:pos x="0" y="T1"/>
                </a:cxn>
                <a:cxn ang="T5">
                  <a:pos x="0" y="T2"/>
                </a:cxn>
              </a:cxnLst>
              <a:rect l="0" t="0" r="r" b="b"/>
              <a:pathLst>
                <a:path h="464">
                  <a:moveTo>
                    <a:pt x="0" y="464"/>
                  </a:move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8" name="Freeform 11"/>
            <p:cNvSpPr>
              <a:spLocks/>
            </p:cNvSpPr>
            <p:nvPr/>
          </p:nvSpPr>
          <p:spPr bwMode="auto">
            <a:xfrm>
              <a:off x="4154488" y="1023938"/>
              <a:ext cx="1587" cy="2832100"/>
            </a:xfrm>
            <a:custGeom>
              <a:avLst/>
              <a:gdLst>
                <a:gd name="T0" fmla="*/ 0 w 1587"/>
                <a:gd name="T1" fmla="*/ 2147483647 h 464"/>
                <a:gd name="T2" fmla="*/ 0 w 1587"/>
                <a:gd name="T3" fmla="*/ 0 h 464"/>
                <a:gd name="T4" fmla="*/ 0 w 1587"/>
                <a:gd name="T5" fmla="*/ 0 h 4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87" h="464">
                  <a:moveTo>
                    <a:pt x="0" y="464"/>
                  </a:move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9" name="Freeform 12"/>
            <p:cNvSpPr>
              <a:spLocks/>
            </p:cNvSpPr>
            <p:nvPr/>
          </p:nvSpPr>
          <p:spPr bwMode="auto">
            <a:xfrm>
              <a:off x="4565650" y="1023938"/>
              <a:ext cx="0" cy="2832100"/>
            </a:xfrm>
            <a:custGeom>
              <a:avLst/>
              <a:gdLst>
                <a:gd name="T0" fmla="*/ 2147483647 h 464"/>
                <a:gd name="T1" fmla="*/ 0 h 464"/>
                <a:gd name="T2" fmla="*/ 0 h 464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0" y="T0"/>
                </a:cxn>
                <a:cxn ang="T4">
                  <a:pos x="0" y="T1"/>
                </a:cxn>
                <a:cxn ang="T5">
                  <a:pos x="0" y="T2"/>
                </a:cxn>
              </a:cxnLst>
              <a:rect l="0" t="0" r="r" b="b"/>
              <a:pathLst>
                <a:path h="464">
                  <a:moveTo>
                    <a:pt x="0" y="464"/>
                  </a:move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0" name="Freeform 13"/>
            <p:cNvSpPr>
              <a:spLocks/>
            </p:cNvSpPr>
            <p:nvPr/>
          </p:nvSpPr>
          <p:spPr bwMode="auto">
            <a:xfrm>
              <a:off x="4970463" y="1023938"/>
              <a:ext cx="1587" cy="2832100"/>
            </a:xfrm>
            <a:custGeom>
              <a:avLst/>
              <a:gdLst>
                <a:gd name="T0" fmla="*/ 0 w 1587"/>
                <a:gd name="T1" fmla="*/ 2147483647 h 464"/>
                <a:gd name="T2" fmla="*/ 0 w 1587"/>
                <a:gd name="T3" fmla="*/ 0 h 464"/>
                <a:gd name="T4" fmla="*/ 0 w 1587"/>
                <a:gd name="T5" fmla="*/ 0 h 4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87" h="464">
                  <a:moveTo>
                    <a:pt x="0" y="464"/>
                  </a:move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1" name="Freeform 14"/>
            <p:cNvSpPr>
              <a:spLocks/>
            </p:cNvSpPr>
            <p:nvPr/>
          </p:nvSpPr>
          <p:spPr bwMode="auto">
            <a:xfrm>
              <a:off x="5381625" y="1023938"/>
              <a:ext cx="0" cy="2832100"/>
            </a:xfrm>
            <a:custGeom>
              <a:avLst/>
              <a:gdLst>
                <a:gd name="T0" fmla="*/ 2147483647 h 464"/>
                <a:gd name="T1" fmla="*/ 0 h 464"/>
                <a:gd name="T2" fmla="*/ 0 h 464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0" y="T0"/>
                </a:cxn>
                <a:cxn ang="T4">
                  <a:pos x="0" y="T1"/>
                </a:cxn>
                <a:cxn ang="T5">
                  <a:pos x="0" y="T2"/>
                </a:cxn>
              </a:cxnLst>
              <a:rect l="0" t="0" r="r" b="b"/>
              <a:pathLst>
                <a:path h="464">
                  <a:moveTo>
                    <a:pt x="0" y="464"/>
                  </a:move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2" name="Freeform 15"/>
            <p:cNvSpPr>
              <a:spLocks/>
            </p:cNvSpPr>
            <p:nvPr/>
          </p:nvSpPr>
          <p:spPr bwMode="auto">
            <a:xfrm>
              <a:off x="5792788" y="1023938"/>
              <a:ext cx="1587" cy="2832100"/>
            </a:xfrm>
            <a:custGeom>
              <a:avLst/>
              <a:gdLst>
                <a:gd name="T0" fmla="*/ 0 w 1587"/>
                <a:gd name="T1" fmla="*/ 2147483647 h 464"/>
                <a:gd name="T2" fmla="*/ 0 w 1587"/>
                <a:gd name="T3" fmla="*/ 0 h 464"/>
                <a:gd name="T4" fmla="*/ 0 w 1587"/>
                <a:gd name="T5" fmla="*/ 0 h 4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87" h="464">
                  <a:moveTo>
                    <a:pt x="0" y="464"/>
                  </a:move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" name="Freeform 16"/>
            <p:cNvSpPr>
              <a:spLocks/>
            </p:cNvSpPr>
            <p:nvPr/>
          </p:nvSpPr>
          <p:spPr bwMode="auto">
            <a:xfrm>
              <a:off x="6203950" y="1023938"/>
              <a:ext cx="0" cy="2832100"/>
            </a:xfrm>
            <a:custGeom>
              <a:avLst/>
              <a:gdLst>
                <a:gd name="T0" fmla="*/ 2147483647 h 464"/>
                <a:gd name="T1" fmla="*/ 0 h 464"/>
                <a:gd name="T2" fmla="*/ 0 h 464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0" y="T0"/>
                </a:cxn>
                <a:cxn ang="T4">
                  <a:pos x="0" y="T1"/>
                </a:cxn>
                <a:cxn ang="T5">
                  <a:pos x="0" y="T2"/>
                </a:cxn>
              </a:cxnLst>
              <a:rect l="0" t="0" r="r" b="b"/>
              <a:pathLst>
                <a:path h="464">
                  <a:moveTo>
                    <a:pt x="0" y="464"/>
                  </a:move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" name="Freeform 17"/>
            <p:cNvSpPr>
              <a:spLocks/>
            </p:cNvSpPr>
            <p:nvPr/>
          </p:nvSpPr>
          <p:spPr bwMode="auto">
            <a:xfrm>
              <a:off x="6613525" y="1023938"/>
              <a:ext cx="0" cy="2832100"/>
            </a:xfrm>
            <a:custGeom>
              <a:avLst/>
              <a:gdLst>
                <a:gd name="T0" fmla="*/ 2147483647 h 464"/>
                <a:gd name="T1" fmla="*/ 0 h 464"/>
                <a:gd name="T2" fmla="*/ 0 h 464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0" y="T0"/>
                </a:cxn>
                <a:cxn ang="T4">
                  <a:pos x="0" y="T1"/>
                </a:cxn>
                <a:cxn ang="T5">
                  <a:pos x="0" y="T2"/>
                </a:cxn>
              </a:cxnLst>
              <a:rect l="0" t="0" r="r" b="b"/>
              <a:pathLst>
                <a:path h="464">
                  <a:moveTo>
                    <a:pt x="0" y="464"/>
                  </a:move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" name="Freeform 18"/>
            <p:cNvSpPr>
              <a:spLocks/>
            </p:cNvSpPr>
            <p:nvPr/>
          </p:nvSpPr>
          <p:spPr bwMode="auto">
            <a:xfrm>
              <a:off x="2516188" y="3856038"/>
              <a:ext cx="4097337" cy="3175"/>
            </a:xfrm>
            <a:custGeom>
              <a:avLst/>
              <a:gdLst>
                <a:gd name="T0" fmla="*/ 0 w 748"/>
                <a:gd name="T1" fmla="*/ 0 h 3175"/>
                <a:gd name="T2" fmla="*/ 2147483647 w 748"/>
                <a:gd name="T3" fmla="*/ 0 h 3175"/>
                <a:gd name="T4" fmla="*/ 2147483647 w 748"/>
                <a:gd name="T5" fmla="*/ 0 h 317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48" h="3175">
                  <a:moveTo>
                    <a:pt x="0" y="0"/>
                  </a:moveTo>
                  <a:lnTo>
                    <a:pt x="74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" name="Freeform 19"/>
            <p:cNvSpPr>
              <a:spLocks/>
            </p:cNvSpPr>
            <p:nvPr/>
          </p:nvSpPr>
          <p:spPr bwMode="auto">
            <a:xfrm>
              <a:off x="2516188" y="3289300"/>
              <a:ext cx="4097337" cy="0"/>
            </a:xfrm>
            <a:custGeom>
              <a:avLst/>
              <a:gdLst>
                <a:gd name="T0" fmla="*/ 0 w 748"/>
                <a:gd name="T1" fmla="*/ 2147483647 w 748"/>
                <a:gd name="T2" fmla="*/ 2147483647 w 748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T0" y="0"/>
                </a:cxn>
                <a:cxn ang="T4">
                  <a:pos x="T1" y="0"/>
                </a:cxn>
                <a:cxn ang="T5">
                  <a:pos x="T2" y="0"/>
                </a:cxn>
              </a:cxnLst>
              <a:rect l="0" t="0" r="r" b="b"/>
              <a:pathLst>
                <a:path w="748">
                  <a:moveTo>
                    <a:pt x="0" y="0"/>
                  </a:moveTo>
                  <a:lnTo>
                    <a:pt x="74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" name="Freeform 20"/>
            <p:cNvSpPr>
              <a:spLocks/>
            </p:cNvSpPr>
            <p:nvPr/>
          </p:nvSpPr>
          <p:spPr bwMode="auto">
            <a:xfrm>
              <a:off x="2516188" y="2720975"/>
              <a:ext cx="4097337" cy="0"/>
            </a:xfrm>
            <a:custGeom>
              <a:avLst/>
              <a:gdLst>
                <a:gd name="T0" fmla="*/ 0 w 748"/>
                <a:gd name="T1" fmla="*/ 2147483647 w 748"/>
                <a:gd name="T2" fmla="*/ 2147483647 w 748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T0" y="0"/>
                </a:cxn>
                <a:cxn ang="T4">
                  <a:pos x="T1" y="0"/>
                </a:cxn>
                <a:cxn ang="T5">
                  <a:pos x="T2" y="0"/>
                </a:cxn>
              </a:cxnLst>
              <a:rect l="0" t="0" r="r" b="b"/>
              <a:pathLst>
                <a:path w="748">
                  <a:moveTo>
                    <a:pt x="0" y="0"/>
                  </a:moveTo>
                  <a:lnTo>
                    <a:pt x="74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" name="Freeform 21"/>
            <p:cNvSpPr>
              <a:spLocks/>
            </p:cNvSpPr>
            <p:nvPr/>
          </p:nvSpPr>
          <p:spPr bwMode="auto">
            <a:xfrm>
              <a:off x="2516188" y="2152650"/>
              <a:ext cx="4097337" cy="1588"/>
            </a:xfrm>
            <a:custGeom>
              <a:avLst/>
              <a:gdLst>
                <a:gd name="T0" fmla="*/ 0 w 748"/>
                <a:gd name="T1" fmla="*/ 0 h 1588"/>
                <a:gd name="T2" fmla="*/ 2147483647 w 748"/>
                <a:gd name="T3" fmla="*/ 0 h 1588"/>
                <a:gd name="T4" fmla="*/ 2147483647 w 748"/>
                <a:gd name="T5" fmla="*/ 0 h 15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48" h="1588">
                  <a:moveTo>
                    <a:pt x="0" y="0"/>
                  </a:moveTo>
                  <a:lnTo>
                    <a:pt x="74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" name="Freeform 22"/>
            <p:cNvSpPr>
              <a:spLocks/>
            </p:cNvSpPr>
            <p:nvPr/>
          </p:nvSpPr>
          <p:spPr bwMode="auto">
            <a:xfrm>
              <a:off x="2516188" y="1585913"/>
              <a:ext cx="4097337" cy="0"/>
            </a:xfrm>
            <a:custGeom>
              <a:avLst/>
              <a:gdLst>
                <a:gd name="T0" fmla="*/ 0 w 748"/>
                <a:gd name="T1" fmla="*/ 2147483647 w 748"/>
                <a:gd name="T2" fmla="*/ 2147483647 w 748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T0" y="0"/>
                </a:cxn>
                <a:cxn ang="T4">
                  <a:pos x="T1" y="0"/>
                </a:cxn>
                <a:cxn ang="T5">
                  <a:pos x="T2" y="0"/>
                </a:cxn>
              </a:cxnLst>
              <a:rect l="0" t="0" r="r" b="b"/>
              <a:pathLst>
                <a:path w="748">
                  <a:moveTo>
                    <a:pt x="0" y="0"/>
                  </a:moveTo>
                  <a:lnTo>
                    <a:pt x="74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" name="Freeform 23"/>
            <p:cNvSpPr>
              <a:spLocks/>
            </p:cNvSpPr>
            <p:nvPr/>
          </p:nvSpPr>
          <p:spPr bwMode="auto">
            <a:xfrm>
              <a:off x="2516188" y="1023938"/>
              <a:ext cx="4097337" cy="1587"/>
            </a:xfrm>
            <a:custGeom>
              <a:avLst/>
              <a:gdLst>
                <a:gd name="T0" fmla="*/ 0 w 748"/>
                <a:gd name="T1" fmla="*/ 0 h 1587"/>
                <a:gd name="T2" fmla="*/ 2147483647 w 748"/>
                <a:gd name="T3" fmla="*/ 0 h 1587"/>
                <a:gd name="T4" fmla="*/ 2147483647 w 748"/>
                <a:gd name="T5" fmla="*/ 0 h 158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48" h="1587">
                  <a:moveTo>
                    <a:pt x="0" y="0"/>
                  </a:moveTo>
                  <a:lnTo>
                    <a:pt x="74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" name="Line 24"/>
            <p:cNvSpPr>
              <a:spLocks noChangeShapeType="1"/>
            </p:cNvSpPr>
            <p:nvPr/>
          </p:nvSpPr>
          <p:spPr bwMode="auto">
            <a:xfrm>
              <a:off x="2516188" y="1017588"/>
              <a:ext cx="409733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" name="Freeform 25"/>
            <p:cNvSpPr>
              <a:spLocks/>
            </p:cNvSpPr>
            <p:nvPr/>
          </p:nvSpPr>
          <p:spPr bwMode="auto">
            <a:xfrm>
              <a:off x="2516188" y="1017588"/>
              <a:ext cx="4097337" cy="2838450"/>
            </a:xfrm>
            <a:custGeom>
              <a:avLst/>
              <a:gdLst>
                <a:gd name="T0" fmla="*/ 0 w 748"/>
                <a:gd name="T1" fmla="*/ 2147483647 h 465"/>
                <a:gd name="T2" fmla="*/ 2147483647 w 748"/>
                <a:gd name="T3" fmla="*/ 2147483647 h 465"/>
                <a:gd name="T4" fmla="*/ 2147483647 w 748"/>
                <a:gd name="T5" fmla="*/ 0 h 46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48" h="465">
                  <a:moveTo>
                    <a:pt x="0" y="465"/>
                  </a:moveTo>
                  <a:lnTo>
                    <a:pt x="748" y="465"/>
                  </a:lnTo>
                  <a:lnTo>
                    <a:pt x="74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" name="Line 26"/>
            <p:cNvSpPr>
              <a:spLocks noChangeShapeType="1"/>
            </p:cNvSpPr>
            <p:nvPr/>
          </p:nvSpPr>
          <p:spPr bwMode="auto">
            <a:xfrm flipV="1">
              <a:off x="2516188" y="1017588"/>
              <a:ext cx="3175" cy="28384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" name="Line 27"/>
            <p:cNvSpPr>
              <a:spLocks noChangeShapeType="1"/>
            </p:cNvSpPr>
            <p:nvPr/>
          </p:nvSpPr>
          <p:spPr bwMode="auto">
            <a:xfrm>
              <a:off x="2516188" y="3856038"/>
              <a:ext cx="4097337" cy="31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" name="Line 28"/>
            <p:cNvSpPr>
              <a:spLocks noChangeShapeType="1"/>
            </p:cNvSpPr>
            <p:nvPr/>
          </p:nvSpPr>
          <p:spPr bwMode="auto">
            <a:xfrm flipV="1">
              <a:off x="2516188" y="1017588"/>
              <a:ext cx="3175" cy="28384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" name="Line 29"/>
            <p:cNvSpPr>
              <a:spLocks noChangeShapeType="1"/>
            </p:cNvSpPr>
            <p:nvPr/>
          </p:nvSpPr>
          <p:spPr bwMode="auto">
            <a:xfrm flipV="1">
              <a:off x="2516188" y="3808413"/>
              <a:ext cx="3175" cy="476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" name="Line 30"/>
            <p:cNvSpPr>
              <a:spLocks noChangeShapeType="1"/>
            </p:cNvSpPr>
            <p:nvPr/>
          </p:nvSpPr>
          <p:spPr bwMode="auto">
            <a:xfrm>
              <a:off x="2516188" y="1023938"/>
              <a:ext cx="3175" cy="4286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" name="Rectangle 31"/>
            <p:cNvSpPr>
              <a:spLocks noChangeArrowheads="1"/>
            </p:cNvSpPr>
            <p:nvPr/>
          </p:nvSpPr>
          <p:spPr bwMode="auto">
            <a:xfrm>
              <a:off x="2490788" y="3875088"/>
              <a:ext cx="9938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400">
                  <a:latin typeface="Helvetica" charset="0"/>
                </a:rPr>
                <a:t>0</a:t>
              </a:r>
              <a:endParaRPr lang="en-US" altLang="en-US" sz="2800">
                <a:latin typeface="Times New Roman" charset="0"/>
              </a:endParaRPr>
            </a:p>
          </p:txBody>
        </p:sp>
        <p:sp>
          <p:nvSpPr>
            <p:cNvPr id="219" name="Line 32"/>
            <p:cNvSpPr>
              <a:spLocks noChangeShapeType="1"/>
            </p:cNvSpPr>
            <p:nvPr/>
          </p:nvSpPr>
          <p:spPr bwMode="auto">
            <a:xfrm flipV="1">
              <a:off x="2922588" y="3808413"/>
              <a:ext cx="0" cy="476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" name="Line 33"/>
            <p:cNvSpPr>
              <a:spLocks noChangeShapeType="1"/>
            </p:cNvSpPr>
            <p:nvPr/>
          </p:nvSpPr>
          <p:spPr bwMode="auto">
            <a:xfrm>
              <a:off x="2922588" y="1023938"/>
              <a:ext cx="0" cy="4286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" name="Rectangle 34"/>
            <p:cNvSpPr>
              <a:spLocks noChangeArrowheads="1"/>
            </p:cNvSpPr>
            <p:nvPr/>
          </p:nvSpPr>
          <p:spPr bwMode="auto">
            <a:xfrm>
              <a:off x="2862263" y="3875088"/>
              <a:ext cx="1987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400">
                  <a:latin typeface="Helvetica" charset="0"/>
                </a:rPr>
                <a:t>10</a:t>
              </a:r>
              <a:endParaRPr lang="en-US" altLang="en-US" sz="2800">
                <a:latin typeface="Times New Roman" charset="0"/>
              </a:endParaRPr>
            </a:p>
          </p:txBody>
        </p:sp>
        <p:sp>
          <p:nvSpPr>
            <p:cNvPr id="222" name="Line 35"/>
            <p:cNvSpPr>
              <a:spLocks noChangeShapeType="1"/>
            </p:cNvSpPr>
            <p:nvPr/>
          </p:nvSpPr>
          <p:spPr bwMode="auto">
            <a:xfrm flipV="1">
              <a:off x="3332163" y="3808413"/>
              <a:ext cx="0" cy="476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3" name="Line 36"/>
            <p:cNvSpPr>
              <a:spLocks noChangeShapeType="1"/>
            </p:cNvSpPr>
            <p:nvPr/>
          </p:nvSpPr>
          <p:spPr bwMode="auto">
            <a:xfrm>
              <a:off x="3332163" y="1023938"/>
              <a:ext cx="0" cy="4286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4" name="Rectangle 37"/>
            <p:cNvSpPr>
              <a:spLocks noChangeArrowheads="1"/>
            </p:cNvSpPr>
            <p:nvPr/>
          </p:nvSpPr>
          <p:spPr bwMode="auto">
            <a:xfrm>
              <a:off x="3271838" y="3875088"/>
              <a:ext cx="1987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400">
                  <a:latin typeface="Helvetica" charset="0"/>
                </a:rPr>
                <a:t>20</a:t>
              </a:r>
              <a:endParaRPr lang="en-US" altLang="en-US" sz="2800">
                <a:latin typeface="Times New Roman" charset="0"/>
              </a:endParaRPr>
            </a:p>
          </p:txBody>
        </p:sp>
        <p:sp>
          <p:nvSpPr>
            <p:cNvPr id="225" name="Line 38"/>
            <p:cNvSpPr>
              <a:spLocks noChangeShapeType="1"/>
            </p:cNvSpPr>
            <p:nvPr/>
          </p:nvSpPr>
          <p:spPr bwMode="auto">
            <a:xfrm flipV="1">
              <a:off x="3744913" y="3808413"/>
              <a:ext cx="0" cy="476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" name="Line 39"/>
            <p:cNvSpPr>
              <a:spLocks noChangeShapeType="1"/>
            </p:cNvSpPr>
            <p:nvPr/>
          </p:nvSpPr>
          <p:spPr bwMode="auto">
            <a:xfrm>
              <a:off x="3744913" y="1023938"/>
              <a:ext cx="0" cy="4286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" name="Rectangle 40"/>
            <p:cNvSpPr>
              <a:spLocks noChangeArrowheads="1"/>
            </p:cNvSpPr>
            <p:nvPr/>
          </p:nvSpPr>
          <p:spPr bwMode="auto">
            <a:xfrm>
              <a:off x="3683000" y="3875088"/>
              <a:ext cx="1987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400">
                  <a:latin typeface="Helvetica" charset="0"/>
                </a:rPr>
                <a:t>30</a:t>
              </a:r>
              <a:endParaRPr lang="en-US" altLang="en-US" sz="2800">
                <a:latin typeface="Times New Roman" charset="0"/>
              </a:endParaRPr>
            </a:p>
          </p:txBody>
        </p:sp>
        <p:sp>
          <p:nvSpPr>
            <p:cNvPr id="228" name="Line 41"/>
            <p:cNvSpPr>
              <a:spLocks noChangeShapeType="1"/>
            </p:cNvSpPr>
            <p:nvPr/>
          </p:nvSpPr>
          <p:spPr bwMode="auto">
            <a:xfrm flipV="1">
              <a:off x="4154488" y="3808413"/>
              <a:ext cx="1587" cy="476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" name="Line 42"/>
            <p:cNvSpPr>
              <a:spLocks noChangeShapeType="1"/>
            </p:cNvSpPr>
            <p:nvPr/>
          </p:nvSpPr>
          <p:spPr bwMode="auto">
            <a:xfrm>
              <a:off x="4154488" y="1023938"/>
              <a:ext cx="1587" cy="4286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0" name="Rectangle 43"/>
            <p:cNvSpPr>
              <a:spLocks noChangeArrowheads="1"/>
            </p:cNvSpPr>
            <p:nvPr/>
          </p:nvSpPr>
          <p:spPr bwMode="auto">
            <a:xfrm>
              <a:off x="4094163" y="3875088"/>
              <a:ext cx="1987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400">
                  <a:latin typeface="Helvetica" charset="0"/>
                </a:rPr>
                <a:t>40</a:t>
              </a:r>
              <a:endParaRPr lang="en-US" altLang="en-US" sz="2800">
                <a:latin typeface="Times New Roman" charset="0"/>
              </a:endParaRPr>
            </a:p>
          </p:txBody>
        </p:sp>
        <p:sp>
          <p:nvSpPr>
            <p:cNvPr id="231" name="Line 44"/>
            <p:cNvSpPr>
              <a:spLocks noChangeShapeType="1"/>
            </p:cNvSpPr>
            <p:nvPr/>
          </p:nvSpPr>
          <p:spPr bwMode="auto">
            <a:xfrm flipV="1">
              <a:off x="4565650" y="3808413"/>
              <a:ext cx="0" cy="476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2" name="Line 45"/>
            <p:cNvSpPr>
              <a:spLocks noChangeShapeType="1"/>
            </p:cNvSpPr>
            <p:nvPr/>
          </p:nvSpPr>
          <p:spPr bwMode="auto">
            <a:xfrm>
              <a:off x="4565650" y="1023938"/>
              <a:ext cx="0" cy="4286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3" name="Rectangle 46"/>
            <p:cNvSpPr>
              <a:spLocks noChangeArrowheads="1"/>
            </p:cNvSpPr>
            <p:nvPr/>
          </p:nvSpPr>
          <p:spPr bwMode="auto">
            <a:xfrm>
              <a:off x="4505325" y="3875088"/>
              <a:ext cx="1987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400">
                  <a:latin typeface="Helvetica" charset="0"/>
                </a:rPr>
                <a:t>50</a:t>
              </a:r>
              <a:endParaRPr lang="en-US" altLang="en-US" sz="2800">
                <a:latin typeface="Times New Roman" charset="0"/>
              </a:endParaRPr>
            </a:p>
          </p:txBody>
        </p:sp>
        <p:sp>
          <p:nvSpPr>
            <p:cNvPr id="234" name="Line 47"/>
            <p:cNvSpPr>
              <a:spLocks noChangeShapeType="1"/>
            </p:cNvSpPr>
            <p:nvPr/>
          </p:nvSpPr>
          <p:spPr bwMode="auto">
            <a:xfrm flipV="1">
              <a:off x="4970463" y="3808413"/>
              <a:ext cx="1587" cy="476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" name="Line 48"/>
            <p:cNvSpPr>
              <a:spLocks noChangeShapeType="1"/>
            </p:cNvSpPr>
            <p:nvPr/>
          </p:nvSpPr>
          <p:spPr bwMode="auto">
            <a:xfrm>
              <a:off x="4970463" y="1023938"/>
              <a:ext cx="1587" cy="4286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" name="Rectangle 49"/>
            <p:cNvSpPr>
              <a:spLocks noChangeArrowheads="1"/>
            </p:cNvSpPr>
            <p:nvPr/>
          </p:nvSpPr>
          <p:spPr bwMode="auto">
            <a:xfrm>
              <a:off x="4911725" y="3875088"/>
              <a:ext cx="1987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400">
                  <a:latin typeface="Helvetica" charset="0"/>
                </a:rPr>
                <a:t>60</a:t>
              </a:r>
              <a:endParaRPr lang="en-US" altLang="en-US" sz="2800">
                <a:latin typeface="Times New Roman" charset="0"/>
              </a:endParaRPr>
            </a:p>
          </p:txBody>
        </p:sp>
        <p:sp>
          <p:nvSpPr>
            <p:cNvPr id="237" name="Line 50"/>
            <p:cNvSpPr>
              <a:spLocks noChangeShapeType="1"/>
            </p:cNvSpPr>
            <p:nvPr/>
          </p:nvSpPr>
          <p:spPr bwMode="auto">
            <a:xfrm flipV="1">
              <a:off x="5381625" y="3808413"/>
              <a:ext cx="0" cy="476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" name="Line 51"/>
            <p:cNvSpPr>
              <a:spLocks noChangeShapeType="1"/>
            </p:cNvSpPr>
            <p:nvPr/>
          </p:nvSpPr>
          <p:spPr bwMode="auto">
            <a:xfrm>
              <a:off x="5381625" y="1023938"/>
              <a:ext cx="0" cy="4286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" name="Rectangle 52"/>
            <p:cNvSpPr>
              <a:spLocks noChangeArrowheads="1"/>
            </p:cNvSpPr>
            <p:nvPr/>
          </p:nvSpPr>
          <p:spPr bwMode="auto">
            <a:xfrm>
              <a:off x="5321300" y="3875088"/>
              <a:ext cx="1987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400">
                  <a:latin typeface="Helvetica" charset="0"/>
                </a:rPr>
                <a:t>70</a:t>
              </a:r>
              <a:endParaRPr lang="en-US" altLang="en-US" sz="2800">
                <a:latin typeface="Times New Roman" charset="0"/>
              </a:endParaRPr>
            </a:p>
          </p:txBody>
        </p:sp>
        <p:sp>
          <p:nvSpPr>
            <p:cNvPr id="240" name="Line 53"/>
            <p:cNvSpPr>
              <a:spLocks noChangeShapeType="1"/>
            </p:cNvSpPr>
            <p:nvPr/>
          </p:nvSpPr>
          <p:spPr bwMode="auto">
            <a:xfrm flipV="1">
              <a:off x="5792788" y="3808413"/>
              <a:ext cx="1587" cy="476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1" name="Line 54"/>
            <p:cNvSpPr>
              <a:spLocks noChangeShapeType="1"/>
            </p:cNvSpPr>
            <p:nvPr/>
          </p:nvSpPr>
          <p:spPr bwMode="auto">
            <a:xfrm>
              <a:off x="5792788" y="1023938"/>
              <a:ext cx="1587" cy="4286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2" name="Rectangle 55"/>
            <p:cNvSpPr>
              <a:spLocks noChangeArrowheads="1"/>
            </p:cNvSpPr>
            <p:nvPr/>
          </p:nvSpPr>
          <p:spPr bwMode="auto">
            <a:xfrm>
              <a:off x="5732463" y="3875088"/>
              <a:ext cx="1987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400">
                  <a:latin typeface="Helvetica" charset="0"/>
                </a:rPr>
                <a:t>80</a:t>
              </a:r>
              <a:endParaRPr lang="en-US" altLang="en-US" sz="2800">
                <a:latin typeface="Times New Roman" charset="0"/>
              </a:endParaRPr>
            </a:p>
          </p:txBody>
        </p:sp>
        <p:sp>
          <p:nvSpPr>
            <p:cNvPr id="243" name="Line 56"/>
            <p:cNvSpPr>
              <a:spLocks noChangeShapeType="1"/>
            </p:cNvSpPr>
            <p:nvPr/>
          </p:nvSpPr>
          <p:spPr bwMode="auto">
            <a:xfrm flipV="1">
              <a:off x="6203950" y="3808413"/>
              <a:ext cx="0" cy="476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4" name="Line 57"/>
            <p:cNvSpPr>
              <a:spLocks noChangeShapeType="1"/>
            </p:cNvSpPr>
            <p:nvPr/>
          </p:nvSpPr>
          <p:spPr bwMode="auto">
            <a:xfrm>
              <a:off x="6203950" y="1023938"/>
              <a:ext cx="0" cy="4286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" name="Rectangle 58"/>
            <p:cNvSpPr>
              <a:spLocks noChangeArrowheads="1"/>
            </p:cNvSpPr>
            <p:nvPr/>
          </p:nvSpPr>
          <p:spPr bwMode="auto">
            <a:xfrm>
              <a:off x="6142038" y="3875088"/>
              <a:ext cx="1987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400">
                  <a:latin typeface="Helvetica" charset="0"/>
                </a:rPr>
                <a:t>90</a:t>
              </a:r>
              <a:endParaRPr lang="en-US" altLang="en-US" sz="2800">
                <a:latin typeface="Times New Roman" charset="0"/>
              </a:endParaRPr>
            </a:p>
          </p:txBody>
        </p:sp>
        <p:sp>
          <p:nvSpPr>
            <p:cNvPr id="246" name="Line 59"/>
            <p:cNvSpPr>
              <a:spLocks noChangeShapeType="1"/>
            </p:cNvSpPr>
            <p:nvPr/>
          </p:nvSpPr>
          <p:spPr bwMode="auto">
            <a:xfrm flipV="1">
              <a:off x="6613525" y="3808413"/>
              <a:ext cx="0" cy="476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" name="Line 60"/>
            <p:cNvSpPr>
              <a:spLocks noChangeShapeType="1"/>
            </p:cNvSpPr>
            <p:nvPr/>
          </p:nvSpPr>
          <p:spPr bwMode="auto">
            <a:xfrm>
              <a:off x="6613525" y="1023938"/>
              <a:ext cx="0" cy="4286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" name="Rectangle 61"/>
            <p:cNvSpPr>
              <a:spLocks noChangeArrowheads="1"/>
            </p:cNvSpPr>
            <p:nvPr/>
          </p:nvSpPr>
          <p:spPr bwMode="auto">
            <a:xfrm>
              <a:off x="6526213" y="3875088"/>
              <a:ext cx="298159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400">
                  <a:latin typeface="Helvetica" charset="0"/>
                </a:rPr>
                <a:t>100</a:t>
              </a:r>
              <a:endParaRPr lang="en-US" altLang="en-US" sz="2800">
                <a:latin typeface="Times New Roman" charset="0"/>
              </a:endParaRPr>
            </a:p>
          </p:txBody>
        </p:sp>
        <p:sp>
          <p:nvSpPr>
            <p:cNvPr id="249" name="Line 62"/>
            <p:cNvSpPr>
              <a:spLocks noChangeShapeType="1"/>
            </p:cNvSpPr>
            <p:nvPr/>
          </p:nvSpPr>
          <p:spPr bwMode="auto">
            <a:xfrm>
              <a:off x="2516188" y="3856038"/>
              <a:ext cx="38100" cy="31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0" name="Line 63"/>
            <p:cNvSpPr>
              <a:spLocks noChangeShapeType="1"/>
            </p:cNvSpPr>
            <p:nvPr/>
          </p:nvSpPr>
          <p:spPr bwMode="auto">
            <a:xfrm flipH="1">
              <a:off x="6569075" y="3856038"/>
              <a:ext cx="44450" cy="31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1" name="Rectangle 64"/>
            <p:cNvSpPr>
              <a:spLocks noChangeArrowheads="1"/>
            </p:cNvSpPr>
            <p:nvPr/>
          </p:nvSpPr>
          <p:spPr bwMode="auto">
            <a:xfrm>
              <a:off x="2184400" y="3792538"/>
              <a:ext cx="9938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400">
                  <a:latin typeface="Helvetica" charset="0"/>
                </a:rPr>
                <a:t>0</a:t>
              </a:r>
              <a:endParaRPr lang="en-US" altLang="en-US" sz="2800">
                <a:latin typeface="Times New Roman" charset="0"/>
              </a:endParaRPr>
            </a:p>
          </p:txBody>
        </p:sp>
        <p:sp>
          <p:nvSpPr>
            <p:cNvPr id="252" name="Line 65"/>
            <p:cNvSpPr>
              <a:spLocks noChangeShapeType="1"/>
            </p:cNvSpPr>
            <p:nvPr/>
          </p:nvSpPr>
          <p:spPr bwMode="auto">
            <a:xfrm>
              <a:off x="2516188" y="3289300"/>
              <a:ext cx="3810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3" name="Line 66"/>
            <p:cNvSpPr>
              <a:spLocks noChangeShapeType="1"/>
            </p:cNvSpPr>
            <p:nvPr/>
          </p:nvSpPr>
          <p:spPr bwMode="auto">
            <a:xfrm flipH="1">
              <a:off x="6569075" y="3289300"/>
              <a:ext cx="4445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4" name="Rectangle 67"/>
            <p:cNvSpPr>
              <a:spLocks noChangeArrowheads="1"/>
            </p:cNvSpPr>
            <p:nvPr/>
          </p:nvSpPr>
          <p:spPr bwMode="auto">
            <a:xfrm>
              <a:off x="2063750" y="3222625"/>
              <a:ext cx="298159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400">
                  <a:latin typeface="Helvetica" charset="0"/>
                </a:rPr>
                <a:t>500</a:t>
              </a:r>
              <a:endParaRPr lang="en-US" altLang="en-US" sz="2800">
                <a:latin typeface="Times New Roman" charset="0"/>
              </a:endParaRPr>
            </a:p>
          </p:txBody>
        </p:sp>
        <p:sp>
          <p:nvSpPr>
            <p:cNvPr id="255" name="Line 68"/>
            <p:cNvSpPr>
              <a:spLocks noChangeShapeType="1"/>
            </p:cNvSpPr>
            <p:nvPr/>
          </p:nvSpPr>
          <p:spPr bwMode="auto">
            <a:xfrm>
              <a:off x="2516188" y="2720975"/>
              <a:ext cx="3810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" name="Line 69"/>
            <p:cNvSpPr>
              <a:spLocks noChangeShapeType="1"/>
            </p:cNvSpPr>
            <p:nvPr/>
          </p:nvSpPr>
          <p:spPr bwMode="auto">
            <a:xfrm flipH="1">
              <a:off x="6569075" y="2720975"/>
              <a:ext cx="4445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" name="Rectangle 70"/>
            <p:cNvSpPr>
              <a:spLocks noChangeArrowheads="1"/>
            </p:cNvSpPr>
            <p:nvPr/>
          </p:nvSpPr>
          <p:spPr bwMode="auto">
            <a:xfrm>
              <a:off x="2001838" y="2654300"/>
              <a:ext cx="397545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400">
                  <a:latin typeface="Helvetica" charset="0"/>
                </a:rPr>
                <a:t>1000</a:t>
              </a:r>
              <a:endParaRPr lang="en-US" altLang="en-US" sz="2800">
                <a:latin typeface="Times New Roman" charset="0"/>
              </a:endParaRPr>
            </a:p>
          </p:txBody>
        </p:sp>
        <p:sp>
          <p:nvSpPr>
            <p:cNvPr id="258" name="Line 71"/>
            <p:cNvSpPr>
              <a:spLocks noChangeShapeType="1"/>
            </p:cNvSpPr>
            <p:nvPr/>
          </p:nvSpPr>
          <p:spPr bwMode="auto">
            <a:xfrm>
              <a:off x="2516188" y="2152650"/>
              <a:ext cx="38100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9" name="Line 72"/>
            <p:cNvSpPr>
              <a:spLocks noChangeShapeType="1"/>
            </p:cNvSpPr>
            <p:nvPr/>
          </p:nvSpPr>
          <p:spPr bwMode="auto">
            <a:xfrm flipH="1">
              <a:off x="6569075" y="2152650"/>
              <a:ext cx="44450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" name="Rectangle 73"/>
            <p:cNvSpPr>
              <a:spLocks noChangeArrowheads="1"/>
            </p:cNvSpPr>
            <p:nvPr/>
          </p:nvSpPr>
          <p:spPr bwMode="auto">
            <a:xfrm>
              <a:off x="2001838" y="2087563"/>
              <a:ext cx="397545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400">
                  <a:latin typeface="Helvetica" charset="0"/>
                </a:rPr>
                <a:t>1500</a:t>
              </a:r>
              <a:endParaRPr lang="en-US" altLang="en-US" sz="2800">
                <a:latin typeface="Times New Roman" charset="0"/>
              </a:endParaRPr>
            </a:p>
          </p:txBody>
        </p:sp>
        <p:sp>
          <p:nvSpPr>
            <p:cNvPr id="261" name="Line 74"/>
            <p:cNvSpPr>
              <a:spLocks noChangeShapeType="1"/>
            </p:cNvSpPr>
            <p:nvPr/>
          </p:nvSpPr>
          <p:spPr bwMode="auto">
            <a:xfrm>
              <a:off x="2516188" y="1585913"/>
              <a:ext cx="3810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2" name="Line 75"/>
            <p:cNvSpPr>
              <a:spLocks noChangeShapeType="1"/>
            </p:cNvSpPr>
            <p:nvPr/>
          </p:nvSpPr>
          <p:spPr bwMode="auto">
            <a:xfrm flipH="1">
              <a:off x="6569075" y="1585913"/>
              <a:ext cx="4445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3" name="Rectangle 76"/>
            <p:cNvSpPr>
              <a:spLocks noChangeArrowheads="1"/>
            </p:cNvSpPr>
            <p:nvPr/>
          </p:nvSpPr>
          <p:spPr bwMode="auto">
            <a:xfrm>
              <a:off x="2001838" y="1519238"/>
              <a:ext cx="397545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400">
                  <a:latin typeface="Helvetica" charset="0"/>
                </a:rPr>
                <a:t>2000</a:t>
              </a:r>
              <a:endParaRPr lang="en-US" altLang="en-US" sz="2800">
                <a:latin typeface="Times New Roman" charset="0"/>
              </a:endParaRPr>
            </a:p>
          </p:txBody>
        </p:sp>
        <p:sp>
          <p:nvSpPr>
            <p:cNvPr id="264" name="Line 77"/>
            <p:cNvSpPr>
              <a:spLocks noChangeShapeType="1"/>
            </p:cNvSpPr>
            <p:nvPr/>
          </p:nvSpPr>
          <p:spPr bwMode="auto">
            <a:xfrm>
              <a:off x="2516188" y="1023938"/>
              <a:ext cx="3810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5" name="Line 78"/>
            <p:cNvSpPr>
              <a:spLocks noChangeShapeType="1"/>
            </p:cNvSpPr>
            <p:nvPr/>
          </p:nvSpPr>
          <p:spPr bwMode="auto">
            <a:xfrm flipH="1">
              <a:off x="6569075" y="1023938"/>
              <a:ext cx="4445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" name="Rectangle 79"/>
            <p:cNvSpPr>
              <a:spLocks noChangeArrowheads="1"/>
            </p:cNvSpPr>
            <p:nvPr/>
          </p:nvSpPr>
          <p:spPr bwMode="auto">
            <a:xfrm>
              <a:off x="2001838" y="954088"/>
              <a:ext cx="397545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400">
                  <a:latin typeface="Helvetica" charset="0"/>
                </a:rPr>
                <a:t>2500</a:t>
              </a:r>
              <a:endParaRPr lang="en-US" altLang="en-US" sz="2800">
                <a:latin typeface="Times New Roman" charset="0"/>
              </a:endParaRPr>
            </a:p>
          </p:txBody>
        </p:sp>
        <p:sp>
          <p:nvSpPr>
            <p:cNvPr id="267" name="Line 80"/>
            <p:cNvSpPr>
              <a:spLocks noChangeShapeType="1"/>
            </p:cNvSpPr>
            <p:nvPr/>
          </p:nvSpPr>
          <p:spPr bwMode="auto">
            <a:xfrm>
              <a:off x="2516188" y="1017588"/>
              <a:ext cx="409733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8" name="Freeform 81"/>
            <p:cNvSpPr>
              <a:spLocks/>
            </p:cNvSpPr>
            <p:nvPr/>
          </p:nvSpPr>
          <p:spPr bwMode="auto">
            <a:xfrm>
              <a:off x="2516188" y="1017588"/>
              <a:ext cx="4097337" cy="2838450"/>
            </a:xfrm>
            <a:custGeom>
              <a:avLst/>
              <a:gdLst>
                <a:gd name="T0" fmla="*/ 0 w 748"/>
                <a:gd name="T1" fmla="*/ 2147483647 h 465"/>
                <a:gd name="T2" fmla="*/ 2147483647 w 748"/>
                <a:gd name="T3" fmla="*/ 2147483647 h 465"/>
                <a:gd name="T4" fmla="*/ 2147483647 w 748"/>
                <a:gd name="T5" fmla="*/ 0 h 46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48" h="465">
                  <a:moveTo>
                    <a:pt x="0" y="465"/>
                  </a:moveTo>
                  <a:lnTo>
                    <a:pt x="748" y="465"/>
                  </a:lnTo>
                  <a:lnTo>
                    <a:pt x="74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9" name="Line 82"/>
            <p:cNvSpPr>
              <a:spLocks noChangeShapeType="1"/>
            </p:cNvSpPr>
            <p:nvPr/>
          </p:nvSpPr>
          <p:spPr bwMode="auto">
            <a:xfrm flipV="1">
              <a:off x="2516188" y="1017588"/>
              <a:ext cx="3175" cy="28384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0" name="Freeform 83"/>
            <p:cNvSpPr>
              <a:spLocks/>
            </p:cNvSpPr>
            <p:nvPr/>
          </p:nvSpPr>
          <p:spPr bwMode="auto">
            <a:xfrm>
              <a:off x="2592388" y="1360488"/>
              <a:ext cx="4021137" cy="2490787"/>
            </a:xfrm>
            <a:custGeom>
              <a:avLst/>
              <a:gdLst>
                <a:gd name="T0" fmla="*/ 2147483647 w 4161"/>
                <a:gd name="T1" fmla="*/ 2147483647 h 2169"/>
                <a:gd name="T2" fmla="*/ 2147483647 w 4161"/>
                <a:gd name="T3" fmla="*/ 2147483647 h 2169"/>
                <a:gd name="T4" fmla="*/ 2147483647 w 4161"/>
                <a:gd name="T5" fmla="*/ 2147483647 h 2169"/>
                <a:gd name="T6" fmla="*/ 2147483647 w 4161"/>
                <a:gd name="T7" fmla="*/ 2147483647 h 2169"/>
                <a:gd name="T8" fmla="*/ 2147483647 w 4161"/>
                <a:gd name="T9" fmla="*/ 2147483647 h 2169"/>
                <a:gd name="T10" fmla="*/ 2147483647 w 4161"/>
                <a:gd name="T11" fmla="*/ 2147483647 h 2169"/>
                <a:gd name="T12" fmla="*/ 2147483647 w 4161"/>
                <a:gd name="T13" fmla="*/ 2147483647 h 2169"/>
                <a:gd name="T14" fmla="*/ 2147483647 w 4161"/>
                <a:gd name="T15" fmla="*/ 2147483647 h 2169"/>
                <a:gd name="T16" fmla="*/ 2147483647 w 4161"/>
                <a:gd name="T17" fmla="*/ 2147483647 h 2169"/>
                <a:gd name="T18" fmla="*/ 2147483647 w 4161"/>
                <a:gd name="T19" fmla="*/ 2147483647 h 2169"/>
                <a:gd name="T20" fmla="*/ 2147483647 w 4161"/>
                <a:gd name="T21" fmla="*/ 2147483647 h 2169"/>
                <a:gd name="T22" fmla="*/ 2147483647 w 4161"/>
                <a:gd name="T23" fmla="*/ 2147483647 h 2169"/>
                <a:gd name="T24" fmla="*/ 2147483647 w 4161"/>
                <a:gd name="T25" fmla="*/ 2147483647 h 2169"/>
                <a:gd name="T26" fmla="*/ 2147483647 w 4161"/>
                <a:gd name="T27" fmla="*/ 2147483647 h 2169"/>
                <a:gd name="T28" fmla="*/ 2147483647 w 4161"/>
                <a:gd name="T29" fmla="*/ 2147483647 h 2169"/>
                <a:gd name="T30" fmla="*/ 2147483647 w 4161"/>
                <a:gd name="T31" fmla="*/ 2147483647 h 2169"/>
                <a:gd name="T32" fmla="*/ 2147483647 w 4161"/>
                <a:gd name="T33" fmla="*/ 2147483647 h 2169"/>
                <a:gd name="T34" fmla="*/ 2147483647 w 4161"/>
                <a:gd name="T35" fmla="*/ 2147483647 h 2169"/>
                <a:gd name="T36" fmla="*/ 2147483647 w 4161"/>
                <a:gd name="T37" fmla="*/ 2147483647 h 2169"/>
                <a:gd name="T38" fmla="*/ 2147483647 w 4161"/>
                <a:gd name="T39" fmla="*/ 2147483647 h 2169"/>
                <a:gd name="T40" fmla="*/ 2147483647 w 4161"/>
                <a:gd name="T41" fmla="*/ 2147483647 h 2169"/>
                <a:gd name="T42" fmla="*/ 2147483647 w 4161"/>
                <a:gd name="T43" fmla="*/ 2147483647 h 2169"/>
                <a:gd name="T44" fmla="*/ 2147483647 w 4161"/>
                <a:gd name="T45" fmla="*/ 2147483647 h 2169"/>
                <a:gd name="T46" fmla="*/ 2147483647 w 4161"/>
                <a:gd name="T47" fmla="*/ 2147483647 h 2169"/>
                <a:gd name="T48" fmla="*/ 2147483647 w 4161"/>
                <a:gd name="T49" fmla="*/ 2147483647 h 2169"/>
                <a:gd name="T50" fmla="*/ 2147483647 w 4161"/>
                <a:gd name="T51" fmla="*/ 2147483647 h 2169"/>
                <a:gd name="T52" fmla="*/ 2147483647 w 4161"/>
                <a:gd name="T53" fmla="*/ 2147483647 h 2169"/>
                <a:gd name="T54" fmla="*/ 2147483647 w 4161"/>
                <a:gd name="T55" fmla="*/ 2147483647 h 2169"/>
                <a:gd name="T56" fmla="*/ 2147483647 w 4161"/>
                <a:gd name="T57" fmla="*/ 2147483647 h 2169"/>
                <a:gd name="T58" fmla="*/ 2147483647 w 4161"/>
                <a:gd name="T59" fmla="*/ 2147483647 h 2169"/>
                <a:gd name="T60" fmla="*/ 2147483647 w 4161"/>
                <a:gd name="T61" fmla="*/ 2147483647 h 2169"/>
                <a:gd name="T62" fmla="*/ 2147483647 w 4161"/>
                <a:gd name="T63" fmla="*/ 2147483647 h 2169"/>
                <a:gd name="T64" fmla="*/ 2147483647 w 4161"/>
                <a:gd name="T65" fmla="*/ 2147483647 h 2169"/>
                <a:gd name="T66" fmla="*/ 2147483647 w 4161"/>
                <a:gd name="T67" fmla="*/ 2147483647 h 2169"/>
                <a:gd name="T68" fmla="*/ 2147483647 w 4161"/>
                <a:gd name="T69" fmla="*/ 2147483647 h 2169"/>
                <a:gd name="T70" fmla="*/ 2147483647 w 4161"/>
                <a:gd name="T71" fmla="*/ 2147483647 h 2169"/>
                <a:gd name="T72" fmla="*/ 2147483647 w 4161"/>
                <a:gd name="T73" fmla="*/ 2147483647 h 2169"/>
                <a:gd name="T74" fmla="*/ 2147483647 w 4161"/>
                <a:gd name="T75" fmla="*/ 2147483647 h 2169"/>
                <a:gd name="T76" fmla="*/ 2147483647 w 4161"/>
                <a:gd name="T77" fmla="*/ 2147483647 h 2169"/>
                <a:gd name="T78" fmla="*/ 2147483647 w 4161"/>
                <a:gd name="T79" fmla="*/ 2147483647 h 2169"/>
                <a:gd name="T80" fmla="*/ 2147483647 w 4161"/>
                <a:gd name="T81" fmla="*/ 2147483647 h 2169"/>
                <a:gd name="T82" fmla="*/ 2147483647 w 4161"/>
                <a:gd name="T83" fmla="*/ 2147483647 h 2169"/>
                <a:gd name="T84" fmla="*/ 2147483647 w 4161"/>
                <a:gd name="T85" fmla="*/ 2147483647 h 2169"/>
                <a:gd name="T86" fmla="*/ 2147483647 w 4161"/>
                <a:gd name="T87" fmla="*/ 2147483647 h 2169"/>
                <a:gd name="T88" fmla="*/ 2147483647 w 4161"/>
                <a:gd name="T89" fmla="*/ 2147483647 h 2169"/>
                <a:gd name="T90" fmla="*/ 2147483647 w 4161"/>
                <a:gd name="T91" fmla="*/ 2147483647 h 2169"/>
                <a:gd name="T92" fmla="*/ 2147483647 w 4161"/>
                <a:gd name="T93" fmla="*/ 2147483647 h 2169"/>
                <a:gd name="T94" fmla="*/ 2147483647 w 4161"/>
                <a:gd name="T95" fmla="*/ 2147483647 h 2169"/>
                <a:gd name="T96" fmla="*/ 2147483647 w 4161"/>
                <a:gd name="T97" fmla="*/ 2147483647 h 216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161" h="2169">
                  <a:moveTo>
                    <a:pt x="0" y="1860"/>
                  </a:moveTo>
                  <a:lnTo>
                    <a:pt x="45" y="1845"/>
                  </a:lnTo>
                  <a:lnTo>
                    <a:pt x="85" y="1855"/>
                  </a:lnTo>
                  <a:lnTo>
                    <a:pt x="130" y="1860"/>
                  </a:lnTo>
                  <a:lnTo>
                    <a:pt x="170" y="1871"/>
                  </a:lnTo>
                  <a:lnTo>
                    <a:pt x="215" y="1882"/>
                  </a:lnTo>
                  <a:lnTo>
                    <a:pt x="255" y="1860"/>
                  </a:lnTo>
                  <a:lnTo>
                    <a:pt x="301" y="1845"/>
                  </a:lnTo>
                  <a:lnTo>
                    <a:pt x="340" y="1876"/>
                  </a:lnTo>
                  <a:lnTo>
                    <a:pt x="386" y="1855"/>
                  </a:lnTo>
                  <a:lnTo>
                    <a:pt x="425" y="1882"/>
                  </a:lnTo>
                  <a:lnTo>
                    <a:pt x="471" y="1850"/>
                  </a:lnTo>
                  <a:lnTo>
                    <a:pt x="510" y="1850"/>
                  </a:lnTo>
                  <a:lnTo>
                    <a:pt x="556" y="1871"/>
                  </a:lnTo>
                  <a:lnTo>
                    <a:pt x="595" y="1834"/>
                  </a:lnTo>
                  <a:lnTo>
                    <a:pt x="641" y="1860"/>
                  </a:lnTo>
                  <a:lnTo>
                    <a:pt x="680" y="1876"/>
                  </a:lnTo>
                  <a:lnTo>
                    <a:pt x="726" y="1882"/>
                  </a:lnTo>
                  <a:lnTo>
                    <a:pt x="765" y="1850"/>
                  </a:lnTo>
                  <a:lnTo>
                    <a:pt x="811" y="1845"/>
                  </a:lnTo>
                  <a:lnTo>
                    <a:pt x="850" y="1871"/>
                  </a:lnTo>
                  <a:lnTo>
                    <a:pt x="896" y="1855"/>
                  </a:lnTo>
                  <a:lnTo>
                    <a:pt x="936" y="1882"/>
                  </a:lnTo>
                  <a:lnTo>
                    <a:pt x="981" y="1855"/>
                  </a:lnTo>
                  <a:lnTo>
                    <a:pt x="1021" y="1866"/>
                  </a:lnTo>
                  <a:lnTo>
                    <a:pt x="1060" y="1871"/>
                  </a:lnTo>
                  <a:lnTo>
                    <a:pt x="1106" y="1866"/>
                  </a:lnTo>
                  <a:lnTo>
                    <a:pt x="1145" y="1871"/>
                  </a:lnTo>
                  <a:lnTo>
                    <a:pt x="1191" y="1887"/>
                  </a:lnTo>
                  <a:lnTo>
                    <a:pt x="1230" y="1882"/>
                  </a:lnTo>
                  <a:lnTo>
                    <a:pt x="1276" y="1882"/>
                  </a:lnTo>
                  <a:lnTo>
                    <a:pt x="1315" y="1898"/>
                  </a:lnTo>
                  <a:lnTo>
                    <a:pt x="1361" y="1876"/>
                  </a:lnTo>
                  <a:lnTo>
                    <a:pt x="1400" y="1903"/>
                  </a:lnTo>
                  <a:lnTo>
                    <a:pt x="1446" y="1898"/>
                  </a:lnTo>
                  <a:lnTo>
                    <a:pt x="1485" y="1903"/>
                  </a:lnTo>
                  <a:lnTo>
                    <a:pt x="1531" y="1924"/>
                  </a:lnTo>
                  <a:lnTo>
                    <a:pt x="1570" y="1834"/>
                  </a:lnTo>
                  <a:lnTo>
                    <a:pt x="1616" y="1871"/>
                  </a:lnTo>
                  <a:lnTo>
                    <a:pt x="1656" y="1871"/>
                  </a:lnTo>
                  <a:lnTo>
                    <a:pt x="1701" y="1898"/>
                  </a:lnTo>
                  <a:lnTo>
                    <a:pt x="1741" y="1908"/>
                  </a:lnTo>
                  <a:lnTo>
                    <a:pt x="1786" y="1956"/>
                  </a:lnTo>
                  <a:lnTo>
                    <a:pt x="1826" y="1977"/>
                  </a:lnTo>
                  <a:lnTo>
                    <a:pt x="1871" y="1999"/>
                  </a:lnTo>
                  <a:lnTo>
                    <a:pt x="1911" y="2047"/>
                  </a:lnTo>
                  <a:lnTo>
                    <a:pt x="1956" y="2078"/>
                  </a:lnTo>
                  <a:lnTo>
                    <a:pt x="1996" y="2116"/>
                  </a:lnTo>
                  <a:lnTo>
                    <a:pt x="2041" y="2169"/>
                  </a:lnTo>
                  <a:lnTo>
                    <a:pt x="2081" y="2121"/>
                  </a:lnTo>
                  <a:lnTo>
                    <a:pt x="2120" y="2057"/>
                  </a:lnTo>
                  <a:lnTo>
                    <a:pt x="2166" y="1983"/>
                  </a:lnTo>
                  <a:lnTo>
                    <a:pt x="2205" y="1919"/>
                  </a:lnTo>
                  <a:lnTo>
                    <a:pt x="2251" y="1818"/>
                  </a:lnTo>
                  <a:lnTo>
                    <a:pt x="2291" y="1680"/>
                  </a:lnTo>
                  <a:lnTo>
                    <a:pt x="2336" y="1425"/>
                  </a:lnTo>
                  <a:lnTo>
                    <a:pt x="2376" y="808"/>
                  </a:lnTo>
                  <a:lnTo>
                    <a:pt x="2421" y="377"/>
                  </a:lnTo>
                  <a:lnTo>
                    <a:pt x="2461" y="5"/>
                  </a:lnTo>
                  <a:lnTo>
                    <a:pt x="2506" y="914"/>
                  </a:lnTo>
                  <a:lnTo>
                    <a:pt x="2546" y="1164"/>
                  </a:lnTo>
                  <a:lnTo>
                    <a:pt x="2591" y="1520"/>
                  </a:lnTo>
                  <a:lnTo>
                    <a:pt x="2631" y="1701"/>
                  </a:lnTo>
                  <a:lnTo>
                    <a:pt x="2676" y="1754"/>
                  </a:lnTo>
                  <a:lnTo>
                    <a:pt x="2716" y="2020"/>
                  </a:lnTo>
                  <a:lnTo>
                    <a:pt x="2761" y="1807"/>
                  </a:lnTo>
                  <a:lnTo>
                    <a:pt x="2801" y="1398"/>
                  </a:lnTo>
                  <a:lnTo>
                    <a:pt x="2846" y="553"/>
                  </a:lnTo>
                  <a:lnTo>
                    <a:pt x="2886" y="0"/>
                  </a:lnTo>
                  <a:lnTo>
                    <a:pt x="2931" y="324"/>
                  </a:lnTo>
                  <a:lnTo>
                    <a:pt x="2971" y="489"/>
                  </a:lnTo>
                  <a:lnTo>
                    <a:pt x="3016" y="824"/>
                  </a:lnTo>
                  <a:lnTo>
                    <a:pt x="3056" y="1052"/>
                  </a:lnTo>
                  <a:lnTo>
                    <a:pt x="3101" y="1074"/>
                  </a:lnTo>
                  <a:lnTo>
                    <a:pt x="3141" y="1233"/>
                  </a:lnTo>
                  <a:lnTo>
                    <a:pt x="3181" y="1021"/>
                  </a:lnTo>
                  <a:lnTo>
                    <a:pt x="3226" y="1217"/>
                  </a:lnTo>
                  <a:lnTo>
                    <a:pt x="3266" y="1313"/>
                  </a:lnTo>
                  <a:lnTo>
                    <a:pt x="3311" y="1584"/>
                  </a:lnTo>
                  <a:lnTo>
                    <a:pt x="3351" y="1531"/>
                  </a:lnTo>
                  <a:lnTo>
                    <a:pt x="3396" y="1552"/>
                  </a:lnTo>
                  <a:lnTo>
                    <a:pt x="3436" y="1531"/>
                  </a:lnTo>
                  <a:lnTo>
                    <a:pt x="3481" y="1860"/>
                  </a:lnTo>
                  <a:lnTo>
                    <a:pt x="3521" y="1340"/>
                  </a:lnTo>
                  <a:lnTo>
                    <a:pt x="3566" y="2057"/>
                  </a:lnTo>
                  <a:lnTo>
                    <a:pt x="3606" y="1908"/>
                  </a:lnTo>
                  <a:lnTo>
                    <a:pt x="3651" y="1999"/>
                  </a:lnTo>
                  <a:lnTo>
                    <a:pt x="3691" y="2126"/>
                  </a:lnTo>
                  <a:lnTo>
                    <a:pt x="3736" y="2142"/>
                  </a:lnTo>
                  <a:lnTo>
                    <a:pt x="3776" y="2163"/>
                  </a:lnTo>
                  <a:lnTo>
                    <a:pt x="3821" y="2169"/>
                  </a:lnTo>
                  <a:lnTo>
                    <a:pt x="3861" y="2158"/>
                  </a:lnTo>
                  <a:lnTo>
                    <a:pt x="3906" y="2163"/>
                  </a:lnTo>
                  <a:lnTo>
                    <a:pt x="3946" y="2169"/>
                  </a:lnTo>
                  <a:lnTo>
                    <a:pt x="3991" y="2116"/>
                  </a:lnTo>
                  <a:lnTo>
                    <a:pt x="4031" y="2100"/>
                  </a:lnTo>
                  <a:lnTo>
                    <a:pt x="4076" y="2142"/>
                  </a:lnTo>
                  <a:lnTo>
                    <a:pt x="4116" y="2158"/>
                  </a:lnTo>
                  <a:lnTo>
                    <a:pt x="4161" y="2169"/>
                  </a:lnTo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1" name="Oval 84"/>
            <p:cNvSpPr>
              <a:spLocks noChangeArrowheads="1"/>
            </p:cNvSpPr>
            <p:nvPr/>
          </p:nvSpPr>
          <p:spPr bwMode="auto">
            <a:xfrm>
              <a:off x="2571750" y="3471863"/>
              <a:ext cx="49213" cy="55562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272" name="Oval 85"/>
            <p:cNvSpPr>
              <a:spLocks noChangeArrowheads="1"/>
            </p:cNvSpPr>
            <p:nvPr/>
          </p:nvSpPr>
          <p:spPr bwMode="auto">
            <a:xfrm>
              <a:off x="2616200" y="3454400"/>
              <a:ext cx="49213" cy="53975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273" name="Oval 86"/>
            <p:cNvSpPr>
              <a:spLocks noChangeArrowheads="1"/>
            </p:cNvSpPr>
            <p:nvPr/>
          </p:nvSpPr>
          <p:spPr bwMode="auto">
            <a:xfrm>
              <a:off x="2654300" y="3465513"/>
              <a:ext cx="49213" cy="57150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274" name="Oval 87"/>
            <p:cNvSpPr>
              <a:spLocks noChangeArrowheads="1"/>
            </p:cNvSpPr>
            <p:nvPr/>
          </p:nvSpPr>
          <p:spPr bwMode="auto">
            <a:xfrm>
              <a:off x="2697163" y="3471863"/>
              <a:ext cx="50800" cy="55562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275" name="Oval 88"/>
            <p:cNvSpPr>
              <a:spLocks noChangeArrowheads="1"/>
            </p:cNvSpPr>
            <p:nvPr/>
          </p:nvSpPr>
          <p:spPr bwMode="auto">
            <a:xfrm>
              <a:off x="2735263" y="3484563"/>
              <a:ext cx="50800" cy="55562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276" name="Oval 89"/>
            <p:cNvSpPr>
              <a:spLocks noChangeArrowheads="1"/>
            </p:cNvSpPr>
            <p:nvPr/>
          </p:nvSpPr>
          <p:spPr bwMode="auto">
            <a:xfrm>
              <a:off x="2779713" y="3497263"/>
              <a:ext cx="49212" cy="53975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277" name="Oval 90"/>
            <p:cNvSpPr>
              <a:spLocks noChangeArrowheads="1"/>
            </p:cNvSpPr>
            <p:nvPr/>
          </p:nvSpPr>
          <p:spPr bwMode="auto">
            <a:xfrm>
              <a:off x="2817813" y="3471863"/>
              <a:ext cx="49212" cy="55562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278" name="Oval 91"/>
            <p:cNvSpPr>
              <a:spLocks noChangeArrowheads="1"/>
            </p:cNvSpPr>
            <p:nvPr/>
          </p:nvSpPr>
          <p:spPr bwMode="auto">
            <a:xfrm>
              <a:off x="2862263" y="3454400"/>
              <a:ext cx="49212" cy="53975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279" name="Oval 92"/>
            <p:cNvSpPr>
              <a:spLocks noChangeArrowheads="1"/>
            </p:cNvSpPr>
            <p:nvPr/>
          </p:nvSpPr>
          <p:spPr bwMode="auto">
            <a:xfrm>
              <a:off x="2900363" y="3490913"/>
              <a:ext cx="49212" cy="53975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280" name="Oval 93"/>
            <p:cNvSpPr>
              <a:spLocks noChangeArrowheads="1"/>
            </p:cNvSpPr>
            <p:nvPr/>
          </p:nvSpPr>
          <p:spPr bwMode="auto">
            <a:xfrm>
              <a:off x="2943225" y="3465513"/>
              <a:ext cx="50800" cy="57150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281" name="Oval 94"/>
            <p:cNvSpPr>
              <a:spLocks noChangeArrowheads="1"/>
            </p:cNvSpPr>
            <p:nvPr/>
          </p:nvSpPr>
          <p:spPr bwMode="auto">
            <a:xfrm>
              <a:off x="2984500" y="3497263"/>
              <a:ext cx="47625" cy="53975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282" name="Oval 95"/>
            <p:cNvSpPr>
              <a:spLocks noChangeArrowheads="1"/>
            </p:cNvSpPr>
            <p:nvPr/>
          </p:nvSpPr>
          <p:spPr bwMode="auto">
            <a:xfrm>
              <a:off x="3025775" y="3460750"/>
              <a:ext cx="49213" cy="53975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283" name="Oval 96"/>
            <p:cNvSpPr>
              <a:spLocks noChangeArrowheads="1"/>
            </p:cNvSpPr>
            <p:nvPr/>
          </p:nvSpPr>
          <p:spPr bwMode="auto">
            <a:xfrm>
              <a:off x="3065463" y="3460750"/>
              <a:ext cx="47625" cy="53975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284" name="Oval 97"/>
            <p:cNvSpPr>
              <a:spLocks noChangeArrowheads="1"/>
            </p:cNvSpPr>
            <p:nvPr/>
          </p:nvSpPr>
          <p:spPr bwMode="auto">
            <a:xfrm>
              <a:off x="3108325" y="3484563"/>
              <a:ext cx="49213" cy="55562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285" name="Oval 98"/>
            <p:cNvSpPr>
              <a:spLocks noChangeArrowheads="1"/>
            </p:cNvSpPr>
            <p:nvPr/>
          </p:nvSpPr>
          <p:spPr bwMode="auto">
            <a:xfrm>
              <a:off x="3148013" y="3443288"/>
              <a:ext cx="49212" cy="53975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286" name="Oval 99"/>
            <p:cNvSpPr>
              <a:spLocks noChangeArrowheads="1"/>
            </p:cNvSpPr>
            <p:nvPr/>
          </p:nvSpPr>
          <p:spPr bwMode="auto">
            <a:xfrm>
              <a:off x="3189288" y="3471863"/>
              <a:ext cx="50800" cy="55562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287" name="Oval 100"/>
            <p:cNvSpPr>
              <a:spLocks noChangeArrowheads="1"/>
            </p:cNvSpPr>
            <p:nvPr/>
          </p:nvSpPr>
          <p:spPr bwMode="auto">
            <a:xfrm>
              <a:off x="3230563" y="3490913"/>
              <a:ext cx="49212" cy="53975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288" name="Oval 101"/>
            <p:cNvSpPr>
              <a:spLocks noChangeArrowheads="1"/>
            </p:cNvSpPr>
            <p:nvPr/>
          </p:nvSpPr>
          <p:spPr bwMode="auto">
            <a:xfrm>
              <a:off x="3273425" y="3497263"/>
              <a:ext cx="47625" cy="53975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289" name="Oval 102"/>
            <p:cNvSpPr>
              <a:spLocks noChangeArrowheads="1"/>
            </p:cNvSpPr>
            <p:nvPr/>
          </p:nvSpPr>
          <p:spPr bwMode="auto">
            <a:xfrm>
              <a:off x="3311525" y="3460750"/>
              <a:ext cx="49213" cy="53975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290" name="Oval 103"/>
            <p:cNvSpPr>
              <a:spLocks noChangeArrowheads="1"/>
            </p:cNvSpPr>
            <p:nvPr/>
          </p:nvSpPr>
          <p:spPr bwMode="auto">
            <a:xfrm>
              <a:off x="3355975" y="3454400"/>
              <a:ext cx="47625" cy="53975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291" name="Oval 104"/>
            <p:cNvSpPr>
              <a:spLocks noChangeArrowheads="1"/>
            </p:cNvSpPr>
            <p:nvPr/>
          </p:nvSpPr>
          <p:spPr bwMode="auto">
            <a:xfrm>
              <a:off x="3394075" y="3484563"/>
              <a:ext cx="49213" cy="55562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292" name="Oval 105"/>
            <p:cNvSpPr>
              <a:spLocks noChangeArrowheads="1"/>
            </p:cNvSpPr>
            <p:nvPr/>
          </p:nvSpPr>
          <p:spPr bwMode="auto">
            <a:xfrm>
              <a:off x="3436938" y="3465513"/>
              <a:ext cx="50800" cy="57150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293" name="Oval 106"/>
            <p:cNvSpPr>
              <a:spLocks noChangeArrowheads="1"/>
            </p:cNvSpPr>
            <p:nvPr/>
          </p:nvSpPr>
          <p:spPr bwMode="auto">
            <a:xfrm>
              <a:off x="3475038" y="3497263"/>
              <a:ext cx="50800" cy="53975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294" name="Oval 107"/>
            <p:cNvSpPr>
              <a:spLocks noChangeArrowheads="1"/>
            </p:cNvSpPr>
            <p:nvPr/>
          </p:nvSpPr>
          <p:spPr bwMode="auto">
            <a:xfrm>
              <a:off x="3519488" y="3465513"/>
              <a:ext cx="49212" cy="57150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295" name="Oval 108"/>
            <p:cNvSpPr>
              <a:spLocks noChangeArrowheads="1"/>
            </p:cNvSpPr>
            <p:nvPr/>
          </p:nvSpPr>
          <p:spPr bwMode="auto">
            <a:xfrm>
              <a:off x="3557588" y="3479800"/>
              <a:ext cx="49212" cy="53975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296" name="Oval 109"/>
            <p:cNvSpPr>
              <a:spLocks noChangeArrowheads="1"/>
            </p:cNvSpPr>
            <p:nvPr/>
          </p:nvSpPr>
          <p:spPr bwMode="auto">
            <a:xfrm>
              <a:off x="3595688" y="3484563"/>
              <a:ext cx="49212" cy="55562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297" name="Oval 110"/>
            <p:cNvSpPr>
              <a:spLocks noChangeArrowheads="1"/>
            </p:cNvSpPr>
            <p:nvPr/>
          </p:nvSpPr>
          <p:spPr bwMode="auto">
            <a:xfrm>
              <a:off x="3640138" y="3479800"/>
              <a:ext cx="49212" cy="53975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298" name="Oval 111"/>
            <p:cNvSpPr>
              <a:spLocks noChangeArrowheads="1"/>
            </p:cNvSpPr>
            <p:nvPr/>
          </p:nvSpPr>
          <p:spPr bwMode="auto">
            <a:xfrm>
              <a:off x="3678238" y="3484563"/>
              <a:ext cx="49212" cy="55562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299" name="Oval 112"/>
            <p:cNvSpPr>
              <a:spLocks noChangeArrowheads="1"/>
            </p:cNvSpPr>
            <p:nvPr/>
          </p:nvSpPr>
          <p:spPr bwMode="auto">
            <a:xfrm>
              <a:off x="3721100" y="3502025"/>
              <a:ext cx="50800" cy="57150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300" name="Oval 113"/>
            <p:cNvSpPr>
              <a:spLocks noChangeArrowheads="1"/>
            </p:cNvSpPr>
            <p:nvPr/>
          </p:nvSpPr>
          <p:spPr bwMode="auto">
            <a:xfrm>
              <a:off x="3759200" y="3497263"/>
              <a:ext cx="50800" cy="53975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301" name="Oval 114"/>
            <p:cNvSpPr>
              <a:spLocks noChangeArrowheads="1"/>
            </p:cNvSpPr>
            <p:nvPr/>
          </p:nvSpPr>
          <p:spPr bwMode="auto">
            <a:xfrm>
              <a:off x="3803650" y="3497263"/>
              <a:ext cx="49213" cy="53975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302" name="Oval 115"/>
            <p:cNvSpPr>
              <a:spLocks noChangeArrowheads="1"/>
            </p:cNvSpPr>
            <p:nvPr/>
          </p:nvSpPr>
          <p:spPr bwMode="auto">
            <a:xfrm>
              <a:off x="3843338" y="3514725"/>
              <a:ext cx="47625" cy="55563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303" name="Oval 116"/>
            <p:cNvSpPr>
              <a:spLocks noChangeArrowheads="1"/>
            </p:cNvSpPr>
            <p:nvPr/>
          </p:nvSpPr>
          <p:spPr bwMode="auto">
            <a:xfrm>
              <a:off x="3886200" y="3490913"/>
              <a:ext cx="49213" cy="53975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304" name="Oval 117"/>
            <p:cNvSpPr>
              <a:spLocks noChangeArrowheads="1"/>
            </p:cNvSpPr>
            <p:nvPr/>
          </p:nvSpPr>
          <p:spPr bwMode="auto">
            <a:xfrm>
              <a:off x="3925888" y="3522663"/>
              <a:ext cx="47625" cy="53975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305" name="Oval 118"/>
            <p:cNvSpPr>
              <a:spLocks noChangeArrowheads="1"/>
            </p:cNvSpPr>
            <p:nvPr/>
          </p:nvSpPr>
          <p:spPr bwMode="auto">
            <a:xfrm>
              <a:off x="3967163" y="3514725"/>
              <a:ext cx="49212" cy="55563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306" name="Oval 119"/>
            <p:cNvSpPr>
              <a:spLocks noChangeArrowheads="1"/>
            </p:cNvSpPr>
            <p:nvPr/>
          </p:nvSpPr>
          <p:spPr bwMode="auto">
            <a:xfrm>
              <a:off x="4006850" y="3522663"/>
              <a:ext cx="50800" cy="53975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307" name="Oval 120"/>
            <p:cNvSpPr>
              <a:spLocks noChangeArrowheads="1"/>
            </p:cNvSpPr>
            <p:nvPr/>
          </p:nvSpPr>
          <p:spPr bwMode="auto">
            <a:xfrm>
              <a:off x="4049713" y="3544888"/>
              <a:ext cx="49212" cy="57150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308" name="Oval 121"/>
            <p:cNvSpPr>
              <a:spLocks noChangeArrowheads="1"/>
            </p:cNvSpPr>
            <p:nvPr/>
          </p:nvSpPr>
          <p:spPr bwMode="auto">
            <a:xfrm>
              <a:off x="4089400" y="3443288"/>
              <a:ext cx="49213" cy="53975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309" name="Oval 122"/>
            <p:cNvSpPr>
              <a:spLocks noChangeArrowheads="1"/>
            </p:cNvSpPr>
            <p:nvPr/>
          </p:nvSpPr>
          <p:spPr bwMode="auto">
            <a:xfrm>
              <a:off x="4133850" y="3484563"/>
              <a:ext cx="47625" cy="55562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310" name="Oval 123"/>
            <p:cNvSpPr>
              <a:spLocks noChangeArrowheads="1"/>
            </p:cNvSpPr>
            <p:nvPr/>
          </p:nvSpPr>
          <p:spPr bwMode="auto">
            <a:xfrm>
              <a:off x="4171950" y="3484563"/>
              <a:ext cx="49213" cy="55562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311" name="Oval 124"/>
            <p:cNvSpPr>
              <a:spLocks noChangeArrowheads="1"/>
            </p:cNvSpPr>
            <p:nvPr/>
          </p:nvSpPr>
          <p:spPr bwMode="auto">
            <a:xfrm>
              <a:off x="4214813" y="3514725"/>
              <a:ext cx="47625" cy="55563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312" name="Oval 125"/>
            <p:cNvSpPr>
              <a:spLocks noChangeArrowheads="1"/>
            </p:cNvSpPr>
            <p:nvPr/>
          </p:nvSpPr>
          <p:spPr bwMode="auto">
            <a:xfrm>
              <a:off x="4252913" y="3527425"/>
              <a:ext cx="50800" cy="53975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313" name="Oval 126"/>
            <p:cNvSpPr>
              <a:spLocks noChangeArrowheads="1"/>
            </p:cNvSpPr>
            <p:nvPr/>
          </p:nvSpPr>
          <p:spPr bwMode="auto">
            <a:xfrm>
              <a:off x="4297363" y="3581400"/>
              <a:ext cx="49212" cy="57150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314" name="Oval 127"/>
            <p:cNvSpPr>
              <a:spLocks noChangeArrowheads="1"/>
            </p:cNvSpPr>
            <p:nvPr/>
          </p:nvSpPr>
          <p:spPr bwMode="auto">
            <a:xfrm>
              <a:off x="4335463" y="3606800"/>
              <a:ext cx="49212" cy="53975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315" name="Oval 128"/>
            <p:cNvSpPr>
              <a:spLocks noChangeArrowheads="1"/>
            </p:cNvSpPr>
            <p:nvPr/>
          </p:nvSpPr>
          <p:spPr bwMode="auto">
            <a:xfrm>
              <a:off x="4379913" y="3630613"/>
              <a:ext cx="49212" cy="55562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316" name="Oval 129"/>
            <p:cNvSpPr>
              <a:spLocks noChangeArrowheads="1"/>
            </p:cNvSpPr>
            <p:nvPr/>
          </p:nvSpPr>
          <p:spPr bwMode="auto">
            <a:xfrm>
              <a:off x="4418013" y="3686175"/>
              <a:ext cx="49212" cy="53975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317" name="Oval 130"/>
            <p:cNvSpPr>
              <a:spLocks noChangeArrowheads="1"/>
            </p:cNvSpPr>
            <p:nvPr/>
          </p:nvSpPr>
          <p:spPr bwMode="auto">
            <a:xfrm>
              <a:off x="4460875" y="3722688"/>
              <a:ext cx="50800" cy="53975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318" name="Oval 131"/>
            <p:cNvSpPr>
              <a:spLocks noChangeArrowheads="1"/>
            </p:cNvSpPr>
            <p:nvPr/>
          </p:nvSpPr>
          <p:spPr bwMode="auto">
            <a:xfrm>
              <a:off x="4498975" y="3765550"/>
              <a:ext cx="50800" cy="53975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319" name="Oval 132"/>
            <p:cNvSpPr>
              <a:spLocks noChangeArrowheads="1"/>
            </p:cNvSpPr>
            <p:nvPr/>
          </p:nvSpPr>
          <p:spPr bwMode="auto">
            <a:xfrm>
              <a:off x="4543425" y="3827463"/>
              <a:ext cx="49213" cy="53975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320" name="Oval 133"/>
            <p:cNvSpPr>
              <a:spLocks noChangeArrowheads="1"/>
            </p:cNvSpPr>
            <p:nvPr/>
          </p:nvSpPr>
          <p:spPr bwMode="auto">
            <a:xfrm>
              <a:off x="4581525" y="3771900"/>
              <a:ext cx="49213" cy="55563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321" name="Oval 134"/>
            <p:cNvSpPr>
              <a:spLocks noChangeArrowheads="1"/>
            </p:cNvSpPr>
            <p:nvPr/>
          </p:nvSpPr>
          <p:spPr bwMode="auto">
            <a:xfrm>
              <a:off x="4619625" y="3697288"/>
              <a:ext cx="49213" cy="57150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322" name="Oval 135"/>
            <p:cNvSpPr>
              <a:spLocks noChangeArrowheads="1"/>
            </p:cNvSpPr>
            <p:nvPr/>
          </p:nvSpPr>
          <p:spPr bwMode="auto">
            <a:xfrm>
              <a:off x="4664075" y="3613150"/>
              <a:ext cx="49213" cy="53975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323" name="Oval 136"/>
            <p:cNvSpPr>
              <a:spLocks noChangeArrowheads="1"/>
            </p:cNvSpPr>
            <p:nvPr/>
          </p:nvSpPr>
          <p:spPr bwMode="auto">
            <a:xfrm>
              <a:off x="4703763" y="3540125"/>
              <a:ext cx="47625" cy="55563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324" name="Oval 137"/>
            <p:cNvSpPr>
              <a:spLocks noChangeArrowheads="1"/>
            </p:cNvSpPr>
            <p:nvPr/>
          </p:nvSpPr>
          <p:spPr bwMode="auto">
            <a:xfrm>
              <a:off x="4745038" y="3422650"/>
              <a:ext cx="49212" cy="57150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325" name="Oval 138"/>
            <p:cNvSpPr>
              <a:spLocks noChangeArrowheads="1"/>
            </p:cNvSpPr>
            <p:nvPr/>
          </p:nvSpPr>
          <p:spPr bwMode="auto">
            <a:xfrm>
              <a:off x="4784725" y="3265488"/>
              <a:ext cx="47625" cy="53975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326" name="Oval 139"/>
            <p:cNvSpPr>
              <a:spLocks noChangeArrowheads="1"/>
            </p:cNvSpPr>
            <p:nvPr/>
          </p:nvSpPr>
          <p:spPr bwMode="auto">
            <a:xfrm>
              <a:off x="4827588" y="2970213"/>
              <a:ext cx="49212" cy="57150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327" name="Oval 140"/>
            <p:cNvSpPr>
              <a:spLocks noChangeArrowheads="1"/>
            </p:cNvSpPr>
            <p:nvPr/>
          </p:nvSpPr>
          <p:spPr bwMode="auto">
            <a:xfrm>
              <a:off x="4867275" y="2263775"/>
              <a:ext cx="49213" cy="55563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328" name="Oval 141"/>
            <p:cNvSpPr>
              <a:spLocks noChangeArrowheads="1"/>
            </p:cNvSpPr>
            <p:nvPr/>
          </p:nvSpPr>
          <p:spPr bwMode="auto">
            <a:xfrm>
              <a:off x="4911725" y="1768475"/>
              <a:ext cx="47625" cy="55563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329" name="Oval 142"/>
            <p:cNvSpPr>
              <a:spLocks noChangeArrowheads="1"/>
            </p:cNvSpPr>
            <p:nvPr/>
          </p:nvSpPr>
          <p:spPr bwMode="auto">
            <a:xfrm>
              <a:off x="4949825" y="1341438"/>
              <a:ext cx="49213" cy="55562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330" name="Oval 143"/>
            <p:cNvSpPr>
              <a:spLocks noChangeArrowheads="1"/>
            </p:cNvSpPr>
            <p:nvPr/>
          </p:nvSpPr>
          <p:spPr bwMode="auto">
            <a:xfrm>
              <a:off x="4992688" y="2384425"/>
              <a:ext cx="47625" cy="57150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331" name="Oval 144"/>
            <p:cNvSpPr>
              <a:spLocks noChangeArrowheads="1"/>
            </p:cNvSpPr>
            <p:nvPr/>
          </p:nvSpPr>
          <p:spPr bwMode="auto">
            <a:xfrm>
              <a:off x="5030788" y="2673350"/>
              <a:ext cx="50800" cy="53975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332" name="Oval 145"/>
            <p:cNvSpPr>
              <a:spLocks noChangeArrowheads="1"/>
            </p:cNvSpPr>
            <p:nvPr/>
          </p:nvSpPr>
          <p:spPr bwMode="auto">
            <a:xfrm>
              <a:off x="5075238" y="3081338"/>
              <a:ext cx="47625" cy="55562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333" name="Oval 146"/>
            <p:cNvSpPr>
              <a:spLocks noChangeArrowheads="1"/>
            </p:cNvSpPr>
            <p:nvPr/>
          </p:nvSpPr>
          <p:spPr bwMode="auto">
            <a:xfrm>
              <a:off x="5113338" y="3289300"/>
              <a:ext cx="49212" cy="55563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334" name="Oval 147"/>
            <p:cNvSpPr>
              <a:spLocks noChangeArrowheads="1"/>
            </p:cNvSpPr>
            <p:nvPr/>
          </p:nvSpPr>
          <p:spPr bwMode="auto">
            <a:xfrm>
              <a:off x="5157788" y="3349625"/>
              <a:ext cx="49212" cy="57150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335" name="Oval 148"/>
            <p:cNvSpPr>
              <a:spLocks noChangeArrowheads="1"/>
            </p:cNvSpPr>
            <p:nvPr/>
          </p:nvSpPr>
          <p:spPr bwMode="auto">
            <a:xfrm>
              <a:off x="5195888" y="3656013"/>
              <a:ext cx="49212" cy="55562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336" name="Oval 149"/>
            <p:cNvSpPr>
              <a:spLocks noChangeArrowheads="1"/>
            </p:cNvSpPr>
            <p:nvPr/>
          </p:nvSpPr>
          <p:spPr bwMode="auto">
            <a:xfrm>
              <a:off x="5238750" y="3411538"/>
              <a:ext cx="49213" cy="53975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337" name="Oval 150"/>
            <p:cNvSpPr>
              <a:spLocks noChangeArrowheads="1"/>
            </p:cNvSpPr>
            <p:nvPr/>
          </p:nvSpPr>
          <p:spPr bwMode="auto">
            <a:xfrm>
              <a:off x="5276850" y="2941638"/>
              <a:ext cx="50800" cy="53975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338" name="Oval 151"/>
            <p:cNvSpPr>
              <a:spLocks noChangeArrowheads="1"/>
            </p:cNvSpPr>
            <p:nvPr/>
          </p:nvSpPr>
          <p:spPr bwMode="auto">
            <a:xfrm>
              <a:off x="5321300" y="1971675"/>
              <a:ext cx="49213" cy="53975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339" name="Oval 152"/>
            <p:cNvSpPr>
              <a:spLocks noChangeArrowheads="1"/>
            </p:cNvSpPr>
            <p:nvPr/>
          </p:nvSpPr>
          <p:spPr bwMode="auto">
            <a:xfrm>
              <a:off x="5359400" y="1335088"/>
              <a:ext cx="49213" cy="55562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340" name="Oval 153"/>
            <p:cNvSpPr>
              <a:spLocks noChangeArrowheads="1"/>
            </p:cNvSpPr>
            <p:nvPr/>
          </p:nvSpPr>
          <p:spPr bwMode="auto">
            <a:xfrm>
              <a:off x="5403850" y="1708150"/>
              <a:ext cx="49213" cy="53975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341" name="Oval 154"/>
            <p:cNvSpPr>
              <a:spLocks noChangeArrowheads="1"/>
            </p:cNvSpPr>
            <p:nvPr/>
          </p:nvSpPr>
          <p:spPr bwMode="auto">
            <a:xfrm>
              <a:off x="5441950" y="1897063"/>
              <a:ext cx="49213" cy="55562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342" name="Oval 155"/>
            <p:cNvSpPr>
              <a:spLocks noChangeArrowheads="1"/>
            </p:cNvSpPr>
            <p:nvPr/>
          </p:nvSpPr>
          <p:spPr bwMode="auto">
            <a:xfrm>
              <a:off x="5486400" y="2282825"/>
              <a:ext cx="47625" cy="53975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343" name="Oval 156"/>
            <p:cNvSpPr>
              <a:spLocks noChangeArrowheads="1"/>
            </p:cNvSpPr>
            <p:nvPr/>
          </p:nvSpPr>
          <p:spPr bwMode="auto">
            <a:xfrm>
              <a:off x="5522913" y="2543175"/>
              <a:ext cx="49212" cy="57150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344" name="Oval 157"/>
            <p:cNvSpPr>
              <a:spLocks noChangeArrowheads="1"/>
            </p:cNvSpPr>
            <p:nvPr/>
          </p:nvSpPr>
          <p:spPr bwMode="auto">
            <a:xfrm>
              <a:off x="5568950" y="2568575"/>
              <a:ext cx="47625" cy="53975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345" name="Oval 158"/>
            <p:cNvSpPr>
              <a:spLocks noChangeArrowheads="1"/>
            </p:cNvSpPr>
            <p:nvPr/>
          </p:nvSpPr>
          <p:spPr bwMode="auto">
            <a:xfrm>
              <a:off x="5605463" y="2752725"/>
              <a:ext cx="49212" cy="53975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346" name="Oval 159"/>
            <p:cNvSpPr>
              <a:spLocks noChangeArrowheads="1"/>
            </p:cNvSpPr>
            <p:nvPr/>
          </p:nvSpPr>
          <p:spPr bwMode="auto">
            <a:xfrm>
              <a:off x="5645150" y="2506663"/>
              <a:ext cx="47625" cy="55562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347" name="Oval 160"/>
            <p:cNvSpPr>
              <a:spLocks noChangeArrowheads="1"/>
            </p:cNvSpPr>
            <p:nvPr/>
          </p:nvSpPr>
          <p:spPr bwMode="auto">
            <a:xfrm>
              <a:off x="5686425" y="2733675"/>
              <a:ext cx="50800" cy="55563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348" name="Oval 161"/>
            <p:cNvSpPr>
              <a:spLocks noChangeArrowheads="1"/>
            </p:cNvSpPr>
            <p:nvPr/>
          </p:nvSpPr>
          <p:spPr bwMode="auto">
            <a:xfrm>
              <a:off x="5727700" y="2843213"/>
              <a:ext cx="49213" cy="55562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349" name="Oval 162"/>
            <p:cNvSpPr>
              <a:spLocks noChangeArrowheads="1"/>
            </p:cNvSpPr>
            <p:nvPr/>
          </p:nvSpPr>
          <p:spPr bwMode="auto">
            <a:xfrm>
              <a:off x="5770563" y="3154363"/>
              <a:ext cx="47625" cy="55562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350" name="Oval 163"/>
            <p:cNvSpPr>
              <a:spLocks noChangeArrowheads="1"/>
            </p:cNvSpPr>
            <p:nvPr/>
          </p:nvSpPr>
          <p:spPr bwMode="auto">
            <a:xfrm>
              <a:off x="5808663" y="3094038"/>
              <a:ext cx="50800" cy="55562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351" name="Oval 164"/>
            <p:cNvSpPr>
              <a:spLocks noChangeArrowheads="1"/>
            </p:cNvSpPr>
            <p:nvPr/>
          </p:nvSpPr>
          <p:spPr bwMode="auto">
            <a:xfrm>
              <a:off x="5853113" y="3117850"/>
              <a:ext cx="47625" cy="55563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352" name="Oval 165"/>
            <p:cNvSpPr>
              <a:spLocks noChangeArrowheads="1"/>
            </p:cNvSpPr>
            <p:nvPr/>
          </p:nvSpPr>
          <p:spPr bwMode="auto">
            <a:xfrm>
              <a:off x="5891213" y="3094038"/>
              <a:ext cx="49212" cy="55562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353" name="Oval 166"/>
            <p:cNvSpPr>
              <a:spLocks noChangeArrowheads="1"/>
            </p:cNvSpPr>
            <p:nvPr/>
          </p:nvSpPr>
          <p:spPr bwMode="auto">
            <a:xfrm>
              <a:off x="5935663" y="3471863"/>
              <a:ext cx="49212" cy="55562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354" name="Oval 167"/>
            <p:cNvSpPr>
              <a:spLocks noChangeArrowheads="1"/>
            </p:cNvSpPr>
            <p:nvPr/>
          </p:nvSpPr>
          <p:spPr bwMode="auto">
            <a:xfrm>
              <a:off x="5973763" y="2874963"/>
              <a:ext cx="49212" cy="53975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355" name="Oval 168"/>
            <p:cNvSpPr>
              <a:spLocks noChangeArrowheads="1"/>
            </p:cNvSpPr>
            <p:nvPr/>
          </p:nvSpPr>
          <p:spPr bwMode="auto">
            <a:xfrm>
              <a:off x="6016625" y="3697288"/>
              <a:ext cx="49213" cy="57150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356" name="Oval 169"/>
            <p:cNvSpPr>
              <a:spLocks noChangeArrowheads="1"/>
            </p:cNvSpPr>
            <p:nvPr/>
          </p:nvSpPr>
          <p:spPr bwMode="auto">
            <a:xfrm>
              <a:off x="6054725" y="3527425"/>
              <a:ext cx="49213" cy="53975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357" name="Oval 170"/>
            <p:cNvSpPr>
              <a:spLocks noChangeArrowheads="1"/>
            </p:cNvSpPr>
            <p:nvPr/>
          </p:nvSpPr>
          <p:spPr bwMode="auto">
            <a:xfrm>
              <a:off x="6099175" y="3630613"/>
              <a:ext cx="49213" cy="55562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358" name="Oval 171"/>
            <p:cNvSpPr>
              <a:spLocks noChangeArrowheads="1"/>
            </p:cNvSpPr>
            <p:nvPr/>
          </p:nvSpPr>
          <p:spPr bwMode="auto">
            <a:xfrm>
              <a:off x="6137275" y="3776663"/>
              <a:ext cx="49213" cy="57150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359" name="Oval 172"/>
            <p:cNvSpPr>
              <a:spLocks noChangeArrowheads="1"/>
            </p:cNvSpPr>
            <p:nvPr/>
          </p:nvSpPr>
          <p:spPr bwMode="auto">
            <a:xfrm>
              <a:off x="6181725" y="3797300"/>
              <a:ext cx="49213" cy="53975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360" name="Oval 173"/>
            <p:cNvSpPr>
              <a:spLocks noChangeArrowheads="1"/>
            </p:cNvSpPr>
            <p:nvPr/>
          </p:nvSpPr>
          <p:spPr bwMode="auto">
            <a:xfrm>
              <a:off x="6219825" y="3819525"/>
              <a:ext cx="49213" cy="55563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361" name="Oval 174"/>
            <p:cNvSpPr>
              <a:spLocks noChangeArrowheads="1"/>
            </p:cNvSpPr>
            <p:nvPr/>
          </p:nvSpPr>
          <p:spPr bwMode="auto">
            <a:xfrm>
              <a:off x="6262688" y="3827463"/>
              <a:ext cx="49212" cy="53975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362" name="Oval 175"/>
            <p:cNvSpPr>
              <a:spLocks noChangeArrowheads="1"/>
            </p:cNvSpPr>
            <p:nvPr/>
          </p:nvSpPr>
          <p:spPr bwMode="auto">
            <a:xfrm>
              <a:off x="6300788" y="3814763"/>
              <a:ext cx="49212" cy="55562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363" name="Oval 176"/>
            <p:cNvSpPr>
              <a:spLocks noChangeArrowheads="1"/>
            </p:cNvSpPr>
            <p:nvPr/>
          </p:nvSpPr>
          <p:spPr bwMode="auto">
            <a:xfrm>
              <a:off x="6346825" y="3819525"/>
              <a:ext cx="47625" cy="55563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364" name="Oval 177"/>
            <p:cNvSpPr>
              <a:spLocks noChangeArrowheads="1"/>
            </p:cNvSpPr>
            <p:nvPr/>
          </p:nvSpPr>
          <p:spPr bwMode="auto">
            <a:xfrm>
              <a:off x="6383338" y="3827463"/>
              <a:ext cx="49212" cy="53975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365" name="Oval 178"/>
            <p:cNvSpPr>
              <a:spLocks noChangeArrowheads="1"/>
            </p:cNvSpPr>
            <p:nvPr/>
          </p:nvSpPr>
          <p:spPr bwMode="auto">
            <a:xfrm>
              <a:off x="6429375" y="3765550"/>
              <a:ext cx="47625" cy="53975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366" name="Oval 179"/>
            <p:cNvSpPr>
              <a:spLocks noChangeArrowheads="1"/>
            </p:cNvSpPr>
            <p:nvPr/>
          </p:nvSpPr>
          <p:spPr bwMode="auto">
            <a:xfrm>
              <a:off x="6464300" y="3746500"/>
              <a:ext cx="50800" cy="55563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367" name="Oval 180"/>
            <p:cNvSpPr>
              <a:spLocks noChangeArrowheads="1"/>
            </p:cNvSpPr>
            <p:nvPr/>
          </p:nvSpPr>
          <p:spPr bwMode="auto">
            <a:xfrm>
              <a:off x="6510338" y="3797300"/>
              <a:ext cx="49212" cy="53975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368" name="Oval 181"/>
            <p:cNvSpPr>
              <a:spLocks noChangeArrowheads="1"/>
            </p:cNvSpPr>
            <p:nvPr/>
          </p:nvSpPr>
          <p:spPr bwMode="auto">
            <a:xfrm>
              <a:off x="6546850" y="3814763"/>
              <a:ext cx="49213" cy="55562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369" name="Oval 182"/>
            <p:cNvSpPr>
              <a:spLocks noChangeArrowheads="1"/>
            </p:cNvSpPr>
            <p:nvPr/>
          </p:nvSpPr>
          <p:spPr bwMode="auto">
            <a:xfrm>
              <a:off x="6592888" y="3827463"/>
              <a:ext cx="49212" cy="53975"/>
            </a:xfrm>
            <a:prstGeom prst="ellips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2800"/>
            </a:p>
          </p:txBody>
        </p:sp>
        <p:sp>
          <p:nvSpPr>
            <p:cNvPr id="370" name="Rectangle 183"/>
            <p:cNvSpPr>
              <a:spLocks noChangeArrowheads="1"/>
            </p:cNvSpPr>
            <p:nvPr/>
          </p:nvSpPr>
          <p:spPr bwMode="auto">
            <a:xfrm rot="-5400000">
              <a:off x="975426" y="2645004"/>
              <a:ext cx="166071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400">
                  <a:latin typeface="Helvetica" charset="0"/>
                </a:rPr>
                <a:t>amplitude [arb. units]</a:t>
              </a:r>
              <a:endParaRPr lang="en-US" altLang="en-US" sz="2800">
                <a:latin typeface="Times New Roman" charset="0"/>
              </a:endParaRPr>
            </a:p>
          </p:txBody>
        </p:sp>
        <p:sp>
          <p:nvSpPr>
            <p:cNvPr id="371" name="Rectangle 184"/>
            <p:cNvSpPr>
              <a:spLocks noChangeArrowheads="1"/>
            </p:cNvSpPr>
            <p:nvPr/>
          </p:nvSpPr>
          <p:spPr bwMode="auto">
            <a:xfrm>
              <a:off x="3910013" y="4116388"/>
              <a:ext cx="115416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400">
                  <a:latin typeface="Helvetica" charset="0"/>
                </a:rPr>
                <a:t>frequency [Hz]</a:t>
              </a:r>
              <a:endParaRPr lang="en-US" altLang="en-US" sz="2800">
                <a:latin typeface="Times New Roman" charset="0"/>
              </a:endParaRPr>
            </a:p>
          </p:txBody>
        </p:sp>
        <p:sp>
          <p:nvSpPr>
            <p:cNvPr id="372" name="Text Box 186"/>
            <p:cNvSpPr txBox="1">
              <a:spLocks noChangeArrowheads="1"/>
            </p:cNvSpPr>
            <p:nvPr/>
          </p:nvSpPr>
          <p:spPr bwMode="auto">
            <a:xfrm>
              <a:off x="2528379" y="1030278"/>
              <a:ext cx="2865263" cy="49230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404813" indent="-404813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sz="2000" smtClean="0">
                  <a:latin typeface="Garamond" charset="0"/>
                </a:rPr>
                <a:t>Mechanical resonances</a:t>
              </a:r>
            </a:p>
          </p:txBody>
        </p:sp>
      </p:grpSp>
      <p:sp>
        <p:nvSpPr>
          <p:cNvPr id="373" name="TextBox 2"/>
          <p:cNvSpPr txBox="1">
            <a:spLocks noChangeArrowheads="1"/>
          </p:cNvSpPr>
          <p:nvPr/>
        </p:nvSpPr>
        <p:spPr bwMode="auto">
          <a:xfrm>
            <a:off x="5043488" y="4256088"/>
            <a:ext cx="392747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altLang="en-US"/>
              <a:t>Low frequency mechanical resonances</a:t>
            </a:r>
          </a:p>
          <a:p>
            <a:pPr>
              <a:buFont typeface="Arial" charset="0"/>
              <a:buChar char="•"/>
            </a:pPr>
            <a:r>
              <a:rPr lang="en-US" altLang="en-US"/>
              <a:t>Resonance frequencies change with time and vary from cavity to cavity </a:t>
            </a:r>
          </a:p>
        </p:txBody>
      </p:sp>
    </p:spTree>
    <p:extLst>
      <p:ext uri="{BB962C8B-B14F-4D97-AF65-F5344CB8AC3E}">
        <p14:creationId xmlns:p14="http://schemas.microsoft.com/office/powerpoint/2010/main" val="144648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54" y="2097404"/>
            <a:ext cx="8229600" cy="2885953"/>
          </a:xfrm>
        </p:spPr>
        <p:txBody>
          <a:bodyPr/>
          <a:lstStyle/>
          <a:p>
            <a:pPr lvl="1"/>
            <a:r>
              <a:rPr lang="en-US" dirty="0"/>
              <a:t>Cornell ERL Injector Cryomodule</a:t>
            </a:r>
          </a:p>
        </p:txBody>
      </p:sp>
      <p:sp>
        <p:nvSpPr>
          <p:cNvPr id="4" name="Right Arrow 3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</a:t>
            </a:r>
            <a:r>
              <a:rPr lang="en-US" sz="1200" dirty="0" smtClean="0"/>
              <a:t>Liepe			</a:t>
            </a:r>
            <a:r>
              <a:rPr lang="en-US" sz="1200" dirty="0"/>
              <a:t> </a:t>
            </a:r>
            <a:r>
              <a:rPr lang="en-US" sz="1200" dirty="0" smtClean="0"/>
              <a:t>    Microphonics </a:t>
            </a:r>
            <a:r>
              <a:rPr lang="en-US" sz="1200" dirty="0"/>
              <a:t>Workshop, FNAL October 8-9  </a:t>
            </a:r>
            <a:r>
              <a:rPr lang="en-US" sz="1200" dirty="0" smtClean="0"/>
              <a:t>   		                  Slide </a:t>
            </a:r>
            <a:fld id="{E5374618-37E8-0343-A5E2-882DB9F99FB2}" type="slidenum">
              <a:rPr lang="en-US" sz="1200" smtClean="0"/>
              <a:t>6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9617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3600" dirty="0" smtClean="0"/>
              <a:t>    1.3 GHz ERL Injector Cryomodule </a:t>
            </a:r>
            <a:endParaRPr lang="en-US" sz="2400" dirty="0"/>
          </a:p>
        </p:txBody>
      </p:sp>
      <p:sp>
        <p:nvSpPr>
          <p:cNvPr id="4" name="Right Arrow 3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4506141"/>
              </p:ext>
            </p:extLst>
          </p:nvPr>
        </p:nvGraphicFramePr>
        <p:xfrm>
          <a:off x="202075" y="1946946"/>
          <a:ext cx="4341288" cy="2478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8" name="Photo Editor Photo" r:id="rId3" imgW="22780952" imgH="13085714" progId="MSPhotoEd.3">
                  <p:embed/>
                </p:oleObj>
              </mc:Choice>
              <mc:Fallback>
                <p:oleObj name="Photo Editor Photo" r:id="rId3" imgW="22780952" imgH="13085714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075" y="1946946"/>
                        <a:ext cx="4341288" cy="2478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4783138" y="1654164"/>
            <a:ext cx="4183062" cy="2944813"/>
            <a:chOff x="1071563" y="990600"/>
            <a:chExt cx="7005637" cy="5791200"/>
          </a:xfrm>
        </p:grpSpPr>
        <p:grpSp>
          <p:nvGrpSpPr>
            <p:cNvPr id="9" name="Group 7"/>
            <p:cNvGrpSpPr>
              <a:grpSpLocks/>
            </p:cNvGrpSpPr>
            <p:nvPr/>
          </p:nvGrpSpPr>
          <p:grpSpPr bwMode="auto">
            <a:xfrm>
              <a:off x="1071563" y="990600"/>
              <a:ext cx="7005637" cy="5791200"/>
              <a:chOff x="1071563" y="990600"/>
              <a:chExt cx="7005637" cy="5791200"/>
            </a:xfrm>
          </p:grpSpPr>
          <p:grpSp>
            <p:nvGrpSpPr>
              <p:cNvPr id="14" name="Group 11"/>
              <p:cNvGrpSpPr>
                <a:grpSpLocks/>
              </p:cNvGrpSpPr>
              <p:nvPr/>
            </p:nvGrpSpPr>
            <p:grpSpPr bwMode="auto">
              <a:xfrm>
                <a:off x="1071563" y="990600"/>
                <a:ext cx="7005637" cy="5791200"/>
                <a:chOff x="1071563" y="990600"/>
                <a:chExt cx="7005637" cy="5791200"/>
              </a:xfrm>
            </p:grpSpPr>
            <p:pic>
              <p:nvPicPr>
                <p:cNvPr id="19" name="Picture 25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71563" y="1003300"/>
                  <a:ext cx="7005637" cy="57785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0" name="Rectangle 30"/>
                <p:cNvSpPr>
                  <a:spLocks noChangeArrowheads="1"/>
                </p:cNvSpPr>
                <p:nvPr/>
              </p:nvSpPr>
              <p:spPr bwMode="auto">
                <a:xfrm>
                  <a:off x="1271588" y="990600"/>
                  <a:ext cx="2476727" cy="5757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r>
                    <a:rPr lang="en-US" altLang="en-US" sz="1800">
                      <a:solidFill>
                        <a:srgbClr val="FFFFFF"/>
                      </a:solidFill>
                    </a:rPr>
                    <a:t>Refrigeration</a:t>
                  </a:r>
                  <a:endParaRPr lang="en-US" altLang="en-US" sz="2800"/>
                </a:p>
              </p:txBody>
            </p:sp>
            <p:sp>
              <p:nvSpPr>
                <p:cNvPr id="21" name="Rectangle 31"/>
                <p:cNvSpPr>
                  <a:spLocks noChangeArrowheads="1"/>
                </p:cNvSpPr>
                <p:nvPr/>
              </p:nvSpPr>
              <p:spPr bwMode="auto">
                <a:xfrm>
                  <a:off x="1271588" y="1371601"/>
                  <a:ext cx="2476727" cy="5757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r>
                    <a:rPr lang="en-US" altLang="en-US" sz="1800">
                      <a:solidFill>
                        <a:srgbClr val="FFFFFF"/>
                      </a:solidFill>
                    </a:rPr>
                    <a:t>transfer lines</a:t>
                  </a:r>
                  <a:endParaRPr lang="en-US" altLang="en-US" sz="2800"/>
                </a:p>
              </p:txBody>
            </p:sp>
          </p:grpSp>
          <p:sp>
            <p:nvSpPr>
              <p:cNvPr id="15" name="Rectangle 33"/>
              <p:cNvSpPr>
                <a:spLocks noChangeArrowheads="1"/>
              </p:cNvSpPr>
              <p:nvPr/>
            </p:nvSpPr>
            <p:spPr bwMode="auto">
              <a:xfrm>
                <a:off x="4748213" y="4227512"/>
                <a:ext cx="2268250" cy="5757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en-US" sz="1800">
                    <a:solidFill>
                      <a:srgbClr val="FFFFFF"/>
                    </a:solidFill>
                  </a:rPr>
                  <a:t>Waveguide </a:t>
                </a:r>
                <a:endParaRPr lang="en-US" altLang="en-US" sz="2800"/>
              </a:p>
            </p:txBody>
          </p:sp>
          <p:sp>
            <p:nvSpPr>
              <p:cNvPr id="16" name="Rectangle 35"/>
              <p:cNvSpPr>
                <a:spLocks noChangeArrowheads="1"/>
              </p:cNvSpPr>
              <p:nvPr/>
            </p:nvSpPr>
            <p:spPr bwMode="auto">
              <a:xfrm>
                <a:off x="5351464" y="4514850"/>
                <a:ext cx="2476727" cy="5757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en-US" sz="1800">
                    <a:solidFill>
                      <a:srgbClr val="FFFFFF"/>
                    </a:solidFill>
                  </a:rPr>
                  <a:t>from klystron</a:t>
                </a:r>
                <a:endParaRPr lang="en-US" altLang="en-US" sz="2800"/>
              </a:p>
            </p:txBody>
          </p:sp>
          <p:sp>
            <p:nvSpPr>
              <p:cNvPr id="17" name="Rectangle 38"/>
              <p:cNvSpPr>
                <a:spLocks noChangeArrowheads="1"/>
              </p:cNvSpPr>
              <p:nvPr/>
            </p:nvSpPr>
            <p:spPr bwMode="auto">
              <a:xfrm>
                <a:off x="4818063" y="5492751"/>
                <a:ext cx="1923673" cy="5757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en-US" sz="1800">
                    <a:solidFill>
                      <a:srgbClr val="FFFFFF"/>
                    </a:solidFill>
                  </a:rPr>
                  <a:t>Beam exit</a:t>
                </a:r>
                <a:endParaRPr lang="en-US" altLang="en-US" sz="2800"/>
              </a:p>
            </p:txBody>
          </p:sp>
          <p:sp>
            <p:nvSpPr>
              <p:cNvPr id="18" name="Freeform 39"/>
              <p:cNvSpPr>
                <a:spLocks noEditPoints="1"/>
              </p:cNvSpPr>
              <p:nvPr/>
            </p:nvSpPr>
            <p:spPr bwMode="auto">
              <a:xfrm>
                <a:off x="3432175" y="5019675"/>
                <a:ext cx="1227138" cy="582613"/>
              </a:xfrm>
              <a:custGeom>
                <a:avLst/>
                <a:gdLst>
                  <a:gd name="T0" fmla="*/ 2147483647 w 705"/>
                  <a:gd name="T1" fmla="*/ 2147483647 h 323"/>
                  <a:gd name="T2" fmla="*/ 2147483647 w 705"/>
                  <a:gd name="T3" fmla="*/ 2147483647 h 323"/>
                  <a:gd name="T4" fmla="*/ 2147483647 w 705"/>
                  <a:gd name="T5" fmla="*/ 2147483647 h 323"/>
                  <a:gd name="T6" fmla="*/ 2147483647 w 705"/>
                  <a:gd name="T7" fmla="*/ 2147483647 h 323"/>
                  <a:gd name="T8" fmla="*/ 2147483647 w 705"/>
                  <a:gd name="T9" fmla="*/ 2147483647 h 323"/>
                  <a:gd name="T10" fmla="*/ 2147483647 w 705"/>
                  <a:gd name="T11" fmla="*/ 2147483647 h 323"/>
                  <a:gd name="T12" fmla="*/ 0 w 705"/>
                  <a:gd name="T13" fmla="*/ 2147483647 h 323"/>
                  <a:gd name="T14" fmla="*/ 2147483647 w 705"/>
                  <a:gd name="T15" fmla="*/ 0 h 323"/>
                  <a:gd name="T16" fmla="*/ 2147483647 w 705"/>
                  <a:gd name="T17" fmla="*/ 2147483647 h 32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05" h="323">
                    <a:moveTo>
                      <a:pt x="696" y="323"/>
                    </a:moveTo>
                    <a:lnTo>
                      <a:pt x="85" y="57"/>
                    </a:lnTo>
                    <a:lnTo>
                      <a:pt x="94" y="36"/>
                    </a:lnTo>
                    <a:lnTo>
                      <a:pt x="705" y="304"/>
                    </a:lnTo>
                    <a:lnTo>
                      <a:pt x="696" y="323"/>
                    </a:lnTo>
                    <a:close/>
                    <a:moveTo>
                      <a:pt x="78" y="100"/>
                    </a:moveTo>
                    <a:lnTo>
                      <a:pt x="0" y="7"/>
                    </a:lnTo>
                    <a:lnTo>
                      <a:pt x="122" y="0"/>
                    </a:lnTo>
                    <a:lnTo>
                      <a:pt x="78" y="100"/>
                    </a:lnTo>
                    <a:close/>
                  </a:path>
                </a:pathLst>
              </a:custGeom>
              <a:solidFill>
                <a:srgbClr val="FFFFFF"/>
              </a:solidFill>
              <a:ln w="1588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Freeform 40"/>
            <p:cNvSpPr>
              <a:spLocks noEditPoints="1"/>
            </p:cNvSpPr>
            <p:nvPr/>
          </p:nvSpPr>
          <p:spPr bwMode="auto">
            <a:xfrm>
              <a:off x="6235700" y="3214688"/>
              <a:ext cx="1003300" cy="963612"/>
            </a:xfrm>
            <a:custGeom>
              <a:avLst/>
              <a:gdLst>
                <a:gd name="T0" fmla="*/ 0 w 577"/>
                <a:gd name="T1" fmla="*/ 2147483647 h 534"/>
                <a:gd name="T2" fmla="*/ 2147483647 w 577"/>
                <a:gd name="T3" fmla="*/ 2147483647 h 534"/>
                <a:gd name="T4" fmla="*/ 2147483647 w 577"/>
                <a:gd name="T5" fmla="*/ 2147483647 h 534"/>
                <a:gd name="T6" fmla="*/ 2147483647 w 577"/>
                <a:gd name="T7" fmla="*/ 2147483647 h 534"/>
                <a:gd name="T8" fmla="*/ 0 w 577"/>
                <a:gd name="T9" fmla="*/ 2147483647 h 534"/>
                <a:gd name="T10" fmla="*/ 2147483647 w 577"/>
                <a:gd name="T11" fmla="*/ 2147483647 h 534"/>
                <a:gd name="T12" fmla="*/ 2147483647 w 577"/>
                <a:gd name="T13" fmla="*/ 0 h 534"/>
                <a:gd name="T14" fmla="*/ 2147483647 w 577"/>
                <a:gd name="T15" fmla="*/ 2147483647 h 534"/>
                <a:gd name="T16" fmla="*/ 2147483647 w 577"/>
                <a:gd name="T17" fmla="*/ 2147483647 h 53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7" h="534">
                  <a:moveTo>
                    <a:pt x="0" y="518"/>
                  </a:moveTo>
                  <a:lnTo>
                    <a:pt x="498" y="59"/>
                  </a:lnTo>
                  <a:lnTo>
                    <a:pt x="512" y="75"/>
                  </a:lnTo>
                  <a:lnTo>
                    <a:pt x="15" y="534"/>
                  </a:lnTo>
                  <a:lnTo>
                    <a:pt x="0" y="518"/>
                  </a:lnTo>
                  <a:close/>
                  <a:moveTo>
                    <a:pt x="460" y="35"/>
                  </a:moveTo>
                  <a:lnTo>
                    <a:pt x="577" y="0"/>
                  </a:lnTo>
                  <a:lnTo>
                    <a:pt x="534" y="115"/>
                  </a:lnTo>
                  <a:lnTo>
                    <a:pt x="460" y="35"/>
                  </a:lnTo>
                  <a:close/>
                </a:path>
              </a:pathLst>
            </a:custGeom>
            <a:solidFill>
              <a:srgbClr val="FFFFFF"/>
            </a:solidFill>
            <a:ln w="1588" cap="flat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41"/>
            <p:cNvSpPr>
              <a:spLocks noEditPoints="1"/>
            </p:cNvSpPr>
            <p:nvPr/>
          </p:nvSpPr>
          <p:spPr bwMode="auto">
            <a:xfrm>
              <a:off x="6238875" y="3373438"/>
              <a:ext cx="1152525" cy="806450"/>
            </a:xfrm>
            <a:custGeom>
              <a:avLst/>
              <a:gdLst>
                <a:gd name="T0" fmla="*/ 0 w 663"/>
                <a:gd name="T1" fmla="*/ 2147483647 h 447"/>
                <a:gd name="T2" fmla="*/ 2147483647 w 663"/>
                <a:gd name="T3" fmla="*/ 2147483647 h 447"/>
                <a:gd name="T4" fmla="*/ 2147483647 w 663"/>
                <a:gd name="T5" fmla="*/ 2147483647 h 447"/>
                <a:gd name="T6" fmla="*/ 2147483647 w 663"/>
                <a:gd name="T7" fmla="*/ 2147483647 h 447"/>
                <a:gd name="T8" fmla="*/ 0 w 663"/>
                <a:gd name="T9" fmla="*/ 2147483647 h 447"/>
                <a:gd name="T10" fmla="*/ 2147483647 w 663"/>
                <a:gd name="T11" fmla="*/ 2147483647 h 447"/>
                <a:gd name="T12" fmla="*/ 2147483647 w 663"/>
                <a:gd name="T13" fmla="*/ 0 h 447"/>
                <a:gd name="T14" fmla="*/ 2147483647 w 663"/>
                <a:gd name="T15" fmla="*/ 2147483647 h 447"/>
                <a:gd name="T16" fmla="*/ 2147483647 w 663"/>
                <a:gd name="T17" fmla="*/ 2147483647 h 4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63" h="447">
                  <a:moveTo>
                    <a:pt x="0" y="429"/>
                  </a:moveTo>
                  <a:lnTo>
                    <a:pt x="574" y="45"/>
                  </a:lnTo>
                  <a:lnTo>
                    <a:pt x="587" y="64"/>
                  </a:lnTo>
                  <a:lnTo>
                    <a:pt x="12" y="447"/>
                  </a:lnTo>
                  <a:lnTo>
                    <a:pt x="0" y="429"/>
                  </a:lnTo>
                  <a:close/>
                  <a:moveTo>
                    <a:pt x="541" y="15"/>
                  </a:moveTo>
                  <a:lnTo>
                    <a:pt x="663" y="0"/>
                  </a:lnTo>
                  <a:lnTo>
                    <a:pt x="602" y="106"/>
                  </a:lnTo>
                  <a:lnTo>
                    <a:pt x="541" y="15"/>
                  </a:lnTo>
                  <a:close/>
                </a:path>
              </a:pathLst>
            </a:custGeom>
            <a:solidFill>
              <a:srgbClr val="FFFFFF"/>
            </a:solidFill>
            <a:ln w="1588" cap="flat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42"/>
            <p:cNvSpPr>
              <a:spLocks noEditPoints="1"/>
            </p:cNvSpPr>
            <p:nvPr/>
          </p:nvSpPr>
          <p:spPr bwMode="auto">
            <a:xfrm>
              <a:off x="6242050" y="3595688"/>
              <a:ext cx="1301750" cy="585787"/>
            </a:xfrm>
            <a:custGeom>
              <a:avLst/>
              <a:gdLst>
                <a:gd name="T0" fmla="*/ 0 w 748"/>
                <a:gd name="T1" fmla="*/ 2147483647 h 325"/>
                <a:gd name="T2" fmla="*/ 2147483647 w 748"/>
                <a:gd name="T3" fmla="*/ 2147483647 h 325"/>
                <a:gd name="T4" fmla="*/ 2147483647 w 748"/>
                <a:gd name="T5" fmla="*/ 2147483647 h 325"/>
                <a:gd name="T6" fmla="*/ 2147483647 w 748"/>
                <a:gd name="T7" fmla="*/ 2147483647 h 325"/>
                <a:gd name="T8" fmla="*/ 0 w 748"/>
                <a:gd name="T9" fmla="*/ 2147483647 h 325"/>
                <a:gd name="T10" fmla="*/ 2147483647 w 748"/>
                <a:gd name="T11" fmla="*/ 0 h 325"/>
                <a:gd name="T12" fmla="*/ 2147483647 w 748"/>
                <a:gd name="T13" fmla="*/ 2147483647 h 325"/>
                <a:gd name="T14" fmla="*/ 2147483647 w 748"/>
                <a:gd name="T15" fmla="*/ 2147483647 h 325"/>
                <a:gd name="T16" fmla="*/ 2147483647 w 748"/>
                <a:gd name="T17" fmla="*/ 0 h 3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48" h="325">
                  <a:moveTo>
                    <a:pt x="0" y="304"/>
                  </a:moveTo>
                  <a:lnTo>
                    <a:pt x="653" y="35"/>
                  </a:lnTo>
                  <a:lnTo>
                    <a:pt x="662" y="56"/>
                  </a:lnTo>
                  <a:lnTo>
                    <a:pt x="8" y="325"/>
                  </a:lnTo>
                  <a:lnTo>
                    <a:pt x="0" y="304"/>
                  </a:lnTo>
                  <a:close/>
                  <a:moveTo>
                    <a:pt x="627" y="0"/>
                  </a:moveTo>
                  <a:lnTo>
                    <a:pt x="748" y="8"/>
                  </a:lnTo>
                  <a:lnTo>
                    <a:pt x="668" y="100"/>
                  </a:lnTo>
                  <a:lnTo>
                    <a:pt x="627" y="0"/>
                  </a:lnTo>
                  <a:close/>
                </a:path>
              </a:pathLst>
            </a:custGeom>
            <a:solidFill>
              <a:srgbClr val="FFFFFF"/>
            </a:solidFill>
            <a:ln w="1588" cap="flat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Rectangle 26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</a:t>
            </a:r>
            <a:r>
              <a:rPr lang="en-US" sz="1200" dirty="0" smtClean="0"/>
              <a:t>Liepe			</a:t>
            </a:r>
            <a:r>
              <a:rPr lang="en-US" sz="1200" dirty="0"/>
              <a:t> </a:t>
            </a:r>
            <a:r>
              <a:rPr lang="en-US" sz="1200" dirty="0" smtClean="0"/>
              <a:t>    Microphonics </a:t>
            </a:r>
            <a:r>
              <a:rPr lang="en-US" sz="1200" dirty="0"/>
              <a:t>Workshop, FNAL October 8-9  </a:t>
            </a:r>
            <a:r>
              <a:rPr lang="en-US" sz="1200" dirty="0" smtClean="0"/>
              <a:t>   		                  Slide </a:t>
            </a:r>
            <a:r>
              <a:rPr lang="en-US" sz="1200" dirty="0"/>
              <a:t>7</a:t>
            </a:r>
          </a:p>
        </p:txBody>
      </p:sp>
      <p:sp>
        <p:nvSpPr>
          <p:cNvPr id="28" name="Rectangle 24"/>
          <p:cNvSpPr>
            <a:spLocks noChangeArrowheads="1"/>
          </p:cNvSpPr>
          <p:nvPr/>
        </p:nvSpPr>
        <p:spPr bwMode="auto">
          <a:xfrm>
            <a:off x="491699" y="4576284"/>
            <a:ext cx="3962400" cy="189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91440" bIns="91440">
            <a:spAutoFit/>
          </a:bodyPr>
          <a:lstStyle/>
          <a:p>
            <a:pPr marL="227013" indent="-227013" eaLnBrk="1" hangingPunct="1">
              <a:spcBef>
                <a:spcPct val="20000"/>
              </a:spcBef>
              <a:buFont typeface="Wingdings" pitchFamily="2" charset="2"/>
              <a:buChar char="§"/>
              <a:tabLst>
                <a:tab pos="2290763" algn="l"/>
                <a:tab pos="2743200" algn="l"/>
                <a:tab pos="3657600" algn="l"/>
              </a:tabLst>
            </a:pPr>
            <a:r>
              <a:rPr lang="en-US" sz="1600" b="1" dirty="0">
                <a:latin typeface="Arial Narrow" pitchFamily="34" charset="0"/>
              </a:rPr>
              <a:t>Number of 2-cell cavities 	5</a:t>
            </a:r>
          </a:p>
          <a:p>
            <a:pPr marL="227013" indent="-227013" eaLnBrk="1" hangingPunct="1">
              <a:spcBef>
                <a:spcPct val="20000"/>
              </a:spcBef>
              <a:buFont typeface="Wingdings" pitchFamily="2" charset="2"/>
              <a:buChar char="§"/>
              <a:tabLst>
                <a:tab pos="2290763" algn="l"/>
                <a:tab pos="2743200" algn="l"/>
                <a:tab pos="3657600" algn="l"/>
              </a:tabLst>
            </a:pPr>
            <a:r>
              <a:rPr lang="en-US" sz="1600" b="1" dirty="0">
                <a:latin typeface="Arial Narrow" pitchFamily="34" charset="0"/>
              </a:rPr>
              <a:t>Acceleration per cavity	1 – 3 MeV</a:t>
            </a:r>
          </a:p>
          <a:p>
            <a:pPr marL="227013" indent="-227013" eaLnBrk="1" hangingPunct="1">
              <a:spcBef>
                <a:spcPct val="20000"/>
              </a:spcBef>
              <a:buFont typeface="Wingdings" pitchFamily="2" charset="2"/>
              <a:buChar char="§"/>
              <a:tabLst>
                <a:tab pos="2290763" algn="l"/>
                <a:tab pos="2743200" algn="l"/>
                <a:tab pos="3657600" algn="l"/>
              </a:tabLst>
            </a:pPr>
            <a:r>
              <a:rPr lang="en-US" sz="1600" b="1" dirty="0">
                <a:latin typeface="Arial Narrow" pitchFamily="34" charset="0"/>
              </a:rPr>
              <a:t>Accelerating gradient	4.3 – 13.0 MV/m</a:t>
            </a:r>
          </a:p>
          <a:p>
            <a:pPr marL="227013" indent="-227013" eaLnBrk="1" hangingPunct="1">
              <a:spcBef>
                <a:spcPct val="20000"/>
              </a:spcBef>
              <a:buFont typeface="Wingdings" pitchFamily="2" charset="2"/>
              <a:buChar char="§"/>
              <a:tabLst>
                <a:tab pos="2290763" algn="l"/>
                <a:tab pos="2743200" algn="l"/>
                <a:tab pos="3657600" algn="l"/>
              </a:tabLst>
            </a:pPr>
            <a:r>
              <a:rPr lang="en-US" sz="1600" b="1" dirty="0">
                <a:latin typeface="Arial Narrow" pitchFamily="34" charset="0"/>
              </a:rPr>
              <a:t>R/Q (linac definition)	</a:t>
            </a:r>
            <a:r>
              <a:rPr lang="en-US" sz="1600" b="1" dirty="0" smtClean="0">
                <a:latin typeface="Arial Narrow" pitchFamily="34" charset="0"/>
              </a:rPr>
              <a:t>222 </a:t>
            </a:r>
            <a:r>
              <a:rPr lang="en-US" sz="1600" b="1" dirty="0">
                <a:latin typeface="Arial Narrow" pitchFamily="34" charset="0"/>
              </a:rPr>
              <a:t>Ohm</a:t>
            </a:r>
          </a:p>
          <a:p>
            <a:pPr marL="227013" indent="-227013" eaLnBrk="1" hangingPunct="1">
              <a:spcBef>
                <a:spcPct val="20000"/>
              </a:spcBef>
              <a:buFont typeface="Wingdings" pitchFamily="2" charset="2"/>
              <a:buChar char="§"/>
              <a:tabLst>
                <a:tab pos="2290763" algn="l"/>
                <a:tab pos="2743200" algn="l"/>
                <a:tab pos="3657600" algn="l"/>
              </a:tabLst>
            </a:pPr>
            <a:r>
              <a:rPr lang="en-US" sz="1600" b="1" dirty="0" err="1">
                <a:latin typeface="Arial Narrow" pitchFamily="34" charset="0"/>
              </a:rPr>
              <a:t>Q</a:t>
            </a:r>
            <a:r>
              <a:rPr lang="en-US" sz="1600" b="1" baseline="-25000" dirty="0" err="1">
                <a:latin typeface="Arial Narrow" pitchFamily="34" charset="0"/>
              </a:rPr>
              <a:t>ext</a:t>
            </a:r>
            <a:r>
              <a:rPr lang="en-US" sz="1600" b="1" dirty="0">
                <a:latin typeface="Arial Narrow" pitchFamily="34" charset="0"/>
              </a:rPr>
              <a:t>	4.6</a:t>
            </a:r>
            <a:r>
              <a:rPr lang="en-US" sz="1600" b="1" dirty="0">
                <a:latin typeface="Arial Narrow" pitchFamily="34" charset="0"/>
                <a:sym typeface="Symbol" pitchFamily="18" charset="2"/>
              </a:rPr>
              <a:t></a:t>
            </a:r>
            <a:r>
              <a:rPr lang="en-US" sz="1600" b="1" dirty="0">
                <a:latin typeface="Arial Narrow" pitchFamily="34" charset="0"/>
              </a:rPr>
              <a:t>10</a:t>
            </a:r>
            <a:r>
              <a:rPr lang="en-US" sz="1600" b="1" baseline="30000" dirty="0">
                <a:latin typeface="Arial Narrow" pitchFamily="34" charset="0"/>
              </a:rPr>
              <a:t>4</a:t>
            </a:r>
            <a:r>
              <a:rPr lang="en-US" sz="1600" b="1" dirty="0">
                <a:latin typeface="Arial Narrow" pitchFamily="34" charset="0"/>
              </a:rPr>
              <a:t> – 4.1</a:t>
            </a:r>
            <a:r>
              <a:rPr lang="en-US" sz="1600" b="1" dirty="0">
                <a:latin typeface="Arial Narrow" pitchFamily="34" charset="0"/>
                <a:sym typeface="Symbol" pitchFamily="18" charset="2"/>
              </a:rPr>
              <a:t></a:t>
            </a:r>
            <a:r>
              <a:rPr lang="en-US" sz="1600" b="1" dirty="0">
                <a:latin typeface="Arial Narrow" pitchFamily="34" charset="0"/>
              </a:rPr>
              <a:t>10</a:t>
            </a:r>
            <a:r>
              <a:rPr lang="en-US" sz="1600" b="1" baseline="30000" dirty="0">
                <a:latin typeface="Arial Narrow" pitchFamily="34" charset="0"/>
              </a:rPr>
              <a:t>5</a:t>
            </a:r>
          </a:p>
          <a:p>
            <a:pPr marL="227013" indent="-227013" eaLnBrk="1" hangingPunct="1">
              <a:spcBef>
                <a:spcPct val="20000"/>
              </a:spcBef>
              <a:buFont typeface="Wingdings" pitchFamily="2" charset="2"/>
              <a:buChar char="§"/>
              <a:tabLst>
                <a:tab pos="2290763" algn="l"/>
                <a:tab pos="2743200" algn="l"/>
                <a:tab pos="3657600" algn="l"/>
              </a:tabLst>
            </a:pPr>
            <a:r>
              <a:rPr lang="en-US" sz="1600" b="1" dirty="0">
                <a:latin typeface="Arial Narrow" pitchFamily="34" charset="0"/>
              </a:rPr>
              <a:t>Total 2K / 5K / 80K loads: </a:t>
            </a:r>
            <a:r>
              <a:rPr lang="en-US" sz="1600" b="1" dirty="0">
                <a:solidFill>
                  <a:srgbClr val="FF0000"/>
                </a:solidFill>
                <a:latin typeface="Arial Narrow" pitchFamily="34" charset="0"/>
              </a:rPr>
              <a:t>30W / 60W / 700W</a:t>
            </a:r>
          </a:p>
        </p:txBody>
      </p:sp>
      <p:sp>
        <p:nvSpPr>
          <p:cNvPr id="29" name="Rectangle 25"/>
          <p:cNvSpPr>
            <a:spLocks noChangeArrowheads="1"/>
          </p:cNvSpPr>
          <p:nvPr/>
        </p:nvSpPr>
        <p:spPr bwMode="auto">
          <a:xfrm>
            <a:off x="4731911" y="4576284"/>
            <a:ext cx="3733800" cy="190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91440" bIns="91440">
            <a:spAutoFit/>
          </a:bodyPr>
          <a:lstStyle/>
          <a:p>
            <a:pPr marL="227013" indent="-227013" eaLnBrk="1" hangingPunct="1">
              <a:spcBef>
                <a:spcPct val="20000"/>
              </a:spcBef>
              <a:buFont typeface="Wingdings" pitchFamily="2" charset="2"/>
              <a:buChar char="§"/>
              <a:tabLst>
                <a:tab pos="2290763" algn="l"/>
                <a:tab pos="2743200" algn="l"/>
                <a:tab pos="3657600" algn="l"/>
              </a:tabLst>
            </a:pPr>
            <a:r>
              <a:rPr lang="en-US" sz="1600" b="1" dirty="0">
                <a:latin typeface="Arial Narrow" pitchFamily="34" charset="0"/>
              </a:rPr>
              <a:t>Number of HOM loads 	</a:t>
            </a:r>
            <a:r>
              <a:rPr lang="en-US" sz="1600" b="1" dirty="0" smtClean="0">
                <a:latin typeface="Arial Narrow" pitchFamily="34" charset="0"/>
              </a:rPr>
              <a:t>6</a:t>
            </a:r>
          </a:p>
          <a:p>
            <a:pPr marL="227013" indent="-227013" eaLnBrk="1" hangingPunct="1">
              <a:spcBef>
                <a:spcPct val="20000"/>
              </a:spcBef>
              <a:buFont typeface="Wingdings" pitchFamily="2" charset="2"/>
              <a:buChar char="§"/>
              <a:tabLst>
                <a:tab pos="2290763" algn="l"/>
                <a:tab pos="2743200" algn="l"/>
                <a:tab pos="3657600" algn="l"/>
              </a:tabLst>
            </a:pPr>
            <a:r>
              <a:rPr lang="en-US" sz="1600" b="1" dirty="0" smtClean="0">
                <a:latin typeface="Arial Narrow" pitchFamily="34" charset="0"/>
              </a:rPr>
              <a:t>HOM power per cavity	</a:t>
            </a:r>
            <a:r>
              <a:rPr lang="en-US" sz="1600" b="1" dirty="0" smtClean="0">
                <a:solidFill>
                  <a:srgbClr val="FF0000"/>
                </a:solidFill>
                <a:latin typeface="Arial Narrow" pitchFamily="34" charset="0"/>
              </a:rPr>
              <a:t>40 W</a:t>
            </a:r>
            <a:endParaRPr lang="en-US" sz="1600" b="1" dirty="0">
              <a:solidFill>
                <a:srgbClr val="FF0000"/>
              </a:solidFill>
              <a:latin typeface="Arial Narrow" pitchFamily="34" charset="0"/>
            </a:endParaRPr>
          </a:p>
          <a:p>
            <a:pPr marL="227013" indent="-227013" eaLnBrk="1" hangingPunct="1">
              <a:spcBef>
                <a:spcPct val="20000"/>
              </a:spcBef>
              <a:buFont typeface="Wingdings" pitchFamily="2" charset="2"/>
              <a:buChar char="§"/>
              <a:tabLst>
                <a:tab pos="2290763" algn="l"/>
                <a:tab pos="2743200" algn="l"/>
                <a:tab pos="3657600" algn="l"/>
              </a:tabLst>
            </a:pPr>
            <a:r>
              <a:rPr lang="en-US" sz="1600" b="1" dirty="0">
                <a:latin typeface="Arial Narrow" pitchFamily="34" charset="0"/>
              </a:rPr>
              <a:t>Couplers per cavity	2</a:t>
            </a:r>
          </a:p>
          <a:p>
            <a:pPr marL="227013" indent="-227013" eaLnBrk="1" hangingPunct="1">
              <a:spcBef>
                <a:spcPct val="20000"/>
              </a:spcBef>
              <a:buFont typeface="Wingdings" pitchFamily="2" charset="2"/>
              <a:buChar char="§"/>
              <a:tabLst>
                <a:tab pos="2290763" algn="l"/>
                <a:tab pos="2743200" algn="l"/>
                <a:tab pos="3657600" algn="l"/>
              </a:tabLst>
            </a:pPr>
            <a:r>
              <a:rPr lang="en-US" sz="1600" b="1" dirty="0">
                <a:latin typeface="Arial Narrow" pitchFamily="34" charset="0"/>
              </a:rPr>
              <a:t>RF power per cavity	</a:t>
            </a:r>
            <a:r>
              <a:rPr lang="en-US" sz="1600" b="1" dirty="0">
                <a:solidFill>
                  <a:srgbClr val="FF0000"/>
                </a:solidFill>
                <a:latin typeface="Arial Narrow" pitchFamily="34" charset="0"/>
              </a:rPr>
              <a:t>120 kW</a:t>
            </a:r>
          </a:p>
          <a:p>
            <a:pPr marL="227013" indent="-227013" eaLnBrk="1" hangingPunct="1">
              <a:spcBef>
                <a:spcPct val="20000"/>
              </a:spcBef>
              <a:buFont typeface="Wingdings" pitchFamily="2" charset="2"/>
              <a:buChar char="§"/>
              <a:tabLst>
                <a:tab pos="2290763" algn="l"/>
                <a:tab pos="2743200" algn="l"/>
                <a:tab pos="3657600" algn="l"/>
              </a:tabLst>
            </a:pPr>
            <a:r>
              <a:rPr lang="en-US" sz="1600" b="1" dirty="0">
                <a:latin typeface="Arial Narrow" pitchFamily="34" charset="0"/>
              </a:rPr>
              <a:t>Amplitude/phase stability	</a:t>
            </a:r>
            <a:r>
              <a:rPr lang="en-US" sz="1600" b="1" dirty="0" smtClean="0">
                <a:latin typeface="Arial Narrow" pitchFamily="34" charset="0"/>
              </a:rPr>
              <a:t>10</a:t>
            </a:r>
            <a:r>
              <a:rPr lang="en-US" sz="1600" b="1" baseline="30000" dirty="0" smtClean="0">
                <a:latin typeface="Arial Narrow" pitchFamily="34" charset="0"/>
              </a:rPr>
              <a:t>-4 </a:t>
            </a:r>
            <a:r>
              <a:rPr lang="en-US" sz="1600" b="1" dirty="0">
                <a:latin typeface="Arial Narrow" pitchFamily="34" charset="0"/>
              </a:rPr>
              <a:t>/ 0.1</a:t>
            </a:r>
            <a:r>
              <a:rPr lang="en-US" sz="1600" b="1" dirty="0">
                <a:latin typeface="Arial Narrow" pitchFamily="34" charset="0"/>
                <a:sym typeface="Symbol" pitchFamily="18" charset="2"/>
              </a:rPr>
              <a:t></a:t>
            </a:r>
            <a:r>
              <a:rPr lang="en-US" sz="1600" b="1" dirty="0">
                <a:latin typeface="Arial Narrow" pitchFamily="34" charset="0"/>
              </a:rPr>
              <a:t> (</a:t>
            </a:r>
            <a:r>
              <a:rPr lang="en-US" sz="1600" b="1" dirty="0" err="1">
                <a:latin typeface="Arial Narrow" pitchFamily="34" charset="0"/>
              </a:rPr>
              <a:t>rms</a:t>
            </a:r>
            <a:r>
              <a:rPr lang="en-US" sz="1600" b="1" dirty="0">
                <a:latin typeface="Arial Narrow" pitchFamily="34" charset="0"/>
              </a:rPr>
              <a:t>)</a:t>
            </a:r>
          </a:p>
          <a:p>
            <a:pPr marL="227013" indent="-227013" eaLnBrk="1" hangingPunct="1">
              <a:spcBef>
                <a:spcPct val="20000"/>
              </a:spcBef>
              <a:buFont typeface="Wingdings" pitchFamily="2" charset="2"/>
              <a:buChar char="§"/>
              <a:tabLst>
                <a:tab pos="2290763" algn="l"/>
                <a:tab pos="2743200" algn="l"/>
                <a:tab pos="3657600" algn="l"/>
              </a:tabLst>
            </a:pPr>
            <a:r>
              <a:rPr lang="en-US" sz="1600" b="1" dirty="0">
                <a:latin typeface="Arial Narrow" pitchFamily="34" charset="0"/>
              </a:rPr>
              <a:t>ICM length	5 m</a:t>
            </a:r>
            <a:endParaRPr lang="en-US" sz="1600" b="1" baseline="300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61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4000" dirty="0" smtClean="0"/>
              <a:t>ERL Injector: Microphonics Bursts  </a:t>
            </a:r>
            <a:endParaRPr lang="en-US" sz="2800" dirty="0"/>
          </a:p>
        </p:txBody>
      </p:sp>
      <p:sp>
        <p:nvSpPr>
          <p:cNvPr id="4" name="Right Arrow 3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</a:t>
            </a:r>
            <a:r>
              <a:rPr lang="en-US" sz="1200" dirty="0" smtClean="0"/>
              <a:t>Liepe			</a:t>
            </a:r>
            <a:r>
              <a:rPr lang="en-US" sz="1200" dirty="0"/>
              <a:t> </a:t>
            </a:r>
            <a:r>
              <a:rPr lang="en-US" sz="1200" dirty="0" smtClean="0"/>
              <a:t>    Microphonics </a:t>
            </a:r>
            <a:r>
              <a:rPr lang="en-US" sz="1200" dirty="0"/>
              <a:t>Workshop, FNAL October 8-9  </a:t>
            </a:r>
            <a:r>
              <a:rPr lang="en-US" sz="1200" dirty="0" smtClean="0"/>
              <a:t>   		                  Slide </a:t>
            </a:r>
            <a:fld id="{E5374618-37E8-0343-A5E2-882DB9F99FB2}" type="slidenum">
              <a:rPr lang="en-US" sz="1200" smtClean="0"/>
              <a:t>8</a:t>
            </a:fld>
            <a:endParaRPr lang="en-US" sz="1200" dirty="0"/>
          </a:p>
        </p:txBody>
      </p:sp>
      <p:pic>
        <p:nvPicPr>
          <p:cNvPr id="7" name="Picture 5" descr="IcmCavityRingingTimeDomai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604" y="1432780"/>
            <a:ext cx="6431665" cy="502626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6931213" y="1816157"/>
            <a:ext cx="2133600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28600" indent="-228600">
              <a:spcBef>
                <a:spcPct val="100000"/>
              </a:spcBef>
              <a:buFontTx/>
              <a:buChar char="•"/>
              <a:defRPr/>
            </a:pPr>
            <a:r>
              <a:rPr lang="en-US" b="1" dirty="0">
                <a:ea typeface="ＭＳ Ｐゴシック" charset="0"/>
                <a:cs typeface="ＭＳ Ｐゴシック" charset="0"/>
              </a:rPr>
              <a:t>Significant changes over time</a:t>
            </a:r>
          </a:p>
          <a:p>
            <a:pPr marL="228600" indent="-228600">
              <a:spcBef>
                <a:spcPct val="100000"/>
              </a:spcBef>
              <a:buFontTx/>
              <a:buChar char="•"/>
              <a:defRPr/>
            </a:pPr>
            <a:r>
              <a:rPr lang="en-US" b="1" dirty="0">
                <a:ea typeface="ＭＳ Ｐゴシック" charset="0"/>
                <a:cs typeface="ＭＳ Ｐゴシック" charset="0"/>
              </a:rPr>
              <a:t>Step impulses at </a:t>
            </a:r>
            <a:r>
              <a:rPr lang="en-US" b="1" dirty="0" smtClean="0">
                <a:ea typeface="ＭＳ Ｐゴシック" charset="0"/>
                <a:cs typeface="ＭＳ Ｐゴシック" charset="0"/>
              </a:rPr>
              <a:t>~second rep-rate</a:t>
            </a:r>
            <a:r>
              <a:rPr lang="en-US" b="1" dirty="0">
                <a:ea typeface="ＭＳ Ｐゴシック" charset="0"/>
                <a:cs typeface="ＭＳ Ｐゴシック" charset="0"/>
              </a:rPr>
              <a:t>!?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3869473" y="4624327"/>
            <a:ext cx="2582587" cy="25990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r>
              <a:rPr lang="en-US" altLang="en-US" sz="1800" smtClean="0">
                <a:solidFill>
                  <a:sysClr val="windowText" lastClr="000000"/>
                </a:solidFill>
              </a:rPr>
              <a:t>After improvements</a:t>
            </a:r>
            <a:endParaRPr lang="en-US" altLang="en-US" sz="180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36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3200" dirty="0"/>
              <a:t>ERL </a:t>
            </a:r>
            <a:r>
              <a:rPr lang="en-US" sz="3200" dirty="0" smtClean="0"/>
              <a:t>Injector: Source of Microphonics Bursts</a:t>
            </a:r>
            <a:endParaRPr lang="en-US" sz="2000" dirty="0"/>
          </a:p>
        </p:txBody>
      </p:sp>
      <p:sp>
        <p:nvSpPr>
          <p:cNvPr id="4" name="Right Arrow 3"/>
          <p:cNvSpPr/>
          <p:nvPr/>
        </p:nvSpPr>
        <p:spPr>
          <a:xfrm>
            <a:off x="264604" y="1109133"/>
            <a:ext cx="8623300" cy="304800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64604" y="6477889"/>
            <a:ext cx="8623300" cy="144925"/>
          </a:xfrm>
          <a:prstGeom prst="rightArrow">
            <a:avLst/>
          </a:prstGeom>
          <a:gradFill flip="none" rotWithShape="1">
            <a:gsLst>
              <a:gs pos="41000">
                <a:schemeClr val="accent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7725" y="6581001"/>
            <a:ext cx="9007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</a:t>
            </a:r>
            <a:r>
              <a:rPr lang="en-US" sz="1200" dirty="0" smtClean="0"/>
              <a:t>Liepe			</a:t>
            </a:r>
            <a:r>
              <a:rPr lang="en-US" sz="1200" dirty="0"/>
              <a:t> </a:t>
            </a:r>
            <a:r>
              <a:rPr lang="en-US" sz="1200" dirty="0" smtClean="0"/>
              <a:t>    Microphonics </a:t>
            </a:r>
            <a:r>
              <a:rPr lang="en-US" sz="1200" dirty="0"/>
              <a:t>Workshop, FNAL October 8-9  </a:t>
            </a:r>
            <a:r>
              <a:rPr lang="en-US" sz="1200" dirty="0" smtClean="0"/>
              <a:t>   		                  Slide </a:t>
            </a:r>
            <a:fld id="{E5374618-37E8-0343-A5E2-882DB9F99FB2}" type="slidenum">
              <a:rPr lang="en-US" sz="1200" smtClean="0"/>
              <a:t>9</a:t>
            </a:fld>
            <a:endParaRPr lang="en-US" sz="12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820" y="1402826"/>
            <a:ext cx="4812171" cy="4110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Documents and Settings\epc\My Documents\warm-up-cool-down-pipe-assy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966" y="4289832"/>
            <a:ext cx="4953000" cy="176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rot="16200000" flipV="1">
            <a:off x="4676266" y="3032532"/>
            <a:ext cx="2286000" cy="1752600"/>
          </a:xfrm>
          <a:prstGeom prst="straightConnector1">
            <a:avLst/>
          </a:prstGeom>
          <a:ln w="38100">
            <a:solidFill>
              <a:srgbClr val="3366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6200000" flipV="1">
            <a:off x="3761866" y="4251732"/>
            <a:ext cx="2057400" cy="1066800"/>
          </a:xfrm>
          <a:prstGeom prst="straightConnector1">
            <a:avLst/>
          </a:prstGeom>
          <a:ln w="38100">
            <a:solidFill>
              <a:srgbClr val="3366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6200000" flipV="1">
            <a:off x="3609466" y="4327932"/>
            <a:ext cx="1981200" cy="1143000"/>
          </a:xfrm>
          <a:prstGeom prst="straightConnector1">
            <a:avLst/>
          </a:prstGeom>
          <a:ln w="38100">
            <a:solidFill>
              <a:srgbClr val="3366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9"/>
          <p:cNvSpPr txBox="1">
            <a:spLocks noChangeArrowheads="1"/>
          </p:cNvSpPr>
          <p:nvPr/>
        </p:nvSpPr>
        <p:spPr bwMode="auto">
          <a:xfrm>
            <a:off x="113791" y="1351756"/>
            <a:ext cx="35353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 u="sng"/>
              <a:t>Source of </a:t>
            </a:r>
            <a:r>
              <a:rPr lang="ja-JP" altLang="en-US" sz="1800" u="sng" dirty="0"/>
              <a:t>“</a:t>
            </a:r>
            <a:r>
              <a:rPr lang="en-US" altLang="ja-JP" sz="1800" u="sng" dirty="0"/>
              <a:t>bursts</a:t>
            </a:r>
            <a:r>
              <a:rPr lang="ja-JP" altLang="en-US" sz="1800" u="sng" dirty="0"/>
              <a:t>”</a:t>
            </a:r>
            <a:r>
              <a:rPr lang="en-US" altLang="ja-JP" sz="1800" u="sng" dirty="0"/>
              <a:t>:</a:t>
            </a:r>
          </a:p>
          <a:p>
            <a:pPr eaLnBrk="1" hangingPunct="1"/>
            <a:r>
              <a:rPr lang="en-US" altLang="en-US" sz="1800" dirty="0"/>
              <a:t>Thermo-acoustic oscillations in</a:t>
            </a:r>
          </a:p>
          <a:p>
            <a:pPr eaLnBrk="1" hangingPunct="1"/>
            <a:r>
              <a:rPr lang="en-US" altLang="en-US" sz="1800" dirty="0"/>
              <a:t>Warm Up – Cool Down plumbing</a:t>
            </a:r>
          </a:p>
        </p:txBody>
      </p:sp>
      <p:cxnSp>
        <p:nvCxnSpPr>
          <p:cNvPr id="14" name="Straight Arrow Connector 3"/>
          <p:cNvCxnSpPr>
            <a:cxnSpLocks noChangeShapeType="1"/>
          </p:cNvCxnSpPr>
          <p:nvPr/>
        </p:nvCxnSpPr>
        <p:spPr bwMode="auto">
          <a:xfrm>
            <a:off x="3307841" y="5763032"/>
            <a:ext cx="395288" cy="0"/>
          </a:xfrm>
          <a:prstGeom prst="straightConnector1">
            <a:avLst/>
          </a:prstGeom>
          <a:noFill/>
          <a:ln w="38100">
            <a:solidFill>
              <a:srgbClr val="006600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575754" y="5456644"/>
            <a:ext cx="28971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000" b="1">
                <a:solidFill>
                  <a:srgbClr val="006600"/>
                </a:solidFill>
              </a:rPr>
              <a:t>Closed end (valve) creates dead end with trapped gas</a:t>
            </a:r>
          </a:p>
        </p:txBody>
      </p:sp>
    </p:spTree>
    <p:extLst>
      <p:ext uri="{BB962C8B-B14F-4D97-AF65-F5344CB8AC3E}">
        <p14:creationId xmlns:p14="http://schemas.microsoft.com/office/powerpoint/2010/main" val="29582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20005</TotalTime>
  <Words>1405</Words>
  <Application>Microsoft Macintosh PowerPoint</Application>
  <PresentationFormat>On-screen Show (4:3)</PresentationFormat>
  <Paragraphs>379</Paragraphs>
  <Slides>43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9" baseType="lpstr">
      <vt:lpstr>Apple Chancery</vt:lpstr>
      <vt:lpstr>Arial Narrow</vt:lpstr>
      <vt:lpstr>Calibri</vt:lpstr>
      <vt:lpstr>CMMI10</vt:lpstr>
      <vt:lpstr>Garamond</vt:lpstr>
      <vt:lpstr>Helvetica</vt:lpstr>
      <vt:lpstr>ＭＳ Ｐゴシック</vt:lpstr>
      <vt:lpstr>NimbusRomNo9L</vt:lpstr>
      <vt:lpstr>Symbol</vt:lpstr>
      <vt:lpstr>Times</vt:lpstr>
      <vt:lpstr>Times New Roman</vt:lpstr>
      <vt:lpstr>Wingdings</vt:lpstr>
      <vt:lpstr>Arial</vt:lpstr>
      <vt:lpstr>Default Design</vt:lpstr>
      <vt:lpstr>Photo Editor Photo</vt:lpstr>
      <vt:lpstr>Bitmap Image</vt:lpstr>
      <vt:lpstr>Microphonics Experience at Cornell - A collection of results -   </vt:lpstr>
      <vt:lpstr>Outline</vt:lpstr>
      <vt:lpstr>CESR</vt:lpstr>
      <vt:lpstr>500 MHz CESR SRF</vt:lpstr>
      <vt:lpstr>CESR: Microphonics Spectrum </vt:lpstr>
      <vt:lpstr>Cornell ERL Injector Cryomodule</vt:lpstr>
      <vt:lpstr>    1.3 GHz ERL Injector Cryomodule </vt:lpstr>
      <vt:lpstr>ERL Injector: Microphonics Bursts  </vt:lpstr>
      <vt:lpstr>ERL Injector: Source of Microphonics Bursts</vt:lpstr>
      <vt:lpstr>Microphonics Bursts Studies </vt:lpstr>
      <vt:lpstr>    1.3 GHz ERL Injector Cryomodule: Microphonics </vt:lpstr>
      <vt:lpstr>ERL Injector: Microphonics Histogram </vt:lpstr>
      <vt:lpstr>Mechanical Coupling Characterization Measurements with a Modal Shaker</vt:lpstr>
      <vt:lpstr>Measurements with a Modal Shaker</vt:lpstr>
      <vt:lpstr>Mechanical Coupling Characterization</vt:lpstr>
      <vt:lpstr>Active Microphonics Control Studies with Fast Piezoelectric Frequency Tuner</vt:lpstr>
      <vt:lpstr>ERL Injector Frequency Tuner</vt:lpstr>
      <vt:lpstr>Frequency Tuner Studies </vt:lpstr>
      <vt:lpstr>Frequency: Piezo-Tuner Hysteresis</vt:lpstr>
      <vt:lpstr>Active Microphonics Compensation </vt:lpstr>
      <vt:lpstr>Active Microphonics Compensation </vt:lpstr>
      <vt:lpstr>Active Microphonics Compensation </vt:lpstr>
      <vt:lpstr>Cornell Main Linac Cavity HTC</vt:lpstr>
      <vt:lpstr>Cornell HTC Test of the Cornell ERL Main Linac Cavity </vt:lpstr>
      <vt:lpstr>Main Linac Cavity Mechanical Design</vt:lpstr>
      <vt:lpstr>Main Linac Cavity: Measured Detuning Pressure Sensitivity </vt:lpstr>
      <vt:lpstr>Main Linac Cavity: Detuning Pressure Sensitivity </vt:lpstr>
      <vt:lpstr>Main Linac Cavity: Tuner Studies </vt:lpstr>
      <vt:lpstr>Main Linac Cavity: Vibration and Microphonics Studies</vt:lpstr>
      <vt:lpstr>Main Linac Cavity: Mechanical Resonances in HTC-1</vt:lpstr>
      <vt:lpstr>Main Linac Cavity: Microphonics in HTC-1</vt:lpstr>
      <vt:lpstr>Main Linac Cavity: Microphonics in HTC-3</vt:lpstr>
      <vt:lpstr>HZB, Jlab FEL… </vt:lpstr>
      <vt:lpstr>9-cell Test in HZB Hobicat With Cornell LLRF System and Saclay Tuner </vt:lpstr>
      <vt:lpstr>JLAB Upgrade Cryomodule Test With Cornell LLRF System</vt:lpstr>
      <vt:lpstr>JLAB Upgrade Cryomodule Test With Cornell LLRF System</vt:lpstr>
      <vt:lpstr>JLAB Upgrade Cryomodule Test With Cornell LLRF System</vt:lpstr>
      <vt:lpstr>JLAB Upgrade Cryomodule Test With Cornell LLRF System</vt:lpstr>
      <vt:lpstr>JLAB Upgrade Cryomodule Test With Cornell LLRF System</vt:lpstr>
      <vt:lpstr>Cornell HTC with LCLS-II Prototype Cavity (measurements by FNAL team)</vt:lpstr>
      <vt:lpstr>Conclusions </vt:lpstr>
      <vt:lpstr>Conclusions</vt:lpstr>
      <vt:lpstr>Thank you for your attention!</vt:lpstr>
    </vt:vector>
  </TitlesOfParts>
  <Company>Cornell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LEPP</dc:creator>
  <cp:lastModifiedBy>Microsoft Office User</cp:lastModifiedBy>
  <cp:revision>1558</cp:revision>
  <cp:lastPrinted>2012-08-07T13:23:05Z</cp:lastPrinted>
  <dcterms:created xsi:type="dcterms:W3CDTF">2010-06-08T18:55:16Z</dcterms:created>
  <dcterms:modified xsi:type="dcterms:W3CDTF">2015-10-08T16:42:38Z</dcterms:modified>
</cp:coreProperties>
</file>