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AF1211D-3DD8-411F-822A-8FE819316B66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62FBF89-BBC3-4381-A299-411DCDF3D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4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Explain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  What is filter like in the frequency domain?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2.Why filter is necessary (e.g. plot results w and </a:t>
            </a:r>
            <a:r>
              <a:rPr lang="en-US" dirty="0" err="1" smtClean="0">
                <a:solidFill>
                  <a:srgbClr val="FF0000"/>
                </a:solidFill>
              </a:rPr>
              <a:t>w.o</a:t>
            </a:r>
            <a:r>
              <a:rPr lang="en-US" dirty="0" smtClean="0">
                <a:solidFill>
                  <a:srgbClr val="FF0000"/>
                </a:solidFill>
              </a:rPr>
              <a:t>. filter 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3. Why we need a zero at zero frequency?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A35A-B30B-4262-B95E-51C52BCFF4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0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FF60-AE26-4E63-B5A5-A7A3B3A5B8DE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1553-20C1-40CF-9474-2FD16E948B17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565B-81CD-4E51-B187-9B31C03B45B4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8BB4-6B35-4922-98C4-C2A4B8E13172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683D-B6BB-42C0-9071-9134F9148E95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701D-E3C0-422B-90E0-7BEB7A1BA3A4}" type="datetime1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1433-3EB6-47EC-B8BC-D0E85EDB32F5}" type="datetime1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1C8-7105-4B9F-8D04-F25FD30E2B09}" type="datetime1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73D6-0B7F-4321-B37C-6A45E0F79099}" type="datetime1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2DEE-7B28-4944-B8B1-2E43A0BFD34A}" type="datetime1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1FCB-2716-4C42-8982-4B8DF0E90384}" type="datetime1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E8D7-6C0C-4152-8102-17EC73C7187B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.bnl.gov/wire-cell/bee/set/7515fe16-d163-4df8-ad87-09f7c809dc7e/event/0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y.bnl.gov/wire-cell/bee/set/6/event/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TPC Signal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Xin Qian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22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320"/>
            <a:ext cx="8229600" cy="950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in Matrix vs. Filter in Deconvolution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A in matrix format is multiplied to the original solution </a:t>
            </a:r>
            <a:r>
              <a:rPr lang="en-US" dirty="0" smtClean="0">
                <a:sym typeface="Wingdings" panose="05000000000000000000" pitchFamily="2" charset="2"/>
              </a:rPr>
              <a:t> effective a smearing function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Filter in deconvolution is effective a smearing function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Therefore, we can conclude that they are equivalent!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Filter is equivalent to a penalty in the chi-square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Filter is equivalent to a smearing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1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143000"/>
          </a:xfrm>
        </p:spPr>
        <p:txBody>
          <a:bodyPr/>
          <a:lstStyle/>
          <a:p>
            <a:r>
              <a:rPr lang="en-US" dirty="0" smtClean="0"/>
              <a:t>TPC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43600"/>
          </a:xfrm>
        </p:spPr>
        <p:txBody>
          <a:bodyPr/>
          <a:lstStyle/>
          <a:p>
            <a:r>
              <a:rPr lang="en-US" dirty="0" smtClean="0"/>
              <a:t>The measured signal inside TPC contains both signal and (electronic) noise</a:t>
            </a:r>
          </a:p>
          <a:p>
            <a:pPr lvl="1"/>
            <a:r>
              <a:rPr lang="en-US" dirty="0" smtClean="0"/>
              <a:t>Assuming deconvolution is correctly performed, we recover the signal completely</a:t>
            </a:r>
          </a:p>
          <a:p>
            <a:pPr lvl="1"/>
            <a:r>
              <a:rPr lang="en-US" dirty="0" smtClean="0"/>
              <a:t>Therefore, deconvolution of noise would become uncertainty of charge </a:t>
            </a:r>
            <a:r>
              <a:rPr lang="en-US" dirty="0" smtClean="0">
                <a:sym typeface="Wingdings" panose="05000000000000000000" pitchFamily="2" charset="2"/>
              </a:rPr>
              <a:t> smaller the better!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relevant factors are noise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level and response functions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Noise level  electronics, wire length …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Response function  Gap between planes, E-field between planes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This study does not require high-level reconstruction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75841341"/>
              </p:ext>
            </p:extLst>
          </p:nvPr>
        </p:nvGraphicFramePr>
        <p:xfrm>
          <a:off x="5410200" y="3792537"/>
          <a:ext cx="29972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3" imgW="1244520" imgH="419040" progId="Equation.DSMT4">
                  <p:embed/>
                </p:oleObj>
              </mc:Choice>
              <mc:Fallback>
                <p:oleObj name="Equation" r:id="rId3" imgW="1244520" imgH="419040" progId="Equation.DSMT4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92537"/>
                        <a:ext cx="2997200" cy="100806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37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2238"/>
            <a:ext cx="92202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new Challenge: Induced Charge in </a:t>
            </a:r>
            <a:r>
              <a:rPr lang="en-US" dirty="0"/>
              <a:t>A</a:t>
            </a:r>
            <a:r>
              <a:rPr lang="en-US" dirty="0" smtClean="0"/>
              <a:t>djacent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52" y="2362200"/>
            <a:ext cx="4800600" cy="353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V. </a:t>
            </a:r>
            <a:r>
              <a:rPr lang="en-US" dirty="0" err="1"/>
              <a:t>Radeka</a:t>
            </a:r>
            <a:r>
              <a:rPr lang="en-US" dirty="0"/>
              <a:t> </a:t>
            </a:r>
            <a:r>
              <a:rPr lang="en-US" dirty="0" smtClean="0"/>
              <a:t>Ann. Rev. </a:t>
            </a:r>
            <a:r>
              <a:rPr lang="en-US" dirty="0" err="1" smtClean="0"/>
              <a:t>Nucl</a:t>
            </a:r>
            <a:r>
              <a:rPr lang="en-US" dirty="0" smtClean="0"/>
              <a:t>. Part. Sci. 38, 217, 1988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v: velocity</a:t>
            </a:r>
          </a:p>
          <a:p>
            <a:pPr marL="0" indent="0">
              <a:buNone/>
            </a:pPr>
            <a:r>
              <a:rPr lang="en-US" dirty="0" err="1" smtClean="0"/>
              <a:t>E</a:t>
            </a:r>
            <a:r>
              <a:rPr lang="en-US" baseline="-25000" dirty="0" err="1" smtClean="0"/>
              <a:t>w</a:t>
            </a:r>
            <a:r>
              <a:rPr lang="en-US" dirty="0" smtClean="0"/>
              <a:t>: weighting field</a:t>
            </a:r>
          </a:p>
          <a:p>
            <a:pPr marL="0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: charge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32498"/>
            <a:ext cx="4648200" cy="503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695146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 Yu for </a:t>
            </a:r>
            <a:r>
              <a:rPr lang="en-US" sz="2800" dirty="0" err="1" smtClean="0"/>
              <a:t>MicroBooNE</a:t>
            </a:r>
            <a:r>
              <a:rPr lang="en-US" sz="2800" dirty="0" smtClean="0"/>
              <a:t> configuration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3" y="1295400"/>
            <a:ext cx="343105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8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Double Deconvolution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68713"/>
              </p:ext>
            </p:extLst>
          </p:nvPr>
        </p:nvGraphicFramePr>
        <p:xfrm>
          <a:off x="1371600" y="685800"/>
          <a:ext cx="6184900" cy="117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3" imgW="3213100" imgH="609600" progId="Equation.DSMT4">
                  <p:embed/>
                </p:oleObj>
              </mc:Choice>
              <mc:Fallback>
                <p:oleObj name="Equation" r:id="rId3" imgW="32131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85800"/>
                        <a:ext cx="6184900" cy="11734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0" y="19812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With induced signals, the signal is still linear sum of direct signal and induced signal</a:t>
            </a:r>
          </a:p>
          <a:p>
            <a:pPr lvl="1"/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represents the induced signal from </a:t>
            </a:r>
            <a:br>
              <a:rPr lang="en-US" sz="2400" dirty="0" smtClean="0"/>
            </a:br>
            <a:r>
              <a:rPr lang="en-US" sz="2400" dirty="0" smtClean="0"/>
              <a:t>i+1th wire signal to </a:t>
            </a:r>
            <a:r>
              <a:rPr lang="en-US" sz="2400" dirty="0" err="1" smtClean="0"/>
              <a:t>ith</a:t>
            </a:r>
            <a:r>
              <a:rPr lang="en-US" sz="2400" dirty="0" smtClean="0"/>
              <a:t> wire</a:t>
            </a:r>
          </a:p>
          <a:p>
            <a:pPr lvl="1"/>
            <a:r>
              <a:rPr lang="en-US" sz="2400" dirty="0" smtClean="0"/>
              <a:t>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S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 are not directly related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540583"/>
              </p:ext>
            </p:extLst>
          </p:nvPr>
        </p:nvGraphicFramePr>
        <p:xfrm>
          <a:off x="0" y="3962400"/>
          <a:ext cx="5867400" cy="164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5" imgW="4178160" imgH="1168200" progId="Equation.DSMT4">
                  <p:embed/>
                </p:oleObj>
              </mc:Choice>
              <mc:Fallback>
                <p:oleObj name="Equation" r:id="rId5" imgW="417816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62400"/>
                        <a:ext cx="5867400" cy="1640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37" y="5791200"/>
            <a:ext cx="7848600" cy="95410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inversion of matrix R can again be done with deconvolution through 2-D FFT</a:t>
            </a:r>
            <a:endParaRPr lang="en-US" sz="28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7"/>
          <a:stretch/>
        </p:blipFill>
        <p:spPr>
          <a:xfrm>
            <a:off x="5943600" y="2743199"/>
            <a:ext cx="3200400" cy="2987575"/>
          </a:xfrm>
        </p:spPr>
      </p:pic>
    </p:spTree>
    <p:extLst>
      <p:ext uri="{BB962C8B-B14F-4D97-AF65-F5344CB8AC3E}">
        <p14:creationId xmlns:p14="http://schemas.microsoft.com/office/powerpoint/2010/main" val="8555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274638"/>
            <a:ext cx="8229600" cy="25597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CCA-7A14-B140-8ECA-21ED0A63E23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0258"/>
            <a:ext cx="3901582" cy="3462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2895599"/>
            <a:ext cx="472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Different curves represent different positions for initial electron</a:t>
            </a:r>
          </a:p>
          <a:p>
            <a:r>
              <a:rPr lang="en-US" sz="2000" dirty="0" smtClean="0"/>
              <a:t>Black </a:t>
            </a:r>
            <a:r>
              <a:rPr lang="en-US" sz="2000" dirty="0" smtClean="0">
                <a:sym typeface="Wingdings" panose="05000000000000000000" pitchFamily="2" charset="2"/>
              </a:rPr>
              <a:t> closest to the wire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Green  furthest from the wire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For induction plane, the signal size depends on the position  uncertainty in the charge as we used “average” response function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For collection plane, the signal arrival time depends on the position  uncertainty in the charge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743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by </a:t>
            </a:r>
            <a:r>
              <a:rPr lang="en-US" dirty="0" err="1" smtClean="0"/>
              <a:t>Yichen</a:t>
            </a:r>
            <a:r>
              <a:rPr lang="en-US" dirty="0" smtClean="0"/>
              <a:t> Li (BNL)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About Wire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Bigger wire pitch </a:t>
            </a:r>
            <a:r>
              <a:rPr lang="en-US" dirty="0" smtClean="0">
                <a:sym typeface="Wingdings" panose="05000000000000000000" pitchFamily="2" charset="2"/>
              </a:rPr>
              <a:t> bigger signal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With same electronics noise, the noise/signal will be smaller  good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Bigger wire pitch  bigger effect due to position-dependent field response  bigger spread of reconstructed signal  bad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Naively, we expect the signal has a form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07140"/>
              </p:ext>
            </p:extLst>
          </p:nvPr>
        </p:nvGraphicFramePr>
        <p:xfrm>
          <a:off x="1143000" y="5181600"/>
          <a:ext cx="265471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761760" imgH="393480" progId="Equation.DSMT4">
                  <p:embed/>
                </p:oleObj>
              </mc:Choice>
              <mc:Fallback>
                <p:oleObj name="Equation" r:id="rId3" imgW="76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181600"/>
                        <a:ext cx="265471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1000" y="5105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: position-dependent field response, </a:t>
            </a:r>
          </a:p>
          <a:p>
            <a:r>
              <a:rPr lang="en-US" dirty="0"/>
              <a:t>b</a:t>
            </a:r>
            <a:r>
              <a:rPr lang="en-US" dirty="0" smtClean="0"/>
              <a:t>: electronics noise</a:t>
            </a:r>
          </a:p>
          <a:p>
            <a:endParaRPr lang="en-US" dirty="0" smtClean="0"/>
          </a:p>
          <a:p>
            <a:r>
              <a:rPr lang="en-US" b="1" dirty="0" smtClean="0"/>
              <a:t>Figure out </a:t>
            </a:r>
            <a:r>
              <a:rPr lang="en-US" b="1" dirty="0" err="1" smtClean="0"/>
              <a:t>a&amp;b</a:t>
            </a:r>
            <a:r>
              <a:rPr lang="en-US" b="1" dirty="0" smtClean="0"/>
              <a:t> with detector parameters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54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Angle of TPC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96000"/>
          </a:xfrm>
        </p:spPr>
        <p:txBody>
          <a:bodyPr>
            <a:normAutofit/>
          </a:bodyPr>
          <a:lstStyle/>
          <a:p>
            <a:r>
              <a:rPr lang="en-US" sz="2400" dirty="0"/>
              <a:t>In a neutrino event, because of incident neutrino energy, the entire event is more boosted toward forward region</a:t>
            </a:r>
          </a:p>
          <a:p>
            <a:r>
              <a:rPr lang="en-US" sz="2400" dirty="0"/>
              <a:t>Due to nucleon response, the lepton tends to going more forward in the center-of-mass frame</a:t>
            </a:r>
          </a:p>
          <a:p>
            <a:r>
              <a:rPr lang="en-US" sz="2400" dirty="0"/>
              <a:t>TPC with wire readout has more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trouble </a:t>
            </a:r>
            <a:r>
              <a:rPr lang="en-US" sz="2400" dirty="0"/>
              <a:t>to reconstruct “tracks”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which </a:t>
            </a:r>
            <a:r>
              <a:rPr lang="en-US" sz="2400" dirty="0"/>
              <a:t>are parallel to the wire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plane  </a:t>
            </a:r>
            <a:r>
              <a:rPr lang="en-US" sz="2400" dirty="0" smtClean="0">
                <a:sym typeface="Wingdings" panose="05000000000000000000" pitchFamily="2" charset="2"/>
              </a:rPr>
              <a:t> charges arrive at various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wire-plane at same time 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ambiguity to figure out the proper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correlation</a:t>
            </a:r>
          </a:p>
          <a:p>
            <a:r>
              <a:rPr lang="en-US" sz="2400" dirty="0"/>
              <a:t>http://www.phy.bnl.gov/wire-cell</a:t>
            </a:r>
            <a:r>
              <a:rPr lang="en-US" sz="2400" dirty="0" smtClean="0"/>
              <a:t>/</a:t>
            </a:r>
            <a:br>
              <a:rPr lang="en-US" sz="2400" dirty="0" smtClean="0"/>
            </a:br>
            <a:r>
              <a:rPr lang="en-US" sz="2400" dirty="0" smtClean="0"/>
              <a:t>bee/set/4/event/2</a:t>
            </a:r>
            <a:r>
              <a:rPr lang="en-US" sz="2400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57400"/>
            <a:ext cx="3600836" cy="43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2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http://www.phy.bnl.gov/wire-cell/bee/set/7515fe16-d163-4df8-ad87-09f7c809dc7e/event/0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Same events (rotate 0-19 degrees)</a:t>
            </a:r>
          </a:p>
          <a:p>
            <a:pPr lvl="1"/>
            <a:r>
              <a:rPr lang="en-US" dirty="0" smtClean="0"/>
              <a:t>Event 0 </a:t>
            </a:r>
            <a:r>
              <a:rPr lang="en-US" dirty="0" smtClean="0">
                <a:sym typeface="Wingdings" panose="05000000000000000000" pitchFamily="2" charset="2"/>
              </a:rPr>
              <a:t> 0 degrees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Event 10  10 degrees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Event 19  19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60002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975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degrees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9478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degrees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152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can click the web-site to look at events in 3D and rotate to get a better understanding.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38" y="1480352"/>
            <a:ext cx="2296662" cy="4974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31" y="1489969"/>
            <a:ext cx="2937000" cy="502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9241" y="9478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degrees (truth)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6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5747"/>
            <a:ext cx="398389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5081" y="381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 degrees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8749" y="381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degrees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50332"/>
            <a:ext cx="3960108" cy="4439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562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http://www.phy.bnl.gov/wire-cell/bee/set/6/event/8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MC truth:  one electron, one neutral pion, and one </a:t>
            </a:r>
            <a:r>
              <a:rPr lang="en-US" dirty="0" err="1" smtClean="0"/>
              <a:t>positve</a:t>
            </a:r>
            <a:r>
              <a:rPr lang="en-US" dirty="0" smtClean="0"/>
              <a:t> 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9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>
          <a:xfrm>
            <a:off x="152400" y="-65349"/>
            <a:ext cx="7414539" cy="6237549"/>
            <a:chOff x="37781" y="17477"/>
            <a:chExt cx="7414539" cy="6237549"/>
          </a:xfrm>
        </p:grpSpPr>
        <p:pic>
          <p:nvPicPr>
            <p:cNvPr id="6" name="Picture 2" descr="C:\Documents and Settings\flanni\Desktop\TPC.gif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781" y="17477"/>
              <a:ext cx="7414539" cy="623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6113505" y="5511623"/>
              <a:ext cx="1086787" cy="5096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283968" y="5427677"/>
              <a:ext cx="599607" cy="1588"/>
            </a:xfrm>
            <a:prstGeom prst="straightConnector1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4377072" y="5482855"/>
              <a:ext cx="31579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time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91" y="-152400"/>
            <a:ext cx="8229600" cy="1143000"/>
          </a:xfrm>
        </p:spPr>
        <p:txBody>
          <a:bodyPr/>
          <a:lstStyle/>
          <a:p>
            <a:r>
              <a:rPr lang="en-US" dirty="0" smtClean="0"/>
              <a:t>Overview of Signal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11430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ionized electrons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15200" y="17893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311" y="23622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 on Wire Plane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1905000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Response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15200" y="30085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35814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 to be digitized by ADC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72400" y="2971800"/>
            <a:ext cx="1253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Electronics </a:t>
            </a:r>
            <a:br>
              <a:rPr lang="en-US" dirty="0" smtClean="0"/>
            </a:br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316680" y="42277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24600" y="4763869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High-level tracking …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67600" y="4278868"/>
            <a:ext cx="169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(Deconvolution)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5737" y="1281499"/>
            <a:ext cx="286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Radeka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937" y="5791200"/>
            <a:ext cx="8653463" cy="92333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TPC signal consists of </a:t>
            </a:r>
            <a:r>
              <a:rPr lang="en-US" b="1" dirty="0" smtClean="0">
                <a:solidFill>
                  <a:srgbClr val="0070C0"/>
                </a:solidFill>
              </a:rPr>
              <a:t>time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charge</a:t>
            </a:r>
            <a:r>
              <a:rPr lang="en-US" dirty="0" smtClean="0"/>
              <a:t> information from </a:t>
            </a:r>
            <a:r>
              <a:rPr lang="en-US" dirty="0"/>
              <a:t>i</a:t>
            </a:r>
            <a:r>
              <a:rPr lang="en-US" dirty="0" smtClean="0"/>
              <a:t>nduction and collection planes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Same amount charge </a:t>
            </a:r>
            <a:r>
              <a:rPr lang="en-US" dirty="0" smtClean="0"/>
              <a:t>was seen by all the wire planes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goal of signal processing is to extract both time and charge information reliably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26221"/>
            <a:ext cx="4800600" cy="3255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5"/>
            <a:ext cx="8229600" cy="817485"/>
          </a:xfrm>
        </p:spPr>
        <p:txBody>
          <a:bodyPr/>
          <a:lstStyle/>
          <a:p>
            <a:r>
              <a:rPr lang="en-US" dirty="0" smtClean="0"/>
              <a:t>What will affect TPC signal?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E-field:</a:t>
            </a:r>
          </a:p>
          <a:p>
            <a:pPr lvl="1"/>
            <a:r>
              <a:rPr lang="en-US" dirty="0" smtClean="0"/>
              <a:t>Electron drift velocity</a:t>
            </a:r>
          </a:p>
          <a:p>
            <a:pPr lvl="1"/>
            <a:r>
              <a:rPr lang="en-US" dirty="0" smtClean="0"/>
              <a:t>Recombination factor</a:t>
            </a:r>
          </a:p>
          <a:p>
            <a:r>
              <a:rPr lang="en-US" dirty="0" smtClean="0"/>
              <a:t>Electron lifetime</a:t>
            </a:r>
          </a:p>
          <a:p>
            <a:pPr lvl="1"/>
            <a:r>
              <a:rPr lang="en-US" dirty="0" smtClean="0"/>
              <a:t>Drift distance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drift time  signal size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Track angle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Time structure of signal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dE</a:t>
            </a:r>
            <a:r>
              <a:rPr lang="en-US" dirty="0" smtClean="0">
                <a:sym typeface="Wingdings" panose="05000000000000000000" pitchFamily="2" charset="2"/>
              </a:rPr>
              <a:t>/dx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Recombination etc.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Diffusion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4065114" cy="2756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12192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</a:t>
            </a:r>
            <a:r>
              <a:rPr lang="en-US" dirty="0" smtClean="0"/>
              <a:t>/dx fluctuations</a:t>
            </a:r>
          </a:p>
          <a:p>
            <a:r>
              <a:rPr lang="en-US" dirty="0" smtClean="0"/>
              <a:t>MPV: ~ 1.8 MeV/cm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4724400" cy="3203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Field and Electronics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0" y="42672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Cold electronics: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 shaping time (0.5, 1.0, 2.0, 3.0 us)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 gain (4.7, 7.8, 14, 25 mV/</a:t>
            </a:r>
            <a:r>
              <a:rPr lang="en-US" sz="2000" dirty="0" err="1" smtClean="0"/>
              <a:t>fC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66868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Leon, SLAC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76200" y="4267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Charge vs. Time averaged for a single electron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Difference between simulation and data (bigger signal in </a:t>
            </a:r>
            <a:r>
              <a:rPr lang="en-US" sz="2000" dirty="0" err="1" smtClean="0"/>
              <a:t>LongBo</a:t>
            </a:r>
            <a:r>
              <a:rPr lang="en-US" sz="2000" dirty="0" smtClean="0"/>
              <a:t> arXiv</a:t>
            </a:r>
            <a:r>
              <a:rPr lang="en-US" sz="2000" dirty="0" smtClean="0">
                <a:sym typeface="Wingdings" panose="05000000000000000000" pitchFamily="2" charset="2"/>
              </a:rPr>
              <a:t>:1504:00398)</a:t>
            </a:r>
            <a:endParaRPr lang="en-US" sz="2000" dirty="0" smtClean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6" y="1210221"/>
            <a:ext cx="4400551" cy="2984282"/>
          </a:xfr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0261"/>
              </p:ext>
            </p:extLst>
          </p:nvPr>
        </p:nvGraphicFramePr>
        <p:xfrm>
          <a:off x="94695" y="5791200"/>
          <a:ext cx="899583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5397480" imgH="228600" progId="Equation.DSMT4">
                  <p:embed/>
                </p:oleObj>
              </mc:Choice>
              <mc:Fallback>
                <p:oleObj name="Equation" r:id="rId5" imgW="539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695" y="5791200"/>
                        <a:ext cx="899583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1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"/>
            <a:ext cx="4953000" cy="822664"/>
          </a:xfrm>
        </p:spPr>
        <p:txBody>
          <a:bodyPr/>
          <a:lstStyle/>
          <a:p>
            <a:r>
              <a:rPr lang="en-US" dirty="0" smtClean="0"/>
              <a:t>Deconvolution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096152"/>
              </p:ext>
            </p:extLst>
          </p:nvPr>
        </p:nvGraphicFramePr>
        <p:xfrm>
          <a:off x="266700" y="1299865"/>
          <a:ext cx="3886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4" imgW="1612800" imgH="380880" progId="Equation.DSMT4">
                  <p:embed/>
                </p:oleObj>
              </mc:Choice>
              <mc:Fallback>
                <p:oleObj name="Equation" r:id="rId4" imgW="1612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299865"/>
                        <a:ext cx="3886200" cy="9175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4681137"/>
              </p:ext>
            </p:extLst>
          </p:nvPr>
        </p:nvGraphicFramePr>
        <p:xfrm>
          <a:off x="481807" y="3130391"/>
          <a:ext cx="29987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6" imgW="1244520" imgH="203040" progId="Equation.DSMT4">
                  <p:embed/>
                </p:oleObj>
              </mc:Choice>
              <mc:Fallback>
                <p:oleObj name="Equation" r:id="rId6" imgW="12445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7" y="3130391"/>
                        <a:ext cx="299878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984360" y="2215991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46225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914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domain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1" y="368669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domain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97672" y="3686696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86470062"/>
              </p:ext>
            </p:extLst>
          </p:nvPr>
        </p:nvGraphicFramePr>
        <p:xfrm>
          <a:off x="1566863" y="5953385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953385"/>
                        <a:ext cx="64293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" y="55172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to time </a:t>
            </a:r>
            <a:br>
              <a:rPr lang="en-US" sz="2400" dirty="0" smtClean="0"/>
            </a:br>
            <a:r>
              <a:rPr lang="en-US" sz="2400" dirty="0" smtClean="0"/>
              <a:t>domain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74557" y="5655702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</a:t>
            </a:r>
            <a:r>
              <a:rPr lang="en-US" dirty="0"/>
              <a:t>F</a:t>
            </a:r>
            <a:r>
              <a:rPr lang="en-US" dirty="0" smtClean="0"/>
              <a:t>ourier </a:t>
            </a:r>
            <a:br>
              <a:rPr lang="en-US" dirty="0" smtClean="0"/>
            </a:br>
            <a:r>
              <a:rPr lang="en-US" dirty="0" smtClean="0"/>
              <a:t>transformation 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58946389"/>
              </p:ext>
            </p:extLst>
          </p:nvPr>
        </p:nvGraphicFramePr>
        <p:xfrm>
          <a:off x="514351" y="4319808"/>
          <a:ext cx="30289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4319808"/>
                        <a:ext cx="3028950" cy="100806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1981199" y="5337518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8" y="457200"/>
            <a:ext cx="4149562" cy="29818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599500" y="3811212"/>
            <a:ext cx="2560901" cy="2393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39000" y="6096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Domain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5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Content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344188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Deconvoluted</a:t>
            </a:r>
            <a:r>
              <a:rPr lang="en-US" dirty="0" smtClean="0"/>
              <a:t> Signals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4501540"/>
            <a:ext cx="2560900" cy="16312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goal of deconvolution is to help extract charge and time information from TPC signals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63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Deconvolution and Matrix Inversion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4400" y="1069032"/>
            <a:ext cx="4191000" cy="55684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can also write the formula in a discrete manner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If there is no filter function in the deconvolution process , the FFT deconvolution is basically equivalent to the matrix inversion problem </a:t>
            </a:r>
            <a:endParaRPr lang="en-US" sz="2400" dirty="0"/>
          </a:p>
        </p:txBody>
      </p:sp>
      <p:graphicFrame>
        <p:nvGraphicFramePr>
          <p:cNvPr id="6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626312"/>
              </p:ext>
            </p:extLst>
          </p:nvPr>
        </p:nvGraphicFramePr>
        <p:xfrm>
          <a:off x="266700" y="1299865"/>
          <a:ext cx="3886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3" imgW="1612800" imgH="380880" progId="Equation.DSMT4">
                  <p:embed/>
                </p:oleObj>
              </mc:Choice>
              <mc:Fallback>
                <p:oleObj name="Equation" r:id="rId3" imgW="1612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299865"/>
                        <a:ext cx="3886200" cy="9175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78979961"/>
              </p:ext>
            </p:extLst>
          </p:nvPr>
        </p:nvGraphicFramePr>
        <p:xfrm>
          <a:off x="481807" y="3130391"/>
          <a:ext cx="29987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5" imgW="1244520" imgH="203040" progId="Equation.DSMT4">
                  <p:embed/>
                </p:oleObj>
              </mc:Choice>
              <mc:Fallback>
                <p:oleObj name="Equation" r:id="rId5" imgW="12445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7" y="3130391"/>
                        <a:ext cx="299878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984360" y="2215991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246225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2500" y="83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domain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1" y="368669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domain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97672" y="3686696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78303103"/>
              </p:ext>
            </p:extLst>
          </p:nvPr>
        </p:nvGraphicFramePr>
        <p:xfrm>
          <a:off x="1566863" y="5953385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7" imgW="266400" imgH="203040" progId="Equation.DSMT4">
                  <p:embed/>
                </p:oleObj>
              </mc:Choice>
              <mc:Fallback>
                <p:oleObj name="Equation" r:id="rId7" imgW="2664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953385"/>
                        <a:ext cx="64293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9101" y="64066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to time domain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4557" y="5655702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</a:t>
            </a:r>
            <a:r>
              <a:rPr lang="en-US" dirty="0"/>
              <a:t>F</a:t>
            </a:r>
            <a:r>
              <a:rPr lang="en-US" dirty="0" smtClean="0"/>
              <a:t>ourier </a:t>
            </a:r>
            <a:br>
              <a:rPr lang="en-US" dirty="0" smtClean="0"/>
            </a:br>
            <a:r>
              <a:rPr lang="en-US" dirty="0" smtClean="0"/>
              <a:t>transformation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67817068"/>
              </p:ext>
            </p:extLst>
          </p:nvPr>
        </p:nvGraphicFramePr>
        <p:xfrm>
          <a:off x="514351" y="4319808"/>
          <a:ext cx="30289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9" imgW="1257120" imgH="419040" progId="Equation.DSMT4">
                  <p:embed/>
                </p:oleObj>
              </mc:Choice>
              <mc:Fallback>
                <p:oleObj name="Equation" r:id="rId9" imgW="125712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4319808"/>
                        <a:ext cx="3028950" cy="100806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1981199" y="5337518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776122"/>
              </p:ext>
            </p:extLst>
          </p:nvPr>
        </p:nvGraphicFramePr>
        <p:xfrm>
          <a:off x="5715000" y="1992499"/>
          <a:ext cx="2330793" cy="839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quation" r:id="rId11" imgW="952200" imgH="342720" progId="Equation.DSMT4">
                  <p:embed/>
                </p:oleObj>
              </mc:Choice>
              <mc:Fallback>
                <p:oleObj name="Equation" r:id="rId11" imgW="9522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5000" y="1992499"/>
                        <a:ext cx="2330793" cy="839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498193"/>
              </p:ext>
            </p:extLst>
          </p:nvPr>
        </p:nvGraphicFramePr>
        <p:xfrm>
          <a:off x="5715000" y="4876800"/>
          <a:ext cx="2231913" cy="62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13" imgW="723600" imgH="203040" progId="Equation.DSMT4">
                  <p:embed/>
                </p:oleObj>
              </mc:Choice>
              <mc:Fallback>
                <p:oleObj name="Equation" r:id="rId13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15000" y="4876800"/>
                        <a:ext cx="2231913" cy="626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23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Matrix Inversion and Chi-square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r>
              <a:rPr lang="en-US" dirty="0" smtClean="0"/>
              <a:t>Matrix inversion can be derived through Chi-square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100313"/>
              </p:ext>
            </p:extLst>
          </p:nvPr>
        </p:nvGraphicFramePr>
        <p:xfrm>
          <a:off x="838200" y="1411288"/>
          <a:ext cx="6021387" cy="399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2831760" imgH="1879560" progId="Equation.DSMT4">
                  <p:embed/>
                </p:oleObj>
              </mc:Choice>
              <mc:Fallback>
                <p:oleObj name="Equation" r:id="rId3" imgW="2831760" imgH="187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411288"/>
                        <a:ext cx="6021387" cy="399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4102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Now, we recovered the solution in the previous slice</a:t>
            </a:r>
          </a:p>
          <a:p>
            <a:r>
              <a:rPr lang="en-US" sz="2800" dirty="0" smtClean="0"/>
              <a:t>The last equation is in matrix format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9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6320"/>
            <a:ext cx="8229600" cy="1143000"/>
          </a:xfrm>
        </p:spPr>
        <p:txBody>
          <a:bodyPr/>
          <a:lstStyle/>
          <a:p>
            <a:r>
              <a:rPr lang="en-US" dirty="0" smtClean="0"/>
              <a:t>Adding a Penalty in Chi-square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/>
          <a:lstStyle/>
          <a:p>
            <a:r>
              <a:rPr lang="en-US" dirty="0" smtClean="0"/>
              <a:t>Let’s use the second derivative to penalty</a:t>
            </a:r>
          </a:p>
          <a:p>
            <a:endParaRPr lang="en-US" dirty="0"/>
          </a:p>
          <a:p>
            <a:r>
              <a:rPr lang="en-US" dirty="0" smtClean="0"/>
              <a:t>The second derivative can be written as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, in this case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827726"/>
              </p:ext>
            </p:extLst>
          </p:nvPr>
        </p:nvGraphicFramePr>
        <p:xfrm>
          <a:off x="2057400" y="914400"/>
          <a:ext cx="45910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3" imgW="2158920" imgH="520560" progId="Equation.DSMT4">
                  <p:embed/>
                </p:oleObj>
              </mc:Choice>
              <mc:Fallback>
                <p:oleObj name="Equation" r:id="rId3" imgW="21589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14400"/>
                        <a:ext cx="459105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975719"/>
              </p:ext>
            </p:extLst>
          </p:nvPr>
        </p:nvGraphicFramePr>
        <p:xfrm>
          <a:off x="2751138" y="2646363"/>
          <a:ext cx="27701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5" imgW="1269720" imgH="368280" progId="Equation.DSMT4">
                  <p:embed/>
                </p:oleObj>
              </mc:Choice>
              <mc:Fallback>
                <p:oleObj name="Equation" r:id="rId5" imgW="12697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1138" y="2646363"/>
                        <a:ext cx="2770187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24214"/>
              </p:ext>
            </p:extLst>
          </p:nvPr>
        </p:nvGraphicFramePr>
        <p:xfrm>
          <a:off x="3048000" y="3302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3302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412478"/>
              </p:ext>
            </p:extLst>
          </p:nvPr>
        </p:nvGraphicFramePr>
        <p:xfrm>
          <a:off x="1066800" y="3886200"/>
          <a:ext cx="4038600" cy="74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9" imgW="1244520" imgH="228600" progId="Equation.DSMT4">
                  <p:embed/>
                </p:oleObj>
              </mc:Choice>
              <mc:Fallback>
                <p:oleObj name="Equation" r:id="rId9" imgW="1244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6800" y="3886200"/>
                        <a:ext cx="4038600" cy="741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662149"/>
              </p:ext>
            </p:extLst>
          </p:nvPr>
        </p:nvGraphicFramePr>
        <p:xfrm>
          <a:off x="609600" y="4572000"/>
          <a:ext cx="7413625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11" imgW="3911400" imgH="1015920" progId="Equation.DSMT4">
                  <p:embed/>
                </p:oleObj>
              </mc:Choice>
              <mc:Fallback>
                <p:oleObj name="Equation" r:id="rId11" imgW="39114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7413625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91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solution is thus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we have an additional term of</a:t>
            </a:r>
            <a:br>
              <a:rPr lang="en-US" dirty="0" smtClean="0"/>
            </a:br>
            <a:r>
              <a:rPr lang="en-US" dirty="0" smtClean="0"/>
              <a:t>applied to the original solution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65089"/>
              </p:ext>
            </p:extLst>
          </p:nvPr>
        </p:nvGraphicFramePr>
        <p:xfrm>
          <a:off x="1576388" y="509588"/>
          <a:ext cx="5632450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3" imgW="2971800" imgH="1041120" progId="Equation.DSMT4">
                  <p:embed/>
                </p:oleObj>
              </mc:Choice>
              <mc:Fallback>
                <p:oleObj name="Equation" r:id="rId3" imgW="297180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509588"/>
                        <a:ext cx="5632450" cy="197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616282"/>
              </p:ext>
            </p:extLst>
          </p:nvPr>
        </p:nvGraphicFramePr>
        <p:xfrm>
          <a:off x="1676400" y="2743200"/>
          <a:ext cx="53657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5" imgW="2831760" imgH="1498320" progId="Equation.DSMT4">
                  <p:embed/>
                </p:oleObj>
              </mc:Choice>
              <mc:Fallback>
                <p:oleObj name="Equation" r:id="rId5" imgW="283176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5365750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286375"/>
              </p:ext>
            </p:extLst>
          </p:nvPr>
        </p:nvGraphicFramePr>
        <p:xfrm>
          <a:off x="6629400" y="5410200"/>
          <a:ext cx="183991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7" imgW="901440" imgH="419040" progId="Equation.DSMT4">
                  <p:embed/>
                </p:oleObj>
              </mc:Choice>
              <mc:Fallback>
                <p:oleObj name="Equation" r:id="rId7" imgW="901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9400" y="5410200"/>
                        <a:ext cx="1839912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07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771</Words>
  <Application>Microsoft Office PowerPoint</Application>
  <PresentationFormat>On-screen Show (4:3)</PresentationFormat>
  <Paragraphs>164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Equation</vt:lpstr>
      <vt:lpstr>MathType 6.0 Equation</vt:lpstr>
      <vt:lpstr>Overview of TPC Signal Processing</vt:lpstr>
      <vt:lpstr>Overview of Signal Processing</vt:lpstr>
      <vt:lpstr>What will affect TPC signal?</vt:lpstr>
      <vt:lpstr>Field and Electronics Response</vt:lpstr>
      <vt:lpstr>Deconvolution</vt:lpstr>
      <vt:lpstr>Deconvolution and Matrix Inversion</vt:lpstr>
      <vt:lpstr>Matrix Inversion and Chi-square</vt:lpstr>
      <vt:lpstr>Adding a Penalty in Chi-square</vt:lpstr>
      <vt:lpstr>Continue</vt:lpstr>
      <vt:lpstr>A in Matrix vs. Filter in Deconvolution</vt:lpstr>
      <vt:lpstr>TPC Optimization</vt:lpstr>
      <vt:lpstr>A new Challenge: Induced Charge in Adjacent Wires</vt:lpstr>
      <vt:lpstr>Double Deconvolution</vt:lpstr>
      <vt:lpstr>PowerPoint Presentation</vt:lpstr>
      <vt:lpstr>About Wire Pitch</vt:lpstr>
      <vt:lpstr>Angle of TPC</vt:lpstr>
      <vt:lpstr>Detector Angle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TPC Signal Processing</dc:title>
  <dc:creator>Qian, Xin</dc:creator>
  <cp:lastModifiedBy>Qian, Xin</cp:lastModifiedBy>
  <cp:revision>25</cp:revision>
  <cp:lastPrinted>2015-10-12T15:12:44Z</cp:lastPrinted>
  <dcterms:created xsi:type="dcterms:W3CDTF">2006-08-16T00:00:00Z</dcterms:created>
  <dcterms:modified xsi:type="dcterms:W3CDTF">2015-10-12T15:22:24Z</dcterms:modified>
</cp:coreProperties>
</file>