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9"/>
  </p:notesMasterIdLst>
  <p:handoutMasterIdLst>
    <p:handoutMasterId r:id="rId30"/>
  </p:handoutMasterIdLst>
  <p:sldIdLst>
    <p:sldId id="265" r:id="rId3"/>
    <p:sldId id="269" r:id="rId4"/>
    <p:sldId id="270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306" r:id="rId18"/>
    <p:sldId id="308" r:id="rId19"/>
    <p:sldId id="311" r:id="rId20"/>
    <p:sldId id="310" r:id="rId21"/>
    <p:sldId id="291" r:id="rId22"/>
    <p:sldId id="312" r:id="rId23"/>
    <p:sldId id="292" r:id="rId24"/>
    <p:sldId id="313" r:id="rId25"/>
    <p:sldId id="314" r:id="rId26"/>
    <p:sldId id="315" r:id="rId27"/>
    <p:sldId id="267" r:id="rId2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004C97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11/6/2015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642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3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6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727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3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6438"/>
            <a:ext cx="4711700" cy="3533775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48582" y="4477133"/>
            <a:ext cx="5217191" cy="4243127"/>
          </a:xfrm>
        </p:spPr>
        <p:txBody>
          <a:bodyPr lIns="96937" tIns="48459" rIns="96937" bIns="4845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3" y="2"/>
            <a:ext cx="3084533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/>
          <a:lstStyle/>
          <a:p>
            <a:pPr defTabSz="970971" eaLnBrk="0" hangingPunct="0"/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029822" y="8954260"/>
            <a:ext cx="3084532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 anchor="b"/>
          <a:lstStyle/>
          <a:p>
            <a:pPr defTabSz="970971" eaLnBrk="0" hangingPunct="0"/>
            <a:fld id="{DE16711C-54E6-4137-9902-664502C4C0A3}" type="slidenum">
              <a:rPr lang="en-US" sz="1300">
                <a:latin typeface="Times New Roman" pitchFamily="18" charset="0"/>
              </a:rPr>
              <a:pPr defTabSz="970971" eaLnBrk="0" hangingPunct="0"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4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6438"/>
            <a:ext cx="4711700" cy="3533775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48582" y="4477133"/>
            <a:ext cx="5217191" cy="4243127"/>
          </a:xfrm>
        </p:spPr>
        <p:txBody>
          <a:bodyPr lIns="96937" tIns="48459" rIns="96937" bIns="4845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3" y="2"/>
            <a:ext cx="3084533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/>
          <a:lstStyle/>
          <a:p>
            <a:pPr defTabSz="970971" eaLnBrk="0" hangingPunct="0"/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029822" y="8954260"/>
            <a:ext cx="3084532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 anchor="b"/>
          <a:lstStyle/>
          <a:p>
            <a:pPr defTabSz="970971" eaLnBrk="0" hangingPunct="0"/>
            <a:fld id="{DE16711C-54E6-4137-9902-664502C4C0A3}" type="slidenum">
              <a:rPr lang="en-US" sz="1300">
                <a:latin typeface="Times New Roman" pitchFamily="18" charset="0"/>
              </a:rPr>
              <a:pPr defTabSz="970971" eaLnBrk="0" hangingPunct="0"/>
              <a:t>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99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5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6438"/>
            <a:ext cx="4711700" cy="3533775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48582" y="4477133"/>
            <a:ext cx="5217191" cy="4243127"/>
          </a:xfrm>
        </p:spPr>
        <p:txBody>
          <a:bodyPr lIns="96937" tIns="48459" rIns="96937" bIns="4845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3" y="2"/>
            <a:ext cx="3084533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/>
          <a:lstStyle/>
          <a:p>
            <a:pPr defTabSz="970971" eaLnBrk="0" hangingPunct="0"/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029822" y="8954260"/>
            <a:ext cx="3084532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 anchor="b"/>
          <a:lstStyle/>
          <a:p>
            <a:pPr defTabSz="970971" eaLnBrk="0" hangingPunct="0"/>
            <a:fld id="{DE16711C-54E6-4137-9902-664502C4C0A3}" type="slidenum">
              <a:rPr lang="en-US" sz="1300">
                <a:latin typeface="Times New Roman" pitchFamily="18" charset="0"/>
              </a:rPr>
              <a:pPr defTabSz="970971" eaLnBrk="0" hangingPunct="0"/>
              <a:t>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09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6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6438"/>
            <a:ext cx="4711700" cy="3533775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48582" y="4477133"/>
            <a:ext cx="5217191" cy="4243127"/>
          </a:xfrm>
        </p:spPr>
        <p:txBody>
          <a:bodyPr lIns="96937" tIns="48459" rIns="96937" bIns="4845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3" y="2"/>
            <a:ext cx="3084533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/>
          <a:lstStyle/>
          <a:p>
            <a:pPr defTabSz="970971" eaLnBrk="0" hangingPunct="0"/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029822" y="8954260"/>
            <a:ext cx="3084532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 anchor="b"/>
          <a:lstStyle/>
          <a:p>
            <a:pPr defTabSz="970971" eaLnBrk="0" hangingPunct="0"/>
            <a:fld id="{DE16711C-54E6-4137-9902-664502C4C0A3}" type="slidenum">
              <a:rPr lang="en-US" sz="1300">
                <a:latin typeface="Times New Roman" pitchFamily="18" charset="0"/>
              </a:rPr>
              <a:pPr defTabSz="970971" eaLnBrk="0" hangingPunct="0"/>
              <a:t>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33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7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6438"/>
            <a:ext cx="4711700" cy="3533775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48582" y="4477133"/>
            <a:ext cx="5217191" cy="4243127"/>
          </a:xfrm>
        </p:spPr>
        <p:txBody>
          <a:bodyPr lIns="96937" tIns="48459" rIns="96937" bIns="4845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3" y="2"/>
            <a:ext cx="3084533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/>
          <a:lstStyle/>
          <a:p>
            <a:pPr defTabSz="970971" eaLnBrk="0" hangingPunct="0"/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029822" y="8954260"/>
            <a:ext cx="3084532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 anchor="b"/>
          <a:lstStyle/>
          <a:p>
            <a:pPr defTabSz="970971" eaLnBrk="0" hangingPunct="0"/>
            <a:fld id="{DE16711C-54E6-4137-9902-664502C4C0A3}" type="slidenum">
              <a:rPr lang="en-US" sz="1300">
                <a:latin typeface="Times New Roman" pitchFamily="18" charset="0"/>
              </a:rPr>
              <a:pPr defTabSz="970971" eaLnBrk="0" hangingPunct="0"/>
              <a:t>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1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7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44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Multiple corrections to the table and picture</a:t>
            </a:r>
          </a:p>
        </p:txBody>
      </p:sp>
    </p:spTree>
    <p:extLst>
      <p:ext uri="{BB962C8B-B14F-4D97-AF65-F5344CB8AC3E}">
        <p14:creationId xmlns:p14="http://schemas.microsoft.com/office/powerpoint/2010/main" val="248646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6/16/15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ategoryDisplay.py?categId=16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fnal.gov/conferenceDisplay.py?confId=1058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ip2-docdb.fnal.gov/cgi-bin/ShowDocument?docid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fnal.gov/categoryDisplay.py?categId=3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conferenceDisplay.py?confId=99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PIP-II Overview:</a:t>
            </a:r>
            <a:br>
              <a:rPr lang="en-US" altLang="en-US" dirty="0" smtClean="0">
                <a:latin typeface="Helvetica" panose="020B0604020202020204" pitchFamily="34" charset="0"/>
              </a:rPr>
            </a:br>
            <a:r>
              <a:rPr lang="en-US" altLang="en-US" dirty="0" smtClean="0">
                <a:latin typeface="Helvetica" panose="020B0604020202020204" pitchFamily="34" charset="0"/>
              </a:rPr>
              <a:t>Goals, Status, and Strategy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Steve Holmes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PIP-II Collaboration Meeting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9 November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7587343" cy="641739"/>
          </a:xfrm>
        </p:spPr>
        <p:txBody>
          <a:bodyPr/>
          <a:lstStyle/>
          <a:p>
            <a:r>
              <a:rPr lang="en-US" dirty="0" smtClean="0"/>
              <a:t>PIP-II Status and Strategy/Performance Goals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38897"/>
              </p:ext>
            </p:extLst>
          </p:nvPr>
        </p:nvGraphicFramePr>
        <p:xfrm>
          <a:off x="374360" y="901560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/>
                <a:gridCol w="1581486"/>
                <a:gridCol w="1581486"/>
                <a:gridCol w="694101"/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18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Capability (@&gt;10% Duty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Factor)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~200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NA</a:t>
                      </a:r>
                      <a:endParaRPr lang="en-US" sz="1600" kern="12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4.3×10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 smtClean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 smtClean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7.6×10</a:t>
                      </a:r>
                      <a:r>
                        <a:rPr lang="en-US" sz="1600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 @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60-120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Calibri" pitchFamily="34" charset="0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2437" y="5995684"/>
            <a:ext cx="607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</p:txBody>
      </p:sp>
    </p:spTree>
    <p:extLst>
      <p:ext uri="{BB962C8B-B14F-4D97-AF65-F5344CB8AC3E}">
        <p14:creationId xmlns:p14="http://schemas.microsoft.com/office/powerpoint/2010/main" val="160316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PIP-II Status and Strategy/Technology 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54961" y="3249224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/>
                <a:gridCol w="811723"/>
                <a:gridCol w="1520551"/>
                <a:gridCol w="1577714"/>
                <a:gridCol w="2503763"/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Freq</a:t>
                      </a:r>
                      <a:endParaRPr lang="en-US" sz="1600" dirty="0">
                        <a:solidFill>
                          <a:srgbClr val="404040"/>
                        </a:solidFill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(MeV)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Cav/mag/CM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=0.92)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cryomodules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8" y="939965"/>
            <a:ext cx="8368643" cy="21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8784"/>
            <a:ext cx="8672513" cy="535315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PIP-II will be executed as a DOE 413.3b project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Strategy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smtClean="0"/>
              <a:t>Develop/evolve concepts aligned with community needs</a:t>
            </a:r>
          </a:p>
          <a:p>
            <a:pPr lvl="1"/>
            <a:r>
              <a:rPr lang="en-US" dirty="0" smtClean="0"/>
              <a:t>Undertake R&amp;D targeting major technical/cost risk elements</a:t>
            </a:r>
          </a:p>
          <a:p>
            <a:pPr lvl="1"/>
            <a:r>
              <a:rPr lang="en-US" dirty="0"/>
              <a:t>RDR defines concept for meeting </a:t>
            </a:r>
            <a:r>
              <a:rPr lang="en-US" dirty="0" smtClean="0"/>
              <a:t>community </a:t>
            </a:r>
            <a:r>
              <a:rPr lang="en-US" dirty="0"/>
              <a:t>requirements, and provides context for R&amp;D</a:t>
            </a:r>
          </a:p>
          <a:p>
            <a:pPr lvl="1"/>
            <a:r>
              <a:rPr lang="en-US" dirty="0" smtClean="0"/>
              <a:t>Coordinate with other Fermilab projects and programs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PIP-II endorsed by P5 as a key element in the U.S. neutrino program </a:t>
            </a:r>
          </a:p>
          <a:p>
            <a:pPr lvl="1"/>
            <a:r>
              <a:rPr lang="en-US" dirty="0" smtClean="0"/>
              <a:t>R&amp;D program underway</a:t>
            </a:r>
          </a:p>
          <a:p>
            <a:pPr lvl="1"/>
            <a:r>
              <a:rPr lang="en-US" dirty="0" smtClean="0"/>
              <a:t>P2MAC review of RDR and R&amp;D program (March)</a:t>
            </a:r>
            <a:endParaRPr lang="en-US" dirty="0"/>
          </a:p>
          <a:p>
            <a:pPr lvl="1"/>
            <a:r>
              <a:rPr lang="en-US" dirty="0" smtClean="0"/>
              <a:t>Strong collaboration with Indian and U.S. laboratories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Possible collaboration with Europe</a:t>
            </a:r>
          </a:p>
          <a:p>
            <a:pPr lvl="1"/>
            <a:r>
              <a:rPr lang="en-US" dirty="0" smtClean="0"/>
              <a:t>Project Office established</a:t>
            </a:r>
          </a:p>
          <a:p>
            <a:pPr algn="r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6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Strategy/R&amp;D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023"/>
            <a:ext cx="8672513" cy="54720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 is to mitigate risk: Technical/cost/schedule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Technical Risks</a:t>
            </a:r>
          </a:p>
          <a:p>
            <a:pPr lvl="1"/>
            <a:r>
              <a:rPr lang="en-US" dirty="0" smtClean="0"/>
              <a:t>Front End</a:t>
            </a:r>
          </a:p>
          <a:p>
            <a:pPr lvl="2"/>
            <a:r>
              <a:rPr lang="en-US" dirty="0" smtClean="0"/>
              <a:t>Delivery of beam with required characteristics, quality, and reliability</a:t>
            </a:r>
          </a:p>
          <a:p>
            <a:pPr lvl="1"/>
            <a:r>
              <a:rPr lang="en-US" dirty="0" smtClean="0"/>
              <a:t>Operate (high Q</a:t>
            </a:r>
            <a:r>
              <a:rPr lang="en-US" baseline="-25000" dirty="0" smtClean="0"/>
              <a:t>0</a:t>
            </a:r>
            <a:r>
              <a:rPr lang="en-US" dirty="0" smtClean="0"/>
              <a:t>) SC Linac in pulsed mode at low current</a:t>
            </a:r>
          </a:p>
          <a:p>
            <a:pPr lvl="2"/>
            <a:r>
              <a:rPr lang="en-US" dirty="0" smtClean="0"/>
              <a:t>Primary issue is resonance control in cavities </a:t>
            </a:r>
          </a:p>
          <a:p>
            <a:pPr lvl="1"/>
            <a:r>
              <a:rPr lang="en-US" dirty="0" smtClean="0"/>
              <a:t>Booster/Recycler/Main </a:t>
            </a:r>
            <a:r>
              <a:rPr lang="en-US" dirty="0"/>
              <a:t>Injector beam intensity</a:t>
            </a:r>
          </a:p>
          <a:p>
            <a:pPr lvl="2"/>
            <a:r>
              <a:rPr lang="en-US" dirty="0"/>
              <a:t>50% per pulse increase over current operations</a:t>
            </a:r>
          </a:p>
          <a:p>
            <a:pPr lvl="2"/>
            <a:r>
              <a:rPr lang="en-US" dirty="0"/>
              <a:t>Longitudinal emittance from Booster for slip-stacking</a:t>
            </a:r>
          </a:p>
          <a:p>
            <a:pPr lvl="2"/>
            <a:r>
              <a:rPr lang="en-US" dirty="0"/>
              <a:t>Transition crossing</a:t>
            </a:r>
          </a:p>
          <a:p>
            <a:pPr lvl="2"/>
            <a:r>
              <a:rPr lang="en-US" dirty="0" smtClean="0"/>
              <a:t>Beam loss/activation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/>
              <a:t>requisite capabilities of international partners and vendors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Cost Risks</a:t>
            </a:r>
          </a:p>
          <a:p>
            <a:pPr lvl="1"/>
            <a:r>
              <a:rPr lang="en-US" dirty="0" smtClean="0"/>
              <a:t>Superconducting RF </a:t>
            </a:r>
          </a:p>
          <a:p>
            <a:pPr lvl="2"/>
            <a:r>
              <a:rPr lang="en-US" dirty="0" smtClean="0"/>
              <a:t>Cavities, cryomodules, RF sources represent a major portion of construction costs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Goal: Be prepared for a construction start in 2019</a:t>
            </a:r>
          </a:p>
          <a:p>
            <a:pPr lvl="1"/>
            <a:r>
              <a:rPr lang="en-US" dirty="0" smtClean="0"/>
              <a:t>R&amp;D deliverables milestones established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Strategy/PXIE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605241" y="3245584"/>
            <a:ext cx="2362200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Collaborators</a:t>
            </a:r>
          </a:p>
          <a:p>
            <a:pPr marL="174625"/>
            <a:r>
              <a:rPr lang="en-US" sz="2000" dirty="0" smtClean="0"/>
              <a:t>ANL: HWR</a:t>
            </a:r>
          </a:p>
          <a:p>
            <a:pPr marL="174625"/>
            <a:r>
              <a:rPr lang="en-US" sz="2000" dirty="0" smtClean="0"/>
              <a:t>LBNL:LEBT, RFQ</a:t>
            </a:r>
          </a:p>
          <a:p>
            <a:pPr marL="174625"/>
            <a:r>
              <a:rPr lang="en-US" sz="2000" dirty="0" smtClean="0"/>
              <a:t>SNS: LEBT</a:t>
            </a:r>
          </a:p>
          <a:p>
            <a:pPr marL="174625"/>
            <a:r>
              <a:rPr lang="en-US" sz="2000" dirty="0" smtClean="0"/>
              <a:t>BARC: MEBT</a:t>
            </a:r>
          </a:p>
          <a:p>
            <a:pPr marL="174625"/>
            <a:r>
              <a:rPr lang="en-US" sz="2000" dirty="0" smtClean="0"/>
              <a:t>IUAC: SSR1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59736" y="3140375"/>
            <a:ext cx="8427064" cy="3283930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PXIE will address the address/measure the following:</a:t>
            </a:r>
          </a:p>
          <a:p>
            <a:pPr marL="514350" lvl="1">
              <a:defRPr/>
            </a:pPr>
            <a:r>
              <a:rPr lang="en-US" dirty="0" smtClean="0"/>
              <a:t>LEBT pre-chopping: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  <a:r>
              <a:rPr lang="en-US" dirty="0" smtClean="0"/>
              <a:t> </a:t>
            </a:r>
          </a:p>
          <a:p>
            <a:pPr marL="514350" lvl="1">
              <a:defRPr/>
            </a:pPr>
            <a:r>
              <a:rPr lang="en-US" dirty="0" smtClean="0"/>
              <a:t>Vacuum management in the LEBT/RFQ region: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 smtClean="0"/>
              <a:t>Validation of chopper performance</a:t>
            </a:r>
          </a:p>
          <a:p>
            <a:pPr marL="914400" lvl="2">
              <a:defRPr/>
            </a:pPr>
            <a:r>
              <a:rPr lang="en-US" dirty="0" smtClean="0"/>
              <a:t>Bunch extinction, effective emittance growth</a:t>
            </a:r>
          </a:p>
          <a:p>
            <a:pPr marL="514350" lvl="1">
              <a:defRPr/>
            </a:pPr>
            <a:r>
              <a:rPr lang="en-US" dirty="0" smtClean="0"/>
              <a:t>MEBT beam absorber</a:t>
            </a:r>
          </a:p>
          <a:p>
            <a:pPr marL="914400" lvl="2">
              <a:defRPr/>
            </a:pPr>
            <a:r>
              <a:rPr lang="en-US" dirty="0" smtClean="0"/>
              <a:t>Reliability and lifetime</a:t>
            </a:r>
          </a:p>
          <a:p>
            <a:pPr marL="514350" lvl="1">
              <a:defRPr/>
            </a:pPr>
            <a:r>
              <a:rPr lang="en-US" dirty="0" smtClean="0"/>
              <a:t>MEBT vacuum management</a:t>
            </a:r>
          </a:p>
          <a:p>
            <a:pPr marL="514350" lvl="1">
              <a:defRPr/>
            </a:pPr>
            <a:r>
              <a:rPr lang="en-US" dirty="0" smtClean="0"/>
              <a:t>CW operation of HWR</a:t>
            </a:r>
          </a:p>
          <a:p>
            <a:pPr marL="914400" lvl="2">
              <a:defRPr/>
            </a:pPr>
            <a:r>
              <a:rPr lang="en-US" dirty="0" smtClean="0"/>
              <a:t>Degradation of cavity performance</a:t>
            </a:r>
          </a:p>
          <a:p>
            <a:pPr marL="914400" lvl="2">
              <a:defRPr/>
            </a:pPr>
            <a:r>
              <a:rPr lang="en-US" dirty="0" smtClean="0"/>
              <a:t>Optimal distance to 10 kW absorber</a:t>
            </a:r>
          </a:p>
          <a:p>
            <a:pPr marL="514350" lvl="1">
              <a:defRPr/>
            </a:pPr>
            <a:r>
              <a:rPr lang="en-US" dirty="0" smtClean="0"/>
              <a:t>Operation of SSR with beam</a:t>
            </a:r>
          </a:p>
          <a:p>
            <a:pPr marL="914400" lvl="2">
              <a:defRPr/>
            </a:pPr>
            <a:r>
              <a:rPr lang="en-US" dirty="0" smtClean="0"/>
              <a:t>CW and pulsed operation</a:t>
            </a:r>
          </a:p>
          <a:p>
            <a:pPr marL="914400" lvl="2">
              <a:defRPr/>
            </a:pPr>
            <a:r>
              <a:rPr lang="en-US" dirty="0" smtClean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 smtClean="0"/>
              <a:t>Emittance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3663" y="852900"/>
            <a:ext cx="9170335" cy="2195100"/>
            <a:chOff x="93663" y="852900"/>
            <a:chExt cx="9170335" cy="2195100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 smtClean="0"/>
                  <a:t>40 </a:t>
                </a:r>
                <a:r>
                  <a:rPr lang="en-US" sz="2000" dirty="0"/>
                  <a:t>m, </a:t>
                </a:r>
                <a:r>
                  <a:rPr lang="en-US" sz="2000" dirty="0" smtClean="0"/>
                  <a:t>~25 </a:t>
                </a:r>
                <a:r>
                  <a:rPr lang="en-US" sz="2000" dirty="0"/>
                  <a:t>MeV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93663" y="852900"/>
              <a:ext cx="9170335" cy="1665545"/>
              <a:chOff x="93663" y="852900"/>
              <a:chExt cx="9170335" cy="166554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4708" y="1139252"/>
                <a:ext cx="923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chemeClr val="tx2"/>
                    </a:solidFill>
                  </a:rPr>
                  <a:t>30 keV</a:t>
                </a:r>
                <a:endParaRPr lang="en-US" sz="2000" b="1" dirty="0">
                  <a:solidFill>
                    <a:schemeClr val="tx2"/>
                  </a:solidFill>
                </a:endParaRP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42" name="Group 4"/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1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RFQ 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2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MEBT 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HWR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4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5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HEBT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5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 smtClean="0">
                        <a:solidFill>
                          <a:srgbClr val="C00000"/>
                        </a:solidFill>
                      </a:rPr>
                      <a:t>LEBT</a:t>
                    </a:r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2.1 MeV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</a:t>
                  </a:r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0 </a:t>
                  </a:r>
                  <a:r>
                    <a:rPr lang="en-US" sz="2000" b="1" dirty="0">
                      <a:solidFill>
                        <a:schemeClr val="tx2"/>
                      </a:solidFill>
                    </a:rPr>
                    <a:t>M</a:t>
                  </a:r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eV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 smtClean="0">
                      <a:solidFill>
                        <a:schemeClr val="tx2"/>
                      </a:solidFill>
                    </a:rPr>
                    <a:t>25 MeV</a:t>
                  </a:r>
                  <a:endParaRPr lang="en-US" sz="20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193559" y="1053109"/>
                <a:ext cx="8268626" cy="197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225640" y="855028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6600"/>
                    </a:solidFill>
                  </a:rPr>
                  <a:t>2017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299391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</a:rPr>
                  <a:t>2016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63073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</a:rPr>
                  <a:t>2015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44708" y="855028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6600"/>
                    </a:solidFill>
                  </a:rPr>
                  <a:t>Now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4541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6600"/>
                    </a:solidFill>
                  </a:rPr>
                  <a:t>2018</a:t>
                </a:r>
                <a:endParaRPr lang="en-US" sz="2000" b="1" dirty="0">
                  <a:solidFill>
                    <a:srgbClr val="00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945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03664"/>
            <a:ext cx="7326085" cy="641739"/>
          </a:xfrm>
        </p:spPr>
        <p:txBody>
          <a:bodyPr/>
          <a:lstStyle/>
          <a:p>
            <a:r>
              <a:rPr lang="en-US" dirty="0" smtClean="0"/>
              <a:t>Project Strategy/SRF Development Status (6/1/15)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AutoShape 2" descr="imap://holmes@email.fnal.gov:993/fetch%3EUID%3E/INBOX%3E113555/;section=2?part=1.2&amp;filename=image002.png"/>
          <p:cNvSpPr>
            <a:spLocks noChangeAspect="1" noChangeArrowheads="1"/>
          </p:cNvSpPr>
          <p:nvPr/>
        </p:nvSpPr>
        <p:spPr bwMode="auto">
          <a:xfrm>
            <a:off x="155575" y="-1905000"/>
            <a:ext cx="90297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imap://holmes@email.fnal.gov:993/fetch%3EUID%3E/INBOX%3E113555/;section=2?part=1.2&amp;filename=image002.png"/>
          <p:cNvSpPr>
            <a:spLocks noChangeAspect="1" noChangeArrowheads="1"/>
          </p:cNvSpPr>
          <p:nvPr/>
        </p:nvSpPr>
        <p:spPr bwMode="auto">
          <a:xfrm>
            <a:off x="307975" y="-1752600"/>
            <a:ext cx="902970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79" y="1375049"/>
            <a:ext cx="8764254" cy="381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975" y="5567423"/>
            <a:ext cx="6142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Legend: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green = done, </a:t>
            </a:r>
            <a:r>
              <a:rPr lang="en-US" dirty="0" smtClean="0">
                <a:solidFill>
                  <a:srgbClr val="FFC000"/>
                </a:solidFill>
              </a:rPr>
              <a:t>yellow = in process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Strategy/Preliminary Schedule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74" y="918940"/>
            <a:ext cx="6603664" cy="530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FY2016-17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38784"/>
            <a:ext cx="8672513" cy="53346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Fill out project organization and achieve CD-1</a:t>
            </a:r>
          </a:p>
          <a:p>
            <a:pPr lvl="1"/>
            <a:r>
              <a:rPr lang="en-US" dirty="0" smtClean="0"/>
              <a:t>CDR, alternatives study, cost range, RLS</a:t>
            </a:r>
          </a:p>
          <a:p>
            <a:pPr lvl="1"/>
            <a:r>
              <a:rPr lang="en-US" dirty="0" smtClean="0"/>
              <a:t>Other supporting documentation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Initiate work toward CD-2</a:t>
            </a:r>
          </a:p>
          <a:p>
            <a:pPr lvl="1"/>
            <a:r>
              <a:rPr lang="en-US" dirty="0" smtClean="0"/>
              <a:t>Detailed design</a:t>
            </a:r>
          </a:p>
          <a:p>
            <a:pPr lvl="1"/>
            <a:r>
              <a:rPr lang="en-US" dirty="0" smtClean="0"/>
              <a:t>Site characterization</a:t>
            </a:r>
          </a:p>
          <a:p>
            <a:pPr lvl="1"/>
            <a:r>
              <a:rPr lang="en-US" dirty="0" smtClean="0"/>
              <a:t>NEPA </a:t>
            </a:r>
            <a:r>
              <a:rPr lang="en-US" dirty="0"/>
              <a:t>documentation and </a:t>
            </a:r>
            <a:r>
              <a:rPr lang="en-US" dirty="0" smtClean="0"/>
              <a:t>permitting</a:t>
            </a:r>
          </a:p>
          <a:p>
            <a:pPr lvl="1"/>
            <a:r>
              <a:rPr lang="en-US" dirty="0" smtClean="0"/>
              <a:t>EVMS implementation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Advance PXIE</a:t>
            </a:r>
          </a:p>
          <a:p>
            <a:pPr lvl="1"/>
            <a:r>
              <a:rPr lang="en-US" dirty="0" smtClean="0"/>
              <a:t>Commission </a:t>
            </a:r>
            <a:r>
              <a:rPr lang="en-US" dirty="0"/>
              <a:t>RFQ with </a:t>
            </a:r>
            <a:r>
              <a:rPr lang="en-US" dirty="0" smtClean="0"/>
              <a:t>beam and characterize in MEBT</a:t>
            </a:r>
          </a:p>
          <a:p>
            <a:pPr lvl="1"/>
            <a:r>
              <a:rPr lang="en-US" dirty="0" smtClean="0"/>
              <a:t>Complete MEBT installation</a:t>
            </a:r>
            <a:endParaRPr lang="en-US" dirty="0"/>
          </a:p>
          <a:p>
            <a:pPr lvl="1"/>
            <a:r>
              <a:rPr lang="en-US" dirty="0" smtClean="0"/>
              <a:t>Deliver HWR </a:t>
            </a:r>
            <a:r>
              <a:rPr lang="en-US" dirty="0"/>
              <a:t>and SSR1 prototype </a:t>
            </a:r>
            <a:r>
              <a:rPr lang="en-US" dirty="0" err="1" smtClean="0"/>
              <a:t>cryomodules</a:t>
            </a:r>
            <a:endParaRPr lang="en-US" dirty="0" smtClean="0"/>
          </a:p>
          <a:p>
            <a:pPr lvl="1"/>
            <a:r>
              <a:rPr lang="en-US" dirty="0" smtClean="0"/>
              <a:t>Complete cryogenic infrastructure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Complete </a:t>
            </a:r>
            <a:r>
              <a:rPr lang="en-US" dirty="0"/>
              <a:t>HB650 cryomodule design (w/ India) and initiate procurements</a:t>
            </a:r>
          </a:p>
          <a:p>
            <a:pPr>
              <a:spcBef>
                <a:spcPts val="1200"/>
              </a:spcBef>
            </a:pPr>
            <a:r>
              <a:rPr lang="en-US" dirty="0"/>
              <a:t>Integrate </a:t>
            </a:r>
            <a:r>
              <a:rPr lang="en-US" dirty="0" smtClean="0"/>
              <a:t>seven </a:t>
            </a:r>
            <a:r>
              <a:rPr lang="en-US" dirty="0"/>
              <a:t>Indian engineers </a:t>
            </a:r>
            <a:r>
              <a:rPr lang="en-US" dirty="0" smtClean="0"/>
              <a:t>at Fermilab for </a:t>
            </a:r>
            <a:r>
              <a:rPr lang="en-US" dirty="0"/>
              <a:t>two year residencies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6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FY2016-17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844336"/>
            <a:ext cx="8672513" cy="5368905"/>
          </a:xfrm>
        </p:spPr>
        <p:txBody>
          <a:bodyPr>
            <a:normAutofit/>
          </a:bodyPr>
          <a:lstStyle/>
          <a:p>
            <a:pPr>
              <a:tabLst>
                <a:tab pos="7200900" algn="dec"/>
              </a:tabLst>
            </a:pPr>
            <a:r>
              <a:rPr lang="en-US" dirty="0"/>
              <a:t>FY2016	$19.5M</a:t>
            </a:r>
          </a:p>
          <a:p>
            <a:pPr lvl="1">
              <a:tabLst>
                <a:tab pos="7200900" algn="dec"/>
              </a:tabLst>
            </a:pPr>
            <a:r>
              <a:rPr lang="en-US" dirty="0" smtClean="0"/>
              <a:t>Budget allocations specified at L3 of WBS</a:t>
            </a:r>
            <a:endParaRPr lang="en-US" dirty="0"/>
          </a:p>
          <a:p>
            <a:pPr>
              <a:tabLst>
                <a:tab pos="8229600" algn="r"/>
              </a:tabLst>
            </a:pPr>
            <a:r>
              <a:rPr lang="en-US" dirty="0" smtClean="0"/>
              <a:t>Adjustments required to meet budget guidance:</a:t>
            </a:r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 marL="231775" indent="-231775">
              <a:spcBef>
                <a:spcPts val="1200"/>
              </a:spcBef>
              <a:buNone/>
              <a:tabLst>
                <a:tab pos="8229600" algn="r"/>
              </a:tabLs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0336-F8FD-495B-B14E-8A6F5AE2F23B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51593"/>
              </p:ext>
            </p:extLst>
          </p:nvPr>
        </p:nvGraphicFramePr>
        <p:xfrm>
          <a:off x="692777" y="2058397"/>
          <a:ext cx="7978628" cy="3967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937716"/>
                <a:gridCol w="1520456"/>
                <a:gridCol w="1520456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Deliverable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Old Date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New Date</a:t>
                      </a:r>
                      <a:endParaRPr lang="en-US" sz="1400" dirty="0"/>
                    </a:p>
                  </a:txBody>
                  <a:tcPr/>
                </a:tc>
              </a:tr>
              <a:tr h="200222">
                <a:tc>
                  <a:txBody>
                    <a:bodyPr/>
                    <a:lstStyle/>
                    <a:p>
                      <a:pPr marL="117475" lvl="1" indent="0" algn="l">
                        <a:spcBef>
                          <a:spcPts val="600"/>
                        </a:spcBef>
                        <a:tabLst>
                          <a:tab pos="6400800" algn="r"/>
                        </a:tabLst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PXIE warm: beam out of MEBT-1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Q2FY16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146975">
                <a:tc>
                  <a:txBody>
                    <a:bodyPr/>
                    <a:lstStyle/>
                    <a:p>
                      <a:pPr marL="11747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SSR1: Resonance control testing definitive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1747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PXIE warm: beam to end of MEBT-2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117475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PXIE warm: beam to end of final MEBT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Q4FY17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Q4FY17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52622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PXIE Cold: HWR CM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 and associated infrastructure (</a:t>
                      </a:r>
                      <a:r>
                        <a:rPr lang="en-US" sz="1400" baseline="0" dirty="0" err="1" smtClean="0">
                          <a:solidFill>
                            <a:srgbClr val="404040"/>
                          </a:solidFill>
                        </a:rPr>
                        <a:t>cryo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, RF, power, etc.)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Q3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FY17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Q3FY17*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36267">
                <a:tc>
                  <a:txBody>
                    <a:bodyPr/>
                    <a:lstStyle/>
                    <a:p>
                      <a:pPr marL="11747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PXIE Cold: SSR1 CM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 and associated infrastructure (</a:t>
                      </a:r>
                      <a:r>
                        <a:rPr lang="en-US" sz="1400" baseline="0" dirty="0" err="1" smtClean="0">
                          <a:solidFill>
                            <a:srgbClr val="404040"/>
                          </a:solidFill>
                        </a:rPr>
                        <a:t>cryo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, RF, power, etc.)</a:t>
                      </a:r>
                      <a:endParaRPr lang="en-US" sz="1400" dirty="0" smtClean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Q3FY17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Q1FY18*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HB650 Dressed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 Cavities and associated infrastructure (HTS-2, </a:t>
                      </a:r>
                      <a:r>
                        <a:rPr lang="en-US" sz="1400" baseline="0" dirty="0" err="1" smtClean="0">
                          <a:solidFill>
                            <a:srgbClr val="404040"/>
                          </a:solidFill>
                        </a:rPr>
                        <a:t>rf</a:t>
                      </a:r>
                      <a:r>
                        <a:rPr lang="en-US" sz="1400" baseline="0" dirty="0" smtClean="0">
                          <a:solidFill>
                            <a:srgbClr val="404040"/>
                          </a:solidFill>
                        </a:rPr>
                        <a:t>)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Q3FY17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Q4FY18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214347">
                <a:tc>
                  <a:txBody>
                    <a:bodyPr/>
                    <a:lstStyle/>
                    <a:p>
                      <a:pPr marL="117475" indent="0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HM650 CM to CMTS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Q4FY18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Q1FY20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117475" lvl="1" indent="0">
                        <a:spcBef>
                          <a:spcPts val="600"/>
                        </a:spcBef>
                        <a:tabLst>
                          <a:tab pos="6400800" algn="r"/>
                        </a:tabLst>
                      </a:pPr>
                      <a:r>
                        <a:rPr lang="en-US" sz="1400" kern="1200" dirty="0" smtClean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CD-1 activities: CDR, Site Characterization, civil construction drawings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Q4FY16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404040"/>
                          </a:solidFill>
                        </a:rPr>
                        <a:t>Q3FY17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2437" y="5994839"/>
            <a:ext cx="5273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04040"/>
                </a:solidFill>
                <a:latin typeface="Helvetica"/>
                <a:cs typeface="ＭＳ Ｐゴシック" charset="0"/>
              </a:rPr>
              <a:t>* Requires augmented funding in FY2016</a:t>
            </a:r>
          </a:p>
        </p:txBody>
      </p:sp>
    </p:spTree>
    <p:extLst>
      <p:ext uri="{BB962C8B-B14F-4D97-AF65-F5344CB8AC3E}">
        <p14:creationId xmlns:p14="http://schemas.microsoft.com/office/powerpoint/2010/main" val="368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FY2016-17 Budgets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38271"/>
            <a:ext cx="8672513" cy="5368905"/>
          </a:xfrm>
        </p:spPr>
        <p:txBody>
          <a:bodyPr>
            <a:normAutofit/>
          </a:bodyPr>
          <a:lstStyle/>
          <a:p>
            <a:pPr>
              <a:tabLst>
                <a:tab pos="7200900" algn="dec"/>
              </a:tabLst>
            </a:pPr>
            <a:r>
              <a:rPr lang="en-US" dirty="0" smtClean="0"/>
              <a:t>FY2017</a:t>
            </a:r>
            <a:r>
              <a:rPr lang="en-US" dirty="0"/>
              <a:t>	$19.5M</a:t>
            </a:r>
          </a:p>
          <a:p>
            <a:pPr lvl="1">
              <a:tabLst>
                <a:tab pos="7200900" algn="dec"/>
              </a:tabLst>
            </a:pPr>
            <a:r>
              <a:rPr lang="en-US" dirty="0" smtClean="0"/>
              <a:t>Detailed budget plan does not yet exist</a:t>
            </a:r>
          </a:p>
          <a:p>
            <a:pPr lvl="1">
              <a:tabLst>
                <a:tab pos="7200900" algn="dec"/>
              </a:tabLst>
            </a:pPr>
            <a:r>
              <a:rPr lang="en-US" dirty="0" smtClean="0"/>
              <a:t>Priority will be on completing elements in prior table scheduled for FY2017 and on getting to CD-1</a:t>
            </a:r>
          </a:p>
          <a:p>
            <a:pPr lvl="1">
              <a:tabLst>
                <a:tab pos="7200900" algn="dec"/>
              </a:tabLst>
            </a:pPr>
            <a:r>
              <a:rPr lang="en-US" dirty="0"/>
              <a:t>T</a:t>
            </a:r>
            <a:r>
              <a:rPr lang="en-US" dirty="0" smtClean="0"/>
              <a:t>here will be slippage elsewhere</a:t>
            </a:r>
          </a:p>
          <a:p>
            <a:pPr>
              <a:tabLst>
                <a:tab pos="7200900" algn="dec"/>
              </a:tabLst>
            </a:pPr>
            <a:r>
              <a:rPr lang="en-US" dirty="0" smtClean="0"/>
              <a:t>FY2018</a:t>
            </a:r>
          </a:p>
          <a:p>
            <a:pPr lvl="1">
              <a:tabLst>
                <a:tab pos="7200900" algn="dec"/>
              </a:tabLst>
            </a:pPr>
            <a:r>
              <a:rPr lang="en-US" dirty="0" smtClean="0"/>
              <a:t>We have been advised that FY2018 will be: 	$22.0-25.0M</a:t>
            </a:r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>
              <a:tabLst>
                <a:tab pos="8229600" algn="r"/>
              </a:tabLst>
            </a:pPr>
            <a:endParaRPr lang="en-US" dirty="0" smtClean="0"/>
          </a:p>
          <a:p>
            <a:pPr marL="231775" indent="-231775">
              <a:spcBef>
                <a:spcPts val="1200"/>
              </a:spcBef>
              <a:buNone/>
              <a:tabLst>
                <a:tab pos="8229600" algn="r"/>
              </a:tabLst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50336-F8FD-495B-B14E-8A6F5AE2F23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437" y="914399"/>
            <a:ext cx="8229600" cy="476794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Update since Last Meeting (June 2014) </a:t>
            </a:r>
          </a:p>
          <a:p>
            <a:r>
              <a:rPr lang="en-US" dirty="0" smtClean="0"/>
              <a:t>PIP-II Status and Strategy</a:t>
            </a:r>
          </a:p>
          <a:p>
            <a:r>
              <a:rPr lang="en-US" dirty="0" smtClean="0"/>
              <a:t>FY16-17 Goals and Budgets</a:t>
            </a:r>
          </a:p>
          <a:p>
            <a:r>
              <a:rPr lang="en-US" dirty="0" smtClean="0"/>
              <a:t>Meeting Goals and Agenda</a:t>
            </a:r>
          </a:p>
          <a:p>
            <a:pPr>
              <a:spcBef>
                <a:spcPts val="2400"/>
              </a:spcBef>
              <a:buNone/>
            </a:pPr>
            <a:r>
              <a:rPr lang="en-US" u="sng" dirty="0" smtClean="0">
                <a:solidFill>
                  <a:srgbClr val="006600"/>
                </a:solidFill>
              </a:rPr>
              <a:t>Our websites</a:t>
            </a:r>
            <a:r>
              <a:rPr lang="en-US" dirty="0" smtClean="0">
                <a:solidFill>
                  <a:srgbClr val="006600"/>
                </a:solidFill>
              </a:rPr>
              <a:t>:		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1900" dirty="0">
                <a:solidFill>
                  <a:srgbClr val="C00000"/>
                </a:solidFill>
                <a:hlinkClick r:id="rId3"/>
              </a:rPr>
              <a:t>http://pip2.fnal.gov</a:t>
            </a:r>
            <a:r>
              <a:rPr lang="en-US" sz="1900" dirty="0" smtClean="0">
                <a:solidFill>
                  <a:srgbClr val="C00000"/>
                </a:solidFill>
                <a:hlinkClick r:id="rId3"/>
              </a:rPr>
              <a:t>/</a:t>
            </a:r>
          </a:p>
          <a:p>
            <a:pPr algn="ctr">
              <a:spcBef>
                <a:spcPts val="600"/>
              </a:spcBef>
              <a:buNone/>
            </a:pPr>
            <a:r>
              <a:rPr lang="en-US" sz="1900" dirty="0" smtClean="0"/>
              <a:t>(See Collaboration Information for useful links)</a:t>
            </a:r>
          </a:p>
          <a:p>
            <a:pPr>
              <a:spcBef>
                <a:spcPts val="2400"/>
              </a:spcBef>
              <a:buNone/>
            </a:pPr>
            <a:r>
              <a:rPr lang="en-US" u="sng" dirty="0" smtClean="0">
                <a:solidFill>
                  <a:srgbClr val="006600"/>
                </a:solidFill>
              </a:rPr>
              <a:t>Meeting website:</a:t>
            </a:r>
          </a:p>
          <a:p>
            <a:pPr marL="114300" indent="-114300" algn="ctr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6600"/>
                </a:solidFill>
              </a:rPr>
              <a:t>	</a:t>
            </a:r>
            <a:r>
              <a:rPr lang="en-US" sz="1900" dirty="0">
                <a:solidFill>
                  <a:srgbClr val="C00000"/>
                </a:solidFill>
                <a:hlinkClick r:id="rId4"/>
              </a:rPr>
              <a:t>https://indico.fnal.gov/conferenceDisplay.py?confId=10586</a:t>
            </a:r>
            <a:endParaRPr lang="en-US" sz="19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Meeting Goals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3046"/>
            <a:ext cx="8672513" cy="524345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eorientation from Project X to PIP-II has a significant impact on the roles of the various collaborating institutions on PIP-II.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We would like to use this meeting to facilitate the realignment of collaborator roles, in particular during the R&amp;D phase of PIP-II.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Meeting Goals</a:t>
            </a:r>
          </a:p>
          <a:p>
            <a:pPr lvl="1"/>
            <a:r>
              <a:rPr lang="en-US" dirty="0" smtClean="0"/>
              <a:t>Review status of the R&amp;D program</a:t>
            </a:r>
          </a:p>
          <a:p>
            <a:pPr lvl="1"/>
            <a:r>
              <a:rPr lang="en-US" dirty="0" smtClean="0"/>
              <a:t>Develop plan, including the role of collaborators, in the R&amp;D program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u="sng" dirty="0" smtClean="0"/>
              <a:t>Coverage</a:t>
            </a:r>
            <a:endParaRPr lang="en-US" dirty="0" smtClean="0"/>
          </a:p>
          <a:p>
            <a:pPr lvl="1"/>
            <a:r>
              <a:rPr lang="en-US" dirty="0" smtClean="0"/>
              <a:t>PXIE</a:t>
            </a:r>
          </a:p>
          <a:p>
            <a:pPr lvl="1"/>
            <a:r>
              <a:rPr lang="en-US" dirty="0" smtClean="0"/>
              <a:t>SRF</a:t>
            </a:r>
          </a:p>
          <a:p>
            <a:pPr lvl="1"/>
            <a:r>
              <a:rPr lang="en-US" dirty="0" smtClean="0"/>
              <a:t>LLRF/resonance control</a:t>
            </a:r>
          </a:p>
          <a:p>
            <a:pPr lvl="1"/>
            <a:r>
              <a:rPr lang="en-US" dirty="0" smtClean="0"/>
              <a:t>RF sources</a:t>
            </a:r>
          </a:p>
          <a:p>
            <a:pPr lvl="1"/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Cryogenic systems</a:t>
            </a:r>
          </a:p>
          <a:p>
            <a:pPr lvl="1"/>
            <a:r>
              <a:rPr lang="en-US" dirty="0" smtClean="0"/>
              <a:t>Booster/Recycler/Main Injector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 We have organized three working groups to help achieve these goals</a:t>
            </a:r>
          </a:p>
          <a:p>
            <a:pPr lvl="0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Goals/Working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03767"/>
            <a:ext cx="8672513" cy="5284382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Conveners are responsible for organizing their sessions. Each group should:</a:t>
            </a:r>
          </a:p>
          <a:p>
            <a:pPr lvl="1"/>
            <a:r>
              <a:rPr lang="en-US" sz="3800" dirty="0"/>
              <a:t>Review, and modify as necessary, goals and deliverables for the R&amp;D phase</a:t>
            </a:r>
          </a:p>
          <a:p>
            <a:pPr lvl="1"/>
            <a:r>
              <a:rPr lang="en-US" sz="3800" dirty="0"/>
              <a:t>Develop a work plan that defines the sharing of responsibilities among the collaborators for the R&amp;D phase</a:t>
            </a:r>
          </a:p>
          <a:p>
            <a:endParaRPr lang="en-US" sz="3800" u="sng" dirty="0" smtClean="0"/>
          </a:p>
          <a:p>
            <a:pPr marL="0" indent="0">
              <a:buNone/>
            </a:pPr>
            <a:r>
              <a:rPr lang="en-US" u="sng" dirty="0" smtClean="0"/>
              <a:t>WG1</a:t>
            </a:r>
            <a:r>
              <a:rPr lang="en-US" u="sng" dirty="0"/>
              <a:t>: PXIE/P. Derwent, A. Shemyakin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Warm components</a:t>
            </a:r>
          </a:p>
          <a:p>
            <a:pPr marL="0" indent="0">
              <a:buNone/>
            </a:pPr>
            <a:r>
              <a:rPr lang="en-US" dirty="0"/>
              <a:t>Integration of HWR and </a:t>
            </a:r>
            <a:r>
              <a:rPr lang="en-US" dirty="0" smtClean="0"/>
              <a:t>SSR1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Instrumentation</a:t>
            </a:r>
          </a:p>
          <a:p>
            <a:pPr marL="0" indent="0">
              <a:buNone/>
            </a:pPr>
            <a:r>
              <a:rPr lang="en-US" dirty="0"/>
              <a:t>Controls</a:t>
            </a:r>
          </a:p>
          <a:p>
            <a:pPr marL="0" indent="0">
              <a:buNone/>
            </a:pPr>
            <a:r>
              <a:rPr lang="en-US" dirty="0"/>
              <a:t>Experimental program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WG2: Superconducting </a:t>
            </a:r>
            <a:r>
              <a:rPr lang="en-US" u="sng" dirty="0" err="1"/>
              <a:t>Linac</a:t>
            </a:r>
            <a:r>
              <a:rPr lang="en-US" u="sng" dirty="0"/>
              <a:t>/S. Mishra, V. Yakovlev, F. Garcia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SSR1, SSR2</a:t>
            </a:r>
          </a:p>
          <a:p>
            <a:pPr marL="0" indent="0">
              <a:buNone/>
            </a:pPr>
            <a:r>
              <a:rPr lang="en-US" dirty="0"/>
              <a:t>LB650, HB650</a:t>
            </a:r>
          </a:p>
          <a:p>
            <a:pPr marL="0" indent="0">
              <a:buNone/>
            </a:pPr>
            <a:r>
              <a:rPr lang="en-US" dirty="0"/>
              <a:t>Test Stands: HTS-2, STC</a:t>
            </a:r>
          </a:p>
          <a:p>
            <a:pPr marL="0" indent="0">
              <a:buNone/>
            </a:pPr>
            <a:r>
              <a:rPr lang="en-US" dirty="0"/>
              <a:t>LLRF/resonance </a:t>
            </a:r>
            <a:r>
              <a:rPr lang="en-US" dirty="0" smtClean="0"/>
              <a:t>control – joint with WG1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RF sources</a:t>
            </a:r>
          </a:p>
          <a:p>
            <a:pPr marL="0" indent="0">
              <a:buNone/>
            </a:pPr>
            <a:r>
              <a:rPr lang="en-US" dirty="0"/>
              <a:t>Cryogenic systems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WG3: Rings/V. Lebedev, I. Kourbanis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Beam dynamics and modelling</a:t>
            </a:r>
          </a:p>
          <a:p>
            <a:pPr marL="0" indent="0">
              <a:buNone/>
            </a:pPr>
            <a:r>
              <a:rPr lang="en-US" dirty="0"/>
              <a:t>Booster injection</a:t>
            </a:r>
          </a:p>
          <a:p>
            <a:pPr marL="0" indent="0">
              <a:buNone/>
            </a:pPr>
            <a:r>
              <a:rPr lang="en-US" dirty="0"/>
              <a:t>RF systems</a:t>
            </a:r>
          </a:p>
          <a:p>
            <a:pPr marL="0" indent="0">
              <a:buNone/>
            </a:pPr>
            <a:r>
              <a:rPr lang="en-US" dirty="0"/>
              <a:t>Collimation systems</a:t>
            </a:r>
          </a:p>
          <a:p>
            <a:pPr marL="0" indent="0">
              <a:buNone/>
            </a:pPr>
            <a:r>
              <a:rPr lang="en-US" dirty="0"/>
              <a:t>Dampers</a:t>
            </a:r>
          </a:p>
          <a:p>
            <a:pPr marL="0" indent="0">
              <a:buNone/>
            </a:pPr>
            <a:r>
              <a:rPr lang="en-US" dirty="0"/>
              <a:t>Transition </a:t>
            </a:r>
            <a:r>
              <a:rPr lang="en-US" dirty="0" smtClean="0"/>
              <a:t>crossing</a:t>
            </a:r>
            <a:r>
              <a:rPr lang="de-DE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93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Collaboration Meeting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344" y="972878"/>
            <a:ext cx="8229600" cy="5279065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 smtClean="0">
                <a:ea typeface="ＭＳ Ｐゴシック" charset="-128"/>
              </a:rPr>
              <a:t>Monday, November 9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 smtClean="0">
                <a:ea typeface="ＭＳ Ｐゴシック" charset="-128"/>
              </a:rPr>
              <a:t>Plenary Session: Overview	  </a:t>
            </a: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	08:30-11:30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Lunch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WG-1: PXIE							12:30-17:00</a:t>
            </a:r>
          </a:p>
          <a:p>
            <a:pPr lvl="2"/>
            <a:r>
              <a:rPr lang="en-US" altLang="ja-JP" dirty="0" smtClean="0">
                <a:ea typeface="ＭＳ Ｐゴシック" charset="-128"/>
              </a:rPr>
              <a:t>Floating Point (IARC, 3</a:t>
            </a:r>
            <a:r>
              <a:rPr lang="en-US" altLang="ja-JP" baseline="30000" dirty="0" smtClean="0">
                <a:ea typeface="ＭＳ Ｐゴシック" charset="-128"/>
              </a:rPr>
              <a:t>rd</a:t>
            </a:r>
            <a:r>
              <a:rPr lang="en-US" altLang="ja-JP" dirty="0" smtClean="0">
                <a:ea typeface="ＭＳ Ｐゴシック" charset="-128"/>
              </a:rPr>
              <a:t> floor east)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WG-2: </a:t>
            </a:r>
            <a:r>
              <a:rPr lang="en-US" altLang="ja-JP" dirty="0" err="1" smtClean="0">
                <a:ea typeface="ＭＳ Ｐゴシック" charset="-128"/>
              </a:rPr>
              <a:t>SCLinac</a:t>
            </a:r>
            <a:r>
              <a:rPr lang="en-US" altLang="ja-JP" dirty="0">
                <a:ea typeface="ＭＳ Ｐゴシック" charset="-128"/>
              </a:rPr>
              <a:t>				</a:t>
            </a:r>
            <a:r>
              <a:rPr lang="en-US" altLang="ja-JP" dirty="0" smtClean="0">
                <a:ea typeface="ＭＳ Ｐゴシック" charset="-128"/>
              </a:rPr>
              <a:t>	</a:t>
            </a:r>
            <a:r>
              <a:rPr lang="en-US" altLang="ja-JP" dirty="0">
                <a:ea typeface="ＭＳ Ｐゴシック" charset="-128"/>
              </a:rPr>
              <a:t>	</a:t>
            </a:r>
            <a:r>
              <a:rPr lang="en-US" altLang="ja-JP" dirty="0" smtClean="0">
                <a:ea typeface="ＭＳ Ｐゴシック" charset="-128"/>
              </a:rPr>
              <a:t>12:30-18:00</a:t>
            </a:r>
            <a:endParaRPr lang="en-US" altLang="ja-JP" dirty="0">
              <a:ea typeface="ＭＳ Ｐゴシック" charset="-128"/>
            </a:endParaRPr>
          </a:p>
          <a:p>
            <a:pPr lvl="2"/>
            <a:r>
              <a:rPr lang="en-US" altLang="ja-JP" dirty="0" smtClean="0">
                <a:ea typeface="ＭＳ Ｐゴシック" charset="-128"/>
              </a:rPr>
              <a:t>IARC Auditorium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 smtClean="0">
                <a:ea typeface="ＭＳ Ｐゴシック" charset="-128"/>
              </a:rPr>
              <a:t>WG-3: Rings		</a:t>
            </a:r>
            <a:r>
              <a:rPr lang="en-US" altLang="ja-JP" dirty="0">
                <a:ea typeface="ＭＳ Ｐゴシック" charset="-128"/>
              </a:rPr>
              <a:t>					</a:t>
            </a:r>
            <a:r>
              <a:rPr lang="en-US" altLang="ja-JP" dirty="0" smtClean="0">
                <a:ea typeface="ＭＳ Ｐゴシック" charset="-128"/>
              </a:rPr>
              <a:t>12:30-17:30</a:t>
            </a:r>
            <a:endParaRPr lang="en-US" altLang="ja-JP" dirty="0">
              <a:ea typeface="ＭＳ Ｐゴシック" charset="-128"/>
            </a:endParaRPr>
          </a:p>
          <a:p>
            <a:pPr lvl="2"/>
            <a:r>
              <a:rPr lang="en-US" altLang="ja-JP" dirty="0" smtClean="0">
                <a:ea typeface="ＭＳ Ｐゴシック" charset="-128"/>
              </a:rPr>
              <a:t>IARC </a:t>
            </a:r>
            <a:r>
              <a:rPr lang="en-US" altLang="ja-JP" dirty="0" smtClean="0">
                <a:ea typeface="ＭＳ Ｐゴシック" charset="-128"/>
              </a:rPr>
              <a:t>1W </a:t>
            </a:r>
            <a:r>
              <a:rPr lang="en-US" altLang="ja-JP" dirty="0" smtClean="0">
                <a:ea typeface="ＭＳ Ｐゴシック" charset="-128"/>
              </a:rPr>
              <a:t>(IARC, 1</a:t>
            </a:r>
            <a:r>
              <a:rPr lang="en-US" altLang="ja-JP" baseline="30000" dirty="0" smtClean="0">
                <a:ea typeface="ＭＳ Ｐゴシック" charset="-128"/>
              </a:rPr>
              <a:t>st</a:t>
            </a:r>
            <a:r>
              <a:rPr lang="en-US" altLang="ja-JP" dirty="0" smtClean="0">
                <a:ea typeface="ＭＳ Ｐゴシック" charset="-128"/>
              </a:rPr>
              <a:t> floor west)</a:t>
            </a:r>
            <a:endParaRPr lang="en-US" altLang="ja-JP" dirty="0">
              <a:ea typeface="ＭＳ Ｐゴシック" charset="-128"/>
            </a:endParaRPr>
          </a:p>
          <a:p>
            <a:pPr lvl="1"/>
            <a:r>
              <a:rPr lang="en-US" altLang="ja-JP" dirty="0" smtClean="0">
                <a:ea typeface="ＭＳ Ｐゴシック" charset="-128"/>
              </a:rPr>
              <a:t>Afternoon break will be outside IARC Auditorium				Wednesday, June 4</a:t>
            </a:r>
          </a:p>
          <a:p>
            <a:r>
              <a:rPr lang="en-US" altLang="ja-JP" dirty="0" smtClean="0">
                <a:ea typeface="ＭＳ Ｐゴシック" charset="-128"/>
              </a:rPr>
              <a:t>Tuesday, November 10				8:30-10:00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WG-1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WG-2</a:t>
            </a:r>
          </a:p>
          <a:p>
            <a:pPr lvl="1"/>
            <a:r>
              <a:rPr lang="en-US" altLang="ja-JP" dirty="0" smtClean="0">
                <a:ea typeface="ＭＳ Ｐゴシック" charset="-128"/>
              </a:rPr>
              <a:t>WG-3</a:t>
            </a:r>
          </a:p>
          <a:p>
            <a:r>
              <a:rPr lang="en-US" altLang="ja-JP" dirty="0" smtClean="0">
                <a:ea typeface="ＭＳ Ｐゴシック" charset="-128"/>
              </a:rPr>
              <a:t>Adjourn</a:t>
            </a:r>
            <a:r>
              <a:rPr lang="en-US" altLang="ja-JP" dirty="0">
                <a:ea typeface="ＭＳ Ｐゴシック" charset="-128"/>
              </a:rPr>
              <a:t>				</a:t>
            </a:r>
            <a:r>
              <a:rPr lang="en-US" altLang="ja-JP" dirty="0" smtClean="0">
                <a:ea typeface="ＭＳ Ｐゴシック" charset="-128"/>
              </a:rPr>
              <a:t>					10:30</a:t>
            </a:r>
          </a:p>
          <a:p>
            <a:pPr lvl="1">
              <a:spcBef>
                <a:spcPts val="1800"/>
              </a:spcBef>
              <a:buNone/>
            </a:pPr>
            <a:r>
              <a:rPr lang="en-US" altLang="ja-JP" dirty="0">
                <a:solidFill>
                  <a:srgbClr val="C00000"/>
                </a:solidFill>
                <a:ea typeface="ＭＳ Ｐゴシック" charset="-128"/>
              </a:rPr>
              <a:t>https://indico.fnal.gov/conferenceDisplay.py?confId=10586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2BA5821-21EB-4C1A-AC70-E98BDB034B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00999" cy="641739"/>
          </a:xfrm>
        </p:spPr>
        <p:txBody>
          <a:bodyPr/>
          <a:lstStyle/>
          <a:p>
            <a:r>
              <a:rPr lang="en-US" dirty="0" smtClean="0"/>
              <a:t>Our Inspiration…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Hello Steve,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you have any idea whether there will be a PIP-II collaboration </a:t>
            </a:r>
            <a:r>
              <a:rPr lang="en-US" dirty="0" smtClean="0"/>
              <a:t>meeting </a:t>
            </a:r>
            <a:r>
              <a:rPr lang="en-US" dirty="0"/>
              <a:t>this summer and, if yes, any guess when?</a:t>
            </a:r>
          </a:p>
          <a:p>
            <a:pPr marL="0" indent="0">
              <a:buNone/>
            </a:pPr>
            <a:r>
              <a:rPr lang="en-US" dirty="0" smtClean="0"/>
              <a:t>My </a:t>
            </a:r>
            <a:r>
              <a:rPr lang="en-US" dirty="0"/>
              <a:t>daughter </a:t>
            </a:r>
            <a:r>
              <a:rPr lang="en-US" dirty="0" smtClean="0"/>
              <a:t>is planning her wedding </a:t>
            </a:r>
            <a:r>
              <a:rPr lang="en-US" dirty="0"/>
              <a:t>in June and asks when it would be </a:t>
            </a:r>
            <a:r>
              <a:rPr lang="en-US" dirty="0" smtClean="0"/>
              <a:t>most convenient </a:t>
            </a:r>
            <a:r>
              <a:rPr lang="en-US" dirty="0"/>
              <a:t>for me.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5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00999" cy="641739"/>
          </a:xfrm>
        </p:spPr>
        <p:txBody>
          <a:bodyPr/>
          <a:lstStyle/>
          <a:p>
            <a:r>
              <a:rPr lang="en-US" dirty="0" smtClean="0"/>
              <a:t>Our Inspiration…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</a:t>
            </a:r>
            <a:r>
              <a:rPr lang="en-US" dirty="0"/>
              <a:t>don't think your daughter should be choosing a wedding date based on </a:t>
            </a:r>
            <a:r>
              <a:rPr lang="en-US" dirty="0" smtClean="0"/>
              <a:t>the </a:t>
            </a:r>
            <a:r>
              <a:rPr lang="en-US" dirty="0"/>
              <a:t>PIP-II Collaboration Meeting!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any event, I think it is unlikely we will have the meeting in June. July or August is more likely.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Cheers,</a:t>
            </a:r>
          </a:p>
          <a:p>
            <a:pPr marL="0" indent="0">
              <a:buNone/>
            </a:pPr>
            <a:r>
              <a:rPr lang="en-US" dirty="0" smtClean="0"/>
              <a:t>Steve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04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000999" cy="641739"/>
          </a:xfrm>
        </p:spPr>
        <p:txBody>
          <a:bodyPr/>
          <a:lstStyle/>
          <a:p>
            <a:r>
              <a:rPr lang="en-US" dirty="0" smtClean="0"/>
              <a:t>Our Inspiration…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Steve,</a:t>
            </a:r>
          </a:p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he </a:t>
            </a:r>
            <a:r>
              <a:rPr lang="en-US" dirty="0"/>
              <a:t>is aware of </a:t>
            </a:r>
            <a:r>
              <a:rPr lang="en-US" dirty="0" smtClean="0"/>
              <a:t>the power </a:t>
            </a:r>
            <a:r>
              <a:rPr lang="en-US" dirty="0"/>
              <a:t>of science...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78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PIP-II Collab Meet, November 2015 - S. Holmes</a:t>
            </a:r>
            <a:endParaRPr lang="en-US" altLang="en-US" sz="900" b="1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26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Since June (2014)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Reference Design Report (RDR)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Released in May in advance of the DOE Review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pip2-docdb.fnal.gov/cgi-bin/ShowDocument?docid=1</a:t>
            </a:r>
            <a:endParaRPr lang="en-US" dirty="0" smtClean="0"/>
          </a:p>
          <a:p>
            <a:pPr lvl="0">
              <a:spcBef>
                <a:spcPts val="1200"/>
              </a:spcBef>
            </a:pPr>
            <a:r>
              <a:rPr lang="en-US" dirty="0" smtClean="0"/>
              <a:t>PIP-II Machine Advisory Committee (P2MAC)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Met in March 2015 (3</a:t>
            </a:r>
            <a:r>
              <a:rPr lang="en-US" baseline="30000" dirty="0" smtClean="0"/>
              <a:t>rd</a:t>
            </a:r>
            <a:r>
              <a:rPr lang="en-US" dirty="0" smtClean="0"/>
              <a:t> meeting)</a:t>
            </a:r>
          </a:p>
          <a:p>
            <a:pPr lvl="1">
              <a:spcBef>
                <a:spcPts val="200"/>
              </a:spcBef>
            </a:pPr>
            <a:r>
              <a:rPr lang="en-US" dirty="0" smtClean="0"/>
              <a:t>Review of Reference Design and associated R&amp;D Program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indico.fnal.gov/categoryDisplay.py?categId=366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 Since June (2014)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34189"/>
            <a:ext cx="8672513" cy="5409461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DOE </a:t>
            </a:r>
            <a:r>
              <a:rPr lang="en-US" dirty="0"/>
              <a:t>Independent Review of PIP-II/June 16-17, 2015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https://indico.fnal.gov/conferenceDisplay.py?confId=9939</a:t>
            </a:r>
            <a:endParaRPr lang="en-US" dirty="0" smtClean="0"/>
          </a:p>
          <a:p>
            <a:pPr lvl="1"/>
            <a:r>
              <a:rPr lang="en-US" dirty="0" smtClean="0"/>
              <a:t>Review based on: </a:t>
            </a:r>
          </a:p>
          <a:p>
            <a:pPr lvl="2"/>
            <a:r>
              <a:rPr lang="en-US" dirty="0" smtClean="0"/>
              <a:t>RDR</a:t>
            </a:r>
          </a:p>
          <a:p>
            <a:pPr lvl="2"/>
            <a:r>
              <a:rPr lang="en-US" dirty="0" smtClean="0"/>
              <a:t>Cost Estimate with offsets for international contributions</a:t>
            </a:r>
          </a:p>
          <a:p>
            <a:pPr lvl="2"/>
            <a:r>
              <a:rPr lang="en-US" dirty="0" smtClean="0"/>
              <a:t>Construction period FY2019-FY2023</a:t>
            </a:r>
          </a:p>
          <a:p>
            <a:pPr lvl="1"/>
            <a:r>
              <a:rPr lang="en-US" dirty="0" smtClean="0"/>
              <a:t>Proposed cost range: $465-$695M</a:t>
            </a:r>
          </a:p>
          <a:p>
            <a:pPr lvl="2"/>
            <a:r>
              <a:rPr lang="en-US" dirty="0" smtClean="0"/>
              <a:t>(cost to DOE after international contributions)</a:t>
            </a:r>
          </a:p>
          <a:p>
            <a:pPr lvl="1"/>
            <a:r>
              <a:rPr lang="en-US" dirty="0" smtClean="0"/>
              <a:t>Review committee report:</a:t>
            </a:r>
          </a:p>
          <a:p>
            <a:pPr marL="914400" lvl="2" indent="0">
              <a:buNone/>
            </a:pPr>
            <a:r>
              <a:rPr lang="en-US" dirty="0" smtClean="0"/>
              <a:t>“The proposed concept is well advanced, beyond what is required at this stage…most likely will satisfy the P5 recommendation”</a:t>
            </a:r>
          </a:p>
          <a:p>
            <a:pPr marL="914400" lvl="2" indent="0">
              <a:buNone/>
            </a:pPr>
            <a:r>
              <a:rPr lang="en-US" dirty="0" smtClean="0"/>
              <a:t>“The presented cost range appears reasonable. For the most part, the scheduling strategy fits with other major projects at FNAL.”</a:t>
            </a:r>
          </a:p>
          <a:p>
            <a:pPr marL="914400" lvl="2" indent="0">
              <a:buNone/>
            </a:pPr>
            <a:r>
              <a:rPr lang="en-US" dirty="0" smtClean="0"/>
              <a:t>“After the funding profile for the higher end of the TPC of $695M was established, the Committee judged that the project is ready to proceed to CD-0…”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 Since June (2014)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245268" y="893712"/>
            <a:ext cx="8672513" cy="5312620"/>
          </a:xfrm>
        </p:spPr>
        <p:txBody>
          <a:bodyPr/>
          <a:lstStyle/>
          <a:p>
            <a:r>
              <a:rPr lang="en-US" dirty="0" smtClean="0"/>
              <a:t>CD-0</a:t>
            </a:r>
          </a:p>
          <a:p>
            <a:pPr lvl="1"/>
            <a:r>
              <a:rPr lang="en-US" dirty="0" smtClean="0"/>
              <a:t>Subsequent to the review the upper end of the cost range was lowered to $650M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We provided a funding profile consistent with this number</a:t>
            </a:r>
          </a:p>
          <a:p>
            <a:pPr lvl="1"/>
            <a:r>
              <a:rPr lang="en-US" dirty="0" smtClean="0"/>
              <a:t>Mission Need Statement approved by the Office of Science</a:t>
            </a:r>
          </a:p>
          <a:p>
            <a:pPr lvl="1"/>
            <a:r>
              <a:rPr lang="en-US" dirty="0" smtClean="0"/>
              <a:t>ESAAB scheduled for </a:t>
            </a:r>
            <a:r>
              <a:rPr lang="en-US" dirty="0" smtClean="0"/>
              <a:t>November 12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PXIE</a:t>
            </a:r>
          </a:p>
          <a:p>
            <a:pPr lvl="1"/>
            <a:r>
              <a:rPr lang="en-US" dirty="0" smtClean="0"/>
              <a:t>LEBT beam characterized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 smtClean="0"/>
              <a:t>and meets requirements</a:t>
            </a:r>
          </a:p>
          <a:p>
            <a:pPr lvl="1"/>
            <a:r>
              <a:rPr lang="en-US" dirty="0" smtClean="0"/>
              <a:t>RFQ has arrived and is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 smtClean="0"/>
              <a:t>under vacuum at </a:t>
            </a:r>
            <a:r>
              <a:rPr lang="en-US" dirty="0"/>
              <a:t>PXIE!</a:t>
            </a:r>
          </a:p>
          <a:p>
            <a:pPr lvl="1"/>
            <a:r>
              <a:rPr lang="en-US" dirty="0" smtClean="0"/>
              <a:t>MEBT magnets received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 smtClean="0"/>
              <a:t>from BARC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56" y="3254296"/>
            <a:ext cx="4238625" cy="281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 Since June (2014)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85896"/>
            <a:ext cx="8848725" cy="5757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SRF</a:t>
            </a:r>
          </a:p>
          <a:p>
            <a:pPr lvl="1"/>
            <a:r>
              <a:rPr lang="en-US" dirty="0" smtClean="0"/>
              <a:t>Two SSR1 cavities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 smtClean="0"/>
              <a:t>received from IUAC</a:t>
            </a:r>
          </a:p>
          <a:p>
            <a:pPr lvl="1"/>
            <a:r>
              <a:rPr lang="en-US" dirty="0" smtClean="0"/>
              <a:t>SSR1 dressed cavity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/>
              <a:t>s</a:t>
            </a:r>
            <a:r>
              <a:rPr lang="en-US" dirty="0" smtClean="0"/>
              <a:t>uccessfully tested </a:t>
            </a:r>
          </a:p>
          <a:p>
            <a:pPr lvl="1"/>
            <a:r>
              <a:rPr lang="en-US" dirty="0" smtClean="0"/>
              <a:t>Lab 2 renovation going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 smtClean="0"/>
              <a:t>great guns</a:t>
            </a:r>
          </a:p>
          <a:p>
            <a:pPr lvl="1"/>
            <a:r>
              <a:rPr lang="en-US" dirty="0" smtClean="0"/>
              <a:t>Preparing for SSR1 </a:t>
            </a:r>
          </a:p>
          <a:p>
            <a:pPr lvl="1" indent="0">
              <a:spcBef>
                <a:spcPts val="0"/>
              </a:spcBef>
              <a:buNone/>
            </a:pPr>
            <a:r>
              <a:rPr lang="en-US" dirty="0" smtClean="0"/>
              <a:t>string assembly in FY16</a:t>
            </a:r>
          </a:p>
          <a:p>
            <a:pPr lvl="1"/>
            <a:r>
              <a:rPr lang="en-US" dirty="0" smtClean="0"/>
              <a:t>Preparing for HWR string assembly in FY16 (ANL)</a:t>
            </a:r>
          </a:p>
          <a:p>
            <a:pPr lvl="1"/>
            <a:r>
              <a:rPr lang="en-US" dirty="0" smtClean="0"/>
              <a:t>Significant advances in high-Q</a:t>
            </a:r>
            <a:r>
              <a:rPr lang="en-US" baseline="-25000" dirty="0" smtClean="0"/>
              <a:t>0</a:t>
            </a:r>
            <a:r>
              <a:rPr lang="en-US" dirty="0" smtClean="0"/>
              <a:t> and resonance control programs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Indian Collaboration</a:t>
            </a:r>
          </a:p>
          <a:p>
            <a:pPr lvl="1"/>
            <a:r>
              <a:rPr lang="en-US" dirty="0" smtClean="0"/>
              <a:t>“Annex I” signed by DOE and DAE</a:t>
            </a:r>
          </a:p>
          <a:p>
            <a:pPr lvl="1"/>
            <a:r>
              <a:rPr lang="en-US" dirty="0" smtClean="0"/>
              <a:t>Project Plan for R&amp;D phase signed (DOE and DAE)</a:t>
            </a:r>
          </a:p>
          <a:p>
            <a:pPr lvl="1"/>
            <a:r>
              <a:rPr lang="en-US" dirty="0" smtClean="0"/>
              <a:t>7 Indian engineers at Fermilab for 2-year residencies</a:t>
            </a:r>
          </a:p>
          <a:p>
            <a:pPr lvl="2"/>
            <a:r>
              <a:rPr lang="en-US" dirty="0" smtClean="0"/>
              <a:t>650 MHz </a:t>
            </a:r>
            <a:r>
              <a:rPr lang="en-US" dirty="0" smtClean="0"/>
              <a:t>C&amp;CM</a:t>
            </a:r>
            <a:r>
              <a:rPr lang="en-US" dirty="0" smtClean="0"/>
              <a:t>, LLRF, </a:t>
            </a:r>
            <a:r>
              <a:rPr lang="en-US" dirty="0" err="1" smtClean="0"/>
              <a:t>Cryo</a:t>
            </a:r>
            <a:r>
              <a:rPr lang="en-US" dirty="0" smtClean="0"/>
              <a:t>, </a:t>
            </a:r>
            <a:r>
              <a:rPr lang="en-US" dirty="0" err="1" smtClean="0"/>
              <a:t>Accel</a:t>
            </a:r>
            <a:r>
              <a:rPr lang="en-US" dirty="0" smtClean="0"/>
              <a:t> Phys (PXIE)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49" y="839798"/>
            <a:ext cx="4676558" cy="291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9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News Since June (2014)</a:t>
            </a:r>
            <a:endParaRPr lang="en-US" dirty="0"/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Personnel Changes</a:t>
            </a:r>
          </a:p>
          <a:p>
            <a:pPr lvl="1"/>
            <a:r>
              <a:rPr lang="en-US" dirty="0" smtClean="0"/>
              <a:t>New Technical Division Head:  Sergey </a:t>
            </a:r>
            <a:r>
              <a:rPr lang="en-US" dirty="0" err="1" smtClean="0"/>
              <a:t>Belomestnykh</a:t>
            </a:r>
            <a:endParaRPr lang="en-US" dirty="0" smtClean="0"/>
          </a:p>
          <a:p>
            <a:pPr lvl="2"/>
            <a:r>
              <a:rPr lang="en-US" dirty="0" smtClean="0"/>
              <a:t>Replaces Hasan </a:t>
            </a:r>
            <a:r>
              <a:rPr lang="en-US" dirty="0" err="1" smtClean="0"/>
              <a:t>Padamsee</a:t>
            </a:r>
            <a:r>
              <a:rPr lang="en-US" dirty="0" smtClean="0"/>
              <a:t> (retired)</a:t>
            </a:r>
          </a:p>
          <a:p>
            <a:pPr lvl="1"/>
            <a:r>
              <a:rPr lang="en-US" dirty="0" smtClean="0"/>
              <a:t>SRF </a:t>
            </a:r>
            <a:r>
              <a:rPr lang="en-US" dirty="0" smtClean="0"/>
              <a:t>Program Management Team:</a:t>
            </a:r>
          </a:p>
          <a:p>
            <a:pPr lvl="2"/>
            <a:r>
              <a:rPr lang="en-US" dirty="0" smtClean="0"/>
              <a:t>TD PIP-II Coordinator: Allan Rowe</a:t>
            </a:r>
          </a:p>
          <a:p>
            <a:pPr lvl="2"/>
            <a:r>
              <a:rPr lang="en-US" dirty="0"/>
              <a:t>325 MHz cavities and </a:t>
            </a:r>
            <a:r>
              <a:rPr lang="en-US" dirty="0" err="1"/>
              <a:t>cryomodules</a:t>
            </a:r>
            <a:r>
              <a:rPr lang="en-US" dirty="0"/>
              <a:t>: Leonardo Ristori</a:t>
            </a:r>
          </a:p>
          <a:p>
            <a:pPr lvl="2"/>
            <a:r>
              <a:rPr lang="en-US" dirty="0" smtClean="0"/>
              <a:t>650 MHz cavities and </a:t>
            </a:r>
            <a:r>
              <a:rPr lang="en-US" dirty="0" err="1" smtClean="0"/>
              <a:t>cryomodules</a:t>
            </a:r>
            <a:r>
              <a:rPr lang="en-US" dirty="0" smtClean="0"/>
              <a:t>: Tom Nicol</a:t>
            </a:r>
          </a:p>
          <a:p>
            <a:pPr lvl="2"/>
            <a:r>
              <a:rPr lang="en-US" dirty="0" smtClean="0"/>
              <a:t>SRF </a:t>
            </a:r>
            <a:r>
              <a:rPr lang="en-US" dirty="0" smtClean="0"/>
              <a:t>Development Department: </a:t>
            </a:r>
            <a:r>
              <a:rPr lang="en-US" dirty="0" err="1" smtClean="0"/>
              <a:t>Slava</a:t>
            </a:r>
            <a:r>
              <a:rPr lang="en-US" dirty="0" smtClean="0"/>
              <a:t> </a:t>
            </a:r>
            <a:r>
              <a:rPr lang="en-US" dirty="0" smtClean="0"/>
              <a:t>Yakovlev</a:t>
            </a:r>
            <a:endParaRPr lang="en-US" dirty="0" smtClean="0"/>
          </a:p>
          <a:p>
            <a:pPr lvl="3"/>
            <a:r>
              <a:rPr lang="en-US" dirty="0" smtClean="0"/>
              <a:t>Cavity Performance and Testing: Anna </a:t>
            </a:r>
            <a:r>
              <a:rPr lang="en-US" dirty="0" err="1" smtClean="0"/>
              <a:t>Grasselino</a:t>
            </a:r>
            <a:endParaRPr lang="en-US" dirty="0" smtClean="0"/>
          </a:p>
          <a:p>
            <a:pPr lvl="3"/>
            <a:r>
              <a:rPr lang="en-US" dirty="0" smtClean="0"/>
              <a:t>Resonance Control: Yuriy Pischalnikov</a:t>
            </a:r>
          </a:p>
          <a:p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9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 and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79761"/>
            <a:ext cx="8672513" cy="5254339"/>
          </a:xfrm>
        </p:spPr>
        <p:txBody>
          <a:bodyPr/>
          <a:lstStyle/>
          <a:p>
            <a:r>
              <a:rPr lang="en-US" dirty="0" smtClean="0"/>
              <a:t>Reference Design Report describes: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800-MeV superconducting </a:t>
            </a:r>
            <a:r>
              <a:rPr lang="en-US" dirty="0" err="1"/>
              <a:t>linac</a:t>
            </a:r>
            <a:r>
              <a:rPr lang="en-US" dirty="0"/>
              <a:t>, </a:t>
            </a:r>
            <a:r>
              <a:rPr lang="en-US" dirty="0" smtClean="0"/>
              <a:t>constructed of </a:t>
            </a:r>
            <a:r>
              <a:rPr lang="en-US" dirty="0" smtClean="0"/>
              <a:t>CW-capable </a:t>
            </a:r>
            <a:r>
              <a:rPr lang="en-US" dirty="0"/>
              <a:t>components, operated initially in pulsed mode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M</a:t>
            </a:r>
            <a:r>
              <a:rPr lang="en-US" dirty="0" smtClean="0"/>
              <a:t>odifications </a:t>
            </a:r>
            <a:r>
              <a:rPr lang="en-US" dirty="0"/>
              <a:t>to Booster/Recycler/Main Injector to accommodate higher </a:t>
            </a:r>
            <a:r>
              <a:rPr lang="en-US" dirty="0" smtClean="0"/>
              <a:t>intensities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New </a:t>
            </a:r>
            <a:r>
              <a:rPr lang="en-US" dirty="0" smtClean="0"/>
              <a:t>Booster injection region to accept 800-MeV beam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/>
              <a:t>Upgrades to </a:t>
            </a:r>
            <a:r>
              <a:rPr lang="en-US" dirty="0" smtClean="0"/>
              <a:t>Booster damper </a:t>
            </a:r>
            <a:r>
              <a:rPr lang="en-US" dirty="0"/>
              <a:t>and collimator systems</a:t>
            </a:r>
          </a:p>
          <a:p>
            <a:pPr lvl="2">
              <a:spcBef>
                <a:spcPts val="200"/>
              </a:spcBef>
            </a:pPr>
            <a:r>
              <a:rPr lang="en-US" dirty="0" smtClean="0"/>
              <a:t>LCW system upgrades (reliability)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 smtClean="0"/>
              <a:t>Recycler RF </a:t>
            </a:r>
            <a:r>
              <a:rPr lang="en-US" dirty="0"/>
              <a:t>upgrade for slip-stacking at </a:t>
            </a:r>
            <a:r>
              <a:rPr lang="en-US" dirty="0" smtClean="0"/>
              <a:t>0.7 sec cycle time</a:t>
            </a:r>
            <a:endParaRPr lang="en-US" dirty="0"/>
          </a:p>
          <a:p>
            <a:pPr lvl="2">
              <a:spcBef>
                <a:spcPts val="200"/>
              </a:spcBef>
            </a:pPr>
            <a:r>
              <a:rPr lang="en-US" dirty="0" smtClean="0"/>
              <a:t>MI RF </a:t>
            </a:r>
            <a:r>
              <a:rPr lang="en-US" dirty="0"/>
              <a:t>power upgrade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MI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-jump </a:t>
            </a:r>
            <a:r>
              <a:rPr lang="en-US" dirty="0"/>
              <a:t>system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Increase of Booster </a:t>
            </a:r>
            <a:r>
              <a:rPr lang="en-US" dirty="0"/>
              <a:t>repetition rate to 20 Hz</a:t>
            </a:r>
          </a:p>
          <a:p>
            <a:pPr lvl="2">
              <a:spcBef>
                <a:spcPts val="200"/>
              </a:spcBef>
            </a:pPr>
            <a:r>
              <a:rPr lang="en-US" dirty="0"/>
              <a:t>Maintain 1 MW down to 60 GeV </a:t>
            </a:r>
            <a:r>
              <a:rPr lang="en-US" u="sng" dirty="0"/>
              <a:t>or</a:t>
            </a:r>
            <a:r>
              <a:rPr lang="en-US" dirty="0"/>
              <a:t>,</a:t>
            </a:r>
          </a:p>
          <a:p>
            <a:pPr lvl="2"/>
            <a:r>
              <a:rPr lang="en-US" dirty="0"/>
              <a:t>Provide factor of 2.5 increase in power to 8 GeV program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4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Status and Strategy/Site Layout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PIP-II Collab Meet, November 2015 - S. Holmes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9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6913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0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4071</TotalTime>
  <Words>1895</Words>
  <Application>Microsoft Office PowerPoint</Application>
  <PresentationFormat>On-screen Show (4:3)</PresentationFormat>
  <Paragraphs>502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Helvetica</vt:lpstr>
      <vt:lpstr>Rockwell</vt:lpstr>
      <vt:lpstr>Symbol</vt:lpstr>
      <vt:lpstr>Times New Roman</vt:lpstr>
      <vt:lpstr>FNAL_TemplateMac_060514</vt:lpstr>
      <vt:lpstr>Fermilab: Footer Only</vt:lpstr>
      <vt:lpstr>PIP-II Overview: Goals, Status, and Strategy</vt:lpstr>
      <vt:lpstr>Outline</vt:lpstr>
      <vt:lpstr>News Since June (2014)</vt:lpstr>
      <vt:lpstr>News Since June (2014)</vt:lpstr>
      <vt:lpstr>News Since June (2014)</vt:lpstr>
      <vt:lpstr>News Since June (2014)</vt:lpstr>
      <vt:lpstr>News Since June (2014)</vt:lpstr>
      <vt:lpstr>PIP-II Status and Strategy</vt:lpstr>
      <vt:lpstr>PIP-II Status and Strategy/Site Layout</vt:lpstr>
      <vt:lpstr>PIP-II Status and Strategy/Performance Goals</vt:lpstr>
      <vt:lpstr>PIP-II Status and Strategy/Technology Map</vt:lpstr>
      <vt:lpstr>PIP-II Strategy</vt:lpstr>
      <vt:lpstr>Project Strategy/R&amp;D</vt:lpstr>
      <vt:lpstr>Project Strategy/PXIE</vt:lpstr>
      <vt:lpstr>Project Strategy/SRF Development Status (6/1/15)</vt:lpstr>
      <vt:lpstr>Project Strategy/Preliminary Schedule </vt:lpstr>
      <vt:lpstr>FY2016-17 Goals</vt:lpstr>
      <vt:lpstr>FY2016-17 Budgets</vt:lpstr>
      <vt:lpstr>FY2016-17 Budgets</vt:lpstr>
      <vt:lpstr>Meeting Goals</vt:lpstr>
      <vt:lpstr>Meeting Goals/Working Groups</vt:lpstr>
      <vt:lpstr>Collaboration Meeting Agenda</vt:lpstr>
      <vt:lpstr>Our Inspiration…</vt:lpstr>
      <vt:lpstr>Our Inspiration…</vt:lpstr>
      <vt:lpstr>Our Inspiration…</vt:lpstr>
      <vt:lpstr>PowerPoint Presentation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Stephen D. Holmes x3988,3211 05964N</cp:lastModifiedBy>
  <cp:revision>63</cp:revision>
  <cp:lastPrinted>2015-10-26T19:40:17Z</cp:lastPrinted>
  <dcterms:created xsi:type="dcterms:W3CDTF">2015-05-15T16:41:26Z</dcterms:created>
  <dcterms:modified xsi:type="dcterms:W3CDTF">2015-11-06T16:33:23Z</dcterms:modified>
</cp:coreProperties>
</file>