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14"/>
  </p:notesMasterIdLst>
  <p:handoutMasterIdLst>
    <p:handoutMasterId r:id="rId15"/>
  </p:handoutMasterIdLst>
  <p:sldIdLst>
    <p:sldId id="265" r:id="rId3"/>
    <p:sldId id="266" r:id="rId4"/>
    <p:sldId id="268" r:id="rId5"/>
    <p:sldId id="270" r:id="rId6"/>
    <p:sldId id="272" r:id="rId7"/>
    <p:sldId id="273" r:id="rId8"/>
    <p:sldId id="274" r:id="rId9"/>
    <p:sldId id="276" r:id="rId10"/>
    <p:sldId id="275" r:id="rId11"/>
    <p:sldId id="271" r:id="rId12"/>
    <p:sldId id="269" r:id="rId13"/>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napToObjects="1">
      <p:cViewPr varScale="1">
        <p:scale>
          <a:sx n="80" d="100"/>
          <a:sy n="80" d="100"/>
        </p:scale>
        <p:origin x="900" y="78"/>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tdfiler\users\gonin\B092_1_Cell_2Rings_2D\Results_6_Marc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COMSOL\B092\DF_DP_Result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COMSOL\B092\DF_DP_Resul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COMSOL\B092\DF_DP_Results.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tdfiler\users\gonin\B092_V2_3D\Results_30_April.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LFD vs. Tuner Stiffness</a:t>
            </a:r>
          </a:p>
        </c:rich>
      </c:tx>
      <c:layout>
        <c:manualLayout>
          <c:xMode val="edge"/>
          <c:yMode val="edge"/>
          <c:x val="0.19022074163806449"/>
          <c:y val="0"/>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7698588958431477"/>
          <c:y val="0.15943567422912558"/>
          <c:w val="0.77265091863517066"/>
          <c:h val="0.78369645889931672"/>
        </c:manualLayout>
      </c:layout>
      <c:scatterChart>
        <c:scatterStyle val="smoothMarker"/>
        <c:varyColors val="0"/>
        <c:ser>
          <c:idx val="1"/>
          <c:order val="0"/>
          <c:tx>
            <c:v>R=100 mm</c:v>
          </c:tx>
          <c:spPr>
            <a:ln w="19050" cap="rnd">
              <a:solidFill>
                <a:schemeClr val="accent2"/>
              </a:solidFill>
              <a:round/>
            </a:ln>
            <a:effectLst/>
          </c:spPr>
          <c:marker>
            <c:symbol val="circle"/>
            <c:size val="11"/>
            <c:spPr>
              <a:solidFill>
                <a:schemeClr val="accent2"/>
              </a:solidFill>
              <a:ln w="9525">
                <a:solidFill>
                  <a:schemeClr val="accent2"/>
                </a:solidFill>
              </a:ln>
              <a:effectLst/>
            </c:spPr>
          </c:marker>
          <c:dLbls>
            <c:dLbl>
              <c:idx val="3"/>
              <c:layout>
                <c:manualLayout>
                  <c:x val="-3.7558682179092459E-2"/>
                  <c:y val="4.3010752688172046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0814687654066312E-2"/>
                  <c:y val="4.9627791563275493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6.6280027374869127E-2"/>
                  <c:y val="4.6319272125723676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6.1861358883211114E-2"/>
                  <c:y val="3.9702233250620285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3.5349347933263491E-2"/>
                  <c:y val="5.29363110008271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DF_DP!$E$104:$E$111</c:f>
              <c:numCache>
                <c:formatCode>General</c:formatCode>
                <c:ptCount val="8"/>
                <c:pt idx="0">
                  <c:v>0</c:v>
                </c:pt>
                <c:pt idx="1">
                  <c:v>5</c:v>
                </c:pt>
                <c:pt idx="2">
                  <c:v>10</c:v>
                </c:pt>
                <c:pt idx="3">
                  <c:v>20</c:v>
                </c:pt>
                <c:pt idx="4">
                  <c:v>40</c:v>
                </c:pt>
                <c:pt idx="5">
                  <c:v>60</c:v>
                </c:pt>
                <c:pt idx="6">
                  <c:v>80</c:v>
                </c:pt>
                <c:pt idx="7">
                  <c:v>100</c:v>
                </c:pt>
              </c:numCache>
            </c:numRef>
          </c:xVal>
          <c:yVal>
            <c:numRef>
              <c:f>DF_DP!$F$104:$F$111</c:f>
              <c:numCache>
                <c:formatCode>General</c:formatCode>
                <c:ptCount val="8"/>
                <c:pt idx="0">
                  <c:v>-5.0389999999999997</c:v>
                </c:pt>
                <c:pt idx="1">
                  <c:v>-2.3860000000000001</c:v>
                </c:pt>
                <c:pt idx="2">
                  <c:v>-1.6879999999999999</c:v>
                </c:pt>
                <c:pt idx="3">
                  <c:v>-1.179</c:v>
                </c:pt>
                <c:pt idx="4">
                  <c:v>-0.86299999999999999</c:v>
                </c:pt>
                <c:pt idx="5">
                  <c:v>-0.745</c:v>
                </c:pt>
                <c:pt idx="6">
                  <c:v>-0.68400000000000005</c:v>
                </c:pt>
                <c:pt idx="7">
                  <c:v>-0.64600000000000002</c:v>
                </c:pt>
              </c:numCache>
            </c:numRef>
          </c:yVal>
          <c:smooth val="1"/>
        </c:ser>
        <c:dLbls>
          <c:showLegendKey val="0"/>
          <c:showVal val="0"/>
          <c:showCatName val="0"/>
          <c:showSerName val="0"/>
          <c:showPercent val="0"/>
          <c:showBubbleSize val="0"/>
        </c:dLbls>
        <c:axId val="230376720"/>
        <c:axId val="231079192"/>
      </c:scatterChart>
      <c:valAx>
        <c:axId val="230376720"/>
        <c:scaling>
          <c:orientation val="minMax"/>
          <c:max val="100"/>
          <c:min val="20"/>
        </c:scaling>
        <c:delete val="0"/>
        <c:axPos val="b"/>
        <c:majorGridlines>
          <c:spPr>
            <a:ln w="12700"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kN/mm</a:t>
                </a:r>
              </a:p>
            </c:rich>
          </c:tx>
          <c:layout>
            <c:manualLayout>
              <c:xMode val="edge"/>
              <c:yMode val="edge"/>
              <c:x val="0.77963748121228438"/>
              <c:y val="8.890263445424720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1079192"/>
        <c:crosses val="autoZero"/>
        <c:crossBetween val="midCat"/>
      </c:valAx>
      <c:valAx>
        <c:axId val="231079192"/>
        <c:scaling>
          <c:orientation val="minMax"/>
          <c:max val="-0.4"/>
          <c:min val="-1.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Hz/(MV/m)^2</a:t>
                </a:r>
              </a:p>
            </c:rich>
          </c:tx>
          <c:layout>
            <c:manualLayout>
              <c:xMode val="edge"/>
              <c:yMode val="edge"/>
              <c:x val="1.1046671229144841E-2"/>
              <c:y val="0.3219095627934844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0376720"/>
        <c:crosses val="autoZero"/>
        <c:crossBetween val="midCat"/>
      </c:valAx>
      <c:spPr>
        <a:noFill/>
        <a:ln>
          <a:noFill/>
        </a:ln>
        <a:effectLst/>
      </c:spPr>
    </c:plotArea>
    <c:legend>
      <c:legendPos val="r"/>
      <c:layout>
        <c:manualLayout>
          <c:xMode val="edge"/>
          <c:yMode val="edge"/>
          <c:x val="0.34049891199497495"/>
          <c:y val="0.49715763086767883"/>
          <c:w val="0.57363206547701262"/>
          <c:h val="0.2395274287984473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15875" cap="flat" cmpd="sng" algn="ctr">
      <a:solidFill>
        <a:schemeClr val="tx1"/>
      </a:solidFill>
      <a:round/>
    </a:ln>
    <a:effectLst/>
  </c:spPr>
  <c:txPr>
    <a:bodyPr/>
    <a:lstStyle/>
    <a:p>
      <a:pPr>
        <a:defRPr sz="1400" baseline="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a:t>df/dP, Hz/mbar vs Tuner Stiffness</a:t>
            </a:r>
          </a:p>
        </c:rich>
      </c:tx>
      <c:layout>
        <c:manualLayout>
          <c:xMode val="edge"/>
          <c:yMode val="edge"/>
          <c:x val="0.1063771349491381"/>
          <c:y val="3.8794724284061692E-3"/>
        </c:manualLayout>
      </c:layout>
      <c:overlay val="1"/>
    </c:title>
    <c:autoTitleDeleted val="0"/>
    <c:plotArea>
      <c:layout>
        <c:manualLayout>
          <c:layoutTarget val="inner"/>
          <c:xMode val="edge"/>
          <c:yMode val="edge"/>
          <c:x val="9.4314592254915508E-2"/>
          <c:y val="0.12579074206633262"/>
          <c:w val="0.84000992863190638"/>
          <c:h val="0.82787197366919529"/>
        </c:manualLayout>
      </c:layout>
      <c:scatterChart>
        <c:scatterStyle val="smoothMarker"/>
        <c:varyColors val="0"/>
        <c:ser>
          <c:idx val="1"/>
          <c:order val="0"/>
          <c:tx>
            <c:v>0.92 Rend=Rreg=110</c:v>
          </c:tx>
          <c:marker>
            <c:symbol val="circle"/>
            <c:size val="10"/>
          </c:marker>
          <c:xVal>
            <c:numRef>
              <c:f>'F vs. KN'!$B$34:$B$41</c:f>
              <c:numCache>
                <c:formatCode>General</c:formatCode>
                <c:ptCount val="8"/>
                <c:pt idx="0">
                  <c:v>0</c:v>
                </c:pt>
                <c:pt idx="1">
                  <c:v>5</c:v>
                </c:pt>
                <c:pt idx="2">
                  <c:v>10</c:v>
                </c:pt>
                <c:pt idx="3">
                  <c:v>20</c:v>
                </c:pt>
                <c:pt idx="4">
                  <c:v>40</c:v>
                </c:pt>
                <c:pt idx="5">
                  <c:v>60</c:v>
                </c:pt>
                <c:pt idx="6">
                  <c:v>80</c:v>
                </c:pt>
                <c:pt idx="7">
                  <c:v>100</c:v>
                </c:pt>
              </c:numCache>
            </c:numRef>
          </c:xVal>
          <c:yVal>
            <c:numRef>
              <c:f>'F vs. KN'!$E$34:$E$41</c:f>
              <c:numCache>
                <c:formatCode>General</c:formatCode>
                <c:ptCount val="8"/>
                <c:pt idx="0">
                  <c:v>-8.6999999999761712</c:v>
                </c:pt>
                <c:pt idx="1">
                  <c:v>3.1000000000176442</c:v>
                </c:pt>
                <c:pt idx="2">
                  <c:v>6.9000000000869477</c:v>
                </c:pt>
                <c:pt idx="3">
                  <c:v>9.9000000000160071</c:v>
                </c:pt>
                <c:pt idx="4">
                  <c:v>11.9000000000824</c:v>
                </c:pt>
                <c:pt idx="5">
                  <c:v>12.600000000020373</c:v>
                </c:pt>
                <c:pt idx="6">
                  <c:v>13.000000000033651</c:v>
                </c:pt>
                <c:pt idx="7">
                  <c:v>13.300000000072032</c:v>
                </c:pt>
              </c:numCache>
            </c:numRef>
          </c:yVal>
          <c:smooth val="1"/>
        </c:ser>
        <c:ser>
          <c:idx val="2"/>
          <c:order val="1"/>
          <c:tx>
            <c:v>0.92 Rend=110 Rreg=120</c:v>
          </c:tx>
          <c:marker>
            <c:symbol val="circle"/>
            <c:size val="10"/>
          </c:marker>
          <c:xVal>
            <c:numRef>
              <c:f>'F vs. KN'!$B$43:$B$50</c:f>
              <c:numCache>
                <c:formatCode>General</c:formatCode>
                <c:ptCount val="8"/>
                <c:pt idx="0">
                  <c:v>0</c:v>
                </c:pt>
                <c:pt idx="1">
                  <c:v>5</c:v>
                </c:pt>
                <c:pt idx="2">
                  <c:v>10</c:v>
                </c:pt>
                <c:pt idx="3">
                  <c:v>20</c:v>
                </c:pt>
                <c:pt idx="4">
                  <c:v>40</c:v>
                </c:pt>
                <c:pt idx="5">
                  <c:v>60</c:v>
                </c:pt>
                <c:pt idx="6">
                  <c:v>80</c:v>
                </c:pt>
                <c:pt idx="7">
                  <c:v>100</c:v>
                </c:pt>
              </c:numCache>
            </c:numRef>
          </c:xVal>
          <c:yVal>
            <c:numRef>
              <c:f>'F vs. KN'!$E$43:$E$50</c:f>
              <c:numCache>
                <c:formatCode>General</c:formatCode>
                <c:ptCount val="8"/>
                <c:pt idx="0">
                  <c:v>-12.899999999945067</c:v>
                </c:pt>
                <c:pt idx="1">
                  <c:v>-4.8999999999068677</c:v>
                </c:pt>
                <c:pt idx="2">
                  <c:v>-0.79999999991287041</c:v>
                </c:pt>
                <c:pt idx="3">
                  <c:v>3.3000000000811269</c:v>
                </c:pt>
                <c:pt idx="4">
                  <c:v>6.700000000023465</c:v>
                </c:pt>
                <c:pt idx="5">
                  <c:v>8.1000000000130967</c:v>
                </c:pt>
                <c:pt idx="6">
                  <c:v>8.900000000039654</c:v>
                </c:pt>
                <c:pt idx="7">
                  <c:v>9.4000000000278305</c:v>
                </c:pt>
              </c:numCache>
            </c:numRef>
          </c:yVal>
          <c:smooth val="1"/>
        </c:ser>
        <c:dLbls>
          <c:showLegendKey val="0"/>
          <c:showVal val="0"/>
          <c:showCatName val="0"/>
          <c:showSerName val="0"/>
          <c:showPercent val="0"/>
          <c:showBubbleSize val="0"/>
        </c:dLbls>
        <c:axId val="389529072"/>
        <c:axId val="230672072"/>
      </c:scatterChart>
      <c:valAx>
        <c:axId val="389529072"/>
        <c:scaling>
          <c:orientation val="minMax"/>
          <c:max val="100"/>
        </c:scaling>
        <c:delete val="0"/>
        <c:axPos val="b"/>
        <c:majorGridlines/>
        <c:title>
          <c:tx>
            <c:rich>
              <a:bodyPr/>
              <a:lstStyle/>
              <a:p>
                <a:pPr>
                  <a:defRPr sz="1600" b="0"/>
                </a:pPr>
                <a:r>
                  <a:rPr lang="en-US" sz="1600" b="0" dirty="0"/>
                  <a:t>Ktuner, kN/mm</a:t>
                </a:r>
              </a:p>
            </c:rich>
          </c:tx>
          <c:layout>
            <c:manualLayout>
              <c:xMode val="edge"/>
              <c:yMode val="edge"/>
              <c:x val="0.62536951376408079"/>
              <c:y val="0.50187403059597557"/>
            </c:manualLayout>
          </c:layout>
          <c:overlay val="0"/>
        </c:title>
        <c:numFmt formatCode="General" sourceLinked="1"/>
        <c:majorTickMark val="out"/>
        <c:minorTickMark val="none"/>
        <c:tickLblPos val="nextTo"/>
        <c:crossAx val="230672072"/>
        <c:crosses val="autoZero"/>
        <c:crossBetween val="midCat"/>
        <c:majorUnit val="20"/>
      </c:valAx>
      <c:valAx>
        <c:axId val="230672072"/>
        <c:scaling>
          <c:orientation val="minMax"/>
          <c:max val="15"/>
          <c:min val="-15"/>
        </c:scaling>
        <c:delete val="0"/>
        <c:axPos val="l"/>
        <c:majorGridlines/>
        <c:numFmt formatCode="General" sourceLinked="1"/>
        <c:majorTickMark val="out"/>
        <c:minorTickMark val="none"/>
        <c:tickLblPos val="nextTo"/>
        <c:crossAx val="389529072"/>
        <c:crosses val="autoZero"/>
        <c:crossBetween val="midCat"/>
        <c:majorUnit val="5"/>
      </c:valAx>
      <c:spPr>
        <a:noFill/>
        <a:ln>
          <a:solidFill>
            <a:schemeClr val="tx1"/>
          </a:solidFill>
        </a:ln>
      </c:spPr>
    </c:plotArea>
    <c:legend>
      <c:legendPos val="r"/>
      <c:layout>
        <c:manualLayout>
          <c:xMode val="edge"/>
          <c:yMode val="edge"/>
          <c:x val="0.31801603703264991"/>
          <c:y val="0.69916792581774756"/>
          <c:w val="0.61087697799723284"/>
          <c:h val="0.22056057701686119"/>
        </c:manualLayout>
      </c:layout>
      <c:overlay val="0"/>
      <c:spPr>
        <a:solidFill>
          <a:schemeClr val="bg1"/>
        </a:solidFill>
        <a:ln>
          <a:solidFill>
            <a:schemeClr val="tx1"/>
          </a:solidFill>
        </a:ln>
      </c:spPr>
      <c:txPr>
        <a:bodyPr/>
        <a:lstStyle/>
        <a:p>
          <a:pPr>
            <a:defRPr sz="1800"/>
          </a:pPr>
          <a:endParaRPr lang="en-US"/>
        </a:p>
      </c:txPr>
    </c:legend>
    <c:plotVisOnly val="1"/>
    <c:dispBlanksAs val="gap"/>
    <c:showDLblsOverMax val="0"/>
  </c:chart>
  <c:spPr>
    <a:ln>
      <a:solidFill>
        <a:schemeClr val="tx1"/>
      </a:solidFill>
    </a:ln>
  </c:spPr>
  <c:txPr>
    <a:bodyPr/>
    <a:lstStyle/>
    <a:p>
      <a:pPr>
        <a:defRPr sz="2000" baseline="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97254308768404"/>
          <c:y val="0.15508403135257295"/>
          <c:w val="0.81165870997595457"/>
          <c:h val="0.72764426116483261"/>
        </c:manualLayout>
      </c:layout>
      <c:scatterChart>
        <c:scatterStyle val="smoothMarker"/>
        <c:varyColors val="0"/>
        <c:ser>
          <c:idx val="0"/>
          <c:order val="0"/>
          <c:marker>
            <c:symbol val="circle"/>
            <c:size val="10"/>
            <c:spPr>
              <a:solidFill>
                <a:schemeClr val="accent1"/>
              </a:solidFill>
            </c:spPr>
          </c:marker>
          <c:xVal>
            <c:numRef>
              <c:f>'F vs. KN'!$H$34:$H$36</c:f>
              <c:numCache>
                <c:formatCode>General</c:formatCode>
                <c:ptCount val="3"/>
                <c:pt idx="0">
                  <c:v>110</c:v>
                </c:pt>
                <c:pt idx="1">
                  <c:v>115</c:v>
                </c:pt>
                <c:pt idx="2">
                  <c:v>120</c:v>
                </c:pt>
              </c:numCache>
            </c:numRef>
          </c:xVal>
          <c:yVal>
            <c:numRef>
              <c:f>'F vs. KN'!$G$34:$G$36</c:f>
              <c:numCache>
                <c:formatCode>General</c:formatCode>
                <c:ptCount val="3"/>
                <c:pt idx="0">
                  <c:v>5.4</c:v>
                </c:pt>
                <c:pt idx="1">
                  <c:v>6.3</c:v>
                </c:pt>
                <c:pt idx="2">
                  <c:v>8</c:v>
                </c:pt>
              </c:numCache>
            </c:numRef>
          </c:yVal>
          <c:smooth val="1"/>
        </c:ser>
        <c:dLbls>
          <c:showLegendKey val="0"/>
          <c:showVal val="0"/>
          <c:showCatName val="0"/>
          <c:showSerName val="0"/>
          <c:showPercent val="0"/>
          <c:showBubbleSize val="0"/>
        </c:dLbls>
        <c:axId val="229557288"/>
        <c:axId val="229557680"/>
      </c:scatterChart>
      <c:valAx>
        <c:axId val="229557288"/>
        <c:scaling>
          <c:orientation val="minMax"/>
          <c:max val="120"/>
          <c:min val="110"/>
        </c:scaling>
        <c:delete val="0"/>
        <c:axPos val="b"/>
        <c:majorGridlines/>
        <c:title>
          <c:tx>
            <c:rich>
              <a:bodyPr/>
              <a:lstStyle/>
              <a:p>
                <a:pPr>
                  <a:defRPr/>
                </a:pPr>
                <a:r>
                  <a:rPr lang="en-US" sz="2000" b="0" dirty="0" smtClean="0"/>
                  <a:t>Rreg, </a:t>
                </a:r>
                <a:r>
                  <a:rPr lang="en-US" sz="2000" b="0" dirty="0"/>
                  <a:t>mm</a:t>
                </a:r>
              </a:p>
            </c:rich>
          </c:tx>
          <c:layout>
            <c:manualLayout>
              <c:xMode val="edge"/>
              <c:yMode val="edge"/>
              <c:x val="0.54341254030581621"/>
              <c:y val="0.72682974778235465"/>
            </c:manualLayout>
          </c:layout>
          <c:overlay val="0"/>
        </c:title>
        <c:numFmt formatCode="General" sourceLinked="1"/>
        <c:majorTickMark val="out"/>
        <c:minorTickMark val="none"/>
        <c:tickLblPos val="nextTo"/>
        <c:crossAx val="229557680"/>
        <c:crosses val="autoZero"/>
        <c:crossBetween val="midCat"/>
        <c:majorUnit val="5"/>
      </c:valAx>
      <c:valAx>
        <c:axId val="229557680"/>
        <c:scaling>
          <c:orientation val="minMax"/>
          <c:max val="8"/>
          <c:min val="5"/>
        </c:scaling>
        <c:delete val="0"/>
        <c:axPos val="l"/>
        <c:majorGridlines/>
        <c:numFmt formatCode="General" sourceLinked="1"/>
        <c:majorTickMark val="out"/>
        <c:minorTickMark val="none"/>
        <c:tickLblPos val="nextTo"/>
        <c:crossAx val="229557288"/>
        <c:crosses val="autoZero"/>
        <c:crossBetween val="midCat"/>
        <c:majorUnit val="1"/>
      </c:valAx>
      <c:spPr>
        <a:noFill/>
        <a:ln>
          <a:solidFill>
            <a:schemeClr val="tx1"/>
          </a:solidFill>
        </a:ln>
      </c:spPr>
    </c:plotArea>
    <c:plotVisOnly val="1"/>
    <c:dispBlanksAs val="gap"/>
    <c:showDLblsOverMax val="0"/>
  </c:chart>
  <c:spPr>
    <a:ln>
      <a:solidFill>
        <a:schemeClr val="tx1"/>
      </a:solidFill>
    </a:ln>
  </c:spPr>
  <c:txPr>
    <a:bodyPr/>
    <a:lstStyle/>
    <a:p>
      <a:pPr>
        <a:defRPr sz="1600" baseline="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a:pPr>
            <a:r>
              <a:rPr lang="en-US" sz="1800" b="0" dirty="0"/>
              <a:t>df/dP, Hz/mbar vs. </a:t>
            </a:r>
            <a:r>
              <a:rPr lang="en-US" sz="1800" b="0" dirty="0" smtClean="0"/>
              <a:t>Tuner Stiffness</a:t>
            </a:r>
            <a:endParaRPr lang="en-US" sz="1800" b="0" dirty="0"/>
          </a:p>
        </c:rich>
      </c:tx>
      <c:layout>
        <c:manualLayout>
          <c:xMode val="edge"/>
          <c:yMode val="edge"/>
          <c:x val="0.21028410915255444"/>
          <c:y val="1.7346859330629773E-2"/>
        </c:manualLayout>
      </c:layout>
      <c:overlay val="0"/>
    </c:title>
    <c:autoTitleDeleted val="0"/>
    <c:plotArea>
      <c:layout>
        <c:manualLayout>
          <c:layoutTarget val="inner"/>
          <c:xMode val="edge"/>
          <c:yMode val="edge"/>
          <c:x val="0.11741930164488601"/>
          <c:y val="0.13047740654039866"/>
          <c:w val="0.83324382881459191"/>
          <c:h val="0.67874675087861158"/>
        </c:manualLayout>
      </c:layout>
      <c:scatterChart>
        <c:scatterStyle val="smoothMarker"/>
        <c:varyColors val="0"/>
        <c:ser>
          <c:idx val="0"/>
          <c:order val="0"/>
          <c:tx>
            <c:v>Bellow 115mm</c:v>
          </c:tx>
          <c:marker>
            <c:symbol val="none"/>
          </c:marker>
          <c:xVal>
            <c:numRef>
              <c:f>'F vs. KN'!$B$79:$B$82</c:f>
              <c:numCache>
                <c:formatCode>General</c:formatCode>
                <c:ptCount val="4"/>
                <c:pt idx="0">
                  <c:v>0</c:v>
                </c:pt>
                <c:pt idx="1">
                  <c:v>10</c:v>
                </c:pt>
                <c:pt idx="2">
                  <c:v>50</c:v>
                </c:pt>
                <c:pt idx="3">
                  <c:v>100</c:v>
                </c:pt>
              </c:numCache>
            </c:numRef>
          </c:xVal>
          <c:yVal>
            <c:numRef>
              <c:f>'F vs. KN'!$C$79:$C$82</c:f>
              <c:numCache>
                <c:formatCode>General</c:formatCode>
                <c:ptCount val="4"/>
                <c:pt idx="0">
                  <c:v>-9</c:v>
                </c:pt>
                <c:pt idx="1">
                  <c:v>6.9</c:v>
                </c:pt>
                <c:pt idx="2">
                  <c:v>12.2</c:v>
                </c:pt>
                <c:pt idx="3">
                  <c:v>13.3</c:v>
                </c:pt>
              </c:numCache>
            </c:numRef>
          </c:yVal>
          <c:smooth val="1"/>
        </c:ser>
        <c:ser>
          <c:idx val="1"/>
          <c:order val="1"/>
          <c:tx>
            <c:v>Bellow 135mm</c:v>
          </c:tx>
          <c:marker>
            <c:symbol val="none"/>
          </c:marker>
          <c:xVal>
            <c:numRef>
              <c:f>'F vs. KN'!$B$79:$B$82</c:f>
              <c:numCache>
                <c:formatCode>General</c:formatCode>
                <c:ptCount val="4"/>
                <c:pt idx="0">
                  <c:v>0</c:v>
                </c:pt>
                <c:pt idx="1">
                  <c:v>10</c:v>
                </c:pt>
                <c:pt idx="2">
                  <c:v>50</c:v>
                </c:pt>
                <c:pt idx="3">
                  <c:v>100</c:v>
                </c:pt>
              </c:numCache>
            </c:numRef>
          </c:xVal>
          <c:yVal>
            <c:numRef>
              <c:f>'F vs. KN'!$D$79:$D$82</c:f>
              <c:numCache>
                <c:formatCode>General</c:formatCode>
                <c:ptCount val="4"/>
                <c:pt idx="0">
                  <c:v>41</c:v>
                </c:pt>
                <c:pt idx="1">
                  <c:v>22.9</c:v>
                </c:pt>
                <c:pt idx="2">
                  <c:v>16.8</c:v>
                </c:pt>
                <c:pt idx="3">
                  <c:v>15.7</c:v>
                </c:pt>
              </c:numCache>
            </c:numRef>
          </c:yVal>
          <c:smooth val="1"/>
        </c:ser>
        <c:ser>
          <c:idx val="2"/>
          <c:order val="2"/>
          <c:tx>
            <c:v>Bellow 165mm</c:v>
          </c:tx>
          <c:marker>
            <c:symbol val="none"/>
          </c:marker>
          <c:xVal>
            <c:numRef>
              <c:f>'F vs. KN'!$B$79:$B$82</c:f>
              <c:numCache>
                <c:formatCode>General</c:formatCode>
                <c:ptCount val="4"/>
                <c:pt idx="0">
                  <c:v>0</c:v>
                </c:pt>
                <c:pt idx="1">
                  <c:v>10</c:v>
                </c:pt>
                <c:pt idx="2">
                  <c:v>50</c:v>
                </c:pt>
                <c:pt idx="3">
                  <c:v>100</c:v>
                </c:pt>
              </c:numCache>
            </c:numRef>
          </c:xVal>
          <c:yVal>
            <c:numRef>
              <c:f>'F vs. KN'!$E$79:$E$82</c:f>
              <c:numCache>
                <c:formatCode>General</c:formatCode>
                <c:ptCount val="4"/>
                <c:pt idx="0">
                  <c:v>180</c:v>
                </c:pt>
                <c:pt idx="1">
                  <c:v>50.9</c:v>
                </c:pt>
                <c:pt idx="2">
                  <c:v>24.5</c:v>
                </c:pt>
                <c:pt idx="3">
                  <c:v>22</c:v>
                </c:pt>
              </c:numCache>
            </c:numRef>
          </c:yVal>
          <c:smooth val="1"/>
        </c:ser>
        <c:dLbls>
          <c:showLegendKey val="0"/>
          <c:showVal val="0"/>
          <c:showCatName val="0"/>
          <c:showSerName val="0"/>
          <c:showPercent val="0"/>
          <c:showBubbleSize val="0"/>
        </c:dLbls>
        <c:axId val="388987648"/>
        <c:axId val="388988040"/>
      </c:scatterChart>
      <c:valAx>
        <c:axId val="388987648"/>
        <c:scaling>
          <c:orientation val="minMax"/>
          <c:max val="100"/>
        </c:scaling>
        <c:delete val="0"/>
        <c:axPos val="b"/>
        <c:majorGridlines/>
        <c:title>
          <c:tx>
            <c:rich>
              <a:bodyPr/>
              <a:lstStyle/>
              <a:p>
                <a:pPr>
                  <a:defRPr sz="1400" b="0"/>
                </a:pPr>
                <a:r>
                  <a:rPr lang="en-US" sz="1400" b="0" dirty="0"/>
                  <a:t>Ktuner, kN/mm</a:t>
                </a:r>
              </a:p>
            </c:rich>
          </c:tx>
          <c:layout>
            <c:manualLayout>
              <c:xMode val="edge"/>
              <c:yMode val="edge"/>
              <c:x val="0.5450923141126609"/>
              <c:y val="0.89160364202092279"/>
            </c:manualLayout>
          </c:layout>
          <c:overlay val="0"/>
        </c:title>
        <c:numFmt formatCode="General" sourceLinked="1"/>
        <c:majorTickMark val="out"/>
        <c:minorTickMark val="none"/>
        <c:tickLblPos val="nextTo"/>
        <c:crossAx val="388988040"/>
        <c:crosses val="autoZero"/>
        <c:crossBetween val="midCat"/>
      </c:valAx>
      <c:valAx>
        <c:axId val="388988040"/>
        <c:scaling>
          <c:orientation val="minMax"/>
          <c:max val="200"/>
          <c:min val="-10"/>
        </c:scaling>
        <c:delete val="0"/>
        <c:axPos val="l"/>
        <c:majorGridlines/>
        <c:numFmt formatCode="General" sourceLinked="1"/>
        <c:majorTickMark val="out"/>
        <c:minorTickMark val="none"/>
        <c:tickLblPos val="nextTo"/>
        <c:crossAx val="388987648"/>
        <c:crosses val="autoZero"/>
        <c:crossBetween val="midCat"/>
        <c:majorUnit val="30"/>
      </c:valAx>
      <c:spPr>
        <a:ln>
          <a:solidFill>
            <a:schemeClr val="tx1"/>
          </a:solidFill>
        </a:ln>
      </c:spPr>
    </c:plotArea>
    <c:legend>
      <c:legendPos val="r"/>
      <c:layout>
        <c:manualLayout>
          <c:xMode val="edge"/>
          <c:yMode val="edge"/>
          <c:x val="0.26312285305420036"/>
          <c:y val="0.24445754185442023"/>
          <c:w val="0.64876863481150038"/>
          <c:h val="0.27781423155438906"/>
        </c:manualLayout>
      </c:layout>
      <c:overlay val="0"/>
      <c:spPr>
        <a:solidFill>
          <a:schemeClr val="bg1"/>
        </a:solidFill>
        <a:ln>
          <a:solidFill>
            <a:schemeClr val="tx1"/>
          </a:solidFill>
        </a:ln>
      </c:spPr>
      <c:txPr>
        <a:bodyPr/>
        <a:lstStyle/>
        <a:p>
          <a:pPr>
            <a:defRPr sz="1800"/>
          </a:pPr>
          <a:endParaRPr lang="en-US"/>
        </a:p>
      </c:txPr>
    </c:legend>
    <c:plotVisOnly val="1"/>
    <c:dispBlanksAs val="gap"/>
    <c:showDLblsOverMax val="0"/>
  </c:chart>
  <c:spPr>
    <a:ln>
      <a:solidFill>
        <a:schemeClr val="tx1"/>
      </a:solidFill>
    </a:ln>
  </c:spPr>
  <c:txPr>
    <a:bodyPr/>
    <a:lstStyle/>
    <a:p>
      <a:pPr>
        <a:defRPr sz="2000" baseline="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err="1" smtClean="0"/>
              <a:t>df</a:t>
            </a:r>
            <a:r>
              <a:rPr lang="en-US" dirty="0" smtClean="0"/>
              <a:t>/</a:t>
            </a:r>
            <a:r>
              <a:rPr lang="en-US" dirty="0" err="1" smtClean="0"/>
              <a:t>dP</a:t>
            </a:r>
            <a:r>
              <a:rPr lang="en-US" dirty="0" smtClean="0"/>
              <a:t> </a:t>
            </a:r>
            <a:r>
              <a:rPr lang="en-US" dirty="0"/>
              <a:t>vs. Tuner </a:t>
            </a:r>
            <a:r>
              <a:rPr lang="en-US" dirty="0" smtClean="0"/>
              <a:t>Stiffness</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8670179102203108"/>
          <c:y val="0.17203519535244202"/>
          <c:w val="0.76980198450404269"/>
          <c:h val="0.7744053601340033"/>
        </c:manualLayout>
      </c:layout>
      <c:scatterChart>
        <c:scatterStyle val="smoothMarker"/>
        <c:varyColors val="0"/>
        <c:ser>
          <c:idx val="0"/>
          <c:order val="0"/>
          <c:tx>
            <c:v>R= 90 mm</c:v>
          </c:tx>
          <c:spPr>
            <a:ln w="19050" cap="rnd">
              <a:solidFill>
                <a:schemeClr val="accent1"/>
              </a:solidFill>
              <a:round/>
            </a:ln>
            <a:effectLst/>
          </c:spPr>
          <c:marker>
            <c:symbol val="circle"/>
            <c:size val="11"/>
            <c:spPr>
              <a:solidFill>
                <a:schemeClr val="accent1"/>
              </a:solidFill>
              <a:ln w="9525">
                <a:solidFill>
                  <a:schemeClr val="accent1"/>
                </a:solidFill>
              </a:ln>
              <a:effectLst/>
            </c:spPr>
          </c:marker>
          <c:xVal>
            <c:numRef>
              <c:f>DF_DP!$B$127:$B$134</c:f>
              <c:numCache>
                <c:formatCode>General</c:formatCode>
                <c:ptCount val="8"/>
                <c:pt idx="0">
                  <c:v>0</c:v>
                </c:pt>
                <c:pt idx="1">
                  <c:v>5</c:v>
                </c:pt>
                <c:pt idx="2">
                  <c:v>10</c:v>
                </c:pt>
                <c:pt idx="3">
                  <c:v>20</c:v>
                </c:pt>
                <c:pt idx="4">
                  <c:v>40</c:v>
                </c:pt>
                <c:pt idx="5">
                  <c:v>60</c:v>
                </c:pt>
                <c:pt idx="6">
                  <c:v>80</c:v>
                </c:pt>
                <c:pt idx="7">
                  <c:v>100</c:v>
                </c:pt>
              </c:numCache>
            </c:numRef>
          </c:xVal>
          <c:yVal>
            <c:numRef>
              <c:f>DF_DP!$C$127:$C$134</c:f>
              <c:numCache>
                <c:formatCode>General</c:formatCode>
                <c:ptCount val="8"/>
                <c:pt idx="0">
                  <c:v>28.539000000000001</c:v>
                </c:pt>
                <c:pt idx="1">
                  <c:v>17.722999999999999</c:v>
                </c:pt>
                <c:pt idx="2">
                  <c:v>15.198</c:v>
                </c:pt>
                <c:pt idx="3">
                  <c:v>13.435</c:v>
                </c:pt>
                <c:pt idx="4">
                  <c:v>12.366</c:v>
                </c:pt>
                <c:pt idx="5">
                  <c:v>11.976000000000001</c:v>
                </c:pt>
                <c:pt idx="6">
                  <c:v>11.773</c:v>
                </c:pt>
                <c:pt idx="7">
                  <c:v>11.65</c:v>
                </c:pt>
              </c:numCache>
            </c:numRef>
          </c:yVal>
          <c:smooth val="1"/>
        </c:ser>
        <c:ser>
          <c:idx val="1"/>
          <c:order val="1"/>
          <c:tx>
            <c:v>R=100 mm</c:v>
          </c:tx>
          <c:spPr>
            <a:ln w="19050" cap="rnd">
              <a:solidFill>
                <a:schemeClr val="accent2"/>
              </a:solidFill>
              <a:round/>
            </a:ln>
            <a:effectLst/>
          </c:spPr>
          <c:marker>
            <c:symbol val="circle"/>
            <c:size val="11"/>
            <c:spPr>
              <a:solidFill>
                <a:schemeClr val="accent2"/>
              </a:solidFill>
              <a:ln w="9525">
                <a:solidFill>
                  <a:schemeClr val="accent2"/>
                </a:solidFill>
              </a:ln>
              <a:effectLst/>
            </c:spPr>
          </c:marker>
          <c:xVal>
            <c:numRef>
              <c:f>DF_DP!$E$127:$E$134</c:f>
              <c:numCache>
                <c:formatCode>General</c:formatCode>
                <c:ptCount val="8"/>
                <c:pt idx="0">
                  <c:v>0</c:v>
                </c:pt>
                <c:pt idx="1">
                  <c:v>5</c:v>
                </c:pt>
                <c:pt idx="2">
                  <c:v>10</c:v>
                </c:pt>
                <c:pt idx="3">
                  <c:v>20</c:v>
                </c:pt>
                <c:pt idx="4">
                  <c:v>40</c:v>
                </c:pt>
                <c:pt idx="5">
                  <c:v>60</c:v>
                </c:pt>
                <c:pt idx="6">
                  <c:v>80</c:v>
                </c:pt>
                <c:pt idx="7">
                  <c:v>100</c:v>
                </c:pt>
              </c:numCache>
            </c:numRef>
          </c:xVal>
          <c:yVal>
            <c:numRef>
              <c:f>DF_DP!$F$127:$F$134</c:f>
              <c:numCache>
                <c:formatCode>General</c:formatCode>
                <c:ptCount val="8"/>
                <c:pt idx="0">
                  <c:v>10.787000000000001</c:v>
                </c:pt>
                <c:pt idx="1">
                  <c:v>10.771000000000001</c:v>
                </c:pt>
                <c:pt idx="2">
                  <c:v>10.766999999999999</c:v>
                </c:pt>
                <c:pt idx="3">
                  <c:v>10.765000000000001</c:v>
                </c:pt>
                <c:pt idx="4">
                  <c:v>10.763</c:v>
                </c:pt>
                <c:pt idx="5">
                  <c:v>10.762</c:v>
                </c:pt>
                <c:pt idx="6">
                  <c:v>10.762</c:v>
                </c:pt>
                <c:pt idx="7">
                  <c:v>10.722</c:v>
                </c:pt>
              </c:numCache>
            </c:numRef>
          </c:yVal>
          <c:smooth val="1"/>
        </c:ser>
        <c:dLbls>
          <c:showLegendKey val="0"/>
          <c:showVal val="0"/>
          <c:showCatName val="0"/>
          <c:showSerName val="0"/>
          <c:showPercent val="0"/>
          <c:showBubbleSize val="0"/>
        </c:dLbls>
        <c:axId val="388988824"/>
        <c:axId val="388989216"/>
      </c:scatterChart>
      <c:valAx>
        <c:axId val="388988824"/>
        <c:scaling>
          <c:orientation val="minMax"/>
          <c:max val="100"/>
        </c:scaling>
        <c:delete val="0"/>
        <c:axPos val="b"/>
        <c:majorGridlines>
          <c:spPr>
            <a:ln w="12700"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kN/mm</a:t>
                </a:r>
              </a:p>
            </c:rich>
          </c:tx>
          <c:layout>
            <c:manualLayout>
              <c:xMode val="edge"/>
              <c:yMode val="edge"/>
              <c:x val="0.81411583661225206"/>
              <c:y val="0.7982628970386146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88989216"/>
        <c:crosses val="autoZero"/>
        <c:crossBetween val="midCat"/>
      </c:valAx>
      <c:valAx>
        <c:axId val="3889892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Hz/mbar</a:t>
                </a:r>
              </a:p>
            </c:rich>
          </c:tx>
          <c:layout>
            <c:manualLayout>
              <c:xMode val="edge"/>
              <c:yMode val="edge"/>
              <c:x val="1.1046671229144841E-2"/>
              <c:y val="0.32190956279348448"/>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88988824"/>
        <c:crosses val="autoZero"/>
        <c:crossBetween val="midCat"/>
      </c:valAx>
      <c:spPr>
        <a:noFill/>
        <a:ln>
          <a:noFill/>
        </a:ln>
        <a:effectLst/>
      </c:spPr>
    </c:plotArea>
    <c:legend>
      <c:legendPos val="r"/>
      <c:layout>
        <c:manualLayout>
          <c:xMode val="edge"/>
          <c:yMode val="edge"/>
          <c:x val="0.56334665776438342"/>
          <c:y val="0.16807330845430923"/>
          <c:w val="0.36153597787743164"/>
          <c:h val="0.19651667611027529"/>
        </c:manualLayout>
      </c:layout>
      <c:overlay val="0"/>
      <c:spPr>
        <a:solidFill>
          <a:schemeClr val="bg1"/>
        </a:solidFill>
        <a:ln>
          <a:solidFill>
            <a:schemeClr val="tx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15875" cap="flat" cmpd="sng" algn="ctr">
      <a:solidFill>
        <a:schemeClr val="tx1"/>
      </a:solidFill>
      <a:round/>
    </a:ln>
    <a:effectLst/>
  </c:spPr>
  <c:txPr>
    <a:bodyPr/>
    <a:lstStyle/>
    <a:p>
      <a:pPr>
        <a:defRPr sz="1800" baseline="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0.06973</cdr:x>
      <cdr:y>0.10549</cdr:y>
    </cdr:from>
    <cdr:to>
      <cdr:x>0.37189</cdr:x>
      <cdr:y>0.24615</cdr:y>
    </cdr:to>
    <cdr:sp macro="" textlink="">
      <cdr:nvSpPr>
        <cdr:cNvPr id="2" name="TextBox 1"/>
        <cdr:cNvSpPr txBox="1"/>
      </cdr:nvSpPr>
      <cdr:spPr>
        <a:xfrm xmlns:a="http://schemas.openxmlformats.org/drawingml/2006/main">
          <a:off x="228600" y="228600"/>
          <a:ext cx="990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600" b="0" i="0" baseline="0" dirty="0" smtClean="0">
              <a:effectLst/>
              <a:latin typeface="Times New Roman" pitchFamily="18" charset="0"/>
              <a:cs typeface="Times New Roman" pitchFamily="18" charset="0"/>
            </a:rPr>
            <a:t>kN/mm</a:t>
          </a:r>
          <a:endParaRPr lang="en-US" sz="1800" dirty="0" smtClean="0">
            <a:effectLst/>
            <a:latin typeface="Times New Roman" pitchFamily="18" charset="0"/>
            <a:cs typeface="Times New Roman" pitchFamily="18" charset="0"/>
          </a:endParaRPr>
        </a:p>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11/6/2015</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11/6/2015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2</a:t>
            </a:fld>
            <a:endParaRPr lang="en-US" altLang="en-US"/>
          </a:p>
        </p:txBody>
      </p:sp>
    </p:spTree>
    <p:extLst>
      <p:ext uri="{BB962C8B-B14F-4D97-AF65-F5344CB8AC3E}">
        <p14:creationId xmlns:p14="http://schemas.microsoft.com/office/powerpoint/2010/main" val="2412358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11</a:t>
            </a:fld>
            <a:endParaRPr lang="en-US" altLang="en-US"/>
          </a:p>
        </p:txBody>
      </p:sp>
    </p:spTree>
    <p:extLst>
      <p:ext uri="{BB962C8B-B14F-4D97-AF65-F5344CB8AC3E}">
        <p14:creationId xmlns:p14="http://schemas.microsoft.com/office/powerpoint/2010/main" val="3192424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3</a:t>
            </a:fld>
            <a:endParaRPr lang="en-US" altLang="en-US"/>
          </a:p>
        </p:txBody>
      </p:sp>
    </p:spTree>
    <p:extLst>
      <p:ext uri="{BB962C8B-B14F-4D97-AF65-F5344CB8AC3E}">
        <p14:creationId xmlns:p14="http://schemas.microsoft.com/office/powerpoint/2010/main" val="1842172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4</a:t>
            </a:fld>
            <a:endParaRPr lang="en-US" altLang="en-US"/>
          </a:p>
        </p:txBody>
      </p:sp>
    </p:spTree>
    <p:extLst>
      <p:ext uri="{BB962C8B-B14F-4D97-AF65-F5344CB8AC3E}">
        <p14:creationId xmlns:p14="http://schemas.microsoft.com/office/powerpoint/2010/main" val="692837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5</a:t>
            </a:fld>
            <a:endParaRPr lang="en-US" altLang="en-US"/>
          </a:p>
        </p:txBody>
      </p:sp>
    </p:spTree>
    <p:extLst>
      <p:ext uri="{BB962C8B-B14F-4D97-AF65-F5344CB8AC3E}">
        <p14:creationId xmlns:p14="http://schemas.microsoft.com/office/powerpoint/2010/main" val="3396737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6</a:t>
            </a:fld>
            <a:endParaRPr lang="en-US" altLang="en-US"/>
          </a:p>
        </p:txBody>
      </p:sp>
    </p:spTree>
    <p:extLst>
      <p:ext uri="{BB962C8B-B14F-4D97-AF65-F5344CB8AC3E}">
        <p14:creationId xmlns:p14="http://schemas.microsoft.com/office/powerpoint/2010/main" val="1363268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7</a:t>
            </a:fld>
            <a:endParaRPr lang="en-US" altLang="en-US"/>
          </a:p>
        </p:txBody>
      </p:sp>
    </p:spTree>
    <p:extLst>
      <p:ext uri="{BB962C8B-B14F-4D97-AF65-F5344CB8AC3E}">
        <p14:creationId xmlns:p14="http://schemas.microsoft.com/office/powerpoint/2010/main" val="119409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8</a:t>
            </a:fld>
            <a:endParaRPr lang="en-US" altLang="en-US"/>
          </a:p>
        </p:txBody>
      </p:sp>
    </p:spTree>
    <p:extLst>
      <p:ext uri="{BB962C8B-B14F-4D97-AF65-F5344CB8AC3E}">
        <p14:creationId xmlns:p14="http://schemas.microsoft.com/office/powerpoint/2010/main" val="2435213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9</a:t>
            </a:fld>
            <a:endParaRPr lang="en-US" altLang="en-US"/>
          </a:p>
        </p:txBody>
      </p:sp>
    </p:spTree>
    <p:extLst>
      <p:ext uri="{BB962C8B-B14F-4D97-AF65-F5344CB8AC3E}">
        <p14:creationId xmlns:p14="http://schemas.microsoft.com/office/powerpoint/2010/main" val="1330241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10</a:t>
            </a:fld>
            <a:endParaRPr lang="en-US" altLang="en-US"/>
          </a:p>
        </p:txBody>
      </p:sp>
    </p:spTree>
    <p:extLst>
      <p:ext uri="{BB962C8B-B14F-4D97-AF65-F5344CB8AC3E}">
        <p14:creationId xmlns:p14="http://schemas.microsoft.com/office/powerpoint/2010/main" val="2081917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r>
              <a:rPr lang="en-US" altLang="en-US" smtClean="0"/>
              <a:t>11/9/2015</a:t>
            </a:r>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smtClean="0"/>
              <a:t>Timergali Khabiboulline | Passive Mitigation of Microphonics and LFD in 650 MHz Cavities </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r>
              <a:rPr lang="en-US" altLang="en-US" smtClean="0"/>
              <a:t>11/9/2015</a:t>
            </a:r>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smtClean="0"/>
              <a:t>Timergali Khabiboulline | Passive Mitigation of Microphonics and LFD in 650 MHz Cavities </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r>
              <a:rPr lang="en-US" altLang="en-US" smtClean="0"/>
              <a:t>11/9/2015</a:t>
            </a:r>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smtClean="0"/>
              <a:t>Timergali Khabiboulline | Passive Mitigation of Microphonics and LFD in 650 MHz Cavities </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r>
              <a:rPr lang="en-US" altLang="en-US" smtClean="0"/>
              <a:t>11/9/2015</a:t>
            </a:r>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smtClean="0"/>
              <a:t>Timergali Khabiboulline | Passive Mitigation of Microphonics and LFD in 650 MHz Cavities </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smtClean="0"/>
              <a:t>11/9/2015</a:t>
            </a:r>
            <a:endParaRPr lang="en-US" altLang="en-US"/>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smtClean="0"/>
              <a:t>Timergali Khabiboulline | Passive Mitigation of Microphonics and LFD in 650 MHz Cavities </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smtClean="0"/>
              <a:t>11/9/2015</a:t>
            </a:r>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smtClean="0"/>
              <a:t>Timergali Khabiboulline | Passive Mitigation of Microphonics and LFD in 650 MHz Cavities </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smtClean="0"/>
              <a:t>11/9/2015</a:t>
            </a:r>
            <a:endParaRPr lang="en-US" altLang="en-US"/>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smtClean="0"/>
              <a:t>Timergali Khabiboulline | Passive Mitigation of Microphonics and LFD in 650 MHz Cavities </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r>
              <a:rPr lang="en-US" altLang="en-US" smtClean="0"/>
              <a:t>11/9/2015</a:t>
            </a:r>
            <a:endParaRPr lang="en-US" altLang="en-US"/>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smtClean="0"/>
              <a:t>Timergali Khabiboulline | Passive Mitigation of Microphonics and LFD in 650 MHz Cavities </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r>
              <a:rPr lang="en-US" altLang="en-US" smtClean="0"/>
              <a:t>11/9/2015</a:t>
            </a:r>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smtClean="0"/>
              <a:t>Timergali Khabiboulline | Passive Mitigation of Microphonics and LFD in 650 MHz Cavities </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r>
              <a:rPr lang="en-US" altLang="en-US" smtClean="0"/>
              <a:t>11/9/2015</a:t>
            </a:r>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smtClean="0"/>
              <a:t>Timergali Khabiboulline | Passive Mitigation of Microphonics and LFD in 650 MHz Cavities </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242183"/>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altLang="en-US" dirty="0">
                <a:latin typeface="Helvetica" panose="020B0604020202020204" pitchFamily="34" charset="0"/>
                <a:ea typeface="Geneva" pitchFamily="121" charset="-128"/>
              </a:rPr>
              <a:t>Passive Mitigation of Microphonics and LFD in LB and HB 650 </a:t>
            </a:r>
            <a:r>
              <a:rPr lang="en-US" altLang="en-US" dirty="0" smtClean="0">
                <a:latin typeface="Helvetica" panose="020B0604020202020204" pitchFamily="34" charset="0"/>
                <a:ea typeface="Geneva" pitchFamily="121" charset="-128"/>
              </a:rPr>
              <a:t>Cavities</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Timergali Khabiboulline</a:t>
            </a:r>
          </a:p>
          <a:p>
            <a:r>
              <a:rPr lang="en-US" altLang="en-US" dirty="0">
                <a:latin typeface="Helvetica" panose="020B0604020202020204" pitchFamily="34" charset="0"/>
                <a:ea typeface="Geneva" pitchFamily="121" charset="-128"/>
              </a:rPr>
              <a:t>PIP-II Collaboration </a:t>
            </a:r>
            <a:r>
              <a:rPr lang="en-US" altLang="en-US" dirty="0" smtClean="0">
                <a:latin typeface="Helvetica" panose="020B0604020202020204" pitchFamily="34" charset="0"/>
                <a:ea typeface="Geneva" pitchFamily="121" charset="-128"/>
              </a:rPr>
              <a:t>Meeting</a:t>
            </a:r>
          </a:p>
          <a:p>
            <a:pPr eaLnBrk="1" hangingPunct="1"/>
            <a:r>
              <a:rPr lang="en-US" altLang="en-US" dirty="0" smtClean="0">
                <a:latin typeface="Helvetica" panose="020B0604020202020204" pitchFamily="34" charset="0"/>
                <a:ea typeface="Geneva" pitchFamily="121" charset="-128"/>
              </a:rPr>
              <a:t>9-10 November 2015</a:t>
            </a:r>
          </a:p>
          <a:p>
            <a:pPr eaLnBrk="1" hangingPunct="1"/>
            <a:endParaRPr lang="en-US" altLang="en-US" dirty="0" smtClean="0">
              <a:latin typeface="Helvetica" panose="020B0604020202020204" pitchFamily="34" charset="0"/>
              <a:ea typeface="Geneva" pitchFamily="121"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Mechanical </a:t>
            </a:r>
            <a:r>
              <a:rPr lang="en-US" altLang="en-US" dirty="0" smtClean="0">
                <a:latin typeface="Helvetica" panose="020B0604020202020204" pitchFamily="34" charset="0"/>
                <a:ea typeface="Geneva" pitchFamily="121" charset="-128"/>
              </a:rPr>
              <a:t>resonances of </a:t>
            </a:r>
            <a:r>
              <a:rPr lang="en-US" altLang="en-US" dirty="0">
                <a:latin typeface="Helvetica" panose="020B0604020202020204" pitchFamily="34" charset="0"/>
                <a:ea typeface="Geneva" pitchFamily="121" charset="-128"/>
              </a:rPr>
              <a:t>HB650 dressed cavity</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10</a:t>
            </a:fld>
            <a:endParaRPr lang="en-US" altLang="en-US" sz="1200">
              <a:solidFill>
                <a:srgbClr val="004C97"/>
              </a:solidFill>
              <a:latin typeface="Helvetica" panose="020B0604020202020204" pitchFamily="34" charset="0"/>
            </a:endParaRPr>
          </a:p>
        </p:txBody>
      </p:sp>
      <p:pic>
        <p:nvPicPr>
          <p:cNvPr id="2" name="Picture 1"/>
          <p:cNvPicPr>
            <a:picLocks noChangeAspect="1"/>
          </p:cNvPicPr>
          <p:nvPr/>
        </p:nvPicPr>
        <p:blipFill>
          <a:blip r:embed="rId3"/>
          <a:stretch>
            <a:fillRect/>
          </a:stretch>
        </p:blipFill>
        <p:spPr>
          <a:xfrm>
            <a:off x="266347" y="866491"/>
            <a:ext cx="8562223" cy="5370901"/>
          </a:xfrm>
          <a:prstGeom prst="rect">
            <a:avLst/>
          </a:prstGeom>
        </p:spPr>
      </p:pic>
    </p:spTree>
    <p:extLst>
      <p:ext uri="{BB962C8B-B14F-4D97-AF65-F5344CB8AC3E}">
        <p14:creationId xmlns:p14="http://schemas.microsoft.com/office/powerpoint/2010/main" val="720628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Summary</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11</a:t>
            </a:fld>
            <a:endParaRPr lang="en-US" altLang="en-US" sz="1200">
              <a:solidFill>
                <a:srgbClr val="004C97"/>
              </a:solidFill>
              <a:latin typeface="Helvetica" panose="020B0604020202020204" pitchFamily="34" charset="0"/>
            </a:endParaRPr>
          </a:p>
        </p:txBody>
      </p:sp>
      <p:sp>
        <p:nvSpPr>
          <p:cNvPr id="9" name="TextBox 8"/>
          <p:cNvSpPr txBox="1"/>
          <p:nvPr/>
        </p:nvSpPr>
        <p:spPr>
          <a:xfrm>
            <a:off x="198226" y="1157665"/>
            <a:ext cx="8747548"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LB650 dressed cavity </a:t>
            </a:r>
            <a:r>
              <a:rPr lang="en-US" sz="2000" dirty="0" smtClean="0">
                <a:latin typeface="Times New Roman" panose="02020603050405020304" pitchFamily="18" charset="0"/>
                <a:cs typeface="Times New Roman" panose="02020603050405020304" pitchFamily="18" charset="0"/>
              </a:rPr>
              <a:t>design is in progress</a:t>
            </a:r>
            <a:endParaRPr lang="en-US" sz="20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HB650 dressed cavity optimization done</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Stiffening ring position R=100 mm and bellow radius R=125 mm accepted</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LFD Coefficients for tuner stiffness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80 kN/mm -0.69 </a:t>
            </a:r>
            <a:r>
              <a:rPr lang="en-US" sz="2000" dirty="0">
                <a:latin typeface="Times New Roman" panose="02020603050405020304" pitchFamily="18" charset="0"/>
                <a:cs typeface="Times New Roman" panose="02020603050405020304" pitchFamily="18" charset="0"/>
              </a:rPr>
              <a:t>Hz/(MV/m)^</a:t>
            </a:r>
            <a:r>
              <a:rPr lang="en-US" sz="2000" dirty="0" smtClean="0">
                <a:latin typeface="Times New Roman" panose="02020603050405020304" pitchFamily="18" charset="0"/>
                <a:cs typeface="Times New Roman" panose="02020603050405020304" pitchFamily="18" charset="0"/>
              </a:rPr>
              <a:t>2</a:t>
            </a:r>
          </a:p>
          <a:p>
            <a:pPr marL="742950" lvl="1" indent="-285750">
              <a:buFont typeface="Arial" panose="020B0604020202020204" pitchFamily="34" charset="0"/>
              <a:buChar char="•"/>
            </a:pPr>
            <a:r>
              <a:rPr lang="en-US" sz="2000" dirty="0" err="1" smtClean="0">
                <a:latin typeface="Times New Roman" panose="02020603050405020304" pitchFamily="18" charset="0"/>
                <a:cs typeface="Times New Roman" panose="02020603050405020304" pitchFamily="18" charset="0"/>
              </a:rPr>
              <a:t>dF</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dP</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for tuner stiffness </a:t>
            </a:r>
            <a:r>
              <a:rPr lang="en-US" sz="2000" dirty="0" smtClean="0">
                <a:latin typeface="Times New Roman" panose="02020603050405020304" pitchFamily="18" charset="0"/>
                <a:cs typeface="Times New Roman" panose="02020603050405020304" pitchFamily="18" charset="0"/>
              </a:rPr>
              <a:t>20 - </a:t>
            </a:r>
            <a:r>
              <a:rPr lang="en-US" sz="2000" dirty="0">
                <a:latin typeface="Times New Roman" panose="02020603050405020304" pitchFamily="18" charset="0"/>
                <a:cs typeface="Times New Roman" panose="02020603050405020304" pitchFamily="18" charset="0"/>
              </a:rPr>
              <a:t>8</a:t>
            </a:r>
            <a:r>
              <a:rPr lang="en-US" sz="2000" dirty="0" smtClean="0">
                <a:latin typeface="Times New Roman" panose="02020603050405020304" pitchFamily="18" charset="0"/>
                <a:cs typeface="Times New Roman" panose="02020603050405020304" pitchFamily="18" charset="0"/>
              </a:rPr>
              <a:t>0 </a:t>
            </a:r>
            <a:r>
              <a:rPr lang="en-US" sz="2000" dirty="0">
                <a:latin typeface="Times New Roman" panose="02020603050405020304" pitchFamily="18" charset="0"/>
                <a:cs typeface="Times New Roman" panose="02020603050405020304" pitchFamily="18" charset="0"/>
              </a:rPr>
              <a:t>kN/mm </a:t>
            </a:r>
            <a:r>
              <a:rPr lang="en-US" sz="2000" dirty="0" smtClean="0">
                <a:latin typeface="Times New Roman" panose="02020603050405020304" pitchFamily="18" charset="0"/>
                <a:cs typeface="Times New Roman" panose="02020603050405020304" pitchFamily="18" charset="0"/>
              </a:rPr>
              <a:t>is </a:t>
            </a:r>
            <a:r>
              <a:rPr lang="en-US" sz="2000" dirty="0">
                <a:latin typeface="Times New Roman" panose="02020603050405020304" pitchFamily="18" charset="0"/>
                <a:cs typeface="Times New Roman" panose="02020603050405020304" pitchFamily="18" charset="0"/>
              </a:rPr>
              <a:t>less than </a:t>
            </a:r>
            <a:r>
              <a:rPr lang="en-US" sz="2000" dirty="0" smtClean="0">
                <a:latin typeface="Times New Roman" panose="02020603050405020304" pitchFamily="18" charset="0"/>
                <a:cs typeface="Times New Roman" panose="02020603050405020304" pitchFamily="18" charset="0"/>
              </a:rPr>
              <a:t>12 Hz/mbar. </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Cavity stiffness is ~ 3.0 kN/mm and tuning sensitivity is ~ 160 kHz/mm.</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Modal analysis has been done. Lowest longitudinal mode ~ 100 Hz with 20-80 kHz/mm tuner stiffness.</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Stresses analysis has been done for internal pressure of 2 bar + gravity load at RT</a:t>
            </a:r>
          </a:p>
          <a:p>
            <a:pPr marL="1200150" lvl="2"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Stresses in cavity are acceptable</a:t>
            </a:r>
          </a:p>
          <a:p>
            <a:pPr marL="1200150" lvl="2"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Stresses in bellow are allowable for 5 mm pitch</a:t>
            </a:r>
            <a:endParaRPr lang="en-US" sz="20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726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Outline</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Passive microphonics control</a:t>
            </a:r>
          </a:p>
          <a:p>
            <a:pPr lvl="1">
              <a:buFont typeface="Arial" panose="020B0604020202020204" pitchFamily="34" charset="0"/>
              <a:buChar char="•"/>
            </a:pPr>
            <a:r>
              <a:rPr lang="en-US" altLang="en-US" dirty="0" smtClean="0">
                <a:solidFill>
                  <a:srgbClr val="FF0000"/>
                </a:solidFill>
                <a:latin typeface="Helvetica" panose="020B0604020202020204" pitchFamily="34" charset="0"/>
                <a:ea typeface="Geneva" pitchFamily="121" charset="-128"/>
              </a:rPr>
              <a:t>LFD, reducing cavity frequency shift due to RF pressure</a:t>
            </a:r>
          </a:p>
          <a:p>
            <a:pPr lvl="1">
              <a:buFont typeface="Arial" panose="020B0604020202020204" pitchFamily="34" charset="0"/>
              <a:buChar char="•"/>
            </a:pPr>
            <a:r>
              <a:rPr lang="en-US" altLang="en-US" dirty="0" smtClean="0">
                <a:solidFill>
                  <a:srgbClr val="FF0000"/>
                </a:solidFill>
                <a:latin typeface="Helvetica" panose="020B0604020202020204" pitchFamily="34" charset="0"/>
                <a:ea typeface="Geneva" pitchFamily="121" charset="-128"/>
              </a:rPr>
              <a:t>Reducing </a:t>
            </a:r>
            <a:r>
              <a:rPr lang="en-US" altLang="en-US" dirty="0">
                <a:solidFill>
                  <a:srgbClr val="FF0000"/>
                </a:solidFill>
                <a:latin typeface="Helvetica" panose="020B0604020202020204" pitchFamily="34" charset="0"/>
                <a:ea typeface="Geneva" pitchFamily="121" charset="-128"/>
              </a:rPr>
              <a:t>sensitivity to bath pressure </a:t>
            </a:r>
            <a:r>
              <a:rPr lang="en-US" altLang="en-US" dirty="0" smtClean="0">
                <a:solidFill>
                  <a:srgbClr val="FF0000"/>
                </a:solidFill>
                <a:latin typeface="Helvetica" panose="020B0604020202020204" pitchFamily="34" charset="0"/>
                <a:ea typeface="Geneva" pitchFamily="121" charset="-128"/>
              </a:rPr>
              <a:t>fluctuations, </a:t>
            </a:r>
            <a:r>
              <a:rPr lang="en-US" altLang="en-US" dirty="0" err="1">
                <a:solidFill>
                  <a:srgbClr val="FF0000"/>
                </a:solidFill>
                <a:latin typeface="Helvetica" panose="020B0604020202020204" pitchFamily="34" charset="0"/>
                <a:ea typeface="Geneva" pitchFamily="121" charset="-128"/>
              </a:rPr>
              <a:t>df</a:t>
            </a:r>
            <a:r>
              <a:rPr lang="en-US" altLang="en-US" dirty="0">
                <a:solidFill>
                  <a:srgbClr val="FF0000"/>
                </a:solidFill>
                <a:latin typeface="Helvetica" panose="020B0604020202020204" pitchFamily="34" charset="0"/>
                <a:ea typeface="Geneva" pitchFamily="121" charset="-128"/>
              </a:rPr>
              <a:t>/</a:t>
            </a:r>
            <a:r>
              <a:rPr lang="en-US" altLang="en-US" dirty="0" err="1">
                <a:solidFill>
                  <a:srgbClr val="FF0000"/>
                </a:solidFill>
                <a:latin typeface="Helvetica" panose="020B0604020202020204" pitchFamily="34" charset="0"/>
                <a:ea typeface="Geneva" pitchFamily="121" charset="-128"/>
              </a:rPr>
              <a:t>dP</a:t>
            </a:r>
            <a:endParaRPr lang="en-US" altLang="en-US" dirty="0">
              <a:solidFill>
                <a:srgbClr val="FF0000"/>
              </a:solidFill>
              <a:latin typeface="Helvetica" panose="020B0604020202020204" pitchFamily="34" charset="0"/>
              <a:ea typeface="Geneva" pitchFamily="121" charset="-128"/>
            </a:endParaRPr>
          </a:p>
          <a:p>
            <a:pPr lvl="1">
              <a:buFont typeface="Arial" panose="020B0604020202020204" pitchFamily="34" charset="0"/>
              <a:buChar char="•"/>
            </a:pPr>
            <a:r>
              <a:rPr lang="en-US" altLang="en-US" dirty="0" smtClean="0">
                <a:solidFill>
                  <a:srgbClr val="FF0000"/>
                </a:solidFill>
                <a:latin typeface="Helvetica" panose="020B0604020202020204" pitchFamily="34" charset="0"/>
                <a:ea typeface="Geneva" pitchFamily="121" charset="-128"/>
              </a:rPr>
              <a:t>Cavity mechanical resonances</a:t>
            </a:r>
          </a:p>
          <a:p>
            <a:pPr lvl="1">
              <a:buFont typeface="Arial" panose="020B0604020202020204" pitchFamily="34" charset="0"/>
              <a:buChar char="•"/>
            </a:pPr>
            <a:r>
              <a:rPr lang="en-US" altLang="en-US" dirty="0" smtClean="0">
                <a:latin typeface="Helvetica" panose="020B0604020202020204" pitchFamily="34" charset="0"/>
                <a:ea typeface="Geneva" pitchFamily="121" charset="-128"/>
              </a:rPr>
              <a:t>Minimizing of acoustics from external forces</a:t>
            </a:r>
          </a:p>
          <a:p>
            <a:pPr lvl="1">
              <a:buFont typeface="Arial" panose="020B0604020202020204" pitchFamily="34" charset="0"/>
              <a:buChar char="•"/>
            </a:pPr>
            <a:r>
              <a:rPr lang="en-US" altLang="en-US" dirty="0" smtClean="0">
                <a:latin typeface="Helvetica" panose="020B0604020202020204" pitchFamily="34" charset="0"/>
                <a:ea typeface="Geneva" pitchFamily="121" charset="-128"/>
              </a:rPr>
              <a:t>Additional RF power for frequency detuning compensation</a:t>
            </a:r>
          </a:p>
          <a:p>
            <a:r>
              <a:rPr lang="en-US" altLang="en-US" dirty="0">
                <a:latin typeface="Helvetica" panose="020B0604020202020204" pitchFamily="34" charset="0"/>
                <a:ea typeface="Geneva" pitchFamily="121" charset="-128"/>
              </a:rPr>
              <a:t>Active Microphonics control</a:t>
            </a:r>
          </a:p>
          <a:p>
            <a:pPr lvl="1">
              <a:buFont typeface="Arial" panose="020B0604020202020204" pitchFamily="34" charset="0"/>
              <a:buChar char="•"/>
            </a:pPr>
            <a:endParaRPr lang="en-US" altLang="en-US" dirty="0" smtClean="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PIP-II requirements for SRF accelerating cavities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3</a:t>
            </a:fld>
            <a:endParaRPr lang="en-US" altLang="en-US" sz="1200">
              <a:solidFill>
                <a:srgbClr val="004C97"/>
              </a:solidFill>
              <a:latin typeface="Helvetica"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870319196"/>
              </p:ext>
            </p:extLst>
          </p:nvPr>
        </p:nvGraphicFramePr>
        <p:xfrm>
          <a:off x="609600" y="2022232"/>
          <a:ext cx="7619999" cy="2523744"/>
        </p:xfrm>
        <a:graphic>
          <a:graphicData uri="http://schemas.openxmlformats.org/drawingml/2006/table">
            <a:tbl>
              <a:tblPr firstRow="1" firstCol="1" bandRow="1">
                <a:tableStyleId>{5C22544A-7EE6-4342-B048-85BDC9FD1C3A}</a:tableStyleId>
              </a:tblPr>
              <a:tblGrid>
                <a:gridCol w="1348388"/>
                <a:gridCol w="1164342"/>
                <a:gridCol w="1422301"/>
                <a:gridCol w="1936115"/>
                <a:gridCol w="1748853"/>
              </a:tblGrid>
              <a:tr h="822995">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Section</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Freq</a:t>
                      </a:r>
                    </a:p>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MHz</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Maximal </a:t>
                      </a:r>
                    </a:p>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detune </a:t>
                      </a:r>
                    </a:p>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(peak Hz)</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Minimal</a:t>
                      </a:r>
                    </a:p>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Half</a:t>
                      </a:r>
                    </a:p>
                    <a:p>
                      <a:pPr marL="0" marR="0" algn="ctr">
                        <a:lnSpc>
                          <a:spcPct val="115000"/>
                        </a:lnSpc>
                        <a:spcBef>
                          <a:spcPts val="0"/>
                        </a:spcBef>
                        <a:spcAft>
                          <a:spcPts val="0"/>
                        </a:spcAft>
                      </a:pPr>
                      <a:r>
                        <a:rPr lang="en-US" sz="1800" b="1" dirty="0" smtClean="0">
                          <a:solidFill>
                            <a:schemeClr val="tx1"/>
                          </a:solidFill>
                          <a:effectLst/>
                          <a:latin typeface="Times New Roman" panose="02020603050405020304" pitchFamily="18" charset="0"/>
                          <a:cs typeface="Times New Roman" panose="02020603050405020304" pitchFamily="18" charset="0"/>
                        </a:rPr>
                        <a:t>Bandwidth (</a:t>
                      </a:r>
                      <a:r>
                        <a:rPr lang="en-US" sz="1800" b="1" dirty="0">
                          <a:solidFill>
                            <a:schemeClr val="tx1"/>
                          </a:solidFill>
                          <a:effectLst/>
                          <a:latin typeface="Times New Roman" panose="02020603050405020304" pitchFamily="18" charset="0"/>
                          <a:cs typeface="Times New Roman" panose="02020603050405020304" pitchFamily="18" charset="0"/>
                        </a:rPr>
                        <a:t>Hz)</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Max Required</a:t>
                      </a:r>
                    </a:p>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Power</a:t>
                      </a:r>
                    </a:p>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(kW)</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r>
              <a:tr h="216401">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HWR</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162.5</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20</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34</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4.8</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r>
              <a:tr h="216401">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SSR1</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325</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20</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45</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5.3</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r>
              <a:tr h="216401">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SSR2</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325</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20</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27</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17.0</a:t>
                      </a:r>
                      <a:endParaRPr lang="en-US" sz="1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r>
              <a:tr h="216401">
                <a:tc>
                  <a:txBody>
                    <a:bodyPr/>
                    <a:lstStyle/>
                    <a:p>
                      <a:pPr marL="0" marR="0" algn="ctr">
                        <a:lnSpc>
                          <a:spcPct val="115000"/>
                        </a:lnSpc>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LB650</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650</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20</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29</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33.0</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r>
              <a:tr h="216401">
                <a:tc>
                  <a:txBody>
                    <a:bodyPr/>
                    <a:lstStyle/>
                    <a:p>
                      <a:pPr marL="0" marR="0" algn="ctr">
                        <a:lnSpc>
                          <a:spcPct val="115000"/>
                        </a:lnSpc>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HB650</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650</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20</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smtClean="0">
                          <a:solidFill>
                            <a:srgbClr val="FF0000"/>
                          </a:solidFill>
                          <a:effectLst/>
                          <a:latin typeface="Times New Roman" panose="02020603050405020304" pitchFamily="18" charset="0"/>
                          <a:cs typeface="Times New Roman" panose="02020603050405020304" pitchFamily="18" charset="0"/>
                        </a:rPr>
                        <a:t>29</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c>
                  <a:txBody>
                    <a:bodyPr/>
                    <a:lstStyle/>
                    <a:p>
                      <a:pPr marL="0" marR="0" algn="ctr">
                        <a:lnSpc>
                          <a:spcPct val="115000"/>
                        </a:lnSpc>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48.5</a:t>
                      </a:r>
                      <a:endParaRPr lang="en-US" sz="18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8" name="TextBox 7"/>
          <p:cNvSpPr txBox="1"/>
          <p:nvPr/>
        </p:nvSpPr>
        <p:spPr>
          <a:xfrm>
            <a:off x="685800" y="1488832"/>
            <a:ext cx="7620000" cy="461665"/>
          </a:xfrm>
          <a:prstGeom prst="rect">
            <a:avLst/>
          </a:prstGeom>
          <a:noFill/>
        </p:spPr>
        <p:txBody>
          <a:bodyPr wrap="square" rtlCol="0">
            <a:spAutoFit/>
          </a:bodyPr>
          <a:lstStyle/>
          <a:p>
            <a:pPr algn="ctr" defTabSz="914400">
              <a:spcBef>
                <a:spcPct val="20000"/>
              </a:spcBef>
              <a:buClr>
                <a:srgbClr val="FFFF00"/>
              </a:buClr>
              <a:buSzPct val="80000"/>
              <a:buFont typeface="Wingdings" pitchFamily="2" charset="2"/>
              <a:buNone/>
            </a:pPr>
            <a:r>
              <a:rPr lang="en-US" sz="2400" dirty="0">
                <a:solidFill>
                  <a:srgbClr val="C00000"/>
                </a:solidFill>
                <a:latin typeface="Times New Roman" panose="02020603050405020304" pitchFamily="18" charset="0"/>
                <a:cs typeface="Times New Roman" panose="02020603050405020304" pitchFamily="18" charset="0"/>
              </a:rPr>
              <a:t>Bandwidth and required </a:t>
            </a:r>
            <a:r>
              <a:rPr lang="en-US" sz="2400" dirty="0" smtClean="0">
                <a:solidFill>
                  <a:srgbClr val="C00000"/>
                </a:solidFill>
                <a:latin typeface="Times New Roman" panose="02020603050405020304" pitchFamily="18" charset="0"/>
                <a:cs typeface="Times New Roman" panose="02020603050405020304" pitchFamily="18" charset="0"/>
              </a:rPr>
              <a:t>power optimized </a:t>
            </a:r>
            <a:r>
              <a:rPr lang="en-US" sz="2400" dirty="0">
                <a:solidFill>
                  <a:srgbClr val="C00000"/>
                </a:solidFill>
                <a:latin typeface="Times New Roman" panose="02020603050405020304" pitchFamily="18" charset="0"/>
                <a:cs typeface="Times New Roman" panose="02020603050405020304" pitchFamily="18" charset="0"/>
              </a:rPr>
              <a:t>for </a:t>
            </a:r>
            <a:r>
              <a:rPr lang="en-US" sz="2400" dirty="0" smtClean="0">
                <a:solidFill>
                  <a:srgbClr val="C00000"/>
                </a:solidFill>
                <a:latin typeface="Times New Roman" panose="02020603050405020304" pitchFamily="18" charset="0"/>
                <a:cs typeface="Times New Roman" panose="02020603050405020304" pitchFamily="18" charset="0"/>
              </a:rPr>
              <a:t>2 mA</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31445" y="4774015"/>
            <a:ext cx="7776308"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rgbClr val="FF0000"/>
                </a:solidFill>
                <a:latin typeface="Times New Roman" panose="02020603050405020304" pitchFamily="18" charset="0"/>
                <a:cs typeface="Times New Roman" panose="02020603050405020304" pitchFamily="18" charset="0"/>
              </a:rPr>
              <a:t>Pulsed and CW operations</a:t>
            </a:r>
          </a:p>
          <a:p>
            <a:pPr marL="342900" indent="-342900">
              <a:buFont typeface="Arial" panose="020B0604020202020204" pitchFamily="34" charset="0"/>
              <a:buChar char="•"/>
            </a:pPr>
            <a:r>
              <a:rPr lang="en-US" sz="2000" dirty="0" smtClean="0">
                <a:solidFill>
                  <a:srgbClr val="FF0000"/>
                </a:solidFill>
                <a:latin typeface="Times New Roman" panose="02020603050405020304" pitchFamily="18" charset="0"/>
                <a:cs typeface="Times New Roman" panose="02020603050405020304" pitchFamily="18" charset="0"/>
              </a:rPr>
              <a:t>Low </a:t>
            </a:r>
            <a:r>
              <a:rPr lang="en-US" sz="2000" dirty="0">
                <a:solidFill>
                  <a:srgbClr val="FF0000"/>
                </a:solidFill>
                <a:latin typeface="Times New Roman" panose="02020603050405020304" pitchFamily="18" charset="0"/>
                <a:cs typeface="Times New Roman" panose="02020603050405020304" pitchFamily="18" charset="0"/>
              </a:rPr>
              <a:t>beam loading → narrow cavity bandwidth → microphonics </a:t>
            </a:r>
          </a:p>
          <a:p>
            <a:pPr marL="342900" indent="-342900">
              <a:buFont typeface="Arial" panose="020B0604020202020204" pitchFamily="34" charset="0"/>
              <a:buChar char="•"/>
            </a:pPr>
            <a:r>
              <a:rPr lang="en-US" sz="2000" dirty="0">
                <a:solidFill>
                  <a:srgbClr val="FF0000"/>
                </a:solidFill>
                <a:latin typeface="Times New Roman" panose="02020603050405020304" pitchFamily="18" charset="0"/>
                <a:cs typeface="Times New Roman" panose="02020603050405020304" pitchFamily="18" charset="0"/>
              </a:rPr>
              <a:t>Lorentz Force Detuning (LFD) is an issue in a pulsed mode, and should be analyzed for each cavity type</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84902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HB650 bare cavity LFD </a:t>
            </a:r>
            <a:r>
              <a:rPr lang="en-US" altLang="en-US" dirty="0" smtClean="0">
                <a:latin typeface="Helvetica" panose="020B0604020202020204" pitchFamily="34" charset="0"/>
                <a:ea typeface="Geneva" pitchFamily="121" charset="-128"/>
              </a:rPr>
              <a:t>simulations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4</a:t>
            </a:fld>
            <a:endParaRPr lang="en-US" altLang="en-US" sz="1200">
              <a:solidFill>
                <a:srgbClr val="004C97"/>
              </a:solidFill>
              <a:latin typeface="Helvetica"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903597"/>
            <a:ext cx="4975451" cy="2805862"/>
          </a:xfrm>
          <a:prstGeom prst="rect">
            <a:avLst/>
          </a:prstGeom>
        </p:spPr>
      </p:pic>
      <p:sp>
        <p:nvSpPr>
          <p:cNvPr id="7" name="TextBox 6"/>
          <p:cNvSpPr txBox="1"/>
          <p:nvPr/>
        </p:nvSpPr>
        <p:spPr>
          <a:xfrm>
            <a:off x="5486400" y="1054414"/>
            <a:ext cx="3448502" cy="2308324"/>
          </a:xfrm>
          <a:prstGeom prst="rect">
            <a:avLst/>
          </a:prstGeom>
          <a:noFill/>
        </p:spPr>
        <p:txBody>
          <a:bodyPr wrap="square">
            <a:spAutoFit/>
          </a:bodyPr>
          <a:lstStyle/>
          <a:p>
            <a:pPr>
              <a:defRPr/>
            </a:pPr>
            <a:r>
              <a:rPr lang="en-GB" sz="1600" b="1" dirty="0">
                <a:solidFill>
                  <a:srgbClr val="0070C0"/>
                </a:solidFill>
                <a:latin typeface="Times New Roman" panose="02020603050405020304" pitchFamily="18" charset="0"/>
                <a:cs typeface="Times New Roman" panose="02020603050405020304" pitchFamily="18" charset="0"/>
              </a:rPr>
              <a:t>For 2 rings LFD~-0.275 Hz/(</a:t>
            </a:r>
            <a:r>
              <a:rPr lang="en-GB" sz="1600" b="1" dirty="0" smtClean="0">
                <a:solidFill>
                  <a:srgbClr val="0070C0"/>
                </a:solidFill>
                <a:latin typeface="Times New Roman" panose="02020603050405020304" pitchFamily="18" charset="0"/>
                <a:cs typeface="Times New Roman" panose="02020603050405020304" pitchFamily="18" charset="0"/>
              </a:rPr>
              <a:t>MV/m)</a:t>
            </a:r>
            <a:r>
              <a:rPr lang="en-GB" sz="1600" b="1" baseline="30000" dirty="0" smtClean="0">
                <a:solidFill>
                  <a:srgbClr val="0070C0"/>
                </a:solidFill>
                <a:latin typeface="Times New Roman" panose="02020603050405020304" pitchFamily="18" charset="0"/>
                <a:cs typeface="Times New Roman" panose="02020603050405020304" pitchFamily="18" charset="0"/>
              </a:rPr>
              <a:t>2</a:t>
            </a:r>
            <a:endParaRPr lang="en-GB" sz="1600" b="1" dirty="0" smtClean="0">
              <a:solidFill>
                <a:srgbClr val="0070C0"/>
              </a:solidFill>
              <a:latin typeface="Times New Roman" panose="02020603050405020304" pitchFamily="18" charset="0"/>
              <a:cs typeface="Times New Roman" panose="02020603050405020304" pitchFamily="18" charset="0"/>
            </a:endParaRPr>
          </a:p>
          <a:p>
            <a:pPr>
              <a:defRPr/>
            </a:pPr>
            <a:r>
              <a:rPr lang="en-GB" sz="1600" b="1" dirty="0" smtClean="0">
                <a:solidFill>
                  <a:srgbClr val="0070C0"/>
                </a:solidFill>
                <a:latin typeface="Times New Roman" panose="02020603050405020304" pitchFamily="18" charset="0"/>
                <a:cs typeface="Times New Roman" panose="02020603050405020304" pitchFamily="18" charset="0"/>
              </a:rPr>
              <a:t>for </a:t>
            </a:r>
            <a:r>
              <a:rPr lang="en-GB" sz="1600" b="1" dirty="0">
                <a:solidFill>
                  <a:srgbClr val="0070C0"/>
                </a:solidFill>
                <a:latin typeface="Times New Roman" panose="02020603050405020304" pitchFamily="18" charset="0"/>
                <a:cs typeface="Times New Roman" panose="02020603050405020304" pitchFamily="18" charset="0"/>
              </a:rPr>
              <a:t>1 </a:t>
            </a:r>
            <a:r>
              <a:rPr lang="en-GB" sz="1600" b="1" dirty="0" smtClean="0">
                <a:solidFill>
                  <a:srgbClr val="0070C0"/>
                </a:solidFill>
                <a:latin typeface="Times New Roman" panose="02020603050405020304" pitchFamily="18" charset="0"/>
                <a:cs typeface="Times New Roman" panose="02020603050405020304" pitchFamily="18" charset="0"/>
              </a:rPr>
              <a:t>ring LFD</a:t>
            </a:r>
            <a:r>
              <a:rPr lang="en-GB" sz="1600" b="1" dirty="0">
                <a:solidFill>
                  <a:srgbClr val="0070C0"/>
                </a:solidFill>
                <a:latin typeface="Times New Roman" panose="02020603050405020304" pitchFamily="18" charset="0"/>
                <a:cs typeface="Times New Roman" panose="02020603050405020304" pitchFamily="18" charset="0"/>
              </a:rPr>
              <a:t>~-0.38 Hz/(</a:t>
            </a:r>
            <a:r>
              <a:rPr lang="en-GB" sz="1600" b="1" dirty="0" smtClean="0">
                <a:solidFill>
                  <a:srgbClr val="0070C0"/>
                </a:solidFill>
                <a:latin typeface="Times New Roman" panose="02020603050405020304" pitchFamily="18" charset="0"/>
                <a:cs typeface="Times New Roman" panose="02020603050405020304" pitchFamily="18" charset="0"/>
              </a:rPr>
              <a:t>MV/m)</a:t>
            </a:r>
            <a:r>
              <a:rPr lang="en-GB" sz="1600" b="1" baseline="30000" dirty="0" smtClean="0">
                <a:solidFill>
                  <a:srgbClr val="0070C0"/>
                </a:solidFill>
                <a:latin typeface="Times New Roman" panose="02020603050405020304" pitchFamily="18" charset="0"/>
                <a:cs typeface="Times New Roman" panose="02020603050405020304" pitchFamily="18" charset="0"/>
              </a:rPr>
              <a:t>2</a:t>
            </a:r>
            <a:r>
              <a:rPr lang="en-GB" sz="1600" b="1" dirty="0" smtClean="0">
                <a:solidFill>
                  <a:srgbClr val="0070C0"/>
                </a:solidFill>
                <a:latin typeface="Times New Roman" panose="02020603050405020304" pitchFamily="18" charset="0"/>
                <a:cs typeface="Times New Roman" panose="02020603050405020304" pitchFamily="18" charset="0"/>
              </a:rPr>
              <a:t>.</a:t>
            </a:r>
          </a:p>
          <a:p>
            <a:pPr>
              <a:defRPr/>
            </a:pPr>
            <a:r>
              <a:rPr lang="en-GB" sz="1600" b="1" dirty="0" smtClean="0">
                <a:solidFill>
                  <a:srgbClr val="0070C0"/>
                </a:solidFill>
                <a:latin typeface="Times New Roman" panose="02020603050405020304" pitchFamily="18" charset="0"/>
                <a:cs typeface="Times New Roman" panose="02020603050405020304" pitchFamily="18" charset="0"/>
              </a:rPr>
              <a:t>Because </a:t>
            </a:r>
            <a:r>
              <a:rPr lang="en-GB" sz="1600" b="1" dirty="0">
                <a:solidFill>
                  <a:srgbClr val="0070C0"/>
                </a:solidFill>
                <a:latin typeface="Times New Roman" panose="02020603050405020304" pitchFamily="18" charset="0"/>
                <a:cs typeface="Times New Roman" panose="02020603050405020304" pitchFamily="18" charset="0"/>
              </a:rPr>
              <a:t>the difference in LFD value for one and two rings options is not essential and the complexity of production of the cavity with two rings is high enough, we decided to use one ring option and redesign the end groups of original Helium vessel.</a:t>
            </a:r>
            <a:endParaRPr lang="en-US" sz="1600" dirty="0">
              <a:solidFill>
                <a:srgbClr val="003399"/>
              </a:solidFill>
              <a:latin typeface="Times New Roman" panose="02020603050405020304" pitchFamily="18" charset="0"/>
              <a:ea typeface="ＭＳ Ｐゴシック" pitchFamily="28" charset="-128"/>
              <a:cs typeface="Times New Roman" panose="02020603050405020304" pitchFamily="18" charset="0"/>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940" y="3733312"/>
            <a:ext cx="8214793" cy="2561830"/>
          </a:xfrm>
          <a:prstGeom prst="rect">
            <a:avLst/>
          </a:prstGeom>
        </p:spPr>
      </p:pic>
      <p:sp>
        <p:nvSpPr>
          <p:cNvPr id="9" name="TextBox 8"/>
          <p:cNvSpPr txBox="1"/>
          <p:nvPr/>
        </p:nvSpPr>
        <p:spPr>
          <a:xfrm>
            <a:off x="3276600" y="4621629"/>
            <a:ext cx="3296103" cy="338554"/>
          </a:xfrm>
          <a:prstGeom prst="rect">
            <a:avLst/>
          </a:prstGeom>
          <a:noFill/>
        </p:spPr>
        <p:txBody>
          <a:bodyPr wrap="square">
            <a:spAutoFit/>
          </a:bodyPr>
          <a:lstStyle/>
          <a:p>
            <a:pPr>
              <a:defRPr/>
            </a:pPr>
            <a:r>
              <a:rPr lang="en-GB" sz="1600" b="1" dirty="0" smtClean="0">
                <a:solidFill>
                  <a:srgbClr val="0070C0"/>
                </a:solidFill>
                <a:latin typeface="Times New Roman" panose="02020603050405020304" pitchFamily="18" charset="0"/>
                <a:cs typeface="Times New Roman" panose="02020603050405020304" pitchFamily="18" charset="0"/>
              </a:rPr>
              <a:t>R1=87.5 mm, R2=120 mm.</a:t>
            </a:r>
            <a:endParaRPr lang="en-US" sz="1600" dirty="0">
              <a:solidFill>
                <a:srgbClr val="003399"/>
              </a:solidFill>
              <a:latin typeface="Times New Roman" panose="02020603050405020304" pitchFamily="18" charset="0"/>
              <a:ea typeface="ＭＳ Ｐゴシック" pitchFamily="28" charset="-128"/>
              <a:cs typeface="Times New Roman" panose="02020603050405020304" pitchFamily="18" charset="0"/>
            </a:endParaRPr>
          </a:p>
        </p:txBody>
      </p:sp>
      <p:sp>
        <p:nvSpPr>
          <p:cNvPr id="10" name="TextBox 9"/>
          <p:cNvSpPr txBox="1"/>
          <p:nvPr/>
        </p:nvSpPr>
        <p:spPr>
          <a:xfrm>
            <a:off x="3561897" y="5891920"/>
            <a:ext cx="3296103" cy="338554"/>
          </a:xfrm>
          <a:prstGeom prst="rect">
            <a:avLst/>
          </a:prstGeom>
          <a:noFill/>
        </p:spPr>
        <p:txBody>
          <a:bodyPr wrap="square">
            <a:spAutoFit/>
          </a:bodyPr>
          <a:lstStyle/>
          <a:p>
            <a:pPr>
              <a:defRPr/>
            </a:pPr>
            <a:r>
              <a:rPr lang="en-GB" sz="1600" b="1" dirty="0" smtClean="0">
                <a:solidFill>
                  <a:srgbClr val="0070C0"/>
                </a:solidFill>
                <a:latin typeface="Times New Roman" panose="02020603050405020304" pitchFamily="18" charset="0"/>
                <a:cs typeface="Times New Roman" panose="02020603050405020304" pitchFamily="18" charset="0"/>
              </a:rPr>
              <a:t>R=110 mm.</a:t>
            </a:r>
            <a:endParaRPr lang="en-US" sz="1600" dirty="0">
              <a:solidFill>
                <a:srgbClr val="003399"/>
              </a:solidFill>
              <a:latin typeface="Times New Roman" panose="02020603050405020304" pitchFamily="18" charset="0"/>
              <a:ea typeface="ＭＳ Ｐゴシック" pitchFamily="28" charset="-128"/>
              <a:cs typeface="Times New Roman" panose="02020603050405020304" pitchFamily="18" charset="0"/>
            </a:endParaRPr>
          </a:p>
        </p:txBody>
      </p:sp>
    </p:spTree>
    <p:extLst>
      <p:ext uri="{BB962C8B-B14F-4D97-AF65-F5344CB8AC3E}">
        <p14:creationId xmlns:p14="http://schemas.microsoft.com/office/powerpoint/2010/main" val="409133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LFD for HB650 dressed </a:t>
            </a:r>
            <a:r>
              <a:rPr lang="en-US" altLang="en-US" dirty="0" smtClean="0">
                <a:latin typeface="Helvetica" panose="020B0604020202020204" pitchFamily="34" charset="0"/>
                <a:ea typeface="Geneva" pitchFamily="121" charset="-128"/>
              </a:rPr>
              <a:t>cavity</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5</a:t>
            </a:fld>
            <a:endParaRPr lang="en-US" altLang="en-US" sz="1200">
              <a:solidFill>
                <a:srgbClr val="004C97"/>
              </a:solidFill>
              <a:latin typeface="Helvetica"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534467916"/>
              </p:ext>
            </p:extLst>
          </p:nvPr>
        </p:nvGraphicFramePr>
        <p:xfrm>
          <a:off x="2343150" y="1014535"/>
          <a:ext cx="4457700" cy="273381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343150" y="3748346"/>
            <a:ext cx="4457700" cy="807913"/>
          </a:xfrm>
          <a:prstGeom prst="rect">
            <a:avLst/>
          </a:prstGeom>
          <a:noFill/>
        </p:spPr>
        <p:txBody>
          <a:bodyPr wrap="square" rtlCol="0">
            <a:spAutoFit/>
          </a:bodyPr>
          <a:lstStyle/>
          <a:p>
            <a:pPr algn="ctr"/>
            <a:r>
              <a:rPr lang="en-US" sz="1800" dirty="0" smtClean="0">
                <a:latin typeface="Times New Roman" panose="02020603050405020304" pitchFamily="18" charset="0"/>
                <a:cs typeface="Times New Roman" panose="02020603050405020304" pitchFamily="18" charset="0"/>
              </a:rPr>
              <a:t>LFD for dressed cavity with R=100 mm stiffening rings</a:t>
            </a:r>
          </a:p>
          <a:p>
            <a:endParaRPr lang="en-US" sz="10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4"/>
          <a:stretch>
            <a:fillRect/>
          </a:stretch>
        </p:blipFill>
        <p:spPr>
          <a:xfrm rot="16200000" flipV="1">
            <a:off x="3548984" y="1145759"/>
            <a:ext cx="1829630" cy="8293600"/>
          </a:xfrm>
          <a:prstGeom prst="rect">
            <a:avLst/>
          </a:prstGeom>
        </p:spPr>
      </p:pic>
      <p:pic>
        <p:nvPicPr>
          <p:cNvPr id="9" name="Picture 8"/>
          <p:cNvPicPr>
            <a:picLocks noChangeAspect="1"/>
          </p:cNvPicPr>
          <p:nvPr/>
        </p:nvPicPr>
        <p:blipFill>
          <a:blip r:embed="rId5"/>
          <a:stretch>
            <a:fillRect/>
          </a:stretch>
        </p:blipFill>
        <p:spPr>
          <a:xfrm>
            <a:off x="7162800" y="1124324"/>
            <a:ext cx="1752381" cy="2990476"/>
          </a:xfrm>
          <a:prstGeom prst="rect">
            <a:avLst/>
          </a:prstGeom>
        </p:spPr>
      </p:pic>
      <p:pic>
        <p:nvPicPr>
          <p:cNvPr id="10" name="Picture 9"/>
          <p:cNvPicPr>
            <a:picLocks noChangeAspect="1"/>
          </p:cNvPicPr>
          <p:nvPr/>
        </p:nvPicPr>
        <p:blipFill>
          <a:blip r:embed="rId6"/>
          <a:stretch>
            <a:fillRect/>
          </a:stretch>
        </p:blipFill>
        <p:spPr>
          <a:xfrm>
            <a:off x="76766" y="1447800"/>
            <a:ext cx="2123810" cy="2542857"/>
          </a:xfrm>
          <a:prstGeom prst="rect">
            <a:avLst/>
          </a:prstGeom>
        </p:spPr>
      </p:pic>
    </p:spTree>
    <p:extLst>
      <p:ext uri="{BB962C8B-B14F-4D97-AF65-F5344CB8AC3E}">
        <p14:creationId xmlns:p14="http://schemas.microsoft.com/office/powerpoint/2010/main" val="2152496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HB650 dressed cavity </a:t>
            </a:r>
            <a:r>
              <a:rPr lang="en-US" altLang="en-US" dirty="0" err="1">
                <a:latin typeface="Helvetica" panose="020B0604020202020204" pitchFamily="34" charset="0"/>
                <a:ea typeface="Geneva" pitchFamily="121" charset="-128"/>
              </a:rPr>
              <a:t>df</a:t>
            </a:r>
            <a:r>
              <a:rPr lang="en-US" altLang="en-US" dirty="0">
                <a:latin typeface="Helvetica" panose="020B0604020202020204" pitchFamily="34" charset="0"/>
                <a:ea typeface="Geneva" pitchFamily="121" charset="-128"/>
              </a:rPr>
              <a:t>/</a:t>
            </a:r>
            <a:r>
              <a:rPr lang="en-US" altLang="en-US" dirty="0" err="1">
                <a:latin typeface="Helvetica" panose="020B0604020202020204" pitchFamily="34" charset="0"/>
                <a:ea typeface="Geneva" pitchFamily="121" charset="-128"/>
              </a:rPr>
              <a:t>dP</a:t>
            </a:r>
            <a:r>
              <a:rPr lang="en-US" altLang="en-US" dirty="0">
                <a:latin typeface="Helvetica" panose="020B0604020202020204" pitchFamily="34" charset="0"/>
                <a:ea typeface="Geneva" pitchFamily="121" charset="-128"/>
              </a:rPr>
              <a:t> </a:t>
            </a:r>
            <a:r>
              <a:rPr lang="en-US" altLang="en-US" dirty="0" smtClean="0">
                <a:latin typeface="Helvetica" panose="020B0604020202020204" pitchFamily="34" charset="0"/>
                <a:ea typeface="Geneva" pitchFamily="121" charset="-128"/>
              </a:rPr>
              <a:t>optimizations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6</a:t>
            </a:fld>
            <a:endParaRPr lang="en-US" altLang="en-US" sz="1200">
              <a:solidFill>
                <a:srgbClr val="004C97"/>
              </a:solidFill>
              <a:latin typeface="Helvetica"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413300128"/>
              </p:ext>
            </p:extLst>
          </p:nvPr>
        </p:nvGraphicFramePr>
        <p:xfrm>
          <a:off x="3962400" y="914400"/>
          <a:ext cx="4989327" cy="30450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4142012234"/>
              </p:ext>
            </p:extLst>
          </p:nvPr>
        </p:nvGraphicFramePr>
        <p:xfrm>
          <a:off x="4495800" y="4085893"/>
          <a:ext cx="3278373" cy="216693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516122" y="4616326"/>
            <a:ext cx="3827277" cy="120032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Stiffness of </a:t>
            </a:r>
            <a:r>
              <a:rPr lang="el-GR" dirty="0">
                <a:latin typeface="Times New Roman" panose="02020603050405020304" pitchFamily="18" charset="0"/>
                <a:cs typeface="Times New Roman" panose="02020603050405020304" pitchFamily="18" charset="0"/>
              </a:rPr>
              <a:t>β</a:t>
            </a:r>
            <a:r>
              <a:rPr lang="en-US" dirty="0" smtClean="0">
                <a:latin typeface="Times New Roman" panose="02020603050405020304" pitchFamily="18" charset="0"/>
                <a:cs typeface="Times New Roman" panose="02020603050405020304" pitchFamily="18" charset="0"/>
              </a:rPr>
              <a:t>=0.92 cavity kN/mm vs. Radius of the Regular stiffening ring</a:t>
            </a:r>
          </a:p>
        </p:txBody>
      </p:sp>
      <p:graphicFrame>
        <p:nvGraphicFramePr>
          <p:cNvPr id="9" name="Chart 8"/>
          <p:cNvGraphicFramePr>
            <a:graphicFrameLocks/>
          </p:cNvGraphicFramePr>
          <p:nvPr>
            <p:extLst>
              <p:ext uri="{D42A27DB-BD31-4B8C-83A1-F6EECF244321}">
                <p14:modId xmlns:p14="http://schemas.microsoft.com/office/powerpoint/2010/main" val="2247076112"/>
              </p:ext>
            </p:extLst>
          </p:nvPr>
        </p:nvGraphicFramePr>
        <p:xfrm>
          <a:off x="152400" y="961693"/>
          <a:ext cx="3428999" cy="292848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07733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HB650 dressed cavity </a:t>
            </a:r>
            <a:r>
              <a:rPr lang="en-US" altLang="en-US" dirty="0" err="1">
                <a:latin typeface="Helvetica" panose="020B0604020202020204" pitchFamily="34" charset="0"/>
                <a:ea typeface="Geneva" pitchFamily="121" charset="-128"/>
              </a:rPr>
              <a:t>df</a:t>
            </a:r>
            <a:r>
              <a:rPr lang="en-US" altLang="en-US" dirty="0">
                <a:latin typeface="Helvetica" panose="020B0604020202020204" pitchFamily="34" charset="0"/>
                <a:ea typeface="Geneva" pitchFamily="121" charset="-128"/>
              </a:rPr>
              <a:t>/</a:t>
            </a:r>
            <a:r>
              <a:rPr lang="en-US" altLang="en-US" dirty="0" err="1">
                <a:latin typeface="Helvetica" panose="020B0604020202020204" pitchFamily="34" charset="0"/>
                <a:ea typeface="Geneva" pitchFamily="121" charset="-128"/>
              </a:rPr>
              <a:t>dP</a:t>
            </a:r>
            <a:r>
              <a:rPr lang="en-US" altLang="en-US" dirty="0">
                <a:latin typeface="Helvetica" panose="020B0604020202020204" pitchFamily="34" charset="0"/>
                <a:ea typeface="Geneva" pitchFamily="121" charset="-128"/>
              </a:rPr>
              <a:t> </a:t>
            </a:r>
            <a:r>
              <a:rPr lang="en-US" altLang="en-US" dirty="0" smtClean="0">
                <a:latin typeface="Helvetica" panose="020B0604020202020204" pitchFamily="34" charset="0"/>
                <a:ea typeface="Geneva" pitchFamily="121" charset="-128"/>
              </a:rPr>
              <a:t>optimizations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7</a:t>
            </a:fld>
            <a:endParaRPr lang="en-US" altLang="en-US" sz="1200">
              <a:solidFill>
                <a:srgbClr val="004C97"/>
              </a:solidFill>
              <a:latin typeface="Helvetica" panose="020B0604020202020204" pitchFamily="34" charset="0"/>
            </a:endParaRPr>
          </a:p>
        </p:txBody>
      </p:sp>
      <p:sp>
        <p:nvSpPr>
          <p:cNvPr id="10" name="TextBox 9"/>
          <p:cNvSpPr txBox="1"/>
          <p:nvPr/>
        </p:nvSpPr>
        <p:spPr>
          <a:xfrm>
            <a:off x="1143000" y="5340980"/>
            <a:ext cx="6536346" cy="830997"/>
          </a:xfrm>
          <a:prstGeom prst="rect">
            <a:avLst/>
          </a:prstGeom>
          <a:noFill/>
        </p:spPr>
        <p:txBody>
          <a:bodyPr wrap="square" rtlCol="0">
            <a:spAutoFit/>
          </a:bodyPr>
          <a:lstStyle/>
          <a:p>
            <a:pPr algn="ctr"/>
            <a:r>
              <a:rPr lang="da-DK" sz="2400" dirty="0" smtClean="0">
                <a:latin typeface="Times New Roman" panose="02020603050405020304" pitchFamily="18" charset="0"/>
                <a:cs typeface="Times New Roman" panose="02020603050405020304" pitchFamily="18" charset="0"/>
              </a:rPr>
              <a:t>df/dP for stiffening ring R = 90 mm </a:t>
            </a:r>
            <a:r>
              <a:rPr lang="da-DK" sz="2400" dirty="0">
                <a:latin typeface="Times New Roman" panose="02020603050405020304" pitchFamily="18" charset="0"/>
                <a:cs typeface="Times New Roman" panose="02020603050405020304" pitchFamily="18" charset="0"/>
              </a:rPr>
              <a:t>vs. 100 </a:t>
            </a:r>
            <a:r>
              <a:rPr lang="da-DK" sz="2400" dirty="0" smtClean="0">
                <a:latin typeface="Times New Roman" panose="02020603050405020304" pitchFamily="18" charset="0"/>
                <a:cs typeface="Times New Roman" panose="02020603050405020304" pitchFamily="18" charset="0"/>
              </a:rPr>
              <a:t>mm</a:t>
            </a:r>
          </a:p>
          <a:p>
            <a:pPr algn="ctr"/>
            <a:r>
              <a:rPr lang="da-DK" sz="2400" dirty="0" smtClean="0">
                <a:latin typeface="Times New Roman" panose="02020603050405020304" pitchFamily="18" charset="0"/>
                <a:cs typeface="Times New Roman" panose="02020603050405020304" pitchFamily="18" charset="0"/>
              </a:rPr>
              <a:t>Bellows radius of OD=125 mm</a:t>
            </a:r>
            <a:endParaRPr lang="da-DK" sz="2400" dirty="0">
              <a:latin typeface="Times New Roman" panose="02020603050405020304" pitchFamily="18" charset="0"/>
              <a:cs typeface="Times New Roman" panose="02020603050405020304" pitchFamily="18" charset="0"/>
            </a:endParaRPr>
          </a:p>
        </p:txBody>
      </p:sp>
      <p:graphicFrame>
        <p:nvGraphicFramePr>
          <p:cNvPr id="11" name="Chart 10"/>
          <p:cNvGraphicFramePr>
            <a:graphicFrameLocks/>
          </p:cNvGraphicFramePr>
          <p:nvPr>
            <p:extLst>
              <p:ext uri="{D42A27DB-BD31-4B8C-83A1-F6EECF244321}">
                <p14:modId xmlns:p14="http://schemas.microsoft.com/office/powerpoint/2010/main" val="1996683394"/>
              </p:ext>
            </p:extLst>
          </p:nvPr>
        </p:nvGraphicFramePr>
        <p:xfrm>
          <a:off x="1697831" y="1280504"/>
          <a:ext cx="5748338" cy="3838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444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HB650 </a:t>
            </a:r>
            <a:r>
              <a:rPr lang="en-US" altLang="en-US" dirty="0" smtClean="0">
                <a:latin typeface="Helvetica" panose="020B0604020202020204" pitchFamily="34" charset="0"/>
                <a:ea typeface="Geneva" pitchFamily="121" charset="-128"/>
              </a:rPr>
              <a:t>cavity stiffness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8</a:t>
            </a:fld>
            <a:endParaRPr lang="en-US" altLang="en-US" sz="1200">
              <a:solidFill>
                <a:srgbClr val="004C97"/>
              </a:solidFill>
              <a:latin typeface="Helvetica"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681" y="914391"/>
            <a:ext cx="8091319" cy="2880227"/>
          </a:xfrm>
          <a:prstGeom prst="rect">
            <a:avLst/>
          </a:prstGeom>
        </p:spPr>
      </p:pic>
      <p:sp>
        <p:nvSpPr>
          <p:cNvPr id="8" name="TextBox 7"/>
          <p:cNvSpPr txBox="1"/>
          <p:nvPr/>
        </p:nvSpPr>
        <p:spPr>
          <a:xfrm>
            <a:off x="4800600" y="5405680"/>
            <a:ext cx="3699933"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R=100 mm, </a:t>
            </a:r>
            <a:r>
              <a:rPr lang="el-GR" sz="2400" dirty="0" smtClean="0">
                <a:latin typeface="Times New Roman" panose="02020603050405020304" pitchFamily="18" charset="0"/>
                <a:cs typeface="Times New Roman" panose="02020603050405020304" pitchFamily="18" charset="0"/>
              </a:rPr>
              <a:t>Δ</a:t>
            </a:r>
            <a:r>
              <a:rPr lang="en-US" sz="2400" dirty="0" smtClean="0">
                <a:latin typeface="Times New Roman" panose="02020603050405020304" pitchFamily="18" charset="0"/>
                <a:cs typeface="Times New Roman" panose="02020603050405020304" pitchFamily="18" charset="0"/>
              </a:rPr>
              <a:t>L ~ 334 </a:t>
            </a:r>
            <a:r>
              <a:rPr lang="el-GR" sz="2400" dirty="0" smtClean="0">
                <a:latin typeface="Times New Roman" panose="02020603050405020304" pitchFamily="18" charset="0"/>
                <a:cs typeface="Times New Roman" panose="02020603050405020304" pitchFamily="18" charset="0"/>
              </a:rPr>
              <a:t>μ</a:t>
            </a:r>
            <a:r>
              <a:rPr lang="en-US" sz="2400" dirty="0" smtClean="0">
                <a:latin typeface="Times New Roman" panose="02020603050405020304" pitchFamily="18" charset="0"/>
                <a:cs typeface="Times New Roman" panose="02020603050405020304" pitchFamily="18" charset="0"/>
              </a:rPr>
              <a:t>m</a:t>
            </a:r>
          </a:p>
          <a:p>
            <a:r>
              <a:rPr lang="en-US" sz="2400" dirty="0" smtClean="0">
                <a:latin typeface="Times New Roman" panose="02020603050405020304" pitchFamily="18" charset="0"/>
                <a:cs typeface="Times New Roman" panose="02020603050405020304" pitchFamily="18" charset="0"/>
              </a:rPr>
              <a:t>Stiffness ~ 3.0 kN/mm</a:t>
            </a:r>
            <a:endParaRPr lang="en-US" sz="2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931508" y="3980121"/>
            <a:ext cx="3569024"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Cavity Stiffness vs stiffening ring diameter</a:t>
            </a:r>
            <a:endParaRPr lang="en-US" sz="24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4"/>
          <a:stretch>
            <a:fillRect/>
          </a:stretch>
        </p:blipFill>
        <p:spPr>
          <a:xfrm>
            <a:off x="298703" y="3980120"/>
            <a:ext cx="4462405" cy="2256557"/>
          </a:xfrm>
          <a:prstGeom prst="rect">
            <a:avLst/>
          </a:prstGeom>
        </p:spPr>
      </p:pic>
    </p:spTree>
    <p:extLst>
      <p:ext uri="{BB962C8B-B14F-4D97-AF65-F5344CB8AC3E}">
        <p14:creationId xmlns:p14="http://schemas.microsoft.com/office/powerpoint/2010/main" val="3750595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dirty="0">
                <a:latin typeface="Helvetica" panose="020B0604020202020204" pitchFamily="34" charset="0"/>
                <a:ea typeface="Geneva" pitchFamily="121" charset="-128"/>
              </a:rPr>
              <a:t>HB650 dressed </a:t>
            </a:r>
            <a:r>
              <a:rPr lang="en-US" altLang="en-US" dirty="0" smtClean="0">
                <a:latin typeface="Helvetica" panose="020B0604020202020204" pitchFamily="34" charset="0"/>
                <a:ea typeface="Geneva" pitchFamily="121" charset="-128"/>
              </a:rPr>
              <a:t>cavity stress analysis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rPr>
              <a:t>11/9/2015</a:t>
            </a:r>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xfrm>
            <a:off x="524256" y="6515100"/>
            <a:ext cx="6254496"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smtClean="0">
                <a:solidFill>
                  <a:srgbClr val="004C97"/>
                </a:solidFill>
                <a:latin typeface="Helvetica" panose="020B0604020202020204" pitchFamily="34" charset="0"/>
                <a:ea typeface="MS PGothic" panose="020B0600070205080204" pitchFamily="34" charset="-128"/>
              </a:rPr>
              <a:t>Timergali Khabiboulline | Passive Mitigation of Microphonics and LFD in 650 MHz Cavities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9</a:t>
            </a:fld>
            <a:endParaRPr lang="en-US" altLang="en-US" sz="1200">
              <a:solidFill>
                <a:srgbClr val="004C97"/>
              </a:solidFill>
              <a:latin typeface="Helvetica" panose="020B0604020202020204" pitchFamily="34" charset="0"/>
            </a:endParaRPr>
          </a:p>
        </p:txBody>
      </p:sp>
      <p:sp>
        <p:nvSpPr>
          <p:cNvPr id="6" name="TextBox 5"/>
          <p:cNvSpPr txBox="1"/>
          <p:nvPr/>
        </p:nvSpPr>
        <p:spPr>
          <a:xfrm>
            <a:off x="58621" y="1098143"/>
            <a:ext cx="2930710" cy="1200329"/>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2 bar pressure + Gravity Load, RT, Tuner = 80 kN/mm</a:t>
            </a:r>
          </a:p>
        </p:txBody>
      </p:sp>
      <p:sp>
        <p:nvSpPr>
          <p:cNvPr id="7" name="TextBox 6"/>
          <p:cNvSpPr txBox="1"/>
          <p:nvPr/>
        </p:nvSpPr>
        <p:spPr>
          <a:xfrm>
            <a:off x="4507404" y="1675031"/>
            <a:ext cx="2357194" cy="523220"/>
          </a:xfrm>
          <a:prstGeom prst="rect">
            <a:avLst/>
          </a:prstGeom>
          <a:noFill/>
        </p:spPr>
        <p:txBody>
          <a:bodyPr wrap="square" rtlCol="0">
            <a:spAutoFit/>
          </a:bodyPr>
          <a:lstStyle/>
          <a:p>
            <a:r>
              <a:rPr lang="el-GR" sz="2800" dirty="0" smtClean="0">
                <a:solidFill>
                  <a:schemeClr val="bg1"/>
                </a:solidFill>
                <a:latin typeface="Times New Roman" panose="02020603050405020304" pitchFamily="18" charset="0"/>
                <a:cs typeface="Times New Roman" panose="02020603050405020304" pitchFamily="18" charset="0"/>
              </a:rPr>
              <a:t>σ</a:t>
            </a:r>
            <a:r>
              <a:rPr lang="en-US" sz="2800" dirty="0" smtClean="0">
                <a:solidFill>
                  <a:schemeClr val="bg1"/>
                </a:solidFill>
                <a:latin typeface="Times New Roman" panose="02020603050405020304" pitchFamily="18" charset="0"/>
                <a:cs typeface="Times New Roman" panose="02020603050405020304" pitchFamily="18" charset="0"/>
              </a:rPr>
              <a:t> ~ 90.6 MPa</a:t>
            </a:r>
            <a:endParaRPr lang="en-US" sz="2800" dirty="0">
              <a:solidFill>
                <a:schemeClr val="bg1"/>
              </a:solidFill>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flipH="1">
            <a:off x="4451417" y="2198251"/>
            <a:ext cx="626192" cy="1625838"/>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92062" y="5791200"/>
            <a:ext cx="4347449" cy="400110"/>
          </a:xfrm>
          <a:prstGeom prst="rect">
            <a:avLst/>
          </a:prstGeom>
          <a:noFill/>
        </p:spPr>
        <p:txBody>
          <a:bodyPr wrap="square" rtlCol="0">
            <a:spAutoFit/>
          </a:bodyPr>
          <a:lstStyle/>
          <a:p>
            <a:pPr algn="ctr"/>
            <a:r>
              <a:rPr lang="en-US" sz="1800" dirty="0" smtClean="0">
                <a:latin typeface="Times New Roman" panose="02020603050405020304" pitchFamily="18" charset="0"/>
                <a:cs typeface="Times New Roman" panose="02020603050405020304" pitchFamily="18" charset="0"/>
              </a:rPr>
              <a:t>Maximum allowable Stress is </a:t>
            </a:r>
            <a:r>
              <a:rPr lang="en-US" sz="2000" dirty="0" smtClean="0">
                <a:latin typeface="Times New Roman" panose="02020603050405020304" pitchFamily="18" charset="0"/>
                <a:cs typeface="Times New Roman" panose="02020603050405020304" pitchFamily="18" charset="0"/>
              </a:rPr>
              <a:t>88.7MPa</a:t>
            </a:r>
            <a:endParaRPr lang="en-US" sz="18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stretch>
            <a:fillRect/>
          </a:stretch>
        </p:blipFill>
        <p:spPr>
          <a:xfrm>
            <a:off x="3226846" y="1226638"/>
            <a:ext cx="5296332" cy="4526462"/>
          </a:xfrm>
          <a:prstGeom prst="rect">
            <a:avLst/>
          </a:prstGeom>
        </p:spPr>
      </p:pic>
      <p:sp>
        <p:nvSpPr>
          <p:cNvPr id="11" name="TextBox 10"/>
          <p:cNvSpPr txBox="1"/>
          <p:nvPr/>
        </p:nvSpPr>
        <p:spPr>
          <a:xfrm>
            <a:off x="6464555" y="1259533"/>
            <a:ext cx="2357194" cy="523220"/>
          </a:xfrm>
          <a:prstGeom prst="rect">
            <a:avLst/>
          </a:prstGeom>
          <a:noFill/>
        </p:spPr>
        <p:txBody>
          <a:bodyPr wrap="square" rtlCol="0">
            <a:spAutoFit/>
          </a:bodyPr>
          <a:lstStyle/>
          <a:p>
            <a:r>
              <a:rPr lang="el-GR" sz="2800" dirty="0" smtClean="0">
                <a:solidFill>
                  <a:schemeClr val="bg1"/>
                </a:solidFill>
                <a:latin typeface="Times New Roman" panose="02020603050405020304" pitchFamily="18" charset="0"/>
                <a:cs typeface="Times New Roman" panose="02020603050405020304" pitchFamily="18" charset="0"/>
              </a:rPr>
              <a:t>σ</a:t>
            </a:r>
            <a:r>
              <a:rPr lang="en-US" sz="2800" dirty="0" smtClean="0">
                <a:solidFill>
                  <a:schemeClr val="bg1"/>
                </a:solidFill>
                <a:latin typeface="Times New Roman" panose="02020603050405020304" pitchFamily="18" charset="0"/>
                <a:cs typeface="Times New Roman" panose="02020603050405020304" pitchFamily="18" charset="0"/>
              </a:rPr>
              <a:t> ~ 76.4 MPa</a:t>
            </a:r>
            <a:endParaRPr lang="en-US" sz="2800" dirty="0">
              <a:solidFill>
                <a:schemeClr val="bg1"/>
              </a:solidFill>
              <a:latin typeface="Times New Roman" panose="02020603050405020304" pitchFamily="18" charset="0"/>
              <a:cs typeface="Times New Roman" panose="02020603050405020304" pitchFamily="18" charset="0"/>
            </a:endParaRPr>
          </a:p>
        </p:txBody>
      </p:sp>
      <p:cxnSp>
        <p:nvCxnSpPr>
          <p:cNvPr id="12" name="Straight Arrow Connector 11"/>
          <p:cNvCxnSpPr/>
          <p:nvPr/>
        </p:nvCxnSpPr>
        <p:spPr>
          <a:xfrm flipH="1">
            <a:off x="6408568" y="1782753"/>
            <a:ext cx="626192" cy="1625838"/>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4"/>
          <a:stretch>
            <a:fillRect/>
          </a:stretch>
        </p:blipFill>
        <p:spPr>
          <a:xfrm>
            <a:off x="129761" y="2569139"/>
            <a:ext cx="2945395" cy="2503865"/>
          </a:xfrm>
          <a:prstGeom prst="rect">
            <a:avLst/>
          </a:prstGeom>
        </p:spPr>
      </p:pic>
      <p:sp>
        <p:nvSpPr>
          <p:cNvPr id="14" name="TextBox 13"/>
          <p:cNvSpPr txBox="1"/>
          <p:nvPr/>
        </p:nvSpPr>
        <p:spPr>
          <a:xfrm>
            <a:off x="906843" y="5211625"/>
            <a:ext cx="1828542" cy="830997"/>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R=2.5mm</a:t>
            </a:r>
          </a:p>
          <a:p>
            <a:r>
              <a:rPr lang="en-US" dirty="0" smtClean="0">
                <a:latin typeface="Times New Roman" panose="02020603050405020304" pitchFamily="18" charset="0"/>
                <a:cs typeface="Times New Roman" panose="02020603050405020304" pitchFamily="18" charset="0"/>
              </a:rPr>
              <a:t>t=300</a:t>
            </a:r>
            <a:r>
              <a:rPr lang="el-GR" dirty="0" smtClean="0">
                <a:latin typeface="Times New Roman" panose="02020603050405020304" pitchFamily="18" charset="0"/>
                <a:cs typeface="Times New Roman" panose="02020603050405020304" pitchFamily="18" charset="0"/>
              </a:rPr>
              <a:t>μ</a:t>
            </a:r>
            <a:r>
              <a:rPr lang="en-US" dirty="0" smtClean="0">
                <a:latin typeface="Times New Roman" panose="02020603050405020304" pitchFamily="18" charset="0"/>
                <a:cs typeface="Times New Roman" panose="02020603050405020304" pitchFamily="18" charset="0"/>
              </a:rPr>
              <a:t>m</a:t>
            </a:r>
            <a:endParaRPr lang="en-US" dirty="0">
              <a:latin typeface="Times New Roman" panose="02020603050405020304" pitchFamily="18" charset="0"/>
              <a:cs typeface="Times New Roman" panose="02020603050405020304" pitchFamily="18" charset="0"/>
            </a:endParaRPr>
          </a:p>
        </p:txBody>
      </p:sp>
      <p:cxnSp>
        <p:nvCxnSpPr>
          <p:cNvPr id="15" name="Straight Arrow Connector 14"/>
          <p:cNvCxnSpPr/>
          <p:nvPr/>
        </p:nvCxnSpPr>
        <p:spPr>
          <a:xfrm flipV="1">
            <a:off x="1148668" y="3429338"/>
            <a:ext cx="120912" cy="166255"/>
          </a:xfrm>
          <a:prstGeom prst="straightConnector1">
            <a:avLst/>
          </a:prstGeom>
          <a:ln w="127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05848" y="3509345"/>
            <a:ext cx="216635" cy="369332"/>
          </a:xfrm>
          <a:prstGeom prst="rect">
            <a:avLst/>
          </a:prstGeom>
          <a:noFill/>
        </p:spPr>
        <p:txBody>
          <a:bodyPr wrap="square" rtlCol="0">
            <a:spAutoFit/>
          </a:bodyPr>
          <a:lstStyle/>
          <a:p>
            <a:r>
              <a:rPr lang="en-US" dirty="0" smtClean="0">
                <a:solidFill>
                  <a:schemeClr val="bg1"/>
                </a:solidFill>
                <a:latin typeface="Times New Roman" panose="02020603050405020304" pitchFamily="18" charset="0"/>
                <a:cs typeface="Times New Roman" panose="02020603050405020304" pitchFamily="18" charset="0"/>
              </a:rPr>
              <a:t>R</a:t>
            </a:r>
            <a:endParaRPr lang="en-US" dirty="0">
              <a:solidFill>
                <a:schemeClr val="bg1"/>
              </a:solidFill>
              <a:latin typeface="Times New Roman" panose="02020603050405020304" pitchFamily="18" charset="0"/>
              <a:cs typeface="Times New Roman" panose="02020603050405020304" pitchFamily="18" charset="0"/>
            </a:endParaRPr>
          </a:p>
        </p:txBody>
      </p:sp>
      <p:cxnSp>
        <p:nvCxnSpPr>
          <p:cNvPr id="17" name="Straight Arrow Connector 16"/>
          <p:cNvCxnSpPr/>
          <p:nvPr/>
        </p:nvCxnSpPr>
        <p:spPr>
          <a:xfrm>
            <a:off x="1586134" y="3595593"/>
            <a:ext cx="34796"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648638" y="3595593"/>
            <a:ext cx="11749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17029" y="3549549"/>
            <a:ext cx="216635" cy="369332"/>
          </a:xfrm>
          <a:prstGeom prst="rect">
            <a:avLst/>
          </a:prstGeom>
          <a:noFill/>
        </p:spPr>
        <p:txBody>
          <a:bodyPr wrap="square" rtlCol="0">
            <a:spAutoFit/>
          </a:bodyPr>
          <a:lstStyle/>
          <a:p>
            <a:r>
              <a:rPr lang="en-US" dirty="0" smtClean="0">
                <a:solidFill>
                  <a:schemeClr val="bg1"/>
                </a:solidFill>
                <a:latin typeface="Times New Roman" panose="02020603050405020304" pitchFamily="18" charset="0"/>
                <a:cs typeface="Times New Roman" panose="02020603050405020304" pitchFamily="18" charset="0"/>
              </a:rPr>
              <a:t>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462699"/>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386</TotalTime>
  <Words>671</Words>
  <Application>Microsoft Office PowerPoint</Application>
  <PresentationFormat>On-screen Show (4:3)</PresentationFormat>
  <Paragraphs>144</Paragraphs>
  <Slides>11</Slides>
  <Notes>10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ＭＳ Ｐゴシック</vt:lpstr>
      <vt:lpstr>ＭＳ Ｐゴシック</vt:lpstr>
      <vt:lpstr>Arial</vt:lpstr>
      <vt:lpstr>Calibri</vt:lpstr>
      <vt:lpstr>Geneva</vt:lpstr>
      <vt:lpstr>Helvetica</vt:lpstr>
      <vt:lpstr>Times New Roman</vt:lpstr>
      <vt:lpstr>Wingdings</vt:lpstr>
      <vt:lpstr>FNAL_TemplateMac_060514</vt:lpstr>
      <vt:lpstr>Fermilab: Footer Only</vt:lpstr>
      <vt:lpstr>Passive Mitigation of Microphonics and LFD in LB and HB 650 Cavities</vt:lpstr>
      <vt:lpstr>Outline</vt:lpstr>
      <vt:lpstr>PIP-II requirements for SRF accelerating cavities</vt:lpstr>
      <vt:lpstr>HB650 bare cavity LFD simulations</vt:lpstr>
      <vt:lpstr>LFD for HB650 dressed cavity</vt:lpstr>
      <vt:lpstr>HB650 dressed cavity df/dP optimizations</vt:lpstr>
      <vt:lpstr>HB650 dressed cavity df/dP optimizations</vt:lpstr>
      <vt:lpstr>HB650 cavity stiffness</vt:lpstr>
      <vt:lpstr>HB650 dressed cavity stress analysis</vt:lpstr>
      <vt:lpstr>Mechanical resonances of HB650 dressed cavity</vt:lpstr>
      <vt:lpstr>Summary</vt:lpstr>
    </vt:vector>
  </TitlesOfParts>
  <Company>Sandbox Studio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Timergali Khabiboulline x4693 13342N</dc:creator>
  <cp:lastModifiedBy>Timergali Khabiboulline x4693 13342N</cp:lastModifiedBy>
  <cp:revision>27</cp:revision>
  <cp:lastPrinted>2014-01-20T19:40:21Z</cp:lastPrinted>
  <dcterms:created xsi:type="dcterms:W3CDTF">2015-11-06T14:50:06Z</dcterms:created>
  <dcterms:modified xsi:type="dcterms:W3CDTF">2015-11-06T21:41:35Z</dcterms:modified>
</cp:coreProperties>
</file>