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2" r:id="rId2"/>
  </p:sldMasterIdLst>
  <p:notesMasterIdLst>
    <p:notesMasterId r:id="rId21"/>
  </p:notesMasterIdLst>
  <p:handoutMasterIdLst>
    <p:handoutMasterId r:id="rId22"/>
  </p:handoutMasterIdLst>
  <p:sldIdLst>
    <p:sldId id="265" r:id="rId3"/>
    <p:sldId id="280" r:id="rId4"/>
    <p:sldId id="272" r:id="rId5"/>
    <p:sldId id="270" r:id="rId6"/>
    <p:sldId id="268" r:id="rId7"/>
    <p:sldId id="269" r:id="rId8"/>
    <p:sldId id="273" r:id="rId9"/>
    <p:sldId id="274" r:id="rId10"/>
    <p:sldId id="281" r:id="rId11"/>
    <p:sldId id="282" r:id="rId12"/>
    <p:sldId id="284" r:id="rId13"/>
    <p:sldId id="275" r:id="rId14"/>
    <p:sldId id="271" r:id="rId15"/>
    <p:sldId id="283" r:id="rId16"/>
    <p:sldId id="276" r:id="rId17"/>
    <p:sldId id="277" r:id="rId18"/>
    <p:sldId id="279" r:id="rId19"/>
    <p:sldId id="278" r:id="rId20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404040"/>
    <a:srgbClr val="505050"/>
    <a:srgbClr val="004C97"/>
    <a:srgbClr val="63666A"/>
    <a:srgbClr val="A7A8AA"/>
    <a:srgbClr val="003087"/>
    <a:srgbClr val="0F2D62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 snapToObjects="1">
      <p:cViewPr varScale="1">
        <p:scale>
          <a:sx n="113" d="100"/>
          <a:sy n="113" d="100"/>
        </p:scale>
        <p:origin x="-88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80DBBE75-B897-4C2D-851E-711B34683BA3}" type="datetimeFigureOut">
              <a:rPr lang="en-US" altLang="en-US"/>
              <a:pPr/>
              <a:t>11/9/2015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CABB725D-266A-4787-B290-EA1B210292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67617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4050BF1F-29FD-4232-8E96-B3FD1DCB3ADE}" type="datetimeFigureOut">
              <a:rPr lang="en-US" altLang="en-US"/>
              <a:pPr/>
              <a:t>11/9/2015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60BFB643-3B51-4A23-96A6-8ED93A064C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94760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00798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 altLang="en-US" smtClean="0"/>
              <a:t>11/9/2015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 smtClean="0"/>
              <a:t>Mike White | PXIE Cryogenics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52E9C158-AEF1-41A2-A6CE-6F0BAB305E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8226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US" altLang="en-US" smtClean="0"/>
              <a:t>11/9/2015</a:t>
            </a:r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smtClean="0"/>
              <a:t>Mike White | PXIE Cryogenics</a:t>
            </a:r>
            <a:endParaRPr lang="en-US" b="1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 sz="1200"/>
            </a:lvl1pPr>
          </a:lstStyle>
          <a:p>
            <a:fld id="{47C05DF5-FB48-4D3F-AF82-EC74A689CA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993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US" altLang="en-US" smtClean="0"/>
              <a:t>11/9/2015</a:t>
            </a: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smtClean="0"/>
              <a:t>Mike White | PXIE Cryogenics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/>
            </a:lvl1pPr>
          </a:lstStyle>
          <a:p>
            <a:fld id="{071AFBCB-9629-4487-8658-FCC7F72DA4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3796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US" altLang="en-US" smtClean="0"/>
              <a:t>11/9/2015</a:t>
            </a: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smtClean="0"/>
              <a:t>Mike White | PXIE Cryogenics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077094B4-CDBE-4107-9E6E-D38410A9E4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7332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r>
              <a:rPr lang="en-US" altLang="en-US" smtClean="0"/>
              <a:t>11/9/2015</a:t>
            </a:r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smtClean="0"/>
              <a:t>Mike White | PXIE Cryogenics</a:t>
            </a:r>
            <a:endParaRPr lang="en-US" b="1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71519E6-F709-4990-B973-B339820CA7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9524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Drag picture to placeholder or click icon to add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r>
              <a:rPr lang="en-US" altLang="en-US" smtClean="0"/>
              <a:t>11/9/2015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smtClean="0"/>
              <a:t>Mike White | PXIE Cryogenics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C2BC038B-CA57-479E-BFA9-9E819877A5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3382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r>
              <a:rPr lang="en-US" altLang="en-US" smtClean="0"/>
              <a:t>11/9/2015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smtClean="0"/>
              <a:t>Mike White | PXIE Cryogenics</a:t>
            </a:r>
            <a:endParaRPr lang="en-US" b="1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5585131-D98E-4CC9-8879-1D32CC470D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7779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r>
              <a:rPr lang="en-US" altLang="en-US" smtClean="0"/>
              <a:t>11/9/2015</a:t>
            </a:r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smtClean="0"/>
              <a:t>Mike White | PXIE Cryogenics</a:t>
            </a:r>
            <a:endParaRPr lang="en-US" b="1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2C85A5DC-9CCB-48FE-8FD9-B52B9FD574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7552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r>
              <a:rPr lang="en-US" altLang="en-US" smtClean="0"/>
              <a:t>11/9/2015</a:t>
            </a:r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Mike White | PXIE Cryogenics</a:t>
            </a:r>
            <a:endParaRPr lang="en-US" b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6827BE81-7C2D-481B-BBCE-23778685B2BA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97" r:id="rId1"/>
    <p:sldLayoutId id="2147484098" r:id="rId2"/>
    <p:sldLayoutId id="2147484099" r:id="rId3"/>
    <p:sldLayoutId id="2147484100" r:id="rId4"/>
    <p:sldLayoutId id="2147484101" r:id="rId5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r>
              <a:rPr lang="en-US" altLang="en-US" smtClean="0"/>
              <a:t>11/9/2015</a:t>
            </a:r>
            <a:endParaRPr lang="en-US" altLang="en-US"/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Mike White | PXIE Cryogenics</a:t>
            </a:r>
            <a:endParaRPr lang="en-US" b="1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319E6341-E9E7-4128-9402-327DA8681509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7173" name="Picture 1" descr="Footer_06031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02" r:id="rId1"/>
    <p:sldLayoutId id="2147484103" r:id="rId2"/>
    <p:sldLayoutId id="2147484104" r:id="rId3"/>
    <p:sldLayoutId id="2147484105" r:id="rId4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 bwMode="auto">
          <a:xfrm>
            <a:off x="806450" y="3559175"/>
            <a:ext cx="7526338" cy="1139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PXIE Cryogenics</a:t>
            </a:r>
          </a:p>
        </p:txBody>
      </p:sp>
      <p:sp>
        <p:nvSpPr>
          <p:cNvPr id="14338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806450" y="4841875"/>
            <a:ext cx="7526338" cy="1489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Mike White</a:t>
            </a:r>
          </a:p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PIP-II Collaboration Meeting</a:t>
            </a:r>
          </a:p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Nov. 9, 2015</a:t>
            </a:r>
          </a:p>
          <a:p>
            <a:pPr eaLnBrk="1" hangingPunct="1"/>
            <a:endParaRPr lang="en-US" altLang="en-US" dirty="0" smtClean="0">
              <a:latin typeface="Helvetica" panose="020B0604020202020204" pitchFamily="34" charset="0"/>
              <a:ea typeface="Geneva" pitchFamily="12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2"/>
          <a:stretch/>
        </p:blipFill>
        <p:spPr bwMode="auto">
          <a:xfrm rot="16200000">
            <a:off x="1592738" y="743387"/>
            <a:ext cx="5176162" cy="5756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2670372" y="4313055"/>
            <a:ext cx="3350102" cy="38032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HWR Connections to Distribution System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11/9/2015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Mike White | PXIE Cryogenics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10</a:t>
            </a:fld>
            <a:endParaRPr lang="en-US" alt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2357098" y="3665692"/>
            <a:ext cx="0" cy="372006"/>
          </a:xfrm>
          <a:prstGeom prst="line">
            <a:avLst/>
          </a:prstGeom>
          <a:ln w="317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589451" y="4037697"/>
            <a:ext cx="339866" cy="332002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135030" y="3867993"/>
            <a:ext cx="0" cy="574534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5761529" y="3867993"/>
            <a:ext cx="418610" cy="574534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5000878" y="2888857"/>
            <a:ext cx="1179260" cy="1553670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7371844" y="3423237"/>
            <a:ext cx="514856" cy="0"/>
          </a:xfrm>
          <a:prstGeom prst="straightConnector1">
            <a:avLst/>
          </a:prstGeom>
          <a:ln w="38100">
            <a:solidFill>
              <a:srgbClr val="FF0000"/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886700" y="3238571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BEAM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6180138" y="3607903"/>
            <a:ext cx="42296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603101" y="3607903"/>
            <a:ext cx="0" cy="60804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4393975" y="3058789"/>
            <a:ext cx="1181437" cy="1383738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204446" y="3607903"/>
            <a:ext cx="30992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56" name="Straight Connector 6155"/>
          <p:cNvCxnSpPr/>
          <p:nvPr/>
        </p:nvCxnSpPr>
        <p:spPr>
          <a:xfrm>
            <a:off x="7504351" y="5696793"/>
            <a:ext cx="51485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7504351" y="5970574"/>
            <a:ext cx="514856" cy="0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59" name="TextBox 6158"/>
          <p:cNvSpPr txBox="1"/>
          <p:nvPr/>
        </p:nvSpPr>
        <p:spPr>
          <a:xfrm>
            <a:off x="8019207" y="5810082"/>
            <a:ext cx="8961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U-tube</a:t>
            </a:r>
            <a:endParaRPr lang="en-US" sz="1400" dirty="0"/>
          </a:p>
        </p:txBody>
      </p:sp>
      <p:sp>
        <p:nvSpPr>
          <p:cNvPr id="49" name="TextBox 48"/>
          <p:cNvSpPr txBox="1"/>
          <p:nvPr/>
        </p:nvSpPr>
        <p:spPr>
          <a:xfrm>
            <a:off x="8019207" y="5542904"/>
            <a:ext cx="8961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Pipe</a:t>
            </a:r>
            <a:endParaRPr lang="en-US" sz="1400" dirty="0"/>
          </a:p>
        </p:txBody>
      </p:sp>
      <p:cxnSp>
        <p:nvCxnSpPr>
          <p:cNvPr id="6161" name="Straight Connector 6160"/>
          <p:cNvCxnSpPr/>
          <p:nvPr/>
        </p:nvCxnSpPr>
        <p:spPr>
          <a:xfrm>
            <a:off x="3706152" y="3423237"/>
            <a:ext cx="303451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63" name="Straight Connector 6162"/>
          <p:cNvCxnSpPr/>
          <p:nvPr/>
        </p:nvCxnSpPr>
        <p:spPr>
          <a:xfrm>
            <a:off x="6740665" y="3423237"/>
            <a:ext cx="0" cy="79271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endCxn id="29" idx="1"/>
          </p:cNvCxnSpPr>
          <p:nvPr/>
        </p:nvCxnSpPr>
        <p:spPr>
          <a:xfrm flipV="1">
            <a:off x="1049867" y="4503218"/>
            <a:ext cx="1620505" cy="3397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0" y="4215950"/>
            <a:ext cx="13028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Bayonet Can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760134" y="6117859"/>
            <a:ext cx="30013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Conceptual Cartoon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7820553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SSR Connections to Distribution System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11/9/2015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Mike White | PXIE Cryogenics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11</a:t>
            </a:fld>
            <a:endParaRPr lang="en-US" alt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959403" y="348328"/>
            <a:ext cx="4979657" cy="644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2678463" y="4337331"/>
            <a:ext cx="1594131" cy="84157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4272595" y="4774301"/>
            <a:ext cx="2775568" cy="7120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991519" y="5178903"/>
            <a:ext cx="14889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All SSR Bayonets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3478227" y="2727016"/>
            <a:ext cx="3513292" cy="11962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991519" y="2311517"/>
            <a:ext cx="1488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2K Relief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582333" y="5291667"/>
            <a:ext cx="1896534" cy="406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3740917" y="4681164"/>
            <a:ext cx="339866" cy="805236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647784" y="4839334"/>
            <a:ext cx="93133" cy="647066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2844800" y="4681164"/>
            <a:ext cx="344211" cy="805236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3064933" y="4839334"/>
            <a:ext cx="276479" cy="647066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478227" y="4839334"/>
            <a:ext cx="1" cy="647066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760134" y="6117859"/>
            <a:ext cx="30013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Conceptual Cartoon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8909025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Valves and </a:t>
            </a:r>
            <a:r>
              <a:rPr lang="en-US" dirty="0" err="1" smtClean="0"/>
              <a:t>Instrumenation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11/9/2015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Mike White | PXIE Cryogenics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12</a:t>
            </a:fld>
            <a:endParaRPr lang="en-US" altLang="en-US"/>
          </a:p>
        </p:txBody>
      </p:sp>
      <p:pic>
        <p:nvPicPr>
          <p:cNvPr id="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062" y="1042988"/>
            <a:ext cx="7539588" cy="498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28600" y="1042988"/>
            <a:ext cx="265216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Due to tight space constraints inside cave, </a:t>
            </a:r>
            <a:r>
              <a:rPr lang="en-US" sz="1400" dirty="0" smtClean="0"/>
              <a:t>as much as possible keep control </a:t>
            </a:r>
            <a:r>
              <a:rPr lang="en-US" sz="1400" dirty="0" smtClean="0"/>
              <a:t>valves, relief valves, expansion joints, and instrumentation in cans at these three locations</a:t>
            </a:r>
            <a:endParaRPr lang="en-US" sz="1400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880765" y="1529395"/>
            <a:ext cx="1893536" cy="5421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529395" y="2212539"/>
            <a:ext cx="8092" cy="16959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095837" y="2330506"/>
            <a:ext cx="412694" cy="22010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53125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Lines Available in PXIE Transfer Line Stub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11/9/2015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Mike White | PXIE Cryogenics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13</a:t>
            </a:fld>
            <a:endParaRPr lang="en-US" alt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89" y="1099632"/>
            <a:ext cx="5439792" cy="498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696793" y="1099632"/>
            <a:ext cx="29455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There are no control valves for PXIE in the distribution box (all lines have direct path to refrigerator)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767598" y="3479576"/>
            <a:ext cx="299405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Number of valves required for PXIE is highly correlated with independence required from CMTS operations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2845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on Space Constraints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Installation order of components is important</a:t>
            </a:r>
          </a:p>
          <a:p>
            <a:r>
              <a:rPr lang="en-US" dirty="0" smtClean="0"/>
              <a:t>Walking along east wall of cave not practical</a:t>
            </a:r>
          </a:p>
          <a:p>
            <a:r>
              <a:rPr lang="en-US" dirty="0" smtClean="0"/>
              <a:t>Tight spaces for welding</a:t>
            </a:r>
          </a:p>
          <a:p>
            <a:r>
              <a:rPr lang="en-US" dirty="0" smtClean="0"/>
              <a:t>U-tube installation/removal may require removing roof</a:t>
            </a:r>
          </a:p>
          <a:p>
            <a:pPr lvl="1"/>
            <a:r>
              <a:rPr lang="en-US" dirty="0" smtClean="0"/>
              <a:t>U-tube may need to be lifted by crane after pulling to store elsewhere</a:t>
            </a:r>
          </a:p>
          <a:p>
            <a:pPr lvl="1"/>
            <a:r>
              <a:rPr lang="en-US" dirty="0" smtClean="0"/>
              <a:t>People likely have to stand on HWR lid</a:t>
            </a:r>
          </a:p>
          <a:p>
            <a:pPr lvl="1"/>
            <a:r>
              <a:rPr lang="en-US" dirty="0" smtClean="0"/>
              <a:t>HWR u-tubes heavy enough that several people required</a:t>
            </a:r>
          </a:p>
          <a:p>
            <a:r>
              <a:rPr lang="en-US" dirty="0" smtClean="0"/>
              <a:t>Keep as many components as possible out of cave due to space limitation</a:t>
            </a:r>
          </a:p>
          <a:p>
            <a:pPr lvl="1"/>
            <a:r>
              <a:rPr lang="en-US" dirty="0" smtClean="0"/>
              <a:t>Counterpoint: It is also difficult to access points at elevation, since room for lifts in and around cave is almost nonexistent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11/9/2015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Mike White | PXIE Cryogenics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38769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Specification </a:t>
            </a:r>
            <a:r>
              <a:rPr lang="en-US" dirty="0"/>
              <a:t>S</a:t>
            </a:r>
            <a:r>
              <a:rPr lang="en-US" dirty="0" smtClean="0"/>
              <a:t>teps Outlined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/>
              <a:t>Review current </a:t>
            </a:r>
            <a:r>
              <a:rPr lang="en-US" sz="1800" dirty="0" err="1" smtClean="0"/>
              <a:t>cryomodule</a:t>
            </a:r>
            <a:r>
              <a:rPr lang="en-US" sz="1800" dirty="0" smtClean="0"/>
              <a:t> FRS</a:t>
            </a:r>
          </a:p>
          <a:p>
            <a:r>
              <a:rPr lang="en-US" sz="1800" dirty="0" smtClean="0"/>
              <a:t>Write overall TRS for distribution system</a:t>
            </a:r>
          </a:p>
          <a:p>
            <a:pPr lvl="1"/>
            <a:r>
              <a:rPr lang="en-US" sz="1800" dirty="0" smtClean="0"/>
              <a:t>Define allowable interdependence between PXIE and CMTS operations</a:t>
            </a:r>
          </a:p>
          <a:p>
            <a:pPr lvl="1"/>
            <a:r>
              <a:rPr lang="en-US" sz="1800" dirty="0" smtClean="0"/>
              <a:t>Define heat load measurement accuracy</a:t>
            </a:r>
          </a:p>
          <a:p>
            <a:pPr lvl="1"/>
            <a:r>
              <a:rPr lang="en-US" sz="1800" dirty="0" smtClean="0"/>
              <a:t>Cooldown constraints (fast, slow, either)</a:t>
            </a:r>
          </a:p>
          <a:p>
            <a:pPr lvl="1"/>
            <a:r>
              <a:rPr lang="en-US" sz="1800" dirty="0" smtClean="0"/>
              <a:t>Resolve any other missing or ambiguous specifications</a:t>
            </a:r>
          </a:p>
          <a:p>
            <a:r>
              <a:rPr lang="en-US" sz="1800" dirty="0" smtClean="0"/>
              <a:t>Create key process documents</a:t>
            </a:r>
          </a:p>
          <a:p>
            <a:pPr lvl="1"/>
            <a:r>
              <a:rPr lang="en-US" sz="1600" dirty="0" smtClean="0"/>
              <a:t>PID</a:t>
            </a:r>
          </a:p>
          <a:p>
            <a:pPr lvl="1"/>
            <a:r>
              <a:rPr lang="en-US" sz="1600" dirty="0"/>
              <a:t>V</a:t>
            </a:r>
            <a:r>
              <a:rPr lang="en-US" sz="1600" dirty="0" smtClean="0"/>
              <a:t>alve &amp; Instrument list</a:t>
            </a:r>
          </a:p>
          <a:p>
            <a:pPr lvl="1"/>
            <a:r>
              <a:rPr lang="en-US" sz="1600" dirty="0" smtClean="0"/>
              <a:t>Define pipe sizes</a:t>
            </a:r>
          </a:p>
          <a:p>
            <a:r>
              <a:rPr lang="en-US" sz="1800" dirty="0" smtClean="0"/>
              <a:t>Write TRS for vendor to supply major distribution system components</a:t>
            </a:r>
          </a:p>
          <a:p>
            <a:pPr lvl="1"/>
            <a:r>
              <a:rPr lang="en-US" sz="1600" dirty="0" smtClean="0"/>
              <a:t>Define allowable envelope </a:t>
            </a:r>
          </a:p>
          <a:p>
            <a:pPr lvl="1"/>
            <a:r>
              <a:rPr lang="en-US" sz="1600" dirty="0" smtClean="0"/>
              <a:t>Define interface locations</a:t>
            </a:r>
          </a:p>
          <a:p>
            <a:pPr lvl="1"/>
            <a:r>
              <a:rPr lang="en-US" sz="1600" dirty="0" smtClean="0"/>
              <a:t>Define support locations</a:t>
            </a:r>
          </a:p>
          <a:p>
            <a:pPr lvl="1"/>
            <a:r>
              <a:rPr lang="en-US" sz="1600" dirty="0" smtClean="0"/>
              <a:t>Schedule requirements</a:t>
            </a:r>
          </a:p>
          <a:p>
            <a:pPr lvl="1"/>
            <a:r>
              <a:rPr lang="en-US" sz="1600" dirty="0" smtClean="0"/>
              <a:t>Other standard specifications</a:t>
            </a:r>
          </a:p>
          <a:p>
            <a:pPr lvl="1"/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11/9/2015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Mike White | PXIE Cryogenics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34525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Installation </a:t>
            </a:r>
            <a:r>
              <a:rPr lang="en-US" dirty="0"/>
              <a:t>Steps Outlined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/>
              <a:t>Vendor supplied distribution system components</a:t>
            </a:r>
          </a:p>
          <a:p>
            <a:pPr lvl="1"/>
            <a:r>
              <a:rPr lang="en-US" sz="1400" dirty="0" smtClean="0"/>
              <a:t>Select vendor</a:t>
            </a:r>
          </a:p>
          <a:p>
            <a:pPr lvl="1"/>
            <a:r>
              <a:rPr lang="en-US" sz="1400" dirty="0"/>
              <a:t>Ship </a:t>
            </a:r>
            <a:r>
              <a:rPr lang="en-US" sz="1400" dirty="0" smtClean="0"/>
              <a:t>FNAL-supplied components to vendor</a:t>
            </a:r>
            <a:endParaRPr lang="en-US" sz="1400" dirty="0" smtClean="0"/>
          </a:p>
          <a:p>
            <a:pPr lvl="1"/>
            <a:r>
              <a:rPr lang="en-US" sz="1400" dirty="0" smtClean="0"/>
              <a:t>Design review</a:t>
            </a:r>
          </a:p>
          <a:p>
            <a:pPr lvl="1"/>
            <a:r>
              <a:rPr lang="en-US" sz="1400" dirty="0" smtClean="0"/>
              <a:t>Fabrication</a:t>
            </a:r>
          </a:p>
          <a:p>
            <a:pPr lvl="1"/>
            <a:r>
              <a:rPr lang="en-US" sz="1400" dirty="0" smtClean="0"/>
              <a:t>Testing</a:t>
            </a:r>
          </a:p>
          <a:p>
            <a:r>
              <a:rPr lang="en-US" sz="1600" dirty="0" smtClean="0"/>
              <a:t>FNAL Mechanical (independent of vendor or </a:t>
            </a:r>
            <a:r>
              <a:rPr lang="en-US" sz="1600" dirty="0" err="1" smtClean="0"/>
              <a:t>cryomodule</a:t>
            </a:r>
            <a:r>
              <a:rPr lang="en-US" sz="1600" dirty="0" smtClean="0"/>
              <a:t>)</a:t>
            </a:r>
          </a:p>
          <a:p>
            <a:pPr lvl="1"/>
            <a:r>
              <a:rPr lang="en-US" sz="1400" dirty="0" smtClean="0"/>
              <a:t>Run cavity relief vent header into cave</a:t>
            </a:r>
          </a:p>
          <a:p>
            <a:pPr lvl="1"/>
            <a:r>
              <a:rPr lang="en-US" sz="1400" dirty="0" smtClean="0"/>
              <a:t>Run </a:t>
            </a:r>
            <a:r>
              <a:rPr lang="en-US" sz="1400" dirty="0" err="1" smtClean="0"/>
              <a:t>Mycom</a:t>
            </a:r>
            <a:r>
              <a:rPr lang="en-US" sz="1400" dirty="0" smtClean="0"/>
              <a:t> suction header into cave</a:t>
            </a:r>
          </a:p>
          <a:p>
            <a:pPr lvl="1"/>
            <a:r>
              <a:rPr lang="en-US" sz="1400" dirty="0"/>
              <a:t>Install supports for transfer line &amp; headers</a:t>
            </a:r>
          </a:p>
          <a:p>
            <a:pPr lvl="1"/>
            <a:r>
              <a:rPr lang="en-US" sz="1400" dirty="0" smtClean="0"/>
              <a:t>Prefab of U-tubes</a:t>
            </a:r>
          </a:p>
          <a:p>
            <a:pPr lvl="1"/>
            <a:r>
              <a:rPr lang="en-US" sz="1400" dirty="0" smtClean="0"/>
              <a:t>Install connection to Kinney vacuum pump?</a:t>
            </a:r>
          </a:p>
          <a:p>
            <a:r>
              <a:rPr lang="en-US" sz="1600" dirty="0" smtClean="0"/>
              <a:t>FNAL Mechanical (dependent on vendor and/or </a:t>
            </a:r>
            <a:r>
              <a:rPr lang="en-US" sz="1600" dirty="0" err="1" smtClean="0"/>
              <a:t>cryomodule</a:t>
            </a:r>
            <a:r>
              <a:rPr lang="en-US" sz="1600" dirty="0" smtClean="0"/>
              <a:t>)</a:t>
            </a:r>
          </a:p>
          <a:p>
            <a:pPr lvl="1"/>
            <a:r>
              <a:rPr lang="en-US" sz="1400" dirty="0" smtClean="0"/>
              <a:t>Join transfer line sections</a:t>
            </a:r>
          </a:p>
          <a:p>
            <a:pPr lvl="1"/>
            <a:r>
              <a:rPr lang="en-US" sz="1400" dirty="0" smtClean="0"/>
              <a:t>Final welding of U-tubes</a:t>
            </a:r>
          </a:p>
          <a:p>
            <a:pPr lvl="1"/>
            <a:r>
              <a:rPr lang="en-US" sz="1400" dirty="0" smtClean="0"/>
              <a:t>Install </a:t>
            </a:r>
            <a:r>
              <a:rPr lang="en-US" sz="1400" dirty="0" err="1" smtClean="0"/>
              <a:t>cryomodule</a:t>
            </a:r>
            <a:r>
              <a:rPr lang="en-US" sz="1400" dirty="0" smtClean="0"/>
              <a:t> cavity reliefs &amp; connect to relief vent header</a:t>
            </a:r>
          </a:p>
          <a:p>
            <a:pPr lvl="1"/>
            <a:r>
              <a:rPr lang="en-US" sz="1400" dirty="0" smtClean="0"/>
              <a:t>Connect all relief and vent ports to </a:t>
            </a:r>
            <a:r>
              <a:rPr lang="en-US" sz="1400" dirty="0" err="1" smtClean="0"/>
              <a:t>Mycom</a:t>
            </a:r>
            <a:r>
              <a:rPr lang="en-US" sz="1400" dirty="0" smtClean="0"/>
              <a:t> </a:t>
            </a:r>
            <a:r>
              <a:rPr lang="en-US" sz="1400" dirty="0" smtClean="0"/>
              <a:t>header</a:t>
            </a:r>
          </a:p>
          <a:p>
            <a:pPr lvl="1"/>
            <a:r>
              <a:rPr lang="en-US" sz="1400" dirty="0" smtClean="0"/>
              <a:t>Run pneumatic tubing for control valves</a:t>
            </a:r>
            <a:endParaRPr lang="en-US" sz="1400" dirty="0" smtClean="0"/>
          </a:p>
          <a:p>
            <a:pPr lvl="1"/>
            <a:endParaRPr lang="en-US" sz="1400" dirty="0" smtClean="0"/>
          </a:p>
          <a:p>
            <a:pPr lvl="1"/>
            <a:endParaRPr lang="en-US" sz="1400" dirty="0" smtClean="0"/>
          </a:p>
          <a:p>
            <a:pPr lvl="1"/>
            <a:endParaRPr lang="en-US" sz="1400" dirty="0" smtClean="0"/>
          </a:p>
          <a:p>
            <a:pPr lvl="1"/>
            <a:endParaRPr lang="en-US" sz="1400" dirty="0" smtClean="0"/>
          </a:p>
          <a:p>
            <a:pPr lvl="1"/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11/9/2015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Mike White | PXIE Cryogenics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11153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Installation Steps Outlined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/>
              <a:t>FNAL Electrical &amp; </a:t>
            </a:r>
            <a:r>
              <a:rPr lang="en-US" sz="1600" dirty="0" smtClean="0"/>
              <a:t>Controls </a:t>
            </a:r>
            <a:r>
              <a:rPr lang="en-US" sz="1600" dirty="0"/>
              <a:t>(independent of vendor or </a:t>
            </a:r>
            <a:r>
              <a:rPr lang="en-US" sz="1600" dirty="0" err="1"/>
              <a:t>cryomodule</a:t>
            </a:r>
            <a:r>
              <a:rPr lang="en-US" sz="1600" dirty="0" smtClean="0"/>
              <a:t>)</a:t>
            </a:r>
            <a:endParaRPr lang="en-US" sz="1600" dirty="0"/>
          </a:p>
          <a:p>
            <a:pPr lvl="1"/>
            <a:r>
              <a:rPr lang="en-US" sz="1400" dirty="0" smtClean="0"/>
              <a:t>Prepare </a:t>
            </a:r>
            <a:r>
              <a:rPr lang="en-US" sz="1400" dirty="0"/>
              <a:t>instrumentation and controls cabinets</a:t>
            </a:r>
          </a:p>
          <a:p>
            <a:pPr lvl="1"/>
            <a:r>
              <a:rPr lang="en-US" sz="1400" dirty="0"/>
              <a:t>Install cabinets at CMTF</a:t>
            </a:r>
          </a:p>
          <a:p>
            <a:pPr lvl="1"/>
            <a:r>
              <a:rPr lang="en-US" sz="1400" dirty="0" smtClean="0"/>
              <a:t>Create </a:t>
            </a:r>
            <a:r>
              <a:rPr lang="en-US" sz="1400" dirty="0"/>
              <a:t>ACNET variables &amp; Synoptic pages</a:t>
            </a:r>
          </a:p>
          <a:p>
            <a:pPr lvl="1"/>
            <a:r>
              <a:rPr lang="en-US" sz="1400" dirty="0"/>
              <a:t>Create control loops</a:t>
            </a:r>
          </a:p>
          <a:p>
            <a:pPr lvl="1"/>
            <a:r>
              <a:rPr lang="en-US" sz="1400" dirty="0"/>
              <a:t>Input temperature sensor calibration </a:t>
            </a:r>
            <a:r>
              <a:rPr lang="en-US" sz="1400" dirty="0" smtClean="0"/>
              <a:t>data</a:t>
            </a:r>
          </a:p>
          <a:p>
            <a:pPr lvl="1"/>
            <a:endParaRPr lang="en-US" sz="1400" dirty="0" smtClean="0"/>
          </a:p>
          <a:p>
            <a:r>
              <a:rPr lang="en-US" sz="1600" dirty="0"/>
              <a:t>FNAL Electrical &amp; Controls </a:t>
            </a:r>
            <a:r>
              <a:rPr lang="en-US" sz="1600" dirty="0" smtClean="0"/>
              <a:t>(dependent on </a:t>
            </a:r>
            <a:r>
              <a:rPr lang="en-US" sz="1600" dirty="0"/>
              <a:t>vendor </a:t>
            </a:r>
            <a:r>
              <a:rPr lang="en-US" sz="1600" dirty="0" smtClean="0"/>
              <a:t>and/or </a:t>
            </a:r>
            <a:r>
              <a:rPr lang="en-US" sz="1600" dirty="0" err="1"/>
              <a:t>cryomodule</a:t>
            </a:r>
            <a:r>
              <a:rPr lang="en-US" sz="1600" dirty="0" smtClean="0"/>
              <a:t>)</a:t>
            </a:r>
          </a:p>
          <a:p>
            <a:pPr lvl="1"/>
            <a:r>
              <a:rPr lang="en-US" sz="1400" dirty="0" smtClean="0"/>
              <a:t>Run &amp; terminate </a:t>
            </a:r>
            <a:r>
              <a:rPr lang="en-US" sz="1400" dirty="0"/>
              <a:t>cables from cabinets to instrumentation &amp; control valves</a:t>
            </a:r>
          </a:p>
          <a:p>
            <a:pPr lvl="1"/>
            <a:endParaRPr lang="en-US" sz="1400" dirty="0"/>
          </a:p>
          <a:p>
            <a:endParaRPr lang="en-US" sz="1600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11/9/2015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Mike White | PXIE Cryogenics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6782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Commissioning </a:t>
            </a:r>
            <a:r>
              <a:rPr lang="en-US" dirty="0"/>
              <a:t>Steps Outlined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Engineering documents </a:t>
            </a:r>
            <a:r>
              <a:rPr lang="en-US" sz="1600" dirty="0"/>
              <a:t>(distribution system and </a:t>
            </a:r>
            <a:r>
              <a:rPr lang="en-US" sz="1600" dirty="0" err="1"/>
              <a:t>cryomodule</a:t>
            </a:r>
            <a:r>
              <a:rPr lang="en-US" sz="1600" dirty="0" smtClean="0"/>
              <a:t>)</a:t>
            </a:r>
          </a:p>
          <a:p>
            <a:pPr lvl="1"/>
            <a:r>
              <a:rPr lang="en-US" sz="1600" dirty="0" smtClean="0"/>
              <a:t>Piping notes </a:t>
            </a:r>
          </a:p>
          <a:p>
            <a:pPr lvl="1"/>
            <a:r>
              <a:rPr lang="en-US" sz="1600" dirty="0" smtClean="0"/>
              <a:t>Vacuum Vessel notes</a:t>
            </a:r>
          </a:p>
          <a:p>
            <a:pPr lvl="1"/>
            <a:r>
              <a:rPr lang="en-US" sz="1600" dirty="0" smtClean="0"/>
              <a:t>Pressure Vessel notes (</a:t>
            </a:r>
            <a:r>
              <a:rPr lang="en-US" sz="1600" dirty="0" err="1" smtClean="0"/>
              <a:t>cryomodule</a:t>
            </a:r>
            <a:r>
              <a:rPr lang="en-US" sz="1600" dirty="0" smtClean="0"/>
              <a:t> only)</a:t>
            </a:r>
          </a:p>
          <a:p>
            <a:pPr lvl="1"/>
            <a:r>
              <a:rPr lang="en-US" sz="1600" dirty="0" smtClean="0"/>
              <a:t>ODH notes</a:t>
            </a:r>
          </a:p>
          <a:p>
            <a:pPr lvl="1"/>
            <a:r>
              <a:rPr lang="en-US" sz="1600" dirty="0" smtClean="0"/>
              <a:t>Cryogenic System Review notes</a:t>
            </a:r>
          </a:p>
          <a:p>
            <a:r>
              <a:rPr lang="en-US" sz="1600" dirty="0" smtClean="0"/>
              <a:t>Testing</a:t>
            </a:r>
          </a:p>
          <a:p>
            <a:pPr lvl="1"/>
            <a:r>
              <a:rPr lang="en-US" sz="1600" dirty="0" smtClean="0"/>
              <a:t>Helium leak checks</a:t>
            </a:r>
          </a:p>
          <a:p>
            <a:pPr lvl="1"/>
            <a:r>
              <a:rPr lang="en-US" sz="1600" dirty="0" smtClean="0"/>
              <a:t>Pressure tests</a:t>
            </a:r>
          </a:p>
          <a:p>
            <a:pPr lvl="1"/>
            <a:r>
              <a:rPr lang="en-US" sz="1600" dirty="0" smtClean="0"/>
              <a:t>Electrical check-out</a:t>
            </a:r>
          </a:p>
          <a:p>
            <a:r>
              <a:rPr lang="en-US" sz="1600" dirty="0" smtClean="0"/>
              <a:t>Operations</a:t>
            </a:r>
          </a:p>
          <a:p>
            <a:pPr lvl="1"/>
            <a:r>
              <a:rPr lang="en-US" sz="1600" dirty="0" smtClean="0"/>
              <a:t>U-tube installation/removal procedures</a:t>
            </a:r>
          </a:p>
          <a:p>
            <a:pPr lvl="1"/>
            <a:r>
              <a:rPr lang="en-US" sz="1600" dirty="0" smtClean="0"/>
              <a:t>Cooldown/Warmup guidelines</a:t>
            </a:r>
            <a:endParaRPr lang="en-US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11/9/2015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Mike White | PXIE Cryogenics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5082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Show major cryogenic components</a:t>
            </a:r>
          </a:p>
          <a:p>
            <a:r>
              <a:rPr lang="en-US" dirty="0" smtClean="0"/>
              <a:t>Discuss space constraints</a:t>
            </a:r>
          </a:p>
          <a:p>
            <a:r>
              <a:rPr lang="en-US" dirty="0" smtClean="0"/>
              <a:t>Specification Outline</a:t>
            </a:r>
          </a:p>
          <a:p>
            <a:r>
              <a:rPr lang="en-US" dirty="0" smtClean="0"/>
              <a:t>Installation </a:t>
            </a:r>
            <a:r>
              <a:rPr lang="en-US" dirty="0" smtClean="0"/>
              <a:t>Outline</a:t>
            </a:r>
          </a:p>
          <a:p>
            <a:r>
              <a:rPr lang="en-US" dirty="0" smtClean="0"/>
              <a:t>Commissioning Outline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11/9/2015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Mike White | PXIE Cryogenics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68525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PXIE Cave Area </a:t>
            </a:r>
            <a:r>
              <a:rPr lang="en-US" dirty="0" err="1" smtClean="0"/>
              <a:t>Cryo</a:t>
            </a:r>
            <a:r>
              <a:rPr lang="en-US" dirty="0" smtClean="0"/>
              <a:t> Components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11/9/2015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Mike White | PXIE Cryogenics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3</a:t>
            </a:fld>
            <a:endParaRPr lang="en-US" altLang="en-US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062" y="1042988"/>
            <a:ext cx="7539588" cy="498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9127" y="4940775"/>
            <a:ext cx="16103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Distribution Box (Existing)</a:t>
            </a:r>
            <a:endParaRPr lang="en-US" sz="1600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319002" y="5324559"/>
            <a:ext cx="695915" cy="28322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28600" y="2052683"/>
            <a:ext cx="19252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Mycom</a:t>
            </a:r>
            <a:r>
              <a:rPr lang="en-US" sz="1600" dirty="0" smtClean="0"/>
              <a:t> Compressor Header (Future)</a:t>
            </a:r>
            <a:endParaRPr lang="en-US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404602" y="1121297"/>
            <a:ext cx="16103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PXIE Transfer Line (Future)</a:t>
            </a:r>
            <a:endParaRPr lang="en-US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4702147" y="5689700"/>
            <a:ext cx="19090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CMTS Transfer Line</a:t>
            </a:r>
          </a:p>
          <a:p>
            <a:r>
              <a:rPr lang="en-US" sz="1600" dirty="0" smtClean="0"/>
              <a:t>(Existing)</a:t>
            </a:r>
            <a:endParaRPr lang="en-US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34411" y="3256939"/>
            <a:ext cx="16103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Kinney Pump Header (Existing)</a:t>
            </a:r>
            <a:endParaRPr lang="en-US" sz="1600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709442" y="1683143"/>
            <a:ext cx="1163230" cy="14677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1709442" y="2557083"/>
            <a:ext cx="758629" cy="101150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676275" y="3851809"/>
            <a:ext cx="441100" cy="3398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 flipV="1">
            <a:off x="4167398" y="3948913"/>
            <a:ext cx="1027689" cy="16588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4458712" y="1683143"/>
            <a:ext cx="1390481" cy="77993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532847" y="1317655"/>
            <a:ext cx="18213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HWR </a:t>
            </a:r>
            <a:r>
              <a:rPr lang="en-US" sz="1600" dirty="0" err="1" smtClean="0"/>
              <a:t>Cryomodule</a:t>
            </a:r>
            <a:r>
              <a:rPr lang="en-US" sz="1600" dirty="0" smtClean="0"/>
              <a:t> (Future)</a:t>
            </a:r>
            <a:endParaRPr lang="en-US" sz="1600" dirty="0"/>
          </a:p>
        </p:txBody>
      </p:sp>
      <p:sp>
        <p:nvSpPr>
          <p:cNvPr id="32" name="TextBox 31"/>
          <p:cNvSpPr txBox="1"/>
          <p:nvPr/>
        </p:nvSpPr>
        <p:spPr>
          <a:xfrm>
            <a:off x="5260484" y="838875"/>
            <a:ext cx="16103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SSR </a:t>
            </a:r>
            <a:r>
              <a:rPr lang="en-US" sz="1600" dirty="0" err="1" smtClean="0"/>
              <a:t>Cryomodule</a:t>
            </a:r>
            <a:r>
              <a:rPr lang="en-US" sz="1600" dirty="0" smtClean="0"/>
              <a:t> (Future)</a:t>
            </a:r>
            <a:endParaRPr lang="en-US" sz="1600" dirty="0"/>
          </a:p>
        </p:txBody>
      </p:sp>
      <p:cxnSp>
        <p:nvCxnSpPr>
          <p:cNvPr id="2048" name="Straight Arrow Connector 2047"/>
          <p:cNvCxnSpPr/>
          <p:nvPr/>
        </p:nvCxnSpPr>
        <p:spPr>
          <a:xfrm>
            <a:off x="6004290" y="1212458"/>
            <a:ext cx="971045" cy="77818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2468071" y="1975008"/>
            <a:ext cx="16103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Cavity Relief Vents (Future)</a:t>
            </a:r>
            <a:endParaRPr lang="en-US" sz="1600" dirty="0"/>
          </a:p>
        </p:txBody>
      </p:sp>
      <p:cxnSp>
        <p:nvCxnSpPr>
          <p:cNvPr id="2053" name="Straight Arrow Connector 2052"/>
          <p:cNvCxnSpPr/>
          <p:nvPr/>
        </p:nvCxnSpPr>
        <p:spPr>
          <a:xfrm flipV="1">
            <a:off x="3722336" y="2176758"/>
            <a:ext cx="574535" cy="728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71675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Penetration into PXIE Cave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11/9/2015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Mike White | PXIE Cryogenics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4</a:t>
            </a:fld>
            <a:endParaRPr lang="en-US" alt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892" y="829556"/>
            <a:ext cx="5300363" cy="5430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655455" y="3060138"/>
            <a:ext cx="1371600" cy="484909"/>
          </a:xfrm>
          <a:prstGeom prst="straightConnector1">
            <a:avLst/>
          </a:prstGeom>
          <a:ln w="38100">
            <a:solidFill>
              <a:srgbClr val="FF0000"/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3955" y="3237907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BEAM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Line Callout 2 9"/>
          <p:cNvSpPr/>
          <p:nvPr/>
        </p:nvSpPr>
        <p:spPr>
          <a:xfrm>
            <a:off x="6179955" y="1002738"/>
            <a:ext cx="2400300" cy="838200"/>
          </a:xfrm>
          <a:prstGeom prst="borderCallout2">
            <a:avLst>
              <a:gd name="adj1" fmla="val 18750"/>
              <a:gd name="adj2" fmla="val 129"/>
              <a:gd name="adj3" fmla="val 18750"/>
              <a:gd name="adj4" fmla="val -16667"/>
              <a:gd name="adj5" fmla="val 155151"/>
              <a:gd name="adj6" fmla="val -749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East supplemental shielding installed early</a:t>
            </a:r>
            <a:endParaRPr lang="en-US" sz="1600" dirty="0"/>
          </a:p>
        </p:txBody>
      </p:sp>
      <p:sp>
        <p:nvSpPr>
          <p:cNvPr id="11" name="Line Callout 2 10"/>
          <p:cNvSpPr/>
          <p:nvPr/>
        </p:nvSpPr>
        <p:spPr>
          <a:xfrm>
            <a:off x="6446655" y="2069538"/>
            <a:ext cx="2209800" cy="1323109"/>
          </a:xfrm>
          <a:prstGeom prst="borderCallout2">
            <a:avLst>
              <a:gd name="adj1" fmla="val 18750"/>
              <a:gd name="adj2" fmla="val 129"/>
              <a:gd name="adj3" fmla="val 18750"/>
              <a:gd name="adj4" fmla="val -16667"/>
              <a:gd name="adj5" fmla="val 27392"/>
              <a:gd name="adj6" fmla="val -1195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Darker section of piping indicates prefabricated section craned into slot</a:t>
            </a:r>
            <a:endParaRPr lang="en-US" sz="1600" dirty="0"/>
          </a:p>
        </p:txBody>
      </p:sp>
      <p:sp>
        <p:nvSpPr>
          <p:cNvPr id="12" name="Line Callout 2 11"/>
          <p:cNvSpPr/>
          <p:nvPr/>
        </p:nvSpPr>
        <p:spPr>
          <a:xfrm>
            <a:off x="6446655" y="3565829"/>
            <a:ext cx="2209800" cy="1323109"/>
          </a:xfrm>
          <a:prstGeom prst="borderCallout2">
            <a:avLst>
              <a:gd name="adj1" fmla="val 18750"/>
              <a:gd name="adj2" fmla="val 129"/>
              <a:gd name="adj3" fmla="val 18750"/>
              <a:gd name="adj4" fmla="val -16667"/>
              <a:gd name="adj5" fmla="val -7513"/>
              <a:gd name="adj6" fmla="val -995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Covering blocks        (not shown) can be craned in over piping</a:t>
            </a:r>
            <a:endParaRPr lang="en-US" sz="1600" dirty="0"/>
          </a:p>
        </p:txBody>
      </p:sp>
      <p:sp>
        <p:nvSpPr>
          <p:cNvPr id="13" name="Line Callout 2 12"/>
          <p:cNvSpPr/>
          <p:nvPr/>
        </p:nvSpPr>
        <p:spPr>
          <a:xfrm>
            <a:off x="6446655" y="5242229"/>
            <a:ext cx="2209800" cy="865909"/>
          </a:xfrm>
          <a:prstGeom prst="borderCallout2">
            <a:avLst>
              <a:gd name="adj1" fmla="val 18750"/>
              <a:gd name="adj2" fmla="val 129"/>
              <a:gd name="adj3" fmla="val 18750"/>
              <a:gd name="adj4" fmla="val -16667"/>
              <a:gd name="adj5" fmla="val -148313"/>
              <a:gd name="adj6" fmla="val -1099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Field weld locations are accessible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315649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Penetration into PXIE Cave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75011" y="6544883"/>
            <a:ext cx="1076325" cy="241300"/>
          </a:xfrm>
        </p:spPr>
        <p:txBody>
          <a:bodyPr/>
          <a:lstStyle/>
          <a:p>
            <a:r>
              <a:rPr lang="en-US" altLang="en-US" dirty="0" smtClean="0"/>
              <a:t>11/9/2015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Mike White | PXIE Cryogenics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5</a:t>
            </a:fld>
            <a:endParaRPr lang="en-US" alt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136" y="891958"/>
            <a:ext cx="6172200" cy="5432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V="1">
            <a:off x="1588736" y="4320958"/>
            <a:ext cx="1752600" cy="946666"/>
          </a:xfrm>
          <a:prstGeom prst="straightConnector1">
            <a:avLst/>
          </a:prstGeom>
          <a:ln w="38100">
            <a:solidFill>
              <a:srgbClr val="FF0000"/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426936" y="4794291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BEAM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Line Callout 2 9"/>
          <p:cNvSpPr/>
          <p:nvPr/>
        </p:nvSpPr>
        <p:spPr>
          <a:xfrm>
            <a:off x="6160736" y="4625758"/>
            <a:ext cx="1752600" cy="457200"/>
          </a:xfrm>
          <a:prstGeom prst="borderCallout2">
            <a:avLst>
              <a:gd name="adj1" fmla="val 18750"/>
              <a:gd name="adj2" fmla="val 129"/>
              <a:gd name="adj3" fmla="val 18750"/>
              <a:gd name="adj4" fmla="val -16667"/>
              <a:gd name="adj5" fmla="val -123820"/>
              <a:gd name="adj6" fmla="val -643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/>
              <a:t>Cryo</a:t>
            </a:r>
            <a:r>
              <a:rPr lang="en-US" sz="1600" dirty="0" smtClean="0"/>
              <a:t> distribution</a:t>
            </a:r>
            <a:endParaRPr lang="en-US" sz="1600" dirty="0"/>
          </a:p>
        </p:txBody>
      </p:sp>
      <p:sp>
        <p:nvSpPr>
          <p:cNvPr id="11" name="Line Callout 2 10"/>
          <p:cNvSpPr/>
          <p:nvPr/>
        </p:nvSpPr>
        <p:spPr>
          <a:xfrm>
            <a:off x="6160736" y="5463958"/>
            <a:ext cx="1752600" cy="533400"/>
          </a:xfrm>
          <a:prstGeom prst="borderCallout2">
            <a:avLst>
              <a:gd name="adj1" fmla="val 18750"/>
              <a:gd name="adj2" fmla="val 129"/>
              <a:gd name="adj3" fmla="val 18750"/>
              <a:gd name="adj4" fmla="val -16667"/>
              <a:gd name="adj5" fmla="val -233046"/>
              <a:gd name="adj6" fmla="val -1274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Relief lines (2) and He Suction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687876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Penetration into PXIE Cave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11/9/2015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Mike White | PXIE Cryogenics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6</a:t>
            </a:fld>
            <a:endParaRPr lang="en-US" alt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750" y="867871"/>
            <a:ext cx="6248400" cy="5453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H="1">
            <a:off x="1522750" y="4068271"/>
            <a:ext cx="914400" cy="381000"/>
          </a:xfrm>
          <a:prstGeom prst="straightConnector1">
            <a:avLst/>
          </a:prstGeom>
          <a:ln w="38100">
            <a:solidFill>
              <a:srgbClr val="FF0000"/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22650" y="4308539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BEAM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Line Callout 2 9"/>
          <p:cNvSpPr/>
          <p:nvPr/>
        </p:nvSpPr>
        <p:spPr>
          <a:xfrm>
            <a:off x="6437650" y="1325071"/>
            <a:ext cx="1752600" cy="914400"/>
          </a:xfrm>
          <a:prstGeom prst="borderCallout2">
            <a:avLst>
              <a:gd name="adj1" fmla="val 18750"/>
              <a:gd name="adj2" fmla="val 129"/>
              <a:gd name="adj3" fmla="val 18750"/>
              <a:gd name="adj4" fmla="val -16667"/>
              <a:gd name="adj5" fmla="val 183472"/>
              <a:gd name="adj6" fmla="val -855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/>
              <a:t>Does not affect design of roof layers</a:t>
            </a:r>
            <a:endParaRPr lang="en-US" sz="1800" dirty="0"/>
          </a:p>
        </p:txBody>
      </p:sp>
      <p:sp>
        <p:nvSpPr>
          <p:cNvPr id="11" name="Line Callout 2 10"/>
          <p:cNvSpPr/>
          <p:nvPr/>
        </p:nvSpPr>
        <p:spPr>
          <a:xfrm>
            <a:off x="6818650" y="5135071"/>
            <a:ext cx="1828800" cy="1143000"/>
          </a:xfrm>
          <a:prstGeom prst="borderCallout2">
            <a:avLst>
              <a:gd name="adj1" fmla="val 18750"/>
              <a:gd name="adj2" fmla="val 129"/>
              <a:gd name="adj3" fmla="val 18750"/>
              <a:gd name="adj4" fmla="val -16667"/>
              <a:gd name="adj5" fmla="val -49028"/>
              <a:gd name="adj6" fmla="val -473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/>
              <a:t>Significant bump-out to East of existing cave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9548010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Space along East Wall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11/9/2015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Mike White | PXIE Cryogenics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7</a:t>
            </a:fld>
            <a:endParaRPr lang="en-US" alt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797020" y="-41900"/>
            <a:ext cx="5444765" cy="7226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7833090" y="4410159"/>
            <a:ext cx="93867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059667" y="4984694"/>
            <a:ext cx="855733" cy="809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8561373" y="4005558"/>
            <a:ext cx="0" cy="40460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8561373" y="4984694"/>
            <a:ext cx="8092" cy="4936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8334797" y="3752040"/>
            <a:ext cx="80920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990 mm</a:t>
            </a:r>
            <a:endParaRPr lang="en-US" sz="1100" dirty="0"/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79570" y="4547724"/>
            <a:ext cx="236422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9570" y="4984694"/>
            <a:ext cx="7268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306146" y="4143123"/>
            <a:ext cx="0" cy="40460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 flipV="1">
            <a:off x="314238" y="4992786"/>
            <a:ext cx="8092" cy="4936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3942" y="4642164"/>
            <a:ext cx="80920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758 mm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2288899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Space along Ceiling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11/9/2015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Mike White | PXIE Cryogenics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8</a:t>
            </a:fld>
            <a:endParaRPr lang="en-US" alt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386" y="1042988"/>
            <a:ext cx="8320941" cy="498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V="1">
            <a:off x="1124792" y="2103930"/>
            <a:ext cx="1" cy="13573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157161" y="4046018"/>
            <a:ext cx="8092" cy="139183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76275" y="3461243"/>
            <a:ext cx="1297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3200 mm (10’6”)</a:t>
            </a:r>
            <a:endParaRPr lang="en-US" sz="1600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2573267" y="5437848"/>
            <a:ext cx="323682" cy="4046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107342" y="5761529"/>
            <a:ext cx="4013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Edge of wall past HWR and SSR</a:t>
            </a:r>
            <a:endParaRPr lang="en-US" dirty="0"/>
          </a:p>
        </p:txBody>
      </p:sp>
      <p:cxnSp>
        <p:nvCxnSpPr>
          <p:cNvPr id="17" name="Straight Arrow Connector 16"/>
          <p:cNvCxnSpPr>
            <a:stCxn id="18" idx="2"/>
          </p:cNvCxnSpPr>
          <p:nvPr/>
        </p:nvCxnSpPr>
        <p:spPr>
          <a:xfrm flipH="1">
            <a:off x="3559146" y="2031101"/>
            <a:ext cx="317689" cy="9049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800594" y="830772"/>
            <a:ext cx="21524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Limited clearance for pulling U-tubes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4464105" y="1609003"/>
            <a:ext cx="1513362" cy="7107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855971" y="778006"/>
            <a:ext cx="30439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Limited space for SSR 2K </a:t>
            </a:r>
            <a:r>
              <a:rPr lang="en-US" dirty="0" smtClean="0"/>
              <a:t>Relief System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573267" y="2103930"/>
            <a:ext cx="754133" cy="3333918"/>
          </a:xfrm>
          <a:prstGeom prst="rect">
            <a:avLst/>
          </a:prstGeom>
          <a:noFill/>
          <a:ln w="38100"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28600" y="973667"/>
            <a:ext cx="200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Assume </a:t>
            </a:r>
            <a:r>
              <a:rPr lang="en-US" dirty="0" err="1" smtClean="0"/>
              <a:t>cryo</a:t>
            </a:r>
            <a:r>
              <a:rPr lang="en-US" dirty="0" smtClean="0"/>
              <a:t> takes up all this space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1744133" y="1710267"/>
            <a:ext cx="829134" cy="60945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90223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HWR Ports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11/9/2015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Mike White | PXIE Cryogenics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9</a:t>
            </a:fld>
            <a:endParaRPr lang="en-US" alt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113" y="1042988"/>
            <a:ext cx="5597487" cy="498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542919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Presentation1" id="{FA6561EA-5476-4052-84D7-7BCA5B4A2A6E}" vid="{B6CED81E-951A-4DFA-9287-6DC86C25A1D3}"/>
    </a:ext>
  </a:extLst>
</a:theme>
</file>

<file path=ppt/theme/theme2.xml><?xml version="1.0" encoding="utf-8"?>
<a:theme xmlns:a="http://schemas.openxmlformats.org/drawingml/2006/main" name="Fermilab: Footer Only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Presentation1" id="{FA6561EA-5476-4052-84D7-7BCA5B4A2A6E}" vid="{3CED6F7E-0C40-4358-9557-CEEF733EC32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509</TotalTime>
  <Words>782</Words>
  <Application>Microsoft Office PowerPoint</Application>
  <PresentationFormat>On-screen Show (4:3)</PresentationFormat>
  <Paragraphs>184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Blank</vt:lpstr>
      <vt:lpstr>Fermilab: Footer Only</vt:lpstr>
      <vt:lpstr>PXIE Cryogenics</vt:lpstr>
      <vt:lpstr>Overview </vt:lpstr>
      <vt:lpstr>PXIE Cave Area Cryo Components</vt:lpstr>
      <vt:lpstr>Penetration into PXIE Cave</vt:lpstr>
      <vt:lpstr>Penetration into PXIE Cave</vt:lpstr>
      <vt:lpstr>Penetration into PXIE Cave</vt:lpstr>
      <vt:lpstr>Space along East Wall</vt:lpstr>
      <vt:lpstr>Space along Ceiling</vt:lpstr>
      <vt:lpstr>HWR Ports</vt:lpstr>
      <vt:lpstr>HWR Connections to Distribution System</vt:lpstr>
      <vt:lpstr>SSR Connections to Distribution System</vt:lpstr>
      <vt:lpstr>Valves and Instrumenation</vt:lpstr>
      <vt:lpstr>Lines Available in PXIE Transfer Line Stub</vt:lpstr>
      <vt:lpstr>Conclusions on Space Constraints</vt:lpstr>
      <vt:lpstr>Specification Steps Outlined</vt:lpstr>
      <vt:lpstr>Installation Steps Outlined</vt:lpstr>
      <vt:lpstr>Installation Steps Outlined</vt:lpstr>
      <vt:lpstr>Commissioning Steps Outlined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PXIE Cryogenics</dc:title>
  <dc:creator>Michael J. White x6858 13853N</dc:creator>
  <cp:lastModifiedBy>Michael J. White x6858 13853N</cp:lastModifiedBy>
  <cp:revision>22</cp:revision>
  <cp:lastPrinted>2014-01-20T19:40:21Z</cp:lastPrinted>
  <dcterms:created xsi:type="dcterms:W3CDTF">2015-11-04T15:54:15Z</dcterms:created>
  <dcterms:modified xsi:type="dcterms:W3CDTF">2015-11-09T14:24:35Z</dcterms:modified>
</cp:coreProperties>
</file>