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265" r:id="rId3"/>
    <p:sldId id="267" r:id="rId4"/>
    <p:sldId id="270" r:id="rId5"/>
    <p:sldId id="268" r:id="rId6"/>
    <p:sldId id="269" r:id="rId7"/>
    <p:sldId id="271" r:id="rId8"/>
    <p:sldId id="272" r:id="rId9"/>
    <p:sldId id="274" r:id="rId10"/>
    <p:sldId id="275" r:id="rId11"/>
    <p:sldId id="282" r:id="rId12"/>
    <p:sldId id="276" r:id="rId13"/>
    <p:sldId id="277" r:id="rId14"/>
    <p:sldId id="278" r:id="rId15"/>
    <p:sldId id="283" r:id="rId16"/>
    <p:sldId id="284" r:id="rId17"/>
    <p:sldId id="279" r:id="rId18"/>
    <p:sldId id="280" r:id="rId19"/>
    <p:sldId id="285" r:id="rId20"/>
    <p:sldId id="286" r:id="rId21"/>
    <p:sldId id="281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63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A.Shemyakin</a:t>
            </a:r>
            <a:r>
              <a:rPr lang="en-US" dirty="0" smtClean="0"/>
              <a:t>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MEBT status and plans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A. Shemyakin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PIP-II Collaboration Meeting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9-10 November 2015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5871481"/>
            <a:ext cx="8099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Beam losses for passing bunches. Nominal beam (</a:t>
            </a:r>
            <a:r>
              <a:rPr lang="en-US" sz="1800" dirty="0"/>
              <a:t>5 </a:t>
            </a:r>
            <a:r>
              <a:rPr lang="en-US" sz="1800" dirty="0" smtClean="0"/>
              <a:t>mA, </a:t>
            </a:r>
            <a:r>
              <a:rPr lang="el-GR" sz="1800" dirty="0" smtClean="0"/>
              <a:t>ε</a:t>
            </a:r>
            <a:r>
              <a:rPr lang="en-US" sz="1800" baseline="-25000" dirty="0" err="1" smtClean="0"/>
              <a:t>tr</a:t>
            </a:r>
            <a:r>
              <a:rPr lang="en-US" sz="1800" baseline="-25000" dirty="0" smtClean="0"/>
              <a:t>/z</a:t>
            </a:r>
            <a:r>
              <a:rPr lang="en-US" sz="1800" dirty="0" smtClean="0"/>
              <a:t>=0.21/0.28 µm). A. Saini.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scraping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5560" y="875107"/>
            <a:ext cx="2904924" cy="4628545"/>
          </a:xfrm>
        </p:spPr>
        <p:txBody>
          <a:bodyPr/>
          <a:lstStyle/>
          <a:p>
            <a:pPr marL="233363" lvl="1" indent="-233363"/>
            <a:r>
              <a:rPr lang="en-US" dirty="0" smtClean="0"/>
              <a:t>Scraper positions are adjusted to be </a:t>
            </a:r>
            <a:r>
              <a:rPr lang="en-US" dirty="0" smtClean="0"/>
              <a:t>close </a:t>
            </a:r>
            <a:r>
              <a:rPr lang="en-US" dirty="0" smtClean="0"/>
              <a:t>to 90</a:t>
            </a:r>
            <a:r>
              <a:rPr lang="en-US" dirty="0" smtClean="0">
                <a:latin typeface="Calibri"/>
              </a:rPr>
              <a:t>⁰ </a:t>
            </a:r>
            <a:r>
              <a:rPr lang="en-US" dirty="0"/>
              <a:t>of </a:t>
            </a:r>
            <a:r>
              <a:rPr lang="en-US" dirty="0" smtClean="0"/>
              <a:t>transverse phase advance</a:t>
            </a:r>
          </a:p>
          <a:p>
            <a:pPr marL="233363" lvl="1" indent="-233363"/>
            <a:r>
              <a:rPr lang="en-US" dirty="0" smtClean="0"/>
              <a:t>Protect SRF from trajectory or envelope errors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68518" y="875108"/>
            <a:ext cx="5815542" cy="4361657"/>
            <a:chOff x="1585384" y="1036637"/>
            <a:chExt cx="5815542" cy="436165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384" y="1036637"/>
              <a:ext cx="5815542" cy="43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499783" y="3779837"/>
              <a:ext cx="0" cy="1295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43745" y="4242871"/>
              <a:ext cx="1466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Scraper 1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15245" y="2484437"/>
              <a:ext cx="0" cy="1143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188515" y="2871271"/>
              <a:ext cx="1440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Scraper 2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5572126" y="1866902"/>
              <a:ext cx="923924" cy="10858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19183" y="287710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Scrapers 3 &amp; 4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210301" y="1613971"/>
              <a:ext cx="847724" cy="13387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8" y="5254549"/>
            <a:ext cx="4816474" cy="67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95" y="3554083"/>
            <a:ext cx="3063250" cy="237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3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48685" y="5642326"/>
            <a:ext cx="2326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</a:t>
            </a:r>
            <a:r>
              <a:rPr lang="el-GR" sz="1800" dirty="0">
                <a:latin typeface="Cambria Math"/>
                <a:ea typeface="Cambria Math"/>
              </a:rPr>
              <a:t>σ</a:t>
            </a:r>
            <a:r>
              <a:rPr lang="en-US" sz="1800" dirty="0">
                <a:latin typeface="Cambria Math"/>
                <a:ea typeface="Cambria Math"/>
              </a:rPr>
              <a:t> </a:t>
            </a:r>
            <a:r>
              <a:rPr lang="en-US" sz="1800" dirty="0" smtClean="0"/>
              <a:t>envelopes.  </a:t>
            </a:r>
            <a:r>
              <a:rPr lang="en-US" sz="1800" dirty="0"/>
              <a:t>2.1 MeV, 5 mA. </a:t>
            </a:r>
            <a:r>
              <a:rPr lang="en-US" sz="1800" dirty="0"/>
              <a:t> A</a:t>
            </a:r>
            <a:r>
              <a:rPr lang="en-US" sz="1800" dirty="0"/>
              <a:t>. Saini.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079052"/>
          </a:xfrm>
        </p:spPr>
        <p:txBody>
          <a:bodyPr/>
          <a:lstStyle/>
          <a:p>
            <a:r>
              <a:rPr lang="en-US" dirty="0" smtClean="0"/>
              <a:t>Two travelling-wave kickers working in synch and absorber</a:t>
            </a:r>
          </a:p>
          <a:p>
            <a:pPr lvl="1"/>
            <a:r>
              <a:rPr lang="en-US" dirty="0" smtClean="0"/>
              <a:t>Two kicker versions, 50 Ohm and 200 Ohm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" y="1886180"/>
            <a:ext cx="6570543" cy="20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185"/>
            <a:ext cx="6817285" cy="243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42339" y="1700564"/>
            <a:ext cx="22428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Passing bunch. </a:t>
            </a:r>
          </a:p>
          <a:p>
            <a:r>
              <a:rPr lang="en-US" sz="1800" dirty="0" smtClean="0"/>
              <a:t>-250V, +250V on upper plates.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785884" y="3591593"/>
            <a:ext cx="238951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Removed bunch.</a:t>
            </a:r>
            <a:r>
              <a:rPr lang="en-US" sz="1800" dirty="0"/>
              <a:t> </a:t>
            </a:r>
            <a:r>
              <a:rPr lang="en-US" sz="1800" dirty="0" smtClean="0"/>
              <a:t>+250V</a:t>
            </a:r>
            <a:r>
              <a:rPr lang="en-US" sz="1800" dirty="0"/>
              <a:t>, </a:t>
            </a:r>
            <a:r>
              <a:rPr lang="en-US" sz="1800" dirty="0" smtClean="0"/>
              <a:t>-250V </a:t>
            </a:r>
            <a:r>
              <a:rPr lang="en-US" sz="1800" dirty="0"/>
              <a:t>on upper </a:t>
            </a:r>
            <a:r>
              <a:rPr lang="en-US" sz="1800" dirty="0" smtClean="0"/>
              <a:t>plates. Case with 0.05% of beam leaking to scrapers is shown.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5819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 Ohm kicker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48" y="948156"/>
            <a:ext cx="6819180" cy="3856757"/>
          </a:xfrm>
        </p:spPr>
        <p:txBody>
          <a:bodyPr/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Bipolar signal; commercially available amplifier</a:t>
            </a:r>
          </a:p>
          <a:p>
            <a:pPr lvl="1"/>
            <a:r>
              <a:rPr lang="en-US" dirty="0" smtClean="0"/>
              <a:t>bunches to be removed or passed are kicked in opposite directions</a:t>
            </a:r>
          </a:p>
          <a:p>
            <a:pPr lvl="1"/>
            <a:r>
              <a:rPr lang="en-US" dirty="0" smtClean="0"/>
              <a:t>Plates connected in vacuum with 50 Ohm cables</a:t>
            </a:r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One plate is successfully tested in vacuum</a:t>
            </a:r>
          </a:p>
          <a:p>
            <a:pPr lvl="2"/>
            <a:r>
              <a:rPr lang="en-US" dirty="0" smtClean="0"/>
              <a:t>Full-power and RF measurements</a:t>
            </a:r>
          </a:p>
          <a:p>
            <a:pPr lvl="1"/>
            <a:r>
              <a:rPr lang="en-US" dirty="0" smtClean="0"/>
              <a:t>Final prototype is fully assembled</a:t>
            </a:r>
          </a:p>
          <a:p>
            <a:pPr lvl="2"/>
            <a:r>
              <a:rPr lang="en-US" dirty="0" smtClean="0"/>
              <a:t>Will be power-tested in coming months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9" y="4887121"/>
            <a:ext cx="1884289" cy="141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533" y="874935"/>
            <a:ext cx="2128464" cy="1807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2287" y="2605178"/>
            <a:ext cx="206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3D model. </a:t>
            </a:r>
            <a:r>
              <a:rPr lang="en-US" sz="1800" dirty="0" err="1" smtClean="0"/>
              <a:t>A.Chen</a:t>
            </a:r>
            <a:r>
              <a:rPr lang="en-US" sz="1800" dirty="0" smtClean="0"/>
              <a:t>, M. Jones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7502" y="3623598"/>
            <a:ext cx="2976713" cy="2232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2098" y="4925843"/>
            <a:ext cx="277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Half of the kicker (one plate) assembled. </a:t>
            </a:r>
            <a:r>
              <a:rPr lang="en-US" sz="1800" dirty="0" err="1" smtClean="0"/>
              <a:t>D.Sun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85736" y="5615488"/>
            <a:ext cx="217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Kicker under testing. </a:t>
            </a:r>
            <a:r>
              <a:rPr lang="en-US" sz="1800" dirty="0" err="1" smtClean="0"/>
              <a:t>D.Sun</a:t>
            </a:r>
            <a:r>
              <a:rPr lang="en-US" sz="1800" dirty="0" smtClean="0"/>
              <a:t>, D. Peterson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070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Ohm kicker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5844396" cy="5304198"/>
          </a:xfrm>
        </p:spPr>
        <p:txBody>
          <a:bodyPr/>
          <a:lstStyle/>
          <a:p>
            <a:r>
              <a:rPr lang="en-US" dirty="0" smtClean="0"/>
              <a:t>Higher impedance allows considering a fast switch as a driver</a:t>
            </a:r>
          </a:p>
          <a:p>
            <a:pPr lvl="1"/>
            <a:r>
              <a:rPr lang="en-US" dirty="0" smtClean="0"/>
              <a:t>Potentially simpler and cheaper solution; DC-coupled</a:t>
            </a:r>
          </a:p>
          <a:p>
            <a:r>
              <a:rPr lang="en-US" dirty="0" smtClean="0"/>
              <a:t>TW structure is a helix</a:t>
            </a:r>
          </a:p>
          <a:p>
            <a:r>
              <a:rPr lang="en-US" dirty="0" smtClean="0"/>
              <a:t>One vacuum-compatible helix was tested</a:t>
            </a:r>
          </a:p>
          <a:p>
            <a:pPr lvl="1"/>
            <a:r>
              <a:rPr lang="en-US" dirty="0" smtClean="0"/>
              <a:t>Power testing in vacuum is successful</a:t>
            </a:r>
          </a:p>
          <a:p>
            <a:pPr lvl="1"/>
            <a:r>
              <a:rPr lang="en-US" dirty="0" smtClean="0"/>
              <a:t>The phase velocity was found off by 5%; redesigned</a:t>
            </a:r>
          </a:p>
          <a:p>
            <a:r>
              <a:rPr lang="en-US" dirty="0" smtClean="0"/>
              <a:t>Parts for a complete kicker have been ordered</a:t>
            </a:r>
          </a:p>
          <a:p>
            <a:pPr lvl="1"/>
            <a:r>
              <a:rPr lang="en-US" dirty="0" smtClean="0"/>
              <a:t>Will be fully tested before June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42" y="905774"/>
            <a:ext cx="2811059" cy="28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51442" y="3785199"/>
            <a:ext cx="2811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Kicker prepared for power testing in vacuum. </a:t>
            </a:r>
          </a:p>
          <a:p>
            <a:r>
              <a:rPr lang="en-US" sz="1800" dirty="0" err="1" smtClean="0"/>
              <a:t>A.Chen</a:t>
            </a:r>
            <a:r>
              <a:rPr lang="en-US" sz="1800" dirty="0" smtClean="0"/>
              <a:t>, </a:t>
            </a:r>
            <a:r>
              <a:rPr lang="en-US" sz="1800" dirty="0" err="1" smtClean="0"/>
              <a:t>G.Saewert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021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200 Ohm Helix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Driver (G. Saewert)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44" y="811290"/>
            <a:ext cx="8691113" cy="2838840"/>
          </a:xfrm>
        </p:spPr>
        <p:txBody>
          <a:bodyPr/>
          <a:lstStyle/>
          <a:p>
            <a:r>
              <a:rPr lang="en-US" dirty="0" smtClean="0"/>
              <a:t>Initial scheme: bipolar </a:t>
            </a:r>
            <a:r>
              <a:rPr lang="en-US" dirty="0" err="1" smtClean="0"/>
              <a:t>cascode</a:t>
            </a:r>
            <a:r>
              <a:rPr lang="en-US" dirty="0" smtClean="0"/>
              <a:t> switch; 5 FETs each side</a:t>
            </a:r>
          </a:p>
          <a:p>
            <a:pPr lvl="1"/>
            <a:r>
              <a:rPr lang="en-US" dirty="0" smtClean="0"/>
              <a:t>500V with one side was demonstrated; 2.3/ 9 ns times </a:t>
            </a:r>
          </a:p>
          <a:p>
            <a:pPr lvl="1"/>
            <a:r>
              <a:rPr lang="en-US" dirty="0" smtClean="0"/>
              <a:t>Bipolar: too high capacitance; dead time during transition</a:t>
            </a:r>
          </a:p>
          <a:p>
            <a:pPr lvl="1"/>
            <a:r>
              <a:rPr lang="en-US" dirty="0" smtClean="0"/>
              <a:t>Found that driver jitter is low =&gt; can drive FETs individually</a:t>
            </a:r>
          </a:p>
          <a:p>
            <a:r>
              <a:rPr lang="en-US" dirty="0" smtClean="0"/>
              <a:t>Present stage: unipolar switch</a:t>
            </a:r>
          </a:p>
          <a:p>
            <a:pPr lvl="1"/>
            <a:r>
              <a:rPr lang="en-US" dirty="0" smtClean="0"/>
              <a:t>Two FETs driven individually</a:t>
            </a:r>
          </a:p>
          <a:p>
            <a:pPr lvl="1"/>
            <a:r>
              <a:rPr lang="en-US" dirty="0" smtClean="0"/>
              <a:t> matched to &lt;0.2ns</a:t>
            </a:r>
          </a:p>
          <a:p>
            <a:pPr lvl="1"/>
            <a:r>
              <a:rPr lang="en-US" dirty="0" smtClean="0"/>
              <a:t>200V pulse with good rise/fall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32" y="2550086"/>
            <a:ext cx="3931768" cy="254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99844" y="4066501"/>
            <a:ext cx="5243424" cy="216693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New development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GaN</a:t>
            </a:r>
            <a:r>
              <a:rPr lang="en-US" dirty="0" smtClean="0"/>
              <a:t> FETs, 650V rating</a:t>
            </a:r>
          </a:p>
          <a:p>
            <a:pPr lvl="1"/>
            <a:r>
              <a:rPr lang="en-US" dirty="0" smtClean="0"/>
              <a:t>Switch with 3 FETs is being assembled; goal is ≥500V</a:t>
            </a:r>
          </a:p>
          <a:p>
            <a:pPr lvl="1"/>
            <a:r>
              <a:rPr lang="en-US" dirty="0" smtClean="0"/>
              <a:t>Cooling scheme for CW (~35 MHz) is being designed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07433" y="3407433"/>
            <a:ext cx="1804799" cy="3473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19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63309" y="2146591"/>
            <a:ext cx="2666019" cy="2421500"/>
            <a:chOff x="2743322" y="837315"/>
            <a:chExt cx="6117847" cy="55567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3322" y="837315"/>
              <a:ext cx="4783016" cy="5556738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4617268" y="3678665"/>
              <a:ext cx="4243901" cy="2570030"/>
              <a:chOff x="4617268" y="3678665"/>
              <a:chExt cx="4243901" cy="257003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44997" y="4592956"/>
                <a:ext cx="2816172" cy="1655739"/>
              </a:xfrm>
              <a:prstGeom prst="rect">
                <a:avLst/>
              </a:prstGeom>
              <a:ln w="25400">
                <a:solidFill>
                  <a:schemeClr val="accent6"/>
                </a:solidFill>
              </a:ln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4617268" y="3678665"/>
                <a:ext cx="715223" cy="42255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>
                <a:stCxn id="25" idx="3"/>
                <a:endCxn id="24" idx="0"/>
              </p:cNvCxnSpPr>
              <p:nvPr/>
            </p:nvCxnSpPr>
            <p:spPr>
              <a:xfrm>
                <a:off x="5332491" y="3889943"/>
                <a:ext cx="2120592" cy="703013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988459" y="4137433"/>
                <a:ext cx="1056538" cy="1283393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Kickers simulations (M. Hassan)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320592"/>
          </a:xfrm>
        </p:spPr>
        <p:txBody>
          <a:bodyPr/>
          <a:lstStyle/>
          <a:p>
            <a:r>
              <a:rPr lang="en-US" dirty="0" smtClean="0"/>
              <a:t>Both kickers were simulated with time </a:t>
            </a:r>
            <a:r>
              <a:rPr lang="en-US" dirty="0"/>
              <a:t>domain solver of </a:t>
            </a:r>
            <a:r>
              <a:rPr lang="en-US" dirty="0" smtClean="0"/>
              <a:t>CST</a:t>
            </a:r>
          </a:p>
          <a:p>
            <a:pPr lvl="1"/>
            <a:r>
              <a:rPr lang="en-US" dirty="0" smtClean="0"/>
              <a:t>With all mechanical details and realistic pulse shapes</a:t>
            </a:r>
          </a:p>
          <a:p>
            <a:r>
              <a:rPr lang="en-US" dirty="0" smtClean="0"/>
              <a:t>Angles differ from the model of parallel plates by &lt;10%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588666" y="2456685"/>
            <a:ext cx="2078761" cy="2068534"/>
            <a:chOff x="2213678" y="1076150"/>
            <a:chExt cx="6930322" cy="5610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3678" y="1076150"/>
              <a:ext cx="5777347" cy="472432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291343" y="3410018"/>
              <a:ext cx="4852657" cy="3276532"/>
              <a:chOff x="4291343" y="3410018"/>
              <a:chExt cx="4852657" cy="327653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68408" y="4433055"/>
                <a:ext cx="3775592" cy="2253495"/>
              </a:xfrm>
              <a:prstGeom prst="rect">
                <a:avLst/>
              </a:prstGeom>
              <a:ln w="25400">
                <a:solidFill>
                  <a:schemeClr val="accent6"/>
                </a:solidFill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291343" y="3410018"/>
                <a:ext cx="972332" cy="537293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endCxn id="10" idx="0"/>
              </p:cNvCxnSpPr>
              <p:nvPr/>
            </p:nvCxnSpPr>
            <p:spPr>
              <a:xfrm>
                <a:off x="5244584" y="3700250"/>
                <a:ext cx="2011620" cy="732805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2"/>
                <a:endCxn id="10" idx="1"/>
              </p:cNvCxnSpPr>
              <p:nvPr/>
            </p:nvCxnSpPr>
            <p:spPr>
              <a:xfrm>
                <a:off x="4777509" y="3947311"/>
                <a:ext cx="590899" cy="1612492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09" y="4657773"/>
            <a:ext cx="3329858" cy="168417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5514" y="4697204"/>
            <a:ext cx="3476318" cy="160531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31548" y="2297353"/>
            <a:ext cx="1024872" cy="986581"/>
          </a:xfrm>
          <a:prstGeom prst="rect">
            <a:avLst/>
          </a:prstGeom>
        </p:spPr>
      </p:pic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2412501" y="2816104"/>
            <a:ext cx="989600" cy="397587"/>
            <a:chOff x="3360803" y="1911884"/>
            <a:chExt cx="1422092" cy="57134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4082199" y="1929640"/>
              <a:ext cx="204307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4385576" y="1929640"/>
              <a:ext cx="204307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3360803" y="1911884"/>
              <a:ext cx="1422092" cy="571348"/>
              <a:chOff x="3360803" y="1911884"/>
              <a:chExt cx="1422092" cy="571348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H="1">
                <a:off x="3470696" y="2149666"/>
                <a:ext cx="472910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3360803" y="2175455"/>
                <a:ext cx="6992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6"/>
                    </a:solidFill>
                  </a:rPr>
                  <a:t>20 mm</a:t>
                </a:r>
                <a:endParaRPr lang="en-US" sz="14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035575" y="1911884"/>
                <a:ext cx="7473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6"/>
                    </a:solidFill>
                  </a:rPr>
                  <a:t>5.3 mm</a:t>
                </a:r>
                <a:endParaRPr lang="en-US" sz="1400" b="1" dirty="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5604419" y="2310704"/>
            <a:ext cx="1001348" cy="1321203"/>
            <a:chOff x="4908292" y="1272272"/>
            <a:chExt cx="1291463" cy="170398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08292" y="1272272"/>
              <a:ext cx="1158712" cy="1703988"/>
            </a:xfrm>
            <a:prstGeom prst="rect">
              <a:avLst/>
            </a:prstGeom>
          </p:spPr>
        </p:pic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5062603" y="1733841"/>
              <a:ext cx="1137152" cy="698591"/>
              <a:chOff x="5062603" y="1733841"/>
              <a:chExt cx="1137152" cy="698591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5062603" y="1777240"/>
                <a:ext cx="930063" cy="655192"/>
                <a:chOff x="5062603" y="1777240"/>
                <a:chExt cx="930063" cy="655192"/>
              </a:xfrm>
            </p:grpSpPr>
            <p:cxnSp>
              <p:nvCxnSpPr>
                <p:cNvPr id="59" name="Straight Arrow Connector 58"/>
                <p:cNvCxnSpPr/>
                <p:nvPr/>
              </p:nvCxnSpPr>
              <p:spPr>
                <a:xfrm flipH="1">
                  <a:off x="5249492" y="2124266"/>
                  <a:ext cx="408614" cy="0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/>
              </p:nvSpPr>
              <p:spPr>
                <a:xfrm>
                  <a:off x="5062603" y="2124655"/>
                  <a:ext cx="9300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accent6"/>
                      </a:solidFill>
                    </a:rPr>
                    <a:t>10.46 mm</a:t>
                  </a:r>
                  <a:endParaRPr lang="en-US" sz="1400" b="1" dirty="0">
                    <a:solidFill>
                      <a:schemeClr val="accent6"/>
                    </a:solidFill>
                  </a:endParaRPr>
                </a:p>
              </p:txBody>
            </p:sp>
            <p:cxnSp>
              <p:nvCxnSpPr>
                <p:cNvPr id="61" name="Straight Arrow Connector 60"/>
                <p:cNvCxnSpPr/>
                <p:nvPr/>
              </p:nvCxnSpPr>
              <p:spPr>
                <a:xfrm flipH="1">
                  <a:off x="5731776" y="1777240"/>
                  <a:ext cx="204307" cy="0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5453799" y="1777240"/>
                  <a:ext cx="204307" cy="0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TextBox 57"/>
              <p:cNvSpPr txBox="1"/>
              <p:nvPr/>
            </p:nvSpPr>
            <p:spPr>
              <a:xfrm>
                <a:off x="5361064" y="1733841"/>
                <a:ext cx="8386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6"/>
                    </a:solidFill>
                  </a:rPr>
                  <a:t>2.84 mm</a:t>
                </a:r>
                <a:endParaRPr lang="en-US" sz="1400" b="1" dirty="0">
                  <a:solidFill>
                    <a:schemeClr val="accent6"/>
                  </a:solidFill>
                </a:endParaRPr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570973" y="4383425"/>
            <a:ext cx="10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50 Ohm</a:t>
            </a:r>
            <a:endParaRPr lang="en-US" sz="1800" dirty="0"/>
          </a:p>
        </p:txBody>
      </p:sp>
      <p:sp>
        <p:nvSpPr>
          <p:cNvPr id="65" name="TextBox 64"/>
          <p:cNvSpPr txBox="1"/>
          <p:nvPr/>
        </p:nvSpPr>
        <p:spPr>
          <a:xfrm>
            <a:off x="5811731" y="4367697"/>
            <a:ext cx="11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200 Ohm</a:t>
            </a:r>
            <a:endParaRPr lang="en-US" sz="1800" dirty="0"/>
          </a:p>
        </p:txBody>
      </p:sp>
      <p:sp>
        <p:nvSpPr>
          <p:cNvPr id="66" name="TextBox 65"/>
          <p:cNvSpPr txBox="1"/>
          <p:nvPr/>
        </p:nvSpPr>
        <p:spPr>
          <a:xfrm>
            <a:off x="7039155" y="3264180"/>
            <a:ext cx="1940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Simulated geometries and propagated signals for two kickers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691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53" y="818760"/>
            <a:ext cx="8672513" cy="5538908"/>
          </a:xfrm>
        </p:spPr>
        <p:txBody>
          <a:bodyPr/>
          <a:lstStyle/>
          <a:p>
            <a:r>
              <a:rPr lang="en-US" dirty="0" smtClean="0"/>
              <a:t>MEBT vacuum concept did not change since 2012</a:t>
            </a:r>
          </a:p>
          <a:p>
            <a:pPr lvl="1"/>
            <a:r>
              <a:rPr lang="en-US" dirty="0" smtClean="0"/>
              <a:t>HV in most of MEBT and UHV, particle-free in last ~3m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vacuum equipment was identified and most purchased </a:t>
            </a:r>
          </a:p>
          <a:p>
            <a:pPr lvl="1"/>
            <a:r>
              <a:rPr lang="en-US" dirty="0" smtClean="0"/>
              <a:t>Design of the differential pumping section will start in FY16</a:t>
            </a:r>
          </a:p>
          <a:p>
            <a:pPr lvl="1"/>
            <a:r>
              <a:rPr lang="en-US" dirty="0" smtClean="0"/>
              <a:t>During PXIE operation, need to determine for PIP-II</a:t>
            </a:r>
          </a:p>
          <a:p>
            <a:pPr lvl="2"/>
            <a:r>
              <a:rPr lang="en-US" dirty="0" smtClean="0"/>
              <a:t>Length of particle-free region</a:t>
            </a:r>
          </a:p>
          <a:p>
            <a:pPr lvl="2"/>
            <a:r>
              <a:rPr lang="en-US" dirty="0" smtClean="0"/>
              <a:t>Fast acting valve system area (see C. Baffes’ talk)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8" y="1690488"/>
            <a:ext cx="6159262" cy="26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42340" y="3246264"/>
            <a:ext cx="11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A. Chen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579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commissioning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MEBT length will grow in 3 steps, determined by magnet delivery schedule</a:t>
            </a:r>
          </a:p>
          <a:p>
            <a:pPr lvl="1"/>
            <a:r>
              <a:rPr lang="en-US" dirty="0" smtClean="0"/>
              <a:t>MEBT-1 – 2 doublets, 1 bunching cavity (FY16)</a:t>
            </a:r>
          </a:p>
          <a:p>
            <a:pPr lvl="2"/>
            <a:r>
              <a:rPr lang="en-US" dirty="0" smtClean="0"/>
              <a:t>Main goal: commission the RFQ beam – see J. </a:t>
            </a:r>
            <a:r>
              <a:rPr lang="en-US" dirty="0" err="1" smtClean="0"/>
              <a:t>Steimel’s</a:t>
            </a:r>
            <a:r>
              <a:rPr lang="en-US" dirty="0" smtClean="0"/>
              <a:t> report</a:t>
            </a:r>
          </a:p>
          <a:p>
            <a:pPr lvl="2"/>
            <a:r>
              <a:rPr lang="en-US" dirty="0" smtClean="0"/>
              <a:t>Test absorber prototype with H- beam</a:t>
            </a:r>
          </a:p>
          <a:p>
            <a:pPr lvl="1"/>
            <a:r>
              <a:rPr lang="en-US" dirty="0" smtClean="0"/>
              <a:t>MEBT-2 - + 4 triplets, </a:t>
            </a:r>
            <a:r>
              <a:rPr lang="en-US" dirty="0"/>
              <a:t>1 bunching </a:t>
            </a:r>
            <a:r>
              <a:rPr lang="en-US" dirty="0" smtClean="0"/>
              <a:t>cavity </a:t>
            </a:r>
          </a:p>
          <a:p>
            <a:pPr lvl="2"/>
            <a:r>
              <a:rPr lang="en-US" dirty="0" smtClean="0"/>
              <a:t>Install in Jul-Sep 2016, run in Oct-Dec 2016</a:t>
            </a:r>
          </a:p>
          <a:p>
            <a:pPr lvl="1"/>
            <a:r>
              <a:rPr lang="en-US" dirty="0" smtClean="0"/>
              <a:t>MEBT-3 - </a:t>
            </a:r>
            <a:r>
              <a:rPr lang="en-US" dirty="0"/>
              <a:t>+ </a:t>
            </a:r>
            <a:r>
              <a:rPr lang="en-US" dirty="0" smtClean="0"/>
              <a:t>3 </a:t>
            </a:r>
            <a:r>
              <a:rPr lang="en-US" dirty="0"/>
              <a:t>triplets, 1 bunching </a:t>
            </a:r>
            <a:r>
              <a:rPr lang="en-US" dirty="0" smtClean="0"/>
              <a:t>cavity</a:t>
            </a:r>
          </a:p>
          <a:p>
            <a:pPr lvl="2"/>
            <a:r>
              <a:rPr lang="en-US" dirty="0" smtClean="0"/>
              <a:t>Install in Jan-Feb 2017, run Mar-Apr 2017</a:t>
            </a:r>
          </a:p>
          <a:p>
            <a:r>
              <a:rPr lang="en-US" dirty="0" smtClean="0"/>
              <a:t>The final MEBT (install in 2017)</a:t>
            </a:r>
          </a:p>
          <a:p>
            <a:pPr lvl="1"/>
            <a:r>
              <a:rPr lang="en-US" dirty="0" smtClean="0"/>
              <a:t>Particle-free vacuum chamber in front of HWR</a:t>
            </a:r>
          </a:p>
          <a:p>
            <a:pPr lvl="1"/>
            <a:r>
              <a:rPr lang="en-US" dirty="0" smtClean="0"/>
              <a:t>Final chopping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222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55" y="896397"/>
            <a:ext cx="8672513" cy="3648168"/>
          </a:xfrm>
        </p:spPr>
        <p:txBody>
          <a:bodyPr/>
          <a:lstStyle/>
          <a:p>
            <a:r>
              <a:rPr lang="en-US" dirty="0" smtClean="0"/>
              <a:t>2-3 versions differing by placement of diagnostics</a:t>
            </a:r>
          </a:p>
          <a:p>
            <a:r>
              <a:rPr lang="en-US" dirty="0" smtClean="0"/>
              <a:t>The main goal is to test kickers </a:t>
            </a:r>
          </a:p>
          <a:p>
            <a:pPr lvl="1"/>
            <a:r>
              <a:rPr lang="en-US" dirty="0" smtClean="0"/>
              <a:t>Both prototypes are installed</a:t>
            </a:r>
          </a:p>
          <a:p>
            <a:pPr lvl="1"/>
            <a:r>
              <a:rPr lang="en-US" dirty="0" smtClean="0"/>
              <a:t>Test: kickers survival and resulting angle</a:t>
            </a:r>
          </a:p>
          <a:p>
            <a:pPr lvl="1"/>
            <a:r>
              <a:rPr lang="en-US" dirty="0" smtClean="0"/>
              <a:t>50 Ohm: two 81.25 MHz CW drivers</a:t>
            </a:r>
          </a:p>
          <a:p>
            <a:pPr lvl="1"/>
            <a:r>
              <a:rPr lang="en-US" dirty="0" smtClean="0"/>
              <a:t>200 Ohm: two 500V switch prototypes</a:t>
            </a:r>
          </a:p>
          <a:p>
            <a:pPr lvl="1"/>
            <a:r>
              <a:rPr lang="en-US" dirty="0" smtClean="0"/>
              <a:t>If lucky and time permits, may try to run them in synch aiming to observe separation of every other bunch</a:t>
            </a:r>
          </a:p>
          <a:p>
            <a:r>
              <a:rPr lang="en-US" dirty="0" smtClean="0"/>
              <a:t>Also: optics; tests of laser wire and extinction monitor (RWM)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165031" y="4437306"/>
            <a:ext cx="8751708" cy="1824948"/>
            <a:chOff x="165031" y="4356645"/>
            <a:chExt cx="8751708" cy="1824948"/>
          </a:xfrm>
        </p:grpSpPr>
        <p:grpSp>
          <p:nvGrpSpPr>
            <p:cNvPr id="131" name="Group 130"/>
            <p:cNvGrpSpPr/>
            <p:nvPr/>
          </p:nvGrpSpPr>
          <p:grpSpPr>
            <a:xfrm>
              <a:off x="165031" y="4356645"/>
              <a:ext cx="8751708" cy="1824948"/>
              <a:chOff x="116659" y="2676407"/>
              <a:chExt cx="8751708" cy="1824948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116659" y="2676407"/>
                <a:ext cx="8751708" cy="1824948"/>
                <a:chOff x="116659" y="2676407"/>
                <a:chExt cx="8751708" cy="1824948"/>
              </a:xfrm>
            </p:grpSpPr>
            <p:grpSp>
              <p:nvGrpSpPr>
                <p:cNvPr id="42" name="Group 41"/>
                <p:cNvGrpSpPr>
                  <a:grpSpLocks noChangeAspect="1"/>
                </p:cNvGrpSpPr>
                <p:nvPr/>
              </p:nvGrpSpPr>
              <p:grpSpPr>
                <a:xfrm>
                  <a:off x="116659" y="2676407"/>
                  <a:ext cx="8751708" cy="1824948"/>
                  <a:chOff x="0" y="190500"/>
                  <a:chExt cx="6912610" cy="1441450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0" y="190500"/>
                    <a:ext cx="6350000" cy="1250950"/>
                    <a:chOff x="0" y="190500"/>
                    <a:chExt cx="6350000" cy="1250950"/>
                  </a:xfrm>
                </p:grpSpPr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0" y="190500"/>
                      <a:ext cx="6350000" cy="1250950"/>
                      <a:chOff x="0" y="0"/>
                      <a:chExt cx="6350000" cy="1250950"/>
                    </a:xfrm>
                  </p:grpSpPr>
                  <p:pic>
                    <p:nvPicPr>
                      <p:cNvPr id="78" name="Picture 77"/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450"/>
                        <a:ext cx="59436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sp>
                    <p:nvSpPr>
                      <p:cNvPr id="79" name="Rectangle 78"/>
                      <p:cNvSpPr/>
                      <p:nvPr/>
                    </p:nvSpPr>
                    <p:spPr>
                      <a:xfrm>
                        <a:off x="5353050" y="0"/>
                        <a:ext cx="996950" cy="1212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8" name="Group 57"/>
                    <p:cNvGrpSpPr/>
                    <p:nvPr/>
                  </p:nvGrpSpPr>
                  <p:grpSpPr>
                    <a:xfrm>
                      <a:off x="5251876" y="238456"/>
                      <a:ext cx="854284" cy="1069009"/>
                      <a:chOff x="197276" y="238456"/>
                      <a:chExt cx="854284" cy="1069009"/>
                    </a:xfrm>
                  </p:grpSpPr>
                  <p:grpSp>
                    <p:nvGrpSpPr>
                      <p:cNvPr id="59" name="Group 58"/>
                      <p:cNvGrpSpPr/>
                      <p:nvPr/>
                    </p:nvGrpSpPr>
                    <p:grpSpPr>
                      <a:xfrm>
                        <a:off x="197276" y="238456"/>
                        <a:ext cx="854284" cy="826439"/>
                        <a:chOff x="197276" y="238456"/>
                        <a:chExt cx="854284" cy="826439"/>
                      </a:xfrm>
                    </p:grpSpPr>
                    <p:grpSp>
                      <p:nvGrpSpPr>
                        <p:cNvPr id="61" name="Group 60"/>
                        <p:cNvGrpSpPr/>
                        <p:nvPr/>
                      </p:nvGrpSpPr>
                      <p:grpSpPr>
                        <a:xfrm>
                          <a:off x="197276" y="238456"/>
                          <a:ext cx="573405" cy="760398"/>
                          <a:chOff x="172828" y="208966"/>
                          <a:chExt cx="502344" cy="666359"/>
                        </a:xfrm>
                      </p:grpSpPr>
                      <p:sp>
                        <p:nvSpPr>
                          <p:cNvPr id="67" name="TextBox 29"/>
                          <p:cNvSpPr txBox="1"/>
                          <p:nvPr/>
                        </p:nvSpPr>
                        <p:spPr>
                          <a:xfrm>
                            <a:off x="172828" y="208966"/>
                            <a:ext cx="502344" cy="1917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algn="r" fontAlgn="base">
                              <a:spcBef>
                                <a:spcPts val="385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kern="1200" dirty="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Times New Roman"/>
                              </a:rPr>
                              <a:t>Toroid</a:t>
                            </a:r>
                            <a:endParaRPr lang="en-US" sz="1200" dirty="0">
                              <a:effectLst/>
                              <a:latin typeface="Times New Roman"/>
                              <a:ea typeface="Times New Roman"/>
                            </a:endParaRPr>
                          </a:p>
                        </p:txBody>
                      </p:sp>
                      <p:cxnSp>
                        <p:nvCxnSpPr>
                          <p:cNvPr id="68" name="Straight Arrow Connector 67"/>
                          <p:cNvCxnSpPr/>
                          <p:nvPr/>
                        </p:nvCxnSpPr>
                        <p:spPr>
                          <a:xfrm flipH="1">
                            <a:off x="344186" y="400698"/>
                            <a:ext cx="76068" cy="196074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69" name="Group 68"/>
                          <p:cNvGrpSpPr/>
                          <p:nvPr/>
                        </p:nvGrpSpPr>
                        <p:grpSpPr>
                          <a:xfrm>
                            <a:off x="263916" y="646725"/>
                            <a:ext cx="179703" cy="228600"/>
                            <a:chOff x="263916" y="646725"/>
                            <a:chExt cx="350467" cy="446216"/>
                          </a:xfrm>
                        </p:grpSpPr>
                        <p:grpSp>
                          <p:nvGrpSpPr>
                            <p:cNvPr id="70" name="Group 69"/>
                            <p:cNvGrpSpPr/>
                            <p:nvPr/>
                          </p:nvGrpSpPr>
                          <p:grpSpPr>
                            <a:xfrm>
                              <a:off x="527388" y="752999"/>
                              <a:ext cx="86995" cy="253365"/>
                              <a:chOff x="527388" y="752999"/>
                              <a:chExt cx="87283" cy="253365"/>
                            </a:xfrm>
                          </p:grpSpPr>
                          <p:sp>
                            <p:nvSpPr>
                              <p:cNvPr id="76" name="Rectangle 7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flipH="1">
                                <a:off x="568952" y="752999"/>
                                <a:ext cx="45719" cy="25336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pPr marL="0" marR="0" algn="r" fontAlgn="base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2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en-US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" name="Rectangle 7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flipH="1">
                                <a:off x="527388" y="789020"/>
                                <a:ext cx="48895" cy="18097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pPr marL="0" marR="0" algn="r" fontAlgn="base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2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en-US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71" name="Group 70"/>
                            <p:cNvGrpSpPr/>
                            <p:nvPr/>
                          </p:nvGrpSpPr>
                          <p:grpSpPr>
                            <a:xfrm flipH="1">
                              <a:off x="263916" y="746357"/>
                              <a:ext cx="86995" cy="253365"/>
                              <a:chOff x="263916" y="746357"/>
                              <a:chExt cx="87283" cy="253365"/>
                            </a:xfrm>
                          </p:grpSpPr>
                          <p:sp>
                            <p:nvSpPr>
                              <p:cNvPr id="74" name="Rectangle 7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flipH="1">
                                <a:off x="305480" y="746357"/>
                                <a:ext cx="45719" cy="25336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pPr marL="0" marR="0" algn="r" fontAlgn="base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2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en-US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" name="Rectangle 7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flipH="1">
                                <a:off x="263916" y="782378"/>
                                <a:ext cx="48895" cy="18097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pPr marL="0" marR="0" algn="r" fontAlgn="base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2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Times New Roman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en-US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2" name="Rectangle 71"/>
                            <p:cNvSpPr/>
                            <p:nvPr/>
                          </p:nvSpPr>
                          <p:spPr>
                            <a:xfrm>
                              <a:off x="348050" y="646725"/>
                              <a:ext cx="179705" cy="147320"/>
                            </a:xfrm>
                            <a:prstGeom prst="rect">
                              <a:avLst/>
                            </a:prstGeom>
                            <a:solidFill>
                              <a:srgbClr val="FFC000"/>
                            </a:solidFill>
                            <a:ln w="9525"/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algn="r" fontAlgn="base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US" sz="1200" kern="12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en-US" sz="1200">
                                <a:effectLst/>
                                <a:latin typeface="Times New Roman"/>
                                <a:ea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73" name="Rectangle 72"/>
                            <p:cNvSpPr/>
                            <p:nvPr/>
                          </p:nvSpPr>
                          <p:spPr>
                            <a:xfrm>
                              <a:off x="348050" y="945621"/>
                              <a:ext cx="179705" cy="147320"/>
                            </a:xfrm>
                            <a:prstGeom prst="rect">
                              <a:avLst/>
                            </a:prstGeom>
                            <a:solidFill>
                              <a:srgbClr val="FFC000"/>
                            </a:solidFill>
                            <a:ln w="9525"/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algn="r" fontAlgn="base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US" sz="1200" kern="12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en-US" sz="1200">
                                <a:effectLst/>
                                <a:latin typeface="Times New Roman"/>
                                <a:ea typeface="Times New Roman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2" name="Group 61"/>
                        <p:cNvGrpSpPr/>
                        <p:nvPr/>
                      </p:nvGrpSpPr>
                      <p:grpSpPr>
                        <a:xfrm>
                          <a:off x="501648" y="787400"/>
                          <a:ext cx="416553" cy="194310"/>
                          <a:chOff x="506373" y="790821"/>
                          <a:chExt cx="1647533" cy="257892"/>
                        </a:xfrm>
                      </p:grpSpPr>
                      <p:sp>
                        <p:nvSpPr>
                          <p:cNvPr id="64" name="Rectangl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H="1">
                            <a:off x="2108837" y="790821"/>
                            <a:ext cx="45069" cy="25336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 algn="r" fontAlgn="base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kern="120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Times New Roman"/>
                                <a:cs typeface="Times New Roman"/>
                              </a:rPr>
                              <a:t> </a:t>
                            </a:r>
                            <a:endParaRPr lang="en-US" sz="1200">
                              <a:effectLst/>
                              <a:latin typeface="Times New Roman"/>
                              <a:ea typeface="Times New Roman"/>
                            </a:endParaRPr>
                          </a:p>
                        </p:txBody>
                      </p:sp>
                      <p:sp>
                        <p:nvSpPr>
                          <p:cNvPr id="65" name="Rectangl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373" y="795348"/>
                            <a:ext cx="45085" cy="25336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 algn="r" fontAlgn="base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kern="120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Times New Roman"/>
                                <a:cs typeface="Times New Roman"/>
                              </a:rPr>
                              <a:t> </a:t>
                            </a:r>
                            <a:endParaRPr lang="en-US" sz="1200">
                              <a:effectLst/>
                              <a:latin typeface="Times New Roman"/>
                              <a:ea typeface="Times New Roman"/>
                            </a:endParaRPr>
                          </a:p>
                        </p:txBody>
                      </p:sp>
                      <p:sp>
                        <p:nvSpPr>
                          <p:cNvPr id="66" name="Rectangl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51641" y="831561"/>
                            <a:ext cx="1557020" cy="18097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 algn="r" fontAlgn="base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kern="120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Times New Roman"/>
                                <a:cs typeface="Times New Roman"/>
                              </a:rPr>
                              <a:t> </a:t>
                            </a:r>
                            <a:endParaRPr lang="en-US" sz="1200">
                              <a:effectLst/>
                              <a:latin typeface="Times New Roman"/>
                              <a:ea typeface="Times New Roman"/>
                            </a:endParaRPr>
                          </a:p>
                        </p:txBody>
                      </p:sp>
                    </p:grpSp>
                    <p:sp>
                      <p:nvSpPr>
                        <p:cNvPr id="63" name="Rectangle 62"/>
                        <p:cNvSpPr/>
                        <p:nvPr/>
                      </p:nvSpPr>
                      <p:spPr bwMode="auto">
                        <a:xfrm>
                          <a:off x="787400" y="711200"/>
                          <a:ext cx="264160" cy="35369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60" name="Rectangle 59"/>
                      <p:cNvSpPr/>
                      <p:nvPr/>
                    </p:nvSpPr>
                    <p:spPr bwMode="auto">
                      <a:xfrm>
                        <a:off x="596900" y="717550"/>
                        <a:ext cx="114935" cy="58991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5543551" y="1085850"/>
                    <a:ext cx="897889" cy="546100"/>
                    <a:chOff x="133351" y="0"/>
                    <a:chExt cx="897889" cy="546100"/>
                  </a:xfrm>
                </p:grpSpPr>
                <p:sp>
                  <p:nvSpPr>
                    <p:cNvPr id="53" name="TextBox 21"/>
                    <p:cNvSpPr txBox="1"/>
                    <p:nvPr/>
                  </p:nvSpPr>
                  <p:spPr>
                    <a:xfrm>
                      <a:off x="641349" y="279401"/>
                      <a:ext cx="389891" cy="2127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 marL="0" marR="0" algn="r" fontAlgn="base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ToF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cxnSp>
                  <p:nvCxnSpPr>
                    <p:cNvPr id="54" name="Straight Arrow Connector 53"/>
                    <p:cNvCxnSpPr/>
                    <p:nvPr/>
                  </p:nvCxnSpPr>
                  <p:spPr>
                    <a:xfrm flipH="1" flipV="1">
                      <a:off x="571500" y="0"/>
                      <a:ext cx="139700" cy="35560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5" name="TextBox 21"/>
                    <p:cNvSpPr txBox="1"/>
                    <p:nvPr/>
                  </p:nvSpPr>
                  <p:spPr>
                    <a:xfrm>
                      <a:off x="133351" y="317500"/>
                      <a:ext cx="400049" cy="2286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 marL="0" marR="0" algn="r" fontAlgn="base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FFC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cxnSp>
                  <p:nvCxnSpPr>
                    <p:cNvPr id="56" name="Straight Arrow Connector 55"/>
                    <p:cNvCxnSpPr/>
                    <p:nvPr/>
                  </p:nvCxnSpPr>
                  <p:spPr>
                    <a:xfrm flipH="1" flipV="1">
                      <a:off x="292100" y="222251"/>
                      <a:ext cx="6667" cy="9524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6121400" y="692150"/>
                    <a:ext cx="791210" cy="347345"/>
                    <a:chOff x="0" y="0"/>
                    <a:chExt cx="791210" cy="347345"/>
                  </a:xfrm>
                </p:grpSpPr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107950" y="0"/>
                      <a:ext cx="683260" cy="347345"/>
                      <a:chOff x="0" y="0"/>
                      <a:chExt cx="683260" cy="347345"/>
                    </a:xfrm>
                  </p:grpSpPr>
                  <p:sp>
                    <p:nvSpPr>
                      <p:cNvPr id="51" name="Rectangle 50"/>
                      <p:cNvSpPr/>
                      <p:nvPr/>
                    </p:nvSpPr>
                    <p:spPr>
                      <a:xfrm>
                        <a:off x="0" y="0"/>
                        <a:ext cx="683260" cy="3473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TextBox 21"/>
                      <p:cNvSpPr txBox="1"/>
                      <p:nvPr/>
                    </p:nvSpPr>
                    <p:spPr>
                      <a:xfrm>
                        <a:off x="0" y="19050"/>
                        <a:ext cx="546100" cy="3269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noAutofit/>
                      </a:bodyPr>
                      <a:lstStyle/>
                      <a:p>
                        <a:pPr marL="0" marR="0" algn="r" fontAlgn="base">
                          <a:spcBef>
                            <a:spcPts val="385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kern="12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rPr>
                          <a:t>Dump </a:t>
                        </a:r>
                        <a:endParaRPr lang="en-US" sz="1200">
                          <a:effectLst/>
                          <a:latin typeface="Times New Roman"/>
                          <a:ea typeface="Times New Roman"/>
                        </a:endParaRPr>
                      </a:p>
                    </p:txBody>
                  </p:sp>
                </p:grp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0" y="146050"/>
                      <a:ext cx="95250" cy="11307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6051549" y="275219"/>
                    <a:ext cx="389890" cy="435981"/>
                    <a:chOff x="-1" y="256169"/>
                    <a:chExt cx="389890" cy="435981"/>
                  </a:xfrm>
                </p:grpSpPr>
                <p:sp>
                  <p:nvSpPr>
                    <p:cNvPr id="47" name="TextBox 21"/>
                    <p:cNvSpPr txBox="1"/>
                    <p:nvPr/>
                  </p:nvSpPr>
                  <p:spPr>
                    <a:xfrm>
                      <a:off x="-1" y="256169"/>
                      <a:ext cx="389890" cy="1714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noAutofit/>
                    </a:bodyPr>
                    <a:lstStyle/>
                    <a:p>
                      <a:pPr marL="0" marR="0" fontAlgn="base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BPM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cxnSp>
                  <p:nvCxnSpPr>
                    <p:cNvPr id="48" name="Straight Arrow Connector 47"/>
                    <p:cNvCxnSpPr/>
                    <p:nvPr/>
                  </p:nvCxnSpPr>
                  <p:spPr>
                    <a:xfrm flipH="1">
                      <a:off x="114302" y="438196"/>
                      <a:ext cx="50798" cy="2539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18" name="TextBox 21"/>
                <p:cNvSpPr txBox="1"/>
                <p:nvPr/>
              </p:nvSpPr>
              <p:spPr>
                <a:xfrm>
                  <a:off x="1817382" y="3429000"/>
                  <a:ext cx="229870" cy="27559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fontAlgn="base">
                    <a:spcBef>
                      <a:spcPts val="385"/>
                    </a:spcBef>
                    <a:spcAft>
                      <a:spcPts val="0"/>
                    </a:spcAft>
                  </a:pPr>
                  <a:r>
                    <a:rPr lang="en-US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AS 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3924935" y="2772820"/>
                <a:ext cx="1231900" cy="1021570"/>
                <a:chOff x="3924935" y="2772820"/>
                <a:chExt cx="1231900" cy="1021570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4394679" y="3307345"/>
                  <a:ext cx="203200" cy="48704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23" name="Group 122"/>
                <p:cNvGrpSpPr/>
                <p:nvPr/>
              </p:nvGrpSpPr>
              <p:grpSpPr>
                <a:xfrm>
                  <a:off x="3924935" y="2772820"/>
                  <a:ext cx="1231900" cy="485366"/>
                  <a:chOff x="3924935" y="2772820"/>
                  <a:chExt cx="1231900" cy="485366"/>
                </a:xfrm>
              </p:grpSpPr>
              <p:sp>
                <p:nvSpPr>
                  <p:cNvPr id="121" name="TextBox 21"/>
                  <p:cNvSpPr txBox="1"/>
                  <p:nvPr/>
                </p:nvSpPr>
                <p:spPr>
                  <a:xfrm>
                    <a:off x="3924935" y="2772820"/>
                    <a:ext cx="1231900" cy="2413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fontAlgn="base">
                      <a:spcBef>
                        <a:spcPts val="385"/>
                      </a:spcBef>
                      <a:spcAft>
                        <a:spcPts val="0"/>
                      </a:spcAft>
                    </a:pP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WS  and laser wire</a:t>
                    </a:r>
                    <a:endParaRPr lang="en-US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22" name="Straight Arrow Connector 121"/>
                  <p:cNvCxnSpPr/>
                  <p:nvPr/>
                </p:nvCxnSpPr>
                <p:spPr>
                  <a:xfrm flipH="1">
                    <a:off x="4498340" y="2963546"/>
                    <a:ext cx="42545" cy="29464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34" name="Group 133"/>
            <p:cNvGrpSpPr/>
            <p:nvPr/>
          </p:nvGrpSpPr>
          <p:grpSpPr>
            <a:xfrm>
              <a:off x="2965454" y="4740177"/>
              <a:ext cx="3599248" cy="267668"/>
              <a:chOff x="2965454" y="4740177"/>
              <a:chExt cx="3599248" cy="267668"/>
            </a:xfrm>
          </p:grpSpPr>
          <p:sp>
            <p:nvSpPr>
              <p:cNvPr id="132" name="TextBox 21"/>
              <p:cNvSpPr txBox="1"/>
              <p:nvPr/>
            </p:nvSpPr>
            <p:spPr>
              <a:xfrm>
                <a:off x="2965454" y="4740177"/>
                <a:ext cx="962023" cy="23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fontAlgn="base">
                  <a:spcBef>
                    <a:spcPts val="385"/>
                  </a:spcBef>
                  <a:spcAft>
                    <a:spcPts val="0"/>
                  </a:spcAft>
                </a:pPr>
                <a:r>
                  <a:rPr lang="en-US" sz="1200" kern="12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50 Ohm kicker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33" name="TextBox 21"/>
              <p:cNvSpPr txBox="1"/>
              <p:nvPr/>
            </p:nvSpPr>
            <p:spPr>
              <a:xfrm>
                <a:off x="5481491" y="4777308"/>
                <a:ext cx="1083211" cy="23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fontAlgn="base">
                  <a:spcBef>
                    <a:spcPts val="385"/>
                  </a:spcBef>
                  <a:spcAft>
                    <a:spcPts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20</a:t>
                </a:r>
                <a:r>
                  <a:rPr lang="en-US" sz="1200" kern="12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0 Ohm kicker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59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3722871"/>
          </a:xfrm>
        </p:spPr>
        <p:txBody>
          <a:bodyPr/>
          <a:lstStyle/>
          <a:p>
            <a:r>
              <a:rPr lang="en-US" dirty="0"/>
              <a:t>All magnets, cavities, and scrapers are in final locations</a:t>
            </a:r>
          </a:p>
          <a:p>
            <a:r>
              <a:rPr lang="en-US" dirty="0" smtClean="0"/>
              <a:t>The </a:t>
            </a:r>
            <a:r>
              <a:rPr lang="en-US" dirty="0"/>
              <a:t>last ~2m are “cleanable” but assembled not particle-free</a:t>
            </a:r>
          </a:p>
          <a:p>
            <a:r>
              <a:rPr lang="en-US" dirty="0"/>
              <a:t>The kickers are 50 Ohm and 200 Ohm prototypes</a:t>
            </a:r>
          </a:p>
          <a:p>
            <a:r>
              <a:rPr lang="en-US" dirty="0"/>
              <a:t>5kW absorber prototype instead of full absorber</a:t>
            </a:r>
          </a:p>
          <a:p>
            <a:r>
              <a:rPr lang="en-US" dirty="0"/>
              <a:t>Likely several versions similar to </a:t>
            </a:r>
            <a:r>
              <a:rPr lang="en-US" dirty="0" smtClean="0"/>
              <a:t>MEBT-1,2</a:t>
            </a:r>
          </a:p>
          <a:p>
            <a:r>
              <a:rPr lang="en-US" dirty="0" smtClean="0"/>
              <a:t>Main goals</a:t>
            </a:r>
          </a:p>
          <a:p>
            <a:pPr lvl="1"/>
            <a:r>
              <a:rPr lang="en-US" dirty="0" smtClean="0"/>
              <a:t>Prepare beam for injection into HWR</a:t>
            </a:r>
          </a:p>
          <a:p>
            <a:pPr lvl="1"/>
            <a:r>
              <a:rPr lang="en-US" dirty="0" smtClean="0"/>
              <a:t>Optics; UHV sections and differential pumping</a:t>
            </a:r>
          </a:p>
          <a:p>
            <a:pPr lvl="1"/>
            <a:r>
              <a:rPr lang="en-US" dirty="0" smtClean="0"/>
              <a:t>Continue previous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4070" y="4549646"/>
            <a:ext cx="8229600" cy="2009312"/>
            <a:chOff x="574070" y="4428876"/>
            <a:chExt cx="8229600" cy="20093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70" y="4428876"/>
              <a:ext cx="8229600" cy="2009312"/>
            </a:xfrm>
            <a:prstGeom prst="rect">
              <a:avLst/>
            </a:prstGeom>
            <a:noFill/>
          </p:spPr>
        </p:pic>
        <p:grpSp>
          <p:nvGrpSpPr>
            <p:cNvPr id="14" name="Group 13"/>
            <p:cNvGrpSpPr/>
            <p:nvPr/>
          </p:nvGrpSpPr>
          <p:grpSpPr>
            <a:xfrm>
              <a:off x="3580451" y="4645147"/>
              <a:ext cx="1108419" cy="431715"/>
              <a:chOff x="3580451" y="4645147"/>
              <a:chExt cx="1108419" cy="431715"/>
            </a:xfrm>
          </p:grpSpPr>
          <p:sp>
            <p:nvSpPr>
              <p:cNvPr id="8" name="TextBox 24"/>
              <p:cNvSpPr txBox="1"/>
              <p:nvPr/>
            </p:nvSpPr>
            <p:spPr>
              <a:xfrm>
                <a:off x="3580451" y="4645147"/>
                <a:ext cx="11084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 smtClean="0"/>
                  <a:t>Absorber</a:t>
                </a:r>
                <a:endParaRPr lang="en-US" sz="1600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4485680" y="4914679"/>
                <a:ext cx="108037" cy="16218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" name="Group 14"/>
            <p:cNvGrpSpPr/>
            <p:nvPr/>
          </p:nvGrpSpPr>
          <p:grpSpPr>
            <a:xfrm>
              <a:off x="4969748" y="4645147"/>
              <a:ext cx="3268478" cy="606960"/>
              <a:chOff x="4969748" y="4645147"/>
              <a:chExt cx="3268478" cy="606960"/>
            </a:xfrm>
          </p:grpSpPr>
          <p:sp>
            <p:nvSpPr>
              <p:cNvPr id="9" name="TextBox 24"/>
              <p:cNvSpPr txBox="1"/>
              <p:nvPr/>
            </p:nvSpPr>
            <p:spPr>
              <a:xfrm>
                <a:off x="4969748" y="4645147"/>
                <a:ext cx="32684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 smtClean="0"/>
                  <a:t>Differential pumping section</a:t>
                </a:r>
                <a:endParaRPr lang="en-US" sz="1600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5491676" y="4983701"/>
                <a:ext cx="0" cy="26840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07622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Configuration and functions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Components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Commissioning plans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MEBT at PXIE vs PIP-II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11/9/2015</a:t>
            </a:r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err="1" smtClean="0">
                <a:solidFill>
                  <a:srgbClr val="004C97"/>
                </a:solidFill>
                <a:latin typeface="Helvetica" panose="020B0604020202020204" pitchFamily="34" charset="0"/>
              </a:rPr>
              <a:t>A.Shemyakin</a:t>
            </a:r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 | MEBT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</a:t>
            </a:r>
            <a:r>
              <a:rPr lang="en-US" dirty="0"/>
              <a:t>MEBT </a:t>
            </a:r>
            <a:r>
              <a:rPr lang="en-US" dirty="0" smtClean="0"/>
              <a:t>vs PIP-II MEBT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54" y="905024"/>
            <a:ext cx="8699738" cy="3641098"/>
          </a:xfrm>
        </p:spPr>
        <p:txBody>
          <a:bodyPr/>
          <a:lstStyle/>
          <a:p>
            <a:r>
              <a:rPr lang="en-US" dirty="0" smtClean="0"/>
              <a:t>While all PXIE MEBT components are designed to PIP-II specs, there may be differences</a:t>
            </a:r>
          </a:p>
          <a:p>
            <a:pPr lvl="1"/>
            <a:r>
              <a:rPr lang="en-US" dirty="0" smtClean="0"/>
              <a:t>The ion source needs to be accessible during linac operation</a:t>
            </a:r>
          </a:p>
          <a:p>
            <a:pPr lvl="2"/>
            <a:r>
              <a:rPr lang="en-US" dirty="0" smtClean="0"/>
              <a:t>Need a radiation wall (similar to SNS) in MEBT; might fit into one more section</a:t>
            </a:r>
          </a:p>
          <a:p>
            <a:pPr lvl="1"/>
            <a:r>
              <a:rPr lang="en-US" dirty="0" smtClean="0"/>
              <a:t>PXIE experience may indicate a need for a longer particle-free region in MEBT</a:t>
            </a:r>
          </a:p>
          <a:p>
            <a:pPr lvl="1"/>
            <a:r>
              <a:rPr lang="en-US" dirty="0" smtClean="0"/>
              <a:t>More detailed analysis of risks may require a longer distance from the MEBT chopper absorber to SRF to provide protection by the fast acting valve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62" y="4394379"/>
            <a:ext cx="4879675" cy="181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17099" y="4546122"/>
            <a:ext cx="3759678" cy="166489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Longer MEBT would require additional triplets and may need an additional bunching cavity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1630" y="4209735"/>
            <a:ext cx="216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Possible wall location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8091328" y="4221092"/>
            <a:ext cx="89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A.Saini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694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MEBT </a:t>
            </a:r>
            <a:r>
              <a:rPr lang="en-US" altLang="en-US" dirty="0" smtClean="0">
                <a:latin typeface="Helvetica" panose="020B0604020202020204" pitchFamily="34" charset="0"/>
              </a:rPr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0"/>
            <a:ext cx="8672513" cy="1699404"/>
          </a:xfrm>
        </p:spPr>
        <p:txBody>
          <a:bodyPr/>
          <a:lstStyle/>
          <a:p>
            <a:r>
              <a:rPr lang="en-US" dirty="0" smtClean="0"/>
              <a:t>Two doublets and 7 triplets; three bunching cavities</a:t>
            </a:r>
          </a:p>
          <a:p>
            <a:pPr lvl="1"/>
            <a:r>
              <a:rPr lang="en-US" dirty="0" smtClean="0"/>
              <a:t>No significant changes in the optical design since 2011</a:t>
            </a:r>
          </a:p>
          <a:p>
            <a:r>
              <a:rPr lang="en-US" dirty="0" smtClean="0"/>
              <a:t>Chopping system: two kickers and absorber</a:t>
            </a:r>
          </a:p>
          <a:p>
            <a:r>
              <a:rPr lang="en-US" dirty="0" smtClean="0"/>
              <a:t>Smaller beam size after absorber for differential pumping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79699" y="914110"/>
            <a:ext cx="312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l-GR" sz="1600" dirty="0" smtClean="0">
                <a:latin typeface="Cambria Math"/>
                <a:ea typeface="Cambria Math"/>
              </a:rPr>
              <a:t>σ</a:t>
            </a:r>
            <a:r>
              <a:rPr lang="en-US" sz="1600" dirty="0" smtClean="0">
                <a:latin typeface="Cambria Math"/>
                <a:ea typeface="Cambria Math"/>
              </a:rPr>
              <a:t> </a:t>
            </a:r>
            <a:r>
              <a:rPr lang="en-US" sz="1600" dirty="0">
                <a:latin typeface="Cambria Math"/>
                <a:ea typeface="Cambria Math"/>
              </a:rPr>
              <a:t>envelopes of passing </a:t>
            </a:r>
            <a:r>
              <a:rPr lang="en-US" sz="1600" dirty="0" smtClean="0">
                <a:latin typeface="Cambria Math"/>
                <a:ea typeface="Cambria Math"/>
              </a:rPr>
              <a:t>bunches.  2.1 MeV, 5 mA. </a:t>
            </a:r>
            <a:r>
              <a:rPr lang="en-US" sz="1600" dirty="0" err="1" smtClean="0">
                <a:latin typeface="Cambria Math"/>
                <a:ea typeface="Cambria Math"/>
              </a:rPr>
              <a:t>TraceWin</a:t>
            </a:r>
            <a:r>
              <a:rPr lang="en-US" sz="1600" dirty="0" smtClean="0">
                <a:latin typeface="Cambria Math"/>
                <a:ea typeface="Cambria Math"/>
              </a:rPr>
              <a:t>.</a:t>
            </a:r>
          </a:p>
          <a:p>
            <a:r>
              <a:rPr lang="en-US" sz="1600" dirty="0">
                <a:latin typeface="Cambria Math"/>
                <a:ea typeface="Cambria Math"/>
              </a:rPr>
              <a:t>A. </a:t>
            </a:r>
            <a:r>
              <a:rPr lang="en-US" sz="1600" dirty="0" smtClean="0">
                <a:latin typeface="Cambria Math"/>
                <a:ea typeface="Cambria Math"/>
              </a:rPr>
              <a:t>Saini.</a:t>
            </a:r>
            <a:endParaRPr lang="en-US" sz="1600" dirty="0">
              <a:latin typeface="Cambria Math"/>
              <a:ea typeface="Cambria Math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3" y="914110"/>
            <a:ext cx="5428946" cy="353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7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MEBT </a:t>
            </a:r>
            <a:r>
              <a:rPr lang="en-US" altLang="en-US" dirty="0" smtClean="0">
                <a:latin typeface="Helvetica" panose="020B0604020202020204" pitchFamily="34" charset="0"/>
              </a:rPr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65894"/>
            <a:ext cx="8672513" cy="2865019"/>
          </a:xfrm>
        </p:spPr>
        <p:txBody>
          <a:bodyPr/>
          <a:lstStyle/>
          <a:p>
            <a:r>
              <a:rPr lang="en-US" dirty="0" smtClean="0"/>
              <a:t>Optical matching from RFQ and to HWR</a:t>
            </a:r>
          </a:p>
          <a:p>
            <a:r>
              <a:rPr lang="en-US" dirty="0" smtClean="0"/>
              <a:t>Chopping</a:t>
            </a:r>
          </a:p>
          <a:p>
            <a:pPr lvl="1"/>
            <a:r>
              <a:rPr lang="en-US" dirty="0" smtClean="0"/>
              <a:t>Any bunch from initial CW train can be removed</a:t>
            </a:r>
          </a:p>
          <a:p>
            <a:r>
              <a:rPr lang="en-US" dirty="0" smtClean="0"/>
              <a:t>Scraping</a:t>
            </a:r>
          </a:p>
          <a:p>
            <a:r>
              <a:rPr lang="en-US" dirty="0" smtClean="0"/>
              <a:t>Transition from HV to particle-free, UHV part upstream of HWR</a:t>
            </a:r>
          </a:p>
          <a:p>
            <a:r>
              <a:rPr lang="en-US" dirty="0" smtClean="0"/>
              <a:t>Measuring beam parameters, MPS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6514" y="877455"/>
            <a:ext cx="8734838" cy="1998366"/>
            <a:chOff x="0" y="0"/>
            <a:chExt cx="7100079" cy="1624408"/>
          </a:xfrm>
        </p:grpSpPr>
        <p:grpSp>
          <p:nvGrpSpPr>
            <p:cNvPr id="17" name="Group 16"/>
            <p:cNvGrpSpPr/>
            <p:nvPr/>
          </p:nvGrpSpPr>
          <p:grpSpPr>
            <a:xfrm>
              <a:off x="1694164" y="0"/>
              <a:ext cx="742315" cy="190734"/>
              <a:chOff x="0" y="0"/>
              <a:chExt cx="742315" cy="190734"/>
            </a:xfrm>
          </p:grpSpPr>
          <p:cxnSp>
            <p:nvCxnSpPr>
              <p:cNvPr id="51" name="AutoShape 242"/>
              <p:cNvCxnSpPr>
                <a:cxnSpLocks noChangeShapeType="1"/>
              </p:cNvCxnSpPr>
              <p:nvPr/>
            </p:nvCxnSpPr>
            <p:spPr bwMode="auto">
              <a:xfrm>
                <a:off x="0" y="190734"/>
                <a:ext cx="742315" cy="0"/>
              </a:xfrm>
              <a:prstGeom prst="straightConnector1">
                <a:avLst/>
              </a:prstGeom>
              <a:noFill/>
              <a:ln w="9525">
                <a:solidFill>
                  <a:schemeClr val="accent2">
                    <a:lumMod val="50000"/>
                    <a:lumOff val="0"/>
                  </a:scheme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Text Box 243"/>
              <p:cNvSpPr txBox="1">
                <a:spLocks noChangeArrowheads="1"/>
              </p:cNvSpPr>
              <p:nvPr/>
            </p:nvSpPr>
            <p:spPr bwMode="auto">
              <a:xfrm>
                <a:off x="67318" y="0"/>
                <a:ext cx="583421" cy="162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  1175mm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92687" y="218783"/>
              <a:ext cx="5677344" cy="747610"/>
              <a:chOff x="0" y="0"/>
              <a:chExt cx="5677344" cy="747610"/>
            </a:xfrm>
          </p:grpSpPr>
          <p:cxnSp>
            <p:nvCxnSpPr>
              <p:cNvPr id="42" name="AutoShape 213"/>
              <p:cNvCxnSpPr>
                <a:cxnSpLocks noChangeShapeType="1"/>
              </p:cNvCxnSpPr>
              <p:nvPr/>
            </p:nvCxnSpPr>
            <p:spPr bwMode="auto">
              <a:xfrm>
                <a:off x="0" y="1122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AutoShape 214"/>
              <p:cNvCxnSpPr>
                <a:cxnSpLocks noChangeShapeType="1"/>
              </p:cNvCxnSpPr>
              <p:nvPr/>
            </p:nvCxnSpPr>
            <p:spPr bwMode="auto">
              <a:xfrm>
                <a:off x="555371" y="2244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216"/>
              <p:cNvCxnSpPr>
                <a:cxnSpLocks noChangeShapeType="1"/>
              </p:cNvCxnSpPr>
              <p:nvPr/>
            </p:nvCxnSpPr>
            <p:spPr bwMode="auto">
              <a:xfrm>
                <a:off x="1290257" y="2244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218"/>
              <p:cNvCxnSpPr>
                <a:cxnSpLocks noChangeShapeType="1"/>
              </p:cNvCxnSpPr>
              <p:nvPr/>
            </p:nvCxnSpPr>
            <p:spPr bwMode="auto">
              <a:xfrm>
                <a:off x="2019533" y="2244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220"/>
              <p:cNvCxnSpPr>
                <a:cxnSpLocks noChangeShapeType="1"/>
              </p:cNvCxnSpPr>
              <p:nvPr/>
            </p:nvCxnSpPr>
            <p:spPr bwMode="auto">
              <a:xfrm>
                <a:off x="2748809" y="2244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AutoShape 222"/>
              <p:cNvCxnSpPr>
                <a:cxnSpLocks noChangeShapeType="1"/>
              </p:cNvCxnSpPr>
              <p:nvPr/>
            </p:nvCxnSpPr>
            <p:spPr bwMode="auto">
              <a:xfrm>
                <a:off x="3483695" y="22440"/>
                <a:ext cx="10795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224"/>
              <p:cNvCxnSpPr>
                <a:cxnSpLocks noChangeShapeType="1"/>
              </p:cNvCxnSpPr>
              <p:nvPr/>
            </p:nvCxnSpPr>
            <p:spPr bwMode="auto">
              <a:xfrm>
                <a:off x="4168093" y="2244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225"/>
              <p:cNvCxnSpPr>
                <a:cxnSpLocks noChangeShapeType="1"/>
              </p:cNvCxnSpPr>
              <p:nvPr/>
            </p:nvCxnSpPr>
            <p:spPr bwMode="auto">
              <a:xfrm>
                <a:off x="5665914" y="561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AutoShape 783"/>
              <p:cNvCxnSpPr>
                <a:cxnSpLocks noChangeShapeType="1"/>
              </p:cNvCxnSpPr>
              <p:nvPr/>
            </p:nvCxnSpPr>
            <p:spPr bwMode="auto">
              <a:xfrm>
                <a:off x="4891759" y="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465614" y="224393"/>
              <a:ext cx="6125919" cy="308540"/>
              <a:chOff x="0" y="0"/>
              <a:chExt cx="6125919" cy="308540"/>
            </a:xfrm>
          </p:grpSpPr>
          <p:sp>
            <p:nvSpPr>
              <p:cNvPr id="33" name="Text Box 235"/>
              <p:cNvSpPr txBox="1">
                <a:spLocks noChangeArrowheads="1"/>
              </p:cNvSpPr>
              <p:nvPr/>
            </p:nvSpPr>
            <p:spPr bwMode="auto">
              <a:xfrm>
                <a:off x="0" y="33659"/>
                <a:ext cx="415127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#0</a:t>
                </a:r>
              </a:p>
            </p:txBody>
          </p:sp>
          <p:sp>
            <p:nvSpPr>
              <p:cNvPr id="34" name="Text Box 784"/>
              <p:cNvSpPr txBox="1">
                <a:spLocks noChangeArrowheads="1"/>
              </p:cNvSpPr>
              <p:nvPr/>
            </p:nvSpPr>
            <p:spPr bwMode="auto">
              <a:xfrm>
                <a:off x="656349" y="16830"/>
                <a:ext cx="415126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#1</a:t>
                </a:r>
              </a:p>
            </p:txBody>
          </p:sp>
          <p:sp>
            <p:nvSpPr>
              <p:cNvPr id="35" name="Text Box 785"/>
              <p:cNvSpPr txBox="1">
                <a:spLocks noChangeArrowheads="1"/>
              </p:cNvSpPr>
              <p:nvPr/>
            </p:nvSpPr>
            <p:spPr bwMode="auto">
              <a:xfrm>
                <a:off x="1368795" y="16830"/>
                <a:ext cx="415127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#2</a:t>
                </a:r>
              </a:p>
            </p:txBody>
          </p:sp>
          <p:sp>
            <p:nvSpPr>
              <p:cNvPr id="36" name="Text Box 786"/>
              <p:cNvSpPr txBox="1">
                <a:spLocks noChangeArrowheads="1"/>
              </p:cNvSpPr>
              <p:nvPr/>
            </p:nvSpPr>
            <p:spPr bwMode="auto">
              <a:xfrm>
                <a:off x="2070022" y="16830"/>
                <a:ext cx="415127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#3</a:t>
                </a:r>
              </a:p>
            </p:txBody>
          </p:sp>
          <p:sp>
            <p:nvSpPr>
              <p:cNvPr id="37" name="Text Box 787"/>
              <p:cNvSpPr txBox="1">
                <a:spLocks noChangeArrowheads="1"/>
              </p:cNvSpPr>
              <p:nvPr/>
            </p:nvSpPr>
            <p:spPr bwMode="auto">
              <a:xfrm>
                <a:off x="2855397" y="16830"/>
                <a:ext cx="415126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#4</a:t>
                </a:r>
              </a:p>
            </p:txBody>
          </p:sp>
          <p:sp>
            <p:nvSpPr>
              <p:cNvPr id="38" name="Text Box 788"/>
              <p:cNvSpPr txBox="1">
                <a:spLocks noChangeArrowheads="1"/>
              </p:cNvSpPr>
              <p:nvPr/>
            </p:nvSpPr>
            <p:spPr bwMode="auto">
              <a:xfrm>
                <a:off x="3522965" y="16830"/>
                <a:ext cx="415126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#5</a:t>
                </a:r>
              </a:p>
            </p:txBody>
          </p:sp>
          <p:sp>
            <p:nvSpPr>
              <p:cNvPr id="39" name="Text Box 789"/>
              <p:cNvSpPr txBox="1">
                <a:spLocks noChangeArrowheads="1"/>
              </p:cNvSpPr>
              <p:nvPr/>
            </p:nvSpPr>
            <p:spPr bwMode="auto">
              <a:xfrm>
                <a:off x="4207362" y="11220"/>
                <a:ext cx="415127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#6</a:t>
                </a:r>
              </a:p>
            </p:txBody>
          </p:sp>
          <p:sp>
            <p:nvSpPr>
              <p:cNvPr id="40" name="Text Box 790"/>
              <p:cNvSpPr txBox="1">
                <a:spLocks noChangeArrowheads="1"/>
              </p:cNvSpPr>
              <p:nvPr/>
            </p:nvSpPr>
            <p:spPr bwMode="auto">
              <a:xfrm>
                <a:off x="4942248" y="11220"/>
                <a:ext cx="415126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#7</a:t>
                </a:r>
              </a:p>
            </p:txBody>
          </p:sp>
          <p:sp>
            <p:nvSpPr>
              <p:cNvPr id="41" name="Text Box 791"/>
              <p:cNvSpPr txBox="1">
                <a:spLocks noChangeArrowheads="1"/>
              </p:cNvSpPr>
              <p:nvPr/>
            </p:nvSpPr>
            <p:spPr bwMode="auto">
              <a:xfrm>
                <a:off x="5710793" y="0"/>
                <a:ext cx="415126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#8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0" y="572202"/>
              <a:ext cx="7100079" cy="1052206"/>
              <a:chOff x="0" y="0"/>
              <a:chExt cx="7100079" cy="1052206"/>
            </a:xfrm>
          </p:grpSpPr>
          <p:cxnSp>
            <p:nvCxnSpPr>
              <p:cNvPr id="21" name="AutoShape 531"/>
              <p:cNvCxnSpPr>
                <a:cxnSpLocks noChangeShapeType="1"/>
              </p:cNvCxnSpPr>
              <p:nvPr/>
            </p:nvCxnSpPr>
            <p:spPr bwMode="auto">
              <a:xfrm flipV="1">
                <a:off x="207563" y="0"/>
                <a:ext cx="6647180" cy="127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Text Box 228"/>
              <p:cNvSpPr txBox="1">
                <a:spLocks noChangeArrowheads="1"/>
              </p:cNvSpPr>
              <p:nvPr/>
            </p:nvSpPr>
            <p:spPr bwMode="auto">
              <a:xfrm>
                <a:off x="403906" y="100976"/>
                <a:ext cx="545011" cy="943882"/>
              </a:xfrm>
              <a:prstGeom prst="rect">
                <a:avLst/>
              </a:prstGeom>
              <a:solidFill>
                <a:srgbClr val="66CCFF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Ring pickup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ScrapersRF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" name="Text Box 229"/>
              <p:cNvSpPr txBox="1">
                <a:spLocks noChangeArrowheads="1"/>
              </p:cNvSpPr>
              <p:nvPr/>
            </p:nvSpPr>
            <p:spPr bwMode="auto">
              <a:xfrm>
                <a:off x="987327" y="100976"/>
                <a:ext cx="675640" cy="9493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Emittance monitor, scraper, wire scanner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4" name="Text Box 230"/>
              <p:cNvSpPr txBox="1">
                <a:spLocks noChangeArrowheads="1"/>
              </p:cNvSpPr>
              <p:nvPr/>
            </p:nvSpPr>
            <p:spPr bwMode="auto">
              <a:xfrm>
                <a:off x="1750262" y="100976"/>
                <a:ext cx="638810" cy="948509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Kicker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5" name="Text Box 231"/>
              <p:cNvSpPr txBox="1">
                <a:spLocks noChangeArrowheads="1"/>
              </p:cNvSpPr>
              <p:nvPr/>
            </p:nvSpPr>
            <p:spPr bwMode="auto">
              <a:xfrm>
                <a:off x="2473928" y="100976"/>
                <a:ext cx="638810" cy="949053"/>
              </a:xfrm>
              <a:prstGeom prst="rect">
                <a:avLst/>
              </a:prstGeom>
              <a:solidFill>
                <a:srgbClr val="66CCFF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RF, wire scanner, Laser Wire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6" name="Text Box 232"/>
              <p:cNvSpPr txBox="1">
                <a:spLocks noChangeArrowheads="1"/>
              </p:cNvSpPr>
              <p:nvPr/>
            </p:nvSpPr>
            <p:spPr bwMode="auto">
              <a:xfrm>
                <a:off x="3203204" y="100976"/>
                <a:ext cx="603885" cy="951230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Kicker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7" name="Text Box 233"/>
              <p:cNvSpPr txBox="1">
                <a:spLocks noChangeArrowheads="1"/>
              </p:cNvSpPr>
              <p:nvPr/>
            </p:nvSpPr>
            <p:spPr bwMode="auto">
              <a:xfrm>
                <a:off x="3910041" y="95367"/>
                <a:ext cx="615043" cy="952047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Absorber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8" name="Text Box 234"/>
              <p:cNvSpPr txBox="1">
                <a:spLocks noChangeArrowheads="1"/>
              </p:cNvSpPr>
              <p:nvPr/>
            </p:nvSpPr>
            <p:spPr bwMode="auto">
              <a:xfrm>
                <a:off x="5334935" y="95367"/>
                <a:ext cx="661670" cy="956310"/>
              </a:xfrm>
              <a:prstGeom prst="rect">
                <a:avLst/>
              </a:prstGeom>
              <a:solidFill>
                <a:srgbClr val="66CCFF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Scrapers, RF, slow valve, extinction monitor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9" name="Text Box 526"/>
              <p:cNvSpPr txBox="1">
                <a:spLocks noChangeArrowheads="1"/>
              </p:cNvSpPr>
              <p:nvPr/>
            </p:nvSpPr>
            <p:spPr bwMode="auto">
              <a:xfrm>
                <a:off x="6081040" y="95367"/>
                <a:ext cx="639445" cy="9493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Fast valve, DCCT,  toroid, laser wire, wire scanner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0" name="Text Box 782"/>
              <p:cNvSpPr txBox="1">
                <a:spLocks noChangeArrowheads="1"/>
              </p:cNvSpPr>
              <p:nvPr/>
            </p:nvSpPr>
            <p:spPr bwMode="auto">
              <a:xfrm>
                <a:off x="4594439" y="100976"/>
                <a:ext cx="639445" cy="94932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Different. pumping,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scrapers, wire scanner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1" name="Text Box 923"/>
              <p:cNvSpPr txBox="1">
                <a:spLocks noChangeArrowheads="1"/>
              </p:cNvSpPr>
              <p:nvPr/>
            </p:nvSpPr>
            <p:spPr bwMode="auto">
              <a:xfrm>
                <a:off x="0" y="112196"/>
                <a:ext cx="393065" cy="93544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Slow valve,toroid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2" name="Text Box 924"/>
              <p:cNvSpPr txBox="1">
                <a:spLocks noChangeArrowheads="1"/>
              </p:cNvSpPr>
              <p:nvPr/>
            </p:nvSpPr>
            <p:spPr bwMode="auto">
              <a:xfrm>
                <a:off x="6731779" y="95367"/>
                <a:ext cx="368300" cy="94932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Slow valve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521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Magnets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Bunching cavities</a:t>
            </a:r>
            <a:endParaRPr lang="en-US" altLang="en-US" dirty="0">
              <a:latin typeface="Helvetica" panose="020B0604020202020204" pitchFamily="34" charset="0"/>
            </a:endParaRPr>
          </a:p>
          <a:p>
            <a:r>
              <a:rPr lang="en-US" altLang="en-US" dirty="0">
                <a:latin typeface="Helvetica" panose="020B0604020202020204" pitchFamily="34" charset="0"/>
              </a:rPr>
              <a:t>Scraping system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Chopping system</a:t>
            </a:r>
            <a:endParaRPr lang="en-US" altLang="en-US" dirty="0">
              <a:latin typeface="Helvetica" panose="020B0604020202020204" pitchFamily="34" charset="0"/>
            </a:endParaRPr>
          </a:p>
          <a:p>
            <a:r>
              <a:rPr lang="en-US" altLang="en-US" dirty="0" smtClean="0">
                <a:latin typeface="Helvetica" panose="020B0604020202020204" pitchFamily="34" charset="0"/>
              </a:rPr>
              <a:t>Vacuum components</a:t>
            </a:r>
          </a:p>
          <a:p>
            <a:r>
              <a:rPr lang="en-US" dirty="0" smtClean="0"/>
              <a:t>Instrumentation- see Vic </a:t>
            </a:r>
            <a:r>
              <a:rPr lang="en-US" dirty="0" err="1" smtClean="0"/>
              <a:t>Scarpine’s</a:t>
            </a:r>
            <a:r>
              <a:rPr lang="en-US" dirty="0" smtClean="0"/>
              <a:t> talk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35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907852"/>
          </a:xfrm>
        </p:spPr>
        <p:txBody>
          <a:bodyPr/>
          <a:lstStyle/>
          <a:p>
            <a:r>
              <a:rPr lang="en-US" dirty="0" smtClean="0"/>
              <a:t>25 </a:t>
            </a:r>
            <a:r>
              <a:rPr lang="en-US" dirty="0" smtClean="0"/>
              <a:t>quadrupoles</a:t>
            </a:r>
            <a:r>
              <a:rPr lang="en-US" dirty="0" smtClean="0"/>
              <a:t>, 9 dipole correctors (X&amp;Y) + spares</a:t>
            </a:r>
          </a:p>
          <a:p>
            <a:pPr lvl="1"/>
            <a:r>
              <a:rPr lang="en-US" dirty="0" smtClean="0"/>
              <a:t>Produced by BARC, India and delivered in batches</a:t>
            </a:r>
          </a:p>
          <a:p>
            <a:pPr lvl="1"/>
            <a:r>
              <a:rPr lang="en-US" dirty="0" smtClean="0"/>
              <a:t>First two doublets with dipole correctors are installed on girder</a:t>
            </a:r>
          </a:p>
          <a:p>
            <a:pPr lvl="2"/>
            <a:r>
              <a:rPr lang="en-US" dirty="0" smtClean="0"/>
              <a:t>Considered prototypes, but quality within specs</a:t>
            </a:r>
          </a:p>
          <a:p>
            <a:pPr lvl="1"/>
            <a:r>
              <a:rPr lang="en-US" dirty="0" smtClean="0"/>
              <a:t>Four triplets are coming in June 2016</a:t>
            </a:r>
          </a:p>
          <a:p>
            <a:pPr lvl="1"/>
            <a:r>
              <a:rPr lang="en-US" dirty="0" smtClean="0"/>
              <a:t>The rest in FY17</a:t>
            </a:r>
          </a:p>
          <a:p>
            <a:r>
              <a:rPr lang="en-US" dirty="0" smtClean="0"/>
              <a:t>Power supplies are inherited from </a:t>
            </a:r>
            <a:r>
              <a:rPr lang="en-US" dirty="0" err="1" smtClean="0"/>
              <a:t>ECool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90" y="2661263"/>
            <a:ext cx="2819490" cy="2944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5390" y="5606009"/>
            <a:ext cx="318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Two doublets and bunching cavity installed on a girder in the PXIE </a:t>
            </a:r>
            <a:r>
              <a:rPr lang="en-US" sz="1600" dirty="0" smtClean="0"/>
              <a:t>cave</a:t>
            </a:r>
            <a:endParaRPr lang="en-US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3" y="3838575"/>
            <a:ext cx="3108601" cy="25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25602" y="4133636"/>
            <a:ext cx="2078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Relative quadrupole strength measured at Fermilab. M. </a:t>
            </a:r>
            <a:r>
              <a:rPr lang="en-US" sz="1600" dirty="0" err="1" smtClean="0"/>
              <a:t>Tartaglia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269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Bunching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6103189" cy="4987867"/>
          </a:xfrm>
        </p:spPr>
        <p:txBody>
          <a:bodyPr/>
          <a:lstStyle/>
          <a:p>
            <a:r>
              <a:rPr lang="en-US" dirty="0" smtClean="0"/>
              <a:t>Designed by </a:t>
            </a:r>
            <a:r>
              <a:rPr lang="en-US" dirty="0" err="1" smtClean="0"/>
              <a:t>Fermilab</a:t>
            </a:r>
            <a:r>
              <a:rPr lang="en-US" dirty="0" smtClean="0"/>
              <a:t>, procured at </a:t>
            </a:r>
            <a:r>
              <a:rPr lang="en-US" dirty="0" err="1" smtClean="0"/>
              <a:t>HiTech</a:t>
            </a:r>
            <a:endParaRPr lang="en-US" dirty="0" smtClean="0"/>
          </a:p>
          <a:p>
            <a:r>
              <a:rPr lang="en-US" dirty="0" smtClean="0"/>
              <a:t>A prototype was fully tested </a:t>
            </a:r>
          </a:p>
          <a:p>
            <a:pPr lvl="1"/>
            <a:r>
              <a:rPr lang="en-US" dirty="0" smtClean="0"/>
              <a:t>A vacuum leak was cured with epoxy</a:t>
            </a:r>
          </a:p>
          <a:p>
            <a:pPr lvl="1"/>
            <a:r>
              <a:rPr lang="en-US" dirty="0" smtClean="0"/>
              <a:t>Properties are within specs</a:t>
            </a:r>
            <a:endParaRPr lang="en-US" dirty="0"/>
          </a:p>
          <a:p>
            <a:r>
              <a:rPr lang="en-US" dirty="0" smtClean="0"/>
              <a:t>Three production cavities have been ordered</a:t>
            </a:r>
          </a:p>
          <a:p>
            <a:pPr lvl="1"/>
            <a:r>
              <a:rPr lang="en-US" dirty="0" smtClean="0"/>
              <a:t>Delivery is expected in May 2016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Content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5889" y="1340518"/>
            <a:ext cx="3568700" cy="2676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5112" y="4563785"/>
            <a:ext cx="296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Prototype bunching cavity under testing in the PXIE </a:t>
            </a:r>
            <a:r>
              <a:rPr lang="en-US" sz="1600" dirty="0" smtClean="0"/>
              <a:t>cave </a:t>
            </a:r>
            <a:r>
              <a:rPr lang="en-US" sz="1600" dirty="0" smtClean="0"/>
              <a:t>(</a:t>
            </a:r>
            <a:r>
              <a:rPr lang="en-US" sz="1600" dirty="0" err="1" smtClean="0"/>
              <a:t>D.Sun</a:t>
            </a:r>
            <a:r>
              <a:rPr lang="en-US" sz="1600" dirty="0" smtClean="0"/>
              <a:t>, </a:t>
            </a:r>
            <a:r>
              <a:rPr lang="en-US" sz="1600" dirty="0" err="1" smtClean="0"/>
              <a:t>J.Steimel</a:t>
            </a:r>
            <a:r>
              <a:rPr lang="en-US" sz="1600" dirty="0" smtClean="0"/>
              <a:t>, </a:t>
            </a:r>
            <a:r>
              <a:rPr lang="en-US" sz="1600" dirty="0" err="1" smtClean="0"/>
              <a:t>D.Peterson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1" y="3873261"/>
            <a:ext cx="3949526" cy="237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29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Bunching cavity amplifiers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3028"/>
            <a:ext cx="6707037" cy="5184474"/>
          </a:xfrm>
        </p:spPr>
        <p:txBody>
          <a:bodyPr/>
          <a:lstStyle/>
          <a:p>
            <a:r>
              <a:rPr lang="en-US" dirty="0"/>
              <a:t>Five units had been </a:t>
            </a:r>
            <a:r>
              <a:rPr lang="en-US" dirty="0" smtClean="0"/>
              <a:t>ordered and delivered</a:t>
            </a:r>
          </a:p>
          <a:p>
            <a:pPr lvl="1"/>
            <a:r>
              <a:rPr lang="en-US" dirty="0" err="1" smtClean="0"/>
              <a:t>Comark</a:t>
            </a:r>
            <a:r>
              <a:rPr lang="en-US" dirty="0" smtClean="0"/>
              <a:t> </a:t>
            </a:r>
            <a:r>
              <a:rPr lang="en-US" dirty="0"/>
              <a:t>3 kW CW 162.5 MHz </a:t>
            </a:r>
            <a:r>
              <a:rPr lang="en-US" dirty="0" smtClean="0"/>
              <a:t>TAVD-600L </a:t>
            </a:r>
          </a:p>
          <a:p>
            <a:pPr lvl="2"/>
            <a:r>
              <a:rPr lang="en-US" dirty="0" smtClean="0"/>
              <a:t>need ~1 </a:t>
            </a:r>
            <a:r>
              <a:rPr lang="en-US" dirty="0"/>
              <a:t>kW for </a:t>
            </a:r>
            <a:r>
              <a:rPr lang="en-US" dirty="0" err="1" smtClean="0"/>
              <a:t>bunchers</a:t>
            </a:r>
            <a:r>
              <a:rPr lang="en-US" dirty="0" smtClean="0"/>
              <a:t>, 3 kW for the first HWR cavity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five returned to </a:t>
            </a:r>
            <a:r>
              <a:rPr lang="en-US" dirty="0" err="1" smtClean="0"/>
              <a:t>Comark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repair; two </a:t>
            </a:r>
            <a:r>
              <a:rPr lang="en-US" dirty="0"/>
              <a:t>returned to </a:t>
            </a:r>
            <a:r>
              <a:rPr lang="en-US" dirty="0" smtClean="0"/>
              <a:t>FNAL</a:t>
            </a:r>
          </a:p>
          <a:p>
            <a:pPr lvl="1"/>
            <a:r>
              <a:rPr lang="en-US" dirty="0" smtClean="0"/>
              <a:t> one </a:t>
            </a:r>
            <a:r>
              <a:rPr lang="en-US" dirty="0"/>
              <a:t>of them failed again on flow meter </a:t>
            </a:r>
            <a:r>
              <a:rPr lang="en-US" dirty="0" smtClean="0"/>
              <a:t>fault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smtClean="0"/>
              <a:t>can run </a:t>
            </a:r>
            <a:r>
              <a:rPr lang="en-US" dirty="0"/>
              <a:t>CW at 3 </a:t>
            </a:r>
            <a:r>
              <a:rPr lang="en-US" dirty="0" smtClean="0"/>
              <a:t>kW with </a:t>
            </a:r>
            <a:r>
              <a:rPr lang="en-US" dirty="0"/>
              <a:t>a </a:t>
            </a:r>
            <a:r>
              <a:rPr lang="en-US" dirty="0" smtClean="0"/>
              <a:t>50 </a:t>
            </a:r>
            <a:r>
              <a:rPr lang="en-US" dirty="0"/>
              <a:t>ohm load</a:t>
            </a:r>
            <a:endParaRPr lang="en-US" dirty="0" smtClean="0"/>
          </a:p>
          <a:p>
            <a:pPr lvl="2"/>
            <a:r>
              <a:rPr lang="en-US" dirty="0" smtClean="0"/>
              <a:t>does </a:t>
            </a:r>
            <a:r>
              <a:rPr lang="en-US" dirty="0"/>
              <a:t>not </a:t>
            </a:r>
            <a:r>
              <a:rPr lang="en-US" dirty="0" err="1" smtClean="0"/>
              <a:t>operat</a:t>
            </a:r>
            <a:r>
              <a:rPr lang="en-US" dirty="0" smtClean="0"/>
              <a:t> </a:t>
            </a:r>
            <a:r>
              <a:rPr lang="en-US" dirty="0"/>
              <a:t>correctly into a non 50 ohm load.  </a:t>
            </a:r>
            <a:endParaRPr lang="en-US" dirty="0" smtClean="0"/>
          </a:p>
          <a:p>
            <a:pPr lvl="2"/>
            <a:r>
              <a:rPr lang="en-US" dirty="0" smtClean="0"/>
              <a:t>Same for </a:t>
            </a:r>
            <a:r>
              <a:rPr lang="en-US" dirty="0"/>
              <a:t>all modified units, requiring a software revision.  Status pending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Waiting for response from </a:t>
            </a:r>
            <a:r>
              <a:rPr lang="en-US" dirty="0" err="1"/>
              <a:t>Comark</a:t>
            </a:r>
            <a:r>
              <a:rPr lang="en-US" dirty="0"/>
              <a:t> on how to proceed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 descr="IMG_1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0579" y="854017"/>
            <a:ext cx="2105056" cy="157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432649"/>
            <a:ext cx="2438399" cy="776377"/>
          </a:xfrm>
          <a:prstGeom prst="rect">
            <a:avLst/>
          </a:prstGeom>
        </p:spPr>
      </p:pic>
      <p:pic>
        <p:nvPicPr>
          <p:cNvPr id="9" name="Picture 8" descr="IMG_100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5637" y="3269411"/>
            <a:ext cx="2109998" cy="17425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6338" y="5305786"/>
            <a:ext cx="135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R. Pasquinelli, D. Peterson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864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scraping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1268"/>
            <a:ext cx="8672513" cy="359721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 </a:t>
            </a:r>
            <a:r>
              <a:rPr lang="en-US" dirty="0">
                <a:solidFill>
                  <a:srgbClr val="000000"/>
                </a:solidFill>
              </a:rPr>
              <a:t>scraper sets, 4 blades in each </a:t>
            </a:r>
            <a:r>
              <a:rPr lang="en-US" dirty="0" smtClean="0">
                <a:solidFill>
                  <a:srgbClr val="000000"/>
                </a:solidFill>
              </a:rPr>
              <a:t>set. Will be used for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Diagnostic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Beam size and profile measurements; beam  halo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Part of active protection system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Increased scraper current  generates alarm signal for MPS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Scraping (the main function)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Scrape the beam halo or intercept the beam in case of incidents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One set was successfully tested at LEBT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100W/set rating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A.Shemyakin | MEBT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330950" y="4803904"/>
            <a:ext cx="8620125" cy="1358728"/>
            <a:chOff x="141169" y="3047484"/>
            <a:chExt cx="8620125" cy="13587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69" y="3348937"/>
              <a:ext cx="862012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870739" y="3059007"/>
              <a:ext cx="0" cy="32106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993198" y="3047485"/>
              <a:ext cx="0" cy="32106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552485" y="3047484"/>
              <a:ext cx="0" cy="32106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420749" y="3078145"/>
              <a:ext cx="0" cy="32106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881223" y="4815427"/>
            <a:ext cx="27604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Scraper location in MEBT</a:t>
            </a: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85" y="3640655"/>
            <a:ext cx="2489890" cy="10457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98651" y="4040887"/>
            <a:ext cx="232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Single blade.</a:t>
            </a:r>
          </a:p>
          <a:p>
            <a:r>
              <a:rPr lang="en-US" sz="1800" dirty="0" smtClean="0"/>
              <a:t>C. Baffes, K. </a:t>
            </a:r>
            <a:r>
              <a:rPr lang="en-US" sz="1800" dirty="0" err="1" smtClean="0"/>
              <a:t>Kendziora</a:t>
            </a:r>
            <a:endParaRPr lang="en-US" sz="1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375" y="879895"/>
            <a:ext cx="1056394" cy="157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87058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1957</TotalTime>
  <Words>1483</Words>
  <Application>Microsoft Office PowerPoint</Application>
  <PresentationFormat>On-screen Show (4:3)</PresentationFormat>
  <Paragraphs>292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FNAL_TemplateMac_060514</vt:lpstr>
      <vt:lpstr>Fermilab: Footer Only</vt:lpstr>
      <vt:lpstr>MEBT status and plans</vt:lpstr>
      <vt:lpstr>Outline</vt:lpstr>
      <vt:lpstr>MEBT configuration</vt:lpstr>
      <vt:lpstr>MEBT functions</vt:lpstr>
      <vt:lpstr>MEBT components</vt:lpstr>
      <vt:lpstr>Magnets</vt:lpstr>
      <vt:lpstr>Bunching cavities</vt:lpstr>
      <vt:lpstr>Bunching cavity amplifiers</vt:lpstr>
      <vt:lpstr>MEBT scraping system</vt:lpstr>
      <vt:lpstr>Nominal scraping scenario</vt:lpstr>
      <vt:lpstr>Chopping system</vt:lpstr>
      <vt:lpstr>50 Ohm kicker</vt:lpstr>
      <vt:lpstr>200 Ohm kicker</vt:lpstr>
      <vt:lpstr>200 Ohm Helix Driver (G. Saewert)</vt:lpstr>
      <vt:lpstr>Kickers simulations (M. Hassan)</vt:lpstr>
      <vt:lpstr>Vacuum components</vt:lpstr>
      <vt:lpstr>MEBT commissioning plans</vt:lpstr>
      <vt:lpstr>MEBT-2</vt:lpstr>
      <vt:lpstr>MEBT-3</vt:lpstr>
      <vt:lpstr>PXIE MEBT vs PIP-II MEBT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AVS2013</cp:lastModifiedBy>
  <cp:revision>66</cp:revision>
  <cp:lastPrinted>2014-01-20T19:40:21Z</cp:lastPrinted>
  <dcterms:created xsi:type="dcterms:W3CDTF">2015-05-15T16:41:26Z</dcterms:created>
  <dcterms:modified xsi:type="dcterms:W3CDTF">2015-11-06T16:37:04Z</dcterms:modified>
</cp:coreProperties>
</file>