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76" r:id="rId4"/>
    <p:sldId id="272" r:id="rId5"/>
    <p:sldId id="271" r:id="rId6"/>
    <p:sldId id="274" r:id="rId7"/>
    <p:sldId id="275" r:id="rId8"/>
    <p:sldId id="269" r:id="rId9"/>
    <p:sldId id="270" r:id="rId10"/>
    <p:sldId id="27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3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8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3E6D-9398-4298-9529-BA7A45E696D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5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13E6D-9398-4298-9529-BA7A45E696D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52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Beam Stability in Recycler and Main Injector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Phil Adamson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PIP-II Collaboration Meeting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9</a:t>
            </a:r>
            <a:r>
              <a:rPr lang="en-US" altLang="en-US" baseline="30000" dirty="0" smtClean="0">
                <a:latin typeface="Helvetica" panose="020B0604020202020204" pitchFamily="34" charset="0"/>
                <a:ea typeface="Geneva" pitchFamily="121" charset="-128"/>
              </a:rPr>
              <a:t>th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November 2015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stability</a:t>
            </a:r>
          </a:p>
          <a:p>
            <a:pPr lvl="1"/>
            <a:r>
              <a:rPr lang="en-US" dirty="0" smtClean="0"/>
              <a:t>Not addressed in this talk. Don’t expect problems</a:t>
            </a:r>
          </a:p>
          <a:p>
            <a:r>
              <a:rPr lang="en-US" dirty="0" smtClean="0"/>
              <a:t>Transverse stability</a:t>
            </a:r>
          </a:p>
          <a:p>
            <a:pPr lvl="1"/>
            <a:r>
              <a:rPr lang="en-US" dirty="0" smtClean="0"/>
              <a:t>Coupled bunch instability</a:t>
            </a:r>
          </a:p>
          <a:p>
            <a:pPr lvl="2"/>
            <a:r>
              <a:rPr lang="en-US" dirty="0" smtClean="0"/>
              <a:t>Mostly driven by resistive wall</a:t>
            </a:r>
          </a:p>
          <a:p>
            <a:pPr lvl="1"/>
            <a:r>
              <a:rPr lang="en-US" dirty="0" smtClean="0"/>
              <a:t>Issues during slip-stacking</a:t>
            </a:r>
          </a:p>
          <a:p>
            <a:pPr lvl="2"/>
            <a:r>
              <a:rPr lang="en-US" dirty="0" smtClean="0"/>
              <a:t>Overlapping beams</a:t>
            </a:r>
          </a:p>
          <a:p>
            <a:pPr lvl="1"/>
            <a:r>
              <a:rPr lang="en-US" dirty="0" smtClean="0"/>
              <a:t>Recycler fast horizontal instability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7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coupled bunch growth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806387" cy="4987867"/>
          </a:xfrm>
        </p:spPr>
        <p:txBody>
          <a:bodyPr/>
          <a:lstStyle/>
          <a:p>
            <a:r>
              <a:rPr lang="en-US" dirty="0" smtClean="0"/>
              <a:t>Measurement of growth rate of transverse coupled bunch instabilities</a:t>
            </a:r>
          </a:p>
          <a:p>
            <a:pPr lvl="1"/>
            <a:r>
              <a:rPr lang="en-US" dirty="0" smtClean="0"/>
              <a:t>PA, X. Huang, 2006</a:t>
            </a:r>
          </a:p>
          <a:p>
            <a:r>
              <a:rPr lang="en-US" dirty="0" smtClean="0"/>
              <a:t>Measurements reasonably consistent with expectation for impedance</a:t>
            </a:r>
          </a:p>
          <a:p>
            <a:r>
              <a:rPr lang="en-US" dirty="0" smtClean="0"/>
              <a:t>Recent measurements of recycler impedance are similar to Main Injector</a:t>
            </a:r>
          </a:p>
          <a:p>
            <a:pPr lvl="1"/>
            <a:r>
              <a:rPr lang="en-US" dirty="0" smtClean="0"/>
              <a:t> R. Ainsworth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4" descr="xh_mea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 bwMode="auto">
          <a:xfrm>
            <a:off x="3920683" y="911265"/>
            <a:ext cx="5848350" cy="26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2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transverse damper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088757" cy="4987867"/>
          </a:xfrm>
        </p:spPr>
        <p:txBody>
          <a:bodyPr/>
          <a:lstStyle/>
          <a:p>
            <a:r>
              <a:rPr lang="en-US" dirty="0" smtClean="0"/>
              <a:t>Measurement from 2006 (PA, R. </a:t>
            </a:r>
            <a:r>
              <a:rPr lang="en-US" dirty="0" err="1" smtClean="0"/>
              <a:t>Zwaska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 Dampers have adequate gain/power up to more than 20e10 protons per bunch</a:t>
            </a:r>
          </a:p>
          <a:p>
            <a:pPr lvl="1"/>
            <a:r>
              <a:rPr lang="en-US" dirty="0" smtClean="0"/>
              <a:t>No issue for PIP-II</a:t>
            </a:r>
          </a:p>
          <a:p>
            <a:r>
              <a:rPr lang="en-US" dirty="0" smtClean="0"/>
              <a:t>Have not done identical measurement for recycler, but impedance is similar</a:t>
            </a:r>
          </a:p>
          <a:p>
            <a:pPr lvl="1"/>
            <a:r>
              <a:rPr lang="en-US" dirty="0" smtClean="0"/>
              <a:t>Also have routinely run recycler with one missing damper amplifier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4" descr="d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>
            <a:fillRect/>
          </a:stretch>
        </p:blipFill>
        <p:spPr bwMode="auto">
          <a:xfrm>
            <a:off x="3933825" y="608807"/>
            <a:ext cx="4981575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9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4+6 and 6+6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066674" cy="4987867"/>
          </a:xfrm>
        </p:spPr>
        <p:txBody>
          <a:bodyPr/>
          <a:lstStyle/>
          <a:p>
            <a:r>
              <a:rPr lang="en-US" dirty="0" smtClean="0"/>
              <a:t>Transverse damping challenging for region where beams overlap</a:t>
            </a:r>
          </a:p>
          <a:p>
            <a:pPr lvl="1"/>
            <a:r>
              <a:rPr lang="en-US" dirty="0" smtClean="0"/>
              <a:t>Small for 2+6, larger for 4+6 and 6+6</a:t>
            </a:r>
          </a:p>
          <a:p>
            <a:pPr lvl="1"/>
            <a:r>
              <a:rPr lang="en-US" dirty="0" smtClean="0"/>
              <a:t>Need to run with larger chromaticity to gain </a:t>
            </a:r>
            <a:r>
              <a:rPr lang="en-US" dirty="0" smtClean="0"/>
              <a:t>stability</a:t>
            </a:r>
          </a:p>
          <a:p>
            <a:pPr lvl="2"/>
            <a:r>
              <a:rPr lang="en-US" dirty="0" smtClean="0"/>
              <a:t>Also see R. Ainsworth simulations</a:t>
            </a:r>
            <a:endParaRPr lang="en-US" dirty="0" smtClean="0"/>
          </a:p>
          <a:p>
            <a:pPr lvl="1"/>
            <a:r>
              <a:rPr lang="en-US" dirty="0" smtClean="0"/>
              <a:t>Currently an open question</a:t>
            </a:r>
          </a:p>
          <a:p>
            <a:pPr lvl="2"/>
            <a:r>
              <a:rPr lang="en-US" dirty="0" smtClean="0"/>
              <a:t>Larger frequency separation for 20Hz is </a:t>
            </a:r>
            <a:r>
              <a:rPr lang="en-US" smtClean="0"/>
              <a:t>not helpful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 Adamson | RR and MI stability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3634-29EC-4453-974A-A6130873F74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2" descr="https://www-bd.fnal.gov/Elog/getFileBinary?fileID=40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09" y="937619"/>
            <a:ext cx="4666227" cy="41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5065295" y="1552074"/>
            <a:ext cx="1371600" cy="1155031"/>
          </a:xfrm>
          <a:custGeom>
            <a:avLst/>
            <a:gdLst>
              <a:gd name="connsiteX0" fmla="*/ 0 w 1371600"/>
              <a:gd name="connsiteY0" fmla="*/ 0 h 1155031"/>
              <a:gd name="connsiteX1" fmla="*/ 0 w 1371600"/>
              <a:gd name="connsiteY1" fmla="*/ 1155031 h 1155031"/>
              <a:gd name="connsiteX2" fmla="*/ 1371600 w 1371600"/>
              <a:gd name="connsiteY2" fmla="*/ 84221 h 1155031"/>
              <a:gd name="connsiteX3" fmla="*/ 12031 w 1371600"/>
              <a:gd name="connsiteY3" fmla="*/ 72189 h 1155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155031">
                <a:moveTo>
                  <a:pt x="0" y="0"/>
                </a:moveTo>
                <a:lnTo>
                  <a:pt x="0" y="1155031"/>
                </a:lnTo>
                <a:lnTo>
                  <a:pt x="1371600" y="84221"/>
                </a:lnTo>
                <a:lnTo>
                  <a:pt x="12031" y="7218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61537" y="1660359"/>
            <a:ext cx="3465095" cy="238225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48096" y="1660359"/>
            <a:ext cx="2275388" cy="155722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12651" y="1247399"/>
            <a:ext cx="7265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4+6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87471" y="1247399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+6</a:t>
            </a:r>
            <a:endParaRPr lang="en-US" dirty="0"/>
          </a:p>
        </p:txBody>
      </p:sp>
      <p:cxnSp>
        <p:nvCxnSpPr>
          <p:cNvPr id="18" name="Straight Connector 17"/>
          <p:cNvCxnSpPr>
            <a:stCxn id="8" idx="1"/>
          </p:cNvCxnSpPr>
          <p:nvPr/>
        </p:nvCxnSpPr>
        <p:spPr>
          <a:xfrm>
            <a:off x="5065295" y="2707105"/>
            <a:ext cx="0" cy="141658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94" y="982663"/>
            <a:ext cx="5419725" cy="504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 overlapping beams?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486872" cy="4987867"/>
          </a:xfrm>
        </p:spPr>
        <p:txBody>
          <a:bodyPr/>
          <a:lstStyle/>
          <a:p>
            <a:r>
              <a:rPr lang="en-US" dirty="0" smtClean="0"/>
              <a:t>Currently investigating transverse damping in region where two beams overlap</a:t>
            </a:r>
          </a:p>
          <a:p>
            <a:pPr lvl="1"/>
            <a:r>
              <a:rPr lang="en-US" dirty="0" smtClean="0"/>
              <a:t>Have to provide the same kick to both beams, obviously</a:t>
            </a:r>
          </a:p>
          <a:p>
            <a:pPr lvl="1"/>
            <a:r>
              <a:rPr lang="en-US" dirty="0" smtClean="0"/>
              <a:t>“Interesting” to extract useful data from BPMs</a:t>
            </a:r>
          </a:p>
          <a:p>
            <a:pPr lvl="2"/>
            <a:r>
              <a:rPr lang="en-US" dirty="0" smtClean="0"/>
              <a:t>Easier in vertical </a:t>
            </a:r>
            <a:br>
              <a:rPr lang="en-US" dirty="0" smtClean="0"/>
            </a:br>
            <a:r>
              <a:rPr lang="en-US" dirty="0" smtClean="0"/>
              <a:t>(no dispersion)</a:t>
            </a:r>
          </a:p>
          <a:p>
            <a:pPr lvl="1"/>
            <a:r>
              <a:rPr lang="en-US" dirty="0" smtClean="0"/>
              <a:t>Work in progress – ask me next year!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2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34" charset="0"/>
              </a:rPr>
              <a:t>Recycler Horizontal Fast Instability: a surprise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3945995" cy="5214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latin typeface="Helvetica" pitchFamily="34" charset="0"/>
              </a:rPr>
              <a:t>When we started to run the six-batch boxcar cycle at high intensity</a:t>
            </a:r>
          </a:p>
          <a:p>
            <a:r>
              <a:rPr lang="en-US" altLang="en-US" sz="1800" dirty="0" smtClean="0">
                <a:latin typeface="Helvetica" pitchFamily="34" charset="0"/>
              </a:rPr>
              <a:t>Fast instability at injection for high linear charge density</a:t>
            </a: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Only in horizontal plane</a:t>
            </a: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Single batch effect – not made worse by more beam in machine</a:t>
            </a:r>
          </a:p>
          <a:p>
            <a:pPr lvl="2"/>
            <a:r>
              <a:rPr lang="en-US" altLang="en-US" sz="1600" dirty="0" smtClean="0">
                <a:latin typeface="Helvetica" pitchFamily="34" charset="0"/>
              </a:rPr>
              <a:t>In fact, the opposite</a:t>
            </a:r>
          </a:p>
          <a:p>
            <a:pPr lvl="2"/>
            <a:r>
              <a:rPr lang="en-US" altLang="en-US" sz="1600" dirty="0" smtClean="0">
                <a:latin typeface="Helvetica" pitchFamily="34" charset="0"/>
              </a:rPr>
              <a:t>Before 2014 shutdown, first batch intensity ~80% of others</a:t>
            </a: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After shutdown, can run full intensity without instability</a:t>
            </a: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Hints that threshold increased with vacuum scrubbing</a:t>
            </a:r>
            <a:endParaRPr lang="en-US" altLang="en-US" sz="1800" dirty="0">
              <a:latin typeface="Helvetica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34" charset="0"/>
              </a:rPr>
              <a:t>11/9/2015</a:t>
            </a:r>
            <a:endParaRPr lang="en-US" alt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34" charset="0"/>
              </a:rPr>
              <a:t>Phil Adamson | RR and MI stability</a:t>
            </a:r>
            <a:endParaRPr lang="en-US" altLang="en-US" sz="900" b="1" smtClean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B34BA3A-7410-41A5-80EC-FFB076C4ED3A}" type="slidenum">
              <a:rPr lang="en-US" altLang="en-US" sz="900">
                <a:solidFill>
                  <a:srgbClr val="004C97"/>
                </a:solidFill>
                <a:latin typeface="Helvetica" pitchFamily="34" charset="0"/>
              </a:rPr>
              <a:pPr eaLnBrk="1" hangingPunct="1"/>
              <a:t>7</a:t>
            </a:fld>
            <a:endParaRPr lang="en-US" alt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14291" r="35005" b="4618"/>
          <a:stretch/>
        </p:blipFill>
        <p:spPr bwMode="auto">
          <a:xfrm>
            <a:off x="4365812" y="936905"/>
            <a:ext cx="4582424" cy="49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14282" r="11286" b="4010"/>
          <a:stretch/>
        </p:blipFill>
        <p:spPr bwMode="auto">
          <a:xfrm>
            <a:off x="4772042" y="1042988"/>
            <a:ext cx="176604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988175" y="3630706"/>
            <a:ext cx="0" cy="12281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82189" y="4075511"/>
            <a:ext cx="1963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½ synchrotron period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93341" y="5979084"/>
            <a:ext cx="28028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41123" y="5687970"/>
            <a:ext cx="207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batch, at injection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6889564" y="3200245"/>
            <a:ext cx="443566" cy="4766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 flipV="1">
            <a:off x="6096428" y="2716058"/>
            <a:ext cx="858095" cy="553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21621" y="2142211"/>
            <a:ext cx="124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Growth rate 10-15 turns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134655" y="808472"/>
            <a:ext cx="2471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Color scale shows horizontal motion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624053" y="3030968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Machine turns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34" charset="0"/>
              </a:rPr>
              <a:t>Recycler Horizontal Fast Instability: a surprise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4451125" cy="5214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 smtClean="0">
                <a:latin typeface="Helvetica" pitchFamily="34" charset="0"/>
              </a:rPr>
              <a:t>Doesn’t occur in Main Injector at same intensity</a:t>
            </a: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(even with shorter bunches)</a:t>
            </a:r>
          </a:p>
          <a:p>
            <a:r>
              <a:rPr lang="en-US" altLang="en-US" sz="2000" dirty="0" smtClean="0">
                <a:latin typeface="Helvetica" pitchFamily="34" charset="0"/>
              </a:rPr>
              <a:t>Differences between RR and MI</a:t>
            </a: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RR </a:t>
            </a:r>
            <a:r>
              <a:rPr lang="en-US" altLang="en-US" sz="1800" dirty="0" smtClean="0">
                <a:latin typeface="Helvetica" pitchFamily="34" charset="0"/>
              </a:rPr>
              <a:t>beam tube a little </a:t>
            </a:r>
            <a:r>
              <a:rPr lang="en-US" altLang="en-US" sz="1800" dirty="0" smtClean="0">
                <a:latin typeface="Helvetica" pitchFamily="34" charset="0"/>
              </a:rPr>
              <a:t>smaller</a:t>
            </a:r>
          </a:p>
          <a:p>
            <a:pPr lvl="1"/>
            <a:r>
              <a:rPr lang="en-US" altLang="en-US" sz="1800" dirty="0">
                <a:latin typeface="Helvetica" pitchFamily="34" charset="0"/>
              </a:rPr>
              <a:t>Combined function magnets</a:t>
            </a:r>
            <a:r>
              <a:rPr lang="en-US" altLang="en-US" sz="1800" dirty="0" smtClean="0">
                <a:latin typeface="Helvetica" pitchFamily="34" charset="0"/>
              </a:rPr>
              <a:t>?</a:t>
            </a:r>
            <a:endParaRPr lang="en-US" altLang="en-US" sz="1800" dirty="0" smtClean="0">
              <a:latin typeface="Helvetica" pitchFamily="34" charset="0"/>
            </a:endParaRP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Studies and simulations in progress</a:t>
            </a:r>
          </a:p>
          <a:p>
            <a:pPr lvl="2"/>
            <a:r>
              <a:rPr lang="en-US" altLang="en-US" sz="1600" dirty="0" smtClean="0">
                <a:latin typeface="Helvetica" pitchFamily="34" charset="0"/>
              </a:rPr>
              <a:t>E-cloud is a popular explanation given the fast growth rate, but we can’t yet explain all the </a:t>
            </a:r>
            <a:r>
              <a:rPr lang="en-US" altLang="en-US" sz="1600" dirty="0" smtClean="0">
                <a:latin typeface="Helvetica" pitchFamily="34" charset="0"/>
              </a:rPr>
              <a:t>details</a:t>
            </a:r>
          </a:p>
          <a:p>
            <a:pPr lvl="2"/>
            <a:r>
              <a:rPr lang="en-US" altLang="en-US" sz="1600" dirty="0" smtClean="0">
                <a:latin typeface="Helvetica" pitchFamily="34" charset="0"/>
              </a:rPr>
              <a:t>Trapping in gradient magnets?</a:t>
            </a:r>
            <a:endParaRPr lang="en-US" altLang="en-US" sz="1600" dirty="0" smtClean="0">
              <a:latin typeface="Helvetica" pitchFamily="34" charset="0"/>
            </a:endParaRPr>
          </a:p>
          <a:p>
            <a:pPr lvl="1"/>
            <a:r>
              <a:rPr lang="en-US" altLang="en-US" sz="1800" dirty="0" smtClean="0">
                <a:latin typeface="Helvetica" pitchFamily="34" charset="0"/>
              </a:rPr>
              <a:t>Similar instability seen at extraction in CERN PS?</a:t>
            </a:r>
          </a:p>
          <a:p>
            <a:pPr lvl="2"/>
            <a:r>
              <a:rPr lang="en-US" sz="1200" dirty="0"/>
              <a:t>R. </a:t>
            </a:r>
            <a:r>
              <a:rPr lang="en-US" sz="1200" dirty="0" err="1"/>
              <a:t>Steerenberg</a:t>
            </a:r>
            <a:r>
              <a:rPr lang="en-US" sz="1200" dirty="0"/>
              <a:t> et al., </a:t>
            </a:r>
            <a:r>
              <a:rPr lang="en-US" sz="1200" dirty="0" smtClean="0"/>
              <a:t>PAC07</a:t>
            </a:r>
          </a:p>
          <a:p>
            <a:pPr lvl="1"/>
            <a:r>
              <a:rPr lang="en-US" altLang="en-US" sz="2400" b="1" dirty="0">
                <a:solidFill>
                  <a:schemeClr val="accent2"/>
                </a:solidFill>
                <a:latin typeface="Helvetica" pitchFamily="34" charset="0"/>
              </a:rPr>
              <a:t>Does not occur for 700kW operations</a:t>
            </a:r>
          </a:p>
          <a:p>
            <a:pPr lvl="2"/>
            <a:r>
              <a:rPr lang="en-US" altLang="en-US" sz="1600" dirty="0">
                <a:latin typeface="Helvetica" pitchFamily="34" charset="0"/>
              </a:rPr>
              <a:t>Potential issue at PIPII intensity</a:t>
            </a:r>
          </a:p>
          <a:p>
            <a:pPr lvl="2"/>
            <a:endParaRPr lang="en-US" altLang="en-US" sz="1600" dirty="0" smtClean="0">
              <a:latin typeface="Helvetica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34" charset="0"/>
              </a:rPr>
              <a:t>11/9/2015</a:t>
            </a:r>
            <a:endParaRPr lang="en-US" alt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34" charset="0"/>
              </a:rPr>
              <a:t>Phil Adamson | RR and MI stability</a:t>
            </a:r>
            <a:endParaRPr lang="en-US" altLang="en-US" sz="900" b="1" dirty="0" smtClean="0">
              <a:solidFill>
                <a:srgbClr val="004C97"/>
              </a:solidFill>
              <a:latin typeface="Helvetica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B34BA3A-7410-41A5-80EC-FFB076C4ED3A}" type="slidenum">
              <a:rPr lang="en-US" altLang="en-US" sz="900">
                <a:solidFill>
                  <a:srgbClr val="004C97"/>
                </a:solidFill>
                <a:latin typeface="Helvetica" pitchFamily="34" charset="0"/>
              </a:rPr>
              <a:pPr eaLnBrk="1" hangingPunct="1"/>
              <a:t>8</a:t>
            </a:fld>
            <a:endParaRPr lang="en-US" altLang="en-US" sz="900">
              <a:solidFill>
                <a:srgbClr val="004C97"/>
              </a:solidFill>
              <a:latin typeface="Helvetic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57588" y="808472"/>
            <a:ext cx="4290648" cy="4665896"/>
            <a:chOff x="4149838" y="808472"/>
            <a:chExt cx="4798398" cy="5218052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5" t="14291" r="35005" b="4618"/>
            <a:stretch/>
          </p:blipFill>
          <p:spPr bwMode="auto">
            <a:xfrm>
              <a:off x="4365812" y="936905"/>
              <a:ext cx="4582424" cy="4957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" t="14282" r="11286" b="4010"/>
            <a:stretch/>
          </p:blipFill>
          <p:spPr bwMode="auto">
            <a:xfrm>
              <a:off x="4772042" y="1042988"/>
              <a:ext cx="176604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6988175" y="3630706"/>
              <a:ext cx="0" cy="122816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082189" y="4075511"/>
              <a:ext cx="1963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½ synchrotron period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993341" y="5979084"/>
              <a:ext cx="28028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41123" y="5687970"/>
              <a:ext cx="2074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One batch, at injection</a:t>
              </a:r>
              <a:endParaRPr lang="en-US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889564" y="3200245"/>
              <a:ext cx="443566" cy="47662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3" idx="1"/>
            </p:cNvCxnSpPr>
            <p:nvPr/>
          </p:nvCxnSpPr>
          <p:spPr>
            <a:xfrm flipH="1" flipV="1">
              <a:off x="6096428" y="2716058"/>
              <a:ext cx="858095" cy="5539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921621" y="2142211"/>
              <a:ext cx="1244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Growth rate 10-15 turns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52565" y="808472"/>
              <a:ext cx="3058950" cy="30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Color scale shows horizontal motion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3624053" y="3030968"/>
              <a:ext cx="13901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</a:rPr>
                <a:t>Machine turns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8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transverse stability issues for Main Injector in PIP-II era</a:t>
            </a:r>
          </a:p>
          <a:p>
            <a:pPr lvl="1"/>
            <a:r>
              <a:rPr lang="en-US" dirty="0" smtClean="0"/>
              <a:t>Unless electron cloud shows up. Ongoing work to determine effects of beam pipe coating and beam scrubbing.</a:t>
            </a:r>
          </a:p>
          <a:p>
            <a:pPr lvl="2"/>
            <a:r>
              <a:rPr lang="en-US" dirty="0" smtClean="0"/>
              <a:t>See </a:t>
            </a:r>
            <a:r>
              <a:rPr lang="en-US" dirty="0" err="1" smtClean="0"/>
              <a:t>Ioanis’s</a:t>
            </a:r>
            <a:r>
              <a:rPr lang="en-US" dirty="0" smtClean="0"/>
              <a:t> talk</a:t>
            </a:r>
          </a:p>
          <a:p>
            <a:r>
              <a:rPr lang="en-US" dirty="0" smtClean="0"/>
              <a:t>Some work to do in Recycler</a:t>
            </a:r>
          </a:p>
          <a:p>
            <a:pPr lvl="1"/>
            <a:r>
              <a:rPr lang="en-US" dirty="0" smtClean="0"/>
              <a:t>Dampers are fine when beam isn’t overlapped</a:t>
            </a:r>
          </a:p>
          <a:p>
            <a:pPr lvl="1"/>
            <a:r>
              <a:rPr lang="en-US" dirty="0" smtClean="0"/>
              <a:t>Work ongoing to determine how dampers can operate in the overlapping region</a:t>
            </a:r>
          </a:p>
          <a:p>
            <a:pPr lvl="1"/>
            <a:r>
              <a:rPr lang="en-US" dirty="0" smtClean="0"/>
              <a:t>Ongoing work to study fast horizontal instability</a:t>
            </a:r>
          </a:p>
          <a:p>
            <a:pPr lvl="2"/>
            <a:r>
              <a:rPr lang="en-US" dirty="0" smtClean="0"/>
              <a:t>Active working group</a:t>
            </a:r>
          </a:p>
          <a:p>
            <a:pPr lvl="2"/>
            <a:r>
              <a:rPr lang="en-US" dirty="0" smtClean="0"/>
              <a:t>If it’s e-cloud, pipe coating will help</a:t>
            </a:r>
          </a:p>
          <a:p>
            <a:pPr lvl="2"/>
            <a:r>
              <a:rPr lang="en-US" dirty="0" smtClean="0"/>
              <a:t>Low frequency (&lt;1MHz) high-power (damp 10 turns growth rate) damper is buildable, if necessary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11/9/2015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Phil Adamson | RR and MI stability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721212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</TotalTime>
  <Words>606</Words>
  <Application>Microsoft Office PowerPoint</Application>
  <PresentationFormat>On-screen Show (4:3)</PresentationFormat>
  <Paragraphs>110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Beam Stability in Recycler and Main Injector</vt:lpstr>
      <vt:lpstr>Introduction</vt:lpstr>
      <vt:lpstr>MI coupled bunch growth rate</vt:lpstr>
      <vt:lpstr>Available transverse damper gain</vt:lpstr>
      <vt:lpstr>Challenges for 4+6 and 6+6</vt:lpstr>
      <vt:lpstr>Damp overlapping beams?</vt:lpstr>
      <vt:lpstr>Recycler Horizontal Fast Instability: a surprise</vt:lpstr>
      <vt:lpstr>Recycler Horizontal Fast Instability: a surprise</vt:lpstr>
      <vt:lpstr>Conclusions 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Phil Adamson x4789 13963N</dc:creator>
  <cp:lastModifiedBy>Phil Adamson x4789 13963N</cp:lastModifiedBy>
  <cp:revision>10</cp:revision>
  <cp:lastPrinted>2014-01-20T19:40:21Z</cp:lastPrinted>
  <dcterms:created xsi:type="dcterms:W3CDTF">2015-11-09T15:36:24Z</dcterms:created>
  <dcterms:modified xsi:type="dcterms:W3CDTF">2015-11-09T17:38:20Z</dcterms:modified>
</cp:coreProperties>
</file>