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65" r:id="rId3"/>
    <p:sldId id="272" r:id="rId4"/>
    <p:sldId id="266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0093"/>
    <a:srgbClr val="008000"/>
    <a:srgbClr val="0000FF"/>
    <a:srgbClr val="003087"/>
    <a:srgbClr val="404040"/>
    <a:srgbClr val="505050"/>
    <a:srgbClr val="004C97"/>
    <a:srgbClr val="63666A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modification for 20 Hz operation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Kiyomi Seiya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PIP-II Collaboration Meeting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9-10 November 2011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" y="2597444"/>
            <a:ext cx="4467933" cy="3058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GMPS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28600" y="5896197"/>
            <a:ext cx="78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dirty="0" err="1" smtClean="0"/>
              <a:t>out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G </a:t>
            </a:r>
            <a:r>
              <a:rPr lang="en-US" sz="2000" dirty="0"/>
              <a:t>* </a:t>
            </a:r>
            <a:r>
              <a:rPr lang="en-US" sz="2000" dirty="0" err="1" smtClean="0"/>
              <a:t>coeff</a:t>
            </a:r>
            <a:r>
              <a:rPr lang="en-US" sz="2000" dirty="0" smtClean="0"/>
              <a:t> </a:t>
            </a:r>
            <a:r>
              <a:rPr lang="en-US" sz="2000" dirty="0"/>
              <a:t>* </a:t>
            </a:r>
            <a:r>
              <a:rPr lang="en-US" sz="2000" dirty="0" smtClean="0"/>
              <a:t>(</a:t>
            </a:r>
            <a:r>
              <a:rPr lang="en-US" sz="2000" dirty="0" err="1" smtClean="0"/>
              <a:t>V</a:t>
            </a:r>
            <a:r>
              <a:rPr lang="en-US" dirty="0" err="1" smtClean="0"/>
              <a:t>ave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err="1"/>
              <a:t>V</a:t>
            </a:r>
            <a:r>
              <a:rPr lang="en-US" dirty="0" err="1" smtClean="0"/>
              <a:t>peak</a:t>
            </a:r>
            <a:r>
              <a:rPr lang="en-US" sz="2000" dirty="0" smtClean="0"/>
              <a:t> </a:t>
            </a:r>
            <a:r>
              <a:rPr lang="en-US" sz="2000" dirty="0"/>
              <a:t>* </a:t>
            </a:r>
            <a:r>
              <a:rPr lang="en-US" sz="2000" dirty="0" smtClean="0"/>
              <a:t>cos(</a:t>
            </a:r>
            <a:r>
              <a:rPr lang="en-US" sz="2000" dirty="0" err="1" smtClean="0"/>
              <a:t>output_phase</a:t>
            </a:r>
            <a:r>
              <a:rPr lang="en-US" sz="2000" dirty="0"/>
              <a:t>))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12" y="875142"/>
            <a:ext cx="881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VXI card: I_MIN, I_MAX and period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NIM module: Set gain according to the operation time line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	(Booster and MI are using same substation)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65" y="2075471"/>
            <a:ext cx="4732635" cy="3929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7408" y="3010808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3900" y="2508910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MI field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0051" y="2848362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CC00"/>
                </a:solidFill>
              </a:rPr>
              <a:t>Booster Int.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6366" y="5543139"/>
            <a:ext cx="201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Booster Loss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90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GMPS regulation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53935" y="921370"/>
            <a:ext cx="465762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I_err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&lt;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+/- 0.02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[A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],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T_err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&lt; 20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</a:rPr>
              <a:t>sec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Both feedback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on a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new VXI board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2717" y="1933870"/>
            <a:ext cx="18085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15Hz operation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4007" y="1929337"/>
            <a:ext cx="24240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PIP-II 20Hz operation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1" y="2388743"/>
            <a:ext cx="4472091" cy="3690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9046" y="5377410"/>
            <a:ext cx="787400" cy="190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71" y="2335916"/>
            <a:ext cx="3872576" cy="37474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80138" y="4994000"/>
            <a:ext cx="1918524" cy="190500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98103" y="4728630"/>
            <a:ext cx="1369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40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8913" y="4492307"/>
            <a:ext cx="171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600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8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Notch and Cogging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25" name="Picture 8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16970"/>
            <a:ext cx="4648200" cy="41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9628"/>
            <a:ext cx="3809999" cy="40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2514600" y="2688570"/>
            <a:ext cx="609600" cy="457200"/>
          </a:xfrm>
          <a:prstGeom prst="straightConnector1">
            <a:avLst/>
          </a:prstGeom>
          <a:ln>
            <a:solidFill>
              <a:srgbClr val="FF66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2155170"/>
            <a:ext cx="2435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Gap 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for the extraction kicker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95800" y="5584170"/>
            <a:ext cx="403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82525" y="5507970"/>
            <a:ext cx="17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MI/RR revolution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5257800" y="5203170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67400" y="4974570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43600" y="5062438"/>
            <a:ext cx="1767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1</a:t>
            </a:r>
            <a:r>
              <a:rPr lang="en-US" sz="1800" baseline="30000" dirty="0" smtClean="0">
                <a:solidFill>
                  <a:srgbClr val="0000FF"/>
                </a:solidFill>
              </a:rPr>
              <a:t>st</a:t>
            </a:r>
            <a:r>
              <a:rPr lang="en-US" sz="1800" dirty="0" smtClean="0">
                <a:solidFill>
                  <a:srgbClr val="0000FF"/>
                </a:solidFill>
              </a:rPr>
              <a:t> Booster batch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4745970"/>
            <a:ext cx="1817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</a:rPr>
              <a:t>nd</a:t>
            </a:r>
            <a:r>
              <a:rPr lang="en-US" sz="1800" dirty="0" smtClean="0">
                <a:solidFill>
                  <a:srgbClr val="0000FF"/>
                </a:solidFill>
              </a:rPr>
              <a:t> Booster batch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534400" y="1164570"/>
            <a:ext cx="0" cy="403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89826" y="78357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116457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h=588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445" y="31574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=84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3806" y="5881596"/>
            <a:ext cx="8695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Notch(extraction kicker gap) – Booster extraction kicker – MI/RR injection kicker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7406" y="1435616"/>
            <a:ext cx="21705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Main Injector / Recycler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13000" y="5136457"/>
            <a:ext cx="30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81 bunches + 3 empty buckets</a:t>
            </a:r>
            <a:endParaRPr lang="en-US" b="1" dirty="0">
              <a:solidFill>
                <a:srgbClr val="58A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2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at injection and extraction without Cogging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2" descr="C:\Users\kiyomi\Desktop\getFileBina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38" y="3663313"/>
            <a:ext cx="2838050" cy="254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988175" y="5646767"/>
            <a:ext cx="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21523" y="5810835"/>
            <a:ext cx="74930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E46C0A"/>
                </a:solidFill>
              </a:rPr>
              <a:t>Notch</a:t>
            </a:r>
            <a:endParaRPr lang="en-US" sz="1800" dirty="0">
              <a:solidFill>
                <a:srgbClr val="E46C0A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" y="851356"/>
            <a:ext cx="3147922" cy="282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15027" y="1678928"/>
            <a:ext cx="36951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Notch </a:t>
            </a:r>
          </a:p>
          <a:p>
            <a:r>
              <a:rPr lang="en-US" sz="2000" b="1" dirty="0" smtClean="0">
                <a:solidFill>
                  <a:srgbClr val="58AF1D"/>
                </a:solidFill>
                <a:sym typeface="Wingdings" panose="05000000000000000000" pitchFamily="2" charset="2"/>
              </a:rPr>
              <a:t> 81 bunches + 3 empty buckets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05427" y="2109039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846243" y="2420504"/>
            <a:ext cx="174498" cy="695081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08215" y="2327060"/>
            <a:ext cx="365414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Adiabatic capture with 37MHz RF</a:t>
            </a:r>
          </a:p>
          <a:p>
            <a:r>
              <a:rPr lang="en-US" sz="2000" dirty="0">
                <a:solidFill>
                  <a:srgbClr val="E46C0A"/>
                </a:solidFill>
              </a:rPr>
              <a:t>	</a:t>
            </a:r>
            <a:r>
              <a:rPr lang="en-US" sz="2000" dirty="0" smtClean="0">
                <a:solidFill>
                  <a:srgbClr val="E46C0A"/>
                </a:solidFill>
              </a:rPr>
              <a:t>		</a:t>
            </a:r>
            <a:r>
              <a:rPr lang="en-US" sz="2000" b="1" dirty="0" smtClean="0">
                <a:solidFill>
                  <a:srgbClr val="58AF1D"/>
                </a:solidFill>
                <a:sym typeface="Wingdings" panose="05000000000000000000" pitchFamily="2" charset="2"/>
              </a:rPr>
              <a:t> 84 bunches</a:t>
            </a:r>
            <a:endParaRPr lang="en-US" sz="2000" b="1" dirty="0">
              <a:solidFill>
                <a:srgbClr val="58AF1D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78716" y="1048593"/>
            <a:ext cx="0" cy="247079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-146557" y="1887219"/>
            <a:ext cx="1001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Time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81200" y="482025"/>
            <a:ext cx="167640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177225"/>
            <a:ext cx="209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Booster revolution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1364" y="3023815"/>
            <a:ext cx="35642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46C0A"/>
                </a:solidFill>
              </a:rPr>
              <a:t>Injection from LINAC @ 400MeV</a:t>
            </a:r>
            <a:endParaRPr lang="en-US" sz="2000" dirty="0">
              <a:solidFill>
                <a:srgbClr val="E46C0A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49634" y="3256542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08003" y="5548433"/>
            <a:ext cx="3048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033461" y="4964356"/>
            <a:ext cx="609600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445994" y="5347228"/>
            <a:ext cx="15928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</a:t>
            </a:r>
            <a:r>
              <a:rPr lang="en-US" sz="1600" baseline="30000" dirty="0" smtClean="0">
                <a:solidFill>
                  <a:srgbClr val="0000FF"/>
                </a:solidFill>
              </a:rPr>
              <a:t>st</a:t>
            </a:r>
            <a:r>
              <a:rPr lang="en-US" sz="1600" dirty="0" smtClean="0">
                <a:solidFill>
                  <a:srgbClr val="0000FF"/>
                </a:solidFill>
              </a:rPr>
              <a:t> Booster batch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8903" y="4755683"/>
            <a:ext cx="43313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2</a:t>
            </a:r>
            <a:r>
              <a:rPr lang="en-US" sz="1600" baseline="30000" dirty="0" smtClean="0">
                <a:solidFill>
                  <a:srgbClr val="0000FF"/>
                </a:solidFill>
              </a:rPr>
              <a:t>nd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64" y="3708871"/>
            <a:ext cx="3035989" cy="25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1793" y="4775559"/>
            <a:ext cx="2109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Lost 3 bunches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every Booster 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extraction.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92" y="375919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</a:t>
            </a:r>
            <a:r>
              <a:rPr lang="en-US" b="1" u="sng" dirty="0" smtClean="0">
                <a:solidFill>
                  <a:srgbClr val="0070C0"/>
                </a:solidFill>
              </a:rPr>
              <a:t>t extraction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9917" y="3711250"/>
            <a:ext cx="19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at </a:t>
            </a:r>
            <a:r>
              <a:rPr lang="en-US" b="1" u="sng" dirty="0" smtClean="0">
                <a:solidFill>
                  <a:srgbClr val="0070C0"/>
                </a:solidFill>
              </a:rPr>
              <a:t>MI/RR </a:t>
            </a:r>
            <a:r>
              <a:rPr lang="en-US" b="1" u="sng" dirty="0">
                <a:solidFill>
                  <a:srgbClr val="0070C0"/>
                </a:solidFill>
              </a:rPr>
              <a:t>injection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732909" y="4217512"/>
            <a:ext cx="111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58AF1D"/>
                </a:solidFill>
              </a:rPr>
              <a:t>Intensity</a:t>
            </a:r>
            <a:endParaRPr lang="en-US" sz="2000" b="1" dirty="0">
              <a:solidFill>
                <a:srgbClr val="58AF1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6092" y="5609827"/>
            <a:ext cx="266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Beam loss at extraction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9634" y="842833"/>
            <a:ext cx="162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a</a:t>
            </a:r>
            <a:r>
              <a:rPr lang="en-US" b="1" u="sng" dirty="0" smtClean="0">
                <a:solidFill>
                  <a:srgbClr val="0070C0"/>
                </a:solidFill>
              </a:rPr>
              <a:t>t injection</a:t>
            </a:r>
            <a:endParaRPr lang="en-US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4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bucket count during Booster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11/9/2015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0" y="1795273"/>
          <a:ext cx="4705835" cy="382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KGPlot" r:id="rId3" imgW="5545667" imgH="4497917" progId="KGraph_Plot">
                  <p:embed/>
                </p:oleObj>
              </mc:Choice>
              <mc:Fallback>
                <p:oleObj name="KGPlot" r:id="rId3" imgW="5545667" imgH="4497917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5273"/>
                        <a:ext cx="4705835" cy="3820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349514"/>
            <a:ext cx="429490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2250" y="798814"/>
            <a:ext cx="3001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Booster: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15 Hz resonant circuit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RF frequency: 37.7 – 52.8MHz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458200" y="2362200"/>
            <a:ext cx="457200" cy="0"/>
          </a:xfrm>
          <a:prstGeom prst="straightConnector1">
            <a:avLst/>
          </a:prstGeom>
          <a:ln w="5715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1748135"/>
            <a:ext cx="386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58AF1D"/>
                </a:solidFill>
              </a:rPr>
              <a:t>Total </a:t>
            </a:r>
            <a:r>
              <a:rPr lang="en-US" sz="2400" b="1" dirty="0" err="1" smtClean="0">
                <a:solidFill>
                  <a:srgbClr val="58AF1D"/>
                </a:solidFill>
              </a:rPr>
              <a:t>rf</a:t>
            </a:r>
            <a:r>
              <a:rPr lang="en-US" sz="2400" b="1" dirty="0" smtClean="0">
                <a:solidFill>
                  <a:srgbClr val="58AF1D"/>
                </a:solidFill>
              </a:rPr>
              <a:t> bucket count = const.</a:t>
            </a:r>
            <a:endParaRPr lang="en-US" sz="2400" b="1" dirty="0">
              <a:solidFill>
                <a:srgbClr val="58AF1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73309"/>
            <a:ext cx="951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Total </a:t>
            </a:r>
            <a:r>
              <a:rPr lang="en-US" sz="2400" b="1" dirty="0" err="1" smtClean="0">
                <a:solidFill>
                  <a:srgbClr val="000090"/>
                </a:solidFill>
              </a:rPr>
              <a:t>rf</a:t>
            </a:r>
            <a:r>
              <a:rPr lang="en-US" sz="2400" b="1" dirty="0" smtClean="0">
                <a:solidFill>
                  <a:srgbClr val="000090"/>
                </a:solidFill>
              </a:rPr>
              <a:t> bucket count = const.  --  Notch is at same position at extraction </a:t>
            </a:r>
            <a:endParaRPr lang="en-US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8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Cogging using 48 new dipole corrector magnets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0758" y="960119"/>
            <a:ext cx="2514600" cy="790575"/>
          </a:xfrm>
          <a:prstGeom prst="rect">
            <a:avLst/>
          </a:prstGeom>
          <a:noFill/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11908" y="4230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85758" y="1722119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95158" y="1722119"/>
            <a:ext cx="762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90558" y="1722119"/>
            <a:ext cx="0" cy="22860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8158" y="1893569"/>
            <a:ext cx="26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Fixed with RPOS feedback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28558" y="1750694"/>
            <a:ext cx="0" cy="600075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12834" y="2400144"/>
            <a:ext cx="3854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Changed by dipole corrector</a:t>
            </a:r>
          </a:p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Dipole corrector: 0.009[T-m] @ 24.4[A]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5158" y="2350769"/>
            <a:ext cx="1181100" cy="771525"/>
          </a:xfrm>
          <a:prstGeom prst="rect">
            <a:avLst/>
          </a:prstGeom>
          <a:noFill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2274" y="-6400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2274" y="-64008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32274" y="50291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9586" y="4316729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B field error ~1% can be compensated.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32274" y="-18288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28558" y="3974365"/>
            <a:ext cx="2297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(Assuming 10[A] change )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274" y="4701216"/>
            <a:ext cx="7447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Keeps beam on central orbit and save aperture.</a:t>
            </a:r>
          </a:p>
          <a:p>
            <a:endParaRPr lang="en-US" b="1" i="1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Creates notch  anytime after injection( even LINAC notch)</a:t>
            </a:r>
            <a:endParaRPr lang="en-US" b="1" i="1" dirty="0">
              <a:solidFill>
                <a:srgbClr val="002060"/>
              </a:solidFill>
              <a:sym typeface="Wingdings" pitchFamily="2" charset="2"/>
            </a:endParaRPr>
          </a:p>
          <a:p>
            <a:r>
              <a:rPr lang="en-US" b="1" i="1" dirty="0">
                <a:solidFill>
                  <a:srgbClr val="002060"/>
                </a:solidFill>
                <a:sym typeface="Wingdings" pitchFamily="2" charset="2"/>
              </a:rPr>
              <a:t>	</a:t>
            </a:r>
            <a:r>
              <a:rPr lang="en-US" b="1" i="1" dirty="0" smtClean="0">
                <a:solidFill>
                  <a:srgbClr val="002060"/>
                </a:solidFill>
                <a:sym typeface="Wingdings" pitchFamily="2" charset="2"/>
              </a:rPr>
              <a:t> reduce beam power loss by 40%.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" y="941069"/>
            <a:ext cx="2739007" cy="258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/>
          <p:cNvSpPr/>
          <p:nvPr/>
        </p:nvSpPr>
        <p:spPr>
          <a:xfrm rot="1404074">
            <a:off x="1619080" y="1357536"/>
            <a:ext cx="694255" cy="127591"/>
          </a:xfrm>
          <a:custGeom>
            <a:avLst/>
            <a:gdLst>
              <a:gd name="connsiteX0" fmla="*/ 0 w 648586"/>
              <a:gd name="connsiteY0" fmla="*/ 0 h 510363"/>
              <a:gd name="connsiteX1" fmla="*/ 372140 w 648586"/>
              <a:gd name="connsiteY1" fmla="*/ 202018 h 510363"/>
              <a:gd name="connsiteX2" fmla="*/ 648586 w 648586"/>
              <a:gd name="connsiteY2" fmla="*/ 510363 h 51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86" h="510363">
                <a:moveTo>
                  <a:pt x="0" y="0"/>
                </a:moveTo>
                <a:cubicBezTo>
                  <a:pt x="132021" y="58478"/>
                  <a:pt x="264042" y="116957"/>
                  <a:pt x="372140" y="202018"/>
                </a:cubicBezTo>
                <a:cubicBezTo>
                  <a:pt x="480238" y="287079"/>
                  <a:pt x="564412" y="398721"/>
                  <a:pt x="648586" y="510363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474" y="3246119"/>
            <a:ext cx="5943600" cy="112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30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Cogging feedback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10" y="2164114"/>
            <a:ext cx="6306554" cy="383877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/>
          <p:cNvSpPr txBox="1"/>
          <p:nvPr/>
        </p:nvSpPr>
        <p:spPr>
          <a:xfrm>
            <a:off x="467956" y="5827799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Integrated diff. bucket count has to be ‘0’ at the end of cycle.</a:t>
            </a:r>
            <a:endParaRPr lang="en-US" sz="2400" b="1" dirty="0" smtClean="0">
              <a:solidFill>
                <a:srgbClr val="002060"/>
              </a:solidFill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2683" y="857191"/>
            <a:ext cx="7328934" cy="1373799"/>
            <a:chOff x="228600" y="602503"/>
            <a:chExt cx="7761573" cy="1454897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234" name="Straight Connector 23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5240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flipV="1">
              <a:off x="381000" y="609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81000" y="6096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7374" y="6096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7374" y="914400"/>
              <a:ext cx="75325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1000" y="602503"/>
              <a:ext cx="0" cy="145489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28194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3810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0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73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7374" y="1828800"/>
              <a:ext cx="3518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9624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624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0287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038600" y="1828800"/>
              <a:ext cx="3518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543800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543800" y="1524000"/>
              <a:ext cx="663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10174" y="15240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41148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4102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705600" y="1143000"/>
              <a:ext cx="1274342" cy="304800"/>
              <a:chOff x="838200" y="4648200"/>
              <a:chExt cx="4572000" cy="4572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838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38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76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076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1295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95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533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533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752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752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90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990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09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09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447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447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667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667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905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905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1242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1242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3623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623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35814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5814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195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8195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40386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0386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2767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2767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44958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4958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339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47339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4953000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4953000" y="4648200"/>
                <a:ext cx="2381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191134" y="4648200"/>
                <a:ext cx="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5191134" y="5105400"/>
                <a:ext cx="219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>
              <a:off x="7620000" y="1828800"/>
              <a:ext cx="3701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TextBox 273"/>
          <p:cNvSpPr txBox="1"/>
          <p:nvPr/>
        </p:nvSpPr>
        <p:spPr>
          <a:xfrm>
            <a:off x="-120994" y="1389387"/>
            <a:ext cx="83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BRF</a:t>
            </a:r>
            <a:endParaRPr lang="en-US" sz="2000" b="1" dirty="0"/>
          </a:p>
        </p:txBody>
      </p:sp>
      <p:sp>
        <p:nvSpPr>
          <p:cNvPr id="275" name="Rectangle 274"/>
          <p:cNvSpPr/>
          <p:nvPr/>
        </p:nvSpPr>
        <p:spPr>
          <a:xfrm>
            <a:off x="-5052" y="876553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Bdot</a:t>
            </a:r>
            <a:endParaRPr lang="en-US" sz="2000" b="1" dirty="0"/>
          </a:p>
        </p:txBody>
      </p:sp>
      <p:sp>
        <p:nvSpPr>
          <p:cNvPr id="276" name="Rectangle 275"/>
          <p:cNvSpPr/>
          <p:nvPr/>
        </p:nvSpPr>
        <p:spPr>
          <a:xfrm>
            <a:off x="1171528" y="1697134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11 </a:t>
            </a:r>
            <a:r>
              <a:rPr lang="en-US" sz="2000" b="1" dirty="0" err="1" smtClean="0">
                <a:latin typeface="Symbol" panose="05050102010706020507" pitchFamily="18" charset="2"/>
              </a:rPr>
              <a:t>m</a:t>
            </a:r>
            <a:r>
              <a:rPr lang="en-US" sz="2000" b="1" dirty="0" err="1" smtClean="0"/>
              <a:t>sec</a:t>
            </a:r>
            <a:r>
              <a:rPr lang="en-US" sz="2000" b="1" dirty="0" smtClean="0"/>
              <a:t> (MI/RR RF x 588)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685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error and integration of difference of </a:t>
            </a:r>
            <a:r>
              <a:rPr lang="en-US" dirty="0" err="1" smtClean="0"/>
              <a:t>rf</a:t>
            </a:r>
            <a:r>
              <a:rPr lang="en-US" dirty="0" smtClean="0"/>
              <a:t> counts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01" y="2777804"/>
            <a:ext cx="3497791" cy="338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41579" y="2593179"/>
            <a:ext cx="1297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90"/>
                </a:solidFill>
              </a:rPr>
              <a:t>Simulation</a:t>
            </a:r>
            <a:endParaRPr lang="en-US" sz="2000" u="sng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1780" y="2577749"/>
            <a:ext cx="16584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90"/>
                </a:solidFill>
              </a:rPr>
              <a:t>Measurement</a:t>
            </a:r>
            <a:endParaRPr lang="en-US" sz="2000" u="sng" dirty="0">
              <a:solidFill>
                <a:srgbClr val="000090"/>
              </a:solidFill>
            </a:endParaRPr>
          </a:p>
        </p:txBody>
      </p:sp>
      <p:pic>
        <p:nvPicPr>
          <p:cNvPr id="11" name="Picture 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2" y="520700"/>
            <a:ext cx="2421741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614592" y="794689"/>
            <a:ext cx="0" cy="1625024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774643" y="1749634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B_main</a:t>
            </a:r>
            <a:r>
              <a:rPr lang="en-US" sz="2000" dirty="0" smtClean="0"/>
              <a:t> dipole field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2925496" y="1288476"/>
            <a:ext cx="5989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90"/>
                </a:solidFill>
              </a:rPr>
              <a:t>Booster: 15Hz resonant </a:t>
            </a:r>
            <a:r>
              <a:rPr lang="en-GB" sz="2000" b="1" dirty="0">
                <a:solidFill>
                  <a:srgbClr val="000090"/>
                </a:solidFill>
              </a:rPr>
              <a:t>circuit synchrotron </a:t>
            </a:r>
            <a:r>
              <a:rPr lang="en-GB" sz="2000" b="1" dirty="0" smtClean="0">
                <a:solidFill>
                  <a:srgbClr val="000090"/>
                </a:solidFill>
              </a:rPr>
              <a:t>synchronized </a:t>
            </a:r>
            <a:r>
              <a:rPr lang="en-GB" sz="2000" b="1" dirty="0">
                <a:solidFill>
                  <a:srgbClr val="000090"/>
                </a:solidFill>
              </a:rPr>
              <a:t>to the 60Hz power line.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4678"/>
            <a:ext cx="3580547" cy="328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68171" y="5815108"/>
            <a:ext cx="32446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Number of MI/RR revolution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688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5"/>
            <a:ext cx="7282774" cy="538016"/>
          </a:xfrm>
        </p:spPr>
        <p:txBody>
          <a:bodyPr/>
          <a:lstStyle/>
          <a:p>
            <a:r>
              <a:rPr lang="en-US" dirty="0" smtClean="0"/>
              <a:t>Simulation for the feedback and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902361" cy="202299"/>
          </a:xfrm>
        </p:spPr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4505152" cy="202299"/>
          </a:xfrm>
        </p:spPr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1" y="6515100"/>
            <a:ext cx="375318" cy="202299"/>
          </a:xfrm>
        </p:spPr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1" y="1469547"/>
            <a:ext cx="2541402" cy="242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90" y="1441235"/>
            <a:ext cx="2787769" cy="2449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25" y="3680357"/>
            <a:ext cx="2772902" cy="26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893" y="891382"/>
            <a:ext cx="402776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Integrated error w/o feedback (simulation)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3949" y="1157057"/>
            <a:ext cx="32321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With feedback (simulation)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2133" y="3869531"/>
            <a:ext cx="215886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With feedback (MEASUREMENTS) 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81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changes during Cogging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8" name="Picture 2" descr="https://www-bd.fnal.gov/Elog/getFile?fileID=1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0" y="1313466"/>
            <a:ext cx="4624042" cy="38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www-bd.fnal.gov/Elog/getFile?fileID=1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60" y="1312889"/>
            <a:ext cx="45888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66800" y="688474"/>
            <a:ext cx="27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Corrector current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2179" y="671150"/>
            <a:ext cx="255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Orbit difference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4881" y="5263850"/>
            <a:ext cx="44877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Corrector current : +/- 1A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Orbit change &lt; 1mm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124200" y="3611615"/>
            <a:ext cx="0" cy="266701"/>
          </a:xfrm>
          <a:prstGeom prst="straightConnector1">
            <a:avLst/>
          </a:prstGeom>
          <a:ln w="3810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4200" y="3954516"/>
            <a:ext cx="0" cy="209550"/>
          </a:xfrm>
          <a:prstGeom prst="straightConnector1">
            <a:avLst/>
          </a:prstGeom>
          <a:ln w="38100">
            <a:solidFill>
              <a:srgbClr val="58AF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3449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2A</a:t>
            </a:r>
            <a:endParaRPr lang="en-US" b="1" dirty="0">
              <a:solidFill>
                <a:srgbClr val="58AF1D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8572499" y="3410093"/>
            <a:ext cx="0" cy="1295400"/>
          </a:xfrm>
          <a:prstGeom prst="straightConnector1">
            <a:avLst/>
          </a:prstGeom>
          <a:ln w="22225">
            <a:solidFill>
              <a:srgbClr val="58AF1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5400000">
            <a:off x="8195446" y="3918466"/>
            <a:ext cx="13860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+/- 10 mm</a:t>
            </a:r>
            <a:endParaRPr lang="en-US" b="1" dirty="0">
              <a:solidFill>
                <a:srgbClr val="58A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Resonance circuit </a:t>
            </a:r>
            <a:r>
              <a:rPr lang="en-US" dirty="0" smtClean="0">
                <a:solidFill>
                  <a:srgbClr val="0070C0"/>
                </a:solidFill>
              </a:rPr>
              <a:t>modifications 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Injection </a:t>
            </a:r>
            <a:r>
              <a:rPr lang="en-US" dirty="0">
                <a:solidFill>
                  <a:srgbClr val="0070C0"/>
                </a:solidFill>
              </a:rPr>
              <a:t>energy </a:t>
            </a:r>
            <a:r>
              <a:rPr lang="en-US" dirty="0" smtClean="0">
                <a:solidFill>
                  <a:srgbClr val="0070C0"/>
                </a:solidFill>
              </a:rPr>
              <a:t>stabilization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Cogging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0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Cogging at 20Hz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92" y="3879877"/>
            <a:ext cx="2654281" cy="2426169"/>
          </a:xfrm>
          <a:prstGeom prst="rect">
            <a:avLst/>
          </a:prstGeom>
        </p:spPr>
      </p:pic>
      <p:pic>
        <p:nvPicPr>
          <p:cNvPr id="9" name="Picture 8" descr="diff_orbit_cogg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29503" y="3717906"/>
            <a:ext cx="2696835" cy="24512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231117" y="5117674"/>
            <a:ext cx="0" cy="820671"/>
          </a:xfrm>
          <a:prstGeom prst="straightConnector1">
            <a:avLst/>
          </a:prstGeom>
          <a:ln w="22225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70379" y="5326870"/>
            <a:ext cx="1373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8AF1D"/>
                </a:solidFill>
              </a:rPr>
              <a:t>+/- 4mm</a:t>
            </a:r>
            <a:endParaRPr lang="en-US" b="1" dirty="0">
              <a:solidFill>
                <a:srgbClr val="58AF1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776" y="1239123"/>
            <a:ext cx="4839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Required corrector current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or Cogging at 20 Hz operation: </a:t>
            </a:r>
            <a:r>
              <a:rPr lang="en-US" sz="2400" b="1" dirty="0" smtClean="0">
                <a:solidFill>
                  <a:srgbClr val="D60093"/>
                </a:solidFill>
              </a:rPr>
              <a:t>&lt; 4A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11600" y="827008"/>
            <a:ext cx="504221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Integrated error with feedback (simulation)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776" y="2972630"/>
            <a:ext cx="4069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Measured orbit change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with 4A offset &lt; +/- 1mm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083" y="1129253"/>
            <a:ext cx="2997378" cy="26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Resonance circuit modifications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Estimated losses, power and required capacitors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Need measurements at high current</a:t>
            </a:r>
          </a:p>
          <a:p>
            <a:endParaRPr lang="en-US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Injection energy stabilization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Developing new GMPS regulator for present 15 Hz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		     operation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 It should work for 20Hz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Cogging</a:t>
            </a:r>
            <a:r>
              <a:rPr lang="en-US" dirty="0">
                <a:solidFill>
                  <a:srgbClr val="0070C0"/>
                </a:solidFill>
              </a:rPr>
              <a:t> 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	 Current system should work for 20Hz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Booster FDOODF lattice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</a:rPr>
              <a:t>11/9/2015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1200" dirty="0"/>
              <a:t>Kiyomi Seiya| Booster modification for 20Hz operation</a:t>
            </a:r>
            <a:endParaRPr lang="en-US" sz="1200" b="1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Picture 7" descr="corrector_3D_Connec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507" y="4329863"/>
            <a:ext cx="2296606" cy="184569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8" y="944530"/>
            <a:ext cx="7912073" cy="241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D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054910" y="3028651"/>
            <a:ext cx="3926180" cy="1462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055" y="3607233"/>
            <a:ext cx="6173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function magnets: F,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FDOODF x 24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packages at short and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 (12 poles) includes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  &amp; V dipoles, quad, skew quad, 	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skew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H &amp; V BPMs.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9690" y="2675361"/>
            <a:ext cx="1388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 Magnet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281" y="2670896"/>
            <a:ext cx="14409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</a:t>
            </a:r>
            <a:r>
              <a:rPr lang="en-US" sz="2400" b="1" dirty="0" smtClean="0">
                <a:solidFill>
                  <a:srgbClr val="FF00FF"/>
                </a:solidFill>
              </a:rPr>
              <a:t> Magnet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290" y="5535316"/>
            <a:ext cx="2491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Corrector Package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087"/>
                </a:solidFill>
              </a:rPr>
              <a:t>GMPS(Gradient </a:t>
            </a:r>
            <a:r>
              <a:rPr lang="en-US" dirty="0">
                <a:solidFill>
                  <a:srgbClr val="003087"/>
                </a:solidFill>
              </a:rPr>
              <a:t>Magnet Power Supply System</a:t>
            </a:r>
            <a:r>
              <a:rPr lang="en-US" dirty="0" smtClean="0">
                <a:solidFill>
                  <a:srgbClr val="003087"/>
                </a:solidFill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8" y="1012237"/>
            <a:ext cx="7076090" cy="5219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2883" y="4009796"/>
            <a:ext cx="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PS1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883" y="4461304"/>
            <a:ext cx="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PS2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2883" y="5009594"/>
            <a:ext cx="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PS3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2883" y="5513653"/>
            <a:ext cx="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PS4</a:t>
            </a:r>
            <a:endParaRPr 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0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Magnet and D Magnet on a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93943" y="5907576"/>
            <a:ext cx="1076325" cy="241300"/>
          </a:xfrm>
        </p:spPr>
        <p:txBody>
          <a:bodyPr/>
          <a:lstStyle/>
          <a:p>
            <a:fld id="{50889BEA-2B91-403F-ADA4-053DEE04721E}" type="datetime1">
              <a:rPr lang="en-US" altLang="en-US" smtClean="0"/>
              <a:pPr/>
              <a:t>11/6/2015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6" y="879757"/>
            <a:ext cx="6798034" cy="3858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93" y="2874285"/>
            <a:ext cx="5486400" cy="3371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4655" y="4098545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F-Magnet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4623" y="4115217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</a:t>
            </a:r>
            <a:r>
              <a:rPr lang="en-US" sz="2400" b="1" dirty="0" smtClean="0">
                <a:solidFill>
                  <a:srgbClr val="FF00FF"/>
                </a:solidFill>
              </a:rPr>
              <a:t>-Magnet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9438" y="2863206"/>
            <a:ext cx="2348346" cy="1434985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61693" y="2863206"/>
            <a:ext cx="2396832" cy="1434985"/>
          </a:xfrm>
          <a:prstGeom prst="rect">
            <a:avLst/>
          </a:prstGeom>
          <a:solidFill>
            <a:srgbClr val="FF00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75152" y="4708752"/>
            <a:ext cx="2392325" cy="1435396"/>
          </a:xfrm>
          <a:prstGeom prst="rect">
            <a:avLst/>
          </a:prstGeom>
          <a:solidFill>
            <a:srgbClr val="FF99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33950" y="5737027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Choke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7187" y="4298191"/>
            <a:ext cx="1249413" cy="410561"/>
          </a:xfrm>
          <a:prstGeom prst="rect">
            <a:avLst/>
          </a:prstGeom>
          <a:solidFill>
            <a:srgbClr val="00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58770" y="4576882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Resonant Capacitor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5565" y="1862362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F-Magnet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9151" y="1636697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</a:t>
            </a:r>
            <a:r>
              <a:rPr lang="en-US" sz="2400" b="1" dirty="0" smtClean="0">
                <a:solidFill>
                  <a:srgbClr val="FF00FF"/>
                </a:solidFill>
              </a:rPr>
              <a:t>-Magnet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1949" y="2351356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Resonant Capacitor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8348" y="3035029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9900"/>
                </a:solidFill>
              </a:rPr>
              <a:t>Choke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4584" y="2829603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Coil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0519" y="2813502"/>
            <a:ext cx="1129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Magnet pole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405" y="4905715"/>
            <a:ext cx="3258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Current on Magnets</a:t>
            </a:r>
          </a:p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@ Injection 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@ Extraction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103A             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966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r>
              <a:rPr lang="en-US" altLang="en-US" smtClean="0"/>
              <a:t>11/9/2015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29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measurements at 20 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" y="1221201"/>
            <a:ext cx="4436919" cy="339046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4" y="1221201"/>
            <a:ext cx="4436919" cy="3390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8457" y="4439701"/>
            <a:ext cx="1616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Frequency [Hz]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67985" y="2731768"/>
            <a:ext cx="1345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Losses [W]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11985" y="2735252"/>
            <a:ext cx="13453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Losses [W]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4103" y="841626"/>
            <a:ext cx="38946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Losses @ 75 A (</a:t>
            </a:r>
            <a:r>
              <a:rPr lang="en-US" sz="2000" b="1" dirty="0" err="1" smtClean="0">
                <a:solidFill>
                  <a:srgbClr val="0070C0"/>
                </a:solidFill>
              </a:rPr>
              <a:t>rms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with Magnet, Cable and Capacitors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971" y="851305"/>
            <a:ext cx="372589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Losses @ 30 A (</a:t>
            </a:r>
            <a:r>
              <a:rPr lang="en-US" sz="2000" b="1" dirty="0" err="1" smtClean="0">
                <a:solidFill>
                  <a:srgbClr val="0070C0"/>
                </a:solidFill>
              </a:rPr>
              <a:t>rms</a:t>
            </a:r>
            <a:r>
              <a:rPr lang="en-US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with Choke, Cable and Capacitors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377" y="42423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7199" y="42423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92999" y="42423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667699" y="42550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30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3391599" y="42550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</a:t>
            </a: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199" y="42550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50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85057" y="4452401"/>
            <a:ext cx="16167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Frequency [Hz]</a:t>
            </a:r>
            <a:endParaRPr lang="en-US" sz="1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81977" y="4255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8859" y="427768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2227" y="427768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820172" y="427768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15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443486" y="4267735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</a:t>
            </a:r>
            <a:endParaRPr lang="en-US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7990116" y="427768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25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8675916" y="4277688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30</a:t>
            </a:r>
            <a:endParaRPr lang="en-US" sz="1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661" y="4792034"/>
            <a:ext cx="6106159" cy="15610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1860" y="4547423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55415" y="464702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3060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for 20 Hz operation on GMPS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Require about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3.9%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more power. 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Capacitor voltage will increase by about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Resonant capacitor at each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“Girder”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must decrease from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~8.33 mF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4.69 mF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RMS current per µF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will also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as well.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Require same measurements at high current ~500A(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60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87" y="798096"/>
            <a:ext cx="5892536" cy="484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field error on present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3774444" y="4754758"/>
            <a:ext cx="929914" cy="224979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2"/>
          </p:cNvCxnSpPr>
          <p:nvPr/>
        </p:nvCxnSpPr>
        <p:spPr>
          <a:xfrm>
            <a:off x="4239401" y="1765738"/>
            <a:ext cx="0" cy="3213999"/>
          </a:xfrm>
          <a:prstGeom prst="straightConnector1">
            <a:avLst/>
          </a:prstGeom>
          <a:ln w="28575">
            <a:solidFill>
              <a:srgbClr val="FF3399"/>
            </a:solidFill>
            <a:headEnd type="triangl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8152" y="208393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3399"/>
                </a:solidFill>
              </a:rPr>
              <a:t>I_err</a:t>
            </a:r>
            <a:r>
              <a:rPr lang="en-US" sz="2400" dirty="0" smtClean="0">
                <a:solidFill>
                  <a:srgbClr val="FF3399"/>
                </a:solidFill>
              </a:rPr>
              <a:t> </a:t>
            </a:r>
            <a:r>
              <a:rPr lang="en-US" sz="2400" dirty="0" smtClean="0">
                <a:solidFill>
                  <a:srgbClr val="FF3399"/>
                </a:solidFill>
              </a:rPr>
              <a:t>~ </a:t>
            </a:r>
            <a:r>
              <a:rPr lang="en-US" sz="2400" dirty="0" smtClean="0">
                <a:solidFill>
                  <a:srgbClr val="FF3399"/>
                </a:solidFill>
              </a:rPr>
              <a:t> 0.04A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226" y="5264311"/>
            <a:ext cx="278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3399"/>
                </a:solidFill>
              </a:rPr>
              <a:t>T_err_max</a:t>
            </a:r>
            <a:r>
              <a:rPr lang="en-US" sz="2400" dirty="0" smtClean="0">
                <a:solidFill>
                  <a:srgbClr val="FF3399"/>
                </a:solidFill>
              </a:rPr>
              <a:t> ~ </a:t>
            </a:r>
            <a:r>
              <a:rPr lang="en-US" sz="2400" dirty="0" smtClean="0">
                <a:solidFill>
                  <a:srgbClr val="FF3399"/>
                </a:solidFill>
              </a:rPr>
              <a:t>40 </a:t>
            </a:r>
            <a:r>
              <a:rPr lang="en-US" sz="2400" dirty="0" err="1" smtClean="0">
                <a:solidFill>
                  <a:srgbClr val="FF3399"/>
                </a:solidFill>
                <a:latin typeface="Symbol" panose="05050102010706020507" pitchFamily="18" charset="2"/>
              </a:rPr>
              <a:t>m</a:t>
            </a:r>
            <a:r>
              <a:rPr lang="en-US" sz="2400" dirty="0" err="1" smtClean="0">
                <a:solidFill>
                  <a:srgbClr val="FF3399"/>
                </a:solidFill>
              </a:rPr>
              <a:t>sec</a:t>
            </a:r>
            <a:endParaRPr lang="en-US" sz="2400" dirty="0">
              <a:solidFill>
                <a:srgbClr val="FF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5126" y="5757688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9900"/>
                </a:solidFill>
              </a:rPr>
              <a:t>dR</a:t>
            </a:r>
            <a:r>
              <a:rPr lang="en-US" sz="2800" b="1" dirty="0" smtClean="0">
                <a:solidFill>
                  <a:srgbClr val="009900"/>
                </a:solidFill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</a:rPr>
              <a:t>~ 1.2mm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19254" y="2792403"/>
            <a:ext cx="423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Current on Main dipole magnet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6343937" y="2774024"/>
            <a:ext cx="2214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Orbit difference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8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GMPS regulation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11/9/2015</a:t>
            </a:r>
          </a:p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Kiyomi Seiya| Booster modification for 20Hz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14" y="846805"/>
            <a:ext cx="7998297" cy="5410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6029" y="4112713"/>
            <a:ext cx="1555563" cy="548140"/>
          </a:xfrm>
          <a:prstGeom prst="rect">
            <a:avLst/>
          </a:prstGeom>
          <a:solidFill>
            <a:schemeClr val="bg1">
              <a:alpha val="46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6238" y="4208222"/>
            <a:ext cx="332509" cy="73775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5820" y="1818158"/>
            <a:ext cx="653394" cy="317407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73250" y="1169750"/>
            <a:ext cx="1253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Reference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Magnet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7052" y="2296120"/>
            <a:ext cx="1254618" cy="686818"/>
          </a:xfrm>
          <a:prstGeom prst="rect">
            <a:avLst/>
          </a:prstGeom>
          <a:solidFill>
            <a:schemeClr val="bg1">
              <a:alpha val="51000"/>
            </a:schemeClr>
          </a:solidFill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59868" y="2448879"/>
            <a:ext cx="144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Transductor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815" y="2535635"/>
            <a:ext cx="861903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 TO</a:t>
            </a:r>
          </a:p>
          <a:p>
            <a:r>
              <a:rPr lang="en-US" sz="2000" dirty="0" smtClean="0"/>
              <a:t>4 PSs</a:t>
            </a:r>
            <a:endParaRPr lang="en-US" sz="2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58759" y="4529959"/>
            <a:ext cx="557517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343658" y="3856191"/>
            <a:ext cx="15101" cy="673768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2067" y="3871135"/>
            <a:ext cx="264637" cy="103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076766" y="3214907"/>
            <a:ext cx="25301" cy="69977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65376" y="4613205"/>
            <a:ext cx="884684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02331" y="4279983"/>
            <a:ext cx="1139223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DAC OUT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466067" y="4032395"/>
            <a:ext cx="106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VXI card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9326" y="4872974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NIM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6247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243</TotalTime>
  <Words>869</Words>
  <Application>Microsoft Office PowerPoint</Application>
  <PresentationFormat>On-screen Show (4:3)</PresentationFormat>
  <Paragraphs>255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KGPlot</vt:lpstr>
      <vt:lpstr>Booster modification for 20 Hz operation</vt:lpstr>
      <vt:lpstr>Outline</vt:lpstr>
      <vt:lpstr>Booster FDOODF lattice</vt:lpstr>
      <vt:lpstr>GMPS(Gradient Magnet Power Supply System)</vt:lpstr>
      <vt:lpstr>F Magnet and D Magnet on a Girder</vt:lpstr>
      <vt:lpstr>Loss measurements at 20 Hz</vt:lpstr>
      <vt:lpstr>Requirement for 20 Hz operation on GMPS</vt:lpstr>
      <vt:lpstr>Injection field error on present operation</vt:lpstr>
      <vt:lpstr>GMPS regulation</vt:lpstr>
      <vt:lpstr>GMPS feedback</vt:lpstr>
      <vt:lpstr>Plan for GMPS regulation</vt:lpstr>
      <vt:lpstr>Notch and Cogging</vt:lpstr>
      <vt:lpstr>Beam at injection and extraction without Cogging</vt:lpstr>
      <vt:lpstr>Total bucket count during Booster cycle</vt:lpstr>
      <vt:lpstr>Cogging using 48 new dipole corrector magnets</vt:lpstr>
      <vt:lpstr>Block diagram of Cogging feedback</vt:lpstr>
      <vt:lpstr>Field error and integration of difference of rf counts</vt:lpstr>
      <vt:lpstr>Simulation for the feedback and measurements</vt:lpstr>
      <vt:lpstr>Orbit changes during Cogging operation</vt:lpstr>
      <vt:lpstr>Cogging at 20Hz</vt:lpstr>
      <vt:lpstr>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modification fo 20 Hz operation</dc:title>
  <dc:creator>Kiyomi Seiya x8187 13047N</dc:creator>
  <cp:lastModifiedBy>Kiyomi Seiya x8187 13047N</cp:lastModifiedBy>
  <cp:revision>17</cp:revision>
  <cp:lastPrinted>2015-11-06T21:02:03Z</cp:lastPrinted>
  <dcterms:created xsi:type="dcterms:W3CDTF">2015-11-06T16:56:00Z</dcterms:created>
  <dcterms:modified xsi:type="dcterms:W3CDTF">2015-11-06T22:43:11Z</dcterms:modified>
</cp:coreProperties>
</file>