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8"/>
  </p:notesMasterIdLst>
  <p:handoutMasterIdLst>
    <p:handoutMasterId r:id="rId19"/>
  </p:handoutMasterIdLst>
  <p:sldIdLst>
    <p:sldId id="265" r:id="rId3"/>
    <p:sldId id="269" r:id="rId4"/>
    <p:sldId id="270" r:id="rId5"/>
    <p:sldId id="272" r:id="rId6"/>
    <p:sldId id="280" r:id="rId7"/>
    <p:sldId id="273" r:id="rId8"/>
    <p:sldId id="271" r:id="rId9"/>
    <p:sldId id="274" r:id="rId10"/>
    <p:sldId id="275" r:id="rId11"/>
    <p:sldId id="278" r:id="rId12"/>
    <p:sldId id="267" r:id="rId13"/>
    <p:sldId id="279" r:id="rId14"/>
    <p:sldId id="277" r:id="rId15"/>
    <p:sldId id="268" r:id="rId16"/>
    <p:sldId id="276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75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A9937C84-61B0-45B5-BCB5-45B09A1CDAD8}" type="datetimeFigureOut">
              <a:rPr lang="en-US" altLang="en-US"/>
              <a:pPr/>
              <a:t>11/7/15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D43D942-D8CE-4E39-8A6A-F1186F345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24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D27F0CD9-EC7D-4278-B92B-A16DE4925276}" type="datetimeFigureOut">
              <a:rPr lang="en-US" altLang="en-US"/>
              <a:pPr/>
              <a:t>11/7/15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7FC086A-EF22-42CA-A2EA-EA27A00ED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59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63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29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de-DE" smtClean="0"/>
              <a:t>Paul Derwent | PXIE: 2016, 2017, 2018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Paul Derwent | PXIE: 2016, 2017, 2018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01800F4-4579-43AA-8D1C-4C601C6F9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5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Paul Derwent | PXIE: 2016, 2017, 2018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1456F2F-62F8-4BD5-83E6-D3C20E36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61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Paul Derwent | PXIE: 2016, 2017, 2018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4F8A-A4D5-4456-AF3F-D990255E9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0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Paul Derwent | PXIE: 2016, 2017, 2018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6B1FF-1958-45A7-BF70-37759F728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Paul Derwent | PXIE: 2016, 2017, 2018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98376-25C6-457D-B119-176F6396C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00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Paul Derwent | PXIE: 2016, 2017, 2018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E48D-BE27-41EE-B882-CF373960F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39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Paul Derwent | PXIE: 2016, 2017, 2018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8E9F0-89A6-4FD0-8966-1A0C47E26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07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 smtClean="0"/>
              <a:t>Paul Derwent | PXIE: 2016, 2017, 2018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E6ED46-57A2-47C0-A64C-B6DFECAB6C7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 smtClean="0"/>
              <a:t>Paul Derwent | PXIE: 2016, 2017, 2018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46CE85-B449-47B5-AFE9-4F6A9FDE1A0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PXIE Plan:  2016, 2017, 2018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Paul Derwent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PIP-II Collaboration Meeting: Working Group 1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9-10 November 2015</a:t>
            </a:r>
          </a:p>
          <a:p>
            <a:endParaRPr lang="en-US" altLang="en-US" dirty="0" smtClean="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in FY17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MEBT measurements continue until shutdown for HWR</a:t>
            </a:r>
          </a:p>
          <a:p>
            <a:pPr lvl="1"/>
            <a:r>
              <a:rPr lang="en-US" dirty="0" smtClean="0"/>
              <a:t>Continuing with MEBT2, chopper system</a:t>
            </a:r>
          </a:p>
          <a:p>
            <a:endParaRPr lang="en-US" dirty="0"/>
          </a:p>
          <a:p>
            <a:r>
              <a:rPr lang="en-US" dirty="0" smtClean="0"/>
              <a:t>Goal:  HWR Delivery in Q3FY17, installation</a:t>
            </a:r>
          </a:p>
          <a:p>
            <a:pPr lvl="1"/>
            <a:r>
              <a:rPr lang="en-US" dirty="0" smtClean="0"/>
              <a:t>priority for PIP-II management</a:t>
            </a:r>
          </a:p>
          <a:p>
            <a:pPr lvl="1"/>
            <a:endParaRPr lang="en-US" dirty="0"/>
          </a:p>
          <a:p>
            <a:r>
              <a:rPr lang="en-US" dirty="0" smtClean="0"/>
              <a:t>Need to be ready </a:t>
            </a:r>
          </a:p>
          <a:p>
            <a:pPr lvl="1"/>
            <a:r>
              <a:rPr lang="en-US" dirty="0" smtClean="0"/>
              <a:t> Cryo distribution</a:t>
            </a:r>
          </a:p>
          <a:p>
            <a:pPr lvl="1"/>
            <a:r>
              <a:rPr lang="en-US" dirty="0" smtClean="0"/>
              <a:t>162.5 MHz RF power sources</a:t>
            </a:r>
          </a:p>
          <a:p>
            <a:pPr lvl="2"/>
            <a:r>
              <a:rPr lang="en-US" dirty="0" smtClean="0"/>
              <a:t>12-14 month lead time?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Paul Derwent | PXIE: 2016, 2017, 2018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02710" y="3146323"/>
            <a:ext cx="190308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Ostroumov</a:t>
            </a:r>
            <a:endParaRPr lang="en-US" dirty="0" smtClean="0"/>
          </a:p>
          <a:p>
            <a:r>
              <a:rPr lang="en-US" dirty="0" smtClean="0"/>
              <a:t>C. </a:t>
            </a:r>
            <a:r>
              <a:rPr lang="en-US" dirty="0" err="1" smtClean="0"/>
              <a:t>Baffes</a:t>
            </a:r>
            <a:endParaRPr lang="en-US" dirty="0" smtClean="0"/>
          </a:p>
          <a:p>
            <a:r>
              <a:rPr lang="en-US" dirty="0" smtClean="0"/>
              <a:t>M. White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46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What if scenario for the HEBT</a:t>
            </a:r>
            <a:endParaRPr lang="en-US" altLang="en-US" dirty="0" smtClean="0">
              <a:latin typeface="Helvetica" panose="020B0604020202020204" pitchFamily="34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81530"/>
            <a:ext cx="8672513" cy="53190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 HWR ready</a:t>
            </a:r>
            <a:r>
              <a:rPr lang="en-US" altLang="en-US" dirty="0" smtClean="0">
                <a:latin typeface="Helvetica" panose="020B0604020202020204" pitchFamily="34" charset="0"/>
              </a:rPr>
              <a:t>, </a:t>
            </a:r>
            <a:r>
              <a:rPr lang="en-US" altLang="en-US" dirty="0" smtClean="0">
                <a:latin typeface="Helvetica" panose="020B0604020202020204" pitchFamily="34" charset="0"/>
              </a:rPr>
              <a:t>SSR1 </a:t>
            </a:r>
            <a:r>
              <a:rPr lang="en-US" altLang="en-US" dirty="0" smtClean="0">
                <a:latin typeface="Helvetica" panose="020B0604020202020204" pitchFamily="34" charset="0"/>
              </a:rPr>
              <a:t>not </a:t>
            </a:r>
            <a:r>
              <a:rPr lang="en-US" altLang="en-US" dirty="0" smtClean="0">
                <a:latin typeface="Helvetica" panose="020B0604020202020204" pitchFamily="34" charset="0"/>
              </a:rPr>
              <a:t>ready 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10 MeV HEBT?</a:t>
            </a:r>
            <a:endParaRPr lang="en-US" altLang="en-US" dirty="0">
              <a:latin typeface="Helvetica" panose="020B0604020202020204" pitchFamily="34" charset="0"/>
            </a:endParaRP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do we install a short HEBT?  Decision point ~ May </a:t>
            </a:r>
            <a:r>
              <a:rPr lang="en-US" altLang="en-US" dirty="0" smtClean="0">
                <a:latin typeface="Helvetica" panose="020B0604020202020204" pitchFamily="34" charset="0"/>
              </a:rPr>
              <a:t>2016</a:t>
            </a:r>
          </a:p>
          <a:p>
            <a:pPr lvl="2"/>
            <a:r>
              <a:rPr lang="en-US" altLang="en-US" dirty="0" smtClean="0">
                <a:latin typeface="Helvetica" panose="020B0604020202020204" pitchFamily="34" charset="0"/>
              </a:rPr>
              <a:t>Pros:</a:t>
            </a:r>
          </a:p>
          <a:p>
            <a:pPr lvl="3"/>
            <a:r>
              <a:rPr lang="en-US" altLang="en-US" dirty="0" smtClean="0">
                <a:latin typeface="Helvetica" panose="020B0604020202020204" pitchFamily="34" charset="0"/>
              </a:rPr>
              <a:t>Understanding of beam from HWR crucial:  first SRF CM</a:t>
            </a:r>
          </a:p>
          <a:p>
            <a:pPr lvl="3"/>
            <a:r>
              <a:rPr lang="en-US" altLang="en-US" dirty="0" smtClean="0">
                <a:latin typeface="Helvetica" panose="020B0604020202020204" pitchFamily="34" charset="0"/>
              </a:rPr>
              <a:t>Quantify beam through 1 CM </a:t>
            </a:r>
            <a:r>
              <a:rPr lang="en-US" altLang="en-US" dirty="0" err="1" smtClean="0">
                <a:latin typeface="Helvetica" panose="020B0604020202020204" pitchFamily="34" charset="0"/>
              </a:rPr>
              <a:t>vs</a:t>
            </a:r>
            <a:r>
              <a:rPr lang="en-US" altLang="en-US" dirty="0" smtClean="0">
                <a:latin typeface="Helvetica" panose="020B0604020202020204" pitchFamily="34" charset="0"/>
              </a:rPr>
              <a:t> 2 CM</a:t>
            </a:r>
          </a:p>
          <a:p>
            <a:pPr lvl="3"/>
            <a:r>
              <a:rPr lang="en-US" altLang="en-US" dirty="0" smtClean="0">
                <a:latin typeface="Helvetica" panose="020B0604020202020204" pitchFamily="34" charset="0"/>
              </a:rPr>
              <a:t>Beam and RF commissioning experience then directly applicable to SSR1</a:t>
            </a:r>
            <a:endParaRPr lang="en-US" altLang="en-US" dirty="0">
              <a:latin typeface="Helvetica" panose="020B0604020202020204" pitchFamily="34" charset="0"/>
            </a:endParaRPr>
          </a:p>
          <a:p>
            <a:pPr lvl="2"/>
            <a:r>
              <a:rPr lang="en-US" altLang="en-US" dirty="0" smtClean="0">
                <a:latin typeface="Helvetica" panose="020B0604020202020204" pitchFamily="34" charset="0"/>
              </a:rPr>
              <a:t>Cons:</a:t>
            </a:r>
          </a:p>
          <a:p>
            <a:pPr lvl="3"/>
            <a:r>
              <a:rPr lang="en-US" altLang="en-US" dirty="0" smtClean="0">
                <a:latin typeface="Helvetica" panose="020B0604020202020204" pitchFamily="34" charset="0"/>
              </a:rPr>
              <a:t>Resource allocation for design/installation of short HEBT </a:t>
            </a:r>
          </a:p>
          <a:p>
            <a:pPr lvl="3"/>
            <a:r>
              <a:rPr lang="en-US" altLang="en-US" dirty="0" smtClean="0">
                <a:latin typeface="Helvetica" panose="020B0604020202020204" pitchFamily="34" charset="0"/>
              </a:rPr>
              <a:t>Slows down readiness for 25 MeV HEBT</a:t>
            </a:r>
            <a:endParaRPr lang="en-US" altLang="en-US" dirty="0">
              <a:latin typeface="Helvetica" panose="020B0604020202020204" pitchFamily="34" charset="0"/>
            </a:endParaRPr>
          </a:p>
          <a:p>
            <a:r>
              <a:rPr lang="en-US" altLang="en-US" dirty="0" smtClean="0">
                <a:latin typeface="Helvetica" panose="020B0604020202020204" pitchFamily="34" charset="0"/>
              </a:rPr>
              <a:t>Full 50 kW CW HEBT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Big question here is 50 kW beam absorber</a:t>
            </a:r>
          </a:p>
          <a:p>
            <a:pPr lvl="2"/>
            <a:r>
              <a:rPr lang="en-US" altLang="en-US" dirty="0" smtClean="0">
                <a:latin typeface="Helvetica" panose="020B0604020202020204" pitchFamily="34" charset="0"/>
              </a:rPr>
              <a:t>design, fabrication, installation, ALARA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</a:rPr>
              <a:t>PIP-II does not run CW beam through HWR or SSR1</a:t>
            </a:r>
          </a:p>
          <a:p>
            <a:pPr lvl="2"/>
            <a:r>
              <a:rPr lang="en-US" altLang="en-US" dirty="0" smtClean="0">
                <a:latin typeface="Helvetica" panose="020B0604020202020204" pitchFamily="34" charset="0"/>
              </a:rPr>
              <a:t>20 Hz, 55 msec pulse, 2 mA peak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anose="020B0604020202020204" pitchFamily="34" charset="0"/>
              </a:rPr>
              <a:t>11/9/2015</a:t>
            </a:r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en-US" sz="900" smtClean="0">
                <a:solidFill>
                  <a:srgbClr val="004C97"/>
                </a:solidFill>
                <a:latin typeface="Helvetica" panose="020B0604020202020204" pitchFamily="34" charset="0"/>
              </a:rPr>
              <a:t>Paul Derwent | PXIE: 2016, 2017, 2018</a:t>
            </a:r>
            <a:endParaRPr lang="en-US" altLang="en-US" sz="900" b="1" smtClean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B160C5-AA0C-455C-8AD8-AC58C32009B6}" type="slidenum"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8730" y="893578"/>
            <a:ext cx="2074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HWR</a:t>
            </a:r>
            <a:r>
              <a:rPr lang="en-US" dirty="0" smtClean="0"/>
              <a:t>:  Q3 FY17</a:t>
            </a:r>
          </a:p>
          <a:p>
            <a:r>
              <a:rPr lang="en-US" dirty="0" smtClean="0"/>
              <a:t>SSR1: Q3 FY18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FY18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fuzzier: many dependencies</a:t>
            </a:r>
          </a:p>
          <a:p>
            <a:r>
              <a:rPr lang="en-US" dirty="0" smtClean="0"/>
              <a:t>HWR RF commissioning</a:t>
            </a:r>
          </a:p>
          <a:p>
            <a:pPr lvl="1"/>
            <a:r>
              <a:rPr lang="en-US" dirty="0" smtClean="0"/>
              <a:t>dependent on 162.5 MHz RF amp, LLRF, Interlocks</a:t>
            </a:r>
          </a:p>
          <a:p>
            <a:pPr lvl="1"/>
            <a:r>
              <a:rPr lang="en-US" dirty="0" smtClean="0"/>
              <a:t>10 MeV HEBT?</a:t>
            </a:r>
          </a:p>
          <a:p>
            <a:pPr lvl="1"/>
            <a:endParaRPr lang="en-US" dirty="0"/>
          </a:p>
          <a:p>
            <a:r>
              <a:rPr lang="en-US" dirty="0" smtClean="0"/>
              <a:t>SSR1 &amp; HEBT installation</a:t>
            </a:r>
          </a:p>
          <a:p>
            <a:pPr lvl="1"/>
            <a:r>
              <a:rPr lang="en-US" dirty="0" smtClean="0"/>
              <a:t>25 MeV HEBT</a:t>
            </a:r>
          </a:p>
          <a:p>
            <a:pPr lvl="2"/>
            <a:r>
              <a:rPr lang="en-US" dirty="0" smtClean="0"/>
              <a:t>size of dump?</a:t>
            </a:r>
          </a:p>
          <a:p>
            <a:pPr lvl="2"/>
            <a:r>
              <a:rPr lang="en-US" dirty="0" smtClean="0"/>
              <a:t>goals for beam operation?</a:t>
            </a:r>
          </a:p>
          <a:p>
            <a:pPr lvl="3"/>
            <a:r>
              <a:rPr lang="en-US" dirty="0" smtClean="0"/>
              <a:t>CW </a:t>
            </a:r>
            <a:r>
              <a:rPr lang="en-US" dirty="0" err="1" smtClean="0"/>
              <a:t>vs</a:t>
            </a:r>
            <a:r>
              <a:rPr lang="en-US" dirty="0" smtClean="0"/>
              <a:t> pulsed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Paul Derwent | PXIE: 2016, 2017, 2018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462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group 1:  PXIE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0514"/>
            <a:ext cx="8672513" cy="121169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would like to focus on the plan for the next three years: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are the goals and deliverables of the R&amp;D phase of PXIE during this time frame?  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are the identified responsibilities among collaborators and where are opportunities for additional collaboration? 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Paul Derwent | PXIE: 2016, 2017, 2018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7" name="Picture 6" descr="Screen Shot 2015-11-04 at 3.0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062206"/>
            <a:ext cx="7367610" cy="42154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818" y="4800163"/>
            <a:ext cx="146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Joint with WG2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0627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FY16 plan understood </a:t>
            </a:r>
          </a:p>
          <a:p>
            <a:endParaRPr lang="en-US" dirty="0"/>
          </a:p>
          <a:p>
            <a:r>
              <a:rPr lang="en-US" dirty="0" smtClean="0"/>
              <a:t>FY17 plan pictured, lots of dependencies to make it happen</a:t>
            </a:r>
          </a:p>
          <a:p>
            <a:pPr lvl="1"/>
            <a:r>
              <a:rPr lang="en-US" dirty="0"/>
              <a:t>have some decision points </a:t>
            </a:r>
            <a:r>
              <a:rPr lang="en-US" dirty="0" smtClean="0"/>
              <a:t>in </a:t>
            </a:r>
            <a:r>
              <a:rPr lang="en-US" dirty="0"/>
              <a:t>FY16</a:t>
            </a:r>
          </a:p>
          <a:p>
            <a:r>
              <a:rPr lang="en-US" dirty="0" smtClean="0"/>
              <a:t>FY18 fuzzier</a:t>
            </a:r>
          </a:p>
          <a:p>
            <a:endParaRPr lang="en-US" dirty="0"/>
          </a:p>
          <a:p>
            <a:r>
              <a:rPr lang="en-US" dirty="0" smtClean="0"/>
              <a:t>Goals and Deliverables:</a:t>
            </a:r>
          </a:p>
          <a:p>
            <a:pPr lvl="1"/>
            <a:r>
              <a:rPr lang="en-US" dirty="0" smtClean="0"/>
              <a:t>are we on track?</a:t>
            </a:r>
          </a:p>
          <a:p>
            <a:pPr lvl="1"/>
            <a:r>
              <a:rPr lang="en-US" dirty="0" smtClean="0"/>
              <a:t>do they need adjustment?</a:t>
            </a:r>
          </a:p>
          <a:p>
            <a:pPr lvl="2"/>
            <a:r>
              <a:rPr lang="en-US" dirty="0" smtClean="0"/>
              <a:t>HEBT requirements</a:t>
            </a:r>
          </a:p>
          <a:p>
            <a:pPr lvl="2"/>
            <a:r>
              <a:rPr lang="en-US" dirty="0" smtClean="0"/>
              <a:t>operational order</a:t>
            </a:r>
          </a:p>
          <a:p>
            <a:pPr lvl="3"/>
            <a:r>
              <a:rPr lang="en-US" dirty="0" smtClean="0"/>
              <a:t>beam through 1 or 2 CMs?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Paul Derwent | PXIE: 2016, 2017, 2018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945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03167" cy="641739"/>
          </a:xfrm>
        </p:spPr>
        <p:txBody>
          <a:bodyPr/>
          <a:lstStyle/>
          <a:p>
            <a:r>
              <a:rPr lang="en-US" dirty="0" smtClean="0"/>
              <a:t>MEBT-2 goals (FY17): Before installation of HWR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2718071"/>
          </a:xfrm>
        </p:spPr>
        <p:txBody>
          <a:bodyPr/>
          <a:lstStyle/>
          <a:p>
            <a:r>
              <a:rPr lang="en-US" dirty="0" smtClean="0"/>
              <a:t>Characterize transverse and longitudinal optics of the longer beam line, start experiments with laser wire and WCM</a:t>
            </a:r>
          </a:p>
          <a:p>
            <a:r>
              <a:rPr lang="en-US" dirty="0"/>
              <a:t>Main goal: </a:t>
            </a:r>
            <a:r>
              <a:rPr lang="en-US" dirty="0" smtClean="0"/>
              <a:t>test and characterize kickers</a:t>
            </a:r>
          </a:p>
          <a:p>
            <a:pPr lvl="1"/>
            <a:r>
              <a:rPr lang="en-US" dirty="0" smtClean="0"/>
              <a:t>First, separately, looking at the trajectory with BPMs</a:t>
            </a:r>
          </a:p>
          <a:p>
            <a:pPr lvl="2"/>
            <a:r>
              <a:rPr lang="en-US" dirty="0" smtClean="0"/>
              <a:t>50 Ohm powered by two 81.25 MHz CW amplifiers</a:t>
            </a:r>
          </a:p>
          <a:p>
            <a:pPr lvl="2"/>
            <a:r>
              <a:rPr lang="en-US" dirty="0" smtClean="0"/>
              <a:t>200 Ohm: two prototype 500V switches</a:t>
            </a:r>
          </a:p>
          <a:p>
            <a:pPr lvl="1"/>
            <a:r>
              <a:rPr lang="en-US" dirty="0" smtClean="0"/>
              <a:t>Then, synch them and </a:t>
            </a:r>
            <a:r>
              <a:rPr lang="en-US" dirty="0"/>
              <a:t>try to </a:t>
            </a:r>
            <a:r>
              <a:rPr lang="en-US" dirty="0" smtClean="0"/>
              <a:t>remove every other bunch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Paul Derwent | PXIE: 2016, 2017, 2018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239369" y="3989195"/>
            <a:ext cx="8766319" cy="2518695"/>
            <a:chOff x="236558" y="2435860"/>
            <a:chExt cx="8766319" cy="2518695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236558" y="2435860"/>
              <a:ext cx="8766319" cy="2518695"/>
              <a:chOff x="0" y="0"/>
              <a:chExt cx="6913463" cy="1986697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0"/>
                <a:ext cx="6913463" cy="1986697"/>
                <a:chOff x="0" y="0"/>
                <a:chExt cx="6913463" cy="1986697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0" y="0"/>
                  <a:ext cx="6350000" cy="1441450"/>
                  <a:chOff x="0" y="0"/>
                  <a:chExt cx="6350000" cy="1441450"/>
                </a:xfrm>
              </p:grpSpPr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0" y="190500"/>
                    <a:ext cx="6350000" cy="1250950"/>
                    <a:chOff x="0" y="0"/>
                    <a:chExt cx="6350000" cy="1250950"/>
                  </a:xfrm>
                </p:grpSpPr>
                <p:pic>
                  <p:nvPicPr>
                    <p:cNvPr id="53" name="Picture 52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171450"/>
                      <a:ext cx="5943600" cy="10795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5353050" y="0"/>
                      <a:ext cx="996950" cy="121285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5054600" y="0"/>
                    <a:ext cx="1051560" cy="1307465"/>
                    <a:chOff x="0" y="0"/>
                    <a:chExt cx="1051560" cy="1307465"/>
                  </a:xfrm>
                </p:grpSpPr>
                <p:grpSp>
                  <p:nvGrpSpPr>
                    <p:cNvPr id="34" name="Group 33"/>
                    <p:cNvGrpSpPr/>
                    <p:nvPr/>
                  </p:nvGrpSpPr>
                  <p:grpSpPr>
                    <a:xfrm>
                      <a:off x="0" y="0"/>
                      <a:ext cx="1051560" cy="1064895"/>
                      <a:chOff x="0" y="0"/>
                      <a:chExt cx="1051560" cy="1064895"/>
                    </a:xfrm>
                  </p:grpSpPr>
                  <p:grpSp>
                    <p:nvGrpSpPr>
                      <p:cNvPr id="36" name="Group 35"/>
                      <p:cNvGrpSpPr/>
                      <p:nvPr/>
                    </p:nvGrpSpPr>
                    <p:grpSpPr>
                      <a:xfrm>
                        <a:off x="0" y="0"/>
                        <a:ext cx="871855" cy="998854"/>
                        <a:chOff x="0" y="0"/>
                        <a:chExt cx="763808" cy="875325"/>
                      </a:xfrm>
                    </p:grpSpPr>
                    <p:sp>
                      <p:nvSpPr>
                        <p:cNvPr id="42" name="TextBox 29"/>
                        <p:cNvSpPr txBox="1"/>
                        <p:nvPr/>
                      </p:nvSpPr>
                      <p:spPr>
                        <a:xfrm>
                          <a:off x="0" y="0"/>
                          <a:ext cx="763808" cy="2765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algn="r" fontAlgn="base">
                            <a:spcBef>
                              <a:spcPts val="38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Toroid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cxnSp>
                      <p:nvCxnSpPr>
                        <p:cNvPr id="43" name="Straight Arrow Connector 42"/>
                        <p:cNvCxnSpPr>
                          <a:stCxn id="42" idx="2"/>
                        </p:cNvCxnSpPr>
                        <p:nvPr/>
                      </p:nvCxnSpPr>
                      <p:spPr>
                        <a:xfrm flipH="1">
                          <a:off x="344183" y="338554"/>
                          <a:ext cx="37804" cy="258219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44" name="Group 43"/>
                        <p:cNvGrpSpPr/>
                        <p:nvPr/>
                      </p:nvGrpSpPr>
                      <p:grpSpPr>
                        <a:xfrm>
                          <a:off x="263916" y="646725"/>
                          <a:ext cx="179703" cy="228600"/>
                          <a:chOff x="263916" y="646725"/>
                          <a:chExt cx="350467" cy="446216"/>
                        </a:xfrm>
                      </p:grpSpPr>
                      <p:grpSp>
                        <p:nvGrpSpPr>
                          <p:cNvPr id="45" name="Group 44"/>
                          <p:cNvGrpSpPr/>
                          <p:nvPr/>
                        </p:nvGrpSpPr>
                        <p:grpSpPr>
                          <a:xfrm>
                            <a:off x="527388" y="752999"/>
                            <a:ext cx="86995" cy="253365"/>
                            <a:chOff x="527388" y="752999"/>
                            <a:chExt cx="87283" cy="253365"/>
                          </a:xfrm>
                        </p:grpSpPr>
                        <p:sp>
                          <p:nvSpPr>
                            <p:cNvPr id="51" name="Rectangle 5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flipH="1">
                              <a:off x="568952" y="752999"/>
                              <a:ext cx="45719" cy="25336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pPr marL="0" marR="0" algn="r" fontAlgn="base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US" sz="1200" kern="12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en-US" sz="1200">
                                <a:effectLst/>
                                <a:latin typeface="Times New Roman"/>
                                <a:ea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52" name="Rectangle 5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flipH="1">
                              <a:off x="527388" y="789020"/>
                              <a:ext cx="48895" cy="18097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pPr marL="0" marR="0" algn="r" fontAlgn="base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US" sz="1200" kern="12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en-US" sz="1200">
                                <a:effectLst/>
                                <a:latin typeface="Times New Roman"/>
                                <a:ea typeface="Times New Roman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" name="Group 45"/>
                          <p:cNvGrpSpPr/>
                          <p:nvPr/>
                        </p:nvGrpSpPr>
                        <p:grpSpPr>
                          <a:xfrm flipH="1">
                            <a:off x="263916" y="746357"/>
                            <a:ext cx="86995" cy="253365"/>
                            <a:chOff x="263916" y="746357"/>
                            <a:chExt cx="87283" cy="253365"/>
                          </a:xfrm>
                        </p:grpSpPr>
                        <p:sp>
                          <p:nvSpPr>
                            <p:cNvPr id="49" name="Rectangle 4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flipH="1">
                              <a:off x="305480" y="746357"/>
                              <a:ext cx="45719" cy="25336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pPr marL="0" marR="0" algn="r" fontAlgn="base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US" sz="1200" kern="12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en-US" sz="1200">
                                <a:effectLst/>
                                <a:latin typeface="Times New Roman"/>
                                <a:ea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50" name="Rectangle 4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flipH="1">
                              <a:off x="263916" y="782378"/>
                              <a:ext cx="48895" cy="18097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pPr marL="0" marR="0" algn="r" fontAlgn="base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US" sz="1200" kern="12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en-US" sz="1200">
                                <a:effectLst/>
                                <a:latin typeface="Times New Roman"/>
                                <a:ea typeface="Times New Roman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7" name="Rectangle 46"/>
                          <p:cNvSpPr/>
                          <p:nvPr/>
                        </p:nvSpPr>
                        <p:spPr>
                          <a:xfrm>
                            <a:off x="348050" y="646725"/>
                            <a:ext cx="179705" cy="147320"/>
                          </a:xfrm>
                          <a:prstGeom prst="rect">
                            <a:avLst/>
                          </a:prstGeom>
                          <a:solidFill>
                            <a:srgbClr val="FFC000"/>
                          </a:solidFill>
                          <a:ln w="9525"/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algn="r" fontAlgn="base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kern="1200">
                                <a:solidFill>
                                  <a:srgbClr val="000000"/>
                                </a:solidFill>
                                <a:effectLst/>
                                <a:latin typeface="Times New Roman"/>
                                <a:ea typeface="Times New Roman"/>
                                <a:cs typeface="Times New Roman"/>
                              </a:rPr>
                              <a:t> </a:t>
                            </a:r>
                            <a:endParaRPr lang="en-US" sz="1200">
                              <a:effectLst/>
                              <a:latin typeface="Times New Roman"/>
                              <a:ea typeface="Times New Roman"/>
                            </a:endParaRPr>
                          </a:p>
                        </p:txBody>
                      </p:sp>
                      <p:sp>
                        <p:nvSpPr>
                          <p:cNvPr id="48" name="Rectangle 47"/>
                          <p:cNvSpPr/>
                          <p:nvPr/>
                        </p:nvSpPr>
                        <p:spPr>
                          <a:xfrm>
                            <a:off x="348050" y="945621"/>
                            <a:ext cx="179705" cy="147320"/>
                          </a:xfrm>
                          <a:prstGeom prst="rect">
                            <a:avLst/>
                          </a:prstGeom>
                          <a:solidFill>
                            <a:srgbClr val="FFC000"/>
                          </a:solidFill>
                          <a:ln w="9525"/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algn="r" fontAlgn="base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kern="1200">
                                <a:solidFill>
                                  <a:srgbClr val="000000"/>
                                </a:solidFill>
                                <a:effectLst/>
                                <a:latin typeface="Times New Roman"/>
                                <a:ea typeface="Times New Roman"/>
                                <a:cs typeface="Times New Roman"/>
                              </a:rPr>
                              <a:t> </a:t>
                            </a:r>
                            <a:endParaRPr lang="en-US" sz="1200">
                              <a:effectLst/>
                              <a:latin typeface="Times New Roman"/>
                              <a:ea typeface="Times New Roman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7" name="Group 36"/>
                      <p:cNvGrpSpPr/>
                      <p:nvPr/>
                    </p:nvGrpSpPr>
                    <p:grpSpPr>
                      <a:xfrm>
                        <a:off x="501648" y="787400"/>
                        <a:ext cx="416553" cy="194310"/>
                        <a:chOff x="506373" y="790821"/>
                        <a:chExt cx="1647533" cy="257892"/>
                      </a:xfrm>
                    </p:grpSpPr>
                    <p:sp>
                      <p:nvSpPr>
                        <p:cNvPr id="39" name="Rectangle 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2108837" y="790821"/>
                          <a:ext cx="45069" cy="25336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marL="0" marR="0" algn="r" fontAlgn="base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40" name="Rectangle 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373" y="795348"/>
                          <a:ext cx="45085" cy="25336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marL="0" marR="0" algn="r" fontAlgn="base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41" name="Rectangle 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1641" y="831561"/>
                          <a:ext cx="1557020" cy="1809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marL="0" marR="0" algn="r" fontAlgn="base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</p:grpSp>
                  <p:sp>
                    <p:nvSpPr>
                      <p:cNvPr id="38" name="Rectangle 37"/>
                      <p:cNvSpPr/>
                      <p:nvPr/>
                    </p:nvSpPr>
                    <p:spPr bwMode="auto">
                      <a:xfrm>
                        <a:off x="787400" y="711200"/>
                        <a:ext cx="264160" cy="35369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5" name="Rectangle 34"/>
                    <p:cNvSpPr/>
                    <p:nvPr/>
                  </p:nvSpPr>
                  <p:spPr bwMode="auto">
                    <a:xfrm>
                      <a:off x="596900" y="717550"/>
                      <a:ext cx="114935" cy="589915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5411337" y="1084997"/>
                  <a:ext cx="1031240" cy="901700"/>
                  <a:chOff x="0" y="0"/>
                  <a:chExt cx="1031240" cy="901700"/>
                </a:xfrm>
              </p:grpSpPr>
              <p:sp>
                <p:nvSpPr>
                  <p:cNvPr id="28" name="TextBox 21"/>
                  <p:cNvSpPr txBox="1"/>
                  <p:nvPr/>
                </p:nvSpPr>
                <p:spPr>
                  <a:xfrm>
                    <a:off x="546100" y="279400"/>
                    <a:ext cx="485140" cy="425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 algn="r" fontAlgn="base">
                      <a:spcBef>
                        <a:spcPts val="385"/>
                      </a:spcBef>
                      <a:spcAft>
                        <a:spcPts val="0"/>
                      </a:spcAft>
                    </a:pPr>
                    <a:r>
                      <a:rPr lang="en-US" sz="12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ToF </a:t>
                    </a:r>
                    <a:endParaRPr lang="en-US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29" name="Straight Arrow Connector 28"/>
                  <p:cNvCxnSpPr/>
                  <p:nvPr/>
                </p:nvCxnSpPr>
                <p:spPr>
                  <a:xfrm flipH="1" flipV="1">
                    <a:off x="571500" y="0"/>
                    <a:ext cx="139700" cy="3556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TextBox 21"/>
                  <p:cNvSpPr txBox="1"/>
                  <p:nvPr/>
                </p:nvSpPr>
                <p:spPr>
                  <a:xfrm>
                    <a:off x="0" y="476250"/>
                    <a:ext cx="571500" cy="425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 algn="r" fontAlgn="base">
                      <a:spcBef>
                        <a:spcPts val="385"/>
                      </a:spcBef>
                      <a:spcAft>
                        <a:spcPts val="0"/>
                      </a:spcAft>
                    </a:pPr>
                    <a:r>
                      <a:rPr lang="en-US" sz="12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FFC </a:t>
                    </a:r>
                    <a:endParaRPr lang="en-US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31" name="Straight Arrow Connector 30"/>
                  <p:cNvCxnSpPr/>
                  <p:nvPr/>
                </p:nvCxnSpPr>
                <p:spPr>
                  <a:xfrm flipV="1">
                    <a:off x="292100" y="222250"/>
                    <a:ext cx="0" cy="3175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230203" y="696036"/>
                  <a:ext cx="683260" cy="347345"/>
                  <a:chOff x="0" y="0"/>
                  <a:chExt cx="683260" cy="347345"/>
                </a:xfrm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0" y="0"/>
                    <a:ext cx="683260" cy="3473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TextBox 21"/>
                  <p:cNvSpPr txBox="1"/>
                  <p:nvPr/>
                </p:nvSpPr>
                <p:spPr>
                  <a:xfrm>
                    <a:off x="0" y="19050"/>
                    <a:ext cx="546100" cy="32690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algn="r" fontAlgn="base">
                      <a:spcBef>
                        <a:spcPts val="385"/>
                      </a:spcBef>
                      <a:spcAft>
                        <a:spcPts val="0"/>
                      </a:spcAft>
                    </a:pPr>
                    <a:r>
                      <a:rPr lang="en-US" sz="12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Dump </a:t>
                    </a:r>
                    <a:endParaRPr lang="en-US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sp>
              <p:nvSpPr>
                <p:cNvPr id="19" name="TextBox 21"/>
                <p:cNvSpPr txBox="1"/>
                <p:nvPr/>
              </p:nvSpPr>
              <p:spPr>
                <a:xfrm>
                  <a:off x="6052782" y="20472"/>
                  <a:ext cx="389890" cy="3670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fontAlgn="base">
                    <a:spcBef>
                      <a:spcPts val="385"/>
                    </a:spcBef>
                    <a:spcAft>
                      <a:spcPts val="0"/>
                    </a:spcAft>
                  </a:pPr>
                  <a:r>
                    <a:rPr lang="en-US" sz="12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BPM 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flipH="1">
                  <a:off x="6168788" y="238836"/>
                  <a:ext cx="42546" cy="4699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1"/>
                <p:cNvSpPr txBox="1"/>
                <p:nvPr/>
              </p:nvSpPr>
              <p:spPr>
                <a:xfrm>
                  <a:off x="1330656" y="736979"/>
                  <a:ext cx="229870" cy="27559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fontAlgn="base">
                    <a:spcBef>
                      <a:spcPts val="385"/>
                    </a:spcBef>
                    <a:spcAft>
                      <a:spcPts val="0"/>
                    </a:spcAft>
                  </a:pPr>
                  <a:r>
                    <a:rPr lang="en-US" sz="12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AS 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22" name="Group 21"/>
                <p:cNvGrpSpPr/>
                <p:nvPr/>
              </p:nvGrpSpPr>
              <p:grpSpPr>
                <a:xfrm>
                  <a:off x="1446662" y="54591"/>
                  <a:ext cx="2692211" cy="533476"/>
                  <a:chOff x="0" y="0"/>
                  <a:chExt cx="2692211" cy="533476"/>
                </a:xfrm>
              </p:grpSpPr>
              <p:sp>
                <p:nvSpPr>
                  <p:cNvPr id="23" name="TextBox 21"/>
                  <p:cNvSpPr txBox="1"/>
                  <p:nvPr/>
                </p:nvSpPr>
                <p:spPr>
                  <a:xfrm>
                    <a:off x="1460311" y="0"/>
                    <a:ext cx="1231900" cy="2413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fontAlgn="base">
                      <a:spcBef>
                        <a:spcPts val="385"/>
                      </a:spcBef>
                      <a:spcAft>
                        <a:spcPts val="0"/>
                      </a:spcAft>
                    </a:pP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WS  and laser wire</a:t>
                    </a:r>
                    <a:endParaRPr lang="en-US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24" name="Straight Arrow Connector 23"/>
                  <p:cNvCxnSpPr/>
                  <p:nvPr/>
                </p:nvCxnSpPr>
                <p:spPr>
                  <a:xfrm flipH="1">
                    <a:off x="2047165" y="238836"/>
                    <a:ext cx="107950" cy="29464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TextBox 21"/>
                  <p:cNvSpPr txBox="1"/>
                  <p:nvPr/>
                </p:nvSpPr>
                <p:spPr>
                  <a:xfrm>
                    <a:off x="0" y="54591"/>
                    <a:ext cx="442385" cy="33156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fontAlgn="base">
                      <a:spcBef>
                        <a:spcPts val="385"/>
                      </a:spcBef>
                      <a:spcAft>
                        <a:spcPts val="0"/>
                      </a:spcAft>
                    </a:pPr>
                    <a:r>
                      <a:rPr lang="en-US" sz="12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Scrapers + WS</a:t>
                    </a:r>
                    <a:endParaRPr lang="en-US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  <p:sp>
            <p:nvSpPr>
              <p:cNvPr id="14" name="Rectangle 13"/>
              <p:cNvSpPr/>
              <p:nvPr/>
            </p:nvSpPr>
            <p:spPr>
              <a:xfrm>
                <a:off x="3357349" y="641445"/>
                <a:ext cx="203200" cy="4875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121021" y="839337"/>
                <a:ext cx="95250" cy="1130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2725808" y="3867200"/>
              <a:ext cx="0" cy="628482"/>
            </a:xfrm>
            <a:prstGeom prst="line">
              <a:avLst/>
            </a:prstGeom>
            <a:ln w="19050">
              <a:solidFill>
                <a:srgbClr val="40404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004821" y="3822894"/>
              <a:ext cx="0" cy="628482"/>
            </a:xfrm>
            <a:prstGeom prst="line">
              <a:avLst/>
            </a:prstGeom>
            <a:ln w="19050">
              <a:solidFill>
                <a:srgbClr val="40404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725808" y="4415178"/>
              <a:ext cx="1279013" cy="0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830664" y="4075080"/>
              <a:ext cx="850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1175mm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589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(PIP-II Injector Experiment)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28600" y="3047999"/>
            <a:ext cx="6376585" cy="3239076"/>
          </a:xfrm>
        </p:spPr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/>
              <a:t>PXIE will address the address/measure the following:</a:t>
            </a:r>
          </a:p>
          <a:p>
            <a:pPr marL="514350" lvl="1">
              <a:defRPr/>
            </a:pPr>
            <a:r>
              <a:rPr lang="en-US" dirty="0" smtClean="0"/>
              <a:t>LEBT pre-chopping : </a:t>
            </a:r>
            <a:r>
              <a:rPr lang="en-US" dirty="0" smtClean="0">
                <a:solidFill>
                  <a:schemeClr val="tx2"/>
                </a:solidFill>
              </a:rPr>
              <a:t>Demonstrated</a:t>
            </a:r>
          </a:p>
          <a:p>
            <a:pPr marL="514350" lvl="1">
              <a:defRPr/>
            </a:pPr>
            <a:r>
              <a:rPr lang="en-US" dirty="0" smtClean="0"/>
              <a:t>Vacuum management in the LEBT/RFQ region : </a:t>
            </a:r>
            <a:r>
              <a:rPr lang="en-US" dirty="0" smtClean="0">
                <a:solidFill>
                  <a:srgbClr val="004C97"/>
                </a:solidFill>
              </a:rPr>
              <a:t>Demonstrated</a:t>
            </a:r>
          </a:p>
          <a:p>
            <a:pPr marL="514350" lvl="1">
              <a:defRPr/>
            </a:pPr>
            <a:r>
              <a:rPr lang="en-US" dirty="0" smtClean="0"/>
              <a:t>Validation of chopper performance </a:t>
            </a:r>
          </a:p>
          <a:p>
            <a:pPr marL="914400" lvl="2">
              <a:defRPr/>
            </a:pPr>
            <a:r>
              <a:rPr lang="en-US" dirty="0" smtClean="0"/>
              <a:t>Bunch extinction, effective emittance growth</a:t>
            </a:r>
          </a:p>
          <a:p>
            <a:pPr marL="514350" lvl="1">
              <a:defRPr/>
            </a:pPr>
            <a:r>
              <a:rPr lang="en-US" dirty="0" smtClean="0"/>
              <a:t>MEBT beam absorber</a:t>
            </a:r>
          </a:p>
          <a:p>
            <a:pPr marL="914400" lvl="2">
              <a:defRPr/>
            </a:pPr>
            <a:r>
              <a:rPr lang="en-US" dirty="0" smtClean="0"/>
              <a:t>Reliability and lifetime</a:t>
            </a:r>
          </a:p>
          <a:p>
            <a:pPr marL="514350" lvl="1">
              <a:defRPr/>
            </a:pPr>
            <a:r>
              <a:rPr lang="en-US" dirty="0" smtClean="0"/>
              <a:t>MEBT vacuum management</a:t>
            </a:r>
          </a:p>
          <a:p>
            <a:pPr marL="514350" lvl="1">
              <a:defRPr/>
            </a:pPr>
            <a:r>
              <a:rPr lang="en-US" dirty="0" smtClean="0"/>
              <a:t>CW Operation of HWR</a:t>
            </a:r>
          </a:p>
          <a:p>
            <a:pPr marL="914400" lvl="2">
              <a:defRPr/>
            </a:pPr>
            <a:r>
              <a:rPr lang="en-US" dirty="0" smtClean="0"/>
              <a:t>Degradation of cavity performance</a:t>
            </a:r>
          </a:p>
          <a:p>
            <a:pPr marL="914400" lvl="2">
              <a:defRPr/>
            </a:pPr>
            <a:r>
              <a:rPr lang="en-US" dirty="0" smtClean="0"/>
              <a:t>Optimal distance to </a:t>
            </a:r>
            <a:r>
              <a:rPr lang="en-US" dirty="0"/>
              <a:t>10 kW absorber</a:t>
            </a:r>
            <a:endParaRPr lang="en-US" dirty="0" smtClean="0"/>
          </a:p>
          <a:p>
            <a:pPr marL="514350" lvl="1">
              <a:defRPr/>
            </a:pPr>
            <a:r>
              <a:rPr lang="en-US" dirty="0" smtClean="0"/>
              <a:t>Operation of SSR1 with beam</a:t>
            </a:r>
          </a:p>
          <a:p>
            <a:pPr marL="914400" lvl="2">
              <a:defRPr/>
            </a:pPr>
            <a:r>
              <a:rPr lang="en-US" dirty="0" smtClean="0"/>
              <a:t>CW and pulsed operation</a:t>
            </a:r>
          </a:p>
          <a:p>
            <a:pPr marL="914400" lvl="2">
              <a:defRPr/>
            </a:pPr>
            <a:r>
              <a:rPr lang="en-US" dirty="0" smtClean="0"/>
              <a:t>resonance control and LFD compensation in pulsed operations</a:t>
            </a:r>
          </a:p>
          <a:p>
            <a:pPr marL="514350" lvl="1">
              <a:defRPr/>
            </a:pPr>
            <a:r>
              <a:rPr lang="en-US" dirty="0" err="1" smtClean="0"/>
              <a:t>Emittance</a:t>
            </a:r>
            <a:r>
              <a:rPr lang="en-US" dirty="0" smtClean="0"/>
              <a:t> preservation and beam halo formation through the front end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Paul Derwent | PXIE: 2016, 2017, 2018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19FF-06B4-4914-855C-57D35A0F66D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50013" y="3245584"/>
            <a:ext cx="2617787" cy="1631216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Collaborators</a:t>
            </a:r>
          </a:p>
          <a:p>
            <a:pPr marL="174625"/>
            <a:r>
              <a:rPr lang="en-US" sz="2000" dirty="0" smtClean="0"/>
              <a:t>ANL: HWR</a:t>
            </a:r>
          </a:p>
          <a:p>
            <a:pPr marL="174625"/>
            <a:r>
              <a:rPr lang="en-US" sz="2000" dirty="0" smtClean="0"/>
              <a:t>LBNL:LEBT, RFQ</a:t>
            </a:r>
          </a:p>
          <a:p>
            <a:pPr marL="174625"/>
            <a:r>
              <a:rPr lang="en-US" sz="2000" dirty="0" smtClean="0"/>
              <a:t>SNS: LEBT</a:t>
            </a:r>
          </a:p>
          <a:p>
            <a:pPr marL="174625"/>
            <a:r>
              <a:rPr lang="en-US" sz="2000" dirty="0" smtClean="0"/>
              <a:t>IIFC: MEBT, RF, SSR1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4800" y="2647890"/>
            <a:ext cx="8534400" cy="400110"/>
            <a:chOff x="304800" y="2495550"/>
            <a:chExt cx="8534400" cy="400110"/>
          </a:xfrm>
        </p:grpSpPr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3352800" y="2495550"/>
              <a:ext cx="2133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dirty="0" smtClean="0"/>
                <a:t>40 </a:t>
              </a:r>
              <a:r>
                <a:rPr lang="en-US" sz="2000" dirty="0"/>
                <a:t>m, </a:t>
              </a:r>
              <a:r>
                <a:rPr lang="en-US" sz="2000" dirty="0" smtClean="0"/>
                <a:t>~25 </a:t>
              </a:r>
              <a:r>
                <a:rPr lang="en-US" sz="2000" dirty="0"/>
                <a:t>MeV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5486400" y="2686050"/>
              <a:ext cx="33528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304800" y="2684463"/>
              <a:ext cx="30480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93663" y="852900"/>
            <a:ext cx="9170335" cy="1665545"/>
            <a:chOff x="93663" y="852900"/>
            <a:chExt cx="9170335" cy="1665545"/>
          </a:xfrm>
        </p:grpSpPr>
        <p:sp>
          <p:nvSpPr>
            <p:cNvPr id="34" name="TextBox 33"/>
            <p:cNvSpPr txBox="1"/>
            <p:nvPr/>
          </p:nvSpPr>
          <p:spPr>
            <a:xfrm>
              <a:off x="344708" y="1139252"/>
              <a:ext cx="923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</a:rPr>
                <a:t>30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keV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93663" y="1120555"/>
              <a:ext cx="8897940" cy="1397890"/>
              <a:chOff x="93663" y="1120555"/>
              <a:chExt cx="8897940" cy="1397890"/>
            </a:xfrm>
          </p:grpSpPr>
          <p:grpSp>
            <p:nvGrpSpPr>
              <p:cNvPr id="42" name="Group 4"/>
              <p:cNvGrpSpPr>
                <a:grpSpLocks/>
              </p:cNvGrpSpPr>
              <p:nvPr/>
            </p:nvGrpSpPr>
            <p:grpSpPr bwMode="auto">
              <a:xfrm>
                <a:off x="93663" y="1493027"/>
                <a:ext cx="8897940" cy="1025418"/>
                <a:chOff x="85409" y="1749187"/>
                <a:chExt cx="9058591" cy="1025628"/>
              </a:xfrm>
            </p:grpSpPr>
            <p:pic>
              <p:nvPicPr>
                <p:cNvPr id="50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473" y="1846744"/>
                  <a:ext cx="8998527" cy="9280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1174350" y="1760561"/>
                  <a:ext cx="811403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RFQ 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2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2902811" y="1749187"/>
                  <a:ext cx="981321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MEBT 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5056919" y="1757151"/>
                  <a:ext cx="813036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HWR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4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714496" y="1757150"/>
                  <a:ext cx="871760" cy="400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>
                      <a:solidFill>
                        <a:srgbClr val="C00000"/>
                      </a:solidFill>
                    </a:rPr>
                    <a:t>SSR1</a:t>
                  </a:r>
                </a:p>
              </p:txBody>
            </p:sp>
            <p:sp>
              <p:nvSpPr>
                <p:cNvPr id="55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7920832" y="1757353"/>
                  <a:ext cx="1164985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HEBT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6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85409" y="1906935"/>
                  <a:ext cx="842411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LEBT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1748392" y="1144347"/>
                <a:ext cx="11127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tx2"/>
                    </a:solidFill>
                  </a:rPr>
                  <a:t>2.1 MeV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659021" y="1120555"/>
                <a:ext cx="10794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/>
                    </a:solidFill>
                  </a:rPr>
                  <a:t>1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0 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M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083802" y="1139252"/>
                <a:ext cx="11716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25 MeV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806450" y="1540604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2234198" y="1532540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6200525" y="1535109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7668460" y="1548424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Arrow Connector 35"/>
            <p:cNvCxnSpPr/>
            <p:nvPr/>
          </p:nvCxnSpPr>
          <p:spPr>
            <a:xfrm>
              <a:off x="193559" y="1053109"/>
              <a:ext cx="8268626" cy="1974"/>
            </a:xfrm>
            <a:prstGeom prst="straightConnector1">
              <a:avLst/>
            </a:prstGeom>
            <a:ln>
              <a:solidFill>
                <a:srgbClr val="00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225640" y="855028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6600"/>
                  </a:solidFill>
                </a:rPr>
                <a:t>2018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66330" y="852900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</a:rPr>
                <a:t>2017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69604" y="855028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</a:rPr>
                <a:t>2016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20238" y="855028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</a:rPr>
                <a:t>Now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445414" y="852900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6600"/>
                  </a:solidFill>
                </a:rPr>
                <a:t>2018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29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requirements at the end of PXIE:FRS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295" y="5022646"/>
            <a:ext cx="8363139" cy="13355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PIP-II requirements are not the same! </a:t>
            </a:r>
          </a:p>
          <a:p>
            <a:pPr lvl="1"/>
            <a:r>
              <a:rPr lang="en-US" dirty="0" smtClean="0"/>
              <a:t>CW </a:t>
            </a:r>
            <a:r>
              <a:rPr lang="en-US" dirty="0" err="1" smtClean="0"/>
              <a:t>vs</a:t>
            </a:r>
            <a:r>
              <a:rPr lang="en-US" dirty="0" smtClean="0"/>
              <a:t> pulsed:  20 Hz, 55 msec</a:t>
            </a:r>
          </a:p>
          <a:p>
            <a:pPr lvl="1"/>
            <a:r>
              <a:rPr lang="en-US" dirty="0" smtClean="0"/>
              <a:t>MEBT end:  0.23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pPr lvl="1"/>
            <a:r>
              <a:rPr lang="en-US" dirty="0" smtClean="0"/>
              <a:t>2 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Paul Derwent | PXIE: 2016, 2017, 2018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276392"/>
              </p:ext>
            </p:extLst>
          </p:nvPr>
        </p:nvGraphicFramePr>
        <p:xfrm>
          <a:off x="1250070" y="824058"/>
          <a:ext cx="6155665" cy="3989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3" imgW="5693074" imgH="3695624" progId="Word.Document.12">
                  <p:embed/>
                </p:oleObj>
              </mc:Choice>
              <mc:Fallback>
                <p:oleObj name="Document" r:id="rId3" imgW="5693074" imgH="369562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070" y="824058"/>
                        <a:ext cx="6155665" cy="398947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6003" y="4822523"/>
            <a:ext cx="139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solidFill>
                  <a:srgbClr val="404040"/>
                </a:solidFill>
              </a:rPr>
              <a:t>*</a:t>
            </a:r>
            <a:r>
              <a:rPr lang="en-US" sz="1200" dirty="0" smtClean="0">
                <a:solidFill>
                  <a:srgbClr val="404040"/>
                </a:solidFill>
              </a:rPr>
              <a:t> </a:t>
            </a:r>
            <a:r>
              <a:rPr lang="en-US" sz="1200" i="1" dirty="0" smtClean="0">
                <a:solidFill>
                  <a:srgbClr val="404040"/>
                </a:solidFill>
              </a:rPr>
              <a:t>RMS, normalized</a:t>
            </a:r>
            <a:endParaRPr lang="en-US" sz="1200" i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3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0078"/>
            <a:ext cx="8672513" cy="55045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FY16:  well defined</a:t>
            </a:r>
          </a:p>
          <a:p>
            <a:pPr lvl="1"/>
            <a:r>
              <a:rPr lang="en-US" dirty="0" smtClean="0"/>
              <a:t>Commission RFQ (RF and beam)</a:t>
            </a:r>
            <a:endParaRPr lang="en-US" dirty="0"/>
          </a:p>
          <a:p>
            <a:pPr lvl="1"/>
            <a:r>
              <a:rPr lang="en-US" dirty="0" smtClean="0"/>
              <a:t>Install most of the MEBT magnets</a:t>
            </a:r>
          </a:p>
          <a:p>
            <a:pPr lvl="1"/>
            <a:r>
              <a:rPr lang="en-US" dirty="0" smtClean="0"/>
              <a:t>Install and test kicker prototypes</a:t>
            </a:r>
          </a:p>
          <a:p>
            <a:pPr lvl="1"/>
            <a:r>
              <a:rPr lang="en-US" dirty="0" smtClean="0"/>
              <a:t>Initial Machine Protection System</a:t>
            </a:r>
            <a:endParaRPr lang="en-US" dirty="0"/>
          </a:p>
          <a:p>
            <a:r>
              <a:rPr lang="en-US" dirty="0" smtClean="0"/>
              <a:t>FY17:  </a:t>
            </a:r>
          </a:p>
          <a:p>
            <a:pPr lvl="1"/>
            <a:r>
              <a:rPr lang="en-US" dirty="0"/>
              <a:t>Receive </a:t>
            </a:r>
            <a:r>
              <a:rPr lang="en-US" dirty="0" smtClean="0"/>
              <a:t>HWR</a:t>
            </a:r>
          </a:p>
          <a:p>
            <a:pPr lvl="1"/>
            <a:r>
              <a:rPr lang="en-US" dirty="0" smtClean="0"/>
              <a:t>Cryogenic Distribution </a:t>
            </a:r>
          </a:p>
          <a:p>
            <a:pPr lvl="1"/>
            <a:r>
              <a:rPr lang="en-US" dirty="0"/>
              <a:t>Install final MEBT&amp;  </a:t>
            </a:r>
            <a:r>
              <a:rPr lang="en-US" dirty="0" smtClean="0"/>
              <a:t>HWR</a:t>
            </a:r>
            <a:endParaRPr lang="en-US" dirty="0"/>
          </a:p>
          <a:p>
            <a:r>
              <a:rPr lang="en-US" dirty="0" smtClean="0"/>
              <a:t>FY18</a:t>
            </a:r>
          </a:p>
          <a:p>
            <a:pPr lvl="1"/>
            <a:r>
              <a:rPr lang="en-US" dirty="0" smtClean="0"/>
              <a:t>RF commissioning of HWR</a:t>
            </a:r>
          </a:p>
          <a:p>
            <a:pPr lvl="1"/>
            <a:r>
              <a:rPr lang="en-US" dirty="0" smtClean="0"/>
              <a:t>10 MeV beam ?  Temporary HEBT?</a:t>
            </a:r>
          </a:p>
          <a:p>
            <a:pPr lvl="1"/>
            <a:r>
              <a:rPr lang="en-US" dirty="0"/>
              <a:t>Installation of SSR1</a:t>
            </a:r>
            <a:endParaRPr lang="en-US" dirty="0" smtClean="0"/>
          </a:p>
          <a:p>
            <a:r>
              <a:rPr lang="en-US" dirty="0" smtClean="0"/>
              <a:t>FY19</a:t>
            </a:r>
          </a:p>
          <a:p>
            <a:pPr lvl="1"/>
            <a:r>
              <a:rPr lang="en-US" dirty="0" smtClean="0"/>
              <a:t>Final beam parameters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plan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Paul Derwent | PXIE: 2016, 2017, 2018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6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3" y="898191"/>
            <a:ext cx="4090451" cy="5322427"/>
          </a:xfrm>
        </p:spPr>
        <p:txBody>
          <a:bodyPr>
            <a:normAutofit/>
          </a:bodyPr>
          <a:lstStyle/>
          <a:p>
            <a:r>
              <a:rPr lang="en-US" dirty="0" smtClean="0"/>
              <a:t>Designed and fabricated by LBNL</a:t>
            </a:r>
          </a:p>
          <a:p>
            <a:pPr lvl="1"/>
            <a:r>
              <a:rPr lang="en-US" dirty="0" smtClean="0"/>
              <a:t>Delivered beginning</a:t>
            </a:r>
            <a:br>
              <a:rPr lang="en-US" dirty="0" smtClean="0"/>
            </a:br>
            <a:r>
              <a:rPr lang="en-US" dirty="0" smtClean="0"/>
              <a:t>of September</a:t>
            </a:r>
          </a:p>
          <a:p>
            <a:pPr lvl="1"/>
            <a:r>
              <a:rPr lang="en-US" dirty="0" smtClean="0"/>
              <a:t>Installation in progress</a:t>
            </a:r>
          </a:p>
          <a:p>
            <a:r>
              <a:rPr lang="en-US" dirty="0"/>
              <a:t>Two 75 kW 162.5 </a:t>
            </a:r>
            <a:r>
              <a:rPr lang="en-US" dirty="0" smtClean="0"/>
              <a:t>MHz</a:t>
            </a:r>
            <a:br>
              <a:rPr lang="en-US" dirty="0" smtClean="0"/>
            </a:br>
            <a:r>
              <a:rPr lang="en-US" dirty="0" smtClean="0"/>
              <a:t>solid-state amplifiers</a:t>
            </a:r>
            <a:endParaRPr lang="en-US" dirty="0"/>
          </a:p>
          <a:p>
            <a:r>
              <a:rPr lang="en-US" dirty="0" smtClean="0"/>
              <a:t>Water and Resonance Control systems</a:t>
            </a:r>
          </a:p>
          <a:p>
            <a:r>
              <a:rPr lang="en-US" dirty="0" smtClean="0"/>
              <a:t>LLRF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Paul Derwent | PXIE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09230" y="3152571"/>
            <a:ext cx="7061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Matt Hoff</a:t>
            </a:r>
            <a:endParaRPr lang="en-US" sz="900" i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4" t="3998" r="330" b="18217"/>
          <a:stretch/>
        </p:blipFill>
        <p:spPr>
          <a:xfrm>
            <a:off x="4494420" y="916612"/>
            <a:ext cx="4420980" cy="24667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6774" y="3973871"/>
            <a:ext cx="2657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</a:t>
            </a:r>
            <a:r>
              <a:rPr lang="en-US" dirty="0" err="1" smtClean="0"/>
              <a:t>Steimel</a:t>
            </a:r>
            <a:r>
              <a:rPr lang="en-US" dirty="0" smtClean="0"/>
              <a:t> to discuss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7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74" y="888521"/>
            <a:ext cx="8656608" cy="2242868"/>
          </a:xfrm>
        </p:spPr>
        <p:txBody>
          <a:bodyPr/>
          <a:lstStyle/>
          <a:p>
            <a:r>
              <a:rPr lang="en-US" dirty="0" smtClean="0"/>
              <a:t>The MEBT is proposed to be installed in several steps, determined mainly by arrival of magnets from BARC</a:t>
            </a:r>
          </a:p>
          <a:p>
            <a:pPr lvl="1"/>
            <a:r>
              <a:rPr lang="en-US" dirty="0" smtClean="0"/>
              <a:t>MEBT –x, x=1, 2, 3 in this report corresponds to intermediate configurations with different number of magnets</a:t>
            </a:r>
          </a:p>
          <a:p>
            <a:pPr lvl="1"/>
            <a:r>
              <a:rPr lang="en-US" dirty="0" smtClean="0"/>
              <a:t>Each configuration may have several variations of different diagnostics placement, which are referred as MEBT x-y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Paul Derwent | PXIE: 2016, 2017, 2018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93619" y="3063387"/>
            <a:ext cx="8734838" cy="1998366"/>
            <a:chOff x="0" y="0"/>
            <a:chExt cx="7100079" cy="1624408"/>
          </a:xfrm>
        </p:grpSpPr>
        <p:grpSp>
          <p:nvGrpSpPr>
            <p:cNvPr id="9" name="Group 8"/>
            <p:cNvGrpSpPr/>
            <p:nvPr/>
          </p:nvGrpSpPr>
          <p:grpSpPr>
            <a:xfrm>
              <a:off x="1694164" y="0"/>
              <a:ext cx="742315" cy="190734"/>
              <a:chOff x="0" y="0"/>
              <a:chExt cx="742315" cy="190734"/>
            </a:xfrm>
          </p:grpSpPr>
          <p:cxnSp>
            <p:nvCxnSpPr>
              <p:cNvPr id="43" name="AutoShape 242"/>
              <p:cNvCxnSpPr>
                <a:cxnSpLocks noChangeShapeType="1"/>
              </p:cNvCxnSpPr>
              <p:nvPr/>
            </p:nvCxnSpPr>
            <p:spPr bwMode="auto">
              <a:xfrm>
                <a:off x="0" y="190734"/>
                <a:ext cx="742315" cy="0"/>
              </a:xfrm>
              <a:prstGeom prst="straightConnector1">
                <a:avLst/>
              </a:prstGeom>
              <a:noFill/>
              <a:ln w="9525">
                <a:solidFill>
                  <a:schemeClr val="accent2">
                    <a:lumMod val="50000"/>
                    <a:lumOff val="0"/>
                  </a:scheme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4" name="Text Box 243"/>
              <p:cNvSpPr txBox="1">
                <a:spLocks noChangeArrowheads="1"/>
              </p:cNvSpPr>
              <p:nvPr/>
            </p:nvSpPr>
            <p:spPr bwMode="auto">
              <a:xfrm>
                <a:off x="67318" y="0"/>
                <a:ext cx="583421" cy="162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  1175mm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92687" y="218783"/>
              <a:ext cx="5677344" cy="747610"/>
              <a:chOff x="0" y="0"/>
              <a:chExt cx="5677344" cy="747610"/>
            </a:xfrm>
          </p:grpSpPr>
          <p:cxnSp>
            <p:nvCxnSpPr>
              <p:cNvPr id="34" name="AutoShape 213"/>
              <p:cNvCxnSpPr>
                <a:cxnSpLocks noChangeShapeType="1"/>
              </p:cNvCxnSpPr>
              <p:nvPr/>
            </p:nvCxnSpPr>
            <p:spPr bwMode="auto">
              <a:xfrm>
                <a:off x="0" y="11220"/>
                <a:ext cx="11430" cy="725170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214"/>
              <p:cNvCxnSpPr>
                <a:cxnSpLocks noChangeShapeType="1"/>
              </p:cNvCxnSpPr>
              <p:nvPr/>
            </p:nvCxnSpPr>
            <p:spPr bwMode="auto">
              <a:xfrm>
                <a:off x="555371" y="22440"/>
                <a:ext cx="11430" cy="725170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AutoShape 216"/>
              <p:cNvCxnSpPr>
                <a:cxnSpLocks noChangeShapeType="1"/>
              </p:cNvCxnSpPr>
              <p:nvPr/>
            </p:nvCxnSpPr>
            <p:spPr bwMode="auto">
              <a:xfrm>
                <a:off x="1290257" y="22440"/>
                <a:ext cx="11430" cy="725170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AutoShape 218"/>
              <p:cNvCxnSpPr>
                <a:cxnSpLocks noChangeShapeType="1"/>
              </p:cNvCxnSpPr>
              <p:nvPr/>
            </p:nvCxnSpPr>
            <p:spPr bwMode="auto">
              <a:xfrm>
                <a:off x="2019533" y="22440"/>
                <a:ext cx="11430" cy="725170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220"/>
              <p:cNvCxnSpPr>
                <a:cxnSpLocks noChangeShapeType="1"/>
              </p:cNvCxnSpPr>
              <p:nvPr/>
            </p:nvCxnSpPr>
            <p:spPr bwMode="auto">
              <a:xfrm>
                <a:off x="2748809" y="22440"/>
                <a:ext cx="11430" cy="725170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AutoShape 222"/>
              <p:cNvCxnSpPr>
                <a:cxnSpLocks noChangeShapeType="1"/>
              </p:cNvCxnSpPr>
              <p:nvPr/>
            </p:nvCxnSpPr>
            <p:spPr bwMode="auto">
              <a:xfrm>
                <a:off x="3483695" y="22440"/>
                <a:ext cx="10795" cy="725170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AutoShape 224"/>
              <p:cNvCxnSpPr>
                <a:cxnSpLocks noChangeShapeType="1"/>
              </p:cNvCxnSpPr>
              <p:nvPr/>
            </p:nvCxnSpPr>
            <p:spPr bwMode="auto">
              <a:xfrm>
                <a:off x="4168093" y="22440"/>
                <a:ext cx="11430" cy="725170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AutoShape 225"/>
              <p:cNvCxnSpPr>
                <a:cxnSpLocks noChangeShapeType="1"/>
              </p:cNvCxnSpPr>
              <p:nvPr/>
            </p:nvCxnSpPr>
            <p:spPr bwMode="auto">
              <a:xfrm>
                <a:off x="5665914" y="5610"/>
                <a:ext cx="11430" cy="725170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AutoShape 783"/>
              <p:cNvCxnSpPr>
                <a:cxnSpLocks noChangeShapeType="1"/>
              </p:cNvCxnSpPr>
              <p:nvPr/>
            </p:nvCxnSpPr>
            <p:spPr bwMode="auto">
              <a:xfrm>
                <a:off x="4891759" y="0"/>
                <a:ext cx="11430" cy="725170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" name="Group 10"/>
            <p:cNvGrpSpPr/>
            <p:nvPr/>
          </p:nvGrpSpPr>
          <p:grpSpPr>
            <a:xfrm>
              <a:off x="465614" y="224393"/>
              <a:ext cx="6125919" cy="308540"/>
              <a:chOff x="0" y="0"/>
              <a:chExt cx="6125919" cy="308540"/>
            </a:xfrm>
          </p:grpSpPr>
          <p:sp>
            <p:nvSpPr>
              <p:cNvPr id="25" name="Text Box 235"/>
              <p:cNvSpPr txBox="1">
                <a:spLocks noChangeArrowheads="1"/>
              </p:cNvSpPr>
              <p:nvPr/>
            </p:nvSpPr>
            <p:spPr bwMode="auto">
              <a:xfrm>
                <a:off x="0" y="33659"/>
                <a:ext cx="415127" cy="2748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#0</a:t>
                </a:r>
              </a:p>
            </p:txBody>
          </p:sp>
          <p:sp>
            <p:nvSpPr>
              <p:cNvPr id="26" name="Text Box 784"/>
              <p:cNvSpPr txBox="1">
                <a:spLocks noChangeArrowheads="1"/>
              </p:cNvSpPr>
              <p:nvPr/>
            </p:nvSpPr>
            <p:spPr bwMode="auto">
              <a:xfrm>
                <a:off x="656349" y="16830"/>
                <a:ext cx="415126" cy="2748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#1</a:t>
                </a:r>
              </a:p>
            </p:txBody>
          </p:sp>
          <p:sp>
            <p:nvSpPr>
              <p:cNvPr id="27" name="Text Box 785"/>
              <p:cNvSpPr txBox="1">
                <a:spLocks noChangeArrowheads="1"/>
              </p:cNvSpPr>
              <p:nvPr/>
            </p:nvSpPr>
            <p:spPr bwMode="auto">
              <a:xfrm>
                <a:off x="1368795" y="16830"/>
                <a:ext cx="415127" cy="2748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#2</a:t>
                </a:r>
              </a:p>
            </p:txBody>
          </p:sp>
          <p:sp>
            <p:nvSpPr>
              <p:cNvPr id="28" name="Text Box 786"/>
              <p:cNvSpPr txBox="1">
                <a:spLocks noChangeArrowheads="1"/>
              </p:cNvSpPr>
              <p:nvPr/>
            </p:nvSpPr>
            <p:spPr bwMode="auto">
              <a:xfrm>
                <a:off x="2070022" y="16830"/>
                <a:ext cx="415127" cy="2748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#3</a:t>
                </a:r>
              </a:p>
            </p:txBody>
          </p:sp>
          <p:sp>
            <p:nvSpPr>
              <p:cNvPr id="29" name="Text Box 787"/>
              <p:cNvSpPr txBox="1">
                <a:spLocks noChangeArrowheads="1"/>
              </p:cNvSpPr>
              <p:nvPr/>
            </p:nvSpPr>
            <p:spPr bwMode="auto">
              <a:xfrm>
                <a:off x="2855397" y="16830"/>
                <a:ext cx="415126" cy="2748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#4</a:t>
                </a:r>
              </a:p>
            </p:txBody>
          </p:sp>
          <p:sp>
            <p:nvSpPr>
              <p:cNvPr id="30" name="Text Box 788"/>
              <p:cNvSpPr txBox="1">
                <a:spLocks noChangeArrowheads="1"/>
              </p:cNvSpPr>
              <p:nvPr/>
            </p:nvSpPr>
            <p:spPr bwMode="auto">
              <a:xfrm>
                <a:off x="3522965" y="16830"/>
                <a:ext cx="415126" cy="2748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#5</a:t>
                </a:r>
              </a:p>
            </p:txBody>
          </p:sp>
          <p:sp>
            <p:nvSpPr>
              <p:cNvPr id="31" name="Text Box 789"/>
              <p:cNvSpPr txBox="1">
                <a:spLocks noChangeArrowheads="1"/>
              </p:cNvSpPr>
              <p:nvPr/>
            </p:nvSpPr>
            <p:spPr bwMode="auto">
              <a:xfrm>
                <a:off x="4207362" y="11220"/>
                <a:ext cx="415127" cy="2748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#6</a:t>
                </a:r>
              </a:p>
            </p:txBody>
          </p:sp>
          <p:sp>
            <p:nvSpPr>
              <p:cNvPr id="32" name="Text Box 790"/>
              <p:cNvSpPr txBox="1">
                <a:spLocks noChangeArrowheads="1"/>
              </p:cNvSpPr>
              <p:nvPr/>
            </p:nvSpPr>
            <p:spPr bwMode="auto">
              <a:xfrm>
                <a:off x="4942248" y="11220"/>
                <a:ext cx="415126" cy="2748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#7</a:t>
                </a:r>
              </a:p>
            </p:txBody>
          </p:sp>
          <p:sp>
            <p:nvSpPr>
              <p:cNvPr id="33" name="Text Box 791"/>
              <p:cNvSpPr txBox="1">
                <a:spLocks noChangeArrowheads="1"/>
              </p:cNvSpPr>
              <p:nvPr/>
            </p:nvSpPr>
            <p:spPr bwMode="auto">
              <a:xfrm>
                <a:off x="5710793" y="0"/>
                <a:ext cx="415126" cy="2748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#8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0" y="572202"/>
              <a:ext cx="7100079" cy="1052206"/>
              <a:chOff x="0" y="0"/>
              <a:chExt cx="7100079" cy="1052206"/>
            </a:xfrm>
          </p:grpSpPr>
          <p:cxnSp>
            <p:nvCxnSpPr>
              <p:cNvPr id="13" name="AutoShape 531"/>
              <p:cNvCxnSpPr>
                <a:cxnSpLocks noChangeShapeType="1"/>
              </p:cNvCxnSpPr>
              <p:nvPr/>
            </p:nvCxnSpPr>
            <p:spPr bwMode="auto">
              <a:xfrm flipV="1">
                <a:off x="207563" y="0"/>
                <a:ext cx="6647180" cy="1270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Text Box 228"/>
              <p:cNvSpPr txBox="1">
                <a:spLocks noChangeArrowheads="1"/>
              </p:cNvSpPr>
              <p:nvPr/>
            </p:nvSpPr>
            <p:spPr bwMode="auto">
              <a:xfrm>
                <a:off x="403906" y="100976"/>
                <a:ext cx="545011" cy="943882"/>
              </a:xfrm>
              <a:prstGeom prst="rect">
                <a:avLst/>
              </a:prstGeom>
              <a:solidFill>
                <a:srgbClr val="66CCFF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Ring pickup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ScrapersRF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5" name="Text Box 229"/>
              <p:cNvSpPr txBox="1">
                <a:spLocks noChangeArrowheads="1"/>
              </p:cNvSpPr>
              <p:nvPr/>
            </p:nvSpPr>
            <p:spPr bwMode="auto">
              <a:xfrm>
                <a:off x="987327" y="100976"/>
                <a:ext cx="675640" cy="9493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Emittance monitor, scraper, wire scanner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6" name="Text Box 230"/>
              <p:cNvSpPr txBox="1">
                <a:spLocks noChangeArrowheads="1"/>
              </p:cNvSpPr>
              <p:nvPr/>
            </p:nvSpPr>
            <p:spPr bwMode="auto">
              <a:xfrm>
                <a:off x="1750262" y="100976"/>
                <a:ext cx="638810" cy="948509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Kicker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7" name="Text Box 231"/>
              <p:cNvSpPr txBox="1">
                <a:spLocks noChangeArrowheads="1"/>
              </p:cNvSpPr>
              <p:nvPr/>
            </p:nvSpPr>
            <p:spPr bwMode="auto">
              <a:xfrm>
                <a:off x="2473928" y="100976"/>
                <a:ext cx="638810" cy="949053"/>
              </a:xfrm>
              <a:prstGeom prst="rect">
                <a:avLst/>
              </a:prstGeom>
              <a:solidFill>
                <a:srgbClr val="66CCFF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RF, wire scanner, Laser Wire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8" name="Text Box 232"/>
              <p:cNvSpPr txBox="1">
                <a:spLocks noChangeArrowheads="1"/>
              </p:cNvSpPr>
              <p:nvPr/>
            </p:nvSpPr>
            <p:spPr bwMode="auto">
              <a:xfrm>
                <a:off x="3203204" y="100976"/>
                <a:ext cx="603885" cy="951230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Kicker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" name="Text Box 233"/>
              <p:cNvSpPr txBox="1">
                <a:spLocks noChangeArrowheads="1"/>
              </p:cNvSpPr>
              <p:nvPr/>
            </p:nvSpPr>
            <p:spPr bwMode="auto">
              <a:xfrm>
                <a:off x="3910041" y="95367"/>
                <a:ext cx="615043" cy="952047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Absorber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0" name="Text Box 234"/>
              <p:cNvSpPr txBox="1">
                <a:spLocks noChangeArrowheads="1"/>
              </p:cNvSpPr>
              <p:nvPr/>
            </p:nvSpPr>
            <p:spPr bwMode="auto">
              <a:xfrm>
                <a:off x="5334935" y="95367"/>
                <a:ext cx="661670" cy="956310"/>
              </a:xfrm>
              <a:prstGeom prst="rect">
                <a:avLst/>
              </a:prstGeom>
              <a:solidFill>
                <a:srgbClr val="66CCFF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Scrapers, RF, slow valve, extinction monitor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" name="Text Box 526"/>
              <p:cNvSpPr txBox="1">
                <a:spLocks noChangeArrowheads="1"/>
              </p:cNvSpPr>
              <p:nvPr/>
            </p:nvSpPr>
            <p:spPr bwMode="auto">
              <a:xfrm>
                <a:off x="6081040" y="95367"/>
                <a:ext cx="639445" cy="9493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Fast valve, DCCT,  toroid, laser wire, wire scanner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2" name="Text Box 782"/>
              <p:cNvSpPr txBox="1">
                <a:spLocks noChangeArrowheads="1"/>
              </p:cNvSpPr>
              <p:nvPr/>
            </p:nvSpPr>
            <p:spPr bwMode="auto">
              <a:xfrm>
                <a:off x="4594439" y="100976"/>
                <a:ext cx="639445" cy="94932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Different. pumping,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scrapers, wire scanner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" name="Text Box 923"/>
              <p:cNvSpPr txBox="1">
                <a:spLocks noChangeArrowheads="1"/>
              </p:cNvSpPr>
              <p:nvPr/>
            </p:nvSpPr>
            <p:spPr bwMode="auto">
              <a:xfrm>
                <a:off x="0" y="112196"/>
                <a:ext cx="393065" cy="935446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Slow valve,toroid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4" name="Text Box 924"/>
              <p:cNvSpPr txBox="1">
                <a:spLocks noChangeArrowheads="1"/>
              </p:cNvSpPr>
              <p:nvPr/>
            </p:nvSpPr>
            <p:spPr bwMode="auto">
              <a:xfrm>
                <a:off x="6731779" y="95367"/>
                <a:ext cx="368300" cy="94932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/>
                    <a:ea typeface="Times New Roman"/>
                  </a:rPr>
                  <a:t>Slow valve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45" name="Right Brace 44"/>
          <p:cNvSpPr/>
          <p:nvPr/>
        </p:nvSpPr>
        <p:spPr>
          <a:xfrm rot="5400000">
            <a:off x="952252" y="4478742"/>
            <a:ext cx="746186" cy="202826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Brace 45"/>
          <p:cNvSpPr/>
          <p:nvPr/>
        </p:nvSpPr>
        <p:spPr>
          <a:xfrm rot="5400000">
            <a:off x="2753319" y="2614031"/>
            <a:ext cx="592897" cy="547711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/>
          <p:cNvSpPr/>
          <p:nvPr/>
        </p:nvSpPr>
        <p:spPr>
          <a:xfrm rot="5400000">
            <a:off x="4314330" y="1065833"/>
            <a:ext cx="251213" cy="824305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67729" y="5943603"/>
            <a:ext cx="309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MEBT-1: 2 doublets, 1 buncher</a:t>
            </a:r>
            <a:endParaRPr lang="en-US" sz="1800" dirty="0"/>
          </a:p>
        </p:txBody>
      </p:sp>
      <p:sp>
        <p:nvSpPr>
          <p:cNvPr id="49" name="TextBox 48"/>
          <p:cNvSpPr txBox="1"/>
          <p:nvPr/>
        </p:nvSpPr>
        <p:spPr>
          <a:xfrm>
            <a:off x="1892254" y="5649034"/>
            <a:ext cx="356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MEBT-2: +4 triplets, 1 buncher</a:t>
            </a:r>
            <a:endParaRPr lang="en-US" sz="1800" dirty="0"/>
          </a:p>
        </p:txBody>
      </p:sp>
      <p:sp>
        <p:nvSpPr>
          <p:cNvPr id="50" name="TextBox 49"/>
          <p:cNvSpPr txBox="1"/>
          <p:nvPr/>
        </p:nvSpPr>
        <p:spPr>
          <a:xfrm>
            <a:off x="5188396" y="5758937"/>
            <a:ext cx="355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MEBT-3: +3 triplets, 1 buncher</a:t>
            </a:r>
            <a:endParaRPr lang="en-US" sz="1800" dirty="0"/>
          </a:p>
        </p:txBody>
      </p:sp>
      <p:cxnSp>
        <p:nvCxnSpPr>
          <p:cNvPr id="52" name="Straight Connector 51"/>
          <p:cNvCxnSpPr>
            <a:stCxn id="47" idx="1"/>
          </p:cNvCxnSpPr>
          <p:nvPr/>
        </p:nvCxnSpPr>
        <p:spPr>
          <a:xfrm>
            <a:off x="4439937" y="5312968"/>
            <a:ext cx="1505968" cy="5207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54645" y="5233537"/>
            <a:ext cx="13089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A. </a:t>
            </a:r>
            <a:r>
              <a:rPr lang="en-US" sz="1600" dirty="0" err="1" smtClean="0"/>
              <a:t>Shemyakin</a:t>
            </a:r>
            <a:endParaRPr lang="en-US" sz="1600" dirty="0" smtClean="0"/>
          </a:p>
          <a:p>
            <a:r>
              <a:rPr lang="en-US" sz="1600" dirty="0" smtClean="0"/>
              <a:t>V. </a:t>
            </a:r>
            <a:r>
              <a:rPr lang="en-US" sz="1600" dirty="0" err="1" smtClean="0"/>
              <a:t>Scarpine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469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PXIE in FY16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851647"/>
            <a:ext cx="8672513" cy="54278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RFQ beam in pulse mode in Jan 2016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RFQ is RF- commissioned 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MEBT 1-1 is ready to roll in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Shutdown July 2016 for installation of MEBT-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2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Need: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4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triplets from BARC </a:t>
            </a:r>
          </a:p>
          <a:p>
            <a:pPr lvl="2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(delivery June 2016) </a:t>
            </a:r>
          </a:p>
          <a:p>
            <a:pPr lvl="2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one re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-measured in TD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2</a:t>
            </a:r>
            <a:r>
              <a:rPr lang="en-US" altLang="en-US" baseline="30000" dirty="0" smtClean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bunching cavity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Kickers and additional diagnostics are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ready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Assembly of MEBT-2 high priority:  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hold to shutdown in summer 2016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define the minimal measurements needed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11/9/2015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de-DE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Paul Derwent | PXIE: 2016, 2017, 2018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0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1</a:t>
            </a:r>
            <a:r>
              <a:rPr lang="en-US" dirty="0"/>
              <a:t> </a:t>
            </a:r>
            <a:r>
              <a:rPr lang="en-US" dirty="0" smtClean="0"/>
              <a:t>FY16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27" y="853868"/>
            <a:ext cx="7038976" cy="2773174"/>
          </a:xfrm>
        </p:spPr>
        <p:txBody>
          <a:bodyPr/>
          <a:lstStyle/>
          <a:p>
            <a:r>
              <a:rPr lang="en-US" dirty="0" smtClean="0"/>
              <a:t>Goals (beam – related)</a:t>
            </a:r>
          </a:p>
          <a:p>
            <a:pPr lvl="1"/>
            <a:r>
              <a:rPr lang="en-US" dirty="0" smtClean="0"/>
              <a:t>Measure RFQ transmission and H- energy</a:t>
            </a:r>
          </a:p>
          <a:p>
            <a:pPr lvl="1"/>
            <a:r>
              <a:rPr lang="en-US" dirty="0" smtClean="0"/>
              <a:t>Measure of transverse </a:t>
            </a:r>
            <a:r>
              <a:rPr lang="en-US" dirty="0"/>
              <a:t>and </a:t>
            </a:r>
            <a:r>
              <a:rPr lang="en-US" dirty="0" smtClean="0"/>
              <a:t>longitudinal properties of a pulsed beam</a:t>
            </a:r>
          </a:p>
          <a:p>
            <a:pPr lvl="1"/>
            <a:r>
              <a:rPr lang="en-US" dirty="0" smtClean="0"/>
              <a:t>Commission MPS</a:t>
            </a:r>
          </a:p>
          <a:p>
            <a:pPr lvl="1"/>
            <a:r>
              <a:rPr lang="en-US" dirty="0" smtClean="0"/>
              <a:t>Characterize bunching cavity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Paul Derwent | PXIE: 2016, 2017, 2018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1487" y="3965511"/>
            <a:ext cx="4063191" cy="197809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parallel, a lot of instrumentation, LLRF and other efforts</a:t>
            </a:r>
          </a:p>
          <a:p>
            <a:r>
              <a:rPr lang="en-US" dirty="0" smtClean="0"/>
              <a:t>All beam line elements are fabricated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1487" y="5858068"/>
            <a:ext cx="8443913" cy="31413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Need RFQ and bunching cavity </a:t>
            </a:r>
            <a:r>
              <a:rPr lang="en-US" dirty="0" smtClean="0">
                <a:solidFill>
                  <a:srgbClr val="FF0000"/>
                </a:solidFill>
              </a:rPr>
              <a:t>phase-locked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883669" y="3050106"/>
            <a:ext cx="2471288" cy="1671236"/>
            <a:chOff x="4883669" y="3050106"/>
            <a:chExt cx="2471288" cy="1671236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7354957" y="3215437"/>
              <a:ext cx="0" cy="242328"/>
            </a:xfrm>
            <a:prstGeom prst="straightConnector1">
              <a:avLst/>
            </a:prstGeom>
            <a:ln w="19050">
              <a:solidFill>
                <a:srgbClr val="40404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998902" y="3050106"/>
              <a:ext cx="34273" cy="438895"/>
            </a:xfrm>
            <a:prstGeom prst="straightConnector1">
              <a:avLst/>
            </a:prstGeom>
            <a:ln w="19050">
              <a:solidFill>
                <a:srgbClr val="40404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5948901" y="3965511"/>
              <a:ext cx="475814" cy="755831"/>
            </a:xfrm>
            <a:prstGeom prst="straightConnector1">
              <a:avLst/>
            </a:prstGeom>
            <a:ln w="19050">
              <a:solidFill>
                <a:srgbClr val="40404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5801200" y="3767190"/>
              <a:ext cx="194235" cy="816791"/>
            </a:xfrm>
            <a:prstGeom prst="straightConnector1">
              <a:avLst/>
            </a:prstGeom>
            <a:ln w="19050">
              <a:solidFill>
                <a:srgbClr val="40404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883669" y="3767190"/>
              <a:ext cx="0" cy="904711"/>
            </a:xfrm>
            <a:prstGeom prst="straightConnector1">
              <a:avLst/>
            </a:prstGeom>
            <a:ln w="19050">
              <a:solidFill>
                <a:srgbClr val="40404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608194" y="2808023"/>
            <a:ext cx="4483835" cy="3079103"/>
            <a:chOff x="4608194" y="2705876"/>
            <a:chExt cx="4483835" cy="30791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194" y="2705876"/>
              <a:ext cx="4483835" cy="3079103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4649708" y="2705876"/>
              <a:ext cx="4442320" cy="2477130"/>
              <a:chOff x="4649708" y="2705876"/>
              <a:chExt cx="4442320" cy="247713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418567" y="3288488"/>
                <a:ext cx="50093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/>
                  <a:t>ToF</a:t>
                </a:r>
                <a:endParaRPr lang="en-US" sz="16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927450" y="2705876"/>
                <a:ext cx="50093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FFC</a:t>
                </a:r>
                <a:endParaRPr lang="en-US" sz="1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517171" y="2996100"/>
                <a:ext cx="57485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LEBT FC</a:t>
                </a:r>
                <a:endParaRPr lang="en-US" sz="16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033175" y="4245427"/>
                <a:ext cx="85078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doublet</a:t>
                </a:r>
                <a:endParaRPr lang="en-US" sz="16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424715" y="4245427"/>
                <a:ext cx="85078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doublet</a:t>
                </a:r>
                <a:endParaRPr lang="en-US" sz="16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49708" y="2711552"/>
                <a:ext cx="69838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toroid</a:t>
                </a:r>
                <a:endParaRPr lang="en-US" sz="16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850109" y="2858464"/>
                <a:ext cx="69838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toroid</a:t>
                </a:r>
                <a:endParaRPr lang="en-US" sz="16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277013" y="4721342"/>
                <a:ext cx="92229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scrapers</a:t>
                </a:r>
                <a:endParaRPr lang="en-US" sz="16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458569" y="4598231"/>
                <a:ext cx="74398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ring pickup</a:t>
                </a:r>
                <a:endParaRPr lang="en-US" sz="16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649709" y="4671901"/>
                <a:ext cx="69838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valve</a:t>
                </a:r>
                <a:endParaRPr lang="en-US" sz="16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231162" y="5019948"/>
              <a:ext cx="1444048" cy="668430"/>
              <a:chOff x="5231162" y="5019948"/>
              <a:chExt cx="1444048" cy="66843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5231162" y="5019948"/>
                <a:ext cx="0" cy="628482"/>
              </a:xfrm>
              <a:prstGeom prst="line">
                <a:avLst/>
              </a:prstGeom>
              <a:ln w="19050">
                <a:solidFill>
                  <a:srgbClr val="40404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675210" y="5059896"/>
                <a:ext cx="0" cy="628482"/>
              </a:xfrm>
              <a:prstGeom prst="line">
                <a:avLst/>
              </a:prstGeom>
              <a:ln w="19050">
                <a:solidFill>
                  <a:srgbClr val="40404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5244457" y="5579049"/>
                <a:ext cx="1430753" cy="0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5570040" y="5271272"/>
                <a:ext cx="8507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900 mm</a:t>
                </a:r>
                <a:endParaRPr lang="en-US" sz="1400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7442134" y="5425160"/>
              <a:ext cx="163796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Picture by S. </a:t>
              </a:r>
              <a:r>
                <a:rPr lang="en-US" sz="1600" dirty="0" err="1" smtClean="0"/>
                <a:t>Oplt</a:t>
              </a:r>
              <a:endParaRPr lang="en-US" sz="1600" dirty="0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04" y="892421"/>
            <a:ext cx="1739018" cy="181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8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2</a:t>
            </a:r>
            <a:r>
              <a:rPr lang="en-US" dirty="0"/>
              <a:t> </a:t>
            </a:r>
            <a:r>
              <a:rPr lang="en-US" dirty="0" smtClean="0"/>
              <a:t>FY16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912418"/>
            <a:ext cx="8759990" cy="5233939"/>
          </a:xfrm>
        </p:spPr>
        <p:txBody>
          <a:bodyPr/>
          <a:lstStyle/>
          <a:p>
            <a:r>
              <a:rPr lang="en-US" dirty="0" smtClean="0"/>
              <a:t>2016</a:t>
            </a:r>
            <a:r>
              <a:rPr lang="en-US" dirty="0"/>
              <a:t>- </a:t>
            </a:r>
            <a:r>
              <a:rPr lang="en-US" dirty="0" smtClean="0"/>
              <a:t>installation of MEBT 2-1 and LEBT bend</a:t>
            </a:r>
          </a:p>
          <a:p>
            <a:pPr lvl="1"/>
            <a:r>
              <a:rPr lang="en-US" dirty="0" smtClean="0"/>
              <a:t>First two MEBT sections stay unchanged</a:t>
            </a:r>
          </a:p>
          <a:p>
            <a:pPr lvl="2"/>
            <a:r>
              <a:rPr lang="en-US" dirty="0" smtClean="0"/>
              <a:t>Keep emittance scanner in the same position to understand possible changes due to the LEBT bend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Add: </a:t>
            </a:r>
          </a:p>
          <a:p>
            <a:pPr lvl="2"/>
            <a:r>
              <a:rPr lang="en-US" dirty="0" smtClean="0"/>
              <a:t>4 triplets with BPMs, 1 bunching cavity, 2 kicker prototypes, +BPM</a:t>
            </a:r>
          </a:p>
          <a:p>
            <a:pPr lvl="2"/>
            <a:r>
              <a:rPr lang="en-US" dirty="0" smtClean="0"/>
              <a:t>Assembly with Wire scanner and Laser wire with electron collection</a:t>
            </a:r>
          </a:p>
          <a:p>
            <a:pPr lvl="1"/>
            <a:r>
              <a:rPr lang="en-US" dirty="0" smtClean="0"/>
              <a:t>Design just started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Paul Derwent | PXIE: 2016, 2017, 2018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141" name="Group 140"/>
          <p:cNvGrpSpPr/>
          <p:nvPr/>
        </p:nvGrpSpPr>
        <p:grpSpPr>
          <a:xfrm>
            <a:off x="236558" y="2435860"/>
            <a:ext cx="8766319" cy="2518695"/>
            <a:chOff x="236558" y="2435860"/>
            <a:chExt cx="8766319" cy="2518695"/>
          </a:xfrm>
        </p:grpSpPr>
        <p:grpSp>
          <p:nvGrpSpPr>
            <p:cNvPr id="90" name="Group 89"/>
            <p:cNvGrpSpPr>
              <a:grpSpLocks noChangeAspect="1"/>
            </p:cNvGrpSpPr>
            <p:nvPr/>
          </p:nvGrpSpPr>
          <p:grpSpPr>
            <a:xfrm>
              <a:off x="236558" y="2435860"/>
              <a:ext cx="8766319" cy="2518695"/>
              <a:chOff x="0" y="0"/>
              <a:chExt cx="6913463" cy="1986697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0" y="0"/>
                <a:ext cx="6913463" cy="1986697"/>
                <a:chOff x="0" y="0"/>
                <a:chExt cx="6913463" cy="1986697"/>
              </a:xfrm>
            </p:grpSpPr>
            <p:grpSp>
              <p:nvGrpSpPr>
                <p:cNvPr id="94" name="Group 93"/>
                <p:cNvGrpSpPr/>
                <p:nvPr/>
              </p:nvGrpSpPr>
              <p:grpSpPr>
                <a:xfrm>
                  <a:off x="0" y="0"/>
                  <a:ext cx="6350000" cy="1441450"/>
                  <a:chOff x="0" y="0"/>
                  <a:chExt cx="6350000" cy="1441450"/>
                </a:xfrm>
              </p:grpSpPr>
              <p:grpSp>
                <p:nvGrpSpPr>
                  <p:cNvPr id="110" name="Group 109"/>
                  <p:cNvGrpSpPr/>
                  <p:nvPr/>
                </p:nvGrpSpPr>
                <p:grpSpPr>
                  <a:xfrm>
                    <a:off x="0" y="190500"/>
                    <a:ext cx="6350000" cy="1250950"/>
                    <a:chOff x="0" y="0"/>
                    <a:chExt cx="6350000" cy="1250950"/>
                  </a:xfrm>
                </p:grpSpPr>
                <p:pic>
                  <p:nvPicPr>
                    <p:cNvPr id="131" name="Picture 130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171450"/>
                      <a:ext cx="5943600" cy="10795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132" name="Rectangle 131"/>
                    <p:cNvSpPr/>
                    <p:nvPr/>
                  </p:nvSpPr>
                  <p:spPr>
                    <a:xfrm>
                      <a:off x="5353050" y="0"/>
                      <a:ext cx="996950" cy="121285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1" name="Group 110"/>
                  <p:cNvGrpSpPr/>
                  <p:nvPr/>
                </p:nvGrpSpPr>
                <p:grpSpPr>
                  <a:xfrm>
                    <a:off x="5054600" y="0"/>
                    <a:ext cx="1051560" cy="1307465"/>
                    <a:chOff x="0" y="0"/>
                    <a:chExt cx="1051560" cy="1307465"/>
                  </a:xfrm>
                </p:grpSpPr>
                <p:grpSp>
                  <p:nvGrpSpPr>
                    <p:cNvPr id="112" name="Group 111"/>
                    <p:cNvGrpSpPr/>
                    <p:nvPr/>
                  </p:nvGrpSpPr>
                  <p:grpSpPr>
                    <a:xfrm>
                      <a:off x="0" y="0"/>
                      <a:ext cx="1051560" cy="1064895"/>
                      <a:chOff x="0" y="0"/>
                      <a:chExt cx="1051560" cy="1064895"/>
                    </a:xfrm>
                  </p:grpSpPr>
                  <p:grpSp>
                    <p:nvGrpSpPr>
                      <p:cNvPr id="114" name="Group 113"/>
                      <p:cNvGrpSpPr/>
                      <p:nvPr/>
                    </p:nvGrpSpPr>
                    <p:grpSpPr>
                      <a:xfrm>
                        <a:off x="0" y="0"/>
                        <a:ext cx="871855" cy="998854"/>
                        <a:chOff x="0" y="0"/>
                        <a:chExt cx="763808" cy="875325"/>
                      </a:xfrm>
                    </p:grpSpPr>
                    <p:sp>
                      <p:nvSpPr>
                        <p:cNvPr id="120" name="TextBox 29"/>
                        <p:cNvSpPr txBox="1"/>
                        <p:nvPr/>
                      </p:nvSpPr>
                      <p:spPr>
                        <a:xfrm>
                          <a:off x="0" y="0"/>
                          <a:ext cx="763808" cy="2765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algn="r" fontAlgn="base">
                            <a:spcBef>
                              <a:spcPts val="38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Toroid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cxnSp>
                      <p:nvCxnSpPr>
                        <p:cNvPr id="121" name="Straight Arrow Connector 120"/>
                        <p:cNvCxnSpPr>
                          <a:stCxn id="120" idx="2"/>
                        </p:cNvCxnSpPr>
                        <p:nvPr/>
                      </p:nvCxnSpPr>
                      <p:spPr>
                        <a:xfrm flipH="1">
                          <a:off x="344183" y="338554"/>
                          <a:ext cx="37804" cy="258219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22" name="Group 121"/>
                        <p:cNvGrpSpPr/>
                        <p:nvPr/>
                      </p:nvGrpSpPr>
                      <p:grpSpPr>
                        <a:xfrm>
                          <a:off x="263916" y="646725"/>
                          <a:ext cx="179703" cy="228600"/>
                          <a:chOff x="263916" y="646725"/>
                          <a:chExt cx="350467" cy="446216"/>
                        </a:xfrm>
                      </p:grpSpPr>
                      <p:grpSp>
                        <p:nvGrpSpPr>
                          <p:cNvPr id="123" name="Group 122"/>
                          <p:cNvGrpSpPr/>
                          <p:nvPr/>
                        </p:nvGrpSpPr>
                        <p:grpSpPr>
                          <a:xfrm>
                            <a:off x="527388" y="752999"/>
                            <a:ext cx="86995" cy="253365"/>
                            <a:chOff x="527388" y="752999"/>
                            <a:chExt cx="87283" cy="253365"/>
                          </a:xfrm>
                        </p:grpSpPr>
                        <p:sp>
                          <p:nvSpPr>
                            <p:cNvPr id="129" name="Rectangle 12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flipH="1">
                              <a:off x="568952" y="752999"/>
                              <a:ext cx="45719" cy="25336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pPr marL="0" marR="0" algn="r" fontAlgn="base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US" sz="1200" kern="12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en-US" sz="1200">
                                <a:effectLst/>
                                <a:latin typeface="Times New Roman"/>
                                <a:ea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0" name="Rectangle 12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flipH="1">
                              <a:off x="527388" y="789020"/>
                              <a:ext cx="48895" cy="18097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pPr marL="0" marR="0" algn="r" fontAlgn="base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US" sz="1200" kern="12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en-US" sz="1200">
                                <a:effectLst/>
                                <a:latin typeface="Times New Roman"/>
                                <a:ea typeface="Times New Roman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24" name="Group 123"/>
                          <p:cNvGrpSpPr/>
                          <p:nvPr/>
                        </p:nvGrpSpPr>
                        <p:grpSpPr>
                          <a:xfrm flipH="1">
                            <a:off x="263916" y="746357"/>
                            <a:ext cx="86995" cy="253365"/>
                            <a:chOff x="263916" y="746357"/>
                            <a:chExt cx="87283" cy="253365"/>
                          </a:xfrm>
                        </p:grpSpPr>
                        <p:sp>
                          <p:nvSpPr>
                            <p:cNvPr id="127" name="Rectangle 12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flipH="1">
                              <a:off x="305480" y="746357"/>
                              <a:ext cx="45719" cy="25336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pPr marL="0" marR="0" algn="r" fontAlgn="base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US" sz="1200" kern="12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en-US" sz="1200">
                                <a:effectLst/>
                                <a:latin typeface="Times New Roman"/>
                                <a:ea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28" name="Rectangle 12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flipH="1">
                              <a:off x="263916" y="782378"/>
                              <a:ext cx="48895" cy="18097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pPr marL="0" marR="0" algn="r" fontAlgn="base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US" sz="1200" kern="12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en-US" sz="1200">
                                <a:effectLst/>
                                <a:latin typeface="Times New Roman"/>
                                <a:ea typeface="Times New Roman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25" name="Rectangle 124"/>
                          <p:cNvSpPr/>
                          <p:nvPr/>
                        </p:nvSpPr>
                        <p:spPr>
                          <a:xfrm>
                            <a:off x="348050" y="646725"/>
                            <a:ext cx="179705" cy="147320"/>
                          </a:xfrm>
                          <a:prstGeom prst="rect">
                            <a:avLst/>
                          </a:prstGeom>
                          <a:solidFill>
                            <a:srgbClr val="FFC000"/>
                          </a:solidFill>
                          <a:ln w="9525"/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algn="r" fontAlgn="base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kern="1200">
                                <a:solidFill>
                                  <a:srgbClr val="000000"/>
                                </a:solidFill>
                                <a:effectLst/>
                                <a:latin typeface="Times New Roman"/>
                                <a:ea typeface="Times New Roman"/>
                                <a:cs typeface="Times New Roman"/>
                              </a:rPr>
                              <a:t> </a:t>
                            </a:r>
                            <a:endParaRPr lang="en-US" sz="1200">
                              <a:effectLst/>
                              <a:latin typeface="Times New Roman"/>
                              <a:ea typeface="Times New Roman"/>
                            </a:endParaRPr>
                          </a:p>
                        </p:txBody>
                      </p:sp>
                      <p:sp>
                        <p:nvSpPr>
                          <p:cNvPr id="126" name="Rectangle 125"/>
                          <p:cNvSpPr/>
                          <p:nvPr/>
                        </p:nvSpPr>
                        <p:spPr>
                          <a:xfrm>
                            <a:off x="348050" y="945621"/>
                            <a:ext cx="179705" cy="147320"/>
                          </a:xfrm>
                          <a:prstGeom prst="rect">
                            <a:avLst/>
                          </a:prstGeom>
                          <a:solidFill>
                            <a:srgbClr val="FFC000"/>
                          </a:solidFill>
                          <a:ln w="9525"/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algn="r" fontAlgn="base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kern="1200">
                                <a:solidFill>
                                  <a:srgbClr val="000000"/>
                                </a:solidFill>
                                <a:effectLst/>
                                <a:latin typeface="Times New Roman"/>
                                <a:ea typeface="Times New Roman"/>
                                <a:cs typeface="Times New Roman"/>
                              </a:rPr>
                              <a:t> </a:t>
                            </a:r>
                            <a:endParaRPr lang="en-US" sz="1200">
                              <a:effectLst/>
                              <a:latin typeface="Times New Roman"/>
                              <a:ea typeface="Times New Roman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15" name="Group 114"/>
                      <p:cNvGrpSpPr/>
                      <p:nvPr/>
                    </p:nvGrpSpPr>
                    <p:grpSpPr>
                      <a:xfrm>
                        <a:off x="501648" y="787400"/>
                        <a:ext cx="416553" cy="194310"/>
                        <a:chOff x="506373" y="790821"/>
                        <a:chExt cx="1647533" cy="257892"/>
                      </a:xfrm>
                    </p:grpSpPr>
                    <p:sp>
                      <p:nvSpPr>
                        <p:cNvPr id="117" name="Rectangle 1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2108837" y="790821"/>
                          <a:ext cx="45069" cy="25336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marL="0" marR="0" algn="r" fontAlgn="base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118" name="Rectangl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373" y="795348"/>
                          <a:ext cx="45085" cy="25336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marL="0" marR="0" algn="r" fontAlgn="base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119" name="Rectangle 1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1641" y="831561"/>
                          <a:ext cx="1557020" cy="1809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marL="0" marR="0" algn="r" fontAlgn="base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</p:grpSp>
                  <p:sp>
                    <p:nvSpPr>
                      <p:cNvPr id="116" name="Rectangle 115"/>
                      <p:cNvSpPr/>
                      <p:nvPr/>
                    </p:nvSpPr>
                    <p:spPr bwMode="auto">
                      <a:xfrm>
                        <a:off x="787400" y="711200"/>
                        <a:ext cx="264160" cy="35369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13" name="Rectangle 112"/>
                    <p:cNvSpPr/>
                    <p:nvPr/>
                  </p:nvSpPr>
                  <p:spPr bwMode="auto">
                    <a:xfrm>
                      <a:off x="596900" y="717550"/>
                      <a:ext cx="114935" cy="589915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5" name="Group 94"/>
                <p:cNvGrpSpPr/>
                <p:nvPr/>
              </p:nvGrpSpPr>
              <p:grpSpPr>
                <a:xfrm>
                  <a:off x="5411337" y="1084997"/>
                  <a:ext cx="1031240" cy="901700"/>
                  <a:chOff x="0" y="0"/>
                  <a:chExt cx="1031240" cy="901700"/>
                </a:xfrm>
              </p:grpSpPr>
              <p:sp>
                <p:nvSpPr>
                  <p:cNvPr id="106" name="TextBox 21"/>
                  <p:cNvSpPr txBox="1"/>
                  <p:nvPr/>
                </p:nvSpPr>
                <p:spPr>
                  <a:xfrm>
                    <a:off x="546100" y="279400"/>
                    <a:ext cx="485140" cy="425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 algn="r" fontAlgn="base">
                      <a:spcBef>
                        <a:spcPts val="385"/>
                      </a:spcBef>
                      <a:spcAft>
                        <a:spcPts val="0"/>
                      </a:spcAft>
                    </a:pPr>
                    <a:r>
                      <a:rPr lang="en-US" sz="12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ToF </a:t>
                    </a:r>
                    <a:endParaRPr lang="en-US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107" name="Straight Arrow Connector 106"/>
                  <p:cNvCxnSpPr/>
                  <p:nvPr/>
                </p:nvCxnSpPr>
                <p:spPr>
                  <a:xfrm flipH="1" flipV="1">
                    <a:off x="571500" y="0"/>
                    <a:ext cx="139700" cy="3556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" name="TextBox 21"/>
                  <p:cNvSpPr txBox="1"/>
                  <p:nvPr/>
                </p:nvSpPr>
                <p:spPr>
                  <a:xfrm>
                    <a:off x="0" y="476250"/>
                    <a:ext cx="571500" cy="425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 algn="r" fontAlgn="base">
                      <a:spcBef>
                        <a:spcPts val="385"/>
                      </a:spcBef>
                      <a:spcAft>
                        <a:spcPts val="0"/>
                      </a:spcAft>
                    </a:pPr>
                    <a:r>
                      <a:rPr lang="en-US" sz="12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FFC </a:t>
                    </a:r>
                    <a:endParaRPr lang="en-US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109" name="Straight Arrow Connector 108"/>
                  <p:cNvCxnSpPr/>
                  <p:nvPr/>
                </p:nvCxnSpPr>
                <p:spPr>
                  <a:xfrm flipV="1">
                    <a:off x="292100" y="222250"/>
                    <a:ext cx="0" cy="3175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" name="Group 95"/>
                <p:cNvGrpSpPr/>
                <p:nvPr/>
              </p:nvGrpSpPr>
              <p:grpSpPr>
                <a:xfrm>
                  <a:off x="6230203" y="696036"/>
                  <a:ext cx="683260" cy="347345"/>
                  <a:chOff x="0" y="0"/>
                  <a:chExt cx="683260" cy="347345"/>
                </a:xfrm>
              </p:grpSpPr>
              <p:sp>
                <p:nvSpPr>
                  <p:cNvPr id="104" name="Rectangle 103"/>
                  <p:cNvSpPr/>
                  <p:nvPr/>
                </p:nvSpPr>
                <p:spPr>
                  <a:xfrm>
                    <a:off x="0" y="0"/>
                    <a:ext cx="683260" cy="3473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TextBox 21"/>
                  <p:cNvSpPr txBox="1"/>
                  <p:nvPr/>
                </p:nvSpPr>
                <p:spPr>
                  <a:xfrm>
                    <a:off x="0" y="19050"/>
                    <a:ext cx="546100" cy="32690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algn="r" fontAlgn="base">
                      <a:spcBef>
                        <a:spcPts val="385"/>
                      </a:spcBef>
                      <a:spcAft>
                        <a:spcPts val="0"/>
                      </a:spcAft>
                    </a:pPr>
                    <a:r>
                      <a:rPr lang="en-US" sz="12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Dump </a:t>
                    </a:r>
                    <a:endParaRPr lang="en-US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sp>
              <p:nvSpPr>
                <p:cNvPr id="97" name="TextBox 21"/>
                <p:cNvSpPr txBox="1"/>
                <p:nvPr/>
              </p:nvSpPr>
              <p:spPr>
                <a:xfrm>
                  <a:off x="6052782" y="20472"/>
                  <a:ext cx="389890" cy="3670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fontAlgn="base">
                    <a:spcBef>
                      <a:spcPts val="385"/>
                    </a:spcBef>
                    <a:spcAft>
                      <a:spcPts val="0"/>
                    </a:spcAft>
                  </a:pPr>
                  <a:r>
                    <a:rPr lang="en-US" sz="12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BPM 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98" name="Straight Arrow Connector 97"/>
                <p:cNvCxnSpPr/>
                <p:nvPr/>
              </p:nvCxnSpPr>
              <p:spPr>
                <a:xfrm flipH="1">
                  <a:off x="6168788" y="238836"/>
                  <a:ext cx="42546" cy="4699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TextBox 21"/>
                <p:cNvSpPr txBox="1"/>
                <p:nvPr/>
              </p:nvSpPr>
              <p:spPr>
                <a:xfrm>
                  <a:off x="1330656" y="736979"/>
                  <a:ext cx="229870" cy="27559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fontAlgn="base">
                    <a:spcBef>
                      <a:spcPts val="385"/>
                    </a:spcBef>
                    <a:spcAft>
                      <a:spcPts val="0"/>
                    </a:spcAft>
                  </a:pPr>
                  <a:r>
                    <a:rPr lang="en-US" sz="1200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AS 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100" name="Group 99"/>
                <p:cNvGrpSpPr/>
                <p:nvPr/>
              </p:nvGrpSpPr>
              <p:grpSpPr>
                <a:xfrm>
                  <a:off x="1446662" y="54591"/>
                  <a:ext cx="2692211" cy="533476"/>
                  <a:chOff x="0" y="0"/>
                  <a:chExt cx="2692211" cy="533476"/>
                </a:xfrm>
              </p:grpSpPr>
              <p:sp>
                <p:nvSpPr>
                  <p:cNvPr id="101" name="TextBox 21"/>
                  <p:cNvSpPr txBox="1"/>
                  <p:nvPr/>
                </p:nvSpPr>
                <p:spPr>
                  <a:xfrm>
                    <a:off x="1460311" y="0"/>
                    <a:ext cx="1231900" cy="2413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fontAlgn="base">
                      <a:spcBef>
                        <a:spcPts val="385"/>
                      </a:spcBef>
                      <a:spcAft>
                        <a:spcPts val="0"/>
                      </a:spcAft>
                    </a:pP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WS  and laser wire</a:t>
                    </a:r>
                    <a:endParaRPr lang="en-US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102" name="Straight Arrow Connector 101"/>
                  <p:cNvCxnSpPr/>
                  <p:nvPr/>
                </p:nvCxnSpPr>
                <p:spPr>
                  <a:xfrm flipH="1">
                    <a:off x="2047165" y="238836"/>
                    <a:ext cx="107950" cy="29464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" name="TextBox 21"/>
                  <p:cNvSpPr txBox="1"/>
                  <p:nvPr/>
                </p:nvSpPr>
                <p:spPr>
                  <a:xfrm>
                    <a:off x="0" y="54591"/>
                    <a:ext cx="442385" cy="33156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fontAlgn="base">
                      <a:spcBef>
                        <a:spcPts val="385"/>
                      </a:spcBef>
                      <a:spcAft>
                        <a:spcPts val="0"/>
                      </a:spcAft>
                    </a:pPr>
                    <a:r>
                      <a:rPr lang="en-US" sz="12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Scrapers + WS</a:t>
                    </a:r>
                    <a:endParaRPr lang="en-US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  <p:sp>
            <p:nvSpPr>
              <p:cNvPr id="92" name="Rectangle 91"/>
              <p:cNvSpPr/>
              <p:nvPr/>
            </p:nvSpPr>
            <p:spPr>
              <a:xfrm>
                <a:off x="3357349" y="641445"/>
                <a:ext cx="203200" cy="4875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121021" y="839337"/>
                <a:ext cx="95250" cy="1130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134" name="Straight Connector 133"/>
            <p:cNvCxnSpPr/>
            <p:nvPr/>
          </p:nvCxnSpPr>
          <p:spPr>
            <a:xfrm>
              <a:off x="2725808" y="3867200"/>
              <a:ext cx="0" cy="628482"/>
            </a:xfrm>
            <a:prstGeom prst="line">
              <a:avLst/>
            </a:prstGeom>
            <a:ln w="19050">
              <a:solidFill>
                <a:srgbClr val="40404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4004821" y="3822894"/>
              <a:ext cx="0" cy="628482"/>
            </a:xfrm>
            <a:prstGeom prst="line">
              <a:avLst/>
            </a:prstGeom>
            <a:ln w="19050">
              <a:solidFill>
                <a:srgbClr val="40404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2725808" y="4415178"/>
              <a:ext cx="1279013" cy="0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2830664" y="4075080"/>
              <a:ext cx="850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1175mm</a:t>
              </a:r>
              <a:endParaRPr lang="en-US" sz="1400" dirty="0"/>
            </a:p>
          </p:txBody>
        </p:sp>
      </p:grpSp>
      <p:sp>
        <p:nvSpPr>
          <p:cNvPr id="142" name="TextBox 21"/>
          <p:cNvSpPr txBox="1"/>
          <p:nvPr/>
        </p:nvSpPr>
        <p:spPr>
          <a:xfrm>
            <a:off x="3099208" y="2820670"/>
            <a:ext cx="1022194" cy="2158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fontAlgn="base">
              <a:spcBef>
                <a:spcPts val="385"/>
              </a:spcBef>
              <a:spcAft>
                <a:spcPts val="0"/>
              </a:spcAf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Kicker 50 Ohm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flipH="1">
            <a:off x="3591944" y="3024080"/>
            <a:ext cx="1" cy="2942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6066125" y="3048231"/>
            <a:ext cx="1" cy="2942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21"/>
          <p:cNvSpPr txBox="1"/>
          <p:nvPr/>
        </p:nvSpPr>
        <p:spPr>
          <a:xfrm>
            <a:off x="5555027" y="2807860"/>
            <a:ext cx="1155873" cy="2158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fontAlgn="base">
              <a:spcBef>
                <a:spcPts val="385"/>
              </a:spcBef>
              <a:spcAft>
                <a:spcPts val="0"/>
              </a:spcAf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Kicker 200 Ohm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0651666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387</TotalTime>
  <Words>1308</Words>
  <Application>Microsoft Macintosh PowerPoint</Application>
  <PresentationFormat>On-screen Show (4:3)</PresentationFormat>
  <Paragraphs>303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FNAL_TemplateMac_060514</vt:lpstr>
      <vt:lpstr>Fermilab: Footer Only</vt:lpstr>
      <vt:lpstr>Document</vt:lpstr>
      <vt:lpstr>PXIE Plan:  2016, 2017, 2018</vt:lpstr>
      <vt:lpstr>PXIE (PIP-II Injector Experiment)</vt:lpstr>
      <vt:lpstr>Beam requirements at the end of PXIE:FRS</vt:lpstr>
      <vt:lpstr>PXIE plan</vt:lpstr>
      <vt:lpstr>RFQ</vt:lpstr>
      <vt:lpstr>MEBT stages</vt:lpstr>
      <vt:lpstr>PXIE in FY16</vt:lpstr>
      <vt:lpstr>MEBT 1 FY16</vt:lpstr>
      <vt:lpstr>MEBT 2 FY16</vt:lpstr>
      <vt:lpstr>PXIE in FY17</vt:lpstr>
      <vt:lpstr>What if scenario for the HEBT</vt:lpstr>
      <vt:lpstr>FY18 Goals</vt:lpstr>
      <vt:lpstr>Working group 1:  PXIE</vt:lpstr>
      <vt:lpstr>Summary</vt:lpstr>
      <vt:lpstr>MEBT-2 goals (FY17): Before installation of HWR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Stephen D. Holmes x3988,3211 05964N</dc:creator>
  <cp:lastModifiedBy>Paul Derwent</cp:lastModifiedBy>
  <cp:revision>24</cp:revision>
  <cp:lastPrinted>2014-01-20T19:40:21Z</cp:lastPrinted>
  <dcterms:created xsi:type="dcterms:W3CDTF">2015-05-15T16:41:26Z</dcterms:created>
  <dcterms:modified xsi:type="dcterms:W3CDTF">2015-11-07T20:55:35Z</dcterms:modified>
</cp:coreProperties>
</file>