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90" r:id="rId3"/>
  </p:sldMasterIdLst>
  <p:notesMasterIdLst>
    <p:notesMasterId r:id="rId28"/>
  </p:notesMasterIdLst>
  <p:handoutMasterIdLst>
    <p:handoutMasterId r:id="rId29"/>
  </p:handoutMasterIdLst>
  <p:sldIdLst>
    <p:sldId id="265" r:id="rId4"/>
    <p:sldId id="269" r:id="rId5"/>
    <p:sldId id="297" r:id="rId6"/>
    <p:sldId id="270" r:id="rId7"/>
    <p:sldId id="271" r:id="rId8"/>
    <p:sldId id="273" r:id="rId9"/>
    <p:sldId id="274" r:id="rId10"/>
    <p:sldId id="290" r:id="rId11"/>
    <p:sldId id="291" r:id="rId12"/>
    <p:sldId id="278" r:id="rId13"/>
    <p:sldId id="279" r:id="rId14"/>
    <p:sldId id="280" r:id="rId15"/>
    <p:sldId id="281" r:id="rId16"/>
    <p:sldId id="282" r:id="rId17"/>
    <p:sldId id="283" r:id="rId18"/>
    <p:sldId id="296" r:id="rId19"/>
    <p:sldId id="285" r:id="rId20"/>
    <p:sldId id="295" r:id="rId21"/>
    <p:sldId id="286" r:id="rId22"/>
    <p:sldId id="289" r:id="rId23"/>
    <p:sldId id="294" r:id="rId24"/>
    <p:sldId id="298" r:id="rId25"/>
    <p:sldId id="272" r:id="rId26"/>
    <p:sldId id="29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2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030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D8C-2882-41F9-92E5-94261C5A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013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3A6F847-EEB2-4562-8922-6C1018EC1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8FB5EF2-0A30-481B-A159-BB97A7C29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9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1D54-386B-438A-B35B-786A972FA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24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784C1162-09A7-DC40-ADE7-41A70390D7EE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26FAA0E-EE57-3945-A3AC-4469626D46E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01D06E4C-6333-4DFD-BF5D-A50EA7E5D3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1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if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MI/RR Upgrades </a:t>
            </a:r>
            <a:br>
              <a:rPr lang="en-US" dirty="0" smtClean="0">
                <a:latin typeface="Helvetica" pitchFamily="34" charset="0"/>
              </a:rPr>
            </a:br>
            <a:endParaRPr lang="en-US" dirty="0" smtClean="0">
              <a:latin typeface="Helvetica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Ioanis Kourbanis</a:t>
            </a:r>
          </a:p>
          <a:p>
            <a:r>
              <a:rPr lang="en-US" dirty="0" smtClean="0">
                <a:latin typeface="Helvetica" pitchFamily="34" charset="0"/>
              </a:rPr>
              <a:t>PIP-II Collaboration Meeting</a:t>
            </a:r>
          </a:p>
          <a:p>
            <a:r>
              <a:rPr lang="en-US" smtClean="0">
                <a:latin typeface="Helvetica" pitchFamily="34" charset="0"/>
              </a:rPr>
              <a:t>9-10 November </a:t>
            </a:r>
            <a:r>
              <a:rPr lang="en-US" dirty="0" smtClean="0">
                <a:latin typeface="Helvetica" pitchFamily="34" charset="0"/>
              </a:rPr>
              <a:t>2015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design of a first order gamma-t jump system for the Main Injector was completed as part of the Project X Reference </a:t>
                </a:r>
                <a:r>
                  <a:rPr lang="en-US" dirty="0" smtClean="0"/>
                  <a:t>design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smtClean="0"/>
                  <a:t>2.3 </a:t>
                </a:r>
                <a:r>
                  <a:rPr lang="en-US" dirty="0" smtClean="0"/>
                  <a:t>MW </a:t>
                </a:r>
                <a:r>
                  <a:rPr lang="en-US" dirty="0" smtClean="0"/>
                  <a:t>operation). </a:t>
                </a:r>
                <a:endParaRPr lang="en-US" dirty="0" smtClean="0"/>
              </a:p>
              <a:p>
                <a:r>
                  <a:rPr lang="en-US" dirty="0" smtClean="0"/>
                  <a:t>Transition crossing simulations for the PIP II intensities have confirmed that the gamma-t jump system is needed </a:t>
                </a:r>
                <a:r>
                  <a:rPr lang="en-US" dirty="0" smtClean="0"/>
                  <a:t>for loss free transition crossing.</a:t>
                </a:r>
              </a:p>
              <a:p>
                <a:pPr lvl="1"/>
                <a:r>
                  <a:rPr lang="en-US" dirty="0" smtClean="0"/>
                  <a:t>Only half of the originally planned gamma-t jump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1/2 unit) will be required.</a:t>
                </a:r>
              </a:p>
              <a:p>
                <a:pPr lvl="1"/>
                <a:r>
                  <a:rPr lang="en-US" dirty="0" smtClean="0"/>
                  <a:t>Finding space for gamma-t quad placement is an issue.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39" t="-1711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7524" y="6515100"/>
            <a:ext cx="2392729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141194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742" y="6535644"/>
            <a:ext cx="1076325" cy="241300"/>
          </a:xfrm>
        </p:spPr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Gamma-t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</a:rPr>
              <a:t>A first order jump system with small dispersion increase (taking advantage of the dispersion free region)</a:t>
            </a:r>
          </a:p>
          <a:p>
            <a:r>
              <a:rPr lang="en-US" dirty="0" smtClean="0">
                <a:latin typeface="Tahoma" pitchFamily="34" charset="0"/>
              </a:rPr>
              <a:t>Design goal: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  <a:sym typeface="Symbol" pitchFamily="18" charset="2"/>
              </a:rPr>
              <a:t></a:t>
            </a:r>
            <a:r>
              <a:rPr lang="en-US" sz="1800" baseline="-25000" dirty="0" smtClean="0">
                <a:latin typeface="Tahoma" pitchFamily="34" charset="0"/>
              </a:rPr>
              <a:t>T</a:t>
            </a:r>
            <a:r>
              <a:rPr lang="en-US" sz="1800" dirty="0" smtClean="0">
                <a:latin typeface="Tahoma" pitchFamily="34" charset="0"/>
              </a:rPr>
              <a:t> = </a:t>
            </a:r>
            <a:r>
              <a:rPr lang="en-US" sz="1800" dirty="0" smtClean="0">
                <a:latin typeface="Tahoma" pitchFamily="34" charset="0"/>
                <a:sym typeface="Symbol" pitchFamily="18" charset="2"/>
              </a:rPr>
              <a:t> 1 within 0.5 ms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  <a:sym typeface="Symbol" pitchFamily="18" charset="2"/>
              </a:rPr>
              <a:t>d</a:t>
            </a:r>
            <a:r>
              <a:rPr lang="en-US" sz="1800" dirty="0" smtClean="0">
                <a:latin typeface="Tahoma" pitchFamily="34" charset="0"/>
              </a:rPr>
              <a:t> /</a:t>
            </a:r>
            <a:r>
              <a:rPr lang="en-US" sz="1800" dirty="0" err="1" smtClean="0">
                <a:latin typeface="Tahoma" pitchFamily="34" charset="0"/>
              </a:rPr>
              <a:t>dt</a:t>
            </a:r>
            <a:r>
              <a:rPr lang="en-US" sz="1800" dirty="0" smtClean="0">
                <a:latin typeface="Tahoma" pitchFamily="34" charset="0"/>
              </a:rPr>
              <a:t> = 4000 1/s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</a:rPr>
              <a:t>16 times faster than the normal ramp (240 </a:t>
            </a:r>
            <a:r>
              <a:rPr lang="en-US" sz="1800" dirty="0" err="1" smtClean="0">
                <a:latin typeface="Tahoma" pitchFamily="34" charset="0"/>
              </a:rPr>
              <a:t>GeV</a:t>
            </a:r>
            <a:r>
              <a:rPr lang="en-US" sz="1800" dirty="0" smtClean="0">
                <a:latin typeface="Tahoma" pitchFamily="34" charset="0"/>
              </a:rPr>
              <a:t>/s)</a:t>
            </a:r>
          </a:p>
          <a:p>
            <a:r>
              <a:rPr lang="en-US" dirty="0" smtClean="0">
                <a:latin typeface="Tahoma" pitchFamily="34" charset="0"/>
              </a:rPr>
              <a:t>Components: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</a:rPr>
              <a:t>8 sets of quad triplets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</a:rPr>
              <a:t>8 sets of power supplies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err="1" smtClean="0">
                <a:latin typeface="Tahoma" pitchFamily="34" charset="0"/>
              </a:rPr>
              <a:t>Inconel</a:t>
            </a:r>
            <a:r>
              <a:rPr lang="en-US" sz="1800" dirty="0" smtClean="0">
                <a:latin typeface="Tahoma" pitchFamily="34" charset="0"/>
              </a:rPr>
              <a:t> beam pipe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765" y="6413500"/>
            <a:ext cx="2856302" cy="457200"/>
          </a:xfrm>
        </p:spPr>
        <p:txBody>
          <a:bodyPr/>
          <a:lstStyle/>
          <a:p>
            <a:pPr algn="l"/>
            <a:r>
              <a:rPr lang="en-US" b="1" smtClean="0"/>
              <a:t>Ioanis Kourbanis | PIP II Collaboration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28600" y="6375400"/>
            <a:ext cx="466165" cy="381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671991" y="5867400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429567"/>
            <a:ext cx="6858000" cy="1143000"/>
          </a:xfrm>
        </p:spPr>
        <p:txBody>
          <a:bodyPr/>
          <a:lstStyle/>
          <a:p>
            <a:r>
              <a:rPr lang="en-US" sz="2400" dirty="0" smtClean="0"/>
              <a:t>MI transition simulations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12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1" y="2514600"/>
            <a:ext cx="2677297" cy="2209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4600"/>
            <a:ext cx="2333625" cy="2209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14600"/>
            <a:ext cx="2609850" cy="2203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67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Phase space distributions after transition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03967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No Jump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86150" y="499126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Half Jump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9350" y="49669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Full Jump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198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Plan for gamma-t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the design, build and test a gamma-t quadrupole magnet including the Inconel beam pipe.</a:t>
            </a:r>
          </a:p>
          <a:p>
            <a:r>
              <a:rPr lang="en-US" smtClean="0"/>
              <a:t>Estimate </a:t>
            </a:r>
            <a:r>
              <a:rPr lang="en-US" dirty="0" smtClean="0"/>
              <a:t>about a year for </a:t>
            </a:r>
            <a:r>
              <a:rPr lang="en-US" smtClean="0"/>
              <a:t>this effort.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6534" y="6494929"/>
            <a:ext cx="262405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494929"/>
            <a:ext cx="255868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pic>
        <p:nvPicPr>
          <p:cNvPr id="7" name="Picture 7" descr="pipe_DSC026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454" y="3352800"/>
            <a:ext cx="3352800" cy="2516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53254" y="3912576"/>
            <a:ext cx="1670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Inconel Beam Pipe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564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measurements in MI indicate that beam scrubbing is quite effective in reducing the SEY of the beam pipe so no electron cloud problems are anticipated.</a:t>
            </a:r>
          </a:p>
          <a:p>
            <a:pPr lvl="1"/>
            <a:r>
              <a:rPr lang="en-US" dirty="0" smtClean="0"/>
              <a:t>Beam scrubbing has also been observed in Recycler during slip stacking commissioning.</a:t>
            </a:r>
            <a:endParaRPr lang="en-US" dirty="0"/>
          </a:p>
          <a:p>
            <a:r>
              <a:rPr lang="en-US" dirty="0" smtClean="0"/>
              <a:t>Electron cloud simulations indicate that a SEY smaller than 1.4 will be sufficient for suppressing the e-cloud in both MI and Recycler.</a:t>
            </a:r>
          </a:p>
          <a:p>
            <a:r>
              <a:rPr lang="en-US" dirty="0" smtClean="0"/>
              <a:t>We have the capability to coat both the MI and the Recycler beam pipe.</a:t>
            </a:r>
          </a:p>
          <a:p>
            <a:pPr lvl="1"/>
            <a:r>
              <a:rPr lang="en-US" dirty="0" smtClean="0"/>
              <a:t>The MI beam coating has to be done in situ.</a:t>
            </a:r>
          </a:p>
          <a:p>
            <a:pPr lvl="1"/>
            <a:r>
              <a:rPr lang="en-US" dirty="0" smtClean="0"/>
              <a:t>The Recycler beam pipe can </a:t>
            </a:r>
            <a:r>
              <a:rPr lang="en-US" smtClean="0"/>
              <a:t>be replaced.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4808" y="6515100"/>
            <a:ext cx="2490953" cy="23457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08376"/>
            <a:ext cx="296209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 SEY (316L SS) </a:t>
            </a:r>
            <a:r>
              <a:rPr lang="en-US" dirty="0" smtClean="0"/>
              <a:t>for different intensities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07346" y="6508376"/>
            <a:ext cx="2833731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15100"/>
            <a:ext cx="202079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28" y="2498834"/>
            <a:ext cx="723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3277159"/>
            <a:ext cx="129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900" b="1" dirty="0" smtClean="0">
                <a:solidFill>
                  <a:srgbClr val="FF0000"/>
                </a:solidFill>
              </a:rPr>
              <a:t>Initial</a:t>
            </a:r>
          </a:p>
          <a:p>
            <a:pPr marL="171450" indent="-171450" algn="l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900" b="1" dirty="0" smtClean="0">
                <a:solidFill>
                  <a:srgbClr val="92D050"/>
                </a:solidFill>
              </a:rPr>
              <a:t>3E10 p/b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900" b="1" dirty="0" smtClean="0">
                <a:solidFill>
                  <a:schemeClr val="accent6">
                    <a:lumMod val="50000"/>
                  </a:schemeClr>
                </a:solidFill>
              </a:rPr>
              <a:t>5E10 </a:t>
            </a:r>
            <a:r>
              <a:rPr lang="en-US" sz="900" b="1" dirty="0" err="1" smtClean="0">
                <a:solidFill>
                  <a:schemeClr val="accent6">
                    <a:lumMod val="50000"/>
                  </a:schemeClr>
                </a:solidFill>
              </a:rPr>
              <a:t>p.b</a:t>
            </a:r>
            <a:endParaRPr lang="en-US" sz="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746339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ClrTx/>
              <a:buFont typeface="Wingdings" panose="05000000000000000000" pitchFamily="2" charset="2"/>
              <a:buChar char="§"/>
            </a:pPr>
            <a:r>
              <a:rPr lang="en-US" sz="900" b="1" dirty="0" smtClean="0"/>
              <a:t>5E10 p/b</a:t>
            </a:r>
          </a:p>
          <a:p>
            <a:pPr marL="171450" indent="-17145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900" b="1" dirty="0" smtClean="0">
                <a:solidFill>
                  <a:srgbClr val="FF9900"/>
                </a:solidFill>
              </a:rPr>
              <a:t>6E10 p/b</a:t>
            </a:r>
            <a:endParaRPr lang="en-US" sz="900" b="1" dirty="0">
              <a:solidFill>
                <a:srgbClr val="FF99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304243" y="6515100"/>
            <a:ext cx="1076325" cy="241300"/>
          </a:xfrm>
        </p:spPr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SEY (</a:t>
            </a:r>
            <a:r>
              <a:rPr lang="en-US" dirty="0" err="1" smtClean="0"/>
              <a:t>TiN</a:t>
            </a:r>
            <a:r>
              <a:rPr lang="en-US" dirty="0" smtClean="0"/>
              <a:t> coating)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7919"/>
            <a:ext cx="8672513" cy="4818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5062" y="2034401"/>
            <a:ext cx="1328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C00000"/>
                </a:solidFill>
              </a:rPr>
              <a:t>Initial</a:t>
            </a: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B050"/>
                </a:solidFill>
              </a:rPr>
              <a:t>6E10 p/b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8E10 p/b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91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5139"/>
            <a:ext cx="6858000" cy="1143000"/>
          </a:xfrm>
        </p:spPr>
        <p:txBody>
          <a:bodyPr/>
          <a:lstStyle/>
          <a:p>
            <a:r>
              <a:rPr lang="en-US" sz="2400" dirty="0" smtClean="0"/>
              <a:t>Electron cloud density vs SEY in MI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06" y="2590800"/>
            <a:ext cx="4401087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6" y="2578100"/>
            <a:ext cx="3733800" cy="33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301127"/>
            <a:ext cx="8247017" cy="425986"/>
          </a:xfrm>
        </p:spPr>
        <p:txBody>
          <a:bodyPr/>
          <a:lstStyle/>
          <a:p>
            <a:r>
              <a:rPr lang="en-US" sz="2400" dirty="0" smtClean="0"/>
              <a:t>Max e-cloud intensity vs SEY in Recycler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6FAA0E-EE57-3945-A3AC-4469626D46E5}" type="slidenum">
              <a:rPr lang="en-US" smtClean="0"/>
              <a:pPr/>
              <a:t>18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6771" y="1586429"/>
            <a:ext cx="2346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Field Region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142" y="1586429"/>
            <a:ext cx="22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Field free region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614" y="5684703"/>
            <a:ext cx="22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C97"/>
                </a:solidFill>
              </a:rPr>
              <a:t>SEY</a:t>
            </a:r>
            <a:endParaRPr lang="en-US" sz="1200" b="1" dirty="0">
              <a:solidFill>
                <a:srgbClr val="004C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9614" y="5695720"/>
            <a:ext cx="22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C97"/>
                </a:solidFill>
              </a:rPr>
              <a:t>SEY</a:t>
            </a:r>
            <a:endParaRPr lang="en-US" sz="1200" b="1" dirty="0">
              <a:solidFill>
                <a:srgbClr val="004C9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67424" y="3067407"/>
            <a:ext cx="2225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C97"/>
                </a:solidFill>
              </a:rPr>
              <a:t>E-cloud density [m^-3]</a:t>
            </a:r>
            <a:endParaRPr lang="en-US" sz="1200" b="1" dirty="0">
              <a:solidFill>
                <a:srgbClr val="004C9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38" y="2203374"/>
            <a:ext cx="323850" cy="234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88" y="2288200"/>
            <a:ext cx="4130293" cy="31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2288200"/>
            <a:ext cx="3998000" cy="316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78665" y="1080694"/>
            <a:ext cx="140189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Preliminary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understand and control the space charge losses with the higher intensity beam in MI and Recycler.</a:t>
            </a:r>
          </a:p>
          <a:p>
            <a:pPr lvl="1"/>
            <a:r>
              <a:rPr lang="en-US" dirty="0" smtClean="0"/>
              <a:t>In MI the collimators intercept most of these losses.</a:t>
            </a:r>
          </a:p>
          <a:p>
            <a:pPr lvl="1"/>
            <a:r>
              <a:rPr lang="en-US" dirty="0" smtClean="0"/>
              <a:t>We have a plan to install Recycler collimators next year.</a:t>
            </a:r>
          </a:p>
          <a:p>
            <a:r>
              <a:rPr lang="en-US" dirty="0" smtClean="0"/>
              <a:t>Realistic simulations(real apertures, magnet multipoles, space charge..) </a:t>
            </a:r>
            <a:r>
              <a:rPr lang="en-US" dirty="0" smtClean="0"/>
              <a:t>using </a:t>
            </a:r>
            <a:r>
              <a:rPr lang="en-US" dirty="0" smtClean="0"/>
              <a:t>SYNERGIA are under way (Rob </a:t>
            </a:r>
            <a:r>
              <a:rPr lang="en-US" dirty="0" smtClean="0"/>
              <a:t>Ainsworth’s </a:t>
            </a:r>
            <a:r>
              <a:rPr lang="en-US" dirty="0" smtClean="0"/>
              <a:t>talk).</a:t>
            </a:r>
          </a:p>
          <a:p>
            <a:pPr lvl="1"/>
            <a:r>
              <a:rPr lang="en-US" dirty="0" smtClean="0"/>
              <a:t>Comparing slip  stacking in PIP II to </a:t>
            </a:r>
            <a:r>
              <a:rPr lang="en-US" dirty="0" smtClean="0"/>
              <a:t>current</a:t>
            </a:r>
            <a:r>
              <a:rPr lang="en-US" dirty="0"/>
              <a:t> </a:t>
            </a:r>
            <a:r>
              <a:rPr lang="en-US" dirty="0" smtClean="0"/>
              <a:t>operations.</a:t>
            </a:r>
            <a:endParaRPr lang="en-US" dirty="0" smtClean="0"/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77370" y="6394450"/>
            <a:ext cx="2652692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394450"/>
            <a:ext cx="497541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MI/RR 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" y="6498384"/>
            <a:ext cx="2716823" cy="29471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359" y="6468409"/>
            <a:ext cx="314417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1324378"/>
            <a:ext cx="5762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0013" y="1846385"/>
            <a:ext cx="232471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Slip stack and accelerate 50% more intensity.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Run MI at lower energies.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616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Recycler loss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continue the SYNERGIA multi-particle simulations of slip stacking in the Recycler.</a:t>
            </a:r>
          </a:p>
          <a:p>
            <a:r>
              <a:rPr lang="en-US" dirty="0" smtClean="0"/>
              <a:t>Plan to design and install Recycler collimators in the next couple of years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Need to make sure that the collimators can handle the extra loss from the PIP-II.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70647" y="6428068"/>
            <a:ext cx="2528047" cy="328332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428068"/>
            <a:ext cx="242047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" y="3587262"/>
            <a:ext cx="3939818" cy="2443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5492" y="4198513"/>
            <a:ext cx="222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Recycler secondary collimator design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477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7735"/>
            <a:ext cx="8229600" cy="4822065"/>
          </a:xfrm>
        </p:spPr>
        <p:txBody>
          <a:bodyPr/>
          <a:lstStyle/>
          <a:p>
            <a:r>
              <a:rPr lang="en-US" dirty="0" smtClean="0"/>
              <a:t>We have identified the required MI/RR modifications/upgrades required for running at the PIP-II Intensities.</a:t>
            </a:r>
          </a:p>
          <a:p>
            <a:r>
              <a:rPr lang="en-US" dirty="0" smtClean="0"/>
              <a:t>Slip stacking loss requirements drive stringent specifications for the beam out of Booster. </a:t>
            </a:r>
          </a:p>
          <a:p>
            <a:r>
              <a:rPr lang="en-US" dirty="0" smtClean="0"/>
              <a:t>Loss control in the Recycler will be an issue that we need to address even during the </a:t>
            </a:r>
            <a:r>
              <a:rPr lang="en-US" dirty="0" smtClean="0"/>
              <a:t>current </a:t>
            </a:r>
            <a:r>
              <a:rPr lang="en-US" dirty="0" err="1" smtClean="0"/>
              <a:t>NOvA</a:t>
            </a:r>
            <a:r>
              <a:rPr lang="en-US" dirty="0" smtClean="0"/>
              <a:t> </a:t>
            </a:r>
            <a:r>
              <a:rPr lang="en-US" dirty="0" smtClean="0"/>
              <a:t>running.</a:t>
            </a:r>
          </a:p>
          <a:p>
            <a:r>
              <a:rPr lang="en-US" dirty="0" smtClean="0"/>
              <a:t>We have developed R&amp;D plans for </a:t>
            </a:r>
            <a:r>
              <a:rPr lang="en-US" dirty="0" smtClean="0"/>
              <a:t>the major</a:t>
            </a:r>
            <a:r>
              <a:rPr lang="en-US" dirty="0" smtClean="0"/>
              <a:t> </a:t>
            </a:r>
            <a:r>
              <a:rPr lang="en-US" dirty="0" smtClean="0"/>
              <a:t>MI/RR upgrades required for PIP II.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3875" y="6501653"/>
            <a:ext cx="2623771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30696" y="6501653"/>
            <a:ext cx="1076325" cy="241300"/>
          </a:xfrm>
        </p:spPr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Injected beam requirements for 97% efficiency.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8397" y="6476522"/>
            <a:ext cx="2855433" cy="15287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599" y="6515100"/>
            <a:ext cx="672353" cy="114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7255" y="5715000"/>
            <a:ext cx="662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 smtClean="0"/>
              <a:t>Particles on initial matching contours in an 140KV bucket after 300 </a:t>
            </a:r>
            <a:r>
              <a:rPr lang="en-US" sz="900" b="1" dirty="0" err="1" smtClean="0"/>
              <a:t>msec</a:t>
            </a:r>
            <a:r>
              <a:rPr lang="en-US" sz="900" b="1" dirty="0" smtClean="0"/>
              <a:t> of slip stacking with 1,680 Hz separation.</a:t>
            </a:r>
            <a:endParaRPr lang="en-US" sz="9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719145" y="2868705"/>
            <a:ext cx="23622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719145" y="3693454"/>
            <a:ext cx="23622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477000" y="310724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>
                <a:solidFill>
                  <a:srgbClr val="00B0F0"/>
                </a:solidFill>
              </a:rPr>
              <a:t>8.0 MeV</a:t>
            </a:r>
            <a:endParaRPr lang="en-US" sz="1100" b="1" dirty="0">
              <a:solidFill>
                <a:srgbClr val="00B0F0"/>
              </a:solidFill>
            </a:endParaRPr>
          </a:p>
        </p:txBody>
      </p:sp>
      <p:cxnSp>
        <p:nvCxnSpPr>
          <p:cNvPr id="4097" name="Straight Connector 4096"/>
          <p:cNvCxnSpPr/>
          <p:nvPr/>
        </p:nvCxnSpPr>
        <p:spPr bwMode="auto">
          <a:xfrm>
            <a:off x="4687769" y="3693454"/>
            <a:ext cx="0" cy="151123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1" name="Straight Connector 4100"/>
          <p:cNvCxnSpPr/>
          <p:nvPr/>
        </p:nvCxnSpPr>
        <p:spPr bwMode="auto">
          <a:xfrm>
            <a:off x="5446060" y="3693453"/>
            <a:ext cx="0" cy="151123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2" name="TextBox 4101"/>
          <p:cNvSpPr txBox="1"/>
          <p:nvPr/>
        </p:nvSpPr>
        <p:spPr>
          <a:xfrm>
            <a:off x="4719145" y="4682556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>
                <a:solidFill>
                  <a:srgbClr val="00B050"/>
                </a:solidFill>
              </a:rPr>
              <a:t>4.2 </a:t>
            </a:r>
            <a:r>
              <a:rPr lang="en-US" sz="1100" b="1" dirty="0" err="1" smtClean="0">
                <a:solidFill>
                  <a:srgbClr val="00B050"/>
                </a:solidFill>
              </a:rPr>
              <a:t>nsec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52" y="2078273"/>
            <a:ext cx="4305861" cy="3429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392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gamma-t quads in MI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10" descr="MIGeometr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6" y="1556443"/>
            <a:ext cx="6400800" cy="396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MI high power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Transformed  </a:t>
            </a:r>
            <a:r>
              <a:rPr lang="en-US" dirty="0" smtClean="0"/>
              <a:t>the Recycler into a proton injector ring for injecting and slip stacking the protons from Booster.</a:t>
            </a:r>
          </a:p>
          <a:p>
            <a:r>
              <a:rPr lang="en-US" dirty="0" smtClean="0"/>
              <a:t>Eliminated </a:t>
            </a:r>
            <a:r>
              <a:rPr lang="en-US" dirty="0" smtClean="0"/>
              <a:t>the long dwell MI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Doubled the MI beam power without increasing the beam intensity from Booster.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89823" y="6530248"/>
            <a:ext cx="5528478" cy="145974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23302" y="6515100"/>
            <a:ext cx="5656836" cy="241300"/>
          </a:xfrm>
        </p:spPr>
        <p:txBody>
          <a:bodyPr/>
          <a:lstStyle/>
          <a:p>
            <a:fld id="{4D59C847-7DCE-6D4A-BE87-C05B68FF72A7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2" y="3622465"/>
            <a:ext cx="363005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30" y="3622464"/>
            <a:ext cx="4070408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6087" y="3855904"/>
            <a:ext cx="1388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Recycler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6906" y="3855904"/>
            <a:ext cx="1344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</a:t>
            </a:r>
            <a:endParaRPr lang="en-US" sz="10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MI/RR Accelerator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slip stack and accelerate 50% more intensity.</a:t>
            </a:r>
          </a:p>
          <a:p>
            <a:pPr lvl="1"/>
            <a:r>
              <a:rPr lang="en-US" dirty="0" smtClean="0"/>
              <a:t>Power loss from slip </a:t>
            </a:r>
            <a:r>
              <a:rPr lang="en-US" dirty="0" smtClean="0"/>
              <a:t>stacking (8 GeV)</a:t>
            </a:r>
            <a:endParaRPr lang="en-US" dirty="0" smtClean="0"/>
          </a:p>
          <a:p>
            <a:pPr lvl="1"/>
            <a:r>
              <a:rPr lang="en-US" dirty="0" smtClean="0"/>
              <a:t>RF </a:t>
            </a:r>
            <a:r>
              <a:rPr lang="en-US" dirty="0" smtClean="0"/>
              <a:t>Power (Acceleration)</a:t>
            </a:r>
          </a:p>
          <a:p>
            <a:pPr lvl="0"/>
            <a:r>
              <a:rPr lang="en-US" dirty="0"/>
              <a:t>Running Recycler 53 MHz Cavities </a:t>
            </a:r>
            <a:r>
              <a:rPr lang="en-US" dirty="0" smtClean="0"/>
              <a:t>CW (Running at 60 GeV)</a:t>
            </a:r>
            <a:endParaRPr lang="en-US" dirty="0" smtClean="0"/>
          </a:p>
          <a:p>
            <a:r>
              <a:rPr lang="en-US" dirty="0" smtClean="0"/>
              <a:t>Transition crossing</a:t>
            </a:r>
          </a:p>
          <a:p>
            <a:r>
              <a:rPr lang="en-US" dirty="0" smtClean="0"/>
              <a:t>Electron cloud</a:t>
            </a:r>
          </a:p>
          <a:p>
            <a:r>
              <a:rPr lang="en-US" dirty="0" smtClean="0"/>
              <a:t>Beam loss </a:t>
            </a:r>
            <a:r>
              <a:rPr lang="en-US" dirty="0" smtClean="0"/>
              <a:t>control/mitigation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9964" y="6515100"/>
            <a:ext cx="240599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15100"/>
            <a:ext cx="322729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Stacking in the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maintain the same power loss from slip stacking with 50% more intensity per </a:t>
            </a:r>
            <a:r>
              <a:rPr lang="en-US" dirty="0" smtClean="0"/>
              <a:t>bunch (120 GeV operation).</a:t>
            </a:r>
          </a:p>
          <a:p>
            <a:pPr lvl="1"/>
            <a:r>
              <a:rPr lang="en-US" dirty="0" smtClean="0"/>
              <a:t>Increase</a:t>
            </a:r>
            <a:r>
              <a:rPr lang="en-US" dirty="0" smtClean="0"/>
              <a:t> </a:t>
            </a:r>
            <a:r>
              <a:rPr lang="en-US" dirty="0" smtClean="0"/>
              <a:t>slip stacking efficiency from 95% to 97</a:t>
            </a:r>
            <a:r>
              <a:rPr lang="en-US" dirty="0" smtClean="0"/>
              <a:t>%.</a:t>
            </a:r>
          </a:p>
          <a:p>
            <a:pPr lvl="1"/>
            <a:r>
              <a:rPr lang="en-US" dirty="0" smtClean="0"/>
              <a:t>Limits on longitudinal </a:t>
            </a:r>
            <a:r>
              <a:rPr lang="en-US" dirty="0"/>
              <a:t>e</a:t>
            </a:r>
            <a:r>
              <a:rPr lang="en-US" dirty="0" smtClean="0"/>
              <a:t>mittance and bunch height from Booster beam.</a:t>
            </a:r>
            <a:endParaRPr lang="en-US" dirty="0" smtClean="0"/>
          </a:p>
          <a:p>
            <a:r>
              <a:rPr lang="en-US" dirty="0" smtClean="0"/>
              <a:t>For MI operation at lower energies than 120 GeV the power loss will increase up to 50%.</a:t>
            </a:r>
          </a:p>
          <a:p>
            <a:pPr lvl="1"/>
            <a:r>
              <a:rPr lang="en-US" dirty="0" smtClean="0"/>
              <a:t>Have no un-controlled losses.</a:t>
            </a:r>
          </a:p>
          <a:p>
            <a:pPr lvl="1"/>
            <a:r>
              <a:rPr lang="en-US" dirty="0" smtClean="0"/>
              <a:t>Collimators should be able to handle the extra loss.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915" y="6494928"/>
            <a:ext cx="2728862" cy="26147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494929"/>
            <a:ext cx="269315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5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and Required MI RF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8636" y="6462514"/>
            <a:ext cx="2592633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5436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791200"/>
            <a:ext cx="716280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/>
              <a:t>Present RF System does not the power to accelerate the PIP-II Beam intensities</a:t>
            </a:r>
            <a:endParaRPr lang="en-US" sz="14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RF Options for higher </a:t>
            </a:r>
            <a:r>
              <a:rPr lang="en-US" dirty="0" smtClean="0"/>
              <a:t>power (J. Reid’s talk)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the current RF cavities with two power tubes instead of one in a push-pull configurations.</a:t>
            </a:r>
          </a:p>
          <a:p>
            <a:pPr lvl="1"/>
            <a:r>
              <a:rPr lang="en-US" dirty="0" smtClean="0"/>
              <a:t>Need to double the number of modulators and solid state drivers.</a:t>
            </a:r>
          </a:p>
          <a:p>
            <a:r>
              <a:rPr lang="en-US" dirty="0" smtClean="0"/>
              <a:t>Use a new more powerful power tube (EIMAC 4CW250,000B).</a:t>
            </a:r>
          </a:p>
          <a:p>
            <a:pPr lvl="1"/>
            <a:r>
              <a:rPr lang="en-US" dirty="0" smtClean="0"/>
              <a:t>New mounting configuration (much longer tube).</a:t>
            </a:r>
          </a:p>
          <a:p>
            <a:pPr lvl="1"/>
            <a:r>
              <a:rPr lang="en-US" dirty="0" smtClean="0"/>
              <a:t>New modulators and upgraded PA cooling.</a:t>
            </a:r>
          </a:p>
          <a:p>
            <a:endParaRPr lang="en-US" dirty="0" smtClean="0"/>
          </a:p>
          <a:p>
            <a:r>
              <a:rPr lang="en-US" dirty="0" smtClean="0"/>
              <a:t>Establish an R&amp;D plan to test and evaluate both options.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287" y="6515100"/>
            <a:ext cx="2624382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7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RR </a:t>
            </a:r>
            <a:r>
              <a:rPr lang="en-US" dirty="0" smtClean="0"/>
              <a:t>RF </a:t>
            </a:r>
            <a:r>
              <a:rPr lang="en-US" dirty="0" smtClean="0"/>
              <a:t>Cavities (J. </a:t>
            </a:r>
            <a:r>
              <a:rPr lang="en-US" dirty="0" err="1" smtClean="0"/>
              <a:t>Dey’s</a:t>
            </a:r>
            <a:r>
              <a:rPr lang="en-US" dirty="0" smtClean="0"/>
              <a:t> talk)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341"/>
            <a:ext cx="7962900" cy="481025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present </a:t>
            </a:r>
            <a:r>
              <a:rPr lang="en-US" dirty="0" smtClean="0"/>
              <a:t>Recycler </a:t>
            </a:r>
            <a:r>
              <a:rPr lang="en-US" dirty="0" smtClean="0"/>
              <a:t>53 MHz cavities used for slip stacking have a high power dissipation (90 KW, 60% DF) because of the low R/Q (13 Ohms).</a:t>
            </a:r>
          </a:p>
          <a:p>
            <a:r>
              <a:rPr lang="en-US" dirty="0" smtClean="0"/>
              <a:t>Running MI at energies as low as 60 GeV will require the slip stacking cavities to run CW.</a:t>
            </a:r>
          </a:p>
          <a:p>
            <a:r>
              <a:rPr lang="en-US" dirty="0" smtClean="0"/>
              <a:t>Running Booster at 20 Hz will require higher RF voltage (140 KV instead of 80 KV).</a:t>
            </a:r>
          </a:p>
          <a:p>
            <a:pPr lvl="1"/>
            <a:r>
              <a:rPr lang="en-US" dirty="0" smtClean="0"/>
              <a:t>We only have space for 3 cavities</a:t>
            </a:r>
          </a:p>
          <a:p>
            <a:r>
              <a:rPr lang="en-US" dirty="0" smtClean="0"/>
              <a:t>We will need a different cavity design with higher R/Q and active beam loading compensation.</a:t>
            </a:r>
          </a:p>
          <a:p>
            <a:r>
              <a:rPr lang="en-US" dirty="0" smtClean="0"/>
              <a:t>Plan to use the same cavity design for a new MI 53 MHz cavity.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7882" y="6488205"/>
            <a:ext cx="2487706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08376"/>
            <a:ext cx="309282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53 MHz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8235" y="6487832"/>
            <a:ext cx="2919219" cy="26856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Ioanis Kourbanis | PIP II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141194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32004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24326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3143</TotalTime>
  <Words>1208</Words>
  <Application>Microsoft Office PowerPoint</Application>
  <PresentationFormat>On-screen Show (4:3)</PresentationFormat>
  <Paragraphs>193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Cambria Math</vt:lpstr>
      <vt:lpstr>Helvetica</vt:lpstr>
      <vt:lpstr>Symbol</vt:lpstr>
      <vt:lpstr>Tahoma</vt:lpstr>
      <vt:lpstr>Wingdings</vt:lpstr>
      <vt:lpstr>Template</vt:lpstr>
      <vt:lpstr>Fermilab: Footer Only</vt:lpstr>
      <vt:lpstr>FNAL_TemplatePC_060514</vt:lpstr>
      <vt:lpstr>MI/RR Upgrades  </vt:lpstr>
      <vt:lpstr>MI/RR Performance Requirements</vt:lpstr>
      <vt:lpstr>Current MI high power operation</vt:lpstr>
      <vt:lpstr>MI/RR Accelerator Issues</vt:lpstr>
      <vt:lpstr>Slip Stacking in the Recycler</vt:lpstr>
      <vt:lpstr>Present and Required MI RF Capabilities</vt:lpstr>
      <vt:lpstr>MI RF Options for higher power (J. Reid’s talk)</vt:lpstr>
      <vt:lpstr>New RR RF Cavities (J. Dey’s talk)</vt:lpstr>
      <vt:lpstr>Recycler 53 MHz cavities</vt:lpstr>
      <vt:lpstr>Transition crossing</vt:lpstr>
      <vt:lpstr>MI Gamma-t system</vt:lpstr>
      <vt:lpstr>MI transition simulations</vt:lpstr>
      <vt:lpstr>R&amp;D Plan for gamma-t jump</vt:lpstr>
      <vt:lpstr>Electron Cloud</vt:lpstr>
      <vt:lpstr>MI SEY (316L SS) for different intensities</vt:lpstr>
      <vt:lpstr>MI SEY (TiN coating) </vt:lpstr>
      <vt:lpstr>Electron cloud density vs SEY in MI</vt:lpstr>
      <vt:lpstr>Max e-cloud intensity vs SEY in Recycler </vt:lpstr>
      <vt:lpstr>Loss control</vt:lpstr>
      <vt:lpstr>Plan for Recycler loss control</vt:lpstr>
      <vt:lpstr>Conclusions</vt:lpstr>
      <vt:lpstr>EXTRA SLIDES</vt:lpstr>
      <vt:lpstr>Injected beam requirements for 97% efficiency.</vt:lpstr>
      <vt:lpstr>Location of gamma-t quads in MI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Ioanis Kourbanis x4423 09037N</cp:lastModifiedBy>
  <cp:revision>50</cp:revision>
  <cp:lastPrinted>2014-01-20T19:40:21Z</cp:lastPrinted>
  <dcterms:created xsi:type="dcterms:W3CDTF">2015-02-13T18:30:20Z</dcterms:created>
  <dcterms:modified xsi:type="dcterms:W3CDTF">2015-11-06T21:38:04Z</dcterms:modified>
</cp:coreProperties>
</file>