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2" r:id="rId2"/>
  </p:sldMasterIdLst>
  <p:notesMasterIdLst>
    <p:notesMasterId r:id="rId22"/>
  </p:notesMasterIdLst>
  <p:handoutMasterIdLst>
    <p:handoutMasterId r:id="rId23"/>
  </p:handoutMasterIdLst>
  <p:sldIdLst>
    <p:sldId id="265" r:id="rId3"/>
    <p:sldId id="267" r:id="rId4"/>
    <p:sldId id="268" r:id="rId5"/>
    <p:sldId id="269" r:id="rId6"/>
    <p:sldId id="270" r:id="rId7"/>
    <p:sldId id="283" r:id="rId8"/>
    <p:sldId id="284" r:id="rId9"/>
    <p:sldId id="271" r:id="rId10"/>
    <p:sldId id="272" r:id="rId11"/>
    <p:sldId id="273" r:id="rId12"/>
    <p:sldId id="281" r:id="rId13"/>
    <p:sldId id="274" r:id="rId14"/>
    <p:sldId id="280" r:id="rId15"/>
    <p:sldId id="275" r:id="rId16"/>
    <p:sldId id="276" r:id="rId17"/>
    <p:sldId id="277" r:id="rId18"/>
    <p:sldId id="278" r:id="rId19"/>
    <p:sldId id="279" r:id="rId20"/>
    <p:sldId id="282" r:id="rId21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404040"/>
    <a:srgbClr val="004C97"/>
    <a:srgbClr val="505050"/>
    <a:srgbClr val="63666A"/>
    <a:srgbClr val="A7A8AA"/>
    <a:srgbClr val="003087"/>
    <a:srgbClr val="0F2D62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 snapToGrid="0" snapToObjects="1">
      <p:cViewPr varScale="1">
        <p:scale>
          <a:sx n="52" d="100"/>
          <a:sy n="52" d="100"/>
        </p:scale>
        <p:origin x="84" y="5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RLambert\Documents\082514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Resonant</a:t>
            </a:r>
            <a:r>
              <a:rPr lang="en-US" baseline="0"/>
              <a:t> Frequency after 2% Stepped Field Increase from Design</a:t>
            </a:r>
            <a:endParaRPr lang="en-US"/>
          </a:p>
        </c:rich>
      </c:tx>
      <c:layout/>
      <c:overlay val="0"/>
    </c:title>
    <c:autoTitleDeleted val="0"/>
    <c:plotArea>
      <c:layout/>
      <c:scatterChart>
        <c:scatterStyle val="smoothMarker"/>
        <c:varyColors val="0"/>
        <c:ser>
          <c:idx val="0"/>
          <c:order val="0"/>
          <c:xVal>
            <c:numRef>
              <c:f>Sheet3!$A$8:$A$18</c:f>
              <c:numCache>
                <c:formatCode>General</c:formatCode>
                <c:ptCount val="11"/>
                <c:pt idx="0">
                  <c:v>9.9999999999999995E-8</c:v>
                </c:pt>
                <c:pt idx="1">
                  <c:v>5</c:v>
                </c:pt>
                <c:pt idx="2">
                  <c:v>10</c:v>
                </c:pt>
                <c:pt idx="3">
                  <c:v>25</c:v>
                </c:pt>
                <c:pt idx="4">
                  <c:v>50</c:v>
                </c:pt>
                <c:pt idx="5">
                  <c:v>75</c:v>
                </c:pt>
                <c:pt idx="6">
                  <c:v>100</c:v>
                </c:pt>
                <c:pt idx="7">
                  <c:v>150</c:v>
                </c:pt>
                <c:pt idx="8">
                  <c:v>200</c:v>
                </c:pt>
                <c:pt idx="9">
                  <c:v>400</c:v>
                </c:pt>
                <c:pt idx="10">
                  <c:v>1000</c:v>
                </c:pt>
              </c:numCache>
            </c:numRef>
          </c:xVal>
          <c:yVal>
            <c:numRef>
              <c:f>Sheet3!$B$8:$B$18</c:f>
              <c:numCache>
                <c:formatCode>General</c:formatCode>
                <c:ptCount val="11"/>
                <c:pt idx="0">
                  <c:v>164297770</c:v>
                </c:pt>
                <c:pt idx="1">
                  <c:v>164297452</c:v>
                </c:pt>
                <c:pt idx="2">
                  <c:v>164297214</c:v>
                </c:pt>
                <c:pt idx="3">
                  <c:v>164296793</c:v>
                </c:pt>
                <c:pt idx="4">
                  <c:v>164296596</c:v>
                </c:pt>
                <c:pt idx="5">
                  <c:v>164296669</c:v>
                </c:pt>
                <c:pt idx="6">
                  <c:v>164296789</c:v>
                </c:pt>
                <c:pt idx="7">
                  <c:v>164297032</c:v>
                </c:pt>
                <c:pt idx="8">
                  <c:v>164297213</c:v>
                </c:pt>
                <c:pt idx="9">
                  <c:v>164297464</c:v>
                </c:pt>
                <c:pt idx="10">
                  <c:v>164297510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18243584"/>
        <c:axId val="518243976"/>
      </c:scatterChart>
      <c:valAx>
        <c:axId val="51824358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Time (s)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518243976"/>
        <c:crosses val="autoZero"/>
        <c:crossBetween val="midCat"/>
      </c:valAx>
      <c:valAx>
        <c:axId val="518243976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Frequency</a:t>
                </a:r>
                <a:r>
                  <a:rPr lang="en-US" baseline="0"/>
                  <a:t> (Hz)</a:t>
                </a:r>
                <a:endParaRPr lang="en-US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518243584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A9937C84-61B0-45B5-BCB5-45B09A1CDAD8}" type="datetimeFigureOut">
              <a:rPr lang="en-US" altLang="en-US"/>
              <a:pPr/>
              <a:t>11/5/2015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8D43D942-D8CE-4E39-8A6A-F1186F345F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502489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D27F0CD9-EC7D-4278-B92B-A16DE4925276}" type="datetimeFigureOut">
              <a:rPr lang="en-US" altLang="en-US"/>
              <a:pPr/>
              <a:t>11/5/2015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47FC086A-EF22-42CA-A2EA-EA27A00ED6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255952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C086A-EF22-42CA-A2EA-EA27A00ED62A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8630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32953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103664"/>
            <a:ext cx="6326312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11/9/2015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27007" y="6515100"/>
            <a:ext cx="4433370" cy="241300"/>
          </a:xfrm>
        </p:spPr>
        <p:txBody>
          <a:bodyPr/>
          <a:lstStyle>
            <a:lvl1pPr>
              <a:defRPr sz="90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 smtClean="0"/>
              <a:t>James Steimel | PXIE RFQ Commissioning Plans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078CA2-75EA-4F42-B0AF-FB0975373545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550" y="6441831"/>
            <a:ext cx="763802" cy="416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339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11/9/2015</a:t>
            </a:r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James Steimel | PXIE RFQ Commissioning Plans</a:t>
            </a:r>
            <a:endParaRPr lang="en-US" b="1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401800F4-4579-43AA-8D1C-4C601C6F94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1959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11/9/2015</a:t>
            </a: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James Steimel | PXIE RFQ Commissioning Plans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A1456F2F-62F8-4BD5-83E6-D3C20E36CF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9613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11/9/2015</a:t>
            </a: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James Steimel | PXIE RFQ Commissioning Plans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B54F8A-A4D5-4456-AF3F-D990255E9F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9006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11/9/2015</a:t>
            </a:r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James Steimel | PXIE RFQ Commissioning Plans</a:t>
            </a:r>
            <a:endParaRPr lang="en-US" b="1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26B1FF-1958-45A7-BF70-37759F728B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1899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Drag picture to placeholder or click icon to add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11/9/2015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James Steimel | PXIE RFQ Commissioning Plans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98376-25C6-457D-B119-176F6396C4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6003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11/9/2015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James Steimel | PXIE RFQ Commissioning Plans</a:t>
            </a:r>
            <a:endParaRPr lang="en-US" b="1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75E48D-BE27-41EE-B882-CF373960F76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8397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11/9/2015</a:t>
            </a:r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James Steimel | PXIE RFQ Commissioning Plans</a:t>
            </a:r>
            <a:endParaRPr lang="en-US" b="1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48E9F0-89A6-4FD0-8966-1A0C47E26D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1072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r>
              <a:rPr lang="en-US" altLang="en-US" smtClean="0"/>
              <a:t>11/9/2015</a:t>
            </a:r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James Steimel | PXIE RFQ Commissioning Plans</a:t>
            </a:r>
            <a:endParaRPr lang="en-US" b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10E6ED46-57A2-47C0-A64C-B6DFECAB6C7F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86" r:id="rId1"/>
    <p:sldLayoutId id="2147484087" r:id="rId2"/>
    <p:sldLayoutId id="2147484079" r:id="rId3"/>
    <p:sldLayoutId id="2147484080" r:id="rId4"/>
    <p:sldLayoutId id="2147484081" r:id="rId5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MS PGothic" panose="020B0600070205080204" pitchFamily="34" charset="-128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anose="020B0600070205080204" pitchFamily="34" charset="-128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anose="020B0600070205080204" pitchFamily="34" charset="-128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anose="020B0600070205080204" pitchFamily="34" charset="-128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anose="020B0600070205080204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Helvetica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595959"/>
          </a:solidFill>
          <a:latin typeface="Helvetica"/>
          <a:ea typeface="MS PGothic" panose="020B0600070205080204" pitchFamily="34" charset="-128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Helvetica"/>
          <a:ea typeface="MS PGothic" panose="020B0600070205080204" pitchFamily="34" charset="-128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r>
              <a:rPr lang="en-US" altLang="en-US" smtClean="0"/>
              <a:t>11/9/2015</a:t>
            </a:r>
            <a:endParaRPr lang="en-US" altLang="en-US"/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James Steimel | PXIE RFQ Commissioning Plans</a:t>
            </a:r>
            <a:endParaRPr lang="en-US" b="1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1046CE85-B449-47B5-AFE9-4F6A9FDE1A0C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7173" name="Picture 1" descr="Footer_06031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82" r:id="rId1"/>
    <p:sldLayoutId id="2147484083" r:id="rId2"/>
    <p:sldLayoutId id="2147484084" r:id="rId3"/>
    <p:sldLayoutId id="2147484085" r:id="rId4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MS PGothic" panose="020B0600070205080204" pitchFamily="34" charset="-128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anose="020B0600070205080204" pitchFamily="34" charset="-128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anose="020B0600070205080204" pitchFamily="34" charset="-128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anose="020B0600070205080204" pitchFamily="34" charset="-128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anose="020B0600070205080204" pitchFamily="34" charset="-128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7F7F7F"/>
          </a:solidFill>
          <a:latin typeface="Helvetica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7F7F7F"/>
          </a:solidFill>
          <a:latin typeface="Helvetica"/>
          <a:ea typeface="MS PGothic" panose="020B0600070205080204" pitchFamily="34" charset="-128"/>
          <a:cs typeface="ＭＳ Ｐゴシック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7F7F7F"/>
          </a:solidFill>
          <a:latin typeface="Helvetica"/>
          <a:ea typeface="MS PGothic" panose="020B0600070205080204" pitchFamily="34" charset="-128"/>
          <a:cs typeface="ＭＳ Ｐゴシック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ＭＳ Ｐゴシック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 bwMode="auto">
          <a:xfrm>
            <a:off x="806450" y="3559175"/>
            <a:ext cx="7526338" cy="1139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>
                <a:latin typeface="Helvetica" panose="020B0604020202020204" pitchFamily="34" charset="0"/>
              </a:rPr>
              <a:t>PXIE RFQ Commissioning Plans</a:t>
            </a:r>
          </a:p>
        </p:txBody>
      </p:sp>
      <p:sp>
        <p:nvSpPr>
          <p:cNvPr id="14338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806450" y="4841875"/>
            <a:ext cx="7526338" cy="1489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>
                <a:latin typeface="Helvetica" panose="020B0604020202020204" pitchFamily="34" charset="0"/>
              </a:rPr>
              <a:t>James Steimel</a:t>
            </a:r>
          </a:p>
          <a:p>
            <a:r>
              <a:rPr lang="en-US" altLang="en-US" dirty="0" smtClean="0">
                <a:latin typeface="Helvetica" panose="020B0604020202020204" pitchFamily="34" charset="0"/>
              </a:rPr>
              <a:t>PIP-II Collaboration Meeting</a:t>
            </a:r>
          </a:p>
          <a:p>
            <a:r>
              <a:rPr lang="en-US" altLang="en-US" dirty="0" smtClean="0">
                <a:latin typeface="Helvetica" panose="020B0604020202020204" pitchFamily="34" charset="0"/>
              </a:rPr>
              <a:t>9-10 November 2015</a:t>
            </a:r>
          </a:p>
          <a:p>
            <a:endParaRPr lang="en-US" altLang="en-US" dirty="0" smtClean="0">
              <a:latin typeface="Helvetica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New design – </a:t>
            </a:r>
            <a:r>
              <a:rPr lang="en-US" dirty="0" err="1" smtClean="0"/>
              <a:t>capacitively</a:t>
            </a:r>
            <a:r>
              <a:rPr lang="en-US" dirty="0" smtClean="0"/>
              <a:t> coupled to RFQ cavity.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Center conductor and loop can be biased to 5kV to reduce </a:t>
            </a:r>
            <a:r>
              <a:rPr lang="en-US" dirty="0" err="1" smtClean="0"/>
              <a:t>multipacting</a:t>
            </a:r>
            <a:r>
              <a:rPr lang="en-US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Center conductor and loop are forced air cooled.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Couplers will be conditioned with RFQ due to late delivery.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Input Couplers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 altLang="en-US" smtClean="0"/>
              <a:t>11/9/2015</a:t>
            </a: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James Steimel | PXIE RFQ Commissioning Plans</a:t>
            </a:r>
            <a:endParaRPr lang="en-US" b="1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1456F2F-62F8-4BD5-83E6-D3C20E36CF7A}" type="slidenum">
              <a:rPr lang="en-US" altLang="en-US" smtClean="0"/>
              <a:pPr/>
              <a:t>10</a:t>
            </a:fld>
            <a:endParaRPr lang="en-US" altLang="en-US"/>
          </a:p>
        </p:txBody>
      </p:sp>
      <p:pic>
        <p:nvPicPr>
          <p:cNvPr id="8" name="Content Placeholder 7" descr="Bent_RFQ_coupler.jpg"/>
          <p:cNvPicPr>
            <a:picLocks noGrp="1" noChangeAspect="1"/>
          </p:cNvPicPr>
          <p:nvPr>
            <p:ph sz="half" idx="15"/>
          </p:nvPr>
        </p:nvPicPr>
        <p:blipFill>
          <a:blip r:embed="rId2" cstate="print"/>
          <a:stretch>
            <a:fillRect/>
          </a:stretch>
        </p:blipFill>
        <p:spPr>
          <a:xfrm>
            <a:off x="3470275" y="1749821"/>
            <a:ext cx="5419725" cy="3580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9951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12"/>
          </p:nvPr>
        </p:nvSpPr>
        <p:spPr>
          <a:xfrm>
            <a:off x="229365" y="1042988"/>
            <a:ext cx="4251960" cy="5119273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Input couplers are a year behind schedule.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Current vendor is having problems with brazing vacuum window and antenna.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No firm estimate on delivery of vacuum window section.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Coupler </a:t>
            </a:r>
            <a:r>
              <a:rPr lang="en-US" dirty="0" smtClean="0"/>
              <a:t>Issues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en-US" altLang="en-US" smtClean="0"/>
              <a:t>11/9/2015</a:t>
            </a: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James Steimel | PXIE RFQ Commissioning Plans</a:t>
            </a:r>
            <a:endParaRPr lang="en-US" b="1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401800F4-4579-43AA-8D1C-4C601C6F94A5}" type="slidenum">
              <a:rPr lang="en-US" altLang="en-US" smtClean="0"/>
              <a:pPr/>
              <a:t>11</a:t>
            </a:fld>
            <a:endParaRPr lang="en-US" altLang="en-US"/>
          </a:p>
        </p:txBody>
      </p:sp>
      <p:pic>
        <p:nvPicPr>
          <p:cNvPr id="10" name="Picture 19"/>
          <p:cNvPicPr>
            <a:picLocks noGrp="1" noChangeAspect="1" noChangeArrowheads="1"/>
          </p:cNvPicPr>
          <p:nvPr>
            <p:ph sz="half" idx="17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200" y="1042988"/>
            <a:ext cx="2675000" cy="35687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0406341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3"/>
          </p:nvPr>
        </p:nvSpPr>
        <p:spPr>
          <a:xfrm>
            <a:off x="4177472" y="4634743"/>
            <a:ext cx="4260850" cy="126581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Plot above shows first test of x-ray detector on PXIE MEBT </a:t>
            </a:r>
            <a:r>
              <a:rPr lang="en-US" dirty="0" err="1" smtClean="0"/>
              <a:t>buncher</a:t>
            </a:r>
            <a:r>
              <a:rPr lang="en-US" dirty="0" smtClean="0"/>
              <a:t> cavity.  </a:t>
            </a:r>
            <a:r>
              <a:rPr lang="en-US" dirty="0" err="1" smtClean="0"/>
              <a:t>Buncher</a:t>
            </a:r>
            <a:r>
              <a:rPr lang="en-US" dirty="0" smtClean="0"/>
              <a:t> cavity also runs around 60kV.  Preliminary results show </a:t>
            </a:r>
            <a:r>
              <a:rPr lang="en-US" dirty="0" smtClean="0"/>
              <a:t>accuracy to within </a:t>
            </a:r>
            <a:r>
              <a:rPr lang="en-US" dirty="0" smtClean="0"/>
              <a:t>10</a:t>
            </a:r>
            <a:r>
              <a:rPr lang="en-US" dirty="0" smtClean="0"/>
              <a:t>% (before </a:t>
            </a:r>
            <a:r>
              <a:rPr lang="en-US" dirty="0" smtClean="0"/>
              <a:t>calibration).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Conditioning Process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en-US" altLang="en-US" smtClean="0"/>
              <a:t>11/9/2015</a:t>
            </a: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James Steimel | PXIE RFQ Commissioning Plans</a:t>
            </a:r>
            <a:endParaRPr lang="en-US" b="1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401800F4-4579-43AA-8D1C-4C601C6F94A5}" type="slidenum">
              <a:rPr lang="en-US" altLang="en-US" smtClean="0"/>
              <a:pPr/>
              <a:t>12</a:t>
            </a:fld>
            <a:endParaRPr lang="en-US" altLang="en-US"/>
          </a:p>
        </p:txBody>
      </p:sp>
      <p:sp>
        <p:nvSpPr>
          <p:cNvPr id="10" name="Flowchart: Process 9"/>
          <p:cNvSpPr/>
          <p:nvPr/>
        </p:nvSpPr>
        <p:spPr>
          <a:xfrm>
            <a:off x="676275" y="1258957"/>
            <a:ext cx="2742786" cy="503582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404040"/>
                </a:solidFill>
              </a:rPr>
              <a:t>Start with 50µs pulse at 1Hz; increase peak power to 80kW</a:t>
            </a:r>
            <a:endParaRPr lang="en-US" sz="1400" dirty="0">
              <a:solidFill>
                <a:srgbClr val="404040"/>
              </a:solidFill>
            </a:endParaRPr>
          </a:p>
        </p:txBody>
      </p:sp>
      <p:sp>
        <p:nvSpPr>
          <p:cNvPr id="11" name="Flowchart: Process 10"/>
          <p:cNvSpPr/>
          <p:nvPr/>
        </p:nvSpPr>
        <p:spPr>
          <a:xfrm>
            <a:off x="676275" y="2212721"/>
            <a:ext cx="2742786" cy="503582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404040"/>
                </a:solidFill>
              </a:rPr>
              <a:t>Increase pulse width to 1ms; increase rate to 15Hz</a:t>
            </a:r>
            <a:endParaRPr lang="en-US" sz="1400" dirty="0">
              <a:solidFill>
                <a:srgbClr val="404040"/>
              </a:solidFill>
            </a:endParaRPr>
          </a:p>
        </p:txBody>
      </p:sp>
      <p:sp>
        <p:nvSpPr>
          <p:cNvPr id="12" name="Flowchart: Process 11"/>
          <p:cNvSpPr/>
          <p:nvPr/>
        </p:nvSpPr>
        <p:spPr>
          <a:xfrm>
            <a:off x="676275" y="3136021"/>
            <a:ext cx="2742786" cy="503582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404040"/>
                </a:solidFill>
              </a:rPr>
              <a:t>Measure field with x-ray monitor</a:t>
            </a:r>
            <a:endParaRPr lang="en-US" sz="1400" dirty="0">
              <a:solidFill>
                <a:srgbClr val="404040"/>
              </a:solidFill>
            </a:endParaRPr>
          </a:p>
        </p:txBody>
      </p:sp>
      <p:sp>
        <p:nvSpPr>
          <p:cNvPr id="13" name="Flowchart: Process 12"/>
          <p:cNvSpPr/>
          <p:nvPr/>
        </p:nvSpPr>
        <p:spPr>
          <a:xfrm>
            <a:off x="676275" y="4130670"/>
            <a:ext cx="2742786" cy="940904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404040"/>
                </a:solidFill>
              </a:rPr>
              <a:t>Increase peak power to 95kW or power required to reach 66kV – 10% over design field (whichever is greater).</a:t>
            </a:r>
            <a:endParaRPr lang="en-US" sz="1400" dirty="0">
              <a:solidFill>
                <a:srgbClr val="404040"/>
              </a:solidFill>
            </a:endParaRPr>
          </a:p>
        </p:txBody>
      </p:sp>
      <p:sp>
        <p:nvSpPr>
          <p:cNvPr id="14" name="Flowchart: Process 13"/>
          <p:cNvSpPr/>
          <p:nvPr/>
        </p:nvSpPr>
        <p:spPr>
          <a:xfrm>
            <a:off x="676275" y="5398007"/>
            <a:ext cx="2742786" cy="781239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404040"/>
                </a:solidFill>
              </a:rPr>
              <a:t>Set power just above </a:t>
            </a:r>
            <a:r>
              <a:rPr lang="en-US" sz="1400" dirty="0" err="1" smtClean="0">
                <a:solidFill>
                  <a:srgbClr val="404040"/>
                </a:solidFill>
              </a:rPr>
              <a:t>multipacting</a:t>
            </a:r>
            <a:r>
              <a:rPr lang="en-US" sz="1400" dirty="0" smtClean="0">
                <a:solidFill>
                  <a:srgbClr val="404040"/>
                </a:solidFill>
              </a:rPr>
              <a:t> transition and run CW.  Increase power to 10% over design field.</a:t>
            </a:r>
            <a:endParaRPr lang="en-US" sz="1400" dirty="0">
              <a:solidFill>
                <a:srgbClr val="404040"/>
              </a:solidFill>
            </a:endParaRPr>
          </a:p>
        </p:txBody>
      </p:sp>
      <p:cxnSp>
        <p:nvCxnSpPr>
          <p:cNvPr id="16" name="Straight Arrow Connector 15"/>
          <p:cNvCxnSpPr>
            <a:stCxn id="10" idx="2"/>
            <a:endCxn id="11" idx="0"/>
          </p:cNvCxnSpPr>
          <p:nvPr/>
        </p:nvCxnSpPr>
        <p:spPr>
          <a:xfrm>
            <a:off x="2047668" y="1762539"/>
            <a:ext cx="0" cy="450182"/>
          </a:xfrm>
          <a:prstGeom prst="straightConnector1">
            <a:avLst/>
          </a:prstGeom>
          <a:ln>
            <a:solidFill>
              <a:srgbClr val="40404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1" idx="2"/>
            <a:endCxn id="12" idx="0"/>
          </p:cNvCxnSpPr>
          <p:nvPr/>
        </p:nvCxnSpPr>
        <p:spPr>
          <a:xfrm>
            <a:off x="2047668" y="2716303"/>
            <a:ext cx="0" cy="419718"/>
          </a:xfrm>
          <a:prstGeom prst="straightConnector1">
            <a:avLst/>
          </a:prstGeom>
          <a:ln>
            <a:solidFill>
              <a:srgbClr val="40404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2" idx="2"/>
            <a:endCxn id="13" idx="0"/>
          </p:cNvCxnSpPr>
          <p:nvPr/>
        </p:nvCxnSpPr>
        <p:spPr>
          <a:xfrm>
            <a:off x="2047668" y="3639603"/>
            <a:ext cx="0" cy="491067"/>
          </a:xfrm>
          <a:prstGeom prst="straightConnector1">
            <a:avLst/>
          </a:prstGeom>
          <a:ln>
            <a:solidFill>
              <a:srgbClr val="40404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3" idx="2"/>
            <a:endCxn id="14" idx="0"/>
          </p:cNvCxnSpPr>
          <p:nvPr/>
        </p:nvCxnSpPr>
        <p:spPr>
          <a:xfrm>
            <a:off x="2047668" y="5071574"/>
            <a:ext cx="0" cy="326433"/>
          </a:xfrm>
          <a:prstGeom prst="straightConnector1">
            <a:avLst/>
          </a:prstGeom>
          <a:ln>
            <a:solidFill>
              <a:srgbClr val="40404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Content Placeholder 10"/>
          <p:cNvPicPr>
            <a:picLocks noGrp="1" noChangeAspect="1"/>
          </p:cNvPicPr>
          <p:nvPr>
            <p:ph sz="half" idx="18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821" y="1391478"/>
            <a:ext cx="5131580" cy="2907411"/>
          </a:xfrm>
          <a:prstGeom prst="rect">
            <a:avLst/>
          </a:prstGeom>
        </p:spPr>
      </p:pic>
      <p:cxnSp>
        <p:nvCxnSpPr>
          <p:cNvPr id="25" name="Straight Connector 24"/>
          <p:cNvCxnSpPr>
            <a:stCxn id="12" idx="3"/>
          </p:cNvCxnSpPr>
          <p:nvPr/>
        </p:nvCxnSpPr>
        <p:spPr>
          <a:xfrm flipV="1">
            <a:off x="3419061" y="3136021"/>
            <a:ext cx="758411" cy="251791"/>
          </a:xfrm>
          <a:prstGeom prst="line">
            <a:avLst/>
          </a:prstGeom>
          <a:ln>
            <a:solidFill>
              <a:srgbClr val="40404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87807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892826" cy="4994276"/>
          </a:xfrm>
        </p:spPr>
        <p:txBody>
          <a:bodyPr>
            <a:normAutofit fontScale="850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Resonant frequency of RFQ can only be controlled with water temperature.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Available power of amplifiers limits resonant frequency error to 3kHz in RFQ, leading to 0.1°C stability in water system.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Frequency has large, fast dynamic shift with power interruption.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FNAL is in collaboration with Colorado State University to design and commission a water, resonant control system that will keep RFQ in tune and reduce recovery time from RF power glitches.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Resonant control team will have a dedicated week during RFQ conditioning to measure RFQ thermal response and time constants.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RFQ Resonance Control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 altLang="en-US" smtClean="0"/>
              <a:t>11/9/2015</a:t>
            </a: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James Steimel | PXIE RFQ Commissioning Plans</a:t>
            </a:r>
            <a:endParaRPr lang="en-US" b="1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1456F2F-62F8-4BD5-83E6-D3C20E36CF7A}" type="slidenum">
              <a:rPr lang="en-US" altLang="en-US" smtClean="0"/>
              <a:pPr/>
              <a:t>13</a:t>
            </a:fld>
            <a:endParaRPr lang="en-US" altLang="en-US"/>
          </a:p>
        </p:txBody>
      </p:sp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2408136"/>
              </p:ext>
            </p:extLst>
          </p:nvPr>
        </p:nvGraphicFramePr>
        <p:xfrm>
          <a:off x="4628323" y="1043693"/>
          <a:ext cx="4287077" cy="47972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465275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228599" y="1043693"/>
            <a:ext cx="3964299" cy="499427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MEBT version 1-1 will be the first RFQ beam diagnostic line.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Doublets are designed and constructed by BARC through India collaboration.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RFQ first beam commissioning will also include first beam commissioning of prototype MEBT </a:t>
            </a:r>
            <a:r>
              <a:rPr lang="en-US" dirty="0" err="1" smtClean="0"/>
              <a:t>buncher</a:t>
            </a:r>
            <a:r>
              <a:rPr lang="en-US" dirty="0" smtClean="0"/>
              <a:t> cavity.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Total beam impact on Faraday Cup dump must be limited to under 300W.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MEBT 1-1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 altLang="en-US" smtClean="0"/>
              <a:t>11/9/2015</a:t>
            </a: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James Steimel | PXIE RFQ Commissioning Plans</a:t>
            </a:r>
            <a:endParaRPr lang="en-US" b="1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1456F2F-62F8-4BD5-83E6-D3C20E36CF7A}" type="slidenum">
              <a:rPr lang="en-US" altLang="en-US" smtClean="0"/>
              <a:pPr/>
              <a:t>14</a:t>
            </a:fld>
            <a:endParaRPr lang="en-US" altLang="en-US"/>
          </a:p>
        </p:txBody>
      </p:sp>
      <p:grpSp>
        <p:nvGrpSpPr>
          <p:cNvPr id="8" name="Group 7"/>
          <p:cNvGrpSpPr/>
          <p:nvPr/>
        </p:nvGrpSpPr>
        <p:grpSpPr>
          <a:xfrm>
            <a:off x="4431565" y="1043693"/>
            <a:ext cx="4483835" cy="3079103"/>
            <a:chOff x="4608194" y="2705876"/>
            <a:chExt cx="4483835" cy="307910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8194" y="2705876"/>
              <a:ext cx="4483835" cy="3079103"/>
            </a:xfrm>
            <a:prstGeom prst="rect">
              <a:avLst/>
            </a:prstGeom>
          </p:spPr>
        </p:pic>
        <p:grpSp>
          <p:nvGrpSpPr>
            <p:cNvPr id="10" name="Group 9"/>
            <p:cNvGrpSpPr/>
            <p:nvPr/>
          </p:nvGrpSpPr>
          <p:grpSpPr>
            <a:xfrm>
              <a:off x="4649708" y="2705876"/>
              <a:ext cx="4442320" cy="2477130"/>
              <a:chOff x="4649708" y="2705876"/>
              <a:chExt cx="4442320" cy="2477130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7418567" y="3288488"/>
                <a:ext cx="500932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err="1" smtClean="0"/>
                  <a:t>ToF</a:t>
                </a:r>
                <a:endParaRPr lang="en-US" sz="1600" dirty="0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7927450" y="2705876"/>
                <a:ext cx="500932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/>
                  <a:t>FFC</a:t>
                </a:r>
                <a:endParaRPr lang="en-US" sz="1600" dirty="0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8517171" y="2996100"/>
                <a:ext cx="574857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/>
                  <a:t>LEBT FC</a:t>
                </a:r>
                <a:endParaRPr lang="en-US" sz="1600" dirty="0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5033175" y="4245427"/>
                <a:ext cx="850789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/>
                  <a:t>doublet</a:t>
                </a:r>
                <a:endParaRPr lang="en-US" sz="1600" dirty="0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6424715" y="4245427"/>
                <a:ext cx="850789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/>
                  <a:t>doublet</a:t>
                </a:r>
                <a:endParaRPr lang="en-US" sz="1600" dirty="0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4649708" y="2711552"/>
                <a:ext cx="698389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/>
                  <a:t>toroid</a:t>
                </a:r>
                <a:endParaRPr lang="en-US" sz="1600" dirty="0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6850109" y="2858464"/>
                <a:ext cx="698389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/>
                  <a:t>toroid</a:t>
                </a:r>
                <a:endParaRPr lang="en-US" sz="1600" dirty="0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6277013" y="4721342"/>
                <a:ext cx="922290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/>
                  <a:t>scrapers</a:t>
                </a:r>
                <a:endParaRPr lang="en-US" sz="1600" dirty="0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5458569" y="4598231"/>
                <a:ext cx="743989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/>
                  <a:t>ring pickup</a:t>
                </a:r>
                <a:endParaRPr lang="en-US" sz="1600" dirty="0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4649709" y="4671901"/>
                <a:ext cx="698389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/>
                  <a:t>valve</a:t>
                </a:r>
                <a:endParaRPr lang="en-US" sz="1600" dirty="0"/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5231162" y="5019948"/>
              <a:ext cx="1444048" cy="668430"/>
              <a:chOff x="5231162" y="5019948"/>
              <a:chExt cx="1444048" cy="668430"/>
            </a:xfrm>
          </p:grpSpPr>
          <p:cxnSp>
            <p:nvCxnSpPr>
              <p:cNvPr id="13" name="Straight Connector 12"/>
              <p:cNvCxnSpPr/>
              <p:nvPr/>
            </p:nvCxnSpPr>
            <p:spPr>
              <a:xfrm>
                <a:off x="5231162" y="5019948"/>
                <a:ext cx="0" cy="628482"/>
              </a:xfrm>
              <a:prstGeom prst="line">
                <a:avLst/>
              </a:prstGeom>
              <a:ln w="19050">
                <a:solidFill>
                  <a:srgbClr val="404040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6675210" y="5059896"/>
                <a:ext cx="0" cy="628482"/>
              </a:xfrm>
              <a:prstGeom prst="line">
                <a:avLst/>
              </a:prstGeom>
              <a:ln w="19050">
                <a:solidFill>
                  <a:srgbClr val="404040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/>
              <p:nvPr/>
            </p:nvCxnSpPr>
            <p:spPr>
              <a:xfrm>
                <a:off x="5244457" y="5579049"/>
                <a:ext cx="1430753" cy="0"/>
              </a:xfrm>
              <a:prstGeom prst="straightConnector1">
                <a:avLst/>
              </a:prstGeom>
              <a:ln w="12700">
                <a:solidFill>
                  <a:srgbClr val="0070C0"/>
                </a:solidFill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TextBox 15"/>
              <p:cNvSpPr txBox="1"/>
              <p:nvPr/>
            </p:nvSpPr>
            <p:spPr>
              <a:xfrm>
                <a:off x="5570040" y="5271272"/>
                <a:ext cx="85079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900 mm</a:t>
                </a:r>
                <a:endParaRPr lang="en-US" sz="1400" dirty="0"/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7442134" y="5425160"/>
              <a:ext cx="1637968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Picture by S. </a:t>
              </a:r>
              <a:r>
                <a:rPr lang="en-US" sz="1600" dirty="0" err="1" smtClean="0"/>
                <a:t>Oplt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5374754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 Duty Pulsed Beam Prerequisites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MEBT 1-1 installed at the end of RFQ.</a:t>
            </a:r>
          </a:p>
          <a:p>
            <a:r>
              <a:rPr lang="en-US" dirty="0" smtClean="0"/>
              <a:t>RF system can maintain RFQ and </a:t>
            </a:r>
            <a:r>
              <a:rPr lang="en-US" dirty="0" err="1" smtClean="0"/>
              <a:t>buncher</a:t>
            </a:r>
            <a:r>
              <a:rPr lang="en-US" dirty="0" smtClean="0"/>
              <a:t> cavity resonant frequencies at 162.5 MHz in pulsed RF mode.</a:t>
            </a:r>
          </a:p>
          <a:p>
            <a:r>
              <a:rPr lang="en-US" dirty="0" smtClean="0"/>
              <a:t>Preliminary Machine Protection System (MPS) tested.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11/9/2015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James Steimel | PXIE RFQ Commissioning Plans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55210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228599" y="1043693"/>
            <a:ext cx="4023267" cy="499427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MPS system must be operational for commissioning MEBT 1-1.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Potential for beam damage will be significant.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MPS will disable LEBT beam if RFQ amplifiers are off.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It will </a:t>
            </a:r>
            <a:r>
              <a:rPr lang="en-US" dirty="0" smtClean="0"/>
              <a:t>utilize a ring pickup and scraper to </a:t>
            </a:r>
            <a:r>
              <a:rPr lang="en-US" dirty="0" smtClean="0"/>
              <a:t>monitor beam duty factor and disable beam if pulse lengths get too high.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It will produce more stringent duty factor monitoring when Fast Faraday Cup (FFC) is in beam.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Preliminary commissioning started with LEBT testing.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MEBT 1-1 Machine Protection System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 altLang="en-US" smtClean="0"/>
              <a:t>11/9/2015</a:t>
            </a: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James Steimel | PXIE RFQ Commissioning Plans</a:t>
            </a:r>
            <a:endParaRPr lang="en-US" b="1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1456F2F-62F8-4BD5-83E6-D3C20E36CF7A}" type="slidenum">
              <a:rPr lang="en-US" altLang="en-US" smtClean="0"/>
              <a:pPr/>
              <a:t>16</a:t>
            </a:fld>
            <a:endParaRPr lang="en-US" altLang="en-US"/>
          </a:p>
        </p:txBody>
      </p:sp>
      <p:grpSp>
        <p:nvGrpSpPr>
          <p:cNvPr id="8" name="Group 7"/>
          <p:cNvGrpSpPr/>
          <p:nvPr/>
        </p:nvGrpSpPr>
        <p:grpSpPr>
          <a:xfrm>
            <a:off x="4382527" y="1095060"/>
            <a:ext cx="4483835" cy="3079103"/>
            <a:chOff x="4608194" y="2705876"/>
            <a:chExt cx="4483835" cy="307910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8194" y="2705876"/>
              <a:ext cx="4483835" cy="3079103"/>
            </a:xfrm>
            <a:prstGeom prst="rect">
              <a:avLst/>
            </a:prstGeom>
          </p:spPr>
        </p:pic>
        <p:grpSp>
          <p:nvGrpSpPr>
            <p:cNvPr id="10" name="Group 9"/>
            <p:cNvGrpSpPr/>
            <p:nvPr/>
          </p:nvGrpSpPr>
          <p:grpSpPr>
            <a:xfrm>
              <a:off x="4649708" y="2705876"/>
              <a:ext cx="4442320" cy="2477130"/>
              <a:chOff x="4649708" y="2705876"/>
              <a:chExt cx="4442320" cy="2477130"/>
            </a:xfrm>
          </p:grpSpPr>
          <p:sp>
            <p:nvSpPr>
              <p:cNvPr id="18" name="TextBox 17"/>
              <p:cNvSpPr txBox="1"/>
              <p:nvPr/>
            </p:nvSpPr>
            <p:spPr>
              <a:xfrm>
                <a:off x="7927450" y="2705876"/>
                <a:ext cx="500932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/>
                  <a:t>FFC</a:t>
                </a:r>
                <a:endParaRPr lang="en-US" sz="1600" dirty="0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8517171" y="2996100"/>
                <a:ext cx="574857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/>
                  <a:t>LEBT FC</a:t>
                </a:r>
                <a:endParaRPr lang="en-US" sz="1600" dirty="0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4649708" y="2711552"/>
                <a:ext cx="698389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/>
                  <a:t>toroid</a:t>
                </a:r>
                <a:endParaRPr lang="en-US" sz="1600" dirty="0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6850109" y="2858464"/>
                <a:ext cx="698389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/>
                  <a:t>toroid</a:t>
                </a:r>
                <a:endParaRPr lang="en-US" sz="1600" dirty="0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6277013" y="4721342"/>
                <a:ext cx="922290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/>
                  <a:t>scrapers</a:t>
                </a:r>
                <a:endParaRPr lang="en-US" sz="1600" dirty="0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5458569" y="4598231"/>
                <a:ext cx="743989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/>
                  <a:t>ring pickup</a:t>
                </a:r>
                <a:endParaRPr lang="en-US" sz="1600" dirty="0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4649709" y="4671901"/>
                <a:ext cx="698389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/>
                  <a:t>valve</a:t>
                </a:r>
                <a:endParaRPr lang="en-US" sz="1600" dirty="0"/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5231162" y="5019948"/>
              <a:ext cx="1444048" cy="668430"/>
              <a:chOff x="5231162" y="5019948"/>
              <a:chExt cx="1444048" cy="668430"/>
            </a:xfrm>
          </p:grpSpPr>
          <p:cxnSp>
            <p:nvCxnSpPr>
              <p:cNvPr id="13" name="Straight Connector 12"/>
              <p:cNvCxnSpPr/>
              <p:nvPr/>
            </p:nvCxnSpPr>
            <p:spPr>
              <a:xfrm>
                <a:off x="5231162" y="5019948"/>
                <a:ext cx="0" cy="628482"/>
              </a:xfrm>
              <a:prstGeom prst="line">
                <a:avLst/>
              </a:prstGeom>
              <a:ln w="19050">
                <a:solidFill>
                  <a:srgbClr val="404040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6675210" y="5059896"/>
                <a:ext cx="0" cy="628482"/>
              </a:xfrm>
              <a:prstGeom prst="line">
                <a:avLst/>
              </a:prstGeom>
              <a:ln w="19050">
                <a:solidFill>
                  <a:srgbClr val="404040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/>
              <p:nvPr/>
            </p:nvCxnSpPr>
            <p:spPr>
              <a:xfrm>
                <a:off x="5244457" y="5579049"/>
                <a:ext cx="1430753" cy="0"/>
              </a:xfrm>
              <a:prstGeom prst="straightConnector1">
                <a:avLst/>
              </a:prstGeom>
              <a:ln w="12700">
                <a:solidFill>
                  <a:srgbClr val="0070C0"/>
                </a:solidFill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TextBox 15"/>
              <p:cNvSpPr txBox="1"/>
              <p:nvPr/>
            </p:nvSpPr>
            <p:spPr>
              <a:xfrm>
                <a:off x="5570040" y="5271272"/>
                <a:ext cx="85079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900 mm</a:t>
                </a:r>
                <a:endParaRPr lang="en-US" sz="1400" dirty="0"/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7442134" y="5425160"/>
              <a:ext cx="1637968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Picture by S. </a:t>
              </a:r>
              <a:r>
                <a:rPr lang="en-US" sz="1600" dirty="0" err="1" smtClean="0"/>
                <a:t>Oplt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2155606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7073347" cy="641739"/>
          </a:xfrm>
        </p:spPr>
        <p:txBody>
          <a:bodyPr/>
          <a:lstStyle/>
          <a:p>
            <a:r>
              <a:rPr lang="en-US" dirty="0" smtClean="0"/>
              <a:t>Low Duty Pulsed Beam Commissioning Process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11/9/2015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James Steimel | PXIE RFQ Commissioning Plans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17</a:t>
            </a:fld>
            <a:endParaRPr lang="en-US" altLang="en-US"/>
          </a:p>
        </p:txBody>
      </p:sp>
      <p:sp>
        <p:nvSpPr>
          <p:cNvPr id="7" name="Flowchart: Process 6"/>
          <p:cNvSpPr/>
          <p:nvPr/>
        </p:nvSpPr>
        <p:spPr>
          <a:xfrm>
            <a:off x="676275" y="848779"/>
            <a:ext cx="2742786" cy="1167695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404040"/>
                </a:solidFill>
              </a:rPr>
              <a:t>Steer and focus beam from LEBT into RFQ for maximum transmission using </a:t>
            </a:r>
            <a:r>
              <a:rPr lang="en-US" sz="1400" dirty="0" smtClean="0">
                <a:solidFill>
                  <a:srgbClr val="404040"/>
                </a:solidFill>
              </a:rPr>
              <a:t>comparison of LEBT toroid and MEBT 1</a:t>
            </a:r>
            <a:r>
              <a:rPr lang="en-US" sz="1400" baseline="30000" dirty="0" smtClean="0">
                <a:solidFill>
                  <a:srgbClr val="404040"/>
                </a:solidFill>
              </a:rPr>
              <a:t>st</a:t>
            </a:r>
            <a:r>
              <a:rPr lang="en-US" sz="1400" dirty="0" smtClean="0">
                <a:solidFill>
                  <a:srgbClr val="404040"/>
                </a:solidFill>
              </a:rPr>
              <a:t> </a:t>
            </a:r>
            <a:r>
              <a:rPr lang="en-US" sz="1400" dirty="0" smtClean="0">
                <a:solidFill>
                  <a:srgbClr val="404040"/>
                </a:solidFill>
              </a:rPr>
              <a:t>toroid.</a:t>
            </a:r>
            <a:endParaRPr lang="en-US" sz="1400" dirty="0">
              <a:solidFill>
                <a:srgbClr val="404040"/>
              </a:solidFill>
            </a:endParaRPr>
          </a:p>
        </p:txBody>
      </p:sp>
      <p:sp>
        <p:nvSpPr>
          <p:cNvPr id="8" name="Flowchart: Process 7"/>
          <p:cNvSpPr/>
          <p:nvPr/>
        </p:nvSpPr>
        <p:spPr>
          <a:xfrm>
            <a:off x="676275" y="2246586"/>
            <a:ext cx="2742786" cy="866263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404040"/>
                </a:solidFill>
              </a:rPr>
              <a:t>Steer and focus beam for best transmission through bunching cavity using MEBT doublets and 2</a:t>
            </a:r>
            <a:r>
              <a:rPr lang="en-US" sz="1400" baseline="30000" dirty="0" smtClean="0">
                <a:solidFill>
                  <a:srgbClr val="404040"/>
                </a:solidFill>
              </a:rPr>
              <a:t>nd</a:t>
            </a:r>
            <a:r>
              <a:rPr lang="en-US" sz="1400" dirty="0" smtClean="0">
                <a:solidFill>
                  <a:srgbClr val="404040"/>
                </a:solidFill>
              </a:rPr>
              <a:t> toroid.</a:t>
            </a:r>
            <a:endParaRPr lang="en-US" sz="1400" dirty="0">
              <a:solidFill>
                <a:srgbClr val="404040"/>
              </a:solidFill>
            </a:endParaRPr>
          </a:p>
        </p:txBody>
      </p:sp>
      <p:sp>
        <p:nvSpPr>
          <p:cNvPr id="9" name="Flowchart: Process 8"/>
          <p:cNvSpPr/>
          <p:nvPr/>
        </p:nvSpPr>
        <p:spPr>
          <a:xfrm>
            <a:off x="676275" y="3305227"/>
            <a:ext cx="2742786" cy="860850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404040"/>
                </a:solidFill>
              </a:rPr>
              <a:t>Perform </a:t>
            </a:r>
            <a:r>
              <a:rPr lang="en-US" sz="1400" dirty="0" err="1" smtClean="0">
                <a:solidFill>
                  <a:srgbClr val="404040"/>
                </a:solidFill>
              </a:rPr>
              <a:t>buncher</a:t>
            </a:r>
            <a:r>
              <a:rPr lang="en-US" sz="1400" dirty="0" smtClean="0">
                <a:solidFill>
                  <a:srgbClr val="404040"/>
                </a:solidFill>
              </a:rPr>
              <a:t> cavity phase scan using movable BPM (</a:t>
            </a:r>
            <a:r>
              <a:rPr lang="en-US" sz="1400" dirty="0" err="1" smtClean="0">
                <a:solidFill>
                  <a:srgbClr val="404040"/>
                </a:solidFill>
              </a:rPr>
              <a:t>ToF</a:t>
            </a:r>
            <a:r>
              <a:rPr lang="en-US" sz="1400" dirty="0" smtClean="0">
                <a:solidFill>
                  <a:srgbClr val="404040"/>
                </a:solidFill>
              </a:rPr>
              <a:t>) and/or FFC.  Set phase to get </a:t>
            </a:r>
            <a:r>
              <a:rPr lang="en-US" sz="1400" dirty="0" smtClean="0">
                <a:solidFill>
                  <a:srgbClr val="404040"/>
                </a:solidFill>
              </a:rPr>
              <a:t>2.1 </a:t>
            </a:r>
            <a:r>
              <a:rPr lang="en-US" sz="1400" dirty="0" smtClean="0">
                <a:solidFill>
                  <a:srgbClr val="404040"/>
                </a:solidFill>
              </a:rPr>
              <a:t>MeV output energy.</a:t>
            </a:r>
            <a:endParaRPr lang="en-US" sz="1400" dirty="0">
              <a:solidFill>
                <a:srgbClr val="404040"/>
              </a:solidFill>
            </a:endParaRPr>
          </a:p>
        </p:txBody>
      </p:sp>
      <p:sp>
        <p:nvSpPr>
          <p:cNvPr id="10" name="Flowchart: Process 9"/>
          <p:cNvSpPr/>
          <p:nvPr/>
        </p:nvSpPr>
        <p:spPr>
          <a:xfrm>
            <a:off x="676275" y="4601915"/>
            <a:ext cx="2742786" cy="672992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404040"/>
                </a:solidFill>
              </a:rPr>
              <a:t>Verify longitudinal profile using FFC.</a:t>
            </a:r>
            <a:endParaRPr lang="en-US" sz="1400" dirty="0">
              <a:solidFill>
                <a:srgbClr val="404040"/>
              </a:solidFill>
            </a:endParaRPr>
          </a:p>
        </p:txBody>
      </p:sp>
      <p:sp>
        <p:nvSpPr>
          <p:cNvPr id="11" name="Flowchart: Process 10"/>
          <p:cNvSpPr/>
          <p:nvPr/>
        </p:nvSpPr>
        <p:spPr>
          <a:xfrm>
            <a:off x="4783552" y="1235234"/>
            <a:ext cx="2742786" cy="781239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404040"/>
                </a:solidFill>
              </a:rPr>
              <a:t>Capture transverse beam profile using scrapers and Faraday Cup.</a:t>
            </a:r>
            <a:endParaRPr lang="en-US" sz="1400" dirty="0">
              <a:solidFill>
                <a:srgbClr val="404040"/>
              </a:solidFill>
            </a:endParaRPr>
          </a:p>
        </p:txBody>
      </p:sp>
      <p:cxnSp>
        <p:nvCxnSpPr>
          <p:cNvPr id="12" name="Straight Arrow Connector 11"/>
          <p:cNvCxnSpPr>
            <a:stCxn id="7" idx="2"/>
            <a:endCxn id="8" idx="0"/>
          </p:cNvCxnSpPr>
          <p:nvPr/>
        </p:nvCxnSpPr>
        <p:spPr>
          <a:xfrm>
            <a:off x="2047668" y="2016474"/>
            <a:ext cx="0" cy="230112"/>
          </a:xfrm>
          <a:prstGeom prst="straightConnector1">
            <a:avLst/>
          </a:prstGeom>
          <a:ln>
            <a:solidFill>
              <a:srgbClr val="40404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8" idx="2"/>
            <a:endCxn id="9" idx="0"/>
          </p:cNvCxnSpPr>
          <p:nvPr/>
        </p:nvCxnSpPr>
        <p:spPr>
          <a:xfrm>
            <a:off x="2047668" y="3112849"/>
            <a:ext cx="0" cy="192378"/>
          </a:xfrm>
          <a:prstGeom prst="straightConnector1">
            <a:avLst/>
          </a:prstGeom>
          <a:ln>
            <a:solidFill>
              <a:srgbClr val="40404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9" idx="2"/>
            <a:endCxn id="10" idx="0"/>
          </p:cNvCxnSpPr>
          <p:nvPr/>
        </p:nvCxnSpPr>
        <p:spPr>
          <a:xfrm>
            <a:off x="2047668" y="4166077"/>
            <a:ext cx="0" cy="435838"/>
          </a:xfrm>
          <a:prstGeom prst="straightConnector1">
            <a:avLst/>
          </a:prstGeom>
          <a:ln>
            <a:solidFill>
              <a:srgbClr val="40404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0" idx="3"/>
            <a:endCxn id="11" idx="1"/>
          </p:cNvCxnSpPr>
          <p:nvPr/>
        </p:nvCxnSpPr>
        <p:spPr>
          <a:xfrm flipV="1">
            <a:off x="3419061" y="1625854"/>
            <a:ext cx="1364491" cy="3312557"/>
          </a:xfrm>
          <a:prstGeom prst="straightConnector1">
            <a:avLst/>
          </a:prstGeom>
          <a:ln>
            <a:solidFill>
              <a:srgbClr val="40404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Flowchart: Process 39"/>
          <p:cNvSpPr/>
          <p:nvPr/>
        </p:nvSpPr>
        <p:spPr>
          <a:xfrm>
            <a:off x="4783551" y="2658220"/>
            <a:ext cx="2742786" cy="672992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404040"/>
                </a:solidFill>
              </a:rPr>
              <a:t>Verify transverse emittance using quadrupoles, scrapers, and Faraday Cup.</a:t>
            </a:r>
            <a:endParaRPr lang="en-US" sz="1400" dirty="0">
              <a:solidFill>
                <a:srgbClr val="404040"/>
              </a:solidFill>
            </a:endParaRPr>
          </a:p>
        </p:txBody>
      </p:sp>
      <p:cxnSp>
        <p:nvCxnSpPr>
          <p:cNvPr id="41" name="Straight Arrow Connector 40"/>
          <p:cNvCxnSpPr>
            <a:stCxn id="11" idx="2"/>
            <a:endCxn id="40" idx="0"/>
          </p:cNvCxnSpPr>
          <p:nvPr/>
        </p:nvCxnSpPr>
        <p:spPr>
          <a:xfrm flipH="1">
            <a:off x="6154944" y="2016473"/>
            <a:ext cx="1" cy="641747"/>
          </a:xfrm>
          <a:prstGeom prst="straightConnector1">
            <a:avLst/>
          </a:prstGeom>
          <a:ln>
            <a:solidFill>
              <a:srgbClr val="40404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27919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Second version of RFQ diagnostic line includes beam dump capable of 10kW of beam power.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Dump borrowed from ORNL – SNS DTL commissioning dump.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RFQ resonant control system must be fully operational for CW beam transport through MEBT.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MPS will be upgraded to incorporate beam loss measurements in RFQ and MEBT scrapers.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MEBT 1-2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 altLang="en-US" smtClean="0"/>
              <a:t>11/9/2015</a:t>
            </a: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James Steimel | PXIE RFQ Commissioning Plans</a:t>
            </a:r>
            <a:endParaRPr lang="en-US" b="1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1456F2F-62F8-4BD5-83E6-D3C20E36CF7A}" type="slidenum">
              <a:rPr lang="en-US" altLang="en-US" smtClean="0"/>
              <a:pPr/>
              <a:t>18</a:t>
            </a:fld>
            <a:endParaRPr lang="en-US" alt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473" y="1043693"/>
            <a:ext cx="4653597" cy="280190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997700" y="3507043"/>
            <a:ext cx="163796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Picture by S. </a:t>
            </a:r>
            <a:r>
              <a:rPr lang="en-US" sz="1600" dirty="0" err="1" smtClean="0"/>
              <a:t>Oplt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7708847" y="1043693"/>
            <a:ext cx="69838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SNS dump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6332298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Plans forward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Input couplers are now the critical path item.  We will organize back-up plans if vendor cannot reliably braze final antenna.  This may start after this meeting.</a:t>
            </a:r>
          </a:p>
          <a:p>
            <a:r>
              <a:rPr lang="en-US" dirty="0" smtClean="0"/>
              <a:t>RF amplifiers can be made to run reliably at low duty pulsed, even if it’s not ready for CW operation.</a:t>
            </a:r>
          </a:p>
          <a:p>
            <a:r>
              <a:rPr lang="en-US" dirty="0" smtClean="0"/>
              <a:t>If input coupler components arrive before amplifier repairs are complete, RFQ will be conditioned in pulsed mode only and transition to MEBT 1-1 configuration for pulsed </a:t>
            </a:r>
            <a:r>
              <a:rPr lang="en-US" smtClean="0"/>
              <a:t>beam tests.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11/9/2015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James Steimel | PXIE RFQ Commissioning Plans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6485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RFQ designed and constructed at Berkeley Laboratories.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Successful collaboration between FNAL and LBNL engineering and scientific staff.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Picture shows LBNL RFQ engineering staff (and FNAL liaison) in front of assembled RFQ modules before final tuning.</a:t>
            </a:r>
            <a:endParaRPr lang="en-US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32736" y="1550504"/>
            <a:ext cx="5537939" cy="386963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09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altLang="en-US" dirty="0" smtClean="0">
                <a:latin typeface="Helvetica" panose="020B0604020202020204" pitchFamily="34" charset="0"/>
              </a:rPr>
              <a:t>LBNL Collaboration Engineers</a:t>
            </a:r>
          </a:p>
        </p:txBody>
      </p:sp>
      <p:sp>
        <p:nvSpPr>
          <p:cNvPr id="17411" name="Date Placeholder 3"/>
          <p:cNvSpPr>
            <a:spLocks noGrp="1"/>
          </p:cNvSpPr>
          <p:nvPr>
            <p:ph type="dt" sz="half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900" dirty="0" smtClean="0">
                <a:solidFill>
                  <a:srgbClr val="004C97"/>
                </a:solidFill>
                <a:latin typeface="Helvetica" panose="020B0604020202020204" pitchFamily="34" charset="0"/>
              </a:rPr>
              <a:t>11/9/2015</a:t>
            </a:r>
            <a:endParaRPr lang="en-US" altLang="en-US" sz="9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7412" name="Footer Placeholder 4"/>
          <p:cNvSpPr>
            <a:spLocks noGrp="1"/>
          </p:cNvSpPr>
          <p:nvPr>
            <p:ph type="ftr" sz="quarter" idx="17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900" dirty="0" smtClean="0">
                <a:solidFill>
                  <a:srgbClr val="004C97"/>
                </a:solidFill>
                <a:latin typeface="Helvetica" panose="020B0604020202020204" pitchFamily="34" charset="0"/>
              </a:rPr>
              <a:t>James Steimel | PXIE RFQ Commissioning Plans</a:t>
            </a:r>
            <a:endParaRPr lang="en-US" altLang="en-US" sz="900" b="1" dirty="0" smtClean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7413" name="Slide Number Placeholder 5"/>
          <p:cNvSpPr>
            <a:spLocks noGrp="1"/>
          </p:cNvSpPr>
          <p:nvPr>
            <p:ph type="sldNum" sz="quarter" idx="18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BEB160C5-AA0C-455C-8AD8-AC58C32009B6}" type="slidenum">
              <a:rPr lang="en-US" altLang="en-US" sz="9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2</a:t>
            </a:fld>
            <a:endParaRPr lang="en-US" altLang="en-US" sz="9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RFQ arrived at FNAL on Sept 15, 2015.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Picture on right shows RFQ in its PXIE beam line position.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Delivery was smooth and LBNL tuning was successfully verified.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RFQ was leak tested and successfully pumped down to specified vacuum pressure.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RFQ Delivered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 altLang="en-US" smtClean="0"/>
              <a:t>11/9/2015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James Steimel | PXIE RFQ Commissioning Plans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3</a:t>
            </a:fld>
            <a:endParaRPr lang="en-US" altLang="en-US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1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41" b="11821"/>
          <a:stretch/>
        </p:blipFill>
        <p:spPr>
          <a:xfrm>
            <a:off x="3470275" y="2015217"/>
            <a:ext cx="5421934" cy="268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9459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2276060" cy="499427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RFQ driven by two, </a:t>
            </a:r>
            <a:r>
              <a:rPr lang="en-US" dirty="0" err="1" smtClean="0"/>
              <a:t>indepen</a:t>
            </a:r>
            <a:r>
              <a:rPr lang="en-US" dirty="0" smtClean="0"/>
              <a:t>-dent RF power amplifiers.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Interlock system protects RFQ from overheating and sparking.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Resonant frequency control done only with water temperature control.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RFQ System Block Diagram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 altLang="en-US" smtClean="0"/>
              <a:t>11/9/2015</a:t>
            </a: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James Steimel | PXIE RFQ Commissioning Plans</a:t>
            </a:r>
            <a:endParaRPr lang="en-US" b="1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1456F2F-62F8-4BD5-83E6-D3C20E36CF7A}" type="slidenum">
              <a:rPr lang="en-US" altLang="en-US" smtClean="0"/>
              <a:pPr/>
              <a:t>4</a:t>
            </a:fld>
            <a:endParaRPr lang="en-US" altLang="en-US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15"/>
          </p:nvPr>
        </p:nvPicPr>
        <p:blipFill>
          <a:blip r:embed="rId2"/>
          <a:stretch>
            <a:fillRect/>
          </a:stretch>
        </p:blipFill>
        <p:spPr>
          <a:xfrm>
            <a:off x="2527201" y="1043694"/>
            <a:ext cx="6362799" cy="434836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744359" y="5399581"/>
            <a:ext cx="5928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404040"/>
                </a:solidFill>
              </a:rPr>
              <a:t>High level model of RFQ system components and interactions.</a:t>
            </a:r>
            <a:endParaRPr lang="en-US" sz="1800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2697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Vacuum equipment and most of water manifold components installed.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Hardware for resonance control is on-hand and mostly installed.  Work continues on control algorithms and interfaces.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Installation </a:t>
            </a:r>
            <a:r>
              <a:rPr lang="en-US" dirty="0" smtClean="0"/>
              <a:t>of instrumentation wiring and infrastructure will be next.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Infrastructure Status and Plans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 altLang="en-US" smtClean="0"/>
              <a:t>11/9/2015</a:t>
            </a: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James Steimel | PXIE RFQ Commissioning Plans</a:t>
            </a:r>
            <a:endParaRPr lang="en-US" b="1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1456F2F-62F8-4BD5-83E6-D3C20E36CF7A}" type="slidenum">
              <a:rPr lang="en-US" altLang="en-US" smtClean="0"/>
              <a:pPr/>
              <a:t>5</a:t>
            </a:fld>
            <a:endParaRPr lang="en-US" altLang="en-US"/>
          </a:p>
        </p:txBody>
      </p:sp>
      <p:pic>
        <p:nvPicPr>
          <p:cNvPr id="8" name="Content Placeholder 3"/>
          <p:cNvPicPr>
            <a:picLocks noGrp="1" noChangeAspect="1"/>
          </p:cNvPicPr>
          <p:nvPr>
            <p:ph sz="half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275" y="1507729"/>
            <a:ext cx="5419725" cy="4064793"/>
          </a:xfrm>
        </p:spPr>
      </p:pic>
    </p:spTree>
    <p:extLst>
      <p:ext uri="{BB962C8B-B14F-4D97-AF65-F5344CB8AC3E}">
        <p14:creationId xmlns:p14="http://schemas.microsoft.com/office/powerpoint/2010/main" val="6301270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Power amplifiers and circulator combo tested to 60kW CW power into matched load over 24hr period.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Circulators are temperature sensitive and need to be cooled to 83°F for ideal isolation.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Isolation of circulator not good enough to operate full CW power into short.  It should be good enough to protect power amplifier during fill time, sparks and trips.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Amplifier Commissioning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 altLang="en-US" smtClean="0"/>
              <a:t>11/9/2015</a:t>
            </a: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James Steimel | PXIE RFQ Commissioning Plans</a:t>
            </a:r>
            <a:endParaRPr lang="en-US" b="1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1456F2F-62F8-4BD5-83E6-D3C20E36CF7A}" type="slidenum">
              <a:rPr lang="en-US" altLang="en-US" smtClean="0"/>
              <a:pPr/>
              <a:t>6</a:t>
            </a:fld>
            <a:endParaRPr lang="en-US" altLang="en-US"/>
          </a:p>
        </p:txBody>
      </p:sp>
      <p:pic>
        <p:nvPicPr>
          <p:cNvPr id="8" name="Content Placeholder 7" descr="IMG_9165.jpeg"/>
          <p:cNvPicPr>
            <a:picLocks noGrp="1" noChangeAspect="1"/>
          </p:cNvPicPr>
          <p:nvPr>
            <p:ph sz="half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275" y="1507729"/>
            <a:ext cx="5419725" cy="4064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9685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228599" y="1043693"/>
            <a:ext cx="3654287" cy="499427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RFQ amplifiers have catastrophic failure mode when running CW.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Vendor is investigating and repairing under warranty.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Contracted spares </a:t>
            </a:r>
            <a:r>
              <a:rPr lang="en-US" dirty="0"/>
              <a:t>supply is currently </a:t>
            </a:r>
            <a:r>
              <a:rPr lang="en-US" dirty="0" smtClean="0"/>
              <a:t>depleted but negotiations underway for a larger supply.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Failure has not occurred when amplifiers run at 10% duty or less.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Amplifier Status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 altLang="en-US" smtClean="0"/>
              <a:t>11/9/2015</a:t>
            </a: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James Steimel | PXIE RFQ Commissioning Plans</a:t>
            </a:r>
            <a:endParaRPr lang="en-US" b="1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1456F2F-62F8-4BD5-83E6-D3C20E36CF7A}" type="slidenum">
              <a:rPr lang="en-US" altLang="en-US" smtClean="0"/>
              <a:pPr/>
              <a:t>7</a:t>
            </a:fld>
            <a:endParaRPr lang="en-US" altLang="en-US"/>
          </a:p>
        </p:txBody>
      </p:sp>
      <p:pic>
        <p:nvPicPr>
          <p:cNvPr id="8" name="Content Placeholder 6"/>
          <p:cNvPicPr>
            <a:picLocks noGrp="1" noChangeAspect="1"/>
          </p:cNvPicPr>
          <p:nvPr>
            <p:ph sz="half" idx="15"/>
          </p:nvPr>
        </p:nvPicPr>
        <p:blipFill>
          <a:blip r:embed="rId2"/>
          <a:stretch>
            <a:fillRect/>
          </a:stretch>
        </p:blipFill>
        <p:spPr>
          <a:xfrm>
            <a:off x="4249994" y="1042988"/>
            <a:ext cx="3860286" cy="499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9438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RFQ Commissioning Phases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11/9/2015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James Steimel | PXIE RFQ Commissioning Plans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8</a:t>
            </a:fld>
            <a:endParaRPr lang="en-US" altLang="en-US"/>
          </a:p>
        </p:txBody>
      </p:sp>
      <p:sp>
        <p:nvSpPr>
          <p:cNvPr id="7" name="Flowchart: Process 6"/>
          <p:cNvSpPr/>
          <p:nvPr/>
        </p:nvSpPr>
        <p:spPr>
          <a:xfrm>
            <a:off x="1811240" y="1673132"/>
            <a:ext cx="1563756" cy="662609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404040"/>
                </a:solidFill>
              </a:rPr>
              <a:t>Conditioning</a:t>
            </a:r>
            <a:endParaRPr lang="en-US" sz="1800" dirty="0">
              <a:solidFill>
                <a:srgbClr val="404040"/>
              </a:solidFill>
            </a:endParaRPr>
          </a:p>
        </p:txBody>
      </p:sp>
      <p:sp>
        <p:nvSpPr>
          <p:cNvPr id="8" name="Flowchart: Process 7"/>
          <p:cNvSpPr/>
          <p:nvPr/>
        </p:nvSpPr>
        <p:spPr>
          <a:xfrm>
            <a:off x="1811240" y="3155608"/>
            <a:ext cx="1563756" cy="662609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404040"/>
                </a:solidFill>
              </a:rPr>
              <a:t>Low Duty Beam Tests</a:t>
            </a:r>
            <a:endParaRPr lang="en-US" sz="1800" dirty="0">
              <a:solidFill>
                <a:srgbClr val="404040"/>
              </a:solidFill>
            </a:endParaRPr>
          </a:p>
        </p:txBody>
      </p:sp>
      <p:sp>
        <p:nvSpPr>
          <p:cNvPr id="9" name="Flowchart: Process 8"/>
          <p:cNvSpPr/>
          <p:nvPr/>
        </p:nvSpPr>
        <p:spPr>
          <a:xfrm>
            <a:off x="1811240" y="4835354"/>
            <a:ext cx="1563756" cy="662609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404040"/>
                </a:solidFill>
              </a:rPr>
              <a:t>High Current  Beam Tests</a:t>
            </a:r>
            <a:endParaRPr lang="en-US" sz="1800" dirty="0">
              <a:solidFill>
                <a:srgbClr val="404040"/>
              </a:solidFill>
            </a:endParaRPr>
          </a:p>
        </p:txBody>
      </p:sp>
      <p:sp>
        <p:nvSpPr>
          <p:cNvPr id="10" name="Flowchart: Document 9"/>
          <p:cNvSpPr/>
          <p:nvPr/>
        </p:nvSpPr>
        <p:spPr>
          <a:xfrm>
            <a:off x="4226707" y="1431235"/>
            <a:ext cx="3684840" cy="1135561"/>
          </a:xfrm>
          <a:prstGeom prst="flowChartDocumen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404040"/>
                </a:solidFill>
              </a:rPr>
              <a:t>Ensure low spark rate at rated field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404040"/>
                </a:solidFill>
              </a:rPr>
              <a:t>Verify cooling system effectiveness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404040"/>
                </a:solidFill>
              </a:rPr>
              <a:t>Measure peak field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404040"/>
                </a:solidFill>
              </a:rPr>
              <a:t>Measure thermal properties</a:t>
            </a:r>
            <a:endParaRPr lang="en-US" sz="1400" dirty="0">
              <a:solidFill>
                <a:srgbClr val="404040"/>
              </a:solidFill>
            </a:endParaRPr>
          </a:p>
        </p:txBody>
      </p:sp>
      <p:sp>
        <p:nvSpPr>
          <p:cNvPr id="11" name="Flowchart: Document 10"/>
          <p:cNvSpPr/>
          <p:nvPr/>
        </p:nvSpPr>
        <p:spPr>
          <a:xfrm>
            <a:off x="4226707" y="2723945"/>
            <a:ext cx="3684840" cy="1616702"/>
          </a:xfrm>
          <a:prstGeom prst="flowChartDocumen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404040"/>
                </a:solidFill>
              </a:rPr>
              <a:t>Beam steering/focusing for minimum loss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404040"/>
                </a:solidFill>
              </a:rPr>
              <a:t>Verify beam energy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404040"/>
                </a:solidFill>
              </a:rPr>
              <a:t>Longitudinal beam profile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404040"/>
                </a:solidFill>
              </a:rPr>
              <a:t>Transverse beam </a:t>
            </a:r>
            <a:r>
              <a:rPr lang="en-US" sz="1400" dirty="0" smtClean="0">
                <a:solidFill>
                  <a:srgbClr val="404040"/>
                </a:solidFill>
              </a:rPr>
              <a:t>profile</a:t>
            </a:r>
            <a:endParaRPr lang="en-US" sz="1400" dirty="0">
              <a:solidFill>
                <a:srgbClr val="404040"/>
              </a:solidFill>
            </a:endParaRPr>
          </a:p>
        </p:txBody>
      </p:sp>
      <p:sp>
        <p:nvSpPr>
          <p:cNvPr id="12" name="Flowchart: Document 11"/>
          <p:cNvSpPr/>
          <p:nvPr/>
        </p:nvSpPr>
        <p:spPr>
          <a:xfrm>
            <a:off x="4226707" y="4521834"/>
            <a:ext cx="3684840" cy="1289650"/>
          </a:xfrm>
          <a:prstGeom prst="flowChartDocumen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404040"/>
                </a:solidFill>
              </a:rPr>
              <a:t>Verify low loss, CW beam </a:t>
            </a:r>
            <a:r>
              <a:rPr lang="en-US" sz="1400" dirty="0" smtClean="0">
                <a:solidFill>
                  <a:srgbClr val="404040"/>
                </a:solidFill>
              </a:rPr>
              <a:t>acceleration</a:t>
            </a:r>
            <a:endParaRPr lang="en-US" sz="1400" dirty="0" smtClean="0">
              <a:solidFill>
                <a:srgbClr val="404040"/>
              </a:solidFill>
            </a:endParaRPr>
          </a:p>
        </p:txBody>
      </p:sp>
      <p:cxnSp>
        <p:nvCxnSpPr>
          <p:cNvPr id="14" name="Straight Arrow Connector 13"/>
          <p:cNvCxnSpPr>
            <a:stCxn id="7" idx="2"/>
            <a:endCxn id="8" idx="0"/>
          </p:cNvCxnSpPr>
          <p:nvPr/>
        </p:nvCxnSpPr>
        <p:spPr>
          <a:xfrm>
            <a:off x="2593118" y="2335741"/>
            <a:ext cx="0" cy="819867"/>
          </a:xfrm>
          <a:prstGeom prst="straightConnector1">
            <a:avLst/>
          </a:prstGeom>
          <a:ln>
            <a:solidFill>
              <a:srgbClr val="40404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8" idx="2"/>
            <a:endCxn id="9" idx="0"/>
          </p:cNvCxnSpPr>
          <p:nvPr/>
        </p:nvCxnSpPr>
        <p:spPr>
          <a:xfrm>
            <a:off x="2593118" y="3818217"/>
            <a:ext cx="0" cy="1017137"/>
          </a:xfrm>
          <a:prstGeom prst="straightConnector1">
            <a:avLst/>
          </a:prstGeom>
          <a:ln>
            <a:solidFill>
              <a:srgbClr val="40404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7" idx="3"/>
            <a:endCxn id="10" idx="1"/>
          </p:cNvCxnSpPr>
          <p:nvPr/>
        </p:nvCxnSpPr>
        <p:spPr>
          <a:xfrm flipV="1">
            <a:off x="3374996" y="1999016"/>
            <a:ext cx="851711" cy="5421"/>
          </a:xfrm>
          <a:prstGeom prst="line">
            <a:avLst/>
          </a:prstGeom>
          <a:ln>
            <a:solidFill>
              <a:srgbClr val="40404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8" idx="3"/>
          </p:cNvCxnSpPr>
          <p:nvPr/>
        </p:nvCxnSpPr>
        <p:spPr>
          <a:xfrm>
            <a:off x="3374996" y="3486913"/>
            <a:ext cx="851710" cy="2192"/>
          </a:xfrm>
          <a:prstGeom prst="line">
            <a:avLst/>
          </a:prstGeom>
          <a:ln>
            <a:solidFill>
              <a:srgbClr val="40404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9" idx="3"/>
          </p:cNvCxnSpPr>
          <p:nvPr/>
        </p:nvCxnSpPr>
        <p:spPr>
          <a:xfrm flipV="1">
            <a:off x="3374996" y="5155094"/>
            <a:ext cx="851711" cy="11565"/>
          </a:xfrm>
          <a:prstGeom prst="line">
            <a:avLst/>
          </a:prstGeom>
          <a:ln>
            <a:solidFill>
              <a:srgbClr val="40404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>
            <a:stCxn id="8" idx="1"/>
            <a:endCxn id="7" idx="1"/>
          </p:cNvCxnSpPr>
          <p:nvPr/>
        </p:nvCxnSpPr>
        <p:spPr>
          <a:xfrm rot="10800000">
            <a:off x="1811240" y="2004437"/>
            <a:ext cx="12700" cy="1482476"/>
          </a:xfrm>
          <a:prstGeom prst="bentConnector3">
            <a:avLst>
              <a:gd name="adj1" fmla="val 1800000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/>
          <p:cNvCxnSpPr/>
          <p:nvPr/>
        </p:nvCxnSpPr>
        <p:spPr>
          <a:xfrm rot="10800000" flipV="1">
            <a:off x="1792189" y="1913414"/>
            <a:ext cx="12700" cy="3162222"/>
          </a:xfrm>
          <a:prstGeom prst="bentConnector3">
            <a:avLst>
              <a:gd name="adj1" fmla="val 2843480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Flowchart: Alternate Process 29"/>
          <p:cNvSpPr/>
          <p:nvPr/>
        </p:nvSpPr>
        <p:spPr>
          <a:xfrm>
            <a:off x="228601" y="854790"/>
            <a:ext cx="1987826" cy="775240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404040"/>
                </a:solidFill>
              </a:rPr>
              <a:t>May condition RFQ in pulsed mode only if amplifiers not repaired in time.</a:t>
            </a:r>
            <a:endParaRPr lang="en-US" sz="1400" dirty="0">
              <a:solidFill>
                <a:srgbClr val="404040"/>
              </a:solidFill>
            </a:endParaRPr>
          </a:p>
        </p:txBody>
      </p:sp>
      <p:cxnSp>
        <p:nvCxnSpPr>
          <p:cNvPr id="34" name="Curved Connector 33"/>
          <p:cNvCxnSpPr/>
          <p:nvPr/>
        </p:nvCxnSpPr>
        <p:spPr>
          <a:xfrm rot="16200000" flipV="1">
            <a:off x="517719" y="2083065"/>
            <a:ext cx="1482476" cy="662609"/>
          </a:xfrm>
          <a:prstGeom prst="curvedConnector3">
            <a:avLst/>
          </a:prstGeom>
          <a:ln>
            <a:solidFill>
              <a:srgbClr val="404040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09238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Conditioning Prerequisites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Specified water flowing to all RFQ cooling channels.  Water temperature stable to within 2°C during conditioning activity.</a:t>
            </a:r>
          </a:p>
          <a:p>
            <a:r>
              <a:rPr lang="en-US" dirty="0" smtClean="0"/>
              <a:t>Input couplers installed, tuned and high voltage bias tested.</a:t>
            </a:r>
          </a:p>
          <a:p>
            <a:r>
              <a:rPr lang="en-US" dirty="0" smtClean="0"/>
              <a:t>Local interlocks tested.</a:t>
            </a:r>
          </a:p>
          <a:p>
            <a:r>
              <a:rPr lang="en-US" dirty="0" smtClean="0"/>
              <a:t>RF system capable of pulsed and CW operation.</a:t>
            </a:r>
          </a:p>
          <a:p>
            <a:pPr lvl="1"/>
            <a:r>
              <a:rPr lang="en-US" dirty="0" smtClean="0"/>
              <a:t>Power amplifiers tested successfully in CW and pulsed operation (recent CW failure).</a:t>
            </a:r>
          </a:p>
          <a:p>
            <a:pPr lvl="1"/>
            <a:r>
              <a:rPr lang="en-US" dirty="0" smtClean="0"/>
              <a:t>LLRF system capable of pulsed operation for up to 1ms at 15Hz before transitioning to CW.</a:t>
            </a:r>
          </a:p>
          <a:p>
            <a:r>
              <a:rPr lang="en-US" dirty="0" smtClean="0"/>
              <a:t>LLRF system can lock to RFQ resonant frequency.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11/9/2015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James Steimel | PXIE RFQ Commissioning Plans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9126868"/>
      </p:ext>
    </p:extLst>
  </p:cSld>
  <p:clrMapOvr>
    <a:masterClrMapping/>
  </p:clrMapOvr>
</p:sld>
</file>

<file path=ppt/theme/theme1.xml><?xml version="1.0" encoding="utf-8"?>
<a:theme xmlns:a="http://schemas.openxmlformats.org/drawingml/2006/main" name="FNAL_TemplateMac_060514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ccess [Read-Only]" id="{819DC3FE-B267-47B3-AA50-9B978C83E1FA}" vid="{73A176B7-2031-49E8-A62E-D659F59B3679}"/>
    </a:ext>
  </a:extLst>
</a:theme>
</file>

<file path=ppt/theme/theme2.xml><?xml version="1.0" encoding="utf-8"?>
<a:theme xmlns:a="http://schemas.openxmlformats.org/drawingml/2006/main" name="Fermilab: Footer Only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ccess [Read-Only]" id="{819DC3FE-B267-47B3-AA50-9B978C83E1FA}" vid="{A2DBE57C-C980-4E2F-ACDA-C39D89F4CEC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PIPIICollaboration</Template>
  <TotalTime>1647</TotalTime>
  <Words>1368</Words>
  <Application>Microsoft Office PowerPoint</Application>
  <PresentationFormat>On-screen Show (4:3)</PresentationFormat>
  <Paragraphs>188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ＭＳ Ｐゴシック</vt:lpstr>
      <vt:lpstr>ＭＳ Ｐゴシック</vt:lpstr>
      <vt:lpstr>Arial</vt:lpstr>
      <vt:lpstr>Calibri</vt:lpstr>
      <vt:lpstr>Helvetica</vt:lpstr>
      <vt:lpstr>FNAL_TemplateMac_060514</vt:lpstr>
      <vt:lpstr>Fermilab: Footer Only</vt:lpstr>
      <vt:lpstr>PXIE RFQ Commissioning Plans</vt:lpstr>
      <vt:lpstr>LBNL Collaboration Engineers</vt:lpstr>
      <vt:lpstr>RFQ Delivered</vt:lpstr>
      <vt:lpstr>RFQ System Block Diagram</vt:lpstr>
      <vt:lpstr>Infrastructure Status and Plans</vt:lpstr>
      <vt:lpstr>Power Amplifier Commissioning</vt:lpstr>
      <vt:lpstr>Power Amplifier Status</vt:lpstr>
      <vt:lpstr>RFQ Commissioning Phases</vt:lpstr>
      <vt:lpstr>Conditioning Prerequisites</vt:lpstr>
      <vt:lpstr>Input Couplers</vt:lpstr>
      <vt:lpstr>Coupler Issues</vt:lpstr>
      <vt:lpstr>Conditioning Process</vt:lpstr>
      <vt:lpstr>RFQ Resonance Control</vt:lpstr>
      <vt:lpstr>MEBT 1-1</vt:lpstr>
      <vt:lpstr>Low Duty Pulsed Beam Prerequisites</vt:lpstr>
      <vt:lpstr>MEBT 1-1 Machine Protection System</vt:lpstr>
      <vt:lpstr>Low Duty Pulsed Beam Commissioning Process</vt:lpstr>
      <vt:lpstr>MEBT 1-2</vt:lpstr>
      <vt:lpstr>Plans forward</vt:lpstr>
    </vt:vector>
  </TitlesOfParts>
  <Company>Sandbox Studio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PXIE RFQ Commissioning Plans</dc:title>
  <dc:creator>James M. Steimel x4826 09728N</dc:creator>
  <cp:lastModifiedBy>James M. Steimel x4826 09728N</cp:lastModifiedBy>
  <cp:revision>46</cp:revision>
  <cp:lastPrinted>2014-01-20T19:40:21Z</cp:lastPrinted>
  <dcterms:created xsi:type="dcterms:W3CDTF">2015-11-02T23:22:31Z</dcterms:created>
  <dcterms:modified xsi:type="dcterms:W3CDTF">2015-11-05T19:14:57Z</dcterms:modified>
</cp:coreProperties>
</file>