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265" r:id="rId3"/>
    <p:sldId id="269" r:id="rId4"/>
    <p:sldId id="271" r:id="rId5"/>
    <p:sldId id="272" r:id="rId6"/>
    <p:sldId id="294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92" r:id="rId16"/>
    <p:sldId id="293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11/9/2015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11/9/2015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11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10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63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71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862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67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70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11/9-10/2015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110601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International Program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Shekhar Mishra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PIP-II Collaboration Meeting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9-10 November 2015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IIFC: 650 MHz Cryomodule Test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0387"/>
            <a:ext cx="4625701" cy="4198150"/>
          </a:xfrm>
        </p:spPr>
        <p:txBody>
          <a:bodyPr>
            <a:normAutofit/>
          </a:bodyPr>
          <a:lstStyle/>
          <a:p>
            <a:r>
              <a:rPr lang="en-US" dirty="0" smtClean="0"/>
              <a:t>BARC will start the design of the 650 MHz CM test stand in FY2015.</a:t>
            </a:r>
          </a:p>
          <a:p>
            <a:r>
              <a:rPr lang="en-US" dirty="0" smtClean="0"/>
              <a:t>650 CM will be closed system with a </a:t>
            </a:r>
            <a:r>
              <a:rPr lang="en-US" dirty="0" err="1" smtClean="0"/>
              <a:t>cryo</a:t>
            </a:r>
            <a:r>
              <a:rPr lang="en-US" dirty="0" smtClean="0"/>
              <a:t>-distribution in the middle.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expected to be a relatively easier </a:t>
            </a:r>
            <a:r>
              <a:rPr lang="en-US" dirty="0" smtClean="0"/>
              <a:t>design. As compared to 1.3 GHz CM design and construction.  </a:t>
            </a:r>
          </a:p>
          <a:p>
            <a:r>
              <a:rPr lang="en-US" dirty="0" smtClean="0"/>
              <a:t>Goal: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676275" y="5217260"/>
            <a:ext cx="7606145" cy="922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Establishing procedure for large scale </a:t>
            </a:r>
            <a:r>
              <a:rPr lang="en-US" sz="1800" dirty="0" err="1" smtClean="0"/>
              <a:t>cryo</a:t>
            </a:r>
            <a:r>
              <a:rPr lang="en-US" sz="1800" dirty="0" smtClean="0"/>
              <a:t> fabrication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69" y="1425524"/>
            <a:ext cx="4266131" cy="262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217130" cy="641739"/>
          </a:xfrm>
        </p:spPr>
        <p:txBody>
          <a:bodyPr/>
          <a:lstStyle/>
          <a:p>
            <a:r>
              <a:rPr lang="en-US" dirty="0" smtClean="0"/>
              <a:t>DAE: 325 MHz Solid State RF Power Development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78338" y="909730"/>
            <a:ext cx="7827856" cy="4700496"/>
            <a:chOff x="790575" y="909729"/>
            <a:chExt cx="7816996" cy="5129121"/>
          </a:xfrm>
        </p:grpSpPr>
        <p:sp>
          <p:nvSpPr>
            <p:cNvPr id="8" name="object 4"/>
            <p:cNvSpPr/>
            <p:nvPr/>
          </p:nvSpPr>
          <p:spPr>
            <a:xfrm>
              <a:off x="2922930" y="920157"/>
              <a:ext cx="4171488" cy="2508625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52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90575" y="909729"/>
              <a:ext cx="7816996" cy="5129121"/>
              <a:chOff x="661917" y="909729"/>
              <a:chExt cx="7947771" cy="5451216"/>
            </a:xfrm>
          </p:grpSpPr>
          <p:sp>
            <p:nvSpPr>
              <p:cNvPr id="10" name="object 5"/>
              <p:cNvSpPr/>
              <p:nvPr/>
            </p:nvSpPr>
            <p:spPr>
              <a:xfrm>
                <a:off x="2912505" y="909729"/>
                <a:ext cx="4194077" cy="2519487"/>
              </a:xfrm>
              <a:custGeom>
                <a:avLst/>
                <a:gdLst/>
                <a:ahLst/>
                <a:cxnLst/>
                <a:rect l="l" t="t" r="r" b="b"/>
                <a:pathLst>
                  <a:path w="4904740" h="2946400">
                    <a:moveTo>
                      <a:pt x="4904232" y="2945893"/>
                    </a:moveTo>
                    <a:lnTo>
                      <a:pt x="4904232" y="0"/>
                    </a:lnTo>
                    <a:lnTo>
                      <a:pt x="0" y="0"/>
                    </a:lnTo>
                    <a:lnTo>
                      <a:pt x="0" y="2945893"/>
                    </a:lnTo>
                    <a:lnTo>
                      <a:pt x="6096" y="2945893"/>
                    </a:lnTo>
                    <a:lnTo>
                      <a:pt x="6096" y="12194"/>
                    </a:lnTo>
                    <a:lnTo>
                      <a:pt x="12192" y="6097"/>
                    </a:lnTo>
                    <a:lnTo>
                      <a:pt x="12192" y="12194"/>
                    </a:lnTo>
                    <a:lnTo>
                      <a:pt x="4892040" y="12194"/>
                    </a:lnTo>
                    <a:lnTo>
                      <a:pt x="4892040" y="6097"/>
                    </a:lnTo>
                    <a:lnTo>
                      <a:pt x="4898136" y="12194"/>
                    </a:lnTo>
                    <a:lnTo>
                      <a:pt x="4898136" y="2945893"/>
                    </a:lnTo>
                    <a:lnTo>
                      <a:pt x="4904232" y="2945893"/>
                    </a:lnTo>
                    <a:close/>
                  </a:path>
                  <a:path w="4904740" h="2946400">
                    <a:moveTo>
                      <a:pt x="12192" y="12194"/>
                    </a:moveTo>
                    <a:lnTo>
                      <a:pt x="12192" y="6097"/>
                    </a:lnTo>
                    <a:lnTo>
                      <a:pt x="6096" y="12194"/>
                    </a:lnTo>
                    <a:lnTo>
                      <a:pt x="12192" y="12194"/>
                    </a:lnTo>
                    <a:close/>
                  </a:path>
                  <a:path w="4904740" h="2946400">
                    <a:moveTo>
                      <a:pt x="12192" y="2945893"/>
                    </a:moveTo>
                    <a:lnTo>
                      <a:pt x="12192" y="12194"/>
                    </a:lnTo>
                    <a:lnTo>
                      <a:pt x="6096" y="12194"/>
                    </a:lnTo>
                    <a:lnTo>
                      <a:pt x="6096" y="2945893"/>
                    </a:lnTo>
                    <a:lnTo>
                      <a:pt x="12192" y="2945893"/>
                    </a:lnTo>
                    <a:close/>
                  </a:path>
                  <a:path w="4904740" h="2946400">
                    <a:moveTo>
                      <a:pt x="4898136" y="12194"/>
                    </a:moveTo>
                    <a:lnTo>
                      <a:pt x="4892040" y="6097"/>
                    </a:lnTo>
                    <a:lnTo>
                      <a:pt x="4892040" y="12194"/>
                    </a:lnTo>
                    <a:lnTo>
                      <a:pt x="4898136" y="12194"/>
                    </a:lnTo>
                    <a:close/>
                  </a:path>
                  <a:path w="4904740" h="2946400">
                    <a:moveTo>
                      <a:pt x="4898136" y="2945893"/>
                    </a:moveTo>
                    <a:lnTo>
                      <a:pt x="4898136" y="12194"/>
                    </a:lnTo>
                    <a:lnTo>
                      <a:pt x="4892040" y="12194"/>
                    </a:lnTo>
                    <a:lnTo>
                      <a:pt x="4892040" y="2945893"/>
                    </a:lnTo>
                    <a:lnTo>
                      <a:pt x="4898136" y="2945893"/>
                    </a:lnTo>
                    <a:close/>
                  </a:path>
                </a:pathLst>
              </a:custGeom>
              <a:solidFill>
                <a:srgbClr val="7F7F7F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7198673" y="1474008"/>
                <a:ext cx="1349877" cy="1253816"/>
              </a:xfrm>
              <a:custGeom>
                <a:avLst/>
                <a:gdLst/>
                <a:ahLst/>
                <a:cxnLst/>
                <a:rect l="l" t="t" r="r" b="b"/>
                <a:pathLst>
                  <a:path w="1358265" h="1478280">
                    <a:moveTo>
                      <a:pt x="0" y="0"/>
                    </a:moveTo>
                    <a:lnTo>
                      <a:pt x="0" y="1478280"/>
                    </a:lnTo>
                    <a:lnTo>
                      <a:pt x="1357884" y="1478280"/>
                    </a:lnTo>
                    <a:lnTo>
                      <a:pt x="13578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F3EA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12" name="object 7"/>
              <p:cNvSpPr txBox="1"/>
              <p:nvPr/>
            </p:nvSpPr>
            <p:spPr>
              <a:xfrm>
                <a:off x="7189698" y="1528993"/>
                <a:ext cx="1419990" cy="109875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marR="4344" indent="58643"/>
                <a:r>
                  <a:rPr sz="1539" spc="-17" dirty="0">
                    <a:latin typeface="Calibri"/>
                    <a:cs typeface="Calibri"/>
                  </a:rPr>
                  <a:t>R</a:t>
                </a:r>
                <a:r>
                  <a:rPr sz="1539" dirty="0">
                    <a:latin typeface="Calibri"/>
                    <a:cs typeface="Calibri"/>
                  </a:rPr>
                  <a:t>F</a:t>
                </a:r>
                <a:r>
                  <a:rPr sz="1539" spc="-47" dirty="0">
                    <a:latin typeface="Times New Roman"/>
                    <a:cs typeface="Times New Roman"/>
                  </a:rPr>
                  <a:t> </a:t>
                </a:r>
                <a:r>
                  <a:rPr sz="1539" spc="-47" dirty="0">
                    <a:latin typeface="Calibri"/>
                    <a:cs typeface="Calibri"/>
                  </a:rPr>
                  <a:t>P</a:t>
                </a:r>
                <a:r>
                  <a:rPr sz="1539" spc="-13" dirty="0">
                    <a:latin typeface="Calibri"/>
                    <a:cs typeface="Calibri"/>
                  </a:rPr>
                  <a:t>o</a:t>
                </a:r>
                <a:r>
                  <a:rPr sz="1539" spc="-26" dirty="0">
                    <a:latin typeface="Calibri"/>
                    <a:cs typeface="Calibri"/>
                  </a:rPr>
                  <a:t>w</a:t>
                </a:r>
                <a:r>
                  <a:rPr sz="1539" spc="-4" dirty="0">
                    <a:latin typeface="Calibri"/>
                    <a:cs typeface="Calibri"/>
                  </a:rPr>
                  <a:t>e</a:t>
                </a:r>
                <a:r>
                  <a:rPr sz="1539" spc="-9" dirty="0">
                    <a:latin typeface="Calibri"/>
                    <a:cs typeface="Calibri"/>
                  </a:rPr>
                  <a:t>r</a:t>
                </a:r>
                <a:r>
                  <a:rPr sz="1539" spc="-4" dirty="0">
                    <a:latin typeface="Times New Roman"/>
                    <a:cs typeface="Times New Roman"/>
                  </a:rPr>
                  <a:t> </a:t>
                </a:r>
                <a:r>
                  <a:rPr sz="1539" spc="-73" dirty="0">
                    <a:latin typeface="Calibri"/>
                    <a:cs typeface="Calibri"/>
                  </a:rPr>
                  <a:t>W</a:t>
                </a:r>
                <a:r>
                  <a:rPr sz="1539" spc="-21" dirty="0">
                    <a:latin typeface="Calibri"/>
                    <a:cs typeface="Calibri"/>
                  </a:rPr>
                  <a:t>a</a:t>
                </a:r>
                <a:r>
                  <a:rPr sz="1539" spc="-17" dirty="0">
                    <a:latin typeface="Calibri"/>
                    <a:cs typeface="Calibri"/>
                  </a:rPr>
                  <a:t>ve</a:t>
                </a:r>
                <a:r>
                  <a:rPr sz="1539" spc="-30" dirty="0">
                    <a:latin typeface="Calibri"/>
                    <a:cs typeface="Calibri"/>
                  </a:rPr>
                  <a:t>f</a:t>
                </a:r>
                <a:r>
                  <a:rPr sz="1539" spc="-4" dirty="0">
                    <a:latin typeface="Calibri"/>
                    <a:cs typeface="Calibri"/>
                  </a:rPr>
                  <a:t>o</a:t>
                </a:r>
                <a:r>
                  <a:rPr sz="1539" spc="-13" dirty="0">
                    <a:latin typeface="Calibri"/>
                    <a:cs typeface="Calibri"/>
                  </a:rPr>
                  <a:t>rm</a:t>
                </a:r>
                <a:r>
                  <a:rPr sz="1539" spc="-4" dirty="0">
                    <a:latin typeface="Times New Roman"/>
                    <a:cs typeface="Times New Roman"/>
                  </a:rPr>
                  <a:t> </a:t>
                </a:r>
                <a:r>
                  <a:rPr sz="1539" spc="-13" dirty="0">
                    <a:latin typeface="Calibri"/>
                    <a:cs typeface="Calibri"/>
                  </a:rPr>
                  <a:t>a</a:t>
                </a:r>
                <a:r>
                  <a:rPr sz="1539" spc="-9" dirty="0">
                    <a:latin typeface="Calibri"/>
                    <a:cs typeface="Calibri"/>
                  </a:rPr>
                  <a:t>t</a:t>
                </a:r>
                <a:r>
                  <a:rPr sz="1539" spc="-51" dirty="0">
                    <a:latin typeface="Times New Roman"/>
                    <a:cs typeface="Times New Roman"/>
                  </a:rPr>
                  <a:t> </a:t>
                </a:r>
                <a:r>
                  <a:rPr sz="1539" spc="-9" dirty="0">
                    <a:latin typeface="Calibri"/>
                    <a:cs typeface="Calibri"/>
                  </a:rPr>
                  <a:t>7</a:t>
                </a:r>
                <a:r>
                  <a:rPr sz="1539" spc="-38" dirty="0">
                    <a:latin typeface="Times New Roman"/>
                    <a:cs typeface="Times New Roman"/>
                  </a:rPr>
                  <a:t> </a:t>
                </a:r>
                <a:r>
                  <a:rPr sz="1539" spc="-13" dirty="0">
                    <a:latin typeface="Calibri"/>
                    <a:cs typeface="Calibri"/>
                  </a:rPr>
                  <a:t>k</a:t>
                </a:r>
                <a:r>
                  <a:rPr sz="1539" spc="-17" dirty="0">
                    <a:latin typeface="Calibri"/>
                    <a:cs typeface="Calibri"/>
                  </a:rPr>
                  <a:t>W</a:t>
                </a:r>
                <a:r>
                  <a:rPr sz="1539" spc="-30" dirty="0">
                    <a:latin typeface="Times New Roman"/>
                    <a:cs typeface="Times New Roman"/>
                  </a:rPr>
                  <a:t> </a:t>
                </a:r>
                <a:r>
                  <a:rPr sz="1539" spc="-4" dirty="0">
                    <a:latin typeface="Calibri"/>
                    <a:cs typeface="Calibri"/>
                  </a:rPr>
                  <a:t>o</a:t>
                </a:r>
                <a:r>
                  <a:rPr sz="1539" dirty="0">
                    <a:latin typeface="Calibri"/>
                    <a:cs typeface="Calibri"/>
                  </a:rPr>
                  <a:t>n</a:t>
                </a:r>
                <a:r>
                  <a:rPr sz="1539" dirty="0">
                    <a:latin typeface="Times New Roman"/>
                    <a:cs typeface="Times New Roman"/>
                  </a:rPr>
                  <a:t> </a:t>
                </a:r>
                <a:r>
                  <a:rPr sz="1539" dirty="0">
                    <a:latin typeface="Calibri"/>
                    <a:cs typeface="Calibri"/>
                  </a:rPr>
                  <a:t>sp</a:t>
                </a:r>
                <a:r>
                  <a:rPr sz="1539" spc="-4" dirty="0">
                    <a:latin typeface="Calibri"/>
                    <a:cs typeface="Calibri"/>
                  </a:rPr>
                  <a:t>e</a:t>
                </a:r>
                <a:r>
                  <a:rPr sz="1539" spc="-13" dirty="0">
                    <a:latin typeface="Calibri"/>
                    <a:cs typeface="Calibri"/>
                  </a:rPr>
                  <a:t>ctr</a:t>
                </a:r>
                <a:r>
                  <a:rPr sz="1539" dirty="0">
                    <a:latin typeface="Calibri"/>
                    <a:cs typeface="Calibri"/>
                  </a:rPr>
                  <a:t>u</a:t>
                </a:r>
                <a:r>
                  <a:rPr sz="1539" spc="-13" dirty="0">
                    <a:latin typeface="Calibri"/>
                    <a:cs typeface="Calibri"/>
                  </a:rPr>
                  <a:t>m</a:t>
                </a:r>
                <a:r>
                  <a:rPr sz="1539" spc="-4" dirty="0">
                    <a:latin typeface="Times New Roman"/>
                    <a:cs typeface="Times New Roman"/>
                  </a:rPr>
                  <a:t> </a:t>
                </a:r>
                <a:r>
                  <a:rPr sz="1539" dirty="0">
                    <a:latin typeface="Calibri"/>
                    <a:cs typeface="Calibri"/>
                  </a:rPr>
                  <a:t>ana</a:t>
                </a:r>
                <a:r>
                  <a:rPr sz="1539" spc="-9" dirty="0">
                    <a:latin typeface="Calibri"/>
                    <a:cs typeface="Calibri"/>
                  </a:rPr>
                  <a:t>l</a:t>
                </a:r>
                <a:r>
                  <a:rPr sz="1539" spc="-17" dirty="0">
                    <a:latin typeface="Calibri"/>
                    <a:cs typeface="Calibri"/>
                  </a:rPr>
                  <a:t>y</a:t>
                </a:r>
                <a:r>
                  <a:rPr sz="1539" spc="-34" dirty="0">
                    <a:latin typeface="Calibri"/>
                    <a:cs typeface="Calibri"/>
                  </a:rPr>
                  <a:t>z</a:t>
                </a:r>
                <a:r>
                  <a:rPr sz="1539" spc="-4" dirty="0">
                    <a:latin typeface="Calibri"/>
                    <a:cs typeface="Calibri"/>
                  </a:rPr>
                  <a:t>e</a:t>
                </a:r>
                <a:r>
                  <a:rPr sz="1539" spc="-9" dirty="0">
                    <a:latin typeface="Calibri"/>
                    <a:cs typeface="Calibri"/>
                  </a:rPr>
                  <a:t>r</a:t>
                </a:r>
                <a:endParaRPr sz="1539" dirty="0">
                  <a:latin typeface="Calibri"/>
                  <a:cs typeface="Calibri"/>
                </a:endParaRPr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1150612" y="1230311"/>
                <a:ext cx="1588797" cy="1025714"/>
              </a:xfrm>
              <a:custGeom>
                <a:avLst/>
                <a:gdLst/>
                <a:ahLst/>
                <a:cxnLst/>
                <a:rect l="l" t="t" r="r" b="b"/>
                <a:pathLst>
                  <a:path w="1858010" h="1199514">
                    <a:moveTo>
                      <a:pt x="0" y="0"/>
                    </a:moveTo>
                    <a:lnTo>
                      <a:pt x="0" y="1199390"/>
                    </a:lnTo>
                    <a:lnTo>
                      <a:pt x="1857756" y="1199390"/>
                    </a:lnTo>
                    <a:lnTo>
                      <a:pt x="18577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F3EA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1145400" y="1225103"/>
                <a:ext cx="1599114" cy="1037659"/>
              </a:xfrm>
              <a:custGeom>
                <a:avLst/>
                <a:gdLst/>
                <a:ahLst/>
                <a:cxnLst/>
                <a:rect l="l" t="t" r="r" b="b"/>
                <a:pathLst>
                  <a:path w="1870075" h="1213485">
                    <a:moveTo>
                      <a:pt x="1869948" y="1210053"/>
                    </a:moveTo>
                    <a:lnTo>
                      <a:pt x="1869948" y="3045"/>
                    </a:lnTo>
                    <a:lnTo>
                      <a:pt x="1868411" y="0"/>
                    </a:lnTo>
                    <a:lnTo>
                      <a:pt x="3048" y="0"/>
                    </a:lnTo>
                    <a:lnTo>
                      <a:pt x="0" y="3045"/>
                    </a:lnTo>
                    <a:lnTo>
                      <a:pt x="0" y="1210053"/>
                    </a:lnTo>
                    <a:lnTo>
                      <a:pt x="3048" y="1213101"/>
                    </a:lnTo>
                    <a:lnTo>
                      <a:pt x="6096" y="1213101"/>
                    </a:lnTo>
                    <a:lnTo>
                      <a:pt x="6096" y="12188"/>
                    </a:lnTo>
                    <a:lnTo>
                      <a:pt x="13716" y="6090"/>
                    </a:lnTo>
                    <a:lnTo>
                      <a:pt x="13716" y="12188"/>
                    </a:lnTo>
                    <a:lnTo>
                      <a:pt x="1857743" y="12188"/>
                    </a:lnTo>
                    <a:lnTo>
                      <a:pt x="1857743" y="6090"/>
                    </a:lnTo>
                    <a:lnTo>
                      <a:pt x="1863839" y="12188"/>
                    </a:lnTo>
                    <a:lnTo>
                      <a:pt x="1863839" y="1213101"/>
                    </a:lnTo>
                    <a:lnTo>
                      <a:pt x="1868411" y="1213101"/>
                    </a:lnTo>
                    <a:lnTo>
                      <a:pt x="1869948" y="1210053"/>
                    </a:lnTo>
                    <a:close/>
                  </a:path>
                  <a:path w="1870075" h="1213485">
                    <a:moveTo>
                      <a:pt x="13716" y="12188"/>
                    </a:moveTo>
                    <a:lnTo>
                      <a:pt x="13716" y="6090"/>
                    </a:lnTo>
                    <a:lnTo>
                      <a:pt x="6096" y="12188"/>
                    </a:lnTo>
                    <a:lnTo>
                      <a:pt x="13716" y="12188"/>
                    </a:lnTo>
                    <a:close/>
                  </a:path>
                  <a:path w="1870075" h="1213485">
                    <a:moveTo>
                      <a:pt x="13716" y="1199385"/>
                    </a:moveTo>
                    <a:lnTo>
                      <a:pt x="13716" y="12188"/>
                    </a:lnTo>
                    <a:lnTo>
                      <a:pt x="6096" y="12188"/>
                    </a:lnTo>
                    <a:lnTo>
                      <a:pt x="6096" y="1199385"/>
                    </a:lnTo>
                    <a:lnTo>
                      <a:pt x="13716" y="1199385"/>
                    </a:lnTo>
                    <a:close/>
                  </a:path>
                  <a:path w="1870075" h="1213485">
                    <a:moveTo>
                      <a:pt x="1863839" y="1199385"/>
                    </a:moveTo>
                    <a:lnTo>
                      <a:pt x="6096" y="1199385"/>
                    </a:lnTo>
                    <a:lnTo>
                      <a:pt x="13716" y="1205481"/>
                    </a:lnTo>
                    <a:lnTo>
                      <a:pt x="13716" y="1213101"/>
                    </a:lnTo>
                    <a:lnTo>
                      <a:pt x="1857743" y="1213101"/>
                    </a:lnTo>
                    <a:lnTo>
                      <a:pt x="1857743" y="1205481"/>
                    </a:lnTo>
                    <a:lnTo>
                      <a:pt x="1863839" y="1199385"/>
                    </a:lnTo>
                    <a:close/>
                  </a:path>
                  <a:path w="1870075" h="1213485">
                    <a:moveTo>
                      <a:pt x="13716" y="1213101"/>
                    </a:moveTo>
                    <a:lnTo>
                      <a:pt x="13716" y="1205481"/>
                    </a:lnTo>
                    <a:lnTo>
                      <a:pt x="6096" y="1199385"/>
                    </a:lnTo>
                    <a:lnTo>
                      <a:pt x="6096" y="1213101"/>
                    </a:lnTo>
                    <a:lnTo>
                      <a:pt x="13716" y="1213101"/>
                    </a:lnTo>
                    <a:close/>
                  </a:path>
                  <a:path w="1870075" h="1213485">
                    <a:moveTo>
                      <a:pt x="1863839" y="12188"/>
                    </a:moveTo>
                    <a:lnTo>
                      <a:pt x="1857743" y="6090"/>
                    </a:lnTo>
                    <a:lnTo>
                      <a:pt x="1857743" y="12188"/>
                    </a:lnTo>
                    <a:lnTo>
                      <a:pt x="1863839" y="12188"/>
                    </a:lnTo>
                    <a:close/>
                  </a:path>
                  <a:path w="1870075" h="1213485">
                    <a:moveTo>
                      <a:pt x="1863839" y="1199385"/>
                    </a:moveTo>
                    <a:lnTo>
                      <a:pt x="1863839" y="12188"/>
                    </a:lnTo>
                    <a:lnTo>
                      <a:pt x="1857743" y="12188"/>
                    </a:lnTo>
                    <a:lnTo>
                      <a:pt x="1857743" y="1199385"/>
                    </a:lnTo>
                    <a:lnTo>
                      <a:pt x="1863839" y="1199385"/>
                    </a:lnTo>
                    <a:close/>
                  </a:path>
                  <a:path w="1870075" h="1213485">
                    <a:moveTo>
                      <a:pt x="1863839" y="1213101"/>
                    </a:moveTo>
                    <a:lnTo>
                      <a:pt x="1863839" y="1199385"/>
                    </a:lnTo>
                    <a:lnTo>
                      <a:pt x="1857743" y="1205481"/>
                    </a:lnTo>
                    <a:lnTo>
                      <a:pt x="1857743" y="1213101"/>
                    </a:lnTo>
                    <a:lnTo>
                      <a:pt x="1863839" y="1213101"/>
                    </a:lnTo>
                    <a:close/>
                  </a:path>
                </a:pathLst>
              </a:custGeom>
              <a:solidFill>
                <a:srgbClr val="319369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15" name="object 10"/>
              <p:cNvSpPr txBox="1"/>
              <p:nvPr/>
            </p:nvSpPr>
            <p:spPr>
              <a:xfrm>
                <a:off x="1215340" y="1227921"/>
                <a:ext cx="1397877" cy="10069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 marR="4344" indent="-1086" algn="ctr"/>
                <a:r>
                  <a:rPr sz="1539" spc="-4" dirty="0">
                    <a:latin typeface="Calibri"/>
                    <a:cs typeface="Calibri"/>
                  </a:rPr>
                  <a:t>D</a:t>
                </a:r>
                <a:r>
                  <a:rPr sz="1539" spc="-9" dirty="0">
                    <a:latin typeface="Calibri"/>
                    <a:cs typeface="Calibri"/>
                  </a:rPr>
                  <a:t>i</a:t>
                </a:r>
                <a:r>
                  <a:rPr sz="1539" dirty="0">
                    <a:latin typeface="Calibri"/>
                    <a:cs typeface="Calibri"/>
                  </a:rPr>
                  <a:t>sp</a:t>
                </a:r>
                <a:r>
                  <a:rPr sz="1539" spc="-9" dirty="0">
                    <a:latin typeface="Calibri"/>
                    <a:cs typeface="Calibri"/>
                  </a:rPr>
                  <a:t>l</a:t>
                </a:r>
                <a:r>
                  <a:rPr sz="1539" spc="-30" dirty="0">
                    <a:latin typeface="Calibri"/>
                    <a:cs typeface="Calibri"/>
                  </a:rPr>
                  <a:t>a</a:t>
                </a:r>
                <a:r>
                  <a:rPr sz="1539" spc="-9" dirty="0">
                    <a:latin typeface="Calibri"/>
                    <a:cs typeface="Calibri"/>
                  </a:rPr>
                  <a:t>y</a:t>
                </a:r>
                <a:r>
                  <a:rPr sz="1539" spc="-34" dirty="0">
                    <a:latin typeface="Times New Roman"/>
                    <a:cs typeface="Times New Roman"/>
                  </a:rPr>
                  <a:t> </a:t>
                </a:r>
                <a:r>
                  <a:rPr sz="1539" spc="-4" dirty="0">
                    <a:latin typeface="Calibri"/>
                    <a:cs typeface="Calibri"/>
                  </a:rPr>
                  <a:t>o</a:t>
                </a:r>
                <a:r>
                  <a:rPr sz="1539" dirty="0">
                    <a:latin typeface="Calibri"/>
                    <a:cs typeface="Calibri"/>
                  </a:rPr>
                  <a:t>f</a:t>
                </a:r>
                <a:r>
                  <a:rPr sz="1539" dirty="0">
                    <a:latin typeface="Times New Roman"/>
                    <a:cs typeface="Times New Roman"/>
                  </a:rPr>
                  <a:t> </a:t>
                </a:r>
                <a:r>
                  <a:rPr sz="1539" spc="-4" dirty="0">
                    <a:latin typeface="Calibri"/>
                    <a:cs typeface="Calibri"/>
                  </a:rPr>
                  <a:t>C</a:t>
                </a:r>
                <a:r>
                  <a:rPr sz="1539" dirty="0">
                    <a:latin typeface="Calibri"/>
                    <a:cs typeface="Calibri"/>
                  </a:rPr>
                  <a:t>a</a:t>
                </a:r>
                <a:r>
                  <a:rPr sz="1539" spc="-9" dirty="0">
                    <a:latin typeface="Calibri"/>
                    <a:cs typeface="Calibri"/>
                  </a:rPr>
                  <a:t>l</a:t>
                </a:r>
                <a:r>
                  <a:rPr sz="1539" spc="-4" dirty="0">
                    <a:latin typeface="Calibri"/>
                    <a:cs typeface="Calibri"/>
                  </a:rPr>
                  <a:t>o</a:t>
                </a:r>
                <a:r>
                  <a:rPr sz="1539" spc="-13" dirty="0">
                    <a:latin typeface="Calibri"/>
                    <a:cs typeface="Calibri"/>
                  </a:rPr>
                  <a:t>r</a:t>
                </a:r>
                <a:r>
                  <a:rPr sz="1539" spc="-9" dirty="0">
                    <a:latin typeface="Calibri"/>
                    <a:cs typeface="Calibri"/>
                  </a:rPr>
                  <a:t>i</a:t>
                </a:r>
                <a:r>
                  <a:rPr sz="1539" spc="-13" dirty="0">
                    <a:latin typeface="Calibri"/>
                    <a:cs typeface="Calibri"/>
                  </a:rPr>
                  <a:t>m</a:t>
                </a:r>
                <a:r>
                  <a:rPr sz="1539" spc="-17" dirty="0">
                    <a:latin typeface="Calibri"/>
                    <a:cs typeface="Calibri"/>
                  </a:rPr>
                  <a:t>e</a:t>
                </a:r>
                <a:r>
                  <a:rPr sz="1539" spc="-13" dirty="0">
                    <a:latin typeface="Calibri"/>
                    <a:cs typeface="Calibri"/>
                  </a:rPr>
                  <a:t>tr</a:t>
                </a:r>
                <a:r>
                  <a:rPr sz="1539" spc="-9" dirty="0">
                    <a:latin typeface="Calibri"/>
                    <a:cs typeface="Calibri"/>
                  </a:rPr>
                  <a:t>ic</a:t>
                </a:r>
                <a:r>
                  <a:rPr sz="1539" spc="-4" dirty="0">
                    <a:latin typeface="Times New Roman"/>
                    <a:cs typeface="Times New Roman"/>
                  </a:rPr>
                  <a:t> </a:t>
                </a:r>
                <a:r>
                  <a:rPr sz="1539" spc="-13" dirty="0">
                    <a:latin typeface="Calibri"/>
                    <a:cs typeface="Calibri"/>
                  </a:rPr>
                  <a:t>m</a:t>
                </a:r>
                <a:r>
                  <a:rPr sz="1539" spc="-4" dirty="0">
                    <a:latin typeface="Calibri"/>
                    <a:cs typeface="Calibri"/>
                  </a:rPr>
                  <a:t>e</a:t>
                </a:r>
                <a:r>
                  <a:rPr sz="1539" dirty="0">
                    <a:latin typeface="Calibri"/>
                    <a:cs typeface="Calibri"/>
                  </a:rPr>
                  <a:t>asu</a:t>
                </a:r>
                <a:r>
                  <a:rPr sz="1539" spc="-34" dirty="0">
                    <a:latin typeface="Calibri"/>
                    <a:cs typeface="Calibri"/>
                  </a:rPr>
                  <a:t>r</a:t>
                </a:r>
                <a:r>
                  <a:rPr sz="1539" spc="-4" dirty="0">
                    <a:latin typeface="Calibri"/>
                    <a:cs typeface="Calibri"/>
                  </a:rPr>
                  <a:t>e</a:t>
                </a:r>
                <a:r>
                  <a:rPr sz="1539" spc="-13" dirty="0">
                    <a:latin typeface="Calibri"/>
                    <a:cs typeface="Calibri"/>
                  </a:rPr>
                  <a:t>m</a:t>
                </a:r>
                <a:r>
                  <a:rPr sz="1539" spc="-4" dirty="0">
                    <a:latin typeface="Calibri"/>
                    <a:cs typeface="Calibri"/>
                  </a:rPr>
                  <a:t>e</a:t>
                </a:r>
                <a:r>
                  <a:rPr sz="1539" spc="-13" dirty="0">
                    <a:latin typeface="Calibri"/>
                    <a:cs typeface="Calibri"/>
                  </a:rPr>
                  <a:t>n</a:t>
                </a:r>
                <a:r>
                  <a:rPr sz="1539" spc="-9" dirty="0">
                    <a:latin typeface="Calibri"/>
                    <a:cs typeface="Calibri"/>
                  </a:rPr>
                  <a:t>t</a:t>
                </a:r>
                <a:r>
                  <a:rPr sz="1539" spc="-60" dirty="0">
                    <a:latin typeface="Times New Roman"/>
                    <a:cs typeface="Times New Roman"/>
                  </a:rPr>
                  <a:t> </a:t>
                </a:r>
                <a:r>
                  <a:rPr sz="1539" spc="-4" dirty="0">
                    <a:latin typeface="Calibri"/>
                    <a:cs typeface="Calibri"/>
                  </a:rPr>
                  <a:t>o</a:t>
                </a:r>
                <a:r>
                  <a:rPr sz="1539" dirty="0">
                    <a:latin typeface="Calibri"/>
                    <a:cs typeface="Calibri"/>
                  </a:rPr>
                  <a:t>f</a:t>
                </a:r>
                <a:r>
                  <a:rPr sz="1539" dirty="0">
                    <a:latin typeface="Times New Roman"/>
                    <a:cs typeface="Times New Roman"/>
                  </a:rPr>
                  <a:t> </a:t>
                </a:r>
                <a:r>
                  <a:rPr sz="1539" spc="-17" dirty="0">
                    <a:latin typeface="Calibri"/>
                    <a:cs typeface="Calibri"/>
                  </a:rPr>
                  <a:t>R</a:t>
                </a:r>
                <a:r>
                  <a:rPr sz="1539" dirty="0">
                    <a:latin typeface="Calibri"/>
                    <a:cs typeface="Calibri"/>
                  </a:rPr>
                  <a:t>F</a:t>
                </a:r>
                <a:r>
                  <a:rPr sz="1539" spc="-47" dirty="0">
                    <a:latin typeface="Times New Roman"/>
                    <a:cs typeface="Times New Roman"/>
                  </a:rPr>
                  <a:t> </a:t>
                </a:r>
                <a:r>
                  <a:rPr sz="1539" spc="-47" dirty="0">
                    <a:latin typeface="Calibri"/>
                    <a:cs typeface="Calibri"/>
                  </a:rPr>
                  <a:t>P</a:t>
                </a:r>
                <a:r>
                  <a:rPr sz="1539" spc="-13" dirty="0">
                    <a:latin typeface="Calibri"/>
                    <a:cs typeface="Calibri"/>
                  </a:rPr>
                  <a:t>o</a:t>
                </a:r>
                <a:r>
                  <a:rPr sz="1539" spc="-26" dirty="0">
                    <a:latin typeface="Calibri"/>
                    <a:cs typeface="Calibri"/>
                  </a:rPr>
                  <a:t>w</a:t>
                </a:r>
                <a:r>
                  <a:rPr sz="1539" spc="-4" dirty="0">
                    <a:latin typeface="Calibri"/>
                    <a:cs typeface="Calibri"/>
                  </a:rPr>
                  <a:t>e</a:t>
                </a:r>
                <a:r>
                  <a:rPr sz="1539" spc="-9" dirty="0">
                    <a:latin typeface="Calibri"/>
                    <a:cs typeface="Calibri"/>
                  </a:rPr>
                  <a:t>r</a:t>
                </a:r>
                <a:endParaRPr sz="1539" dirty="0">
                  <a:latin typeface="Calibri"/>
                  <a:cs typeface="Calibri"/>
                </a:endParaRPr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5121400" y="1932729"/>
                <a:ext cx="2016133" cy="97739"/>
              </a:xfrm>
              <a:custGeom>
                <a:avLst/>
                <a:gdLst/>
                <a:ahLst/>
                <a:cxnLst/>
                <a:rect l="l" t="t" r="r" b="b"/>
                <a:pathLst>
                  <a:path w="2357754" h="114300">
                    <a:moveTo>
                      <a:pt x="77736" y="0"/>
                    </a:moveTo>
                    <a:lnTo>
                      <a:pt x="0" y="35052"/>
                    </a:lnTo>
                    <a:lnTo>
                      <a:pt x="64008" y="69616"/>
                    </a:lnTo>
                    <a:lnTo>
                      <a:pt x="64008" y="32004"/>
                    </a:lnTo>
                    <a:lnTo>
                      <a:pt x="77083" y="32394"/>
                    </a:lnTo>
                    <a:lnTo>
                      <a:pt x="77736" y="0"/>
                    </a:lnTo>
                    <a:close/>
                  </a:path>
                  <a:path w="2357754" h="114300">
                    <a:moveTo>
                      <a:pt x="77083" y="32394"/>
                    </a:moveTo>
                    <a:lnTo>
                      <a:pt x="64008" y="32004"/>
                    </a:lnTo>
                    <a:lnTo>
                      <a:pt x="64008" y="44196"/>
                    </a:lnTo>
                    <a:lnTo>
                      <a:pt x="76837" y="44588"/>
                    </a:lnTo>
                    <a:lnTo>
                      <a:pt x="77083" y="32394"/>
                    </a:lnTo>
                    <a:close/>
                  </a:path>
                  <a:path w="2357754" h="114300">
                    <a:moveTo>
                      <a:pt x="76837" y="44588"/>
                    </a:moveTo>
                    <a:lnTo>
                      <a:pt x="64008" y="44196"/>
                    </a:lnTo>
                    <a:lnTo>
                      <a:pt x="64008" y="69616"/>
                    </a:lnTo>
                    <a:lnTo>
                      <a:pt x="76200" y="76200"/>
                    </a:lnTo>
                    <a:lnTo>
                      <a:pt x="76837" y="44588"/>
                    </a:lnTo>
                    <a:close/>
                  </a:path>
                  <a:path w="2357754" h="114300">
                    <a:moveTo>
                      <a:pt x="2357628" y="114300"/>
                    </a:moveTo>
                    <a:lnTo>
                      <a:pt x="2357628" y="100584"/>
                    </a:lnTo>
                    <a:lnTo>
                      <a:pt x="77083" y="32394"/>
                    </a:lnTo>
                    <a:lnTo>
                      <a:pt x="76837" y="44588"/>
                    </a:lnTo>
                    <a:lnTo>
                      <a:pt x="2357628" y="1143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2735272" y="1739858"/>
                <a:ext cx="1287979" cy="1261915"/>
              </a:xfrm>
              <a:custGeom>
                <a:avLst/>
                <a:gdLst/>
                <a:ahLst/>
                <a:cxnLst/>
                <a:rect l="l" t="t" r="r" b="b"/>
                <a:pathLst>
                  <a:path w="1506220" h="1475739">
                    <a:moveTo>
                      <a:pt x="1454874" y="1416967"/>
                    </a:moveTo>
                    <a:lnTo>
                      <a:pt x="9144" y="0"/>
                    </a:lnTo>
                    <a:lnTo>
                      <a:pt x="0" y="9144"/>
                    </a:lnTo>
                    <a:lnTo>
                      <a:pt x="1445860" y="1426238"/>
                    </a:lnTo>
                    <a:lnTo>
                      <a:pt x="1454874" y="1416967"/>
                    </a:lnTo>
                    <a:close/>
                  </a:path>
                  <a:path w="1506220" h="1475739">
                    <a:moveTo>
                      <a:pt x="1464564" y="1462278"/>
                    </a:moveTo>
                    <a:lnTo>
                      <a:pt x="1464564" y="1426464"/>
                    </a:lnTo>
                    <a:lnTo>
                      <a:pt x="1455420" y="1435608"/>
                    </a:lnTo>
                    <a:lnTo>
                      <a:pt x="1445860" y="1426238"/>
                    </a:lnTo>
                    <a:lnTo>
                      <a:pt x="1423416" y="1449324"/>
                    </a:lnTo>
                    <a:lnTo>
                      <a:pt x="1464564" y="1462278"/>
                    </a:lnTo>
                    <a:close/>
                  </a:path>
                  <a:path w="1506220" h="1475739">
                    <a:moveTo>
                      <a:pt x="1464564" y="1426464"/>
                    </a:moveTo>
                    <a:lnTo>
                      <a:pt x="1454874" y="1416967"/>
                    </a:lnTo>
                    <a:lnTo>
                      <a:pt x="1445860" y="1426238"/>
                    </a:lnTo>
                    <a:lnTo>
                      <a:pt x="1455420" y="1435608"/>
                    </a:lnTo>
                    <a:lnTo>
                      <a:pt x="1464564" y="1426464"/>
                    </a:lnTo>
                    <a:close/>
                  </a:path>
                  <a:path w="1506220" h="1475739">
                    <a:moveTo>
                      <a:pt x="1505712" y="1475232"/>
                    </a:moveTo>
                    <a:lnTo>
                      <a:pt x="1476756" y="1394460"/>
                    </a:lnTo>
                    <a:lnTo>
                      <a:pt x="1454874" y="1416967"/>
                    </a:lnTo>
                    <a:lnTo>
                      <a:pt x="1464564" y="1426464"/>
                    </a:lnTo>
                    <a:lnTo>
                      <a:pt x="1464564" y="1462278"/>
                    </a:lnTo>
                    <a:lnTo>
                      <a:pt x="1505712" y="14752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661917" y="2330200"/>
                <a:ext cx="2199769" cy="1098582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661917" y="2318472"/>
                <a:ext cx="2210524" cy="1110420"/>
              </a:xfrm>
              <a:custGeom>
                <a:avLst/>
                <a:gdLst/>
                <a:ahLst/>
                <a:cxnLst/>
                <a:rect l="l" t="t" r="r" b="b"/>
                <a:pathLst>
                  <a:path w="2585085" h="1298575">
                    <a:moveTo>
                      <a:pt x="2584693" y="1298447"/>
                    </a:moveTo>
                    <a:lnTo>
                      <a:pt x="2584693" y="0"/>
                    </a:lnTo>
                    <a:lnTo>
                      <a:pt x="0" y="0"/>
                    </a:lnTo>
                    <a:lnTo>
                      <a:pt x="0" y="13716"/>
                    </a:lnTo>
                    <a:lnTo>
                      <a:pt x="2572514" y="13716"/>
                    </a:lnTo>
                    <a:lnTo>
                      <a:pt x="2572514" y="7620"/>
                    </a:lnTo>
                    <a:lnTo>
                      <a:pt x="2578597" y="13716"/>
                    </a:lnTo>
                    <a:lnTo>
                      <a:pt x="2578597" y="1298447"/>
                    </a:lnTo>
                    <a:lnTo>
                      <a:pt x="2584693" y="1298447"/>
                    </a:lnTo>
                    <a:close/>
                  </a:path>
                  <a:path w="2585085" h="1298575">
                    <a:moveTo>
                      <a:pt x="2578597" y="13716"/>
                    </a:moveTo>
                    <a:lnTo>
                      <a:pt x="2572514" y="7620"/>
                    </a:lnTo>
                    <a:lnTo>
                      <a:pt x="2572514" y="13716"/>
                    </a:lnTo>
                    <a:lnTo>
                      <a:pt x="2578597" y="13716"/>
                    </a:lnTo>
                    <a:close/>
                  </a:path>
                  <a:path w="2585085" h="1298575">
                    <a:moveTo>
                      <a:pt x="2578597" y="1298447"/>
                    </a:moveTo>
                    <a:lnTo>
                      <a:pt x="2578597" y="13716"/>
                    </a:lnTo>
                    <a:lnTo>
                      <a:pt x="2572514" y="13716"/>
                    </a:lnTo>
                    <a:lnTo>
                      <a:pt x="2572514" y="1298447"/>
                    </a:lnTo>
                    <a:lnTo>
                      <a:pt x="2578597" y="12984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20" name="object 15"/>
              <p:cNvSpPr/>
              <p:nvPr/>
            </p:nvSpPr>
            <p:spPr>
              <a:xfrm>
                <a:off x="661917" y="3428783"/>
                <a:ext cx="7819097" cy="2932162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3429000">
                    <a:moveTo>
                      <a:pt x="0" y="0"/>
                    </a:moveTo>
                    <a:lnTo>
                      <a:pt x="9143990" y="0"/>
                    </a:lnTo>
                    <a:lnTo>
                      <a:pt x="9143990" y="3429000"/>
                    </a:lnTo>
                    <a:lnTo>
                      <a:pt x="0" y="3429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7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21" name="object 16"/>
              <p:cNvSpPr/>
              <p:nvPr/>
            </p:nvSpPr>
            <p:spPr>
              <a:xfrm>
                <a:off x="2922930" y="3388129"/>
                <a:ext cx="4171488" cy="2932161"/>
              </a:xfrm>
              <a:prstGeom prst="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22" name="object 17"/>
              <p:cNvSpPr/>
              <p:nvPr/>
            </p:nvSpPr>
            <p:spPr>
              <a:xfrm>
                <a:off x="2917718" y="3428783"/>
                <a:ext cx="0" cy="2932162"/>
              </a:xfrm>
              <a:custGeom>
                <a:avLst/>
                <a:gdLst/>
                <a:ahLst/>
                <a:cxnLst/>
                <a:rect l="l" t="t" r="r" b="b"/>
                <a:pathLst>
                  <a:path h="3429000">
                    <a:moveTo>
                      <a:pt x="0" y="0"/>
                    </a:moveTo>
                    <a:lnTo>
                      <a:pt x="0" y="3429000"/>
                    </a:lnTo>
                  </a:path>
                </a:pathLst>
              </a:custGeom>
              <a:ln w="13462">
                <a:solidFill>
                  <a:srgbClr val="7F7F7F"/>
                </a:solidFill>
              </a:ln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23" name="object 18"/>
              <p:cNvSpPr/>
              <p:nvPr/>
            </p:nvSpPr>
            <p:spPr>
              <a:xfrm>
                <a:off x="7100934" y="3428783"/>
                <a:ext cx="0" cy="2932162"/>
              </a:xfrm>
              <a:custGeom>
                <a:avLst/>
                <a:gdLst/>
                <a:ahLst/>
                <a:cxnLst/>
                <a:rect l="l" t="t" r="r" b="b"/>
                <a:pathLst>
                  <a:path h="3429000">
                    <a:moveTo>
                      <a:pt x="0" y="0"/>
                    </a:moveTo>
                    <a:lnTo>
                      <a:pt x="0" y="3429000"/>
                    </a:lnTo>
                  </a:path>
                </a:pathLst>
              </a:custGeom>
              <a:ln w="13462">
                <a:solidFill>
                  <a:srgbClr val="7F7F7F"/>
                </a:solidFill>
              </a:ln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24" name="object 19"/>
              <p:cNvSpPr/>
              <p:nvPr/>
            </p:nvSpPr>
            <p:spPr>
              <a:xfrm>
                <a:off x="661917" y="3428783"/>
                <a:ext cx="2199769" cy="1099886"/>
              </a:xfrm>
              <a:prstGeom prst="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25" name="object 20"/>
              <p:cNvSpPr/>
              <p:nvPr/>
            </p:nvSpPr>
            <p:spPr>
              <a:xfrm>
                <a:off x="661917" y="3428783"/>
                <a:ext cx="2210524" cy="1112049"/>
              </a:xfrm>
              <a:custGeom>
                <a:avLst/>
                <a:gdLst/>
                <a:ahLst/>
                <a:cxnLst/>
                <a:rect l="l" t="t" r="r" b="b"/>
                <a:pathLst>
                  <a:path w="2585085" h="1300479">
                    <a:moveTo>
                      <a:pt x="2578597" y="1286256"/>
                    </a:moveTo>
                    <a:lnTo>
                      <a:pt x="0" y="1286256"/>
                    </a:lnTo>
                    <a:lnTo>
                      <a:pt x="0" y="1299972"/>
                    </a:lnTo>
                    <a:lnTo>
                      <a:pt x="2572514" y="1299972"/>
                    </a:lnTo>
                    <a:lnTo>
                      <a:pt x="2572514" y="1292352"/>
                    </a:lnTo>
                    <a:lnTo>
                      <a:pt x="2578597" y="1286256"/>
                    </a:lnTo>
                    <a:close/>
                  </a:path>
                  <a:path w="2585085" h="1300479">
                    <a:moveTo>
                      <a:pt x="2584693" y="1299972"/>
                    </a:moveTo>
                    <a:lnTo>
                      <a:pt x="2584693" y="0"/>
                    </a:lnTo>
                    <a:lnTo>
                      <a:pt x="2572514" y="0"/>
                    </a:lnTo>
                    <a:lnTo>
                      <a:pt x="2572514" y="1286256"/>
                    </a:lnTo>
                    <a:lnTo>
                      <a:pt x="2578597" y="1286256"/>
                    </a:lnTo>
                    <a:lnTo>
                      <a:pt x="2578597" y="1299972"/>
                    </a:lnTo>
                    <a:lnTo>
                      <a:pt x="2584693" y="1299972"/>
                    </a:lnTo>
                    <a:close/>
                  </a:path>
                  <a:path w="2585085" h="1300479">
                    <a:moveTo>
                      <a:pt x="2578597" y="1299972"/>
                    </a:moveTo>
                    <a:lnTo>
                      <a:pt x="2578597" y="1286256"/>
                    </a:lnTo>
                    <a:lnTo>
                      <a:pt x="2572514" y="1292352"/>
                    </a:lnTo>
                    <a:lnTo>
                      <a:pt x="2572514" y="1299972"/>
                    </a:lnTo>
                    <a:lnTo>
                      <a:pt x="2578597" y="129997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26" name="object 21"/>
              <p:cNvSpPr/>
              <p:nvPr/>
            </p:nvSpPr>
            <p:spPr>
              <a:xfrm>
                <a:off x="890584" y="4621954"/>
                <a:ext cx="1644616" cy="1162828"/>
              </a:xfrm>
              <a:custGeom>
                <a:avLst/>
                <a:gdLst/>
                <a:ahLst/>
                <a:cxnLst/>
                <a:rect l="l" t="t" r="r" b="b"/>
                <a:pathLst>
                  <a:path w="1856739" h="1201420">
                    <a:moveTo>
                      <a:pt x="0" y="0"/>
                    </a:moveTo>
                    <a:lnTo>
                      <a:pt x="0" y="1200914"/>
                    </a:lnTo>
                    <a:lnTo>
                      <a:pt x="1856232" y="1200914"/>
                    </a:lnTo>
                    <a:lnTo>
                      <a:pt x="18562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F3EA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27" name="object 22"/>
              <p:cNvSpPr/>
              <p:nvPr/>
            </p:nvSpPr>
            <p:spPr>
              <a:xfrm>
                <a:off x="908750" y="4672452"/>
                <a:ext cx="1600743" cy="1110917"/>
              </a:xfrm>
              <a:custGeom>
                <a:avLst/>
                <a:gdLst/>
                <a:ahLst/>
                <a:cxnLst/>
                <a:rect l="l" t="t" r="r" b="b"/>
                <a:pathLst>
                  <a:path w="1871980" h="1213485">
                    <a:moveTo>
                      <a:pt x="1871465" y="1210056"/>
                    </a:moveTo>
                    <a:lnTo>
                      <a:pt x="1871465" y="3048"/>
                    </a:lnTo>
                    <a:lnTo>
                      <a:pt x="1868417" y="0"/>
                    </a:lnTo>
                    <a:lnTo>
                      <a:pt x="3054" y="0"/>
                    </a:lnTo>
                    <a:lnTo>
                      <a:pt x="0" y="3048"/>
                    </a:lnTo>
                    <a:lnTo>
                      <a:pt x="0" y="1210056"/>
                    </a:lnTo>
                    <a:lnTo>
                      <a:pt x="3054" y="1213104"/>
                    </a:lnTo>
                    <a:lnTo>
                      <a:pt x="7613" y="1213104"/>
                    </a:lnTo>
                    <a:lnTo>
                      <a:pt x="7613" y="12192"/>
                    </a:lnTo>
                    <a:lnTo>
                      <a:pt x="13722" y="6096"/>
                    </a:lnTo>
                    <a:lnTo>
                      <a:pt x="13722" y="12192"/>
                    </a:lnTo>
                    <a:lnTo>
                      <a:pt x="1857762" y="12192"/>
                    </a:lnTo>
                    <a:lnTo>
                      <a:pt x="1857762" y="6096"/>
                    </a:lnTo>
                    <a:lnTo>
                      <a:pt x="1863845" y="12192"/>
                    </a:lnTo>
                    <a:lnTo>
                      <a:pt x="1863845" y="1213104"/>
                    </a:lnTo>
                    <a:lnTo>
                      <a:pt x="1868417" y="1213104"/>
                    </a:lnTo>
                    <a:lnTo>
                      <a:pt x="1871465" y="1210056"/>
                    </a:lnTo>
                    <a:close/>
                  </a:path>
                  <a:path w="1871980" h="1213485">
                    <a:moveTo>
                      <a:pt x="13722" y="12192"/>
                    </a:moveTo>
                    <a:lnTo>
                      <a:pt x="13722" y="6096"/>
                    </a:lnTo>
                    <a:lnTo>
                      <a:pt x="7613" y="12192"/>
                    </a:lnTo>
                    <a:lnTo>
                      <a:pt x="13722" y="12192"/>
                    </a:lnTo>
                    <a:close/>
                  </a:path>
                  <a:path w="1871980" h="1213485">
                    <a:moveTo>
                      <a:pt x="13722" y="1199388"/>
                    </a:moveTo>
                    <a:lnTo>
                      <a:pt x="13722" y="12192"/>
                    </a:lnTo>
                    <a:lnTo>
                      <a:pt x="7613" y="12192"/>
                    </a:lnTo>
                    <a:lnTo>
                      <a:pt x="7613" y="1199388"/>
                    </a:lnTo>
                    <a:lnTo>
                      <a:pt x="13722" y="1199388"/>
                    </a:lnTo>
                    <a:close/>
                  </a:path>
                  <a:path w="1871980" h="1213485">
                    <a:moveTo>
                      <a:pt x="1863845" y="1199388"/>
                    </a:moveTo>
                    <a:lnTo>
                      <a:pt x="7613" y="1199388"/>
                    </a:lnTo>
                    <a:lnTo>
                      <a:pt x="13722" y="1207008"/>
                    </a:lnTo>
                    <a:lnTo>
                      <a:pt x="13722" y="1213104"/>
                    </a:lnTo>
                    <a:lnTo>
                      <a:pt x="1857762" y="1213104"/>
                    </a:lnTo>
                    <a:lnTo>
                      <a:pt x="1857762" y="1207008"/>
                    </a:lnTo>
                    <a:lnTo>
                      <a:pt x="1863845" y="1199388"/>
                    </a:lnTo>
                    <a:close/>
                  </a:path>
                  <a:path w="1871980" h="1213485">
                    <a:moveTo>
                      <a:pt x="13722" y="1213104"/>
                    </a:moveTo>
                    <a:lnTo>
                      <a:pt x="13722" y="1207008"/>
                    </a:lnTo>
                    <a:lnTo>
                      <a:pt x="7613" y="1199388"/>
                    </a:lnTo>
                    <a:lnTo>
                      <a:pt x="7613" y="1213104"/>
                    </a:lnTo>
                    <a:lnTo>
                      <a:pt x="13722" y="1213104"/>
                    </a:lnTo>
                    <a:close/>
                  </a:path>
                  <a:path w="1871980" h="1213485">
                    <a:moveTo>
                      <a:pt x="1863845" y="12192"/>
                    </a:moveTo>
                    <a:lnTo>
                      <a:pt x="1857762" y="6096"/>
                    </a:lnTo>
                    <a:lnTo>
                      <a:pt x="1857762" y="12192"/>
                    </a:lnTo>
                    <a:lnTo>
                      <a:pt x="1863845" y="12192"/>
                    </a:lnTo>
                    <a:close/>
                  </a:path>
                  <a:path w="1871980" h="1213485">
                    <a:moveTo>
                      <a:pt x="1863845" y="1199388"/>
                    </a:moveTo>
                    <a:lnTo>
                      <a:pt x="1863845" y="12192"/>
                    </a:lnTo>
                    <a:lnTo>
                      <a:pt x="1857762" y="12192"/>
                    </a:lnTo>
                    <a:lnTo>
                      <a:pt x="1857762" y="1199388"/>
                    </a:lnTo>
                    <a:lnTo>
                      <a:pt x="1863845" y="1199388"/>
                    </a:lnTo>
                    <a:close/>
                  </a:path>
                  <a:path w="1871980" h="1213485">
                    <a:moveTo>
                      <a:pt x="1863845" y="1213104"/>
                    </a:moveTo>
                    <a:lnTo>
                      <a:pt x="1863845" y="1199388"/>
                    </a:lnTo>
                    <a:lnTo>
                      <a:pt x="1857762" y="1207008"/>
                    </a:lnTo>
                    <a:lnTo>
                      <a:pt x="1857762" y="1213104"/>
                    </a:lnTo>
                    <a:lnTo>
                      <a:pt x="1863845" y="1213104"/>
                    </a:lnTo>
                    <a:close/>
                  </a:path>
                </a:pathLst>
              </a:custGeom>
              <a:solidFill>
                <a:srgbClr val="319369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  <p:sp>
            <p:nvSpPr>
              <p:cNvPr id="28" name="object 23"/>
              <p:cNvSpPr txBox="1"/>
              <p:nvPr/>
            </p:nvSpPr>
            <p:spPr>
              <a:xfrm>
                <a:off x="914396" y="4653991"/>
                <a:ext cx="1638877" cy="109875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317" marR="4344" indent="-2172" algn="ctr"/>
                <a:r>
                  <a:rPr sz="1539" spc="-4" dirty="0">
                    <a:latin typeface="Calibri"/>
                    <a:cs typeface="Calibri"/>
                  </a:rPr>
                  <a:t>Se</a:t>
                </a:r>
                <a:r>
                  <a:rPr sz="1539" dirty="0">
                    <a:latin typeface="Calibri"/>
                    <a:cs typeface="Calibri"/>
                  </a:rPr>
                  <a:t>ns</a:t>
                </a:r>
                <a:r>
                  <a:rPr sz="1539" spc="-4" dirty="0">
                    <a:latin typeface="Calibri"/>
                    <a:cs typeface="Calibri"/>
                  </a:rPr>
                  <a:t>o</a:t>
                </a:r>
                <a:r>
                  <a:rPr sz="1539" spc="-9" dirty="0">
                    <a:latin typeface="Calibri"/>
                    <a:cs typeface="Calibri"/>
                  </a:rPr>
                  <a:t>r</a:t>
                </a:r>
                <a:r>
                  <a:rPr sz="1539" spc="-51" dirty="0">
                    <a:latin typeface="Times New Roman"/>
                    <a:cs typeface="Times New Roman"/>
                  </a:rPr>
                  <a:t> </a:t>
                </a:r>
                <a:r>
                  <a:rPr sz="1539" dirty="0">
                    <a:latin typeface="Calibri"/>
                    <a:cs typeface="Calibri"/>
                  </a:rPr>
                  <a:t>d</a:t>
                </a:r>
                <a:r>
                  <a:rPr sz="1539" spc="-13" dirty="0">
                    <a:latin typeface="Calibri"/>
                    <a:cs typeface="Calibri"/>
                  </a:rPr>
                  <a:t>a</a:t>
                </a:r>
                <a:r>
                  <a:rPr sz="1539" spc="-34" dirty="0">
                    <a:latin typeface="Calibri"/>
                    <a:cs typeface="Calibri"/>
                  </a:rPr>
                  <a:t>t</a:t>
                </a:r>
                <a:r>
                  <a:rPr sz="1539" dirty="0">
                    <a:latin typeface="Calibri"/>
                    <a:cs typeface="Calibri"/>
                  </a:rPr>
                  <a:t>a</a:t>
                </a:r>
                <a:r>
                  <a:rPr sz="1539" spc="-38" dirty="0">
                    <a:latin typeface="Times New Roman"/>
                    <a:cs typeface="Times New Roman"/>
                  </a:rPr>
                  <a:t> </a:t>
                </a:r>
                <a:r>
                  <a:rPr sz="1539" spc="-4" dirty="0">
                    <a:latin typeface="Calibri"/>
                    <a:cs typeface="Calibri"/>
                  </a:rPr>
                  <a:t>o</a:t>
                </a:r>
                <a:r>
                  <a:rPr sz="1539" dirty="0">
                    <a:latin typeface="Calibri"/>
                    <a:cs typeface="Calibri"/>
                  </a:rPr>
                  <a:t>f</a:t>
                </a:r>
                <a:r>
                  <a:rPr sz="1539" dirty="0">
                    <a:latin typeface="Times New Roman"/>
                    <a:cs typeface="Times New Roman"/>
                  </a:rPr>
                  <a:t> </a:t>
                </a:r>
                <a:r>
                  <a:rPr sz="1539" spc="-4" dirty="0">
                    <a:latin typeface="Calibri"/>
                    <a:cs typeface="Calibri"/>
                  </a:rPr>
                  <a:t>C</a:t>
                </a:r>
                <a:r>
                  <a:rPr sz="1539" dirty="0">
                    <a:latin typeface="Calibri"/>
                    <a:cs typeface="Calibri"/>
                  </a:rPr>
                  <a:t>a</a:t>
                </a:r>
                <a:r>
                  <a:rPr sz="1539" spc="-9" dirty="0">
                    <a:latin typeface="Calibri"/>
                    <a:cs typeface="Calibri"/>
                  </a:rPr>
                  <a:t>l</a:t>
                </a:r>
                <a:r>
                  <a:rPr sz="1539" spc="-4" dirty="0">
                    <a:latin typeface="Calibri"/>
                    <a:cs typeface="Calibri"/>
                  </a:rPr>
                  <a:t>o</a:t>
                </a:r>
                <a:r>
                  <a:rPr sz="1539" spc="-13" dirty="0">
                    <a:latin typeface="Calibri"/>
                    <a:cs typeface="Calibri"/>
                  </a:rPr>
                  <a:t>r</a:t>
                </a:r>
                <a:r>
                  <a:rPr sz="1539" spc="-9" dirty="0">
                    <a:latin typeface="Calibri"/>
                    <a:cs typeface="Calibri"/>
                  </a:rPr>
                  <a:t>i</a:t>
                </a:r>
                <a:r>
                  <a:rPr sz="1539" spc="-13" dirty="0">
                    <a:latin typeface="Calibri"/>
                    <a:cs typeface="Calibri"/>
                  </a:rPr>
                  <a:t>m</a:t>
                </a:r>
                <a:r>
                  <a:rPr sz="1539" spc="-17" dirty="0">
                    <a:latin typeface="Calibri"/>
                    <a:cs typeface="Calibri"/>
                  </a:rPr>
                  <a:t>e</a:t>
                </a:r>
                <a:r>
                  <a:rPr sz="1539" spc="-13" dirty="0">
                    <a:latin typeface="Calibri"/>
                    <a:cs typeface="Calibri"/>
                  </a:rPr>
                  <a:t>tr</a:t>
                </a:r>
                <a:r>
                  <a:rPr sz="1539" spc="-9" dirty="0">
                    <a:latin typeface="Calibri"/>
                    <a:cs typeface="Calibri"/>
                  </a:rPr>
                  <a:t>ic</a:t>
                </a:r>
                <a:r>
                  <a:rPr sz="1539" spc="-4" dirty="0">
                    <a:latin typeface="Times New Roman"/>
                    <a:cs typeface="Times New Roman"/>
                  </a:rPr>
                  <a:t> </a:t>
                </a:r>
                <a:r>
                  <a:rPr sz="1539" spc="-13" dirty="0">
                    <a:latin typeface="Calibri"/>
                    <a:cs typeface="Calibri"/>
                  </a:rPr>
                  <a:t>m</a:t>
                </a:r>
                <a:r>
                  <a:rPr sz="1539" spc="-4" dirty="0">
                    <a:latin typeface="Calibri"/>
                    <a:cs typeface="Calibri"/>
                  </a:rPr>
                  <a:t>e</a:t>
                </a:r>
                <a:r>
                  <a:rPr sz="1539" dirty="0">
                    <a:latin typeface="Calibri"/>
                    <a:cs typeface="Calibri"/>
                  </a:rPr>
                  <a:t>asu</a:t>
                </a:r>
                <a:r>
                  <a:rPr sz="1539" spc="-34" dirty="0">
                    <a:latin typeface="Calibri"/>
                    <a:cs typeface="Calibri"/>
                  </a:rPr>
                  <a:t>r</a:t>
                </a:r>
                <a:r>
                  <a:rPr sz="1539" spc="-4" dirty="0">
                    <a:latin typeface="Calibri"/>
                    <a:cs typeface="Calibri"/>
                  </a:rPr>
                  <a:t>e</a:t>
                </a:r>
                <a:r>
                  <a:rPr sz="1539" spc="-13" dirty="0">
                    <a:latin typeface="Calibri"/>
                    <a:cs typeface="Calibri"/>
                  </a:rPr>
                  <a:t>m</a:t>
                </a:r>
                <a:r>
                  <a:rPr sz="1539" spc="-4" dirty="0">
                    <a:latin typeface="Calibri"/>
                    <a:cs typeface="Calibri"/>
                  </a:rPr>
                  <a:t>e</a:t>
                </a:r>
                <a:r>
                  <a:rPr sz="1539" spc="-13" dirty="0">
                    <a:latin typeface="Calibri"/>
                    <a:cs typeface="Calibri"/>
                  </a:rPr>
                  <a:t>n</a:t>
                </a:r>
                <a:r>
                  <a:rPr sz="1539" spc="-9" dirty="0">
                    <a:latin typeface="Calibri"/>
                    <a:cs typeface="Calibri"/>
                  </a:rPr>
                  <a:t>t</a:t>
                </a:r>
                <a:r>
                  <a:rPr sz="1539" spc="-60" dirty="0">
                    <a:latin typeface="Times New Roman"/>
                    <a:cs typeface="Times New Roman"/>
                  </a:rPr>
                  <a:t> </a:t>
                </a:r>
                <a:r>
                  <a:rPr sz="1539" spc="-4" dirty="0">
                    <a:latin typeface="Calibri"/>
                    <a:cs typeface="Calibri"/>
                  </a:rPr>
                  <a:t>o</a:t>
                </a:r>
                <a:r>
                  <a:rPr sz="1539" dirty="0">
                    <a:latin typeface="Calibri"/>
                    <a:cs typeface="Calibri"/>
                  </a:rPr>
                  <a:t>f</a:t>
                </a:r>
                <a:r>
                  <a:rPr sz="1539" dirty="0">
                    <a:latin typeface="Times New Roman"/>
                    <a:cs typeface="Times New Roman"/>
                  </a:rPr>
                  <a:t> </a:t>
                </a:r>
                <a:r>
                  <a:rPr sz="1539" spc="-17" dirty="0">
                    <a:latin typeface="Calibri"/>
                    <a:cs typeface="Calibri"/>
                  </a:rPr>
                  <a:t>R</a:t>
                </a:r>
                <a:r>
                  <a:rPr sz="1539" dirty="0">
                    <a:latin typeface="Calibri"/>
                    <a:cs typeface="Calibri"/>
                  </a:rPr>
                  <a:t>F</a:t>
                </a:r>
                <a:r>
                  <a:rPr sz="1539" spc="-47" dirty="0">
                    <a:latin typeface="Times New Roman"/>
                    <a:cs typeface="Times New Roman"/>
                  </a:rPr>
                  <a:t> </a:t>
                </a:r>
                <a:r>
                  <a:rPr sz="1539" spc="-47" dirty="0">
                    <a:latin typeface="Calibri"/>
                    <a:cs typeface="Calibri"/>
                  </a:rPr>
                  <a:t>P</a:t>
                </a:r>
                <a:r>
                  <a:rPr sz="1539" spc="-13" dirty="0">
                    <a:latin typeface="Calibri"/>
                    <a:cs typeface="Calibri"/>
                  </a:rPr>
                  <a:t>o</a:t>
                </a:r>
                <a:r>
                  <a:rPr sz="1539" spc="-26" dirty="0">
                    <a:latin typeface="Calibri"/>
                    <a:cs typeface="Calibri"/>
                  </a:rPr>
                  <a:t>w</a:t>
                </a:r>
                <a:r>
                  <a:rPr sz="1539" spc="-4" dirty="0">
                    <a:latin typeface="Calibri"/>
                    <a:cs typeface="Calibri"/>
                  </a:rPr>
                  <a:t>e</a:t>
                </a:r>
                <a:r>
                  <a:rPr sz="1539" spc="-9" dirty="0">
                    <a:latin typeface="Calibri"/>
                    <a:cs typeface="Calibri"/>
                  </a:rPr>
                  <a:t>r</a:t>
                </a:r>
                <a:endParaRPr sz="1539" dirty="0">
                  <a:latin typeface="Calibri"/>
                  <a:cs typeface="Calibri"/>
                </a:endParaRPr>
              </a:p>
            </p:txBody>
          </p:sp>
          <p:sp>
            <p:nvSpPr>
              <p:cNvPr id="29" name="object 24"/>
              <p:cNvSpPr/>
              <p:nvPr/>
            </p:nvSpPr>
            <p:spPr>
              <a:xfrm>
                <a:off x="1737034" y="3428783"/>
                <a:ext cx="152581" cy="1162548"/>
              </a:xfrm>
              <a:custGeom>
                <a:avLst/>
                <a:gdLst/>
                <a:ahLst/>
                <a:cxnLst/>
                <a:rect l="l" t="t" r="r" b="b"/>
                <a:pathLst>
                  <a:path w="178435" h="1359535">
                    <a:moveTo>
                      <a:pt x="74676" y="73152"/>
                    </a:moveTo>
                    <a:lnTo>
                      <a:pt x="28956" y="0"/>
                    </a:lnTo>
                    <a:lnTo>
                      <a:pt x="0" y="80772"/>
                    </a:lnTo>
                    <a:lnTo>
                      <a:pt x="28956" y="77817"/>
                    </a:lnTo>
                    <a:lnTo>
                      <a:pt x="28956" y="64008"/>
                    </a:lnTo>
                    <a:lnTo>
                      <a:pt x="42684" y="62484"/>
                    </a:lnTo>
                    <a:lnTo>
                      <a:pt x="44127" y="76269"/>
                    </a:lnTo>
                    <a:lnTo>
                      <a:pt x="74676" y="73152"/>
                    </a:lnTo>
                    <a:close/>
                  </a:path>
                  <a:path w="178435" h="1359535">
                    <a:moveTo>
                      <a:pt x="44127" y="76269"/>
                    </a:moveTo>
                    <a:lnTo>
                      <a:pt x="42684" y="62484"/>
                    </a:lnTo>
                    <a:lnTo>
                      <a:pt x="28956" y="64008"/>
                    </a:lnTo>
                    <a:lnTo>
                      <a:pt x="30402" y="77669"/>
                    </a:lnTo>
                    <a:lnTo>
                      <a:pt x="44127" y="76269"/>
                    </a:lnTo>
                    <a:close/>
                  </a:path>
                  <a:path w="178435" h="1359535">
                    <a:moveTo>
                      <a:pt x="30402" y="77669"/>
                    </a:moveTo>
                    <a:lnTo>
                      <a:pt x="28956" y="64008"/>
                    </a:lnTo>
                    <a:lnTo>
                      <a:pt x="28956" y="77817"/>
                    </a:lnTo>
                    <a:lnTo>
                      <a:pt x="30402" y="77669"/>
                    </a:lnTo>
                    <a:close/>
                  </a:path>
                  <a:path w="178435" h="1359535">
                    <a:moveTo>
                      <a:pt x="178308" y="1357884"/>
                    </a:moveTo>
                    <a:lnTo>
                      <a:pt x="44127" y="76269"/>
                    </a:lnTo>
                    <a:lnTo>
                      <a:pt x="30402" y="77669"/>
                    </a:lnTo>
                    <a:lnTo>
                      <a:pt x="166116" y="1359408"/>
                    </a:lnTo>
                    <a:lnTo>
                      <a:pt x="178308" y="135788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2052"/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6880710" y="4212592"/>
            <a:ext cx="1857552" cy="997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2701">
              <a:lnSpc>
                <a:spcPct val="100000"/>
              </a:lnSpc>
              <a:spcBef>
                <a:spcPts val="600"/>
              </a:spcBef>
              <a:tabLst>
                <a:tab pos="528320" algn="l"/>
              </a:tabLst>
            </a:pPr>
            <a:r>
              <a:rPr lang="en-US" sz="1800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lang="en-US" sz="1800" spc="-5" dirty="0">
                <a:solidFill>
                  <a:srgbClr val="000099"/>
                </a:solidFill>
                <a:latin typeface="Calibri"/>
                <a:cs typeface="Calibri"/>
              </a:rPr>
              <a:t>v</a:t>
            </a:r>
            <a:r>
              <a:rPr lang="en-US" sz="18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lang="en-US" sz="1800" spc="-5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lang="en-US" sz="18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lang="en-US" sz="1800" spc="-10" dirty="0">
                <a:solidFill>
                  <a:srgbClr val="000099"/>
                </a:solidFill>
                <a:latin typeface="Calibri"/>
                <a:cs typeface="Calibri"/>
              </a:rPr>
              <a:t>l</a:t>
            </a:r>
            <a:r>
              <a:rPr lang="en-US" sz="1800" dirty="0">
                <a:solidFill>
                  <a:srgbClr val="000099"/>
                </a:solidFill>
                <a:latin typeface="Calibri"/>
                <a:cs typeface="Calibri"/>
              </a:rPr>
              <a:t>l</a:t>
            </a:r>
            <a:r>
              <a:rPr lang="en-US" sz="1800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1800" spc="5" dirty="0">
                <a:solidFill>
                  <a:srgbClr val="000099"/>
                </a:solidFill>
                <a:latin typeface="Calibri"/>
                <a:cs typeface="Calibri"/>
              </a:rPr>
              <a:t>c</a:t>
            </a:r>
            <a:r>
              <a:rPr lang="en-US" sz="1800" spc="-5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lang="en-US" sz="1800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lang="en-US" sz="1800" spc="-5" dirty="0">
                <a:solidFill>
                  <a:srgbClr val="000099"/>
                </a:solidFill>
                <a:latin typeface="Calibri"/>
                <a:cs typeface="Calibri"/>
              </a:rPr>
              <a:t>v</a:t>
            </a:r>
            <a:r>
              <a:rPr lang="en-US" sz="18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lang="en-US" sz="1800" spc="-5" dirty="0">
                <a:solidFill>
                  <a:srgbClr val="000099"/>
                </a:solidFill>
                <a:latin typeface="Calibri"/>
                <a:cs typeface="Calibri"/>
              </a:rPr>
              <a:t>rs</a:t>
            </a:r>
            <a:r>
              <a:rPr lang="en-US" sz="1800" spc="-10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lang="en-US" sz="1800" spc="-5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lang="en-US" sz="1800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lang="en-US" sz="1800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lang="en-US" sz="1800" spc="-5" dirty="0">
                <a:solidFill>
                  <a:srgbClr val="000099"/>
                </a:solidFill>
                <a:latin typeface="Calibri"/>
                <a:cs typeface="Calibri"/>
              </a:rPr>
              <a:t>ff</a:t>
            </a:r>
            <a:r>
              <a:rPr lang="en-US" sz="1800" spc="-10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lang="en-US" sz="1800" spc="5" dirty="0">
                <a:solidFill>
                  <a:srgbClr val="000099"/>
                </a:solidFill>
                <a:latin typeface="Calibri"/>
                <a:cs typeface="Calibri"/>
              </a:rPr>
              <a:t>c</a:t>
            </a:r>
            <a:r>
              <a:rPr lang="en-US" sz="1800" spc="-10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lang="en-US" sz="1800" dirty="0">
                <a:solidFill>
                  <a:srgbClr val="000099"/>
                </a:solidFill>
                <a:latin typeface="Calibri"/>
                <a:cs typeface="Calibri"/>
              </a:rPr>
              <a:t>en</a:t>
            </a:r>
            <a:r>
              <a:rPr lang="en-US" sz="1800" spc="5" dirty="0">
                <a:solidFill>
                  <a:srgbClr val="000099"/>
                </a:solidFill>
                <a:latin typeface="Calibri"/>
                <a:cs typeface="Calibri"/>
              </a:rPr>
              <a:t>cy</a:t>
            </a:r>
            <a:r>
              <a:rPr lang="en-US" sz="1800" dirty="0">
                <a:solidFill>
                  <a:srgbClr val="000099"/>
                </a:solidFill>
                <a:latin typeface="Calibri"/>
                <a:cs typeface="Calibri"/>
              </a:rPr>
              <a:t>:</a:t>
            </a:r>
            <a:r>
              <a:rPr lang="en-US" sz="1800" spc="-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1800" spc="5" dirty="0">
                <a:solidFill>
                  <a:srgbClr val="000099"/>
                </a:solidFill>
                <a:latin typeface="Calibri"/>
                <a:cs typeface="Calibri"/>
              </a:rPr>
              <a:t>66</a:t>
            </a:r>
            <a:r>
              <a:rPr lang="en-US" sz="1800" spc="-5" dirty="0">
                <a:solidFill>
                  <a:srgbClr val="000099"/>
                </a:solidFill>
                <a:latin typeface="Calibri"/>
                <a:cs typeface="Calibri"/>
              </a:rPr>
              <a:t>.</a:t>
            </a:r>
            <a:r>
              <a:rPr lang="en-US" sz="1800" spc="5" dirty="0">
                <a:solidFill>
                  <a:srgbClr val="000099"/>
                </a:solidFill>
                <a:latin typeface="Calibri"/>
                <a:cs typeface="Calibri"/>
              </a:rPr>
              <a:t>3</a:t>
            </a:r>
            <a:r>
              <a:rPr lang="en-US" sz="1800" dirty="0">
                <a:solidFill>
                  <a:srgbClr val="000099"/>
                </a:solidFill>
                <a:latin typeface="Calibri"/>
                <a:cs typeface="Calibri"/>
              </a:rPr>
              <a:t>%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2" y="5510378"/>
            <a:ext cx="88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Functional Requirement Specification being finalized by Fermilab and BARC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7826432" cy="641739"/>
          </a:xfrm>
        </p:spPr>
        <p:txBody>
          <a:bodyPr/>
          <a:lstStyle/>
          <a:p>
            <a:r>
              <a:rPr lang="en-US" dirty="0" smtClean="0"/>
              <a:t>DAE: 650 </a:t>
            </a:r>
            <a:r>
              <a:rPr lang="en-US" dirty="0"/>
              <a:t>MHz Solid State RF Power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4538757"/>
            <a:ext cx="8657703" cy="1607842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1800"/>
              </a:spcAft>
              <a:buClr>
                <a:srgbClr val="0000CC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000" dirty="0">
                <a:solidFill>
                  <a:schemeClr val="accent6"/>
                </a:solidFill>
              </a:rPr>
              <a:t>Design </a:t>
            </a:r>
            <a:r>
              <a:rPr lang="en-US" altLang="en-US" sz="2000" dirty="0" smtClean="0">
                <a:solidFill>
                  <a:schemeClr val="accent6"/>
                </a:solidFill>
              </a:rPr>
              <a:t>of </a:t>
            </a:r>
            <a:r>
              <a:rPr lang="en-US" altLang="en-US" sz="2000" dirty="0">
                <a:solidFill>
                  <a:schemeClr val="accent6"/>
                </a:solidFill>
              </a:rPr>
              <a:t>4</a:t>
            </a:r>
            <a:r>
              <a:rPr lang="en-US" altLang="en-US" sz="2000" dirty="0" smtClean="0">
                <a:solidFill>
                  <a:schemeClr val="accent6"/>
                </a:solidFill>
              </a:rPr>
              <a:t>0</a:t>
            </a:r>
            <a:r>
              <a:rPr lang="en-US" altLang="en-US" sz="2000" dirty="0" smtClean="0">
                <a:solidFill>
                  <a:schemeClr val="accent6"/>
                </a:solidFill>
              </a:rPr>
              <a:t> </a:t>
            </a:r>
            <a:r>
              <a:rPr lang="en-US" altLang="en-US" sz="2000" dirty="0">
                <a:solidFill>
                  <a:schemeClr val="accent6"/>
                </a:solidFill>
              </a:rPr>
              <a:t>kW, 650 MHz solid state </a:t>
            </a:r>
            <a:r>
              <a:rPr lang="en-US" altLang="en-US" sz="2000" dirty="0" smtClean="0">
                <a:solidFill>
                  <a:schemeClr val="accent6"/>
                </a:solidFill>
              </a:rPr>
              <a:t>RF power </a:t>
            </a:r>
            <a:r>
              <a:rPr lang="en-US" altLang="en-US" sz="2000" dirty="0">
                <a:solidFill>
                  <a:schemeClr val="accent6"/>
                </a:solidFill>
              </a:rPr>
              <a:t>amplifier is </a:t>
            </a:r>
            <a:r>
              <a:rPr lang="en-US" altLang="en-US" sz="2000" dirty="0" smtClean="0">
                <a:solidFill>
                  <a:schemeClr val="accent6"/>
                </a:solidFill>
              </a:rPr>
              <a:t>completed based on Functional Requirement Specifications provided by Fermilab.</a:t>
            </a:r>
          </a:p>
          <a:p>
            <a:pPr lvl="1" algn="just">
              <a:spcAft>
                <a:spcPts val="1800"/>
              </a:spcAft>
              <a:buClr>
                <a:srgbClr val="0000CC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300" dirty="0" smtClean="0">
                <a:solidFill>
                  <a:srgbClr val="000099"/>
                </a:solidFill>
                <a:latin typeface="Calibri" pitchFamily="32" charset="0"/>
              </a:rPr>
              <a:t>40kW </a:t>
            </a:r>
            <a:r>
              <a:rPr lang="en-US" sz="2300" dirty="0">
                <a:solidFill>
                  <a:srgbClr val="000099"/>
                </a:solidFill>
                <a:latin typeface="Calibri" pitchFamily="32" charset="0"/>
              </a:rPr>
              <a:t>power will be obtained by summing output of two  20 kW </a:t>
            </a:r>
            <a:r>
              <a:rPr lang="en-US" sz="2300" dirty="0" smtClean="0">
                <a:solidFill>
                  <a:srgbClr val="000099"/>
                </a:solidFill>
                <a:latin typeface="Calibri" pitchFamily="32" charset="0"/>
              </a:rPr>
              <a:t>	units. </a:t>
            </a:r>
            <a:r>
              <a:rPr lang="en-US" sz="2600" dirty="0" smtClean="0">
                <a:solidFill>
                  <a:srgbClr val="000099"/>
                </a:solidFill>
                <a:latin typeface="Calibri" pitchFamily="32" charset="0"/>
              </a:rPr>
              <a:t>Each </a:t>
            </a:r>
            <a:r>
              <a:rPr lang="en-US" sz="2600" dirty="0">
                <a:solidFill>
                  <a:srgbClr val="000099"/>
                </a:solidFill>
                <a:latin typeface="Calibri" pitchFamily="32" charset="0"/>
              </a:rPr>
              <a:t>20 kW unit will be housed in a single euro rack with 48 amplifier modules,  each one using LDMOS giving output RF power of  500 W. </a:t>
            </a:r>
            <a:endParaRPr lang="en-US" altLang="en-US" sz="2600" dirty="0" smtClean="0">
              <a:solidFill>
                <a:srgbClr val="0070C0"/>
              </a:solidFill>
            </a:endParaRPr>
          </a:p>
          <a:p>
            <a:pPr>
              <a:spcAft>
                <a:spcPts val="1800"/>
              </a:spcAft>
              <a:buClr>
                <a:srgbClr val="0000CC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000" dirty="0" smtClean="0">
                <a:solidFill>
                  <a:schemeClr val="accent6"/>
                </a:solidFill>
              </a:rPr>
              <a:t>The </a:t>
            </a:r>
            <a:r>
              <a:rPr lang="en-US" altLang="en-US" sz="2000" dirty="0" smtClean="0">
                <a:solidFill>
                  <a:schemeClr val="accent6"/>
                </a:solidFill>
              </a:rPr>
              <a:t>40/70 kW power units for PIP-II will be built using similar Solid State RF technology.</a:t>
            </a:r>
            <a:endParaRPr lang="en-US" altLang="en-US" sz="2000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0769" r="7692" b="5384"/>
          <a:stretch/>
        </p:blipFill>
        <p:spPr>
          <a:xfrm>
            <a:off x="228602" y="972596"/>
            <a:ext cx="4382395" cy="3338968"/>
          </a:xfrm>
          <a:prstGeom prst="rect">
            <a:avLst/>
          </a:prstGeom>
        </p:spPr>
      </p:pic>
      <p:pic>
        <p:nvPicPr>
          <p:cNvPr id="10" name="Picture 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7684" y="1221969"/>
            <a:ext cx="3656012" cy="304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6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7892934" cy="641739"/>
          </a:xfrm>
        </p:spPr>
        <p:txBody>
          <a:bodyPr/>
          <a:lstStyle/>
          <a:p>
            <a:r>
              <a:rPr lang="en-US" dirty="0" smtClean="0"/>
              <a:t>IIFC: RF Protection System: BARC &amp; 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32122"/>
            <a:ext cx="5046785" cy="1552575"/>
          </a:xfrm>
        </p:spPr>
        <p:txBody>
          <a:bodyPr>
            <a:normAutofit/>
          </a:bodyPr>
          <a:lstStyle/>
          <a:p>
            <a:r>
              <a:rPr lang="en-US" dirty="0" smtClean="0"/>
              <a:t>An upgraded RF Protection system is jointly being developed by BARC and Fermilab.</a:t>
            </a:r>
          </a:p>
          <a:p>
            <a:pPr lvl="1"/>
            <a:r>
              <a:rPr lang="en-US" dirty="0" smtClean="0"/>
              <a:t>It will be tested at PXIE.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59" y="2447443"/>
            <a:ext cx="4736088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hailesh\Desktop\presentation\shailesh\Digital-to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24" y="893714"/>
            <a:ext cx="3690999" cy="324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hailesh\Desktop\presentation\shailesh\Analog_bo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345" y="3881050"/>
            <a:ext cx="4279059" cy="25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793897" y="4469605"/>
            <a:ext cx="2135659" cy="1392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Similar development for LLRF has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391697" cy="641739"/>
          </a:xfrm>
        </p:spPr>
        <p:txBody>
          <a:bodyPr/>
          <a:lstStyle/>
          <a:p>
            <a:r>
              <a:rPr lang="en-US" dirty="0" smtClean="0"/>
              <a:t>IIFC: DAE Scientists and Engineers at 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7651"/>
            <a:ext cx="8672513" cy="253538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800" dirty="0" smtClean="0"/>
              <a:t>Fermilab has been hosting short term DAE visitors since 2007. Their visits have been critical in initiating the SRF </a:t>
            </a:r>
            <a:r>
              <a:rPr lang="en-US" sz="1800" dirty="0" err="1" smtClean="0"/>
              <a:t>Linac</a:t>
            </a:r>
            <a:r>
              <a:rPr lang="en-US" sz="1800" dirty="0" smtClean="0"/>
              <a:t> R&amp;D in India.</a:t>
            </a:r>
          </a:p>
          <a:p>
            <a:pPr lvl="1"/>
            <a:r>
              <a:rPr lang="en-US" sz="1600" dirty="0" smtClean="0"/>
              <a:t>SRF Infrastructure Development at RRCAT</a:t>
            </a:r>
          </a:p>
          <a:p>
            <a:pPr lvl="1"/>
            <a:r>
              <a:rPr lang="en-US" sz="1600" dirty="0" smtClean="0"/>
              <a:t>SRF Cavity and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R&amp;D at RRCAT, IUAC, VECC and BARC</a:t>
            </a:r>
          </a:p>
          <a:p>
            <a:pPr lvl="1"/>
            <a:r>
              <a:rPr lang="en-US" sz="1600" dirty="0" smtClean="0"/>
              <a:t>RF Power Controls development at RRCAT and BARC</a:t>
            </a:r>
          </a:p>
          <a:p>
            <a:pPr lvl="1"/>
            <a:r>
              <a:rPr lang="en-US" sz="1600" dirty="0" smtClean="0"/>
              <a:t>Cryogenic</a:t>
            </a:r>
          </a:p>
          <a:p>
            <a:pPr lvl="1"/>
            <a:r>
              <a:rPr lang="en-US" sz="1600" dirty="0" smtClean="0"/>
              <a:t>Magnets</a:t>
            </a:r>
          </a:p>
          <a:p>
            <a:r>
              <a:rPr lang="en-US" sz="1800" dirty="0" smtClean="0"/>
              <a:t>After signing of the Project Annex I: IIFC is focusing on construction deliverables.</a:t>
            </a:r>
          </a:p>
          <a:p>
            <a:pPr lvl="1"/>
            <a:r>
              <a:rPr lang="en-US" sz="1600" dirty="0" smtClean="0"/>
              <a:t>Project Annex I has provision to support long term DAE visitors to Fermilab.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32436"/>
              </p:ext>
            </p:extLst>
          </p:nvPr>
        </p:nvGraphicFramePr>
        <p:xfrm>
          <a:off x="103434" y="3715790"/>
          <a:ext cx="4576631" cy="243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569">
                  <a:extLst>
                    <a:ext uri="{9D8B030D-6E8A-4147-A177-3AD203B41FA5}">
                      <a16:colId xmlns:a16="http://schemas.microsoft.com/office/drawing/2014/main" val="3446980546"/>
                    </a:ext>
                  </a:extLst>
                </a:gridCol>
                <a:gridCol w="1148318">
                  <a:extLst>
                    <a:ext uri="{9D8B030D-6E8A-4147-A177-3AD203B41FA5}">
                      <a16:colId xmlns:a16="http://schemas.microsoft.com/office/drawing/2014/main" val="2877395897"/>
                    </a:ext>
                  </a:extLst>
                </a:gridCol>
                <a:gridCol w="2208744">
                  <a:extLst>
                    <a:ext uri="{9D8B030D-6E8A-4147-A177-3AD203B41FA5}">
                      <a16:colId xmlns:a16="http://schemas.microsoft.com/office/drawing/2014/main" val="3708795866"/>
                    </a:ext>
                  </a:extLst>
                </a:gridCol>
              </a:tblGrid>
              <a:tr h="295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Area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213855"/>
                  </a:ext>
                </a:extLst>
              </a:tr>
              <a:tr h="295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SVLS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Sista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PXIE and PIP-II AP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222390"/>
                  </a:ext>
                </a:extLst>
              </a:tr>
              <a:tr h="295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Vikas Kumar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Jain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650 Cavity &amp; CM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083345"/>
                  </a:ext>
                </a:extLst>
              </a:tr>
              <a:tr h="295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Shailesh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Khole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LLRF</a:t>
                      </a:r>
                      <a:r>
                        <a:rPr lang="en-US" sz="1400" baseline="0" dirty="0" smtClean="0"/>
                        <a:t> and RF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63903"/>
                  </a:ext>
                </a:extLst>
              </a:tr>
              <a:tr h="295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Anindya </a:t>
                      </a:r>
                      <a:endParaRPr lang="en-US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Chakravarty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PIP-II Cryogenics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57507"/>
                  </a:ext>
                </a:extLst>
              </a:tr>
              <a:tr h="295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Tejas</a:t>
                      </a:r>
                      <a:endParaRPr lang="en-US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Rane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PIP-II</a:t>
                      </a:r>
                      <a:r>
                        <a:rPr lang="en-US" sz="1400" baseline="0" dirty="0" smtClean="0"/>
                        <a:t> Cryogenics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35378"/>
                  </a:ext>
                </a:extLst>
              </a:tr>
              <a:tr h="295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Navneet Kumar</a:t>
                      </a:r>
                      <a:endParaRPr lang="en-US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Sharma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650 Cavity &amp; CM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92481"/>
                  </a:ext>
                </a:extLst>
              </a:tr>
              <a:tr h="295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Dheeraj</a:t>
                      </a:r>
                      <a:endParaRPr lang="en-US" sz="1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Sharma</a:t>
                      </a:r>
                      <a:endParaRPr 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LLRF and RF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08859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35466"/>
              </p:ext>
            </p:extLst>
          </p:nvPr>
        </p:nvGraphicFramePr>
        <p:xfrm>
          <a:off x="4862138" y="3715790"/>
          <a:ext cx="4038975" cy="19471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6325">
                  <a:extLst>
                    <a:ext uri="{9D8B030D-6E8A-4147-A177-3AD203B41FA5}">
                      <a16:colId xmlns:a16="http://schemas.microsoft.com/office/drawing/2014/main" val="1572919096"/>
                    </a:ext>
                  </a:extLst>
                </a:gridCol>
                <a:gridCol w="1346325">
                  <a:extLst>
                    <a:ext uri="{9D8B030D-6E8A-4147-A177-3AD203B41FA5}">
                      <a16:colId xmlns:a16="http://schemas.microsoft.com/office/drawing/2014/main" val="2816857915"/>
                    </a:ext>
                  </a:extLst>
                </a:gridCol>
                <a:gridCol w="1346325">
                  <a:extLst>
                    <a:ext uri="{9D8B030D-6E8A-4147-A177-3AD203B41FA5}">
                      <a16:colId xmlns:a16="http://schemas.microsoft.com/office/drawing/2014/main" val="2962481783"/>
                    </a:ext>
                  </a:extLst>
                </a:gridCol>
              </a:tblGrid>
              <a:tr h="3245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Area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887063"/>
                  </a:ext>
                </a:extLst>
              </a:tr>
              <a:tr h="324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J.K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Mishra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63001"/>
                  </a:ext>
                </a:extLst>
              </a:tr>
              <a:tr h="324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Kumud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Singh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SSR2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40963"/>
                  </a:ext>
                </a:extLst>
              </a:tr>
              <a:tr h="324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Abhishek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SSR1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807800"/>
                  </a:ext>
                </a:extLst>
              </a:tr>
              <a:tr h="324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Sundaram Kumar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Sonti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SSR1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290484"/>
                  </a:ext>
                </a:extLst>
              </a:tr>
              <a:tr h="324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Prashant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Khare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650 CM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40181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881625" y="5662958"/>
            <a:ext cx="2019488" cy="2327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Short Term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6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242068" cy="641739"/>
          </a:xfrm>
        </p:spPr>
        <p:txBody>
          <a:bodyPr/>
          <a:lstStyle/>
          <a:p>
            <a:r>
              <a:rPr lang="en-US" dirty="0" smtClean="0"/>
              <a:t>PIP-II Preliminary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218" y="914400"/>
            <a:ext cx="687462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IIFC R&amp;D: 2</a:t>
            </a:r>
            <a:r>
              <a:rPr lang="en-US" baseline="30000" dirty="0" smtClean="0"/>
              <a:t>nd</a:t>
            </a:r>
            <a:r>
              <a:rPr lang="en-US" dirty="0" smtClean="0"/>
              <a:t> Phase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358020"/>
            <a:ext cx="8672513" cy="462632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Integration Test of IIFC: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Horizontal Test Stand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SSR1 Cryomodule at PXIE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HB650 at CMTS 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/>
              <a:t>The Collaborating DAE laboratories have installed and continues to install significant infrastructure to </a:t>
            </a:r>
          </a:p>
          <a:p>
            <a:pPr lvl="1"/>
            <a:r>
              <a:rPr lang="en-US" dirty="0"/>
              <a:t>Support the joint </a:t>
            </a:r>
            <a:r>
              <a:rPr lang="en-US" dirty="0" smtClean="0"/>
              <a:t>RD&amp;D and PIP-II Construction</a:t>
            </a:r>
            <a:endParaRPr lang="en-US" dirty="0"/>
          </a:p>
          <a:p>
            <a:pPr lvl="1"/>
            <a:r>
              <a:rPr lang="en-US" dirty="0"/>
              <a:t>Engage Indian </a:t>
            </a:r>
            <a:r>
              <a:rPr lang="en-US" dirty="0" smtClean="0"/>
              <a:t>Industries 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dirty="0" smtClean="0"/>
              <a:t>  </a:t>
            </a: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78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7743304" cy="641739"/>
          </a:xfrm>
        </p:spPr>
        <p:txBody>
          <a:bodyPr/>
          <a:lstStyle/>
          <a:p>
            <a:r>
              <a:rPr lang="en-US" dirty="0" smtClean="0"/>
              <a:t>IIFC: 650 MHz Dressed Cavity Horizontal Test Stand                                         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45" y="990336"/>
            <a:ext cx="4060227" cy="4537432"/>
          </a:xfrm>
          <a:prstGeom prst="rect">
            <a:avLst/>
          </a:prstGeom>
          <a:noFill/>
          <a:ln w="38160" cap="sq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3872" y="2526270"/>
            <a:ext cx="589935" cy="3170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FNAL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318963" y="3418761"/>
            <a:ext cx="717371" cy="3170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RRCAT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419" y="1254408"/>
            <a:ext cx="950132" cy="1449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190" y="1261302"/>
            <a:ext cx="950132" cy="14495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24278" y="1548582"/>
            <a:ext cx="1302060" cy="7447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Two </a:t>
            </a:r>
            <a:r>
              <a:rPr lang="en-US" sz="1400" dirty="0" smtClean="0"/>
              <a:t>40 </a:t>
            </a:r>
            <a:r>
              <a:rPr lang="en-US" sz="1400" dirty="0" err="1" smtClean="0"/>
              <a:t>kWatt</a:t>
            </a:r>
            <a:r>
              <a:rPr lang="en-US" sz="1400" dirty="0" smtClean="0"/>
              <a:t> Units</a:t>
            </a:r>
          </a:p>
          <a:p>
            <a:pPr algn="ctr"/>
            <a:r>
              <a:rPr lang="en-US" sz="1400" dirty="0" smtClean="0"/>
              <a:t>(RRCAT)</a:t>
            </a:r>
            <a:endParaRPr 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91165" y="5611639"/>
            <a:ext cx="6914535" cy="641555"/>
            <a:chOff x="1229292" y="5767531"/>
            <a:chExt cx="6914535" cy="641555"/>
          </a:xfrm>
        </p:grpSpPr>
        <p:sp>
          <p:nvSpPr>
            <p:cNvPr id="12" name="Rectangle 11"/>
            <p:cNvSpPr/>
            <p:nvPr/>
          </p:nvSpPr>
          <p:spPr>
            <a:xfrm>
              <a:off x="1229292" y="5767531"/>
              <a:ext cx="2190135" cy="6415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IIFC RF Protection</a:t>
              </a:r>
            </a:p>
            <a:p>
              <a:pPr algn="ctr"/>
              <a:r>
                <a:rPr lang="en-US" sz="1800" dirty="0" smtClean="0"/>
                <a:t>(FNAL/BARC) </a:t>
              </a:r>
              <a:endParaRPr lang="en-US" sz="1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3997" y="5795065"/>
              <a:ext cx="2190135" cy="6140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LLRF </a:t>
              </a:r>
            </a:p>
            <a:p>
              <a:pPr algn="ctr"/>
              <a:r>
                <a:rPr lang="en-US" sz="1600" dirty="0" smtClean="0"/>
                <a:t>(FNAL/</a:t>
              </a:r>
              <a:r>
                <a:rPr lang="en-US" sz="1600" dirty="0" smtClean="0">
                  <a:solidFill>
                    <a:schemeClr val="accent4"/>
                  </a:solidFill>
                </a:rPr>
                <a:t>BARC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53692" y="5799282"/>
              <a:ext cx="2190135" cy="609804"/>
            </a:xfrm>
            <a:prstGeom prst="rect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Integration and Controls (FNAL)</a:t>
              </a:r>
              <a:endParaRPr lang="en-US" sz="16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 flipV="1">
            <a:off x="4953000" y="3173572"/>
            <a:ext cx="3262258" cy="12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53000" y="3149649"/>
            <a:ext cx="0" cy="206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095500" y="5195857"/>
            <a:ext cx="2857500" cy="382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88099" y="4417141"/>
            <a:ext cx="4613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87485" y="2678094"/>
            <a:ext cx="0" cy="330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>
            <a:off x="8215256" y="2710840"/>
            <a:ext cx="0" cy="475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043375" y="1082490"/>
            <a:ext cx="1357697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Q3/4-CY16</a:t>
            </a:r>
            <a:endParaRPr lang="en-US" sz="1800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724400" y="3008628"/>
            <a:ext cx="7630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24400" y="3008628"/>
            <a:ext cx="0" cy="1408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562600" y="3696896"/>
            <a:ext cx="3069921" cy="15990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Cryostat at Fermilab Jan 2017</a:t>
            </a:r>
          </a:p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Cryogenics for HTS July 2016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Two </a:t>
            </a:r>
            <a:r>
              <a:rPr lang="en-US" sz="1400" dirty="0" smtClean="0">
                <a:solidFill>
                  <a:schemeClr val="tx1"/>
                </a:solidFill>
              </a:rPr>
              <a:t>40kWatt </a:t>
            </a:r>
            <a:r>
              <a:rPr lang="en-US" sz="1400" dirty="0" smtClean="0">
                <a:solidFill>
                  <a:schemeClr val="tx1"/>
                </a:solidFill>
              </a:rPr>
              <a:t>RF July 2016</a:t>
            </a:r>
          </a:p>
          <a:p>
            <a:pPr algn="ctr"/>
            <a:r>
              <a:rPr lang="en-US" sz="1400" dirty="0" smtClean="0">
                <a:solidFill>
                  <a:schemeClr val="accent5"/>
                </a:solidFill>
              </a:rPr>
              <a:t>LLRF/RF Protection July 2016</a:t>
            </a:r>
          </a:p>
          <a:p>
            <a:pPr algn="ctr"/>
            <a:r>
              <a:rPr lang="en-US" sz="1400" dirty="0" smtClean="0"/>
              <a:t>Control System July 2016</a:t>
            </a:r>
          </a:p>
          <a:p>
            <a:pPr algn="ctr"/>
            <a:r>
              <a:rPr lang="en-US" sz="1400" dirty="0">
                <a:solidFill>
                  <a:schemeClr val="accent5"/>
                </a:solidFill>
              </a:rPr>
              <a:t>Integration with </a:t>
            </a:r>
            <a:r>
              <a:rPr lang="en-US" sz="1400" dirty="0" smtClean="0">
                <a:solidFill>
                  <a:schemeClr val="accent5"/>
                </a:solidFill>
              </a:rPr>
              <a:t>cryostat Oct 2016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Test of 1</a:t>
            </a:r>
            <a:r>
              <a:rPr lang="en-US" sz="1400" baseline="30000" dirty="0" smtClean="0">
                <a:solidFill>
                  <a:schemeClr val="tx1"/>
                </a:solidFill>
              </a:rPr>
              <a:t>st</a:t>
            </a:r>
            <a:r>
              <a:rPr lang="en-US" sz="1400" dirty="0" smtClean="0">
                <a:solidFill>
                  <a:schemeClr val="tx1"/>
                </a:solidFill>
              </a:rPr>
              <a:t> Dressed Cavity </a:t>
            </a:r>
            <a:r>
              <a:rPr lang="en-US" sz="1400" dirty="0" smtClean="0">
                <a:solidFill>
                  <a:schemeClr val="tx1"/>
                </a:solidFill>
              </a:rPr>
              <a:t>2017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32691" y="3222135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51" name="Rectangle 50"/>
          <p:cNvSpPr/>
          <p:nvPr/>
        </p:nvSpPr>
        <p:spPr>
          <a:xfrm>
            <a:off x="4670978" y="2839411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9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1921058" y="1737263"/>
            <a:ext cx="6931562" cy="1012557"/>
            <a:chOff x="274199" y="1330255"/>
            <a:chExt cx="8524068" cy="1015140"/>
          </a:xfrm>
          <a:solidFill>
            <a:srgbClr val="FFC000"/>
          </a:solidFill>
        </p:grpSpPr>
        <p:grpSp>
          <p:nvGrpSpPr>
            <p:cNvPr id="86" name="Group 85"/>
            <p:cNvGrpSpPr/>
            <p:nvPr/>
          </p:nvGrpSpPr>
          <p:grpSpPr>
            <a:xfrm>
              <a:off x="274199" y="1330255"/>
              <a:ext cx="8524068" cy="1015140"/>
              <a:chOff x="309966" y="1059272"/>
              <a:chExt cx="8524068" cy="1015140"/>
            </a:xfrm>
            <a:grpFill/>
          </p:grpSpPr>
          <p:sp>
            <p:nvSpPr>
              <p:cNvPr id="96" name="Rectangle 95"/>
              <p:cNvSpPr/>
              <p:nvPr/>
            </p:nvSpPr>
            <p:spPr>
              <a:xfrm>
                <a:off x="309966" y="1059272"/>
                <a:ext cx="8524068" cy="1015140"/>
              </a:xfrm>
              <a:prstGeom prst="rect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69337" y="1332716"/>
                <a:ext cx="852408" cy="4572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FNAL</a:t>
                </a:r>
                <a:endParaRPr lang="en-US" sz="1400" dirty="0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1551807" y="1322987"/>
                <a:ext cx="852408" cy="4572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 dirty="0">
                    <a:solidFill>
                      <a:srgbClr val="FFFFFF"/>
                    </a:solidFill>
                  </a:rPr>
                  <a:t>FNAL</a:t>
                </a: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2600573" y="1323125"/>
                <a:ext cx="852408" cy="4572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 dirty="0">
                    <a:solidFill>
                      <a:srgbClr val="FFFFFF"/>
                    </a:solidFill>
                  </a:rPr>
                  <a:t>FNAL</a:t>
                </a: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3652203" y="1338242"/>
                <a:ext cx="852408" cy="4572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>
                    <a:solidFill>
                      <a:srgbClr val="FFFFFF"/>
                    </a:solidFill>
                  </a:rPr>
                  <a:t>FNAL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6835068" y="1336400"/>
                <a:ext cx="852408" cy="4572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 dirty="0" smtClean="0">
                    <a:solidFill>
                      <a:srgbClr val="FFFFFF"/>
                    </a:solidFill>
                  </a:rPr>
                  <a:t>IIFC/ FNAL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7886697" y="1336400"/>
                <a:ext cx="852408" cy="4572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 dirty="0" smtClean="0">
                    <a:solidFill>
                      <a:srgbClr val="FFFFFF"/>
                    </a:solidFill>
                  </a:rPr>
                  <a:t>IIFC/FNAL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361025" y="1514326"/>
              <a:ext cx="6433076" cy="640082"/>
              <a:chOff x="1361025" y="1514326"/>
              <a:chExt cx="6433076" cy="640082"/>
            </a:xfrm>
            <a:grpFill/>
          </p:grpSpPr>
          <p:sp>
            <p:nvSpPr>
              <p:cNvPr id="89" name="Rectangle 88"/>
              <p:cNvSpPr/>
              <p:nvPr/>
            </p:nvSpPr>
            <p:spPr>
              <a:xfrm>
                <a:off x="1361025" y="1514326"/>
                <a:ext cx="76200" cy="6032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800" dirty="0" smtClean="0"/>
                  <a:t>Magnet</a:t>
                </a:r>
                <a:endParaRPr lang="en-US" sz="800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474043" y="1524000"/>
                <a:ext cx="76200" cy="6032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800" dirty="0" smtClean="0"/>
                  <a:t>Magnet</a:t>
                </a:r>
                <a:endParaRPr lang="en-US" sz="800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619187" y="1536591"/>
                <a:ext cx="76200" cy="6032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800" dirty="0" smtClean="0"/>
                  <a:t>Magnet</a:t>
                </a:r>
                <a:endParaRPr lang="en-US" sz="8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717901" y="1551130"/>
                <a:ext cx="76200" cy="6032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800" dirty="0" smtClean="0"/>
                  <a:t>Magnet</a:t>
                </a:r>
                <a:endParaRPr lang="en-US" sz="800" dirty="0"/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2980020" y="3766038"/>
            <a:ext cx="2721283" cy="250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790700" y="2895600"/>
            <a:ext cx="7183124" cy="680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265429" cy="641739"/>
          </a:xfrm>
        </p:spPr>
        <p:txBody>
          <a:bodyPr/>
          <a:lstStyle/>
          <a:p>
            <a:r>
              <a:rPr lang="en-US" dirty="0" smtClean="0"/>
              <a:t>IIFC: System Test of SSR1 CM and RF Power with Beam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8235" y="2273367"/>
            <a:ext cx="14084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6089" y="1480052"/>
            <a:ext cx="1054510" cy="663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 MeV Beam PXIE</a:t>
            </a:r>
          </a:p>
          <a:p>
            <a:pPr algn="ctr"/>
            <a:r>
              <a:rPr lang="en-US" sz="1200" dirty="0" smtClean="0"/>
              <a:t>FNAL</a:t>
            </a:r>
            <a:endParaRPr lang="en-US" sz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35702" y="3934400"/>
            <a:ext cx="2190137" cy="2168420"/>
            <a:chOff x="4508723" y="3755693"/>
            <a:chExt cx="2190137" cy="2168420"/>
          </a:xfrm>
        </p:grpSpPr>
        <p:sp>
          <p:nvSpPr>
            <p:cNvPr id="24" name="Rectangle 23"/>
            <p:cNvSpPr/>
            <p:nvPr/>
          </p:nvSpPr>
          <p:spPr>
            <a:xfrm>
              <a:off x="4508725" y="3755693"/>
              <a:ext cx="2190135" cy="6415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IIFC RF Protection</a:t>
              </a:r>
            </a:p>
            <a:p>
              <a:pPr algn="ctr"/>
              <a:r>
                <a:rPr lang="en-US" sz="1800" dirty="0" smtClean="0"/>
                <a:t>(FNAL/BARC) </a:t>
              </a:r>
              <a:endParaRPr lang="en-US" sz="18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08724" y="4574431"/>
              <a:ext cx="2190135" cy="5678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IIFC LLRF </a:t>
              </a:r>
            </a:p>
            <a:p>
              <a:pPr algn="ctr"/>
              <a:r>
                <a:rPr lang="en-US" sz="1600" dirty="0" smtClean="0"/>
                <a:t>(FNAL/BARC)</a:t>
              </a:r>
              <a:endParaRPr lang="en-US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08723" y="5346062"/>
              <a:ext cx="2190135" cy="578051"/>
            </a:xfrm>
            <a:prstGeom prst="rect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Integration and Controls (FNAL)</a:t>
              </a:r>
              <a:endParaRPr lang="en-US" sz="16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976426" y="3025401"/>
            <a:ext cx="685923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  <a:r>
              <a:rPr lang="en-US" sz="1000" dirty="0" smtClean="0"/>
              <a:t>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(BARC)</a:t>
            </a:r>
            <a:endParaRPr lang="en-US" sz="1000" dirty="0"/>
          </a:p>
        </p:txBody>
      </p:sp>
      <p:sp>
        <p:nvSpPr>
          <p:cNvPr id="36" name="Rectangle 35"/>
          <p:cNvSpPr/>
          <p:nvPr/>
        </p:nvSpPr>
        <p:spPr>
          <a:xfrm>
            <a:off x="2908005" y="3017379"/>
            <a:ext cx="685923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  <a:r>
              <a:rPr lang="en-US" sz="1000" dirty="0" smtClean="0"/>
              <a:t>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(BARC)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3867371" y="3022973"/>
            <a:ext cx="685923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  <a:r>
              <a:rPr lang="en-US" sz="1000" dirty="0" smtClean="0"/>
              <a:t>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(BARC)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4802202" y="3025400"/>
            <a:ext cx="685923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  <a:r>
              <a:rPr lang="en-US" sz="1000" dirty="0" smtClean="0"/>
              <a:t>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(BARC)</a:t>
            </a:r>
            <a:endParaRPr lang="en-US" sz="1000" dirty="0"/>
          </a:p>
        </p:txBody>
      </p:sp>
      <p:sp>
        <p:nvSpPr>
          <p:cNvPr id="39" name="Rectangle 38"/>
          <p:cNvSpPr/>
          <p:nvPr/>
        </p:nvSpPr>
        <p:spPr>
          <a:xfrm>
            <a:off x="5735956" y="3013878"/>
            <a:ext cx="685923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  <a:r>
              <a:rPr lang="en-US" sz="1000" dirty="0" smtClean="0"/>
              <a:t>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(BARC)</a:t>
            </a:r>
            <a:endParaRPr lang="en-US" sz="1000" dirty="0"/>
          </a:p>
        </p:txBody>
      </p:sp>
      <p:sp>
        <p:nvSpPr>
          <p:cNvPr id="40" name="Rectangle 39"/>
          <p:cNvSpPr/>
          <p:nvPr/>
        </p:nvSpPr>
        <p:spPr>
          <a:xfrm>
            <a:off x="6598064" y="3011798"/>
            <a:ext cx="685923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  <a:r>
              <a:rPr lang="en-US" sz="1000" dirty="0" smtClean="0"/>
              <a:t>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(BARC)</a:t>
            </a:r>
            <a:endParaRPr lang="en-US" sz="1000" dirty="0"/>
          </a:p>
        </p:txBody>
      </p:sp>
      <p:sp>
        <p:nvSpPr>
          <p:cNvPr id="41" name="Rectangle 40"/>
          <p:cNvSpPr/>
          <p:nvPr/>
        </p:nvSpPr>
        <p:spPr>
          <a:xfrm>
            <a:off x="7397352" y="3007998"/>
            <a:ext cx="685923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  <a:r>
              <a:rPr lang="en-US" sz="1000" dirty="0" smtClean="0"/>
              <a:t>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(BARC)</a:t>
            </a:r>
            <a:endParaRPr lang="en-US" sz="1000" dirty="0"/>
          </a:p>
        </p:txBody>
      </p:sp>
      <p:sp>
        <p:nvSpPr>
          <p:cNvPr id="42" name="Rectangle 41"/>
          <p:cNvSpPr/>
          <p:nvPr/>
        </p:nvSpPr>
        <p:spPr>
          <a:xfrm>
            <a:off x="8229477" y="3004198"/>
            <a:ext cx="685923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  <a:r>
              <a:rPr lang="en-US" sz="1000" dirty="0" smtClean="0"/>
              <a:t>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(BARC)</a:t>
            </a:r>
            <a:endParaRPr lang="en-US" sz="1000" dirty="0"/>
          </a:p>
        </p:txBody>
      </p:sp>
      <p:cxnSp>
        <p:nvCxnSpPr>
          <p:cNvPr id="51" name="Elbow Connector 50"/>
          <p:cNvCxnSpPr>
            <a:stCxn id="79" idx="1"/>
          </p:cNvCxnSpPr>
          <p:nvPr/>
        </p:nvCxnSpPr>
        <p:spPr>
          <a:xfrm rot="10800000">
            <a:off x="2662350" y="3575752"/>
            <a:ext cx="317671" cy="144156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9" idx="0"/>
          </p:cNvCxnSpPr>
          <p:nvPr/>
        </p:nvCxnSpPr>
        <p:spPr>
          <a:xfrm flipV="1">
            <a:off x="2319388" y="2459431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261278" y="2471812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4150908" y="2439820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107805" y="2468230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937383" y="2471812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879000" y="2492275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708271" y="2471812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04" idx="2"/>
          </p:cNvCxnSpPr>
          <p:nvPr/>
        </p:nvCxnSpPr>
        <p:spPr>
          <a:xfrm flipV="1">
            <a:off x="8427778" y="2469723"/>
            <a:ext cx="1070" cy="495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329804" y="952500"/>
            <a:ext cx="1708796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Cryogenics</a:t>
            </a:r>
          </a:p>
          <a:p>
            <a:pPr algn="ctr"/>
            <a:r>
              <a:rPr lang="en-US" sz="1400" dirty="0" smtClean="0"/>
              <a:t>(FNAL)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>
            <a:off x="4463404" y="956881"/>
            <a:ext cx="1708796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Instrumentation</a:t>
            </a:r>
          </a:p>
          <a:p>
            <a:pPr algn="ctr"/>
            <a:r>
              <a:rPr lang="en-US" sz="1400" dirty="0" smtClean="0"/>
              <a:t>(FNAL)</a:t>
            </a:r>
            <a:endParaRPr lang="en-US" sz="1400" dirty="0"/>
          </a:p>
        </p:txBody>
      </p:sp>
      <p:sp>
        <p:nvSpPr>
          <p:cNvPr id="77" name="Rectangle 76"/>
          <p:cNvSpPr/>
          <p:nvPr/>
        </p:nvSpPr>
        <p:spPr>
          <a:xfrm>
            <a:off x="6654236" y="949490"/>
            <a:ext cx="1708796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Axillary Systems</a:t>
            </a:r>
          </a:p>
          <a:p>
            <a:pPr algn="ctr"/>
            <a:r>
              <a:rPr lang="en-US" sz="1400" dirty="0" smtClean="0"/>
              <a:t>(FNAL)</a:t>
            </a:r>
            <a:endParaRPr lang="en-US" sz="1400" dirty="0"/>
          </a:p>
        </p:txBody>
      </p:sp>
      <p:cxnSp>
        <p:nvCxnSpPr>
          <p:cNvPr id="82" name="Straight Arrow Connector 81"/>
          <p:cNvCxnSpPr>
            <a:stCxn id="75" idx="2"/>
          </p:cNvCxnSpPr>
          <p:nvPr/>
        </p:nvCxnSpPr>
        <p:spPr>
          <a:xfrm>
            <a:off x="3184202" y="1524000"/>
            <a:ext cx="0" cy="241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317802" y="1550973"/>
            <a:ext cx="0" cy="241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508634" y="1520990"/>
            <a:ext cx="0" cy="241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95300" y="4804495"/>
            <a:ext cx="1848818" cy="12153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Q3-CY2018</a:t>
            </a:r>
          </a:p>
          <a:p>
            <a:pPr algn="ctr"/>
            <a:r>
              <a:rPr lang="en-US" sz="2000" dirty="0" smtClean="0"/>
              <a:t>With Beam</a:t>
            </a:r>
            <a:endParaRPr lang="en-US" sz="2000" dirty="0"/>
          </a:p>
        </p:txBody>
      </p:sp>
      <p:sp>
        <p:nvSpPr>
          <p:cNvPr id="106" name="Rounded Rectangle 105"/>
          <p:cNvSpPr/>
          <p:nvPr/>
        </p:nvSpPr>
        <p:spPr>
          <a:xfrm>
            <a:off x="5476302" y="2015775"/>
            <a:ext cx="693157" cy="4560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srgbClr val="FFFFFF"/>
                </a:solidFill>
              </a:rPr>
              <a:t>FNAL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435942" y="2027265"/>
            <a:ext cx="693157" cy="4560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srgbClr val="FFFFFF"/>
                </a:solidFill>
              </a:rPr>
              <a:t>FNAL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925212" y="4078280"/>
            <a:ext cx="2944280" cy="15990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SSR1 CM May </a:t>
            </a:r>
            <a:r>
              <a:rPr lang="en-US" sz="1400" dirty="0" smtClean="0">
                <a:solidFill>
                  <a:srgbClr val="92D050"/>
                </a:solidFill>
              </a:rPr>
              <a:t>2017</a:t>
            </a:r>
            <a:endParaRPr lang="en-US" sz="1400" dirty="0" smtClean="0"/>
          </a:p>
          <a:p>
            <a:pPr algn="ctr"/>
            <a:r>
              <a:rPr lang="en-US" sz="1400" dirty="0" smtClean="0"/>
              <a:t>Solid State RF Jan 2018</a:t>
            </a:r>
          </a:p>
          <a:p>
            <a:pPr algn="ctr"/>
            <a:r>
              <a:rPr lang="en-US" sz="1400" dirty="0" smtClean="0">
                <a:solidFill>
                  <a:schemeClr val="accent5"/>
                </a:solidFill>
              </a:rPr>
              <a:t>LLRF/RF Protection Jan 2018</a:t>
            </a:r>
          </a:p>
          <a:p>
            <a:pPr algn="ctr"/>
            <a:r>
              <a:rPr lang="en-US" sz="1400" dirty="0" smtClean="0"/>
              <a:t>Control System Jan 2018</a:t>
            </a:r>
          </a:p>
          <a:p>
            <a:pPr algn="ctr"/>
            <a:r>
              <a:rPr lang="en-US" sz="1400" dirty="0">
                <a:solidFill>
                  <a:schemeClr val="accent5"/>
                </a:solidFill>
              </a:rPr>
              <a:t>Cryogenic for SSR1 Jan 2018</a:t>
            </a:r>
          </a:p>
          <a:p>
            <a:pPr algn="ctr"/>
            <a:r>
              <a:rPr lang="en-US" sz="1400" dirty="0" smtClean="0">
                <a:solidFill>
                  <a:schemeClr val="accent5"/>
                </a:solidFill>
              </a:rPr>
              <a:t>Integration </a:t>
            </a:r>
            <a:r>
              <a:rPr lang="en-US" sz="1400" dirty="0">
                <a:solidFill>
                  <a:schemeClr val="accent5"/>
                </a:solidFill>
              </a:rPr>
              <a:t>with CM July </a:t>
            </a:r>
            <a:r>
              <a:rPr lang="en-US" sz="1400" dirty="0" smtClean="0">
                <a:solidFill>
                  <a:schemeClr val="accent5"/>
                </a:solidFill>
              </a:rPr>
              <a:t>2018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(completion dates shown)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494030" y="2674493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113" name="Rectangle 112"/>
          <p:cNvSpPr/>
          <p:nvPr/>
        </p:nvSpPr>
        <p:spPr>
          <a:xfrm>
            <a:off x="7756701" y="2673215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114" name="Rectangle 113"/>
          <p:cNvSpPr/>
          <p:nvPr/>
        </p:nvSpPr>
        <p:spPr>
          <a:xfrm>
            <a:off x="6913578" y="2675687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115" name="Rectangle 114"/>
          <p:cNvSpPr/>
          <p:nvPr/>
        </p:nvSpPr>
        <p:spPr>
          <a:xfrm>
            <a:off x="5973786" y="2681206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116" name="Rectangle 115"/>
          <p:cNvSpPr/>
          <p:nvPr/>
        </p:nvSpPr>
        <p:spPr>
          <a:xfrm>
            <a:off x="5145163" y="2680305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117" name="Rectangle 116"/>
          <p:cNvSpPr/>
          <p:nvPr/>
        </p:nvSpPr>
        <p:spPr>
          <a:xfrm>
            <a:off x="4202895" y="2685630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118" name="Rectangle 117"/>
          <p:cNvSpPr/>
          <p:nvPr/>
        </p:nvSpPr>
        <p:spPr>
          <a:xfrm>
            <a:off x="3300244" y="2683359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0" name="Rectangle 69"/>
          <p:cNvSpPr/>
          <p:nvPr/>
        </p:nvSpPr>
        <p:spPr>
          <a:xfrm>
            <a:off x="2378694" y="2689485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372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903398" y="4787215"/>
            <a:ext cx="3621102" cy="14992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3829" y="3619500"/>
            <a:ext cx="7489571" cy="7805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IIFC: Integrated Test of HB650 Cryomodule and RF Power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981200" y="4849640"/>
            <a:ext cx="3467100" cy="1360660"/>
            <a:chOff x="3139474" y="4697187"/>
            <a:chExt cx="3467100" cy="1360660"/>
          </a:xfrm>
        </p:grpSpPr>
        <p:sp>
          <p:nvSpPr>
            <p:cNvPr id="24" name="Rectangle 23"/>
            <p:cNvSpPr/>
            <p:nvPr/>
          </p:nvSpPr>
          <p:spPr>
            <a:xfrm>
              <a:off x="4874572" y="4697187"/>
              <a:ext cx="1732002" cy="66808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IIFC RF Protection (FNAL/BARC) 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39474" y="4714923"/>
              <a:ext cx="1611057" cy="65034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IIFC LLRF </a:t>
              </a:r>
            </a:p>
            <a:p>
              <a:pPr algn="ctr"/>
              <a:r>
                <a:rPr lang="en-US" sz="1600" dirty="0" smtClean="0"/>
                <a:t>(FNAL/BARC)</a:t>
              </a:r>
              <a:endParaRPr lang="en-US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30639" y="5479796"/>
              <a:ext cx="2190135" cy="578051"/>
            </a:xfrm>
            <a:prstGeom prst="rect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Integration and Controls (FNAL)</a:t>
              </a:r>
              <a:endParaRPr lang="en-US" sz="16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806450" y="3774361"/>
            <a:ext cx="754757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40</a:t>
            </a:r>
            <a:r>
              <a:rPr lang="en-US" sz="1000" dirty="0" smtClean="0"/>
              <a:t>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(RRCAT)</a:t>
            </a:r>
            <a:endParaRPr lang="en-US" sz="10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261278" y="2471812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4150908" y="2439820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107805" y="2468230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937383" y="2471812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879000" y="2492275"/>
            <a:ext cx="10416" cy="565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329804" y="1038134"/>
            <a:ext cx="1708796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Cryogenics</a:t>
            </a:r>
          </a:p>
          <a:p>
            <a:pPr algn="ctr"/>
            <a:r>
              <a:rPr lang="en-US" sz="1400" dirty="0" smtClean="0"/>
              <a:t>(FNAL)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>
            <a:off x="4370121" y="1034628"/>
            <a:ext cx="1708796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Instrumentation</a:t>
            </a:r>
          </a:p>
          <a:p>
            <a:pPr algn="ctr"/>
            <a:r>
              <a:rPr lang="en-US" sz="1400" dirty="0" smtClean="0"/>
              <a:t>(FNAL)</a:t>
            </a:r>
            <a:endParaRPr lang="en-US" sz="1400" dirty="0"/>
          </a:p>
        </p:txBody>
      </p:sp>
      <p:sp>
        <p:nvSpPr>
          <p:cNvPr id="77" name="Rectangle 76"/>
          <p:cNvSpPr/>
          <p:nvPr/>
        </p:nvSpPr>
        <p:spPr>
          <a:xfrm>
            <a:off x="6528152" y="1034628"/>
            <a:ext cx="1708796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Axillary Systems</a:t>
            </a:r>
          </a:p>
          <a:p>
            <a:pPr algn="ctr"/>
            <a:r>
              <a:rPr lang="en-US" sz="1400" dirty="0" smtClean="0"/>
              <a:t>(FNAL)</a:t>
            </a:r>
            <a:endParaRPr lang="en-US" sz="1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03294" y="2005068"/>
            <a:ext cx="7733654" cy="1472793"/>
            <a:chOff x="712316" y="3874235"/>
            <a:chExt cx="7733654" cy="1472793"/>
          </a:xfrm>
        </p:grpSpPr>
        <p:sp>
          <p:nvSpPr>
            <p:cNvPr id="45" name="Rectangle 44"/>
            <p:cNvSpPr/>
            <p:nvPr/>
          </p:nvSpPr>
          <p:spPr>
            <a:xfrm>
              <a:off x="712316" y="3874235"/>
              <a:ext cx="7733654" cy="147279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57861" y="4296769"/>
              <a:ext cx="1082470" cy="6277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FNAL</a:t>
              </a:r>
              <a:endParaRPr lang="en-US" sz="1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177955" y="4291021"/>
              <a:ext cx="1034392" cy="62408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>
                  <a:solidFill>
                    <a:srgbClr val="FFFFFF"/>
                  </a:solidFill>
                </a:rPr>
                <a:t>FNAL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493294" y="4304051"/>
              <a:ext cx="1004211" cy="62044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>
                  <a:solidFill>
                    <a:srgbClr val="FFFFFF"/>
                  </a:solidFill>
                </a:rPr>
                <a:t>FNAL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762570" y="4296769"/>
              <a:ext cx="1043982" cy="60380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smtClean="0">
                  <a:solidFill>
                    <a:srgbClr val="FFFFFF"/>
                  </a:solidFill>
                </a:rPr>
                <a:t>IIFC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034132" y="4304051"/>
              <a:ext cx="1048887" cy="62044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smtClean="0">
                  <a:solidFill>
                    <a:srgbClr val="FFFFFF"/>
                  </a:solidFill>
                </a:rPr>
                <a:t>IIFC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245955" y="4305165"/>
              <a:ext cx="1028727" cy="62044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smtClean="0">
                  <a:solidFill>
                    <a:srgbClr val="FFFFFF"/>
                  </a:solidFill>
                </a:rPr>
                <a:t>IIFC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115395" y="3764729"/>
            <a:ext cx="754757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40</a:t>
            </a:r>
            <a:r>
              <a:rPr lang="en-US" sz="1000" dirty="0" smtClean="0"/>
              <a:t>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(RRCAT)</a:t>
            </a:r>
            <a:endParaRPr lang="en-US" sz="1000" dirty="0"/>
          </a:p>
        </p:txBody>
      </p:sp>
      <p:sp>
        <p:nvSpPr>
          <p:cNvPr id="55" name="Rectangle 54"/>
          <p:cNvSpPr/>
          <p:nvPr/>
        </p:nvSpPr>
        <p:spPr>
          <a:xfrm>
            <a:off x="3405465" y="3756427"/>
            <a:ext cx="754757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r>
              <a:rPr lang="en-US" sz="1000" dirty="0" smtClean="0"/>
              <a:t>0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(RRCAT)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4698160" y="3746563"/>
            <a:ext cx="754757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r>
              <a:rPr lang="en-US" sz="1000" dirty="0" smtClean="0"/>
              <a:t>0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(RRCAT)</a:t>
            </a:r>
            <a:endParaRPr lang="en-US" sz="1000" dirty="0"/>
          </a:p>
        </p:txBody>
      </p:sp>
      <p:sp>
        <p:nvSpPr>
          <p:cNvPr id="57" name="Rectangle 56"/>
          <p:cNvSpPr/>
          <p:nvPr/>
        </p:nvSpPr>
        <p:spPr>
          <a:xfrm>
            <a:off x="5974205" y="3771056"/>
            <a:ext cx="754757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r>
              <a:rPr lang="en-US" sz="1000" dirty="0" smtClean="0"/>
              <a:t>0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(RRCAT)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7170295" y="3756427"/>
            <a:ext cx="754757" cy="3703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r>
              <a:rPr lang="en-US" sz="1000" dirty="0" smtClean="0"/>
              <a:t>0 </a:t>
            </a:r>
            <a:r>
              <a:rPr lang="en-US" sz="1000" dirty="0" err="1" smtClean="0"/>
              <a:t>kWatt</a:t>
            </a:r>
            <a:endParaRPr lang="en-US" sz="1000" dirty="0" smtClean="0"/>
          </a:p>
          <a:p>
            <a:pPr algn="ctr"/>
            <a:r>
              <a:rPr lang="en-US" sz="1000" dirty="0" smtClean="0"/>
              <a:t>(RRCAT)</a:t>
            </a:r>
            <a:endParaRPr lang="en-US" sz="1000" dirty="0"/>
          </a:p>
        </p:txBody>
      </p:sp>
      <p:cxnSp>
        <p:nvCxnSpPr>
          <p:cNvPr id="8" name="Straight Arrow Connector 7"/>
          <p:cNvCxnSpPr>
            <a:stCxn id="29" idx="0"/>
            <a:endCxn id="47" idx="2"/>
          </p:cNvCxnSpPr>
          <p:nvPr/>
        </p:nvCxnSpPr>
        <p:spPr>
          <a:xfrm flipV="1">
            <a:off x="1183829" y="3055326"/>
            <a:ext cx="6245" cy="719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4" idx="0"/>
            <a:endCxn id="48" idx="2"/>
          </p:cNvCxnSpPr>
          <p:nvPr/>
        </p:nvCxnSpPr>
        <p:spPr>
          <a:xfrm flipH="1" flipV="1">
            <a:off x="2486129" y="3045937"/>
            <a:ext cx="6645" cy="718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0"/>
            <a:endCxn id="49" idx="2"/>
          </p:cNvCxnSpPr>
          <p:nvPr/>
        </p:nvCxnSpPr>
        <p:spPr>
          <a:xfrm flipV="1">
            <a:off x="3782844" y="3055326"/>
            <a:ext cx="3534" cy="701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6" idx="0"/>
            <a:endCxn id="50" idx="2"/>
          </p:cNvCxnSpPr>
          <p:nvPr/>
        </p:nvCxnSpPr>
        <p:spPr>
          <a:xfrm flipV="1">
            <a:off x="5075539" y="3031406"/>
            <a:ext cx="0" cy="715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7" idx="0"/>
            <a:endCxn id="52" idx="2"/>
          </p:cNvCxnSpPr>
          <p:nvPr/>
        </p:nvCxnSpPr>
        <p:spPr>
          <a:xfrm flipH="1" flipV="1">
            <a:off x="6349554" y="3055326"/>
            <a:ext cx="2030" cy="715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0"/>
            <a:endCxn id="53" idx="2"/>
          </p:cNvCxnSpPr>
          <p:nvPr/>
        </p:nvCxnSpPr>
        <p:spPr>
          <a:xfrm flipV="1">
            <a:off x="7547674" y="3056441"/>
            <a:ext cx="3623" cy="6999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67630" y="1609634"/>
            <a:ext cx="0" cy="395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6" idx="2"/>
          </p:cNvCxnSpPr>
          <p:nvPr/>
        </p:nvCxnSpPr>
        <p:spPr>
          <a:xfrm flipH="1">
            <a:off x="5219700" y="1606128"/>
            <a:ext cx="4819" cy="451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7" idx="2"/>
          </p:cNvCxnSpPr>
          <p:nvPr/>
        </p:nvCxnSpPr>
        <p:spPr>
          <a:xfrm>
            <a:off x="7382550" y="1606128"/>
            <a:ext cx="0" cy="451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28600" y="1030610"/>
            <a:ext cx="1674005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Cryogenic Distribution Box IIFC</a:t>
            </a:r>
            <a:endParaRPr lang="en-US" sz="1200" dirty="0"/>
          </a:p>
        </p:txBody>
      </p:sp>
      <p:cxnSp>
        <p:nvCxnSpPr>
          <p:cNvPr id="74" name="Straight Arrow Connector 73"/>
          <p:cNvCxnSpPr>
            <a:stCxn id="75" idx="1"/>
            <a:endCxn id="35" idx="3"/>
          </p:cNvCxnSpPr>
          <p:nvPr/>
        </p:nvCxnSpPr>
        <p:spPr>
          <a:xfrm flipH="1" flipV="1">
            <a:off x="1902605" y="1316360"/>
            <a:ext cx="427199" cy="7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08809" y="4737526"/>
            <a:ext cx="1681891" cy="13965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Q4-CY2018</a:t>
            </a:r>
            <a:endParaRPr lang="en-US" sz="2000" dirty="0"/>
          </a:p>
          <a:p>
            <a:pPr algn="ctr"/>
            <a:r>
              <a:rPr lang="en-US" sz="2000" dirty="0" smtClean="0"/>
              <a:t>CM Cold</a:t>
            </a:r>
          </a:p>
          <a:p>
            <a:pPr algn="ctr"/>
            <a:r>
              <a:rPr lang="en-US" sz="2000" dirty="0" smtClean="0"/>
              <a:t>With RF</a:t>
            </a:r>
            <a:endParaRPr lang="en-US" sz="2000" dirty="0"/>
          </a:p>
        </p:txBody>
      </p:sp>
      <p:cxnSp>
        <p:nvCxnSpPr>
          <p:cNvPr id="81" name="Elbow Connector 80"/>
          <p:cNvCxnSpPr>
            <a:stCxn id="21" idx="3"/>
          </p:cNvCxnSpPr>
          <p:nvPr/>
        </p:nvCxnSpPr>
        <p:spPr>
          <a:xfrm flipV="1">
            <a:off x="5524500" y="4400654"/>
            <a:ext cx="423302" cy="113620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145565" y="4572000"/>
            <a:ext cx="2811462" cy="15990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Solid State RF April 2018</a:t>
            </a:r>
          </a:p>
          <a:p>
            <a:pPr algn="ctr"/>
            <a:r>
              <a:rPr lang="en-US" sz="1400" dirty="0" smtClean="0">
                <a:solidFill>
                  <a:schemeClr val="accent5"/>
                </a:solidFill>
              </a:rPr>
              <a:t>LLRF/RF Protection April 2018</a:t>
            </a:r>
          </a:p>
          <a:p>
            <a:pPr algn="ctr"/>
            <a:r>
              <a:rPr lang="en-US" sz="1400" dirty="0" smtClean="0"/>
              <a:t>Control System April 2018 </a:t>
            </a:r>
            <a:r>
              <a:rPr lang="en-US" sz="1400" dirty="0" smtClean="0">
                <a:solidFill>
                  <a:schemeClr val="accent3"/>
                </a:solidFill>
              </a:rPr>
              <a:t>Cryogenic for April 2018</a:t>
            </a:r>
            <a:endParaRPr lang="en-US" sz="1400" dirty="0" smtClean="0"/>
          </a:p>
          <a:p>
            <a:pPr algn="ctr"/>
            <a:r>
              <a:rPr lang="en-US" sz="1400" dirty="0" smtClean="0">
                <a:solidFill>
                  <a:schemeClr val="accent5"/>
                </a:solidFill>
              </a:rPr>
              <a:t>Integration without CM July 2018</a:t>
            </a:r>
          </a:p>
          <a:p>
            <a:pPr algn="ctr"/>
            <a:r>
              <a:rPr lang="en-US" sz="1400" dirty="0" smtClean="0"/>
              <a:t>HB650 CM Sept 2018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1232680" y="3405890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88" name="Rectangle 87"/>
          <p:cNvSpPr/>
          <p:nvPr/>
        </p:nvSpPr>
        <p:spPr>
          <a:xfrm>
            <a:off x="3835531" y="3396926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89" name="Rectangle 88"/>
          <p:cNvSpPr/>
          <p:nvPr/>
        </p:nvSpPr>
        <p:spPr>
          <a:xfrm>
            <a:off x="5135553" y="3394756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90" name="Rectangle 89"/>
          <p:cNvSpPr/>
          <p:nvPr/>
        </p:nvSpPr>
        <p:spPr>
          <a:xfrm>
            <a:off x="6426610" y="3390900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91" name="Rectangle 90"/>
          <p:cNvSpPr/>
          <p:nvPr/>
        </p:nvSpPr>
        <p:spPr>
          <a:xfrm>
            <a:off x="7612505" y="3387657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92" name="Rectangle 91"/>
          <p:cNvSpPr/>
          <p:nvPr/>
        </p:nvSpPr>
        <p:spPr>
          <a:xfrm>
            <a:off x="2544126" y="3395152"/>
            <a:ext cx="587368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FNAL</a:t>
            </a:r>
            <a:endParaRPr lang="en-US" sz="1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8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62" y="1060318"/>
            <a:ext cx="8565051" cy="4693501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Indian Institutions and Fermilab Collaboration on R&amp;D</a:t>
            </a:r>
          </a:p>
          <a:p>
            <a:pPr lvl="1"/>
            <a:r>
              <a:rPr lang="en-US" sz="2000" dirty="0" smtClean="0"/>
              <a:t>Areas </a:t>
            </a:r>
            <a:r>
              <a:rPr lang="en-US" sz="2000" dirty="0"/>
              <a:t>of R&amp;D </a:t>
            </a:r>
            <a:r>
              <a:rPr lang="en-US" sz="2000" dirty="0" smtClean="0"/>
              <a:t>Collaboration</a:t>
            </a:r>
          </a:p>
          <a:p>
            <a:pPr lvl="1"/>
            <a:r>
              <a:rPr lang="en-US" sz="2000" dirty="0" smtClean="0"/>
              <a:t>Technical Progress</a:t>
            </a:r>
          </a:p>
          <a:p>
            <a:pPr lvl="1"/>
            <a:r>
              <a:rPr lang="en-US" sz="2000" dirty="0" smtClean="0"/>
              <a:t>R&amp;D Phase Summary</a:t>
            </a:r>
          </a:p>
          <a:p>
            <a:r>
              <a:rPr lang="en-US" dirty="0" smtClean="0"/>
              <a:t>DAE-DOE </a:t>
            </a:r>
            <a:r>
              <a:rPr lang="en-US" dirty="0"/>
              <a:t>Discovery Science Agreement Project Annex </a:t>
            </a:r>
            <a:r>
              <a:rPr lang="en-US" dirty="0" smtClean="0"/>
              <a:t>I</a:t>
            </a:r>
          </a:p>
          <a:p>
            <a:pPr lvl="1"/>
            <a:r>
              <a:rPr lang="en-US" sz="2000" dirty="0" smtClean="0"/>
              <a:t>Indian Strategy on PIP-II</a:t>
            </a:r>
          </a:p>
          <a:p>
            <a:pPr lvl="1"/>
            <a:r>
              <a:rPr lang="en-US" sz="2000" dirty="0" smtClean="0"/>
              <a:t>Project Annex I: Areas of Collaboration</a:t>
            </a:r>
          </a:p>
          <a:p>
            <a:pPr lvl="1"/>
            <a:r>
              <a:rPr lang="en-US" sz="2000" dirty="0" smtClean="0"/>
              <a:t>Project Annex I: PIP-II Construction deliverables</a:t>
            </a:r>
          </a:p>
          <a:p>
            <a:r>
              <a:rPr lang="en-US" sz="2300" dirty="0" smtClean="0"/>
              <a:t>Summary</a:t>
            </a:r>
            <a:endParaRPr lang="en-US" sz="2100" dirty="0" smtClean="0"/>
          </a:p>
          <a:p>
            <a:pPr marL="0" indent="0">
              <a:buNone/>
            </a:pPr>
            <a:endParaRPr lang="en-US" sz="2300" dirty="0" smtClean="0"/>
          </a:p>
          <a:p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3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IIFC: R&amp;D Phase Summary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694"/>
            <a:ext cx="8672513" cy="543926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Goal: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Jointly Retire all the critical R&amp;D by end of CY2018. </a:t>
            </a:r>
          </a:p>
          <a:p>
            <a:pPr lvl="1"/>
            <a:r>
              <a:rPr lang="en-US" dirty="0" smtClean="0"/>
              <a:t>Develop infrastructure and industries for the construction</a:t>
            </a:r>
          </a:p>
          <a:p>
            <a:r>
              <a:rPr lang="en-US" dirty="0" smtClean="0"/>
              <a:t>Development and test of </a:t>
            </a:r>
            <a:r>
              <a:rPr lang="en-US" dirty="0"/>
              <a:t>SSR1 Cryomodule with beam at PXIE</a:t>
            </a:r>
          </a:p>
          <a:p>
            <a:pPr lvl="1"/>
            <a:r>
              <a:rPr lang="en-US" dirty="0" smtClean="0"/>
              <a:t>Deliverables from India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SSR1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Cavities,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CM Design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8, 325 MHz 7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kWatt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Solid State RF Amplifiers System</a:t>
            </a:r>
          </a:p>
          <a:p>
            <a:r>
              <a:rPr lang="en-US" dirty="0"/>
              <a:t>Development and Test of one HB650 MHz Cryomodule </a:t>
            </a:r>
          </a:p>
          <a:p>
            <a:pPr lvl="1"/>
            <a:r>
              <a:rPr lang="en-US" dirty="0"/>
              <a:t>Deliverables from India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HB650 Dressed Cavities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Horizontal Test Stand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8, 650 MHz 40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kWatt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Solid State RF Amplifiers System  </a:t>
            </a:r>
          </a:p>
          <a:p>
            <a:r>
              <a:rPr lang="en-US" dirty="0">
                <a:solidFill>
                  <a:schemeClr val="accent2"/>
                </a:solidFill>
              </a:rPr>
              <a:t>Development LB650 Dressed Cavities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Development of SSR2 Cavities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0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Strategy on PIP-II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63827"/>
            <a:ext cx="8672513" cy="52310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Based on the initial success of the IIFC, the DAE and DOE decided to extend this collaboration to the agencies level.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Project Annex I, signed in Jan 2015, provides </a:t>
            </a:r>
            <a:r>
              <a:rPr lang="en-US" dirty="0"/>
              <a:t>framework for Indian </a:t>
            </a:r>
            <a:r>
              <a:rPr lang="en-US" dirty="0" smtClean="0"/>
              <a:t>DAE Institutions and Fermilab to participation </a:t>
            </a:r>
            <a:r>
              <a:rPr lang="en-US" dirty="0"/>
              <a:t>in R&amp;D </a:t>
            </a:r>
            <a:r>
              <a:rPr lang="en-US" dirty="0" smtClean="0"/>
              <a:t>leading to the PIP-II construction phase.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Joint </a:t>
            </a:r>
            <a:r>
              <a:rPr lang="en-US" dirty="0" smtClean="0"/>
              <a:t>DAE-DOE </a:t>
            </a:r>
            <a:r>
              <a:rPr lang="en-US" dirty="0"/>
              <a:t>review </a:t>
            </a:r>
            <a:r>
              <a:rPr lang="en-US" dirty="0" smtClean="0"/>
              <a:t>mid-point in the R&amp;D </a:t>
            </a:r>
            <a:r>
              <a:rPr lang="en-US" dirty="0"/>
              <a:t>phase </a:t>
            </a:r>
            <a:r>
              <a:rPr lang="en-US" dirty="0" smtClean="0"/>
              <a:t>(Mid 2017) will </a:t>
            </a:r>
            <a:r>
              <a:rPr lang="en-US" dirty="0"/>
              <a:t>provide go ahead </a:t>
            </a:r>
            <a:r>
              <a:rPr lang="en-US" dirty="0" smtClean="0"/>
              <a:t>to initiate construction </a:t>
            </a:r>
            <a:r>
              <a:rPr lang="en-US" dirty="0"/>
              <a:t>deliverables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Indian Institutions to establish infrastructure and industry in the R&amp;D </a:t>
            </a:r>
            <a:r>
              <a:rPr lang="en-US" dirty="0" smtClean="0"/>
              <a:t>Phase</a:t>
            </a:r>
            <a:endParaRPr lang="en-US" dirty="0"/>
          </a:p>
          <a:p>
            <a:r>
              <a:rPr lang="en-US" dirty="0" smtClean="0"/>
              <a:t>DAE-DOE will start to sign the “Joint Construction Phase Deliverable” document that was finalized in Sept 2013.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435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Annex I: Areas for Cooperation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08"/>
          <a:stretch/>
        </p:blipFill>
        <p:spPr>
          <a:xfrm>
            <a:off x="3009341" y="802189"/>
            <a:ext cx="6018682" cy="3087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72"/>
          <a:stretch/>
        </p:blipFill>
        <p:spPr>
          <a:xfrm>
            <a:off x="139968" y="3487794"/>
            <a:ext cx="5535546" cy="2709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73578" y="4149969"/>
            <a:ext cx="3092694" cy="1680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Detailed list of R&amp;D and initial Construction deliverables exists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4284" y="1343915"/>
            <a:ext cx="2780741" cy="1602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Jointly managed by Fermilab and DAE laboratories.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6" y="1331045"/>
            <a:ext cx="4645789" cy="4212215"/>
          </a:xfrm>
          <a:prstGeom prst="rect">
            <a:avLst/>
          </a:prstGeom>
          <a:ln w="31750">
            <a:solidFill>
              <a:schemeClr val="accent4"/>
            </a:solidFill>
          </a:ln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DAE-DOE: Contributions from the Parties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4722829" y="901302"/>
            <a:ext cx="4348269" cy="53353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  3a: CY16-18</a:t>
            </a:r>
          </a:p>
          <a:p>
            <a:pPr lvl="1"/>
            <a:r>
              <a:rPr lang="en-US" sz="1800" dirty="0" err="1" smtClean="0"/>
              <a:t>Nb</a:t>
            </a:r>
            <a:endParaRPr lang="en-US" sz="1800" dirty="0" smtClean="0"/>
          </a:p>
          <a:p>
            <a:pPr lvl="1"/>
            <a:r>
              <a:rPr lang="en-US" sz="1800" dirty="0" smtClean="0"/>
              <a:t>Initiate Cryogenic Plat design and procurement</a:t>
            </a:r>
          </a:p>
          <a:p>
            <a:pPr marL="0" indent="0">
              <a:buNone/>
            </a:pPr>
            <a:r>
              <a:rPr lang="en-US" sz="2000" dirty="0" smtClean="0"/>
              <a:t>  3b: CY19</a:t>
            </a:r>
          </a:p>
          <a:p>
            <a:pPr lvl="1"/>
            <a:r>
              <a:rPr lang="en-US" sz="1800" dirty="0" smtClean="0"/>
              <a:t>We will initiate this after CD-2 of PIP-II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4.  In </a:t>
            </a:r>
            <a:r>
              <a:rPr lang="en-US" sz="1800" dirty="0"/>
              <a:t>June of 2013 DAE and DOE </a:t>
            </a:r>
            <a:r>
              <a:rPr lang="en-US" sz="1800" dirty="0" smtClean="0"/>
              <a:t>	finalized an initial </a:t>
            </a:r>
            <a:r>
              <a:rPr lang="en-US" sz="1800" dirty="0"/>
              <a:t>list of </a:t>
            </a:r>
            <a:r>
              <a:rPr lang="en-US" sz="1800" dirty="0" smtClean="0"/>
              <a:t>	deliverables </a:t>
            </a:r>
            <a:r>
              <a:rPr lang="en-US" sz="1800" dirty="0"/>
              <a:t>for the CW </a:t>
            </a:r>
            <a:r>
              <a:rPr lang="en-US" sz="1800" dirty="0" smtClean="0"/>
              <a:t>linac. This 	was </a:t>
            </a:r>
            <a:r>
              <a:rPr lang="en-US" sz="1800" dirty="0"/>
              <a:t>for DAE to initiate the final </a:t>
            </a:r>
            <a:r>
              <a:rPr lang="en-US" sz="1800" dirty="0" smtClean="0"/>
              <a:t>	approval </a:t>
            </a:r>
            <a:r>
              <a:rPr lang="en-US" sz="1800" dirty="0"/>
              <a:t>process for Project Annex </a:t>
            </a:r>
          </a:p>
          <a:p>
            <a:pPr lvl="1"/>
            <a:r>
              <a:rPr lang="en-US" sz="1800" dirty="0"/>
              <a:t>~50% of SRF cavity, ~100% of RF Power Amplifier and associate </a:t>
            </a:r>
            <a:r>
              <a:rPr lang="en-US" sz="1800" dirty="0" smtClean="0"/>
              <a:t>electronics hardware </a:t>
            </a:r>
            <a:r>
              <a:rPr lang="en-US" sz="1800" dirty="0"/>
              <a:t>that can be fabricated in Indian Industries.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969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Construction Deliverables: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085905"/>
          </a:xfrm>
        </p:spPr>
        <p:txBody>
          <a:bodyPr/>
          <a:lstStyle/>
          <a:p>
            <a:r>
              <a:rPr lang="en-US" dirty="0" smtClean="0"/>
              <a:t>Dressed High Power Tested Cavities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(50%)</a:t>
            </a:r>
          </a:p>
          <a:p>
            <a:pPr lvl="1"/>
            <a:r>
              <a:rPr lang="en-US" dirty="0" smtClean="0"/>
              <a:t>SSR2</a:t>
            </a:r>
          </a:p>
          <a:p>
            <a:pPr lvl="1"/>
            <a:r>
              <a:rPr lang="en-US" dirty="0" smtClean="0"/>
              <a:t>LB650</a:t>
            </a:r>
          </a:p>
          <a:p>
            <a:pPr lvl="1"/>
            <a:r>
              <a:rPr lang="en-US" dirty="0" smtClean="0"/>
              <a:t>HB650</a:t>
            </a:r>
          </a:p>
          <a:p>
            <a:r>
              <a:rPr lang="en-US" dirty="0" smtClean="0"/>
              <a:t>SSR2 Solenoid Magnets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100%</a:t>
            </a:r>
            <a:r>
              <a:rPr lang="en-US" dirty="0" smtClean="0"/>
              <a:t>)</a:t>
            </a:r>
          </a:p>
          <a:p>
            <a:r>
              <a:rPr lang="en-US" dirty="0" smtClean="0"/>
              <a:t>650 Warm Magnets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(100%)</a:t>
            </a:r>
          </a:p>
          <a:p>
            <a:r>
              <a:rPr lang="en-US" dirty="0" smtClean="0"/>
              <a:t>Solid State RF Amplifiers at 325 and 650 MHz at various power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(100%)</a:t>
            </a:r>
          </a:p>
          <a:p>
            <a:r>
              <a:rPr lang="en-US" dirty="0" smtClean="0"/>
              <a:t>Cryogenic Plant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(one)</a:t>
            </a:r>
          </a:p>
          <a:p>
            <a:r>
              <a:rPr lang="en-US" dirty="0" smtClean="0"/>
              <a:t>LLRF and RF Protection System</a:t>
            </a:r>
          </a:p>
          <a:p>
            <a:r>
              <a:rPr lang="en-US" dirty="0" smtClean="0"/>
              <a:t>BPM and BLM</a:t>
            </a:r>
          </a:p>
          <a:p>
            <a:r>
              <a:rPr lang="en-US" dirty="0" smtClean="0"/>
              <a:t>Control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4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672513" cy="5286619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Collaboration is vital for the timely execution of the PIP-II.</a:t>
            </a:r>
          </a:p>
          <a:p>
            <a:pPr lvl="1"/>
            <a:r>
              <a:rPr lang="en-US" sz="2000" dirty="0" smtClean="0"/>
              <a:t>PIP-II is absolutely needed for the 1.2 MW running of DUNE.</a:t>
            </a:r>
          </a:p>
          <a:p>
            <a:r>
              <a:rPr lang="en-US" dirty="0" smtClean="0"/>
              <a:t>With India, Fermilab is working on R&amp;D topics that spans the whole SRF accelerator. </a:t>
            </a:r>
            <a:endParaRPr lang="en-US" dirty="0"/>
          </a:p>
          <a:p>
            <a:pPr lvl="1"/>
            <a:r>
              <a:rPr lang="en-US" sz="2000" dirty="0" smtClean="0"/>
              <a:t>These R&amp;D should conclude by the end of CY18.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Which would retire all the critical PIP-II R&amp;D.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Although the construction deliverables are defined in the Joint Project Annex I Document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 CY17-18, Fermilab, DOE and DAE will decided on the final construction deliverable table </a:t>
            </a:r>
            <a:r>
              <a:rPr lang="en-US" sz="2000" dirty="0" smtClean="0">
                <a:sym typeface="Wingdings" panose="05000000000000000000" pitchFamily="2" charset="2"/>
              </a:rPr>
              <a:t>for PIP-II.</a:t>
            </a:r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Fermilab and DOE are also working to develop collaborative programs with UK, France and Italy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1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6574"/>
            <a:ext cx="8458200" cy="5311678"/>
          </a:xfrm>
        </p:spPr>
        <p:txBody>
          <a:bodyPr>
            <a:normAutofit/>
          </a:bodyPr>
          <a:lstStyle/>
          <a:p>
            <a:r>
              <a:rPr lang="en-US" dirty="0" smtClean="0"/>
              <a:t>Fermilab has proposed construction of PIP-II a High Intensity Superconducting Proton Accelerator 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 ~1.2 MW of proton beam at 120 GeV for the Deep Underground Neutrino Experiment (DUNE)</a:t>
            </a:r>
          </a:p>
          <a:p>
            <a:r>
              <a:rPr lang="en-US" dirty="0" smtClean="0"/>
              <a:t>Indian DAE laboratories have proposed construction of</a:t>
            </a:r>
          </a:p>
          <a:p>
            <a:pPr lvl="1"/>
            <a:r>
              <a:rPr lang="en-US" sz="2000" dirty="0" smtClean="0"/>
              <a:t>Indian Spallation Neutron Source at RRCAT, Indore (Pulsed)</a:t>
            </a:r>
          </a:p>
          <a:p>
            <a:pPr lvl="1"/>
            <a:r>
              <a:rPr lang="en-US" dirty="0"/>
              <a:t>Physics and Advanced Technologies for High Intensity Proton Accelerator (PATHIPA</a:t>
            </a:r>
            <a:r>
              <a:rPr lang="en-US" dirty="0" smtClean="0"/>
              <a:t>).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Indian Institutions Fermilab </a:t>
            </a:r>
            <a:r>
              <a:rPr lang="en-US" dirty="0"/>
              <a:t>Collaboration </a:t>
            </a:r>
            <a:r>
              <a:rPr lang="en-US" dirty="0" smtClean="0"/>
              <a:t>(2007- Present)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8 Institutions level MOUs for R&amp;D</a:t>
            </a:r>
            <a:r>
              <a:rPr lang="en-US" dirty="0" smtClean="0"/>
              <a:t>)</a:t>
            </a:r>
            <a:endParaRPr lang="en-US" sz="2000" dirty="0"/>
          </a:p>
          <a:p>
            <a:pPr lvl="1">
              <a:spcBef>
                <a:spcPts val="20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Initial collaboration confined to SRF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R&amp;D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Subsequently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expanded to include R&amp;D on</a:t>
            </a:r>
          </a:p>
          <a:p>
            <a:pPr lvl="2">
              <a:spcBef>
                <a:spcPts val="200"/>
              </a:spcBef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HLRF and LLRF, Cryogenics, Instrumentation,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Magnets</a:t>
            </a:r>
          </a:p>
          <a:p>
            <a:pPr lvl="1">
              <a:spcBef>
                <a:spcPts val="2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“Joint R&amp;D Document” in the Project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Mode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5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533017"/>
          </a:xfrm>
        </p:spPr>
        <p:txBody>
          <a:bodyPr/>
          <a:lstStyle/>
          <a:p>
            <a:r>
              <a:rPr lang="en-US" sz="2800" dirty="0" smtClean="0"/>
              <a:t>Areas of R&amp;D International Collaboration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906162" y="2952514"/>
            <a:ext cx="4254224" cy="2690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                       USA</a:t>
            </a:r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5160386" y="2952514"/>
            <a:ext cx="3060976" cy="2704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IIFC</a:t>
            </a:r>
            <a:endParaRPr lang="en-US" sz="1800" dirty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12" y="907289"/>
            <a:ext cx="7679455" cy="1909765"/>
          </a:xfrm>
          <a:prstGeom prst="rect">
            <a:avLst/>
          </a:prstGeom>
        </p:spPr>
      </p:pic>
      <p:sp>
        <p:nvSpPr>
          <p:cNvPr id="18" name="Text Placeholder 33"/>
          <p:cNvSpPr txBox="1">
            <a:spLocks/>
          </p:cNvSpPr>
          <p:nvPr/>
        </p:nvSpPr>
        <p:spPr>
          <a:xfrm>
            <a:off x="228600" y="3533546"/>
            <a:ext cx="4308231" cy="42763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 pitchFamily="12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Power Tested Dressed SRF Cavity</a:t>
            </a:r>
          </a:p>
          <a:p>
            <a:endParaRPr lang="en-US" dirty="0"/>
          </a:p>
        </p:txBody>
      </p:sp>
      <p:sp>
        <p:nvSpPr>
          <p:cNvPr id="19" name="Text Placeholder 34"/>
          <p:cNvSpPr txBox="1">
            <a:spLocks/>
          </p:cNvSpPr>
          <p:nvPr/>
        </p:nvSpPr>
        <p:spPr>
          <a:xfrm>
            <a:off x="4608757" y="3513782"/>
            <a:ext cx="4260850" cy="5353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Non SRF components (</a:t>
            </a:r>
            <a:r>
              <a:rPr lang="en-US" sz="1800" dirty="0" smtClean="0">
                <a:solidFill>
                  <a:schemeClr val="tx1"/>
                </a:solidFill>
              </a:rPr>
              <a:t>BARC</a:t>
            </a:r>
            <a:r>
              <a:rPr lang="en-US" sz="1800" dirty="0" smtClean="0">
                <a:solidFill>
                  <a:schemeClr val="accent2"/>
                </a:solidFill>
              </a:rPr>
              <a:t>)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29365" y="3952670"/>
            <a:ext cx="4335343" cy="2259594"/>
          </a:xfrm>
        </p:spPr>
        <p:txBody>
          <a:bodyPr numCol="1"/>
          <a:lstStyle/>
          <a:p>
            <a:r>
              <a:rPr lang="en-US" sz="1800" dirty="0" smtClean="0">
                <a:latin typeface="Symbol" panose="05050102010706020507" pitchFamily="18" charset="2"/>
              </a:rPr>
              <a:t>b</a:t>
            </a:r>
            <a:r>
              <a:rPr lang="en-US" sz="1800" dirty="0" smtClean="0"/>
              <a:t> = 0.22: IUAC &amp; VECC</a:t>
            </a:r>
          </a:p>
          <a:p>
            <a:r>
              <a:rPr lang="en-US" sz="1800" dirty="0">
                <a:latin typeface="Symbol" panose="05050102010706020507" pitchFamily="18" charset="2"/>
              </a:rPr>
              <a:t>b</a:t>
            </a:r>
            <a:r>
              <a:rPr lang="en-US" sz="1800" dirty="0" smtClean="0"/>
              <a:t> = 0.47: BARC &amp; IUAC</a:t>
            </a:r>
          </a:p>
          <a:p>
            <a:r>
              <a:rPr lang="en-US" sz="1800" dirty="0">
                <a:latin typeface="Symbol" panose="05050102010706020507" pitchFamily="18" charset="2"/>
              </a:rPr>
              <a:t>b</a:t>
            </a:r>
            <a:r>
              <a:rPr lang="en-US" sz="1800" dirty="0" smtClean="0"/>
              <a:t> = 0.61: VECC (</a:t>
            </a:r>
            <a:r>
              <a:rPr lang="en-US" sz="1800" dirty="0" smtClean="0">
                <a:solidFill>
                  <a:schemeClr val="accent2"/>
                </a:solidFill>
              </a:rPr>
              <a:t>Europe?</a:t>
            </a:r>
            <a:r>
              <a:rPr lang="en-US" sz="1800" dirty="0" smtClean="0"/>
              <a:t>)</a:t>
            </a:r>
          </a:p>
          <a:p>
            <a:r>
              <a:rPr lang="en-US" sz="1800" dirty="0">
                <a:latin typeface="Symbol" panose="05050102010706020507" pitchFamily="18" charset="2"/>
              </a:rPr>
              <a:t>b</a:t>
            </a:r>
            <a:r>
              <a:rPr lang="en-US" sz="1800" dirty="0" smtClean="0"/>
              <a:t> = 0.92: RRCAT</a:t>
            </a:r>
          </a:p>
          <a:p>
            <a:r>
              <a:rPr lang="en-US" sz="1800" dirty="0" smtClean="0"/>
              <a:t>325 MHz RF Power: BARC</a:t>
            </a:r>
          </a:p>
          <a:p>
            <a:r>
              <a:rPr lang="en-US" sz="1800" dirty="0" smtClean="0"/>
              <a:t>650 MHz RF Power: RRCAT</a:t>
            </a:r>
            <a:endParaRPr lang="en-US" sz="1800" dirty="0"/>
          </a:p>
        </p:txBody>
      </p:sp>
      <p:sp>
        <p:nvSpPr>
          <p:cNvPr id="21" name="Content Placeholder 35"/>
          <p:cNvSpPr txBox="1">
            <a:spLocks/>
          </p:cNvSpPr>
          <p:nvPr/>
        </p:nvSpPr>
        <p:spPr>
          <a:xfrm>
            <a:off x="4749710" y="3868380"/>
            <a:ext cx="4308231" cy="22105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Cryogenic Plant and Distribution</a:t>
            </a:r>
          </a:p>
          <a:p>
            <a:r>
              <a:rPr lang="en-US" sz="1800" dirty="0" smtClean="0"/>
              <a:t>RF </a:t>
            </a:r>
          </a:p>
          <a:p>
            <a:pPr lvl="1"/>
            <a:r>
              <a:rPr lang="en-US" dirty="0" smtClean="0"/>
              <a:t>LLRF</a:t>
            </a:r>
          </a:p>
          <a:p>
            <a:pPr lvl="1"/>
            <a:r>
              <a:rPr lang="en-US" dirty="0" smtClean="0"/>
              <a:t>Protection System</a:t>
            </a:r>
          </a:p>
          <a:p>
            <a:r>
              <a:rPr lang="en-US" sz="1800" dirty="0" smtClean="0"/>
              <a:t>Instrumentation: BPM, BLM</a:t>
            </a:r>
          </a:p>
          <a:p>
            <a:r>
              <a:rPr lang="en-US" sz="1800" dirty="0" smtClean="0"/>
              <a:t>Controls</a:t>
            </a:r>
          </a:p>
          <a:p>
            <a:r>
              <a:rPr lang="en-US" sz="1800" dirty="0" smtClean="0"/>
              <a:t>MEBT Magnet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14561" y="3036243"/>
            <a:ext cx="457200" cy="72735"/>
            <a:chOff x="2682684" y="6014301"/>
            <a:chExt cx="457200" cy="72735"/>
          </a:xfrm>
        </p:grpSpPr>
        <p:sp>
          <p:nvSpPr>
            <p:cNvPr id="22" name="Oval 21"/>
            <p:cNvSpPr/>
            <p:nvPr/>
          </p:nvSpPr>
          <p:spPr>
            <a:xfrm flipV="1">
              <a:off x="3063684" y="6014301"/>
              <a:ext cx="76200" cy="72735"/>
            </a:xfrm>
            <a:prstGeom prst="ellipse">
              <a:avLst/>
            </a:prstGeom>
            <a:solidFill>
              <a:srgbClr val="004C9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2873184" y="6014301"/>
              <a:ext cx="76200" cy="72735"/>
            </a:xfrm>
            <a:prstGeom prst="ellipse">
              <a:avLst/>
            </a:prstGeom>
            <a:solidFill>
              <a:srgbClr val="004C9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2682684" y="6014301"/>
              <a:ext cx="76200" cy="72735"/>
            </a:xfrm>
            <a:prstGeom prst="ellipse">
              <a:avLst/>
            </a:prstGeom>
            <a:solidFill>
              <a:srgbClr val="004C9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92708" y="3056315"/>
            <a:ext cx="457200" cy="72735"/>
            <a:chOff x="2682684" y="6014301"/>
            <a:chExt cx="457200" cy="72735"/>
          </a:xfrm>
        </p:grpSpPr>
        <p:sp>
          <p:nvSpPr>
            <p:cNvPr id="27" name="Oval 26"/>
            <p:cNvSpPr/>
            <p:nvPr/>
          </p:nvSpPr>
          <p:spPr>
            <a:xfrm flipV="1">
              <a:off x="3063684" y="6014301"/>
              <a:ext cx="76200" cy="72735"/>
            </a:xfrm>
            <a:prstGeom prst="ellipse">
              <a:avLst/>
            </a:prstGeom>
            <a:solidFill>
              <a:srgbClr val="004C9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2873184" y="6014301"/>
              <a:ext cx="76200" cy="72735"/>
            </a:xfrm>
            <a:prstGeom prst="ellipse">
              <a:avLst/>
            </a:prstGeom>
            <a:solidFill>
              <a:srgbClr val="004C9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2682684" y="6014301"/>
              <a:ext cx="76200" cy="72735"/>
            </a:xfrm>
            <a:prstGeom prst="ellipse">
              <a:avLst/>
            </a:prstGeom>
            <a:solidFill>
              <a:srgbClr val="004C9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07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7377544" cy="641739"/>
          </a:xfrm>
        </p:spPr>
        <p:txBody>
          <a:bodyPr/>
          <a:lstStyle/>
          <a:p>
            <a:r>
              <a:rPr lang="en-US" dirty="0" smtClean="0"/>
              <a:t>MEBT and SRF </a:t>
            </a:r>
            <a:r>
              <a:rPr lang="en-US" dirty="0" err="1" smtClean="0"/>
              <a:t>Linac</a:t>
            </a:r>
            <a:r>
              <a:rPr lang="en-US" dirty="0" smtClean="0"/>
              <a:t> Magnets: BARC and FNAL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2589"/>
            <a:ext cx="8672513" cy="1886990"/>
          </a:xfrm>
        </p:spPr>
        <p:txBody>
          <a:bodyPr/>
          <a:lstStyle/>
          <a:p>
            <a:r>
              <a:rPr lang="en-US" dirty="0" smtClean="0"/>
              <a:t>BARC is working with Fermilab in the development of</a:t>
            </a:r>
          </a:p>
          <a:p>
            <a:pPr lvl="1"/>
            <a:r>
              <a:rPr lang="en-US" dirty="0" smtClean="0"/>
              <a:t>MEBT Dipoles and Quadrupoles</a:t>
            </a:r>
          </a:p>
          <a:p>
            <a:pPr lvl="1"/>
            <a:r>
              <a:rPr lang="en-US" dirty="0" smtClean="0"/>
              <a:t>SSR2 Solenoid Magnets</a:t>
            </a:r>
          </a:p>
          <a:p>
            <a:pPr lvl="1"/>
            <a:r>
              <a:rPr lang="en-US" dirty="0" smtClean="0"/>
              <a:t>650 MHz Section Warm Dipoles and Quadrupoles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04" y="3219769"/>
            <a:ext cx="3586326" cy="26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9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1" y="103664"/>
            <a:ext cx="7651864" cy="641739"/>
          </a:xfrm>
        </p:spPr>
        <p:txBody>
          <a:bodyPr/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IIFC: </a:t>
            </a:r>
            <a:r>
              <a:rPr lang="en-US" sz="2800" dirty="0" smtClean="0">
                <a:latin typeface="Symbol" panose="05050102010706020507" pitchFamily="18" charset="2"/>
              </a:rPr>
              <a:t>b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0.22 R&amp;D: </a:t>
            </a:r>
            <a:r>
              <a:rPr lang="en-US" sz="2800" dirty="0" smtClean="0"/>
              <a:t>IUAC and</a:t>
            </a:r>
            <a:r>
              <a:rPr lang="en-US" sz="2800" dirty="0" smtClean="0"/>
              <a:t> FNAL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63687" y="4314305"/>
            <a:ext cx="4337426" cy="186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BARC </a:t>
            </a:r>
            <a:r>
              <a:rPr lang="en-US" sz="2000" dirty="0" smtClean="0"/>
              <a:t>will fabricated He Jacket, Tuner and ship it to Fermilab. </a:t>
            </a:r>
          </a:p>
          <a:p>
            <a:pPr lvl="1"/>
            <a:r>
              <a:rPr lang="en-US" sz="1800" dirty="0" smtClean="0"/>
              <a:t>These two cavities will be dressed at Fermilab for installation in 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cryomodule to be tested at PXIE in 2018. 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FE3-73EB-4ED6-87B6-5DE8ED48F01F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17" y="1014554"/>
            <a:ext cx="2917375" cy="2188032"/>
          </a:xfrm>
          <a:prstGeom prst="rect">
            <a:avLst/>
          </a:prstGeom>
        </p:spPr>
      </p:pic>
      <p:pic>
        <p:nvPicPr>
          <p:cNvPr id="8" name="Picture 7" descr="image13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2001" y="974953"/>
            <a:ext cx="3066675" cy="2227633"/>
          </a:xfrm>
          <a:prstGeom prst="rect">
            <a:avLst/>
          </a:prstGeom>
        </p:spPr>
      </p:pic>
      <p:pic>
        <p:nvPicPr>
          <p:cNvPr id="9" name="Picture 8" descr="IMG_2388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45563" y="1564323"/>
            <a:ext cx="3249245" cy="1846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17" y="3541173"/>
            <a:ext cx="4204614" cy="25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6762403" cy="641739"/>
          </a:xfrm>
        </p:spPr>
        <p:txBody>
          <a:bodyPr/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IIFC: </a:t>
            </a:r>
            <a:r>
              <a:rPr lang="en-US" sz="2800" dirty="0" smtClean="0">
                <a:latin typeface="Symbol" panose="05050102010706020507" pitchFamily="18" charset="2"/>
              </a:rPr>
              <a:t>b</a:t>
            </a:r>
            <a:r>
              <a:rPr lang="en-US" sz="2800" dirty="0" smtClean="0"/>
              <a:t> </a:t>
            </a:r>
            <a:r>
              <a:rPr lang="en-US" sz="2800" dirty="0"/>
              <a:t>= 0.47: </a:t>
            </a:r>
            <a:r>
              <a:rPr lang="en-US" sz="2800" dirty="0" smtClean="0"/>
              <a:t>BARC, IUAC and FNAL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83" y="881446"/>
            <a:ext cx="4085640" cy="235347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Fermilab has worked on SSR2 RF Design.</a:t>
            </a:r>
          </a:p>
          <a:p>
            <a:r>
              <a:rPr lang="en-US" dirty="0" smtClean="0"/>
              <a:t>BARC </a:t>
            </a:r>
            <a:r>
              <a:rPr lang="en-US" dirty="0" smtClean="0"/>
              <a:t>has initiated </a:t>
            </a:r>
            <a:r>
              <a:rPr lang="en-US" dirty="0" smtClean="0"/>
              <a:t>to expand on this SSR2 </a:t>
            </a:r>
            <a:r>
              <a:rPr lang="en-US" dirty="0" smtClean="0"/>
              <a:t>design and will fabricate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prototype.</a:t>
            </a:r>
            <a:endParaRPr lang="en-US" dirty="0" smtClean="0"/>
          </a:p>
          <a:p>
            <a:pPr lvl="1"/>
            <a:r>
              <a:rPr lang="en-US" dirty="0" err="1" smtClean="0"/>
              <a:t>Nb</a:t>
            </a:r>
            <a:r>
              <a:rPr lang="en-US" dirty="0" smtClean="0"/>
              <a:t> to be provided by Fermilab</a:t>
            </a:r>
          </a:p>
          <a:p>
            <a:r>
              <a:rPr lang="en-US" dirty="0" smtClean="0"/>
              <a:t>BARC Investigating </a:t>
            </a:r>
            <a:r>
              <a:rPr lang="en-US" dirty="0" smtClean="0"/>
              <a:t>details of cavity design, fabrication, including e-beam facility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205864" y="3004083"/>
            <a:ext cx="46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3688" y="2990543"/>
            <a:ext cx="46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13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85" y="983625"/>
            <a:ext cx="2374531" cy="2083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79" y="980833"/>
            <a:ext cx="2335876" cy="20893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16813"/>
            <a:ext cx="8407502" cy="271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424948" cy="641739"/>
          </a:xfrm>
        </p:spPr>
        <p:txBody>
          <a:bodyPr/>
          <a:lstStyle/>
          <a:p>
            <a:r>
              <a:rPr lang="en-US" sz="2800" dirty="0" smtClean="0"/>
              <a:t>IIFC: Development of </a:t>
            </a:r>
            <a:r>
              <a:rPr lang="en-US" sz="2800" dirty="0" smtClean="0">
                <a:latin typeface="Symbol" panose="05050102010706020507" pitchFamily="18" charset="2"/>
              </a:rPr>
              <a:t>b</a:t>
            </a:r>
            <a:r>
              <a:rPr lang="en-US" sz="2800" dirty="0" smtClean="0"/>
              <a:t> = 0.61, 1-cell </a:t>
            </a:r>
            <a:r>
              <a:rPr lang="en-US" sz="2800" dirty="0" err="1" smtClean="0"/>
              <a:t>Nb</a:t>
            </a:r>
            <a:r>
              <a:rPr lang="en-US" sz="2800" dirty="0" smtClean="0"/>
              <a:t> cavity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08" y="4598134"/>
            <a:ext cx="4462463" cy="15470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1-cell cavity has been fabricated in collaboration with IUAC. </a:t>
            </a:r>
            <a:r>
              <a:rPr lang="en-US" dirty="0" smtClean="0"/>
              <a:t>( Aug </a:t>
            </a:r>
            <a:r>
              <a:rPr lang="en-US" dirty="0" smtClean="0"/>
              <a:t>2015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Processing and testing at </a:t>
            </a:r>
            <a:r>
              <a:rPr lang="en-US" dirty="0" smtClean="0"/>
              <a:t>Fermilab (Jan 2016)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43" y="1043046"/>
            <a:ext cx="4057650" cy="325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281" y="2199551"/>
            <a:ext cx="3297604" cy="30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79817" y="5404756"/>
            <a:ext cx="4244265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Niobium Half cells , beam pipes and necessary fixtures are ready for e-beam welding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9871" y="1043046"/>
            <a:ext cx="4225529" cy="1090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VECC has developed a complete design of a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= 0.61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314516"/>
            <a:ext cx="8686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IIFC: Development </a:t>
            </a:r>
            <a:r>
              <a:rPr lang="en-US" sz="2800" dirty="0"/>
              <a:t>of </a:t>
            </a:r>
            <a:r>
              <a:rPr lang="en-US" sz="2800" dirty="0">
                <a:latin typeface="Symbol" panose="05050102010706020507" pitchFamily="18" charset="2"/>
              </a:rPr>
              <a:t>b</a:t>
            </a:r>
            <a:r>
              <a:rPr lang="en-US" sz="2800" dirty="0"/>
              <a:t> = </a:t>
            </a:r>
            <a:r>
              <a:rPr lang="en-US" sz="2800" dirty="0" smtClean="0"/>
              <a:t>0.92, </a:t>
            </a:r>
            <a:r>
              <a:rPr lang="en-US" sz="2800" dirty="0"/>
              <a:t>1-cell </a:t>
            </a:r>
            <a:r>
              <a:rPr lang="en-US" sz="2800" dirty="0" err="1"/>
              <a:t>Nb</a:t>
            </a:r>
            <a:r>
              <a:rPr lang="en-US" sz="2800" dirty="0"/>
              <a:t> cavity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11/9-10/2015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Mishra      PIP-II Collaboration Meeting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228600" y="843585"/>
            <a:ext cx="8686035" cy="12365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Fermilab/RRCAT/IUAC have Fabricated </a:t>
            </a:r>
            <a:r>
              <a:rPr lang="en-US" dirty="0"/>
              <a:t>one </a:t>
            </a:r>
            <a:r>
              <a:rPr lang="en-US" dirty="0" err="1"/>
              <a:t>Nb</a:t>
            </a:r>
            <a:r>
              <a:rPr lang="en-US" dirty="0"/>
              <a:t> </a:t>
            </a:r>
            <a:r>
              <a:rPr lang="en-US" dirty="0" smtClean="0"/>
              <a:t>HB650 650 </a:t>
            </a:r>
            <a:r>
              <a:rPr lang="en-US" dirty="0"/>
              <a:t>MHz single-cell </a:t>
            </a:r>
            <a:r>
              <a:rPr lang="en-US" dirty="0" smtClean="0"/>
              <a:t>cavity (July 2013</a:t>
            </a:r>
            <a:r>
              <a:rPr lang="en-US" dirty="0" smtClean="0"/>
              <a:t>) this is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= 0.9 design.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rocessed </a:t>
            </a:r>
            <a:r>
              <a:rPr lang="en-US" dirty="0"/>
              <a:t>&amp; tested </a:t>
            </a:r>
            <a:r>
              <a:rPr lang="en-US" dirty="0" smtClean="0"/>
              <a:t>at Fermilab</a:t>
            </a:r>
          </a:p>
          <a:p>
            <a:pPr lvl="1"/>
            <a:r>
              <a:rPr lang="en-US" dirty="0" smtClean="0"/>
              <a:t>The cavity achieved </a:t>
            </a:r>
            <a:r>
              <a:rPr lang="en-US" dirty="0" err="1"/>
              <a:t>E</a:t>
            </a:r>
            <a:r>
              <a:rPr lang="en-US" baseline="-25000" dirty="0" err="1"/>
              <a:t>acc</a:t>
            </a:r>
            <a:r>
              <a:rPr lang="en-US" dirty="0"/>
              <a:t> 19.3 MV/m with Q &gt; 4E10 at 2K.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4702800" y="2080753"/>
            <a:ext cx="3974854" cy="335225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375" y="2178352"/>
            <a:ext cx="2410967" cy="291814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64341" y="3980019"/>
            <a:ext cx="1948234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VTS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10" dirty="0">
                <a:latin typeface="Calibri"/>
                <a:cs typeface="Calibri"/>
              </a:rPr>
              <a:t>ng</a:t>
            </a:r>
            <a:endParaRPr sz="12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30"/>
              </a:spcBef>
            </a:pPr>
            <a:r>
              <a:rPr sz="1200" spc="-1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0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lo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10" dirty="0">
                <a:latin typeface="Calibri"/>
                <a:cs typeface="Calibri"/>
              </a:rPr>
              <a:t>y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394" y="5362594"/>
            <a:ext cx="8626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Fermilab has finalized the design of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 = 0.92 5-cell cavity with End-Group, RRCAT/Fermilab will fabricated 3/3 cavities.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194</TotalTime>
  <Words>1861</Words>
  <Application>Microsoft Office PowerPoint</Application>
  <PresentationFormat>On-screen Show (4:3)</PresentationFormat>
  <Paragraphs>412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Helvetica</vt:lpstr>
      <vt:lpstr>ＭＳ Ｐゴシック</vt:lpstr>
      <vt:lpstr>ＭＳ Ｐゴシック</vt:lpstr>
      <vt:lpstr>Symbol</vt:lpstr>
      <vt:lpstr>Times New Roman</vt:lpstr>
      <vt:lpstr>Wingdings</vt:lpstr>
      <vt:lpstr>FNAL_TemplateMac_060514</vt:lpstr>
      <vt:lpstr>Fermilab: Footer Only</vt:lpstr>
      <vt:lpstr>International Program</vt:lpstr>
      <vt:lpstr>Outline</vt:lpstr>
      <vt:lpstr>Introduction</vt:lpstr>
      <vt:lpstr>Areas of R&amp;D International Collaboration</vt:lpstr>
      <vt:lpstr>MEBT and SRF Linac Magnets: BARC and FNAL</vt:lpstr>
      <vt:lpstr>IIFC: b = 0.22 R&amp;D: IUAC and FNAL</vt:lpstr>
      <vt:lpstr>IIFC: b = 0.47: BARC, IUAC and FNAL</vt:lpstr>
      <vt:lpstr>IIFC: Development of b = 0.61, 1-cell Nb cavity</vt:lpstr>
      <vt:lpstr>IIFC: Development of b = 0.92, 1-cell Nb cavity</vt:lpstr>
      <vt:lpstr>IIFC: 650 MHz Cryomodule Test Stand</vt:lpstr>
      <vt:lpstr>DAE: 325 MHz Solid State RF Power Development</vt:lpstr>
      <vt:lpstr>DAE: 650 MHz Solid State RF Power Development</vt:lpstr>
      <vt:lpstr>IIFC: RF Protection System: BARC &amp; Fermilab</vt:lpstr>
      <vt:lpstr>IIFC: DAE Scientists and Engineers at Fermilab</vt:lpstr>
      <vt:lpstr>PIP-II Preliminary Schedule</vt:lpstr>
      <vt:lpstr>IIFC R&amp;D: 2nd Phase Integration</vt:lpstr>
      <vt:lpstr>IIFC: 650 MHz Dressed Cavity Horizontal Test Stand                                            </vt:lpstr>
      <vt:lpstr>IIFC: System Test of SSR1 CM and RF Power with Beam</vt:lpstr>
      <vt:lpstr>IIFC: Integrated Test of HB650 Cryomodule and RF Power</vt:lpstr>
      <vt:lpstr>IIFC: R&amp;D Phase Summary</vt:lpstr>
      <vt:lpstr>Indian Strategy on PIP-II</vt:lpstr>
      <vt:lpstr>Project Annex I: Areas for Cooperation</vt:lpstr>
      <vt:lpstr>DAE-DOE: Contributions from the Parties</vt:lpstr>
      <vt:lpstr>PIP-II Construction Deliverables: India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Shekhar Mishra</cp:lastModifiedBy>
  <cp:revision>20</cp:revision>
  <cp:lastPrinted>2014-01-20T19:40:21Z</cp:lastPrinted>
  <dcterms:created xsi:type="dcterms:W3CDTF">2015-05-15T16:41:26Z</dcterms:created>
  <dcterms:modified xsi:type="dcterms:W3CDTF">2015-11-09T13:01:05Z</dcterms:modified>
</cp:coreProperties>
</file>