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2"/>
  </p:notesMasterIdLst>
  <p:handoutMasterIdLst>
    <p:handoutMasterId r:id="rId43"/>
  </p:handoutMasterIdLst>
  <p:sldIdLst>
    <p:sldId id="265" r:id="rId3"/>
    <p:sldId id="267" r:id="rId4"/>
    <p:sldId id="268" r:id="rId5"/>
    <p:sldId id="272" r:id="rId6"/>
    <p:sldId id="279" r:id="rId7"/>
    <p:sldId id="280" r:id="rId8"/>
    <p:sldId id="269" r:id="rId9"/>
    <p:sldId id="270" r:id="rId10"/>
    <p:sldId id="271" r:id="rId11"/>
    <p:sldId id="278" r:id="rId12"/>
    <p:sldId id="287" r:id="rId13"/>
    <p:sldId id="286" r:id="rId14"/>
    <p:sldId id="288" r:id="rId15"/>
    <p:sldId id="289" r:id="rId16"/>
    <p:sldId id="273" r:id="rId17"/>
    <p:sldId id="282" r:id="rId18"/>
    <p:sldId id="284" r:id="rId19"/>
    <p:sldId id="283" r:id="rId20"/>
    <p:sldId id="293" r:id="rId21"/>
    <p:sldId id="297" r:id="rId22"/>
    <p:sldId id="292" r:id="rId23"/>
    <p:sldId id="296" r:id="rId24"/>
    <p:sldId id="290" r:id="rId25"/>
    <p:sldId id="291" r:id="rId26"/>
    <p:sldId id="281" r:id="rId27"/>
    <p:sldId id="301" r:id="rId28"/>
    <p:sldId id="303" r:id="rId29"/>
    <p:sldId id="307" r:id="rId30"/>
    <p:sldId id="309" r:id="rId31"/>
    <p:sldId id="310" r:id="rId32"/>
    <p:sldId id="311" r:id="rId33"/>
    <p:sldId id="312" r:id="rId34"/>
    <p:sldId id="313" r:id="rId35"/>
    <p:sldId id="314" r:id="rId36"/>
    <p:sldId id="274" r:id="rId37"/>
    <p:sldId id="275" r:id="rId38"/>
    <p:sldId id="276" r:id="rId39"/>
    <p:sldId id="316" r:id="rId40"/>
    <p:sldId id="315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6412" autoAdjust="0"/>
  </p:normalViewPr>
  <p:slideViewPr>
    <p:cSldViewPr snapToGrid="0" snapToObjects="1">
      <p:cViewPr varScale="1">
        <p:scale>
          <a:sx n="112" d="100"/>
          <a:sy n="112" d="100"/>
        </p:scale>
        <p:origin x="4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2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A9937C84-61B0-45B5-BCB5-45B09A1CDAD8}" type="datetimeFigureOut">
              <a:rPr lang="en-US" altLang="en-US"/>
              <a:pPr/>
              <a:t>11/6/2015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43D942-D8CE-4E39-8A6A-F1186F345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24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D27F0CD9-EC7D-4278-B92B-A16DE4925276}" type="datetimeFigureOut">
              <a:rPr lang="en-US" altLang="en-US"/>
              <a:pPr/>
              <a:t>11/6/2015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7FC086A-EF22-42CA-A2EA-EA27A00ED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59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63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93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1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29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50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01800F4-4579-43AA-8D1C-4C601C6F9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95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1456F2F-62F8-4BD5-83E6-D3C20E36C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4F8A-A4D5-4456-AF3F-D990255E9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00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B1FF-1958-45A7-BF70-37759F728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89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98376-25C6-457D-B119-176F6396C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0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5E48D-BE27-41EE-B882-CF373960F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9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8E9F0-89A6-4FD0-8966-1A0C47E26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07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0E6ED46-57A2-47C0-A64C-B6DFECAB6C7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November 9, 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TNicol | LB and HB 650 MHz Cryomodules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046CE85-B449-47B5-AFE9-4F6A9FDE1A0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Low-</a:t>
            </a:r>
            <a:r>
              <a:rPr lang="en-US" altLang="en-US" dirty="0" smtClean="0">
                <a:latin typeface="Symbol" panose="05050102010706020507" pitchFamily="18" charset="2"/>
              </a:rPr>
              <a:t>b</a:t>
            </a:r>
            <a:r>
              <a:rPr lang="en-US" altLang="en-US" dirty="0" smtClean="0">
                <a:latin typeface="Helvetica" panose="020B0604020202020204" pitchFamily="34" charset="0"/>
              </a:rPr>
              <a:t> and High-</a:t>
            </a:r>
            <a:r>
              <a:rPr lang="en-US" altLang="en-US" dirty="0" smtClean="0">
                <a:latin typeface="Symbol" panose="05050102010706020507" pitchFamily="18" charset="2"/>
              </a:rPr>
              <a:t>b</a:t>
            </a:r>
            <a:r>
              <a:rPr lang="en-US" altLang="en-US" dirty="0" smtClean="0">
                <a:latin typeface="Helvetica" panose="020B0604020202020204" pitchFamily="34" charset="0"/>
              </a:rPr>
              <a:t> 650 MHz</a:t>
            </a:r>
            <a:br>
              <a:rPr lang="en-US" altLang="en-US" dirty="0" smtClean="0">
                <a:latin typeface="Helvetica" panose="020B0604020202020204" pitchFamily="34" charset="0"/>
              </a:rPr>
            </a:br>
            <a:r>
              <a:rPr lang="en-US" altLang="en-US" dirty="0" smtClean="0">
                <a:latin typeface="Helvetica" panose="020B0604020202020204" pitchFamily="34" charset="0"/>
              </a:rPr>
              <a:t>Cavity Cryomodules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Tom Nicol - Fermilab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PIP-II Collaboration Meeting</a:t>
            </a:r>
          </a:p>
          <a:p>
            <a:r>
              <a:rPr lang="en-US" altLang="en-US" dirty="0" smtClean="0">
                <a:latin typeface="Helvetica" panose="020B0604020202020204" pitchFamily="34" charset="0"/>
              </a:rPr>
              <a:t>9-10 November 2015</a:t>
            </a:r>
          </a:p>
          <a:p>
            <a:endParaRPr lang="en-US" altLang="en-US" dirty="0" smtClean="0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XFEL, ILC, LCLS-II style</a:t>
            </a:r>
          </a:p>
          <a:p>
            <a:pPr lvl="1"/>
            <a:r>
              <a:rPr lang="en-US" dirty="0" smtClean="0"/>
              <a:t>Cavity string supported from gas helium return</a:t>
            </a:r>
          </a:p>
          <a:p>
            <a:r>
              <a:rPr lang="en-US" dirty="0" smtClean="0"/>
              <a:t>Atlas, FRIB, etc.</a:t>
            </a:r>
          </a:p>
          <a:p>
            <a:pPr lvl="1"/>
            <a:r>
              <a:rPr lang="en-US" dirty="0" smtClean="0"/>
              <a:t>Cavity string support from top plate of rectangular vessel</a:t>
            </a:r>
          </a:p>
          <a:p>
            <a:r>
              <a:rPr lang="en-US" dirty="0" smtClean="0"/>
              <a:t>SNS, ESS, etc.</a:t>
            </a:r>
          </a:p>
          <a:p>
            <a:pPr lvl="1"/>
            <a:r>
              <a:rPr lang="en-US" dirty="0" smtClean="0"/>
              <a:t>Cavity string supported using tension elements, with and without space frame</a:t>
            </a:r>
          </a:p>
          <a:p>
            <a:r>
              <a:rPr lang="en-US" dirty="0" smtClean="0"/>
              <a:t>SPL</a:t>
            </a:r>
          </a:p>
          <a:p>
            <a:pPr lvl="1"/>
            <a:r>
              <a:rPr lang="en-US" dirty="0" smtClean="0"/>
              <a:t>Cavities supported by the input coupler</a:t>
            </a:r>
          </a:p>
          <a:p>
            <a:r>
              <a:rPr lang="en-US" dirty="0" smtClean="0"/>
              <a:t>Superconducting magnet inspired supports, e.g. SSC or LHC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3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XFEL, ILC, LCLS-II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57" y="1344251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26141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XFEL, ILC, LCLS-II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2631"/>
            <a:ext cx="8672513" cy="4348638"/>
          </a:xfrm>
        </p:spPr>
      </p:pic>
    </p:spTree>
    <p:extLst>
      <p:ext uri="{BB962C8B-B14F-4D97-AF65-F5344CB8AC3E}">
        <p14:creationId xmlns:p14="http://schemas.microsoft.com/office/powerpoint/2010/main" val="121797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Atlas, FRIB,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35" y="1229951"/>
            <a:ext cx="5152644" cy="4800600"/>
          </a:xfrm>
        </p:spPr>
      </p:pic>
    </p:spTree>
    <p:extLst>
      <p:ext uri="{BB962C8B-B14F-4D97-AF65-F5344CB8AC3E}">
        <p14:creationId xmlns:p14="http://schemas.microsoft.com/office/powerpoint/2010/main" val="285154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Atlas, FRIB,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69" y="1042988"/>
            <a:ext cx="6151774" cy="4987925"/>
          </a:xfrm>
        </p:spPr>
      </p:pic>
    </p:spTree>
    <p:extLst>
      <p:ext uri="{BB962C8B-B14F-4D97-AF65-F5344CB8AC3E}">
        <p14:creationId xmlns:p14="http://schemas.microsoft.com/office/powerpoint/2010/main" val="2243219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SNS, ESS,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8" name="Content Placeholder 7" descr="C:\Users\reynet.IPN\Desktop\belle phot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18" r="20347"/>
          <a:stretch>
            <a:fillRect/>
          </a:stretch>
        </p:blipFill>
        <p:spPr bwMode="auto">
          <a:xfrm>
            <a:off x="1956398" y="1042988"/>
            <a:ext cx="5216916" cy="498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73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SNS, ESS,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" y="1042988"/>
            <a:ext cx="796300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SNS, ESS,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5" y="877711"/>
            <a:ext cx="8610600" cy="51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SPL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/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228601" y="2840735"/>
            <a:ext cx="5181600" cy="3429001"/>
            <a:chOff x="3029350" y="409279"/>
            <a:chExt cx="6706390" cy="4507191"/>
          </a:xfrm>
        </p:grpSpPr>
        <p:pic>
          <p:nvPicPr>
            <p:cNvPr id="14" name="Picture 2" descr="G:\Departments\EN\Groups\MME\MechanicalEngineering\Ofelia.Capatina\SPL\Calculs_coupleur_SPL\Review coupleur SPL 16-03-2010\CAVSPL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029350" y="409279"/>
              <a:ext cx="6114650" cy="4507191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297688" y="1811513"/>
              <a:ext cx="4438052" cy="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967" y="1197758"/>
            <a:ext cx="6343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761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Superconducting magnet inspired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985" y="1042988"/>
            <a:ext cx="6601190" cy="4987925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13" y="4230688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2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Linac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73780"/>
            <a:ext cx="8672513" cy="2526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anose="020B0604020202020204" pitchFamily="34" charset="0"/>
              </a:rPr>
              <a:t>November 9, 2015</a:t>
            </a:r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anose="020B0604020202020204" pitchFamily="34" charset="0"/>
              </a:rPr>
              <a:t>TNicol | LB and HB 650 MHz Cryomodules</a:t>
            </a:r>
            <a:endParaRPr lang="en-US" altLang="en-US" sz="900" b="1" dirty="0" smtClean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B160C5-AA0C-455C-8AD8-AC58C32009B6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18503" y="2273780"/>
            <a:ext cx="2582609" cy="754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Superconducting magnet inspired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026" name="Picture 2" descr="http://newsline.linearcollider.org/wp-content/uploads/2011/05/LHC-double-bore-magn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06" y="1282700"/>
            <a:ext cx="59563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8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Superconducting magnet inspired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028" name="Picture 4" descr="http://www.andyross.net/images/lhc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56" y="139382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21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Superconducting magnet inspired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1042988"/>
            <a:ext cx="7481887" cy="4987925"/>
          </a:xfrm>
        </p:spPr>
      </p:pic>
    </p:spTree>
    <p:extLst>
      <p:ext uri="{BB962C8B-B14F-4D97-AF65-F5344CB8AC3E}">
        <p14:creationId xmlns:p14="http://schemas.microsoft.com/office/powerpoint/2010/main" val="192120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SSR1 cryomodule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1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2311"/>
            <a:ext cx="8672513" cy="4849278"/>
          </a:xfrm>
        </p:spPr>
      </p:pic>
    </p:spTree>
    <p:extLst>
      <p:ext uri="{BB962C8B-B14F-4D97-AF65-F5344CB8AC3E}">
        <p14:creationId xmlns:p14="http://schemas.microsoft.com/office/powerpoint/2010/main" val="281302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 – Spoke test cryostat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1" y="1042988"/>
            <a:ext cx="8070591" cy="4987925"/>
          </a:xfrm>
        </p:spPr>
      </p:pic>
    </p:spTree>
    <p:extLst>
      <p:ext uri="{BB962C8B-B14F-4D97-AF65-F5344CB8AC3E}">
        <p14:creationId xmlns:p14="http://schemas.microsoft.com/office/powerpoint/2010/main" val="4285024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Concept 1</a:t>
            </a:r>
          </a:p>
          <a:p>
            <a:pPr lvl="1"/>
            <a:r>
              <a:rPr lang="en-US" sz="2000" dirty="0" smtClean="0"/>
              <a:t>Vacuum vessel closed at both ends</a:t>
            </a:r>
          </a:p>
          <a:p>
            <a:pPr lvl="1"/>
            <a:r>
              <a:rPr lang="en-US" sz="2000" dirty="0" smtClean="0"/>
              <a:t>Room temperature strongback – cavities supported from bottom</a:t>
            </a:r>
          </a:p>
          <a:p>
            <a:pPr lvl="1"/>
            <a:r>
              <a:rPr lang="en-US" sz="2000" dirty="0" smtClean="0"/>
              <a:t>Strongback is inside the vacuum vessel, outside the thermal shield</a:t>
            </a:r>
          </a:p>
          <a:p>
            <a:pPr lvl="1"/>
            <a:r>
              <a:rPr lang="en-US" sz="2000" dirty="0" smtClean="0"/>
              <a:t>Support post(s) for each cavity</a:t>
            </a:r>
          </a:p>
          <a:p>
            <a:r>
              <a:rPr lang="en-US" sz="2400" dirty="0" smtClean="0"/>
              <a:t>Concept 2</a:t>
            </a:r>
          </a:p>
          <a:p>
            <a:pPr lvl="1"/>
            <a:r>
              <a:rPr lang="en-US" sz="2000" dirty="0" smtClean="0"/>
              <a:t>Vacuum vessel closed at both ends</a:t>
            </a:r>
          </a:p>
          <a:p>
            <a:pPr lvl="1"/>
            <a:r>
              <a:rPr lang="en-US" sz="2000" dirty="0" smtClean="0"/>
              <a:t>Cavity support similar to XFEL – cavities hanging from return pipe</a:t>
            </a:r>
          </a:p>
          <a:p>
            <a:pPr lvl="1"/>
            <a:r>
              <a:rPr lang="en-US" sz="2000" dirty="0" smtClean="0"/>
              <a:t>Support posts attached to return pipe not cavities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8252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cryomodule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3545"/>
            <a:ext cx="8677656" cy="2404871"/>
          </a:xfrm>
        </p:spPr>
        <p:txBody>
          <a:bodyPr/>
          <a:lstStyle/>
          <a:p>
            <a:r>
              <a:rPr lang="en-US" dirty="0" smtClean="0"/>
              <a:t>11 total cryomodules</a:t>
            </a:r>
          </a:p>
          <a:p>
            <a:r>
              <a:rPr lang="en-US" dirty="0" smtClean="0"/>
              <a:t>3 cavities each (650 MHz, 5-cell)</a:t>
            </a:r>
          </a:p>
          <a:p>
            <a:r>
              <a:rPr lang="en-US" dirty="0" smtClean="0"/>
              <a:t>33 total cavities</a:t>
            </a:r>
          </a:p>
          <a:p>
            <a:r>
              <a:rPr lang="en-US" dirty="0" smtClean="0"/>
              <a:t>No magnets internal to the cryomodule</a:t>
            </a:r>
          </a:p>
          <a:p>
            <a:r>
              <a:rPr lang="en-US" dirty="0" smtClean="0"/>
              <a:t>Approximate length = 3.9 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57" y="3506558"/>
            <a:ext cx="4442541" cy="2362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4056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 smtClean="0"/>
              <a:t> cryomodule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2689"/>
            <a:ext cx="8705087" cy="2240279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 total cryomodules</a:t>
            </a:r>
          </a:p>
          <a:p>
            <a:r>
              <a:rPr lang="en-US" dirty="0" smtClean="0"/>
              <a:t>6 cavities each (650 MHz, 5-cell)</a:t>
            </a:r>
          </a:p>
          <a:p>
            <a:r>
              <a:rPr lang="en-US" dirty="0" smtClean="0"/>
              <a:t>24 total cavities</a:t>
            </a:r>
          </a:p>
          <a:p>
            <a:r>
              <a:rPr lang="en-US" dirty="0" smtClean="0"/>
              <a:t>No magnets internal to the cryomodule</a:t>
            </a:r>
          </a:p>
          <a:p>
            <a:r>
              <a:rPr lang="en-US" dirty="0" smtClean="0"/>
              <a:t>Approximate length = 9.5 m</a:t>
            </a:r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4" y="3857624"/>
            <a:ext cx="8186738" cy="19716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52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68511" cy="641739"/>
          </a:xfrm>
        </p:spPr>
        <p:txBody>
          <a:bodyPr lIns="0" tIns="0" rIns="0" bIns="0" anchor="b" anchorCtr="0"/>
          <a:lstStyle/>
          <a:p>
            <a:r>
              <a:rPr lang="en-US" dirty="0"/>
              <a:t>Low and High-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cryomodule general configuration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39554" y="1406541"/>
            <a:ext cx="8318384" cy="4299665"/>
            <a:chOff x="88479" y="1528482"/>
            <a:chExt cx="8756193" cy="4525963"/>
          </a:xfrm>
        </p:grpSpPr>
        <p:pic>
          <p:nvPicPr>
            <p:cNvPr id="6" name="Content Placeholder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88" y="1528482"/>
              <a:ext cx="7540939" cy="45259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479" y="5576584"/>
              <a:ext cx="1772652" cy="356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Beam pipe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990600" y="4876800"/>
              <a:ext cx="6096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3503" y="2152710"/>
              <a:ext cx="216415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Bayonets connections,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cryogenic valves, etc.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5410200"/>
              <a:ext cx="202552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P</a:t>
              </a:r>
              <a:r>
                <a:rPr lang="en-US" sz="160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orts to access 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t</a:t>
              </a:r>
              <a:r>
                <a:rPr lang="en-US" sz="160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uner</a:t>
              </a:r>
              <a:endPara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motors</a:t>
              </a: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</p:txBody>
        </p:sp>
        <p:cxnSp>
          <p:nvCxnSpPr>
            <p:cNvPr id="12" name="Straight Arrow Connector 11"/>
            <p:cNvCxnSpPr>
              <a:stCxn id="24" idx="0"/>
            </p:cNvCxnSpPr>
            <p:nvPr/>
          </p:nvCxnSpPr>
          <p:spPr>
            <a:xfrm flipH="1" flipV="1">
              <a:off x="6248400" y="3848101"/>
              <a:ext cx="1823692" cy="3428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76400" y="190500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235402" y="1749281"/>
              <a:ext cx="2736648" cy="3865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3"/>
            </p:cNvCxnSpPr>
            <p:nvPr/>
          </p:nvCxnSpPr>
          <p:spPr>
            <a:xfrm>
              <a:off x="2587658" y="2460487"/>
              <a:ext cx="1908141" cy="54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638800" y="3802156"/>
              <a:ext cx="1905000" cy="16080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238500" y="5511224"/>
              <a:ext cx="304800" cy="2630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6347273" y="3505200"/>
              <a:ext cx="1196527" cy="1905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299512" y="4191000"/>
              <a:ext cx="1545160" cy="35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Power couplers</a:t>
              </a: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</p:txBody>
        </p:sp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H="1" flipV="1">
              <a:off x="6792410" y="3619501"/>
              <a:ext cx="1279682" cy="5714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0"/>
            </p:cNvCxnSpPr>
            <p:nvPr/>
          </p:nvCxnSpPr>
          <p:spPr>
            <a:xfrm flipH="1" flipV="1">
              <a:off x="7299513" y="3413312"/>
              <a:ext cx="772579" cy="7776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020051" y="1447023"/>
            <a:ext cx="4632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rPr>
              <a:t>Heat exchanger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91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Рисунок 6" descr="Z-Z_s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10" y="1316736"/>
            <a:ext cx="4094226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474" name="Straight Arrow Connector 11"/>
          <p:cNvCxnSpPr>
            <a:cxnSpLocks noChangeShapeType="1"/>
          </p:cNvCxnSpPr>
          <p:nvPr/>
        </p:nvCxnSpPr>
        <p:spPr bwMode="auto">
          <a:xfrm flipV="1">
            <a:off x="2118360" y="4821936"/>
            <a:ext cx="1524000" cy="23047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2363" y="4852356"/>
            <a:ext cx="148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Strongback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11"/>
          <p:cNvCxnSpPr>
            <a:cxnSpLocks noChangeShapeType="1"/>
          </p:cNvCxnSpPr>
          <p:nvPr/>
        </p:nvCxnSpPr>
        <p:spPr bwMode="auto">
          <a:xfrm>
            <a:off x="2367534" y="3913330"/>
            <a:ext cx="1524000" cy="582097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1537" y="3728664"/>
            <a:ext cx="148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Support post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11"/>
          <p:cNvCxnSpPr>
            <a:cxnSpLocks noChangeShapeType="1"/>
            <a:stCxn id="30" idx="3"/>
          </p:cNvCxnSpPr>
          <p:nvPr/>
        </p:nvCxnSpPr>
        <p:spPr bwMode="auto">
          <a:xfrm flipV="1">
            <a:off x="2105850" y="1926338"/>
            <a:ext cx="1536510" cy="327783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5470" y="1900178"/>
            <a:ext cx="211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Heat exchanger enclosure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3444" y="2883022"/>
            <a:ext cx="2416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Vacuum vessel extension for bayonets, cryo valves, etc.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34" name="Straight Arrow Connector 11"/>
          <p:cNvCxnSpPr>
            <a:cxnSpLocks noChangeShapeType="1"/>
            <a:stCxn id="33" idx="1"/>
          </p:cNvCxnSpPr>
          <p:nvPr/>
        </p:nvCxnSpPr>
        <p:spPr bwMode="auto">
          <a:xfrm flipH="1">
            <a:off x="6004560" y="3544742"/>
            <a:ext cx="718884" cy="26161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14" name="Straight Arrow Connector 11"/>
          <p:cNvCxnSpPr>
            <a:cxnSpLocks noChangeShapeType="1"/>
          </p:cNvCxnSpPr>
          <p:nvPr/>
        </p:nvCxnSpPr>
        <p:spPr bwMode="auto">
          <a:xfrm>
            <a:off x="1838581" y="3137015"/>
            <a:ext cx="1270379" cy="46572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3360" y="2952349"/>
            <a:ext cx="164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Thermal shield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 smtClean="0"/>
              <a:t>Concept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cryomodule parameters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15888"/>
            <a:ext cx="8672513" cy="40421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4008" y="3621024"/>
            <a:ext cx="9006840" cy="1086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Content Placeholder 5" descr="Cavity_String_a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912" y="1417511"/>
            <a:ext cx="8229600" cy="4286250"/>
          </a:xfrm>
          <a:prstGeom prst="rect">
            <a:avLst/>
          </a:prstGeom>
        </p:spPr>
      </p:pic>
      <p:sp>
        <p:nvSpPr>
          <p:cNvPr id="63495" name="TextBox 6"/>
          <p:cNvSpPr txBox="1">
            <a:spLocks noChangeArrowheads="1"/>
          </p:cNvSpPr>
          <p:nvPr/>
        </p:nvSpPr>
        <p:spPr bwMode="auto">
          <a:xfrm>
            <a:off x="667512" y="1755648"/>
            <a:ext cx="2891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650 Cavity with 2-phase pipe</a:t>
            </a:r>
          </a:p>
        </p:txBody>
      </p:sp>
      <p:cxnSp>
        <p:nvCxnSpPr>
          <p:cNvPr id="63496" name="Straight Arrow Connector 8"/>
          <p:cNvCxnSpPr>
            <a:cxnSpLocks noChangeShapeType="1"/>
          </p:cNvCxnSpPr>
          <p:nvPr/>
        </p:nvCxnSpPr>
        <p:spPr bwMode="auto">
          <a:xfrm rot="16200000" flipH="1">
            <a:off x="2191512" y="2517648"/>
            <a:ext cx="12954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497" name="TextBox 9"/>
          <p:cNvSpPr txBox="1">
            <a:spLocks noChangeArrowheads="1"/>
          </p:cNvSpPr>
          <p:nvPr/>
        </p:nvSpPr>
        <p:spPr bwMode="auto">
          <a:xfrm>
            <a:off x="7600575" y="2970383"/>
            <a:ext cx="1460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Warm up cool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down </a:t>
            </a:r>
            <a:r>
              <a:rPr lang="en-US" altLang="en-US" sz="1800" dirty="0" smtClean="0">
                <a:latin typeface="Calibri" panose="020F0502020204030204" pitchFamily="34" charset="0"/>
              </a:rPr>
              <a:t>pipe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3498" name="Straight Arrow Connector 11"/>
          <p:cNvCxnSpPr>
            <a:cxnSpLocks noChangeShapeType="1"/>
            <a:stCxn id="63497" idx="1"/>
          </p:cNvCxnSpPr>
          <p:nvPr/>
        </p:nvCxnSpPr>
        <p:spPr bwMode="auto">
          <a:xfrm flipH="1" flipV="1">
            <a:off x="6763512" y="2593848"/>
            <a:ext cx="837063" cy="8382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499" name="Straight Arrow Connector 14"/>
          <p:cNvCxnSpPr>
            <a:cxnSpLocks noChangeShapeType="1"/>
            <a:stCxn id="19" idx="1"/>
          </p:cNvCxnSpPr>
          <p:nvPr/>
        </p:nvCxnSpPr>
        <p:spPr bwMode="auto">
          <a:xfrm flipH="1" flipV="1">
            <a:off x="6458712" y="3508248"/>
            <a:ext cx="993881" cy="1295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500" name="TextBox 15"/>
          <p:cNvSpPr txBox="1">
            <a:spLocks noChangeArrowheads="1"/>
          </p:cNvSpPr>
          <p:nvPr/>
        </p:nvSpPr>
        <p:spPr bwMode="auto">
          <a:xfrm>
            <a:off x="4248912" y="1450848"/>
            <a:ext cx="1763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He  reservoir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with level sensor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363212" y="2327148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502" name="TextBox 18"/>
          <p:cNvSpPr txBox="1">
            <a:spLocks noChangeArrowheads="1"/>
          </p:cNvSpPr>
          <p:nvPr/>
        </p:nvSpPr>
        <p:spPr bwMode="auto">
          <a:xfrm>
            <a:off x="4706112" y="4803648"/>
            <a:ext cx="23650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4K </a:t>
            </a:r>
            <a:r>
              <a:rPr lang="en-US" altLang="en-US" sz="1800" dirty="0" smtClean="0">
                <a:latin typeface="Calibri" panose="020F0502020204030204" pitchFamily="34" charset="0"/>
              </a:rPr>
              <a:t>circuit for intercepts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Thermal shield 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3503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4058412" y="4232148"/>
            <a:ext cx="9144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3791712" y="4575048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452593" y="4341983"/>
            <a:ext cx="1460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Strong back with 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supports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 smtClean="0"/>
              <a:t>Concept 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7164" y="787848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03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3" descr="650_TESLA_STYLE_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3480"/>
            <a:ext cx="81534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7391400" y="3283029"/>
            <a:ext cx="146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Coupler ports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6567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781800" y="2849880"/>
            <a:ext cx="609600" cy="6096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68" name="Straight Arrow Connector 9"/>
          <p:cNvCxnSpPr>
            <a:cxnSpLocks noChangeShapeType="1"/>
          </p:cNvCxnSpPr>
          <p:nvPr/>
        </p:nvCxnSpPr>
        <p:spPr bwMode="auto">
          <a:xfrm rot="16200000" flipV="1">
            <a:off x="6934200" y="3002280"/>
            <a:ext cx="762000" cy="152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69" name="TextBox 10"/>
          <p:cNvSpPr txBox="1">
            <a:spLocks noChangeArrowheads="1"/>
          </p:cNvSpPr>
          <p:nvPr/>
        </p:nvSpPr>
        <p:spPr bwMode="auto">
          <a:xfrm>
            <a:off x="4572000" y="1021080"/>
            <a:ext cx="2051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Cold mass supports: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Fix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Sliding</a:t>
            </a:r>
          </a:p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29200" y="1478280"/>
            <a:ext cx="1219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71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4191000" y="1783080"/>
            <a:ext cx="1219200" cy="6858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72" name="Straight Arrow Connector 16"/>
          <p:cNvCxnSpPr>
            <a:cxnSpLocks noChangeShapeType="1"/>
          </p:cNvCxnSpPr>
          <p:nvPr/>
        </p:nvCxnSpPr>
        <p:spPr bwMode="auto">
          <a:xfrm flipV="1">
            <a:off x="5410200" y="1478280"/>
            <a:ext cx="1981200" cy="3048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73" name="TextBox 17"/>
          <p:cNvSpPr txBox="1">
            <a:spLocks noChangeArrowheads="1"/>
          </p:cNvSpPr>
          <p:nvPr/>
        </p:nvSpPr>
        <p:spPr bwMode="auto">
          <a:xfrm>
            <a:off x="1600200" y="147828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Heat exchanger</a:t>
            </a:r>
          </a:p>
        </p:txBody>
      </p:sp>
      <p:cxnSp>
        <p:nvCxnSpPr>
          <p:cNvPr id="66574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2095500" y="1821180"/>
            <a:ext cx="6096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75" name="TextBox 20"/>
          <p:cNvSpPr txBox="1">
            <a:spLocks noChangeArrowheads="1"/>
          </p:cNvSpPr>
          <p:nvPr/>
        </p:nvSpPr>
        <p:spPr bwMode="auto">
          <a:xfrm>
            <a:off x="562377" y="5326782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Beam pipe</a:t>
            </a:r>
          </a:p>
        </p:txBody>
      </p:sp>
      <p:cxnSp>
        <p:nvCxnSpPr>
          <p:cNvPr id="66576" name="Straight Arrow Connector 22"/>
          <p:cNvCxnSpPr>
            <a:cxnSpLocks noChangeShapeType="1"/>
            <a:stCxn id="66575" idx="0"/>
          </p:cNvCxnSpPr>
          <p:nvPr/>
        </p:nvCxnSpPr>
        <p:spPr bwMode="auto">
          <a:xfrm flipV="1">
            <a:off x="1148959" y="4907280"/>
            <a:ext cx="756041" cy="419502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 smtClean="0"/>
              <a:t>Concept 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29200" y="5257899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9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3" descr="650_TESLA_STYLE_SA_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91" y="1315974"/>
            <a:ext cx="3888486" cy="45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6934200" y="1249680"/>
            <a:ext cx="1643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Heat </a:t>
            </a:r>
            <a:r>
              <a:rPr lang="en-US" altLang="en-US" sz="1800" dirty="0" smtClean="0">
                <a:latin typeface="Calibri" panose="020F0502020204030204" pitchFamily="34" charset="0"/>
              </a:rPr>
              <a:t>exchanger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7590" name="Straight Arrow Connector 6"/>
          <p:cNvCxnSpPr>
            <a:cxnSpLocks noChangeShapeType="1"/>
          </p:cNvCxnSpPr>
          <p:nvPr/>
        </p:nvCxnSpPr>
        <p:spPr bwMode="auto">
          <a:xfrm rot="10800000" flipV="1">
            <a:off x="5410200" y="1478280"/>
            <a:ext cx="1600200" cy="4572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1" name="Straight Arrow Connector 9"/>
          <p:cNvCxnSpPr>
            <a:cxnSpLocks noChangeShapeType="1"/>
            <a:stCxn id="22" idx="1"/>
          </p:cNvCxnSpPr>
          <p:nvPr/>
        </p:nvCxnSpPr>
        <p:spPr bwMode="auto">
          <a:xfrm flipH="1">
            <a:off x="4872141" y="1803678"/>
            <a:ext cx="2379559" cy="149960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2" name="Straight Arrow Connector 12"/>
          <p:cNvCxnSpPr>
            <a:cxnSpLocks noChangeShapeType="1"/>
            <a:stCxn id="25" idx="1"/>
          </p:cNvCxnSpPr>
          <p:nvPr/>
        </p:nvCxnSpPr>
        <p:spPr bwMode="auto">
          <a:xfrm flipH="1">
            <a:off x="5791200" y="2255613"/>
            <a:ext cx="1457278" cy="806366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29200" y="3592230"/>
            <a:ext cx="1939770" cy="62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210179" y="4510431"/>
            <a:ext cx="1109406" cy="780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595" name="TextBox 20"/>
          <p:cNvSpPr txBox="1">
            <a:spLocks noChangeArrowheads="1"/>
          </p:cNvSpPr>
          <p:nvPr/>
        </p:nvSpPr>
        <p:spPr bwMode="auto">
          <a:xfrm>
            <a:off x="316114" y="5223232"/>
            <a:ext cx="1557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Vacuum </a:t>
            </a:r>
            <a:r>
              <a:rPr lang="en-US" altLang="en-US" sz="1800" dirty="0">
                <a:latin typeface="Calibri" panose="020F0502020204030204" pitchFamily="34" charset="0"/>
              </a:rPr>
              <a:t>vessel</a:t>
            </a:r>
          </a:p>
        </p:txBody>
      </p:sp>
      <p:cxnSp>
        <p:nvCxnSpPr>
          <p:cNvPr id="67596" name="Straight Arrow Connector 22"/>
          <p:cNvCxnSpPr>
            <a:cxnSpLocks noChangeShapeType="1"/>
            <a:stCxn id="67595" idx="3"/>
          </p:cNvCxnSpPr>
          <p:nvPr/>
        </p:nvCxnSpPr>
        <p:spPr bwMode="auto">
          <a:xfrm flipV="1">
            <a:off x="1873913" y="4754880"/>
            <a:ext cx="2012287" cy="653018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7" name="Straight Arrow Connector 26"/>
          <p:cNvCxnSpPr>
            <a:cxnSpLocks noChangeShapeType="1"/>
            <a:stCxn id="18" idx="3"/>
          </p:cNvCxnSpPr>
          <p:nvPr/>
        </p:nvCxnSpPr>
        <p:spPr bwMode="auto">
          <a:xfrm flipV="1">
            <a:off x="1732887" y="3916680"/>
            <a:ext cx="1315113" cy="44887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598" name="TextBox 27"/>
          <p:cNvSpPr txBox="1">
            <a:spLocks noChangeArrowheads="1"/>
          </p:cNvSpPr>
          <p:nvPr/>
        </p:nvSpPr>
        <p:spPr bwMode="auto">
          <a:xfrm>
            <a:off x="360978" y="2926080"/>
            <a:ext cx="1709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He 2-phase pipe</a:t>
            </a:r>
          </a:p>
        </p:txBody>
      </p:sp>
      <p:cxnSp>
        <p:nvCxnSpPr>
          <p:cNvPr id="30" name="Straight Arrow Connector 29"/>
          <p:cNvCxnSpPr>
            <a:stCxn id="67598" idx="3"/>
          </p:cNvCxnSpPr>
          <p:nvPr/>
        </p:nvCxnSpPr>
        <p:spPr>
          <a:xfrm>
            <a:off x="2070100" y="3110746"/>
            <a:ext cx="2176463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95914" y="4042389"/>
            <a:ext cx="16369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Bayonets, cryo valves, etc.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251700" y="1619012"/>
            <a:ext cx="1422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300 </a:t>
            </a:r>
            <a:r>
              <a:rPr lang="en-US" altLang="en-US" sz="1800" dirty="0">
                <a:latin typeface="Calibri" panose="020F0502020204030204" pitchFamily="34" charset="0"/>
              </a:rPr>
              <a:t>mm </a:t>
            </a:r>
            <a:r>
              <a:rPr lang="en-US" altLang="en-US" sz="1800" dirty="0" smtClean="0">
                <a:latin typeface="Calibri" panose="020F0502020204030204" pitchFamily="34" charset="0"/>
              </a:rPr>
              <a:t>pipe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952587" y="3372910"/>
            <a:ext cx="161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650 MHz cavity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248478" y="2070947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Thermal shield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7298186" y="5108320"/>
            <a:ext cx="1375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Coupler port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 smtClean="0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85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3" descr="650_TESLA_STYLE_SA_CAV_STRING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9" y="986917"/>
            <a:ext cx="5472684" cy="290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650_TESLA_STYLE_SA_CAV_STR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36" y="3487181"/>
            <a:ext cx="4963954" cy="26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Box 19"/>
          <p:cNvSpPr txBox="1">
            <a:spLocks noChangeArrowheads="1"/>
          </p:cNvSpPr>
          <p:nvPr/>
        </p:nvSpPr>
        <p:spPr bwMode="auto">
          <a:xfrm>
            <a:off x="5545775" y="1494280"/>
            <a:ext cx="2965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 reservoir with level </a:t>
            </a:r>
            <a:r>
              <a:rPr lang="en-US" altLang="en-US" sz="1800" dirty="0" smtClean="0">
                <a:latin typeface="Calibri" panose="020F0502020204030204" pitchFamily="34" charset="0"/>
              </a:rPr>
              <a:t>sensor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9643" name="Straight Arrow Connector 21"/>
          <p:cNvCxnSpPr>
            <a:cxnSpLocks noChangeShapeType="1"/>
          </p:cNvCxnSpPr>
          <p:nvPr/>
        </p:nvCxnSpPr>
        <p:spPr bwMode="auto">
          <a:xfrm flipH="1" flipV="1">
            <a:off x="2845035" y="2300174"/>
            <a:ext cx="2016656" cy="19267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644" name="Straight Arrow Connector 24"/>
          <p:cNvCxnSpPr>
            <a:cxnSpLocks noChangeShapeType="1"/>
            <a:stCxn id="69642" idx="1"/>
          </p:cNvCxnSpPr>
          <p:nvPr/>
        </p:nvCxnSpPr>
        <p:spPr bwMode="auto">
          <a:xfrm flipH="1">
            <a:off x="2904744" y="1678946"/>
            <a:ext cx="2641031" cy="285886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854270" y="2314637"/>
            <a:ext cx="2546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Warm </a:t>
            </a:r>
            <a:r>
              <a:rPr lang="en-US" altLang="en-US" sz="1800" dirty="0">
                <a:latin typeface="Calibri" panose="020F0502020204030204" pitchFamily="34" charset="0"/>
              </a:rPr>
              <a:t>up cool down pipe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 smtClean="0"/>
              <a:t>Concept 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2015" y="4796928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 lIns="0" tIns="0" rIns="0" bIns="0" anchor="b" anchorCtr="0"/>
          <a:lstStyle/>
          <a:p>
            <a:r>
              <a:rPr lang="en-US" dirty="0"/>
              <a:t>Cryomodule design concepts -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Concept 1 (room temperature strongback)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Many design features common with the current SSR1 cryomodule design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Coupler port locations are fixed with respect to the vacuum vessel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Support system not subject to thermal distortions during cooldown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To date, unproven</a:t>
            </a:r>
          </a:p>
          <a:p>
            <a:r>
              <a:rPr lang="en-US" sz="2400" dirty="0" smtClean="0"/>
              <a:t>Concept 2 (XFEL-like design)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Design concepts are direct descendants of the XFEL design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Could possibly use tooling common to XFEL-like cryomodules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Coupler positions change during cooldown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Support pipe can distort during cooldown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TNicol | LB and HB 650 MHz Cryomodules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260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High-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cryomodule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  <a:ln>
            <a:headEnd/>
            <a:tailEnd type="arrow" w="med" len="med"/>
          </a:ln>
        </p:spPr>
      </p:pic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>
            <a:off x="5112756" y="1650379"/>
            <a:ext cx="767662" cy="823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80418" y="1465713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Heat exchanger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4134501" y="2019711"/>
            <a:ext cx="730107" cy="642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99170" y="1835045"/>
            <a:ext cx="133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Check valve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66166" y="3491698"/>
            <a:ext cx="330100" cy="1016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1" y="3115000"/>
            <a:ext cx="133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Gate valve</a:t>
            </a:r>
            <a:endParaRPr lang="en-US" sz="1800" dirty="0"/>
          </a:p>
        </p:txBody>
      </p:sp>
      <p:cxnSp>
        <p:nvCxnSpPr>
          <p:cNvPr id="31" name="Straight Arrow Connector 30"/>
          <p:cNvCxnSpPr>
            <a:stCxn id="32" idx="0"/>
          </p:cNvCxnSpPr>
          <p:nvPr/>
        </p:nvCxnSpPr>
        <p:spPr>
          <a:xfrm flipH="1" flipV="1">
            <a:off x="3831336" y="4407409"/>
            <a:ext cx="1071396" cy="1061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25046" y="5468511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Tuner access ports</a:t>
            </a:r>
            <a:endParaRPr lang="en-US" sz="1800" dirty="0"/>
          </a:p>
        </p:txBody>
      </p:sp>
      <p:cxnSp>
        <p:nvCxnSpPr>
          <p:cNvPr id="36" name="Straight Arrow Connector 35"/>
          <p:cNvCxnSpPr>
            <a:stCxn id="32" idx="0"/>
          </p:cNvCxnSpPr>
          <p:nvPr/>
        </p:nvCxnSpPr>
        <p:spPr>
          <a:xfrm flipV="1">
            <a:off x="4902732" y="4029257"/>
            <a:ext cx="105132" cy="143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00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High-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cryomodule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36</a:t>
            </a:fld>
            <a:endParaRPr lang="en-US" altLang="en-US"/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3349754" y="4461122"/>
            <a:ext cx="430542" cy="856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2610" y="5317484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Strongback</a:t>
            </a:r>
            <a:endParaRPr lang="en-US" sz="1800" dirty="0"/>
          </a:p>
        </p:txBody>
      </p:sp>
      <p:cxnSp>
        <p:nvCxnSpPr>
          <p:cNvPr id="13" name="Straight Arrow Connector 12"/>
          <p:cNvCxnSpPr>
            <a:stCxn id="14" idx="0"/>
          </p:cNvCxnSpPr>
          <p:nvPr/>
        </p:nvCxnSpPr>
        <p:spPr>
          <a:xfrm flipH="1" flipV="1">
            <a:off x="5031554" y="3828201"/>
            <a:ext cx="1071396" cy="1061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25264" y="4889303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Support posts</a:t>
            </a:r>
            <a:endParaRPr lang="en-US" sz="1800" dirty="0"/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6102950" y="3450049"/>
            <a:ext cx="105132" cy="143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2259344" y="2636583"/>
            <a:ext cx="543266" cy="966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1658" y="2267251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2-phase manifold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9958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High-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cryomodule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920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Lab 2 renovation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95799"/>
            <a:ext cx="6583680" cy="3706368"/>
          </a:xfrm>
        </p:spPr>
      </p:pic>
      <p:pic>
        <p:nvPicPr>
          <p:cNvPr id="10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13" y="2687838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66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Summary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3590"/>
            <a:ext cx="8672513" cy="5211450"/>
          </a:xfrm>
        </p:spPr>
        <p:txBody>
          <a:bodyPr/>
          <a:lstStyle/>
          <a:p>
            <a:pPr lvl="0"/>
            <a:r>
              <a:rPr lang="en-US" sz="2000" dirty="0">
                <a:latin typeface="Helvetica" pitchFamily="34" charset="0"/>
              </a:rPr>
              <a:t>Four 5-cell 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=0.9 cavities</a:t>
            </a:r>
            <a:r>
              <a:rPr lang="en-US" sz="2000" dirty="0">
                <a:latin typeface="Helvetica" pitchFamily="34" charset="0"/>
              </a:rPr>
              <a:t> manufactured </a:t>
            </a:r>
            <a:r>
              <a:rPr lang="en-US" sz="2000" dirty="0" smtClean="0">
                <a:latin typeface="Helvetica" pitchFamily="34" charset="0"/>
              </a:rPr>
              <a:t>by</a:t>
            </a:r>
            <a:r>
              <a:rPr lang="en-US" sz="2000" dirty="0">
                <a:latin typeface="Helvetica" pitchFamily="34" charset="0"/>
              </a:rPr>
              <a:t> </a:t>
            </a:r>
            <a:r>
              <a:rPr lang="en-US" sz="2000" dirty="0" smtClean="0">
                <a:latin typeface="Helvetica" pitchFamily="34" charset="0"/>
              </a:rPr>
              <a:t>AES are in-house, </a:t>
            </a:r>
            <a:r>
              <a:rPr lang="en-US" sz="2000" dirty="0">
                <a:latin typeface="Helvetica" pitchFamily="34" charset="0"/>
              </a:rPr>
              <a:t>five more expected from </a:t>
            </a:r>
            <a:r>
              <a:rPr lang="en-US" sz="2000" dirty="0" smtClean="0">
                <a:latin typeface="Helvetica" pitchFamily="34" charset="0"/>
              </a:rPr>
              <a:t>PAVAC.</a:t>
            </a:r>
            <a:endParaRPr lang="en-US" sz="2000" dirty="0">
              <a:latin typeface="Helvetica" pitchFamily="34" charset="0"/>
            </a:endParaRPr>
          </a:p>
          <a:p>
            <a:pPr lvl="0"/>
            <a:r>
              <a:rPr lang="en-US" sz="2000" dirty="0" smtClean="0">
                <a:latin typeface="Helvetica" pitchFamily="34" charset="0"/>
              </a:rPr>
              <a:t>Low-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</a:t>
            </a:r>
            <a:r>
              <a:rPr lang="en-US" sz="2000" dirty="0">
                <a:latin typeface="Helvetica" pitchFamily="34" charset="0"/>
              </a:rPr>
              <a:t>cavity design being developed at VECC.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High-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cavity design will be provided to RRCAT for manufacture.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Common </a:t>
            </a:r>
            <a:r>
              <a:rPr lang="en-US" sz="2000" dirty="0">
                <a:latin typeface="Helvetica" pitchFamily="34" charset="0"/>
              </a:rPr>
              <a:t>tuner design being </a:t>
            </a:r>
            <a:r>
              <a:rPr lang="en-US" sz="2000" dirty="0" smtClean="0">
                <a:latin typeface="Helvetica" pitchFamily="34" charset="0"/>
              </a:rPr>
              <a:t>developed by </a:t>
            </a:r>
            <a:r>
              <a:rPr lang="en-US" sz="2000" dirty="0">
                <a:latin typeface="Helvetica" pitchFamily="34" charset="0"/>
              </a:rPr>
              <a:t>engineers from RRCAT</a:t>
            </a:r>
            <a:r>
              <a:rPr lang="en-US" sz="2000" dirty="0" smtClean="0">
                <a:latin typeface="Helvetica" pitchFamily="34" charset="0"/>
              </a:rPr>
              <a:t>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Input coupler for all 650 MHz cavities will be developed at Fermilab.</a:t>
            </a:r>
          </a:p>
          <a:p>
            <a:r>
              <a:rPr lang="en-US" sz="2000" dirty="0" smtClean="0">
                <a:latin typeface="Helvetica" pitchFamily="34" charset="0"/>
              </a:rPr>
              <a:t>Low-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cryomodule </a:t>
            </a:r>
            <a:r>
              <a:rPr lang="en-US" sz="2000" dirty="0">
                <a:latin typeface="Helvetica" pitchFamily="34" charset="0"/>
              </a:rPr>
              <a:t>design </a:t>
            </a:r>
            <a:r>
              <a:rPr lang="en-US" sz="2000" dirty="0" smtClean="0">
                <a:latin typeface="Helvetica" pitchFamily="34" charset="0"/>
              </a:rPr>
              <a:t>will be </a:t>
            </a:r>
            <a:r>
              <a:rPr lang="en-US" sz="2000" dirty="0">
                <a:latin typeface="Helvetica" pitchFamily="34" charset="0"/>
              </a:rPr>
              <a:t>developed at </a:t>
            </a:r>
            <a:r>
              <a:rPr lang="en-US" sz="2000" dirty="0" smtClean="0">
                <a:latin typeface="Helvetica" pitchFamily="34" charset="0"/>
              </a:rPr>
              <a:t>VECC, hopefully with features common to high-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design.</a:t>
            </a:r>
            <a:endParaRPr lang="en-US" sz="2000" dirty="0">
              <a:latin typeface="Helvetica" pitchFamily="34" charset="0"/>
            </a:endParaRPr>
          </a:p>
          <a:p>
            <a:pPr lvl="0"/>
            <a:r>
              <a:rPr lang="en-US" sz="2000" dirty="0" smtClean="0">
                <a:latin typeface="Helvetica" pitchFamily="34" charset="0"/>
              </a:rPr>
              <a:t>High-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cryomodule design will be a joint effort between Fermilab and RRCAT.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Significant progress is being made on the high-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cryomodule design. The most urgent need is for assembly tooling that could be common for both SSR1 and 650 MHz cryomodules.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Current plan is </a:t>
            </a:r>
            <a:r>
              <a:rPr lang="en-US" sz="2000" dirty="0">
                <a:latin typeface="Helvetica" pitchFamily="34" charset="0"/>
              </a:rPr>
              <a:t>to put </a:t>
            </a:r>
            <a:r>
              <a:rPr lang="en-US" sz="2000" dirty="0" smtClean="0">
                <a:latin typeface="Helvetica" pitchFamily="34" charset="0"/>
              </a:rPr>
              <a:t>four </a:t>
            </a:r>
            <a:r>
              <a:rPr lang="en-US" sz="2000" dirty="0">
                <a:latin typeface="Helvetica" pitchFamily="34" charset="0"/>
              </a:rPr>
              <a:t>US-made 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=0.9 cavities </a:t>
            </a:r>
            <a:r>
              <a:rPr lang="en-US" sz="2000" dirty="0">
                <a:latin typeface="Helvetica" pitchFamily="34" charset="0"/>
              </a:rPr>
              <a:t>and </a:t>
            </a:r>
            <a:r>
              <a:rPr lang="en-US" sz="2000" dirty="0" smtClean="0">
                <a:latin typeface="Helvetica" pitchFamily="34" charset="0"/>
              </a:rPr>
              <a:t>two </a:t>
            </a:r>
            <a:r>
              <a:rPr lang="en-US" sz="2000" dirty="0" smtClean="0">
                <a:latin typeface="Helvetica" pitchFamily="34" charset="0"/>
              </a:rPr>
              <a:t>India-made 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=0.92 </a:t>
            </a:r>
            <a:r>
              <a:rPr lang="en-US" sz="2000" dirty="0">
                <a:latin typeface="Helvetica" pitchFamily="34" charset="0"/>
              </a:rPr>
              <a:t>cavities in the prototype </a:t>
            </a:r>
            <a:r>
              <a:rPr lang="en-US" sz="2000" dirty="0" smtClean="0">
                <a:latin typeface="Helvetica" pitchFamily="34" charset="0"/>
              </a:rPr>
              <a:t>high-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latin typeface="Helvetica" pitchFamily="34" charset="0"/>
              </a:rPr>
              <a:t> cryomodule.</a:t>
            </a:r>
          </a:p>
          <a:p>
            <a:pPr lvl="0"/>
            <a:r>
              <a:rPr lang="en-US" sz="2000" dirty="0" smtClean="0">
                <a:latin typeface="Helvetica" pitchFamily="34" charset="0"/>
              </a:rPr>
              <a:t>Significant progress is being made in Lab 2 for cryomodule assembly.</a:t>
            </a:r>
            <a:endParaRPr lang="en-US" sz="2000" dirty="0"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9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Low-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cryomodule general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103660"/>
              </p:ext>
            </p:extLst>
          </p:nvPr>
        </p:nvGraphicFramePr>
        <p:xfrm>
          <a:off x="1656005" y="1534751"/>
          <a:ext cx="5817703" cy="4191000"/>
        </p:xfrm>
        <a:graphic>
          <a:graphicData uri="http://schemas.openxmlformats.org/drawingml/2006/table">
            <a:tbl>
              <a:tblPr firstRow="1" firstCol="1" bandRow="1"/>
              <a:tblGrid>
                <a:gridCol w="1020650"/>
                <a:gridCol w="3044454"/>
                <a:gridCol w="1752599"/>
              </a:tblGrid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beam aperture, mm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length (flange-to-flange), 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width,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Beamline height from the floor,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Cryomodule height (from floor), 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Ceiling height in the tunnel,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70 K, W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5 K, W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2 K, W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number of lifetime thermal cycles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thermal shield temperature,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Thermal intercept temperatures,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and 45-80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Cryo-system pressure stability at 2 K (RMS), mbar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contribution to internal field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 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Transverse cavity alignment error, mm RMS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Angular cavity alignment error, mrad RMS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Cavities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Number, total per cryomodule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Frequency, MHz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geometric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CW and pulsed (0-100%)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energy gain, MV/m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Coupler power rating (TW, full reflection), kW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1518" y="2968531"/>
            <a:ext cx="1330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Table from FRS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(subject to change)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High-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</a:t>
            </a:r>
            <a:r>
              <a:rPr lang="en-US" dirty="0"/>
              <a:t>cryomodule general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211384"/>
              </p:ext>
            </p:extLst>
          </p:nvPr>
        </p:nvGraphicFramePr>
        <p:xfrm>
          <a:off x="2301876" y="1450931"/>
          <a:ext cx="4525962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586581"/>
                <a:gridCol w="2969532"/>
                <a:gridCol w="969849"/>
              </a:tblGrid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beam aperture, mm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length (flange-to-flange), 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width,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Beamline height from the floor,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Cryomodule height (from floor),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Ceiling height in the tunnel,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70 K,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5 K,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2 K,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number of lifetime thermal cycles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thermal shield temperature,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Thermal intercept temperatures,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and 45-80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 system pressure stability at 2 K (RMS), mbar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contribution to internal field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Transverse cavity alignment error, mm RMS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Angular cavity alignment error, mrad RMS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Cavities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Number, total per cryomodule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Frequency, MHz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geometric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temperature, 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Pulsed and CW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energy gain, MV/m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cavity heat load to 2 K, W (each)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16" marR="60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518" y="2968531"/>
            <a:ext cx="1330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Table from FRS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(subject to change)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Pressure </a:t>
            </a:r>
            <a:r>
              <a:rPr lang="en-US" smtClean="0"/>
              <a:t>system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148823"/>
              </p:ext>
            </p:extLst>
          </p:nvPr>
        </p:nvGraphicFramePr>
        <p:xfrm>
          <a:off x="2050257" y="2553863"/>
          <a:ext cx="5029200" cy="215277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286000"/>
                <a:gridCol w="137160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Warm MAWP (bar)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Cold MAWP (bar)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 K, low pressure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 K, positive pressure piping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 K piping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45-80 K piping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Insulating vacuum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 atm external, vacuum inside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Cavity vacuum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 bar external, vacuum inside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 bar external, vacuum inside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Beam pipe outside cavities, includes warm to cold transitions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 atm external, vacuum inside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atm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external, vacuum inside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518" y="2968531"/>
            <a:ext cx="1330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Table from FRS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(subject to change)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heat loads in CW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51105"/>
            <a:ext cx="8672513" cy="39716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1436" y="3995928"/>
            <a:ext cx="9006840" cy="1086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Maximum allowed heat load per cryomodule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31871"/>
            <a:ext cx="8672513" cy="241015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Rounded Rectangle 8"/>
          <p:cNvSpPr/>
          <p:nvPr/>
        </p:nvSpPr>
        <p:spPr>
          <a:xfrm>
            <a:off x="61436" y="3822192"/>
            <a:ext cx="9006840" cy="919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smtClean="0"/>
              <a:t>SSR1 cryomodule (SSR2 will probably be similar)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TNicol | LB and HB 650 MHz Cryomodules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2311"/>
            <a:ext cx="8672513" cy="4849278"/>
          </a:xfrm>
        </p:spPr>
      </p:pic>
      <p:sp>
        <p:nvSpPr>
          <p:cNvPr id="8" name="TextBox 7"/>
          <p:cNvSpPr txBox="1"/>
          <p:nvPr/>
        </p:nvSpPr>
        <p:spPr>
          <a:xfrm>
            <a:off x="7333107" y="877824"/>
            <a:ext cx="1710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First LB 650 cryomodule must connect to this end of the </a:t>
            </a:r>
            <a:r>
              <a:rPr lang="en-US" sz="2000" dirty="0" smtClean="0"/>
              <a:t>last SSR2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7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2860</TotalTime>
  <Words>1557</Words>
  <Application>Microsoft Office PowerPoint</Application>
  <PresentationFormat>On-screen Show (4:3)</PresentationFormat>
  <Paragraphs>435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ＭＳ Ｐゴシック</vt:lpstr>
      <vt:lpstr>ＭＳ Ｐゴシック</vt:lpstr>
      <vt:lpstr>SimSun</vt:lpstr>
      <vt:lpstr>Arial</vt:lpstr>
      <vt:lpstr>Calibri</vt:lpstr>
      <vt:lpstr>Helvetica</vt:lpstr>
      <vt:lpstr>Symbol</vt:lpstr>
      <vt:lpstr>Times New Roman</vt:lpstr>
      <vt:lpstr>FNAL_TemplateMac_060514</vt:lpstr>
      <vt:lpstr>Fermilab: Footer Only</vt:lpstr>
      <vt:lpstr>Low-b and High-b 650 MHz Cavity Cryomodules</vt:lpstr>
      <vt:lpstr>Linac map</vt:lpstr>
      <vt:lpstr>General cryomodule parameters</vt:lpstr>
      <vt:lpstr>Low-b cryomodule general requirements</vt:lpstr>
      <vt:lpstr>High-b cryomodule general requirements</vt:lpstr>
      <vt:lpstr>Pressure system requirements</vt:lpstr>
      <vt:lpstr>Cryomodule heat loads in CW</vt:lpstr>
      <vt:lpstr>Maximum allowed heat load per cryomodule</vt:lpstr>
      <vt:lpstr>SSR1 cryomodule (SSR2 will probably be similar)</vt:lpstr>
      <vt:lpstr>Configuration options</vt:lpstr>
      <vt:lpstr>Configurations – XFEL, ILC, LCLS-II</vt:lpstr>
      <vt:lpstr>Configurations – XFEL, ILC, LCLS-II</vt:lpstr>
      <vt:lpstr>Configurations – Atlas, FRIB, etc.</vt:lpstr>
      <vt:lpstr>Configurations – Atlas, FRIB, etc.</vt:lpstr>
      <vt:lpstr>Configurations – SNS, ESS, etc.</vt:lpstr>
      <vt:lpstr>Configurations – SNS, ESS, etc.</vt:lpstr>
      <vt:lpstr>Configurations – SNS, ESS, etc.</vt:lpstr>
      <vt:lpstr>Configurations – SPL</vt:lpstr>
      <vt:lpstr>Configurations – Superconducting magnet inspired</vt:lpstr>
      <vt:lpstr>Configurations – Superconducting magnet inspired</vt:lpstr>
      <vt:lpstr>Configurations – Superconducting magnet inspired</vt:lpstr>
      <vt:lpstr>Configurations – Superconducting magnet inspired</vt:lpstr>
      <vt:lpstr>Configurations – SSR1 cryomodule</vt:lpstr>
      <vt:lpstr>Configurations – Spoke test cryostat</vt:lpstr>
      <vt:lpstr>Configurations</vt:lpstr>
      <vt:lpstr>Low-b cryomodule configuration</vt:lpstr>
      <vt:lpstr>High-b cryomodule configuration</vt:lpstr>
      <vt:lpstr>Low and High-b cryomodule general configuration</vt:lpstr>
      <vt:lpstr>Concept 1</vt:lpstr>
      <vt:lpstr>Concept 1</vt:lpstr>
      <vt:lpstr>Concept 2</vt:lpstr>
      <vt:lpstr>Concept 2</vt:lpstr>
      <vt:lpstr>Concept 2</vt:lpstr>
      <vt:lpstr>Cryomodule design concepts - Pros and cons</vt:lpstr>
      <vt:lpstr>High-b cryomodule</vt:lpstr>
      <vt:lpstr>High-b cryomodule</vt:lpstr>
      <vt:lpstr>High-b cryomodule</vt:lpstr>
      <vt:lpstr>Lab 2 renovation</vt:lpstr>
      <vt:lpstr>Summary and status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Stephen D. Holmes x3988,3211 05964N</dc:creator>
  <cp:lastModifiedBy>Thomas H. Nicol x3441 03380N</cp:lastModifiedBy>
  <cp:revision>77</cp:revision>
  <cp:lastPrinted>2014-01-20T19:40:21Z</cp:lastPrinted>
  <dcterms:created xsi:type="dcterms:W3CDTF">2015-05-15T16:41:26Z</dcterms:created>
  <dcterms:modified xsi:type="dcterms:W3CDTF">2015-11-06T21:27:53Z</dcterms:modified>
</cp:coreProperties>
</file>