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265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A9937C84-61B0-45B5-BCB5-45B09A1CDAD8}" type="datetimeFigureOut">
              <a:rPr lang="en-US" altLang="en-US"/>
              <a:pPr/>
              <a:t>11/10/2015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D43D942-D8CE-4E39-8A6A-F1186F345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02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D27F0CD9-EC7D-4278-B92B-A16DE4925276}" type="datetimeFigureOut">
              <a:rPr lang="en-US" altLang="en-US"/>
              <a:pPr/>
              <a:t>11/10/2015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7FC086A-EF22-42CA-A2EA-EA27A00ED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559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295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63263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7007" y="6515100"/>
            <a:ext cx="4433370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50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3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01800F4-4579-43AA-8D1C-4C601C6F9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1456F2F-62F8-4BD5-83E6-D3C20E36C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6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4F8A-A4D5-4456-AF3F-D990255E9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00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6B1FF-1958-45A7-BF70-37759F728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9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98376-25C6-457D-B119-176F6396C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0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5E48D-BE27-41EE-B882-CF373960F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39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8E9F0-89A6-4FD0-8966-1A0C47E26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0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E6ED46-57A2-47C0-A64C-B6DFECAB6C7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11/9-10/2015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46CE85-B449-47B5-AFE9-4F6A9FDE1A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559260" y="3110601"/>
            <a:ext cx="777352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WG 2: Superconducting </a:t>
            </a:r>
            <a:r>
              <a:rPr lang="en-US" altLang="en-US" dirty="0" err="1" smtClean="0">
                <a:latin typeface="Helvetica" panose="020B0604020202020204" pitchFamily="34" charset="0"/>
              </a:rPr>
              <a:t>Linac</a:t>
            </a:r>
            <a:r>
              <a:rPr lang="en-US" altLang="en-US" dirty="0" smtClean="0">
                <a:latin typeface="Helvetica" panose="020B0604020202020204" pitchFamily="34" charset="0"/>
              </a:rPr>
              <a:t>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S. Mishra, </a:t>
            </a:r>
            <a:r>
              <a:rPr lang="en-US" dirty="0"/>
              <a:t>V. Yakovlev, F. </a:t>
            </a:r>
            <a:r>
              <a:rPr lang="en-US" dirty="0" smtClean="0"/>
              <a:t>G. Garcia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PIP-II Collaboration Meeting</a:t>
            </a:r>
          </a:p>
          <a:p>
            <a:r>
              <a:rPr lang="en-US" altLang="en-US" dirty="0" smtClean="0">
                <a:latin typeface="Helvetica" panose="020B0604020202020204" pitchFamily="34" charset="0"/>
              </a:rPr>
              <a:t>9-10 November 2015</a:t>
            </a:r>
          </a:p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Specifics: HB650/LB650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the HB650 Dressed Cavity design</a:t>
            </a:r>
          </a:p>
          <a:p>
            <a:pPr lvl="1"/>
            <a:r>
              <a:rPr lang="en-US" dirty="0" smtClean="0"/>
              <a:t>Tuner (Finalize Specification)</a:t>
            </a:r>
          </a:p>
          <a:p>
            <a:pPr lvl="1"/>
            <a:r>
              <a:rPr lang="en-US" dirty="0" smtClean="0"/>
              <a:t>Coupler (Finalize Specification)</a:t>
            </a:r>
          </a:p>
          <a:p>
            <a:r>
              <a:rPr lang="en-US" dirty="0" smtClean="0"/>
              <a:t>Work with VECC on the new specification for LB650</a:t>
            </a:r>
          </a:p>
          <a:p>
            <a:r>
              <a:rPr lang="en-US" dirty="0" smtClean="0"/>
              <a:t>Selected Option 1 for the cryomodules design and proceed</a:t>
            </a:r>
          </a:p>
          <a:p>
            <a:pPr lvl="1"/>
            <a:r>
              <a:rPr lang="en-US" dirty="0" smtClean="0"/>
              <a:t>Get the engineering team from India (RRCAT, VECC and BARC) involved</a:t>
            </a:r>
          </a:p>
          <a:p>
            <a:pPr lvl="1"/>
            <a:r>
              <a:rPr lang="en-US" dirty="0" smtClean="0"/>
              <a:t>Keep in mind the R&amp;D on cavity Q</a:t>
            </a:r>
          </a:p>
          <a:p>
            <a:pPr lvl="1"/>
            <a:r>
              <a:rPr lang="en-US" dirty="0" smtClean="0"/>
              <a:t>Forget that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= 0.9 cavity exists in this design effort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21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Specific: HTS-2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HTS-2 is on a critical path for the PIP-II R&amp;D</a:t>
            </a:r>
          </a:p>
          <a:p>
            <a:r>
              <a:rPr lang="en-US" dirty="0" smtClean="0"/>
              <a:t>Work with DAE on a realistic plan of cryostat construction and commissioning</a:t>
            </a:r>
          </a:p>
          <a:p>
            <a:r>
              <a:rPr lang="en-US" dirty="0" smtClean="0"/>
              <a:t>Make a detailed plan of sub-component integration</a:t>
            </a:r>
          </a:p>
          <a:p>
            <a:pPr lvl="1"/>
            <a:r>
              <a:rPr lang="en-US" dirty="0" smtClean="0"/>
              <a:t>Group discussion of sub-project manager on regular basis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4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Specific: PIP-II Cryogenic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IIFC is expected to jointly develop and place an order of the PIP-II cryogenic plant.</a:t>
            </a:r>
          </a:p>
          <a:p>
            <a:pPr lvl="1"/>
            <a:r>
              <a:rPr lang="en-US" dirty="0" smtClean="0"/>
              <a:t>Size the cryogenic plant for Q = 2e10.</a:t>
            </a:r>
          </a:p>
          <a:p>
            <a:r>
              <a:rPr lang="en-US" dirty="0" smtClean="0"/>
              <a:t>In Project Annex I it is expected to be Fermilab driven and DAE supported project</a:t>
            </a:r>
          </a:p>
          <a:p>
            <a:pPr lvl="1"/>
            <a:r>
              <a:rPr lang="en-US" dirty="0" smtClean="0"/>
              <a:t>Fermilab needs to understand DAE mechanism </a:t>
            </a:r>
          </a:p>
          <a:p>
            <a:pPr lvl="1"/>
            <a:r>
              <a:rPr lang="en-US" dirty="0" smtClean="0"/>
              <a:t>We have to be there on regular basis to work</a:t>
            </a:r>
          </a:p>
          <a:p>
            <a:pPr lvl="2"/>
            <a:r>
              <a:rPr lang="en-US" dirty="0" smtClean="0"/>
              <a:t>To understand the DAE management that would aid in making our plan</a:t>
            </a:r>
          </a:p>
          <a:p>
            <a:pPr lvl="2"/>
            <a:r>
              <a:rPr lang="en-US" dirty="0" smtClean="0"/>
              <a:t>Make a procurement plan that will work</a:t>
            </a:r>
          </a:p>
          <a:p>
            <a:r>
              <a:rPr lang="en-US" dirty="0" smtClean="0"/>
              <a:t>This is on critical path of the DAE-DOE mid 2017 review.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0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7761717" cy="641739"/>
          </a:xfrm>
        </p:spPr>
        <p:txBody>
          <a:bodyPr/>
          <a:lstStyle/>
          <a:p>
            <a:r>
              <a:rPr lang="en-US" dirty="0" smtClean="0"/>
              <a:t>Specifics: RF, LLRF, RF Protection and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effort in these areas</a:t>
            </a:r>
          </a:p>
          <a:p>
            <a:pPr lvl="1"/>
            <a:r>
              <a:rPr lang="en-US" dirty="0" smtClean="0"/>
              <a:t>Fermilab, RRCAT and BARC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testing of this integration HTS-2 at Fermilab.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SSR1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650 CMTS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162228" y="3273039"/>
            <a:ext cx="6725540" cy="183734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A lot of achievable work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Systematic Organization</a:t>
            </a:r>
          </a:p>
          <a:p>
            <a:pPr algn="ctr"/>
            <a:r>
              <a:rPr lang="en-US" dirty="0" smtClean="0"/>
              <a:t>Clear </a:t>
            </a:r>
            <a:r>
              <a:rPr lang="en-US" dirty="0"/>
              <a:t>C</a:t>
            </a:r>
            <a:r>
              <a:rPr lang="en-US" dirty="0" smtClean="0"/>
              <a:t>ommunication</a:t>
            </a:r>
          </a:p>
          <a:p>
            <a:pPr algn="ctr"/>
            <a:r>
              <a:rPr lang="en-US" dirty="0" smtClean="0"/>
              <a:t>Clear Documentation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4994" y="5289847"/>
            <a:ext cx="484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Let us get to work: 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0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8242068" cy="641739"/>
          </a:xfrm>
        </p:spPr>
        <p:txBody>
          <a:bodyPr/>
          <a:lstStyle/>
          <a:p>
            <a:r>
              <a:rPr lang="en-US" dirty="0" smtClean="0"/>
              <a:t>PIP-II Preliminary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218" y="914400"/>
            <a:ext cx="687462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2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FY2016-17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844336"/>
            <a:ext cx="8672513" cy="5368905"/>
          </a:xfrm>
        </p:spPr>
        <p:txBody>
          <a:bodyPr>
            <a:normAutofit/>
          </a:bodyPr>
          <a:lstStyle/>
          <a:p>
            <a:pPr>
              <a:tabLst>
                <a:tab pos="7200900" algn="dec"/>
              </a:tabLst>
            </a:pPr>
            <a:r>
              <a:rPr lang="en-US" dirty="0"/>
              <a:t>FY2016	$19.5M</a:t>
            </a:r>
          </a:p>
          <a:p>
            <a:pPr lvl="1">
              <a:tabLst>
                <a:tab pos="7200900" algn="dec"/>
              </a:tabLst>
            </a:pPr>
            <a:r>
              <a:rPr lang="en-US" dirty="0" smtClean="0"/>
              <a:t>Budget allocations specified at L3 of WBS</a:t>
            </a:r>
            <a:endParaRPr lang="en-US" dirty="0"/>
          </a:p>
          <a:p>
            <a:pPr>
              <a:tabLst>
                <a:tab pos="8229600" algn="r"/>
              </a:tabLst>
            </a:pPr>
            <a:r>
              <a:rPr lang="en-US" dirty="0" smtClean="0"/>
              <a:t>Adjustments required to meet budget guidance:</a:t>
            </a:r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 marL="231775" indent="-231775">
              <a:spcBef>
                <a:spcPts val="12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PIP-II Collab Meet, November 2015 - S. Holmes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2777" y="2058397"/>
          <a:ext cx="7978628" cy="3967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77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0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0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Deliverable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Old 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New Date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222">
                <a:tc>
                  <a:txBody>
                    <a:bodyPr/>
                    <a:lstStyle/>
                    <a:p>
                      <a:pPr marL="117475" lvl="1" indent="0" algn="l">
                        <a:spcBef>
                          <a:spcPts val="600"/>
                        </a:spcBef>
                        <a:tabLst>
                          <a:tab pos="6400800" algn="r"/>
                        </a:tabLst>
                      </a:pPr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PXIE warm: beam out of MEBT-1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Q2FY16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975">
                <a:tc>
                  <a:txBody>
                    <a:bodyPr/>
                    <a:lstStyle/>
                    <a:p>
                      <a:pPr marL="117475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SSR1: Resonance control testing definitive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7475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PXIE warm: beam to end of MEBT-2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7475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PXIE warm: beam to end of final MEBT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PXIE Cold: HWR CM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 and associated infrastructure (</a:t>
                      </a:r>
                      <a:r>
                        <a:rPr lang="en-US" sz="1400" baseline="0" dirty="0" err="1" smtClean="0">
                          <a:solidFill>
                            <a:srgbClr val="404040"/>
                          </a:solidFill>
                        </a:rPr>
                        <a:t>cryo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, RF, power, etc.)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Q3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Q3FY17*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67">
                <a:tc>
                  <a:txBody>
                    <a:bodyPr/>
                    <a:lstStyle/>
                    <a:p>
                      <a:pPr marL="11747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PXIE Cold: SSR1 CM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 and associated infrastructure (</a:t>
                      </a:r>
                      <a:r>
                        <a:rPr lang="en-US" sz="1400" baseline="0" dirty="0" err="1" smtClean="0">
                          <a:solidFill>
                            <a:srgbClr val="404040"/>
                          </a:solidFill>
                        </a:rPr>
                        <a:t>cryo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, RF, power, etc.)</a:t>
                      </a:r>
                      <a:endParaRPr lang="en-US" sz="1400" dirty="0" smtClean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Q3FY17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Q1FY18*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HB650 Dressed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 Cavities and associated infrastructure (HTS-2, </a:t>
                      </a:r>
                      <a:r>
                        <a:rPr lang="en-US" sz="1400" baseline="0" dirty="0" err="1" smtClean="0">
                          <a:solidFill>
                            <a:srgbClr val="404040"/>
                          </a:solidFill>
                        </a:rPr>
                        <a:t>rf</a:t>
                      </a:r>
                      <a:r>
                        <a:rPr lang="en-US" sz="1400" baseline="0" dirty="0" smtClean="0">
                          <a:solidFill>
                            <a:srgbClr val="404040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Q3FY17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Q4FY18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4347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HM650 CM to CMTS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Q4FY18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Q1FY20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7475" lvl="1" indent="0">
                        <a:spcBef>
                          <a:spcPts val="600"/>
                        </a:spcBef>
                        <a:tabLst>
                          <a:tab pos="6400800" algn="r"/>
                        </a:tabLst>
                      </a:pPr>
                      <a:r>
                        <a:rPr lang="en-US" sz="1400" kern="1200" dirty="0" smtClean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CD-1 activities: CDR, Site Characterization, civil construction drawings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Q4FY16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404040"/>
                          </a:solidFill>
                        </a:rPr>
                        <a:t>Q3FY17</a:t>
                      </a:r>
                      <a:endParaRPr lang="en-US" sz="1400" dirty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2437" y="5994839"/>
            <a:ext cx="527374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404040"/>
                </a:solidFill>
                <a:latin typeface="Helvetica"/>
                <a:cs typeface="ＭＳ Ｐゴシック" charset="0"/>
              </a:rPr>
              <a:t>* Requires augmented funding in FY2016</a:t>
            </a:r>
          </a:p>
        </p:txBody>
      </p:sp>
    </p:spTree>
    <p:extLst>
      <p:ext uri="{BB962C8B-B14F-4D97-AF65-F5344CB8AC3E}">
        <p14:creationId xmlns:p14="http://schemas.microsoft.com/office/powerpoint/2010/main" val="27069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FY2016-17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938271"/>
            <a:ext cx="8672513" cy="5368905"/>
          </a:xfrm>
        </p:spPr>
        <p:txBody>
          <a:bodyPr>
            <a:normAutofit/>
          </a:bodyPr>
          <a:lstStyle/>
          <a:p>
            <a:pPr>
              <a:tabLst>
                <a:tab pos="7200900" algn="dec"/>
              </a:tabLst>
            </a:pPr>
            <a:r>
              <a:rPr lang="en-US" dirty="0" smtClean="0"/>
              <a:t>FY2017</a:t>
            </a:r>
            <a:r>
              <a:rPr lang="en-US" dirty="0"/>
              <a:t>	$19.5M</a:t>
            </a:r>
          </a:p>
          <a:p>
            <a:pPr lvl="1">
              <a:tabLst>
                <a:tab pos="7200900" algn="dec"/>
              </a:tabLst>
            </a:pPr>
            <a:r>
              <a:rPr lang="en-US" dirty="0" smtClean="0"/>
              <a:t>Detailed budget plan does not yet exist</a:t>
            </a:r>
          </a:p>
          <a:p>
            <a:pPr lvl="1">
              <a:tabLst>
                <a:tab pos="7200900" algn="dec"/>
              </a:tabLst>
            </a:pPr>
            <a:r>
              <a:rPr lang="en-US" dirty="0" smtClean="0"/>
              <a:t>Priority will be on completing elements in prior table scheduled for FY2017 and on getting to CD-1</a:t>
            </a:r>
          </a:p>
          <a:p>
            <a:pPr lvl="1">
              <a:tabLst>
                <a:tab pos="7200900" algn="dec"/>
              </a:tabLst>
            </a:pPr>
            <a:r>
              <a:rPr lang="en-US" dirty="0"/>
              <a:t>T</a:t>
            </a:r>
            <a:r>
              <a:rPr lang="en-US" dirty="0" smtClean="0"/>
              <a:t>here will be slippage elsewhere</a:t>
            </a:r>
          </a:p>
          <a:p>
            <a:pPr>
              <a:tabLst>
                <a:tab pos="7200900" algn="dec"/>
              </a:tabLst>
            </a:pPr>
            <a:r>
              <a:rPr lang="en-US" dirty="0" smtClean="0"/>
              <a:t>FY2018</a:t>
            </a:r>
          </a:p>
          <a:p>
            <a:pPr lvl="1">
              <a:tabLst>
                <a:tab pos="7200900" algn="dec"/>
              </a:tabLst>
            </a:pPr>
            <a:r>
              <a:rPr lang="en-US" dirty="0" smtClean="0"/>
              <a:t>We have been advised that FY2018 will be: 	$22.0-25.0M</a:t>
            </a:r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>
              <a:tabLst>
                <a:tab pos="8229600" algn="r"/>
              </a:tabLst>
            </a:pPr>
            <a:endParaRPr lang="en-US" dirty="0" smtClean="0"/>
          </a:p>
          <a:p>
            <a:pPr marL="231775" indent="-231775">
              <a:spcBef>
                <a:spcPts val="12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PIP-II Collab Meet, November 2015 - S. Holmes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7007" y="3790604"/>
            <a:ext cx="7618724" cy="182048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WG2: Fermilab and Indian colleagues should work immediately to make a plan with this budget.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Still focused on retiring most critical PIP-II R&amp;D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3692" y="5827222"/>
            <a:ext cx="3232417" cy="38238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Goal: 15 Dec 2015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8400010" cy="641739"/>
          </a:xfrm>
        </p:spPr>
        <p:txBody>
          <a:bodyPr/>
          <a:lstStyle/>
          <a:p>
            <a:r>
              <a:rPr lang="en-US" dirty="0" smtClean="0"/>
              <a:t>Management/Organization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80902"/>
            <a:ext cx="8672513" cy="5163524"/>
          </a:xfrm>
        </p:spPr>
        <p:txBody>
          <a:bodyPr/>
          <a:lstStyle/>
          <a:p>
            <a:pPr marL="342900" lvl="2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Wherever appropriate re-organize 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group and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assignment of sub-sub--managers who will be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responsible for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carrying-out specific tasks</a:t>
            </a:r>
          </a:p>
          <a:p>
            <a:pPr marL="800100" lvl="3" indent="-342900"/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is underway</a:t>
            </a:r>
          </a:p>
          <a:p>
            <a:pPr marL="800100" lvl="3" indent="-342900"/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must not be a TD effort and AD effort, there should be a PIP-II effort</a:t>
            </a:r>
          </a:p>
          <a:p>
            <a:pPr marL="342900" lvl="2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Document and clearly communicate to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collaboration “who is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who”</a:t>
            </a:r>
          </a:p>
          <a:p>
            <a:pPr marL="800100" lvl="3" indent="-342900"/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is underway</a:t>
            </a:r>
          </a:p>
          <a:p>
            <a:pPr marL="342900" lvl="2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Clearly communicate to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collaboration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what the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deliverables are for each group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responsibility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of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each sub Project Managers.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2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Build-up Fermilab team with collaborators</a:t>
            </a:r>
          </a:p>
          <a:p>
            <a:pPr marL="800100" lvl="3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Collaborators are members of your department</a:t>
            </a:r>
          </a:p>
          <a:p>
            <a:pPr marL="342900" lvl="2" indent="-3429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Finalize the Microsoft Project Plan for the R&amp;D phase by 30 Nov 2015</a:t>
            </a:r>
          </a:p>
          <a:p>
            <a:pPr marL="800100" lvl="3" indent="-342900"/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 </a:t>
            </a:r>
            <a:r>
              <a:rPr lang="en-US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RLS </a:t>
            </a:r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schedule, which </a:t>
            </a:r>
            <a:r>
              <a:rPr lang="en-US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expected post </a:t>
            </a:r>
            <a:r>
              <a:rPr lang="en-US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CD-0</a:t>
            </a:r>
          </a:p>
          <a:p>
            <a:pPr marL="342900" lvl="2" indent="-342900"/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Improve Communication with Indian colleagues</a:t>
            </a:r>
          </a:p>
          <a:p>
            <a:pPr marL="800100" lvl="3" indent="-342900"/>
            <a:r>
              <a:rPr lang="en-US" sz="20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is now getting in place but there are significant hurdles</a:t>
            </a:r>
          </a:p>
          <a:p>
            <a:pPr marL="800100" lvl="3" indent="-342900"/>
            <a:r>
              <a:rPr lang="en-US" sz="2000" dirty="0" smtClean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Joint understanding of the Indian DAE system</a:t>
            </a:r>
            <a:endParaRPr lang="en-US" sz="2000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20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6847317" cy="641739"/>
          </a:xfrm>
        </p:spPr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Incredible amount of work has been done so far over the course of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several years </a:t>
            </a:r>
          </a:p>
          <a:p>
            <a:pPr marL="800100"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With CD-0 expected this week the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project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will get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serious traction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Time and $$ will start being tracked. 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Time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to develop a schedule that can realistic reflect the work that needs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be accomplished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prioritize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tasks that will be required to work towards 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CD-1, CD2/3a and CD3</a:t>
            </a:r>
          </a:p>
          <a:p>
            <a:pPr marL="457200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Focus on Mid review by DAE-DOE in summer of 2017.</a:t>
            </a:r>
          </a:p>
          <a:p>
            <a:pPr marL="857250"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DOE and DAE should finalize the charge of that review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52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7676259" cy="641739"/>
          </a:xfrm>
        </p:spPr>
        <p:txBody>
          <a:bodyPr/>
          <a:lstStyle/>
          <a:p>
            <a:r>
              <a:rPr lang="en-US" dirty="0" smtClean="0"/>
              <a:t>R&amp;D: Early evaluation of cost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1491"/>
            <a:ext cx="8672513" cy="52813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focus of the Project must be on retiring critical R&amp;D before CD-3.</a:t>
            </a:r>
          </a:p>
          <a:p>
            <a:pPr lvl="1"/>
            <a:r>
              <a:rPr lang="en-US" dirty="0" smtClean="0"/>
              <a:t>It has been outlined in PIP-II scheduled submitted to DAE</a:t>
            </a:r>
          </a:p>
          <a:p>
            <a:r>
              <a:rPr lang="en-US" dirty="0" smtClean="0"/>
              <a:t>But we cannot forget a few promising R&amp;D</a:t>
            </a:r>
          </a:p>
          <a:p>
            <a:pPr lvl="1"/>
            <a:r>
              <a:rPr lang="en-US" dirty="0" smtClean="0"/>
              <a:t>High Q</a:t>
            </a:r>
          </a:p>
          <a:p>
            <a:pPr lvl="1"/>
            <a:r>
              <a:rPr lang="en-US" dirty="0" smtClean="0"/>
              <a:t>Active Resonance Control</a:t>
            </a:r>
          </a:p>
          <a:p>
            <a:r>
              <a:rPr lang="en-US" dirty="0" smtClean="0"/>
              <a:t>Evaluate construction and operation cost impact of these R&amp;D (Spring 2016) with for example the following goals</a:t>
            </a:r>
          </a:p>
          <a:p>
            <a:pPr lvl="1"/>
            <a:r>
              <a:rPr lang="en-US" dirty="0" smtClean="0"/>
              <a:t>Increase the base line Q from 2e10 to 4e10</a:t>
            </a:r>
          </a:p>
          <a:p>
            <a:pPr lvl="2"/>
            <a:r>
              <a:rPr lang="en-US" dirty="0" smtClean="0"/>
              <a:t>Effect on cryomodules design</a:t>
            </a:r>
          </a:p>
          <a:p>
            <a:pPr lvl="2"/>
            <a:r>
              <a:rPr lang="en-US" dirty="0" smtClean="0"/>
              <a:t>Cryogenic plant design</a:t>
            </a:r>
          </a:p>
          <a:p>
            <a:pPr lvl="1"/>
            <a:r>
              <a:rPr lang="en-US" dirty="0" smtClean="0"/>
              <a:t>Increase the baseline gradient by 25%.</a:t>
            </a:r>
          </a:p>
          <a:p>
            <a:pPr lvl="2"/>
            <a:r>
              <a:rPr lang="en-US" dirty="0" smtClean="0"/>
              <a:t>What implications it has on other subsystems</a:t>
            </a:r>
          </a:p>
          <a:p>
            <a:pPr lvl="3"/>
            <a:r>
              <a:rPr lang="en-US" dirty="0" smtClean="0"/>
              <a:t>RF Power</a:t>
            </a:r>
          </a:p>
          <a:p>
            <a:r>
              <a:rPr lang="en-US" dirty="0" smtClean="0"/>
              <a:t>Focus effort on cost reduction</a:t>
            </a:r>
          </a:p>
          <a:p>
            <a:pPr lvl="1"/>
            <a:r>
              <a:rPr lang="en-US" dirty="0" smtClean="0"/>
              <a:t>Optimization and tradeoffs</a:t>
            </a:r>
          </a:p>
          <a:p>
            <a:pPr lvl="2"/>
            <a:r>
              <a:rPr lang="en-US" dirty="0" smtClean="0"/>
              <a:t>Example: Tuner strength (LDF and </a:t>
            </a:r>
            <a:r>
              <a:rPr lang="en-US" dirty="0" err="1" smtClean="0"/>
              <a:t>Microphonics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Example: Laser welding vs </a:t>
            </a:r>
            <a:r>
              <a:rPr lang="en-US" dirty="0" err="1" smtClean="0"/>
              <a:t>tigg</a:t>
            </a:r>
            <a:r>
              <a:rPr lang="en-US" dirty="0" smtClean="0"/>
              <a:t> welding of He Vessel to cavity</a:t>
            </a:r>
          </a:p>
          <a:p>
            <a:pPr lvl="2"/>
            <a:r>
              <a:rPr lang="en-US" dirty="0" smtClean="0"/>
              <a:t>Example: Automated tuning vs semi automated tuning machine</a:t>
            </a:r>
          </a:p>
          <a:p>
            <a:pPr lvl="2"/>
            <a:r>
              <a:rPr lang="en-US" dirty="0" smtClean="0"/>
              <a:t>Example: Fully configured Solid State RF vs in parts.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7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7804446" cy="641739"/>
          </a:xfrm>
        </p:spPr>
        <p:txBody>
          <a:bodyPr/>
          <a:lstStyle/>
          <a:p>
            <a:r>
              <a:rPr lang="en-US" dirty="0" smtClean="0"/>
              <a:t>Specifics: SSR1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that we are going to put two Indian cavities in the string.</a:t>
            </a:r>
          </a:p>
          <a:p>
            <a:pPr lvl="1"/>
            <a:r>
              <a:rPr lang="en-US" dirty="0" smtClean="0"/>
              <a:t>Engage in the He vessel fabrication</a:t>
            </a:r>
          </a:p>
          <a:p>
            <a:pPr lvl="1"/>
            <a:r>
              <a:rPr lang="en-US" dirty="0" smtClean="0"/>
              <a:t>Finalize the tuner design</a:t>
            </a:r>
          </a:p>
          <a:p>
            <a:r>
              <a:rPr lang="en-US" dirty="0" smtClean="0"/>
              <a:t>Coupler</a:t>
            </a:r>
          </a:p>
          <a:p>
            <a:r>
              <a:rPr lang="en-US" dirty="0" smtClean="0"/>
              <a:t>Make a String Assembly schedule that matches better with the projected budget schedule for FY17 and 18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86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Specific: SSR2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Jointly finalize the cavity RF design</a:t>
            </a:r>
          </a:p>
          <a:p>
            <a:pPr lvl="1"/>
            <a:r>
              <a:rPr lang="en-US" dirty="0" smtClean="0"/>
              <a:t>Fermilab transmitting what we know and experience from SSR1</a:t>
            </a:r>
          </a:p>
          <a:p>
            <a:r>
              <a:rPr lang="en-US" dirty="0" smtClean="0"/>
              <a:t>BARC to lead the mechanical design and fabrication of Dressed cavity and </a:t>
            </a:r>
            <a:r>
              <a:rPr lang="en-US" dirty="0" err="1" smtClean="0"/>
              <a:t>cryomodule</a:t>
            </a:r>
            <a:endParaRPr lang="en-US" dirty="0" smtClean="0"/>
          </a:p>
          <a:p>
            <a:pPr lvl="1"/>
            <a:r>
              <a:rPr lang="en-US" dirty="0" smtClean="0"/>
              <a:t>Fermilab needs to be fully integrated in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11/9-10/2015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Mishra      PIP-II Collaboration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5956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1645</TotalTime>
  <Words>991</Words>
  <Application>Microsoft Office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Helvetica</vt:lpstr>
      <vt:lpstr>Helvetica</vt:lpstr>
      <vt:lpstr>Symbol</vt:lpstr>
      <vt:lpstr>FNAL_TemplateMac_060514</vt:lpstr>
      <vt:lpstr>Fermilab: Footer Only</vt:lpstr>
      <vt:lpstr>WG 2: Superconducting Linac Summary</vt:lpstr>
      <vt:lpstr>PIP-II Preliminary Schedule</vt:lpstr>
      <vt:lpstr>FY2016-17 Budgets</vt:lpstr>
      <vt:lpstr>FY2016-17 Budgets</vt:lpstr>
      <vt:lpstr>Management/Organization</vt:lpstr>
      <vt:lpstr>Moving Forward</vt:lpstr>
      <vt:lpstr>R&amp;D: Early evaluation of cost impact</vt:lpstr>
      <vt:lpstr>Specifics: SSR1</vt:lpstr>
      <vt:lpstr>Specific: SSR2</vt:lpstr>
      <vt:lpstr>Specifics: HB650/LB650</vt:lpstr>
      <vt:lpstr>Specific: HTS-2</vt:lpstr>
      <vt:lpstr>Specific: PIP-II Cryogenic Plant</vt:lpstr>
      <vt:lpstr>Specifics: RF, LLRF, RF Protection and Controls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Stephen D. Holmes x3988,3211 05964N</dc:creator>
  <cp:lastModifiedBy>C. S. Mishra x4094 08870N</cp:lastModifiedBy>
  <cp:revision>32</cp:revision>
  <cp:lastPrinted>2014-01-20T19:40:21Z</cp:lastPrinted>
  <dcterms:created xsi:type="dcterms:W3CDTF">2015-05-15T16:41:26Z</dcterms:created>
  <dcterms:modified xsi:type="dcterms:W3CDTF">2015-11-10T14:14:06Z</dcterms:modified>
</cp:coreProperties>
</file>