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82" r:id="rId2"/>
  </p:sldMasterIdLst>
  <p:notesMasterIdLst>
    <p:notesMasterId r:id="rId10"/>
  </p:notesMasterIdLst>
  <p:handoutMasterIdLst>
    <p:handoutMasterId r:id="rId11"/>
  </p:handoutMasterIdLst>
  <p:sldIdLst>
    <p:sldId id="256" r:id="rId3"/>
    <p:sldId id="257" r:id="rId4"/>
    <p:sldId id="267" r:id="rId5"/>
    <p:sldId id="268" r:id="rId6"/>
    <p:sldId id="265" r:id="rId7"/>
    <p:sldId id="264" r:id="rId8"/>
    <p:sldId id="266" r:id="rId9"/>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24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24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24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2400"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BD1F24"/>
    <a:srgbClr val="DA592A"/>
    <a:srgbClr val="808080"/>
    <a:srgbClr val="154D81"/>
    <a:srgbClr val="DF652C"/>
    <a:srgbClr val="E0692D"/>
    <a:srgbClr val="DF6424"/>
    <a:srgbClr val="D354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1296"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Helvetica"/>
                <a:ea typeface="+mn-ea"/>
                <a:cs typeface="+mn-cs"/>
              </a:defRPr>
            </a:lvl1pPr>
          </a:lstStyle>
          <a:p>
            <a:pPr>
              <a:defRPr/>
            </a:pPr>
            <a:fld id="{4C190591-D543-7449-A828-559C08D06478}" type="datetimeFigureOut">
              <a:rPr lang="en-US"/>
              <a:pPr>
                <a:defRPr/>
              </a:pPr>
              <a:t>10/19/15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Helvetica"/>
                <a:ea typeface="+mn-ea"/>
                <a:cs typeface="+mn-cs"/>
              </a:defRPr>
            </a:lvl1pPr>
          </a:lstStyle>
          <a:p>
            <a:pPr>
              <a:defRPr/>
            </a:pPr>
            <a:fld id="{83F73473-3CFB-5241-BF82-E3884D4E82D7}" type="slidenum">
              <a:rPr lang="en-US"/>
              <a:pPr>
                <a:defRPr/>
              </a:pPr>
              <a:t>‹#›</a:t>
            </a:fld>
            <a:endParaRPr lang="en-US" dirty="0"/>
          </a:p>
        </p:txBody>
      </p:sp>
    </p:spTree>
    <p:extLst>
      <p:ext uri="{BB962C8B-B14F-4D97-AF65-F5344CB8AC3E}">
        <p14:creationId xmlns:p14="http://schemas.microsoft.com/office/powerpoint/2010/main" val="3982180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Helvetica"/>
                <a:ea typeface="+mn-ea"/>
                <a:cs typeface="+mn-cs"/>
              </a:defRPr>
            </a:lvl1pPr>
          </a:lstStyle>
          <a:p>
            <a:pPr>
              <a:defRPr/>
            </a:pPr>
            <a:fld id="{82702176-6DAC-6B4F-B700-3AD3B8686ACC}" type="datetimeFigureOut">
              <a:rPr lang="en-US"/>
              <a:pPr>
                <a:defRPr/>
              </a:pPr>
              <a:t>10/19/15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Helvetica"/>
                <a:ea typeface="+mn-ea"/>
                <a:cs typeface="+mn-cs"/>
              </a:defRPr>
            </a:lvl1pPr>
          </a:lstStyle>
          <a:p>
            <a:pPr>
              <a:defRPr/>
            </a:pPr>
            <a:fld id="{4649E3D0-3FEA-B642-9F67-967BE3D8E8DB}" type="slidenum">
              <a:rPr lang="en-US"/>
              <a:pPr>
                <a:defRPr/>
              </a:pPr>
              <a:t>‹#›</a:t>
            </a:fld>
            <a:endParaRPr lang="en-US" dirty="0"/>
          </a:p>
        </p:txBody>
      </p:sp>
    </p:spTree>
    <p:extLst>
      <p:ext uri="{BB962C8B-B14F-4D97-AF65-F5344CB8AC3E}">
        <p14:creationId xmlns:p14="http://schemas.microsoft.com/office/powerpoint/2010/main" val="124331482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4" descr="Blue-Seal_c100m56y0k23-Mark_SC_Horizontal.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91063" y="1371600"/>
            <a:ext cx="36449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FermilabLogo_100c56m0y23k.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6450" y="1447800"/>
            <a:ext cx="29019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154D81"/>
                </a:solidFill>
                <a:latin typeface="Helvetica"/>
              </a:defRPr>
            </a:lvl1pPr>
          </a:lstStyle>
          <a:p>
            <a:r>
              <a:rPr lang="en-US" smtClean="0"/>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154D81"/>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119384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3200">
                <a:solidFill>
                  <a:srgbClr val="154D8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900">
                <a:solidFill>
                  <a:srgbClr val="154D81"/>
                </a:solidFill>
              </a:defRPr>
            </a:lvl1pPr>
          </a:lstStyle>
          <a:p>
            <a:pPr>
              <a:defRPr/>
            </a:pPr>
            <a:r>
              <a:rPr lang="en-US" smtClean="0"/>
              <a:t>10/6/2015</a:t>
            </a:r>
            <a:endParaRPr lang="en-US"/>
          </a:p>
        </p:txBody>
      </p:sp>
      <p:sp>
        <p:nvSpPr>
          <p:cNvPr id="5" name="Footer Placeholder 4"/>
          <p:cNvSpPr>
            <a:spLocks noGrp="1"/>
          </p:cNvSpPr>
          <p:nvPr>
            <p:ph type="ftr" sz="quarter" idx="11"/>
          </p:nvPr>
        </p:nvSpPr>
        <p:spPr/>
        <p:txBody>
          <a:bodyPr/>
          <a:lstStyle>
            <a:lvl1pPr>
              <a:defRPr sz="900">
                <a:solidFill>
                  <a:srgbClr val="154D81"/>
                </a:solidFill>
              </a:defRPr>
            </a:lvl1pPr>
          </a:lstStyle>
          <a:p>
            <a:pPr>
              <a:defRPr/>
            </a:pPr>
            <a:r>
              <a:rPr lang="en-US" smtClean="0"/>
              <a:t>R. Ray | Executive Session</a:t>
            </a:r>
            <a:endParaRPr lang="en-US" b="1"/>
          </a:p>
        </p:txBody>
      </p:sp>
      <p:sp>
        <p:nvSpPr>
          <p:cNvPr id="6" name="Slide Number Placeholder 5"/>
          <p:cNvSpPr>
            <a:spLocks noGrp="1"/>
          </p:cNvSpPr>
          <p:nvPr>
            <p:ph type="sldNum" sz="quarter" idx="12"/>
          </p:nvPr>
        </p:nvSpPr>
        <p:spPr/>
        <p:txBody>
          <a:bodyPr/>
          <a:lstStyle>
            <a:lvl1pPr>
              <a:defRPr sz="900">
                <a:solidFill>
                  <a:srgbClr val="154D81"/>
                </a:solidFill>
              </a:defRPr>
            </a:lvl1pPr>
          </a:lstStyle>
          <a:p>
            <a:pPr>
              <a:defRPr/>
            </a:pPr>
            <a:fld id="{2A0CCE80-3B22-F34E-81B2-E096627812DD}" type="slidenum">
              <a:rPr lang="en-US"/>
              <a:pPr>
                <a:defRPr/>
              </a:pPr>
              <a:t>‹#›</a:t>
            </a:fld>
            <a:endParaRPr lang="en-US" dirty="0"/>
          </a:p>
        </p:txBody>
      </p:sp>
    </p:spTree>
    <p:extLst>
      <p:ext uri="{BB962C8B-B14F-4D97-AF65-F5344CB8AC3E}">
        <p14:creationId xmlns:p14="http://schemas.microsoft.com/office/powerpoint/2010/main" val="1174234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with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smtClean="0"/>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pPr>
              <a:defRPr/>
            </a:pPr>
            <a:r>
              <a:rPr lang="en-US" smtClean="0"/>
              <a:t>10/6/2015</a:t>
            </a:r>
            <a:endParaRPr lang="en-US"/>
          </a:p>
        </p:txBody>
      </p:sp>
      <p:sp>
        <p:nvSpPr>
          <p:cNvPr id="8" name="Footer Placeholder 4"/>
          <p:cNvSpPr>
            <a:spLocks noGrp="1"/>
          </p:cNvSpPr>
          <p:nvPr>
            <p:ph type="ftr" sz="quarter" idx="20"/>
          </p:nvPr>
        </p:nvSpPr>
        <p:spPr/>
        <p:txBody>
          <a:bodyPr/>
          <a:lstStyle>
            <a:lvl1pPr>
              <a:defRPr/>
            </a:lvl1pPr>
          </a:lstStyle>
          <a:p>
            <a:pPr>
              <a:defRPr/>
            </a:pPr>
            <a:r>
              <a:rPr lang="en-US" smtClean="0"/>
              <a:t>R. Ray | Executive Session</a:t>
            </a:r>
            <a:endParaRPr lang="en-US" b="1" dirty="0"/>
          </a:p>
        </p:txBody>
      </p:sp>
      <p:sp>
        <p:nvSpPr>
          <p:cNvPr id="9" name="Slide Number Placeholder 5"/>
          <p:cNvSpPr>
            <a:spLocks noGrp="1"/>
          </p:cNvSpPr>
          <p:nvPr>
            <p:ph type="sldNum" sz="quarter" idx="21"/>
          </p:nvPr>
        </p:nvSpPr>
        <p:spPr/>
        <p:txBody>
          <a:bodyPr/>
          <a:lstStyle>
            <a:lvl1pPr>
              <a:defRPr/>
            </a:lvl1pPr>
          </a:lstStyle>
          <a:p>
            <a:pPr>
              <a:defRPr/>
            </a:pPr>
            <a:fld id="{5E820688-F7AE-7441-85BB-0E205217A28E}" type="slidenum">
              <a:rPr lang="en-US"/>
              <a:pPr>
                <a:defRPr/>
              </a:pPr>
              <a:t>‹#›</a:t>
            </a:fld>
            <a:endParaRPr lang="en-US" dirty="0"/>
          </a:p>
        </p:txBody>
      </p:sp>
    </p:spTree>
    <p:extLst>
      <p:ext uri="{BB962C8B-B14F-4D97-AF65-F5344CB8AC3E}">
        <p14:creationId xmlns:p14="http://schemas.microsoft.com/office/powerpoint/2010/main" val="3996381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smtClean="0"/>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pPr>
              <a:defRPr/>
            </a:pPr>
            <a:r>
              <a:rPr lang="en-US" smtClean="0"/>
              <a:t>10/6/2015</a:t>
            </a:r>
            <a:endParaRPr lang="en-US"/>
          </a:p>
        </p:txBody>
      </p:sp>
      <p:sp>
        <p:nvSpPr>
          <p:cNvPr id="6" name="Footer Placeholder 4"/>
          <p:cNvSpPr>
            <a:spLocks noGrp="1"/>
          </p:cNvSpPr>
          <p:nvPr>
            <p:ph type="ftr" sz="quarter" idx="17"/>
          </p:nvPr>
        </p:nvSpPr>
        <p:spPr/>
        <p:txBody>
          <a:bodyPr/>
          <a:lstStyle>
            <a:lvl1pPr>
              <a:defRPr/>
            </a:lvl1pPr>
          </a:lstStyle>
          <a:p>
            <a:pPr>
              <a:defRPr/>
            </a:pPr>
            <a:r>
              <a:rPr lang="en-US" smtClean="0"/>
              <a:t>R. Ray | Executive Session</a:t>
            </a:r>
            <a:endParaRPr lang="en-US" b="1" dirty="0"/>
          </a:p>
        </p:txBody>
      </p:sp>
      <p:sp>
        <p:nvSpPr>
          <p:cNvPr id="7" name="Slide Number Placeholder 5"/>
          <p:cNvSpPr>
            <a:spLocks noGrp="1"/>
          </p:cNvSpPr>
          <p:nvPr>
            <p:ph type="sldNum" sz="quarter" idx="18"/>
          </p:nvPr>
        </p:nvSpPr>
        <p:spPr/>
        <p:txBody>
          <a:bodyPr/>
          <a:lstStyle>
            <a:lvl1pPr>
              <a:defRPr/>
            </a:lvl1pPr>
          </a:lstStyle>
          <a:p>
            <a:pPr>
              <a:defRPr/>
            </a:pPr>
            <a:fld id="{DE78B61D-3477-4845-9DF6-695E34DA1F91}" type="slidenum">
              <a:rPr lang="en-US"/>
              <a:pPr>
                <a:defRPr/>
              </a:pPr>
              <a:t>‹#›</a:t>
            </a:fld>
            <a:endParaRPr lang="en-US" dirty="0"/>
          </a:p>
        </p:txBody>
      </p:sp>
    </p:spTree>
    <p:extLst>
      <p:ext uri="{BB962C8B-B14F-4D97-AF65-F5344CB8AC3E}">
        <p14:creationId xmlns:p14="http://schemas.microsoft.com/office/powerpoint/2010/main" val="1154532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40404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10/6/2015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 Ray | Executive Session</a:t>
            </a:r>
            <a:endParaRPr lang="en-US" b="1" dirty="0"/>
          </a:p>
        </p:txBody>
      </p:sp>
      <p:sp>
        <p:nvSpPr>
          <p:cNvPr id="7" name="Slide Number Placeholder 5"/>
          <p:cNvSpPr>
            <a:spLocks noGrp="1"/>
          </p:cNvSpPr>
          <p:nvPr>
            <p:ph type="sldNum" sz="quarter" idx="12"/>
          </p:nvPr>
        </p:nvSpPr>
        <p:spPr/>
        <p:txBody>
          <a:bodyPr/>
          <a:lstStyle>
            <a:lvl1pPr>
              <a:defRPr/>
            </a:lvl1pPr>
          </a:lstStyle>
          <a:p>
            <a:pPr>
              <a:defRPr/>
            </a:pPr>
            <a:fld id="{AB4790FE-81D3-D341-890A-EF9117775F6C}" type="slidenum">
              <a:rPr lang="en-US"/>
              <a:pPr>
                <a:defRPr/>
              </a:pPr>
              <a:t>‹#›</a:t>
            </a:fld>
            <a:endParaRPr lang="en-US" dirty="0"/>
          </a:p>
        </p:txBody>
      </p:sp>
    </p:spTree>
    <p:extLst>
      <p:ext uri="{BB962C8B-B14F-4D97-AF65-F5344CB8AC3E}">
        <p14:creationId xmlns:p14="http://schemas.microsoft.com/office/powerpoint/2010/main" val="239485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
          <p:cNvSpPr>
            <a:spLocks noGrp="1"/>
          </p:cNvSpPr>
          <p:nvPr>
            <p:ph type="body" sz="half" idx="12"/>
          </p:nvPr>
        </p:nvSpPr>
        <p:spPr>
          <a:xfrm>
            <a:off x="229365" y="4765101"/>
            <a:ext cx="4205476"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20"/>
          </p:nvPr>
        </p:nvSpPr>
        <p:spPr>
          <a:xfrm>
            <a:off x="6445250" y="6515100"/>
            <a:ext cx="1076325" cy="241300"/>
          </a:xfrm>
        </p:spPr>
        <p:txBody>
          <a:bodyPr/>
          <a:lstStyle>
            <a:lvl1pPr>
              <a:defRPr/>
            </a:lvl1pPr>
          </a:lstStyle>
          <a:p>
            <a:pPr>
              <a:defRPr/>
            </a:pPr>
            <a:r>
              <a:rPr lang="en-US" smtClean="0"/>
              <a:t>10/6/2015</a:t>
            </a:r>
            <a:endParaRPr lang="en-US"/>
          </a:p>
        </p:txBody>
      </p:sp>
      <p:sp>
        <p:nvSpPr>
          <p:cNvPr id="7" name="Footer Placeholder 4"/>
          <p:cNvSpPr>
            <a:spLocks noGrp="1"/>
          </p:cNvSpPr>
          <p:nvPr>
            <p:ph type="ftr" sz="quarter" idx="21"/>
          </p:nvPr>
        </p:nvSpPr>
        <p:spPr/>
        <p:txBody>
          <a:bodyPr/>
          <a:lstStyle>
            <a:lvl1pPr>
              <a:defRPr/>
            </a:lvl1pPr>
          </a:lstStyle>
          <a:p>
            <a:pPr>
              <a:defRPr/>
            </a:pPr>
            <a:r>
              <a:rPr lang="en-US" smtClean="0"/>
              <a:t>R. Ray | Executive Session</a:t>
            </a:r>
            <a:endParaRPr lang="en-US" b="1"/>
          </a:p>
        </p:txBody>
      </p:sp>
      <p:sp>
        <p:nvSpPr>
          <p:cNvPr id="8" name="Slide Number Placeholder 5"/>
          <p:cNvSpPr>
            <a:spLocks noGrp="1"/>
          </p:cNvSpPr>
          <p:nvPr>
            <p:ph type="sldNum" sz="quarter" idx="22"/>
          </p:nvPr>
        </p:nvSpPr>
        <p:spPr/>
        <p:txBody>
          <a:bodyPr/>
          <a:lstStyle>
            <a:lvl1pPr>
              <a:defRPr/>
            </a:lvl1pPr>
          </a:lstStyle>
          <a:p>
            <a:pPr>
              <a:defRPr/>
            </a:pPr>
            <a:fld id="{D5468A71-83C6-EF40-AD36-EC1683BCD1EF}" type="slidenum">
              <a:rPr lang="en-US"/>
              <a:pPr>
                <a:defRPr/>
              </a:pPr>
              <a:t>‹#›</a:t>
            </a:fld>
            <a:endParaRPr lang="en-US"/>
          </a:p>
        </p:txBody>
      </p:sp>
    </p:spTree>
    <p:extLst>
      <p:ext uri="{BB962C8B-B14F-4D97-AF65-F5344CB8AC3E}">
        <p14:creationId xmlns:p14="http://schemas.microsoft.com/office/powerpoint/2010/main" val="271488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3"/>
          <p:cNvSpPr>
            <a:spLocks noGrp="1"/>
          </p:cNvSpPr>
          <p:nvPr>
            <p:ph type="dt" sz="half" idx="14"/>
          </p:nvPr>
        </p:nvSpPr>
        <p:spPr>
          <a:xfrm>
            <a:off x="6445250" y="6515100"/>
            <a:ext cx="1076325" cy="241300"/>
          </a:xfrm>
        </p:spPr>
        <p:txBody>
          <a:bodyPr/>
          <a:lstStyle>
            <a:lvl1pPr>
              <a:defRPr/>
            </a:lvl1pPr>
          </a:lstStyle>
          <a:p>
            <a:pPr>
              <a:defRPr/>
            </a:pPr>
            <a:r>
              <a:rPr lang="en-US" smtClean="0"/>
              <a:t>10/6/2015</a:t>
            </a:r>
            <a:endParaRPr lang="en-US"/>
          </a:p>
        </p:txBody>
      </p:sp>
      <p:sp>
        <p:nvSpPr>
          <p:cNvPr id="4" name="Footer Placeholder 4"/>
          <p:cNvSpPr>
            <a:spLocks noGrp="1"/>
          </p:cNvSpPr>
          <p:nvPr>
            <p:ph type="ftr" sz="quarter" idx="15"/>
          </p:nvPr>
        </p:nvSpPr>
        <p:spPr/>
        <p:txBody>
          <a:bodyPr/>
          <a:lstStyle>
            <a:lvl1pPr>
              <a:defRPr/>
            </a:lvl1pPr>
          </a:lstStyle>
          <a:p>
            <a:pPr>
              <a:defRPr/>
            </a:pPr>
            <a:r>
              <a:rPr lang="en-US" smtClean="0"/>
              <a:t>R. Ray | Executive Session</a:t>
            </a:r>
            <a:endParaRPr lang="en-US" b="1"/>
          </a:p>
        </p:txBody>
      </p:sp>
      <p:sp>
        <p:nvSpPr>
          <p:cNvPr id="5" name="Slide Number Placeholder 5"/>
          <p:cNvSpPr>
            <a:spLocks noGrp="1"/>
          </p:cNvSpPr>
          <p:nvPr>
            <p:ph type="sldNum" sz="quarter" idx="16"/>
          </p:nvPr>
        </p:nvSpPr>
        <p:spPr/>
        <p:txBody>
          <a:bodyPr/>
          <a:lstStyle>
            <a:lvl1pPr>
              <a:defRPr/>
            </a:lvl1pPr>
          </a:lstStyle>
          <a:p>
            <a:pPr>
              <a:defRPr/>
            </a:pPr>
            <a:fld id="{5D92DCEB-21D2-CD4C-B55A-F3EADD9B8B6E}" type="slidenum">
              <a:rPr lang="en-US"/>
              <a:pPr>
                <a:defRPr/>
              </a:pPr>
              <a:t>‹#›</a:t>
            </a:fld>
            <a:endParaRPr lang="en-US"/>
          </a:p>
        </p:txBody>
      </p:sp>
    </p:spTree>
    <p:extLst>
      <p:ext uri="{BB962C8B-B14F-4D97-AF65-F5344CB8AC3E}">
        <p14:creationId xmlns:p14="http://schemas.microsoft.com/office/powerpoint/2010/main" val="3378516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40404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4" name="Date Placeholder 3"/>
          <p:cNvSpPr>
            <a:spLocks noGrp="1"/>
          </p:cNvSpPr>
          <p:nvPr>
            <p:ph type="dt" sz="half" idx="14"/>
          </p:nvPr>
        </p:nvSpPr>
        <p:spPr>
          <a:xfrm>
            <a:off x="6445250" y="6515100"/>
            <a:ext cx="1076325" cy="241300"/>
          </a:xfrm>
        </p:spPr>
        <p:txBody>
          <a:bodyPr/>
          <a:lstStyle>
            <a:lvl1pPr>
              <a:defRPr/>
            </a:lvl1pPr>
          </a:lstStyle>
          <a:p>
            <a:pPr>
              <a:defRPr/>
            </a:pPr>
            <a:r>
              <a:rPr lang="en-US" smtClean="0"/>
              <a:t>10/6/2015</a:t>
            </a:r>
            <a:endParaRPr lang="en-US"/>
          </a:p>
        </p:txBody>
      </p:sp>
      <p:sp>
        <p:nvSpPr>
          <p:cNvPr id="5" name="Footer Placeholder 4"/>
          <p:cNvSpPr>
            <a:spLocks noGrp="1"/>
          </p:cNvSpPr>
          <p:nvPr>
            <p:ph type="ftr" sz="quarter" idx="15"/>
          </p:nvPr>
        </p:nvSpPr>
        <p:spPr/>
        <p:txBody>
          <a:bodyPr/>
          <a:lstStyle>
            <a:lvl1pPr>
              <a:defRPr/>
            </a:lvl1pPr>
          </a:lstStyle>
          <a:p>
            <a:pPr>
              <a:defRPr/>
            </a:pPr>
            <a:r>
              <a:rPr lang="en-US" smtClean="0"/>
              <a:t>R. Ray | Executive Session</a:t>
            </a:r>
            <a:endParaRPr lang="en-US" b="1"/>
          </a:p>
        </p:txBody>
      </p:sp>
      <p:sp>
        <p:nvSpPr>
          <p:cNvPr id="6" name="Slide Number Placeholder 5"/>
          <p:cNvSpPr>
            <a:spLocks noGrp="1"/>
          </p:cNvSpPr>
          <p:nvPr>
            <p:ph type="sldNum" sz="quarter" idx="16"/>
          </p:nvPr>
        </p:nvSpPr>
        <p:spPr/>
        <p:txBody>
          <a:bodyPr/>
          <a:lstStyle>
            <a:lvl1pPr>
              <a:defRPr/>
            </a:lvl1pPr>
          </a:lstStyle>
          <a:p>
            <a:pPr>
              <a:defRPr/>
            </a:pPr>
            <a:fld id="{D89B2117-9F9F-7143-9723-4103C8BEA5E0}" type="slidenum">
              <a:rPr lang="en-US"/>
              <a:pPr>
                <a:defRPr/>
              </a:pPr>
              <a:t>‹#›</a:t>
            </a:fld>
            <a:endParaRPr lang="en-US"/>
          </a:p>
        </p:txBody>
      </p:sp>
    </p:spTree>
    <p:extLst>
      <p:ext uri="{BB962C8B-B14F-4D97-AF65-F5344CB8AC3E}">
        <p14:creationId xmlns:p14="http://schemas.microsoft.com/office/powerpoint/2010/main" val="142806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ithout Line">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dirty="0" smtClean="0"/>
              <a:t>Click to edit Master title style</a:t>
            </a:r>
            <a:endParaRPr lang="en-US" dirty="0"/>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445250" y="6515100"/>
            <a:ext cx="1076325" cy="241300"/>
          </a:xfrm>
        </p:spPr>
        <p:txBody>
          <a:bodyPr/>
          <a:lstStyle>
            <a:lvl1pPr>
              <a:defRPr/>
            </a:lvl1pPr>
          </a:lstStyle>
          <a:p>
            <a:pPr>
              <a:defRPr/>
            </a:pPr>
            <a:r>
              <a:rPr lang="en-US" smtClean="0"/>
              <a:t>10/6/2015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 Ray | Executive Session</a:t>
            </a:r>
            <a:endParaRPr lang="en-US" b="1"/>
          </a:p>
        </p:txBody>
      </p:sp>
      <p:sp>
        <p:nvSpPr>
          <p:cNvPr id="8" name="Slide Number Placeholder 5"/>
          <p:cNvSpPr>
            <a:spLocks noGrp="1"/>
          </p:cNvSpPr>
          <p:nvPr>
            <p:ph type="sldNum" sz="quarter" idx="12"/>
          </p:nvPr>
        </p:nvSpPr>
        <p:spPr/>
        <p:txBody>
          <a:bodyPr/>
          <a:lstStyle>
            <a:lvl1pPr>
              <a:defRPr/>
            </a:lvl1pPr>
          </a:lstStyle>
          <a:p>
            <a:pPr>
              <a:defRPr/>
            </a:pPr>
            <a:fld id="{B6EB6373-8500-2042-A196-2287B72DC720}" type="slidenum">
              <a:rPr lang="en-US"/>
              <a:pPr>
                <a:defRPr/>
              </a:pPr>
              <a:t>‹#›</a:t>
            </a:fld>
            <a:endParaRPr lang="en-US"/>
          </a:p>
        </p:txBody>
      </p:sp>
    </p:spTree>
    <p:extLst>
      <p:ext uri="{BB962C8B-B14F-4D97-AF65-F5344CB8AC3E}">
        <p14:creationId xmlns:p14="http://schemas.microsoft.com/office/powerpoint/2010/main" val="3983690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theme" Target="../theme/theme2.xml"/><Relationship Id="rId6" Type="http://schemas.openxmlformats.org/officeDocument/2006/relationships/image" Target="../media/image5.emf"/><Relationship Id="rId1" Type="http://schemas.openxmlformats.org/officeDocument/2006/relationships/slideLayout" Target="../slideLayouts/slideLayout6.xml"/><Relationship Id="rId2"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lIns="0" tIns="0" rIns="0" bIns="0" anchor="t" anchorCtr="0"/>
          <a:lstStyle>
            <a:lvl1pPr marL="0" algn="r">
              <a:defRPr sz="900">
                <a:solidFill>
                  <a:srgbClr val="154D81"/>
                </a:solidFill>
                <a:latin typeface="Helvetica"/>
              </a:defRPr>
            </a:lvl1pPr>
          </a:lstStyle>
          <a:p>
            <a:pPr>
              <a:defRPr/>
            </a:pPr>
            <a:r>
              <a:rPr lang="en-US" smtClean="0"/>
              <a:t>10/6/2015</a:t>
            </a:r>
            <a:endParaRPr 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154D81"/>
                </a:solidFill>
                <a:latin typeface="Helvetica"/>
              </a:defRPr>
            </a:lvl1pPr>
          </a:lstStyle>
          <a:p>
            <a:pPr>
              <a:defRPr/>
            </a:pPr>
            <a:r>
              <a:rPr lang="en-US" smtClean="0"/>
              <a:t>R. Ray | Executive Session</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lIns="0" tIns="0" rIns="0" bIns="0" anchor="t" anchorCtr="0"/>
          <a:lstStyle>
            <a:lvl1pPr marL="0" algn="l">
              <a:defRPr sz="900">
                <a:solidFill>
                  <a:srgbClr val="154D81"/>
                </a:solidFill>
                <a:latin typeface="Helvetica"/>
              </a:defRPr>
            </a:lvl1pPr>
          </a:lstStyle>
          <a:p>
            <a:pPr>
              <a:defRPr/>
            </a:pPr>
            <a:fld id="{762C15F7-22DB-1448-B34D-3F8D2909FD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99" r:id="rId1"/>
    <p:sldLayoutId id="2147484000" r:id="rId2"/>
    <p:sldLayoutId id="2147483996" r:id="rId3"/>
    <p:sldLayoutId id="2147483997" r:id="rId4"/>
    <p:sldLayoutId id="2147483998" r:id="rId5"/>
  </p:sldLayoutIdLst>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1700" b="1" kern="1200">
          <a:solidFill>
            <a:srgbClr val="074184"/>
          </a:solidFill>
          <a:latin typeface="Helvetica"/>
          <a:ea typeface="ＭＳ Ｐゴシック"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595959"/>
          </a:solidFill>
          <a:latin typeface="Helvetica"/>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595959"/>
          </a:solidFill>
          <a:latin typeface="Helvetica"/>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1400" kern="1200">
          <a:solidFill>
            <a:srgbClr val="595959"/>
          </a:solidFill>
          <a:latin typeface="Helvetica"/>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1200" kern="1200">
          <a:solidFill>
            <a:srgbClr val="595959"/>
          </a:solidFill>
          <a:latin typeface="Helvetica"/>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1200" kern="1200">
          <a:solidFill>
            <a:srgbClr val="595959"/>
          </a:solidFill>
          <a:latin typeface="Helvetica"/>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154D81"/>
                </a:solidFill>
                <a:latin typeface="Helvetica" charset="0"/>
                <a:cs typeface="Helvetica" charset="0"/>
              </a:defRPr>
            </a:lvl1pPr>
          </a:lstStyle>
          <a:p>
            <a:pPr>
              <a:defRPr/>
            </a:pPr>
            <a:r>
              <a:rPr lang="en-US" smtClean="0"/>
              <a:t>10/6/2015</a:t>
            </a:r>
            <a:endParaRPr 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154D81"/>
                </a:solidFill>
                <a:latin typeface="Helvetica" charset="0"/>
              </a:defRPr>
            </a:lvl1pPr>
          </a:lstStyle>
          <a:p>
            <a:pPr>
              <a:defRPr/>
            </a:pPr>
            <a:r>
              <a:rPr lang="en-US" smtClean="0"/>
              <a:t>R. Ray | Executive Session</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154D81"/>
                </a:solidFill>
                <a:latin typeface="Helvetica" charset="0"/>
              </a:defRPr>
            </a:lvl1pPr>
          </a:lstStyle>
          <a:p>
            <a:pPr>
              <a:defRPr/>
            </a:pPr>
            <a:fld id="{ABC452BA-E2D2-7F48-9628-85048FBCF9B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Lst>
  <p:timing>
    <p:tnLst>
      <p:par>
        <p:cTn xmlns:p14="http://schemas.microsoft.com/office/powerpoint/2010/main" id="1" dur="indefinite" restart="never" nodeType="tmRoot"/>
      </p:par>
    </p:tnLst>
  </p:timing>
  <p:hf hdr="0"/>
  <p:txStyles>
    <p:titleStyle>
      <a:lvl1pPr algn="l" defTabSz="457200" rtl="0" eaLnBrk="0" fontAlgn="base" hangingPunct="0">
        <a:spcBef>
          <a:spcPct val="0"/>
        </a:spcBef>
        <a:spcAft>
          <a:spcPct val="0"/>
        </a:spcAft>
        <a:defRPr sz="1700" b="1" kern="1200">
          <a:solidFill>
            <a:srgbClr val="2E5286"/>
          </a:solidFill>
          <a:latin typeface="Helvetica"/>
          <a:ea typeface="ＭＳ Ｐゴシック"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kern="1200">
          <a:solidFill>
            <a:srgbClr val="7F7F7F"/>
          </a:solidFill>
          <a:latin typeface="Helvetica"/>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1600" kern="1200">
          <a:solidFill>
            <a:srgbClr val="7F7F7F"/>
          </a:solidFill>
          <a:latin typeface="Helvetica"/>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1400" kern="1200">
          <a:solidFill>
            <a:srgbClr val="7F7F7F"/>
          </a:solidFill>
          <a:latin typeface="Helvetica"/>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1200" kern="1200">
          <a:solidFill>
            <a:srgbClr val="7F7F7F"/>
          </a:solidFill>
          <a:latin typeface="Helvetica"/>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1200" kern="1200">
          <a:solidFill>
            <a:srgbClr val="7F7F7F"/>
          </a:solidFill>
          <a:latin typeface="Helvetica"/>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49" y="3559175"/>
            <a:ext cx="8125883"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r>
              <a:rPr lang="en-US" dirty="0" smtClean="0">
                <a:solidFill>
                  <a:schemeClr val="tx2"/>
                </a:solidFill>
                <a:latin typeface="Helvetica" charset="0"/>
              </a:rPr>
              <a:t>Radiation Improvements Review </a:t>
            </a:r>
            <a:r>
              <a:rPr lang="en-US" dirty="0" smtClean="0">
                <a:solidFill>
                  <a:schemeClr val="tx2"/>
                </a:solidFill>
                <a:latin typeface="Helvetica" charset="0"/>
              </a:rPr>
              <a:t>– Executive Session</a:t>
            </a:r>
            <a:endParaRPr lang="en-US" dirty="0">
              <a:solidFill>
                <a:schemeClr val="tx2"/>
              </a:solidFill>
              <a:latin typeface="Helvetica" charset="0"/>
            </a:endParaRPr>
          </a:p>
        </p:txBody>
      </p:sp>
      <p:sp>
        <p:nvSpPr>
          <p:cNvPr id="14338" name="Text Placeholder 2"/>
          <p:cNvSpPr>
            <a:spLocks noGrp="1"/>
          </p:cNvSpPr>
          <p:nvPr>
            <p:ph type="body" sz="quarter" idx="10"/>
          </p:nvPr>
        </p:nvSpPr>
        <p:spPr bwMode="auto">
          <a:xfrm>
            <a:off x="806450" y="4841875"/>
            <a:ext cx="7556500"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dirty="0" smtClean="0">
                <a:solidFill>
                  <a:schemeClr val="tx2"/>
                </a:solidFill>
                <a:latin typeface="Helvetica" charset="0"/>
              </a:rPr>
              <a:t>Ron Ray</a:t>
            </a:r>
          </a:p>
          <a:p>
            <a:r>
              <a:rPr lang="en-US" dirty="0" smtClean="0">
                <a:solidFill>
                  <a:schemeClr val="tx2"/>
                </a:solidFill>
                <a:latin typeface="Helvetica" charset="0"/>
              </a:rPr>
              <a:t>Mu2e Project Manager</a:t>
            </a:r>
          </a:p>
          <a:p>
            <a:r>
              <a:rPr lang="en-US" dirty="0" smtClean="0">
                <a:solidFill>
                  <a:schemeClr val="tx2"/>
                </a:solidFill>
                <a:latin typeface="Helvetica" charset="0"/>
              </a:rPr>
              <a:t>10</a:t>
            </a:r>
            <a:r>
              <a:rPr lang="en-US" dirty="0" smtClean="0">
                <a:solidFill>
                  <a:schemeClr val="tx2"/>
                </a:solidFill>
                <a:latin typeface="Helvetica" charset="0"/>
              </a:rPr>
              <a:t>/20/</a:t>
            </a:r>
            <a:r>
              <a:rPr lang="en-US" dirty="0" smtClean="0">
                <a:solidFill>
                  <a:schemeClr val="tx2"/>
                </a:solidFill>
                <a:latin typeface="Helvetica" charset="0"/>
              </a:rPr>
              <a:t>15</a:t>
            </a:r>
            <a:endParaRPr lang="en-US" dirty="0">
              <a:solidFill>
                <a:schemeClr val="tx2"/>
              </a:solidFill>
              <a:latin typeface="Helvetica"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numCol="1" compatLnSpc="1">
            <a:prstTxWarp prst="textNoShape">
              <a:avLst/>
            </a:prstTxWarp>
          </a:bodyPr>
          <a:lstStyle/>
          <a:p>
            <a:r>
              <a:rPr lang="en-US" dirty="0" smtClean="0">
                <a:latin typeface="Helvetica" charset="0"/>
              </a:rPr>
              <a:t>Scope</a:t>
            </a:r>
            <a:endParaRPr lang="en-US" dirty="0">
              <a:latin typeface="Helvetica" charset="0"/>
            </a:endParaRPr>
          </a:p>
        </p:txBody>
      </p:sp>
      <p:sp>
        <p:nvSpPr>
          <p:cNvPr id="15362" name="Content Placeholder 2"/>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numCol="1" anchor="t" anchorCtr="0" compatLnSpc="1">
            <a:prstTxWarp prst="textNoShape">
              <a:avLst/>
            </a:prstTxWarp>
          </a:bodyPr>
          <a:lstStyle/>
          <a:p>
            <a:pPr marL="0" indent="0" eaLnBrk="0" hangingPunct="0">
              <a:buNone/>
            </a:pPr>
            <a:r>
              <a:rPr lang="en-US" sz="2000" dirty="0"/>
              <a:t>T</a:t>
            </a:r>
            <a:r>
              <a:rPr lang="en-US" sz="2000" dirty="0" smtClean="0"/>
              <a:t>he </a:t>
            </a:r>
            <a:r>
              <a:rPr lang="en-US" sz="2000" dirty="0"/>
              <a:t>Radiation Safety subsystem is to design and </a:t>
            </a:r>
            <a:r>
              <a:rPr lang="en-US" sz="2000" dirty="0" smtClean="0"/>
              <a:t>implement </a:t>
            </a:r>
            <a:r>
              <a:rPr lang="en-US" sz="2000" dirty="0"/>
              <a:t>radiation safety upgrades that are required to permit the operation of the muon campus with a beam power of 8 kW. The scope of work includes:</a:t>
            </a:r>
          </a:p>
          <a:p>
            <a:pPr lvl="0"/>
            <a:r>
              <a:rPr lang="en-US" sz="2000" dirty="0"/>
              <a:t>Design, fabrication, and implementation of an AP1 to Delivery Ring Total Loss Monitor (TLM) radiation safety system.</a:t>
            </a:r>
          </a:p>
          <a:p>
            <a:pPr lvl="0"/>
            <a:r>
              <a:rPr lang="en-US" sz="2000" dirty="0"/>
              <a:t>Design, fabrication, and implementation of the Delivery Ring radiation safety system upgrades, which includes a Delivery Ring TLM radiation safety system and in-tunnel shielding of known beam loss points.</a:t>
            </a:r>
          </a:p>
          <a:p>
            <a:pPr lvl="0"/>
            <a:r>
              <a:rPr lang="en-US" sz="2000" dirty="0"/>
              <a:t>Design, fabrication, and implementation of the external (M4) beamline radiation safety system, which includes M4 beamline safety system interlocks, M4 beamline TLM system, and M4 beamline in-tunnel shielding.</a:t>
            </a:r>
          </a:p>
          <a:p>
            <a:pPr lvl="0"/>
            <a:r>
              <a:rPr lang="en-US" sz="2000" dirty="0"/>
              <a:t>Design, fabrication, and implementation of the Mu2e proton target hall radiation safety interlock system.</a:t>
            </a:r>
          </a:p>
          <a:p>
            <a:pPr lvl="0"/>
            <a:r>
              <a:rPr lang="en-US" sz="2000" dirty="0" smtClean="0"/>
              <a:t>ODH systems for the Mu2e building.</a:t>
            </a:r>
          </a:p>
          <a:p>
            <a:pPr lvl="0"/>
            <a:r>
              <a:rPr lang="en-US" sz="2000" dirty="0" smtClean="0"/>
              <a:t>Deployment </a:t>
            </a:r>
            <a:r>
              <a:rPr lang="en-US" sz="2000" dirty="0"/>
              <a:t>of Friskers, Wallflowers, and Air Monitors</a:t>
            </a:r>
          </a:p>
          <a:p>
            <a:endParaRPr lang="en-US" sz="2000" dirty="0">
              <a:latin typeface="Helvetica" charset="0"/>
            </a:endParaRPr>
          </a:p>
        </p:txBody>
      </p:sp>
      <p:sp>
        <p:nvSpPr>
          <p:cNvPr id="15363"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900" smtClean="0">
                <a:solidFill>
                  <a:srgbClr val="154D81"/>
                </a:solidFill>
                <a:latin typeface="Helvetica" charset="0"/>
              </a:rPr>
              <a:t>10/6/2015</a:t>
            </a:r>
            <a:endParaRPr lang="en-US" sz="900">
              <a:solidFill>
                <a:srgbClr val="154D81"/>
              </a:solidFill>
              <a:latin typeface="Helvetica" charset="0"/>
            </a:endParaRPr>
          </a:p>
        </p:txBody>
      </p:sp>
      <p:sp>
        <p:nvSpPr>
          <p:cNvPr id="15364"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900" smtClean="0">
                <a:solidFill>
                  <a:srgbClr val="154D81"/>
                </a:solidFill>
                <a:latin typeface="Helvetica" charset="0"/>
              </a:rPr>
              <a:t>R. Ray | Executive Session</a:t>
            </a:r>
            <a:endParaRPr lang="en-US" sz="900" b="1">
              <a:solidFill>
                <a:srgbClr val="154D81"/>
              </a:solidFill>
              <a:latin typeface="Helvetica" charset="0"/>
            </a:endParaRPr>
          </a:p>
        </p:txBody>
      </p:sp>
      <p:sp>
        <p:nvSpPr>
          <p:cNvPr id="1536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BC5EFA46-B5E9-AD45-807F-A369DFC29567}" type="slidenum">
              <a:rPr lang="en-US" sz="900">
                <a:solidFill>
                  <a:srgbClr val="154D81"/>
                </a:solidFill>
                <a:latin typeface="Helvetica" charset="0"/>
              </a:rPr>
              <a:pPr eaLnBrk="1" hangingPunct="1"/>
              <a:t>2</a:t>
            </a:fld>
            <a:endParaRPr lang="en-US" sz="900">
              <a:solidFill>
                <a:srgbClr val="154D81"/>
              </a:solidFill>
              <a:latin typeface="Helvetica"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lstStyle/>
          <a:p>
            <a:pPr marL="457200" lvl="0" indent="-457200" eaLnBrk="0" hangingPunct="0">
              <a:buFont typeface="+mj-lt"/>
              <a:buAutoNum type="arabicPeriod"/>
            </a:pPr>
            <a:r>
              <a:rPr lang="en-US" sz="2000" dirty="0"/>
              <a:t>Is the scope of the Radiation Safety Improvements subproject adequate to meet the requirements of the Fermilab Radiological Controls Manual (FRCM)?</a:t>
            </a:r>
          </a:p>
          <a:p>
            <a:pPr marL="457200" lvl="0" indent="-457200" eaLnBrk="0" hangingPunct="0">
              <a:buFont typeface="+mj-lt"/>
              <a:buAutoNum type="arabicPeriod"/>
            </a:pPr>
            <a:r>
              <a:rPr lang="en-US" sz="2000" dirty="0"/>
              <a:t>Is the design, fabrication, and implementation of the TLM systems for the AP1 to Delivery Ring, Delivery Ring, and M4 beam line technically sound and mature enough to be considered a final design? Are there any remaining issues that require attention prior to the fabrication and installation of TLM systems?</a:t>
            </a:r>
          </a:p>
          <a:p>
            <a:pPr marL="457200" lvl="0" indent="-457200" eaLnBrk="0" hangingPunct="0">
              <a:buFont typeface="+mj-lt"/>
              <a:buAutoNum type="arabicPeriod"/>
            </a:pPr>
            <a:r>
              <a:rPr lang="en-US" sz="2000" dirty="0"/>
              <a:t>Is the design of the Electrical and Radiation Safety Systems for the Delivery Ring, M4 beam line, Production Solenoid Room, Transport Solenoid Room, and Detector Solenoid Room technically sound and mature enough to be considered a final design? Are there any remaining issues that require attention prior to the fabrication and installation of these systems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10/6/2015</a:t>
            </a:r>
            <a:endParaRPr lang="en-US"/>
          </a:p>
        </p:txBody>
      </p:sp>
      <p:sp>
        <p:nvSpPr>
          <p:cNvPr id="5" name="Footer Placeholder 4"/>
          <p:cNvSpPr>
            <a:spLocks noGrp="1"/>
          </p:cNvSpPr>
          <p:nvPr>
            <p:ph type="ftr" sz="quarter" idx="11"/>
          </p:nvPr>
        </p:nvSpPr>
        <p:spPr/>
        <p:txBody>
          <a:bodyPr/>
          <a:lstStyle/>
          <a:p>
            <a:pPr>
              <a:defRPr/>
            </a:pPr>
            <a:r>
              <a:rPr lang="en-US" smtClean="0"/>
              <a:t>R. Ray | Executive Session</a:t>
            </a:r>
            <a:endParaRPr lang="en-US" b="1"/>
          </a:p>
        </p:txBody>
      </p:sp>
      <p:sp>
        <p:nvSpPr>
          <p:cNvPr id="6" name="Slide Number Placeholder 5"/>
          <p:cNvSpPr>
            <a:spLocks noGrp="1"/>
          </p:cNvSpPr>
          <p:nvPr>
            <p:ph type="sldNum" sz="quarter" idx="12"/>
          </p:nvPr>
        </p:nvSpPr>
        <p:spPr/>
        <p:txBody>
          <a:bodyPr/>
          <a:lstStyle/>
          <a:p>
            <a:pPr>
              <a:defRPr/>
            </a:pPr>
            <a:fld id="{2A0CCE80-3B22-F34E-81B2-E096627812DD}" type="slidenum">
              <a:rPr lang="en-US" smtClean="0"/>
              <a:pPr>
                <a:defRPr/>
              </a:pPr>
              <a:t>3</a:t>
            </a:fld>
            <a:endParaRPr lang="en-US" dirty="0"/>
          </a:p>
        </p:txBody>
      </p:sp>
    </p:spTree>
    <p:extLst>
      <p:ext uri="{BB962C8B-B14F-4D97-AF65-F5344CB8AC3E}">
        <p14:creationId xmlns:p14="http://schemas.microsoft.com/office/powerpoint/2010/main" val="154032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lstStyle/>
          <a:p>
            <a:pPr marL="457200" lvl="0" indent="-457200" eaLnBrk="0" hangingPunct="0">
              <a:buFont typeface="+mj-lt"/>
              <a:buAutoNum type="arabicPeriod" startAt="4"/>
            </a:pPr>
            <a:r>
              <a:rPr lang="en-US" sz="2000" dirty="0"/>
              <a:t>Is the design of the ODH systems for the Production Solenoid, Transport Solenoid, and Detector Solenoid rooms technically sound and mature enough to be considered a final design?</a:t>
            </a:r>
          </a:p>
          <a:p>
            <a:pPr marL="457200" lvl="0" indent="-457200" eaLnBrk="0" hangingPunct="0">
              <a:buFont typeface="+mj-lt"/>
              <a:buAutoNum type="arabicPeriod" startAt="4"/>
            </a:pPr>
            <a:r>
              <a:rPr lang="en-US" sz="2000" dirty="0"/>
              <a:t>Is the plan to deploy Friskers, Wallflowers, and Air Monitors technically sound and mature enough to be considered a final design?</a:t>
            </a:r>
          </a:p>
          <a:p>
            <a:pPr marL="457200" lvl="0" indent="-457200" eaLnBrk="0" hangingPunct="0">
              <a:buFont typeface="+mj-lt"/>
              <a:buAutoNum type="arabicPeriod" startAt="4"/>
            </a:pPr>
            <a:r>
              <a:rPr lang="en-US" sz="2000" dirty="0"/>
              <a:t>Has the design of in-tunnel shielding systems been adequately reviewed? Can these designs be considered final designs?</a:t>
            </a:r>
          </a:p>
          <a:p>
            <a:pPr marL="457200" lvl="0" indent="-457200" eaLnBrk="0" hangingPunct="0">
              <a:buFont typeface="+mj-lt"/>
              <a:buAutoNum type="arabicPeriod" startAt="4"/>
            </a:pPr>
            <a:r>
              <a:rPr lang="en-US" sz="2000" dirty="0"/>
              <a:t>MARS simulations have recently been completed for the Production Solenoid room shielding berm. Supplemental concrete and steel shielding masses have been included as a result of the latest simulations. Is the final simulation result compliant with the requirements of the FRCM? Was the final simulation completed using acceptable modeling techniques</a:t>
            </a:r>
            <a:r>
              <a:rPr lang="en-US" sz="2000" dirty="0" smtClean="0"/>
              <a:t>?</a:t>
            </a:r>
          </a:p>
          <a:p>
            <a:pPr marL="0" lvl="0" indent="0" eaLnBrk="0" hangingPunct="0">
              <a:buNone/>
            </a:pPr>
            <a:r>
              <a:rPr lang="en-US" sz="2000" dirty="0"/>
              <a:t>The committee is requested to submit a report containing its answers to the charge questions and its recommendations to the Mu2e Accelerator project manager within two weeks after the conclusion of the review.</a:t>
            </a:r>
            <a:r>
              <a:rPr lang="en-US" sz="2000" dirty="0"/>
              <a:t> </a:t>
            </a:r>
          </a:p>
          <a:p>
            <a:endParaRPr lang="en-US" sz="2000" dirty="0"/>
          </a:p>
        </p:txBody>
      </p:sp>
      <p:sp>
        <p:nvSpPr>
          <p:cNvPr id="4" name="Date Placeholder 3"/>
          <p:cNvSpPr>
            <a:spLocks noGrp="1"/>
          </p:cNvSpPr>
          <p:nvPr>
            <p:ph type="dt" sz="half" idx="10"/>
          </p:nvPr>
        </p:nvSpPr>
        <p:spPr/>
        <p:txBody>
          <a:bodyPr/>
          <a:lstStyle/>
          <a:p>
            <a:pPr>
              <a:defRPr/>
            </a:pPr>
            <a:r>
              <a:rPr lang="en-US" smtClean="0"/>
              <a:t>10/6/2015</a:t>
            </a:r>
            <a:endParaRPr lang="en-US"/>
          </a:p>
        </p:txBody>
      </p:sp>
      <p:sp>
        <p:nvSpPr>
          <p:cNvPr id="5" name="Footer Placeholder 4"/>
          <p:cNvSpPr>
            <a:spLocks noGrp="1"/>
          </p:cNvSpPr>
          <p:nvPr>
            <p:ph type="ftr" sz="quarter" idx="11"/>
          </p:nvPr>
        </p:nvSpPr>
        <p:spPr/>
        <p:txBody>
          <a:bodyPr/>
          <a:lstStyle/>
          <a:p>
            <a:pPr>
              <a:defRPr/>
            </a:pPr>
            <a:r>
              <a:rPr lang="en-US" smtClean="0"/>
              <a:t>R. Ray | Executive Session</a:t>
            </a:r>
            <a:endParaRPr lang="en-US" b="1"/>
          </a:p>
        </p:txBody>
      </p:sp>
      <p:sp>
        <p:nvSpPr>
          <p:cNvPr id="6" name="Slide Number Placeholder 5"/>
          <p:cNvSpPr>
            <a:spLocks noGrp="1"/>
          </p:cNvSpPr>
          <p:nvPr>
            <p:ph type="sldNum" sz="quarter" idx="12"/>
          </p:nvPr>
        </p:nvSpPr>
        <p:spPr/>
        <p:txBody>
          <a:bodyPr/>
          <a:lstStyle/>
          <a:p>
            <a:pPr>
              <a:defRPr/>
            </a:pPr>
            <a:fld id="{2A0CCE80-3B22-F34E-81B2-E096627812DD}" type="slidenum">
              <a:rPr lang="en-US" smtClean="0"/>
              <a:pPr>
                <a:defRPr/>
              </a:pPr>
              <a:t>4</a:t>
            </a:fld>
            <a:endParaRPr lang="en-US" dirty="0"/>
          </a:p>
        </p:txBody>
      </p:sp>
    </p:spTree>
    <p:extLst>
      <p:ext uri="{BB962C8B-B14F-4D97-AF65-F5344CB8AC3E}">
        <p14:creationId xmlns:p14="http://schemas.microsoft.com/office/powerpoint/2010/main" val="3826110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idx="1"/>
          </p:nvPr>
        </p:nvSpPr>
        <p:spPr/>
        <p:txBody>
          <a:bodyPr/>
          <a:lstStyle/>
          <a:p>
            <a:r>
              <a:rPr lang="en-US" dirty="0" smtClean="0"/>
              <a:t>Mu2e received CD-2 in March 2015.</a:t>
            </a:r>
          </a:p>
          <a:p>
            <a:r>
              <a:rPr lang="en-US" dirty="0" smtClean="0"/>
              <a:t>CD-3c scheduled for next summer</a:t>
            </a:r>
          </a:p>
          <a:p>
            <a:pPr lvl="1"/>
            <a:r>
              <a:rPr lang="en-US" dirty="0" smtClean="0"/>
              <a:t>Timing of CD-3c is based on when the solenoids are ready, but other components have to be mature on that timescale as well.</a:t>
            </a:r>
          </a:p>
          <a:p>
            <a:r>
              <a:rPr lang="en-US" dirty="0" smtClean="0"/>
              <a:t>Installation of beamline components from FY17-FY20</a:t>
            </a:r>
          </a:p>
          <a:p>
            <a:r>
              <a:rPr lang="en-US" dirty="0" smtClean="0"/>
              <a:t>Commissioning in </a:t>
            </a:r>
            <a:r>
              <a:rPr lang="en-US" dirty="0" smtClean="0"/>
              <a:t>FY20</a:t>
            </a:r>
          </a:p>
          <a:p>
            <a:pPr lvl="1"/>
            <a:r>
              <a:rPr lang="en-US" dirty="0" smtClean="0"/>
              <a:t>Radiation systems must be in place in time for commissioning</a:t>
            </a:r>
          </a:p>
          <a:p>
            <a:pPr lvl="1"/>
            <a:r>
              <a:rPr lang="en-US" dirty="0" smtClean="0"/>
              <a:t>Commissioning begins with beam delivered to the diagnostic absorber</a:t>
            </a:r>
          </a:p>
          <a:p>
            <a:pPr lvl="1"/>
            <a:r>
              <a:rPr lang="en-US" dirty="0" smtClean="0"/>
              <a:t>Commissioning to the Mu2e detector will start at low power.</a:t>
            </a:r>
            <a:endParaRPr lang="en-US" dirty="0"/>
          </a:p>
        </p:txBody>
      </p:sp>
      <p:sp>
        <p:nvSpPr>
          <p:cNvPr id="4" name="Date Placeholder 3"/>
          <p:cNvSpPr>
            <a:spLocks noGrp="1"/>
          </p:cNvSpPr>
          <p:nvPr>
            <p:ph type="dt" sz="half" idx="10"/>
          </p:nvPr>
        </p:nvSpPr>
        <p:spPr/>
        <p:txBody>
          <a:bodyPr/>
          <a:lstStyle/>
          <a:p>
            <a:pPr>
              <a:defRPr/>
            </a:pPr>
            <a:r>
              <a:rPr lang="en-US" smtClean="0"/>
              <a:t>10/6/2015</a:t>
            </a:r>
            <a:endParaRPr lang="en-US"/>
          </a:p>
        </p:txBody>
      </p:sp>
      <p:sp>
        <p:nvSpPr>
          <p:cNvPr id="5" name="Footer Placeholder 4"/>
          <p:cNvSpPr>
            <a:spLocks noGrp="1"/>
          </p:cNvSpPr>
          <p:nvPr>
            <p:ph type="ftr" sz="quarter" idx="11"/>
          </p:nvPr>
        </p:nvSpPr>
        <p:spPr/>
        <p:txBody>
          <a:bodyPr/>
          <a:lstStyle/>
          <a:p>
            <a:pPr>
              <a:defRPr/>
            </a:pPr>
            <a:r>
              <a:rPr lang="en-US" smtClean="0"/>
              <a:t>R. Ray | Executive Session</a:t>
            </a:r>
            <a:endParaRPr lang="en-US" b="1"/>
          </a:p>
        </p:txBody>
      </p:sp>
      <p:sp>
        <p:nvSpPr>
          <p:cNvPr id="6" name="Slide Number Placeholder 5"/>
          <p:cNvSpPr>
            <a:spLocks noGrp="1"/>
          </p:cNvSpPr>
          <p:nvPr>
            <p:ph type="sldNum" sz="quarter" idx="12"/>
          </p:nvPr>
        </p:nvSpPr>
        <p:spPr/>
        <p:txBody>
          <a:bodyPr/>
          <a:lstStyle/>
          <a:p>
            <a:pPr>
              <a:defRPr/>
            </a:pPr>
            <a:fld id="{2A0CCE80-3B22-F34E-81B2-E096627812DD}" type="slidenum">
              <a:rPr lang="en-US" smtClean="0"/>
              <a:pPr>
                <a:defRPr/>
              </a:pPr>
              <a:t>5</a:t>
            </a:fld>
            <a:endParaRPr lang="en-US" dirty="0"/>
          </a:p>
        </p:txBody>
      </p:sp>
    </p:spTree>
    <p:extLst>
      <p:ext uri="{BB962C8B-B14F-4D97-AF65-F5344CB8AC3E}">
        <p14:creationId xmlns:p14="http://schemas.microsoft.com/office/powerpoint/2010/main" val="2950504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a:xfrm>
            <a:off x="5934792" y="3766056"/>
            <a:ext cx="227908" cy="355215"/>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rgbClr val="000000"/>
              </a:solidFill>
              <a:latin typeface="Calibri"/>
              <a:cs typeface="Calibri"/>
            </a:endParaRPr>
          </a:p>
        </p:txBody>
      </p:sp>
      <p:sp>
        <p:nvSpPr>
          <p:cNvPr id="79" name="Title 1"/>
          <p:cNvSpPr txBox="1">
            <a:spLocks/>
          </p:cNvSpPr>
          <p:nvPr/>
        </p:nvSpPr>
        <p:spPr>
          <a:xfrm>
            <a:off x="228600" y="103664"/>
            <a:ext cx="8686800" cy="641739"/>
          </a:xfrm>
          <a:prstGeom prst="rect">
            <a:avLst/>
          </a:prstGeom>
        </p:spPr>
        <p:txBody>
          <a:bodyPr lIns="0" tIns="0" rIns="0" bIns="0" anchor="b" anchorCtr="0"/>
          <a:lstStyle>
            <a:lvl1pPr algn="l" defTabSz="457200" rtl="0" eaLnBrk="1" fontAlgn="base" hangingPunct="1">
              <a:spcBef>
                <a:spcPct val="0"/>
              </a:spcBef>
              <a:spcAft>
                <a:spcPct val="0"/>
              </a:spcAft>
              <a:defRPr sz="3200" b="1" kern="1200">
                <a:solidFill>
                  <a:srgbClr val="154D81"/>
                </a:solidFill>
                <a:latin typeface="Helvetica"/>
                <a:ea typeface="ＭＳ Ｐゴシック"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smtClean="0"/>
              <a:t>Schedule</a:t>
            </a:r>
            <a:endParaRPr lang="en-US" dirty="0"/>
          </a:p>
        </p:txBody>
      </p:sp>
      <p:sp>
        <p:nvSpPr>
          <p:cNvPr id="82" name="Rectangle 81"/>
          <p:cNvSpPr/>
          <p:nvPr/>
        </p:nvSpPr>
        <p:spPr>
          <a:xfrm>
            <a:off x="3" y="5016500"/>
            <a:ext cx="8606149" cy="457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83" name="Table 82"/>
          <p:cNvGraphicFramePr>
            <a:graphicFrameLocks noGrp="1"/>
          </p:cNvGraphicFramePr>
          <p:nvPr>
            <p:extLst>
              <p:ext uri="{D42A27DB-BD31-4B8C-83A1-F6EECF244321}">
                <p14:modId xmlns:p14="http://schemas.microsoft.com/office/powerpoint/2010/main" val="2980634742"/>
              </p:ext>
            </p:extLst>
          </p:nvPr>
        </p:nvGraphicFramePr>
        <p:xfrm>
          <a:off x="4" y="5121751"/>
          <a:ext cx="8686796" cy="581660"/>
        </p:xfrm>
        <a:graphic>
          <a:graphicData uri="http://schemas.openxmlformats.org/drawingml/2006/table">
            <a:tbl>
              <a:tblPr/>
              <a:tblGrid>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gridCol w="255494"/>
              </a:tblGrid>
              <a:tr h="190500">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Q4</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Q1</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Q2</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alibri"/>
                        </a:rPr>
                        <a:t>Q3</a:t>
                      </a:r>
                    </a:p>
                  </a:txBody>
                  <a:tcPr marL="12700" marR="12700" marT="12700"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Calibri"/>
                        </a:rPr>
                        <a:t>Q4</a:t>
                      </a:r>
                    </a:p>
                  </a:txBody>
                  <a:tcPr marL="12700" marR="12700" marT="12700" marB="0" anchor="b">
                    <a:lnL>
                      <a:noFill/>
                    </a:lnL>
                    <a:lnR>
                      <a:noFill/>
                    </a:lnR>
                    <a:lnT>
                      <a:noFill/>
                    </a:lnT>
                    <a:lnB>
                      <a:noFill/>
                    </a:lnB>
                    <a:solidFill>
                      <a:srgbClr val="FFFFFF"/>
                    </a:solidFill>
                  </a:tcPr>
                </a:tc>
              </a:tr>
              <a:tr h="190500">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12700" marR="12700" marT="12700" marB="0" anchor="b">
                    <a:lnL>
                      <a:noFill/>
                    </a:lnL>
                    <a:lnR>
                      <a:noFill/>
                    </a:lnR>
                    <a:lnT>
                      <a:noFill/>
                    </a:lnT>
                    <a:lnB>
                      <a:noFill/>
                    </a:lnB>
                  </a:tcPr>
                </a:tc>
              </a:tr>
              <a:tr h="190500">
                <a:tc>
                  <a:txBody>
                    <a:bodyPr/>
                    <a:lstStyle/>
                    <a:p>
                      <a:pPr algn="l" fontAlgn="b"/>
                      <a:r>
                        <a:rPr lang="en-US" sz="1200" b="0" i="0" u="none" strike="noStrike">
                          <a:solidFill>
                            <a:srgbClr val="000000"/>
                          </a:solidFill>
                          <a:effectLst/>
                          <a:latin typeface="Calibri"/>
                        </a:rPr>
                        <a:t> </a:t>
                      </a:r>
                    </a:p>
                  </a:txBody>
                  <a:tcPr marL="12700" marR="12700" marT="1270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dirty="0">
                          <a:solidFill>
                            <a:srgbClr val="000000"/>
                          </a:solidFill>
                          <a:effectLst/>
                          <a:latin typeface="Calibri"/>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bl>
          </a:graphicData>
        </a:graphic>
      </p:graphicFrame>
      <p:sp>
        <p:nvSpPr>
          <p:cNvPr id="84" name="Rectangle 83"/>
          <p:cNvSpPr/>
          <p:nvPr/>
        </p:nvSpPr>
        <p:spPr>
          <a:xfrm>
            <a:off x="3" y="5016500"/>
            <a:ext cx="8606149" cy="457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ight Arrow 84"/>
          <p:cNvSpPr/>
          <p:nvPr/>
        </p:nvSpPr>
        <p:spPr>
          <a:xfrm>
            <a:off x="0" y="5334000"/>
            <a:ext cx="9144000" cy="908050"/>
          </a:xfrm>
          <a:prstGeom prst="rightArrow">
            <a:avLst>
              <a:gd name="adj1" fmla="val 50000"/>
              <a:gd name="adj2" fmla="val 38112"/>
            </a:avLst>
          </a:prstGeom>
          <a:gradFill flip="none" rotWithShape="1">
            <a:gsLst>
              <a:gs pos="0">
                <a:schemeClr val="accent5">
                  <a:lumMod val="50000"/>
                </a:schemeClr>
              </a:gs>
              <a:gs pos="92000">
                <a:srgbClr val="FFFFFF"/>
              </a:gs>
            </a:gsLst>
            <a:path path="rect">
              <a:fillToRect l="100000" t="100000"/>
            </a:path>
            <a:tileRect r="-100000" b="-100000"/>
          </a:gradFill>
          <a:ln>
            <a:solidFill>
              <a:schemeClr val="tx1"/>
            </a:solidFill>
          </a:ln>
          <a:effectLst>
            <a:outerShdw blurRad="50800" dist="508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rot="5400000">
            <a:off x="-1835731" y="3631611"/>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5400000">
            <a:off x="-819731" y="3637961"/>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rot="5400000">
            <a:off x="208969" y="3633737"/>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rot="5400000">
            <a:off x="1218619" y="3644311"/>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5400000">
            <a:off x="3263319" y="3650660"/>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rot="5400000">
            <a:off x="4285669" y="3650660"/>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rot="5400000">
            <a:off x="5301669" y="3657010"/>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rot="5400000">
            <a:off x="6334857" y="3631610"/>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733120" y="5950744"/>
            <a:ext cx="8087030" cy="307777"/>
          </a:xfrm>
          <a:prstGeom prst="rect">
            <a:avLst/>
          </a:prstGeom>
          <a:noFill/>
        </p:spPr>
        <p:txBody>
          <a:bodyPr wrap="square" rtlCol="0">
            <a:spAutoFit/>
          </a:bodyPr>
          <a:lstStyle/>
          <a:p>
            <a:r>
              <a:rPr lang="en-US" sz="1400" dirty="0" smtClean="0"/>
              <a:t> FY15                FY16                 FY17                 FY18                 FY19                FY20                  FY21                FY22</a:t>
            </a:r>
            <a:endParaRPr lang="en-US" sz="1400" dirty="0"/>
          </a:p>
        </p:txBody>
      </p:sp>
      <p:sp>
        <p:nvSpPr>
          <p:cNvPr id="95" name="Diamond 94"/>
          <p:cNvSpPr>
            <a:spLocks noChangeAspect="1"/>
          </p:cNvSpPr>
          <p:nvPr/>
        </p:nvSpPr>
        <p:spPr>
          <a:xfrm>
            <a:off x="8822858" y="5762243"/>
            <a:ext cx="234315" cy="234315"/>
          </a:xfrm>
          <a:prstGeom prst="diamond">
            <a:avLst/>
          </a:prstGeom>
          <a:solidFill>
            <a:schemeClr val="accent5">
              <a:lumMod val="75000"/>
            </a:schemeClr>
          </a:solidFill>
          <a:ln>
            <a:solidFill>
              <a:schemeClr val="accent5">
                <a:lumMod val="75000"/>
              </a:schemeClr>
            </a:solidFill>
          </a:ln>
          <a:scene3d>
            <a:camera prst="orthographicFront"/>
            <a:lightRig rig="brightRoom" dir="t"/>
          </a:scene3d>
          <a:sp3d prstMaterial="powder"/>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6" name="Straight Connector 95"/>
          <p:cNvCxnSpPr>
            <a:stCxn id="95" idx="0"/>
          </p:cNvCxnSpPr>
          <p:nvPr/>
        </p:nvCxnSpPr>
        <p:spPr>
          <a:xfrm rot="16200000" flipV="1">
            <a:off x="6681413" y="3503639"/>
            <a:ext cx="4507992" cy="9215"/>
          </a:xfrm>
          <a:prstGeom prst="line">
            <a:avLst/>
          </a:prstGeom>
          <a:ln>
            <a:solidFill>
              <a:schemeClr val="accent5">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97" name="Diamond 96"/>
          <p:cNvSpPr>
            <a:spLocks noChangeAspect="1"/>
          </p:cNvSpPr>
          <p:nvPr/>
        </p:nvSpPr>
        <p:spPr>
          <a:xfrm>
            <a:off x="894324" y="5786753"/>
            <a:ext cx="234315" cy="234315"/>
          </a:xfrm>
          <a:prstGeom prst="diamond">
            <a:avLst/>
          </a:prstGeom>
          <a:solidFill>
            <a:schemeClr val="accent5">
              <a:lumMod val="75000"/>
            </a:schemeClr>
          </a:solidFill>
          <a:ln>
            <a:solidFill>
              <a:schemeClr val="accent5">
                <a:lumMod val="75000"/>
              </a:schemeClr>
            </a:solidFill>
          </a:ln>
          <a:scene3d>
            <a:camera prst="orthographicFront"/>
            <a:lightRig rig="brightRoom" dir="t"/>
          </a:scene3d>
          <a:sp3d prstMaterial="powder"/>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8" name="Straight Connector 97"/>
          <p:cNvCxnSpPr>
            <a:stCxn id="97" idx="0"/>
          </p:cNvCxnSpPr>
          <p:nvPr/>
        </p:nvCxnSpPr>
        <p:spPr>
          <a:xfrm rot="16200000" flipV="1">
            <a:off x="-1247121" y="3528149"/>
            <a:ext cx="4507992" cy="9215"/>
          </a:xfrm>
          <a:prstGeom prst="line">
            <a:avLst/>
          </a:prstGeom>
          <a:ln>
            <a:solidFill>
              <a:schemeClr val="accent5">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324083" y="896483"/>
            <a:ext cx="1339850" cy="307777"/>
          </a:xfrm>
          <a:prstGeom prst="rect">
            <a:avLst/>
          </a:prstGeom>
          <a:noFill/>
        </p:spPr>
        <p:txBody>
          <a:bodyPr wrap="square" rtlCol="0">
            <a:spAutoFit/>
          </a:bodyPr>
          <a:lstStyle/>
          <a:p>
            <a:pPr algn="ctr"/>
            <a:r>
              <a:rPr lang="en-US" sz="1400" dirty="0" smtClean="0"/>
              <a:t>CD-2/3b</a:t>
            </a:r>
          </a:p>
        </p:txBody>
      </p:sp>
      <p:sp>
        <p:nvSpPr>
          <p:cNvPr id="100" name="TextBox 99"/>
          <p:cNvSpPr txBox="1"/>
          <p:nvPr/>
        </p:nvSpPr>
        <p:spPr>
          <a:xfrm rot="5400000">
            <a:off x="6186610" y="1671056"/>
            <a:ext cx="1871688" cy="307777"/>
          </a:xfrm>
          <a:prstGeom prst="rect">
            <a:avLst/>
          </a:prstGeom>
          <a:noFill/>
        </p:spPr>
        <p:txBody>
          <a:bodyPr wrap="square" rtlCol="0">
            <a:spAutoFit/>
          </a:bodyPr>
          <a:lstStyle/>
          <a:p>
            <a:pPr algn="ctr"/>
            <a:r>
              <a:rPr lang="en-US" sz="1400" dirty="0" smtClean="0"/>
              <a:t>Project Complete</a:t>
            </a:r>
          </a:p>
        </p:txBody>
      </p:sp>
      <p:cxnSp>
        <p:nvCxnSpPr>
          <p:cNvPr id="101" name="Straight Connector 100"/>
          <p:cNvCxnSpPr/>
          <p:nvPr/>
        </p:nvCxnSpPr>
        <p:spPr>
          <a:xfrm rot="5400000">
            <a:off x="2247319" y="3633695"/>
            <a:ext cx="4702298" cy="1588"/>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02" name="Rectangle 101"/>
          <p:cNvSpPr/>
          <p:nvPr/>
        </p:nvSpPr>
        <p:spPr>
          <a:xfrm>
            <a:off x="2389201" y="4559905"/>
            <a:ext cx="3964992" cy="349250"/>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Calibri"/>
                <a:cs typeface="Calibri"/>
              </a:rPr>
              <a:t>Detector Construction</a:t>
            </a:r>
            <a:endParaRPr lang="en-US" sz="1200" dirty="0">
              <a:solidFill>
                <a:srgbClr val="000000"/>
              </a:solidFill>
              <a:latin typeface="Calibri"/>
              <a:cs typeface="Calibri"/>
            </a:endParaRPr>
          </a:p>
        </p:txBody>
      </p:sp>
      <p:sp>
        <p:nvSpPr>
          <p:cNvPr id="103" name="Diamond 102"/>
          <p:cNvSpPr>
            <a:spLocks noChangeAspect="1"/>
          </p:cNvSpPr>
          <p:nvPr/>
        </p:nvSpPr>
        <p:spPr>
          <a:xfrm>
            <a:off x="6851407" y="5761940"/>
            <a:ext cx="234315" cy="234315"/>
          </a:xfrm>
          <a:prstGeom prst="diamond">
            <a:avLst/>
          </a:prstGeom>
          <a:solidFill>
            <a:schemeClr val="accent5">
              <a:lumMod val="75000"/>
            </a:schemeClr>
          </a:solidFill>
          <a:ln>
            <a:solidFill>
              <a:schemeClr val="accent5">
                <a:lumMod val="75000"/>
              </a:schemeClr>
            </a:solidFill>
          </a:ln>
          <a:scene3d>
            <a:camera prst="orthographicFront"/>
            <a:lightRig rig="brightRoom" dir="t"/>
          </a:scene3d>
          <a:sp3d prstMaterial="powder"/>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4" name="Straight Connector 103"/>
          <p:cNvCxnSpPr>
            <a:stCxn id="103" idx="0"/>
          </p:cNvCxnSpPr>
          <p:nvPr/>
        </p:nvCxnSpPr>
        <p:spPr>
          <a:xfrm rot="16200000" flipV="1">
            <a:off x="4709962" y="3503336"/>
            <a:ext cx="4507992" cy="9215"/>
          </a:xfrm>
          <a:prstGeom prst="line">
            <a:avLst/>
          </a:prstGeom>
          <a:ln>
            <a:solidFill>
              <a:schemeClr val="accent5">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05" name="Rectangle 104"/>
          <p:cNvSpPr/>
          <p:nvPr/>
        </p:nvSpPr>
        <p:spPr>
          <a:xfrm>
            <a:off x="2544467" y="3867453"/>
            <a:ext cx="2967568" cy="336550"/>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Calibri"/>
                <a:cs typeface="Calibri"/>
              </a:rPr>
              <a:t>Solenoid Infrastructure</a:t>
            </a:r>
            <a:endParaRPr lang="en-US" sz="1200" dirty="0">
              <a:solidFill>
                <a:srgbClr val="000000"/>
              </a:solidFill>
              <a:latin typeface="Calibri"/>
              <a:cs typeface="Calibri"/>
            </a:endParaRPr>
          </a:p>
        </p:txBody>
      </p:sp>
      <p:sp>
        <p:nvSpPr>
          <p:cNvPr id="106" name="Rectangle 105"/>
          <p:cNvSpPr/>
          <p:nvPr/>
        </p:nvSpPr>
        <p:spPr>
          <a:xfrm>
            <a:off x="2380459" y="1853610"/>
            <a:ext cx="3131576" cy="260940"/>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Calibri"/>
                <a:cs typeface="Calibri"/>
              </a:rPr>
              <a:t>PS Fabrication and QA</a:t>
            </a:r>
            <a:endParaRPr lang="en-US" sz="1200" dirty="0">
              <a:solidFill>
                <a:srgbClr val="000000"/>
              </a:solidFill>
              <a:latin typeface="Calibri"/>
              <a:cs typeface="Calibri"/>
            </a:endParaRPr>
          </a:p>
        </p:txBody>
      </p:sp>
      <p:sp>
        <p:nvSpPr>
          <p:cNvPr id="107" name="Rectangle 106"/>
          <p:cNvSpPr/>
          <p:nvPr/>
        </p:nvSpPr>
        <p:spPr>
          <a:xfrm>
            <a:off x="861939" y="1820502"/>
            <a:ext cx="1212394" cy="336137"/>
          </a:xfrm>
          <a:prstGeom prst="rect">
            <a:avLst/>
          </a:prstGeom>
          <a:gradFill flip="none" rotWithShape="1">
            <a:gsLst>
              <a:gs pos="76000">
                <a:schemeClr val="tx2">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rgbClr val="000000"/>
                </a:solidFill>
                <a:latin typeface="Calibri"/>
                <a:cs typeface="Calibri"/>
              </a:rPr>
              <a:t>PS/DS Final Design</a:t>
            </a:r>
            <a:endParaRPr lang="en-US" sz="1100" dirty="0">
              <a:solidFill>
                <a:srgbClr val="000000"/>
              </a:solidFill>
              <a:latin typeface="Calibri"/>
              <a:cs typeface="Calibri"/>
            </a:endParaRPr>
          </a:p>
        </p:txBody>
      </p:sp>
      <p:sp>
        <p:nvSpPr>
          <p:cNvPr id="108" name="Diamond 107"/>
          <p:cNvSpPr>
            <a:spLocks noChangeAspect="1"/>
          </p:cNvSpPr>
          <p:nvPr/>
        </p:nvSpPr>
        <p:spPr>
          <a:xfrm>
            <a:off x="2262208" y="5786754"/>
            <a:ext cx="234315" cy="234315"/>
          </a:xfrm>
          <a:prstGeom prst="diamond">
            <a:avLst/>
          </a:prstGeom>
          <a:solidFill>
            <a:schemeClr val="accent5">
              <a:lumMod val="75000"/>
            </a:schemeClr>
          </a:solidFill>
          <a:ln>
            <a:solidFill>
              <a:schemeClr val="accent5">
                <a:lumMod val="75000"/>
              </a:schemeClr>
            </a:solidFill>
          </a:ln>
          <a:scene3d>
            <a:camera prst="orthographicFront"/>
            <a:lightRig rig="brightRoom" dir="t"/>
          </a:scene3d>
          <a:sp3d prstMaterial="powder"/>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9" name="Straight Connector 108"/>
          <p:cNvCxnSpPr>
            <a:stCxn id="108" idx="0"/>
          </p:cNvCxnSpPr>
          <p:nvPr/>
        </p:nvCxnSpPr>
        <p:spPr>
          <a:xfrm rot="16200000" flipV="1">
            <a:off x="120763" y="3528150"/>
            <a:ext cx="4507992" cy="9215"/>
          </a:xfrm>
          <a:prstGeom prst="line">
            <a:avLst/>
          </a:prstGeom>
          <a:ln>
            <a:solidFill>
              <a:schemeClr val="accent5">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10" name="TextBox 109"/>
          <p:cNvSpPr txBox="1"/>
          <p:nvPr/>
        </p:nvSpPr>
        <p:spPr>
          <a:xfrm>
            <a:off x="1621062" y="889100"/>
            <a:ext cx="1339850" cy="307777"/>
          </a:xfrm>
          <a:prstGeom prst="rect">
            <a:avLst/>
          </a:prstGeom>
          <a:noFill/>
        </p:spPr>
        <p:txBody>
          <a:bodyPr wrap="square" rtlCol="0">
            <a:spAutoFit/>
          </a:bodyPr>
          <a:lstStyle/>
          <a:p>
            <a:pPr algn="ctr"/>
            <a:r>
              <a:rPr lang="en-US" sz="1400" dirty="0" smtClean="0"/>
              <a:t>CD-3c</a:t>
            </a:r>
          </a:p>
        </p:txBody>
      </p:sp>
      <p:sp>
        <p:nvSpPr>
          <p:cNvPr id="111" name="Rectangle 110"/>
          <p:cNvSpPr/>
          <p:nvPr/>
        </p:nvSpPr>
        <p:spPr>
          <a:xfrm>
            <a:off x="209768" y="1333268"/>
            <a:ext cx="2752197" cy="356165"/>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lIns="91440" rIns="0" rtlCol="0" anchor="ctr"/>
          <a:lstStyle/>
          <a:p>
            <a:pPr algn="ctr"/>
            <a:r>
              <a:rPr lang="en-US" sz="1000" dirty="0" smtClean="0">
                <a:solidFill>
                  <a:schemeClr val="tx1"/>
                </a:solidFill>
                <a:latin typeface="Calibri"/>
                <a:cs typeface="Calibri"/>
              </a:rPr>
              <a:t>Fabricate and  QA Superconductor</a:t>
            </a:r>
            <a:endParaRPr lang="en-US" sz="1000" dirty="0">
              <a:solidFill>
                <a:schemeClr val="tx1"/>
              </a:solidFill>
              <a:latin typeface="Calibri"/>
              <a:cs typeface="Calibri"/>
            </a:endParaRPr>
          </a:p>
        </p:txBody>
      </p:sp>
      <p:sp>
        <p:nvSpPr>
          <p:cNvPr id="112" name="Rectangle 111"/>
          <p:cNvSpPr/>
          <p:nvPr/>
        </p:nvSpPr>
        <p:spPr>
          <a:xfrm>
            <a:off x="1111485" y="3809457"/>
            <a:ext cx="1371365" cy="411480"/>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Calibri"/>
                <a:cs typeface="Calibri"/>
              </a:rPr>
              <a:t>Detector Hall Construction</a:t>
            </a:r>
            <a:endParaRPr lang="en-US" sz="1000" dirty="0">
              <a:solidFill>
                <a:srgbClr val="000000"/>
              </a:solidFill>
              <a:latin typeface="Calibri"/>
              <a:cs typeface="Calibri"/>
            </a:endParaRPr>
          </a:p>
        </p:txBody>
      </p:sp>
      <p:sp>
        <p:nvSpPr>
          <p:cNvPr id="113" name="Rectangle 112"/>
          <p:cNvSpPr/>
          <p:nvPr/>
        </p:nvSpPr>
        <p:spPr>
          <a:xfrm>
            <a:off x="6383546" y="4667553"/>
            <a:ext cx="353519" cy="336550"/>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latin typeface="Calibri"/>
              <a:cs typeface="Calibri"/>
            </a:endParaRPr>
          </a:p>
        </p:txBody>
      </p:sp>
      <p:sp>
        <p:nvSpPr>
          <p:cNvPr id="114" name="TextBox 113"/>
          <p:cNvSpPr txBox="1"/>
          <p:nvPr/>
        </p:nvSpPr>
        <p:spPr>
          <a:xfrm>
            <a:off x="8421687" y="889100"/>
            <a:ext cx="873125" cy="307777"/>
          </a:xfrm>
          <a:prstGeom prst="rect">
            <a:avLst/>
          </a:prstGeom>
          <a:noFill/>
        </p:spPr>
        <p:txBody>
          <a:bodyPr wrap="square" rtlCol="0">
            <a:spAutoFit/>
          </a:bodyPr>
          <a:lstStyle/>
          <a:p>
            <a:pPr algn="ctr"/>
            <a:r>
              <a:rPr lang="en-US" sz="1400" dirty="0" smtClean="0"/>
              <a:t>CD-</a:t>
            </a:r>
            <a:r>
              <a:rPr lang="en-US" sz="1400" dirty="0"/>
              <a:t>4</a:t>
            </a:r>
            <a:endParaRPr lang="en-US" sz="1400" dirty="0" smtClean="0"/>
          </a:p>
        </p:txBody>
      </p:sp>
      <p:sp>
        <p:nvSpPr>
          <p:cNvPr id="115" name="Right Arrow 114"/>
          <p:cNvSpPr/>
          <p:nvPr/>
        </p:nvSpPr>
        <p:spPr>
          <a:xfrm>
            <a:off x="6971910" y="2673996"/>
            <a:ext cx="1958890" cy="484632"/>
          </a:xfrm>
          <a:prstGeom prst="rightArrow">
            <a:avLst/>
          </a:prstGeom>
          <a:solidFill>
            <a:schemeClr val="accent4">
              <a:lumMod val="75000"/>
            </a:schemeClr>
          </a:solidFill>
          <a:ln>
            <a:solidFill>
              <a:schemeClr val="tx1"/>
            </a:solidFill>
          </a:ln>
          <a:effectLst>
            <a:outerShdw blurRad="40000" dist="175387" dir="36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7210280" y="2769110"/>
            <a:ext cx="1438833" cy="261610"/>
          </a:xfrm>
          <a:prstGeom prst="rect">
            <a:avLst/>
          </a:prstGeom>
          <a:noFill/>
        </p:spPr>
        <p:txBody>
          <a:bodyPr wrap="square" rtlCol="0">
            <a:spAutoFit/>
          </a:bodyPr>
          <a:lstStyle/>
          <a:p>
            <a:r>
              <a:rPr lang="en-US" sz="1100" dirty="0" smtClean="0">
                <a:solidFill>
                  <a:schemeClr val="bg1"/>
                </a:solidFill>
              </a:rPr>
              <a:t>22 </a:t>
            </a:r>
            <a:r>
              <a:rPr lang="en-US" sz="1100" dirty="0" smtClean="0">
                <a:solidFill>
                  <a:schemeClr val="bg1"/>
                </a:solidFill>
              </a:rPr>
              <a:t>months of float</a:t>
            </a:r>
            <a:endParaRPr lang="en-US" sz="1100" dirty="0">
              <a:solidFill>
                <a:schemeClr val="bg1"/>
              </a:solidFill>
            </a:endParaRPr>
          </a:p>
        </p:txBody>
      </p:sp>
      <p:sp>
        <p:nvSpPr>
          <p:cNvPr id="117" name="Rectangle 116"/>
          <p:cNvSpPr/>
          <p:nvPr/>
        </p:nvSpPr>
        <p:spPr>
          <a:xfrm>
            <a:off x="1536935" y="2964345"/>
            <a:ext cx="3877738" cy="272381"/>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Calibri"/>
                <a:cs typeface="Calibri"/>
              </a:rPr>
              <a:t>Fabricate and QA TS Modules, Assemble TS</a:t>
            </a:r>
            <a:endParaRPr lang="en-US" sz="1200" dirty="0">
              <a:solidFill>
                <a:srgbClr val="000000"/>
              </a:solidFill>
              <a:latin typeface="Calibri"/>
              <a:cs typeface="Calibri"/>
            </a:endParaRPr>
          </a:p>
        </p:txBody>
      </p:sp>
      <p:sp>
        <p:nvSpPr>
          <p:cNvPr id="118" name="Rectangle 117"/>
          <p:cNvSpPr/>
          <p:nvPr/>
        </p:nvSpPr>
        <p:spPr>
          <a:xfrm>
            <a:off x="2384800" y="2499493"/>
            <a:ext cx="3252956" cy="260940"/>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rgbClr val="000000"/>
                </a:solidFill>
                <a:latin typeface="Calibri"/>
                <a:cs typeface="Calibri"/>
              </a:rPr>
              <a:t>D</a:t>
            </a:r>
            <a:r>
              <a:rPr lang="en-US" sz="1200" dirty="0" smtClean="0">
                <a:solidFill>
                  <a:srgbClr val="000000"/>
                </a:solidFill>
                <a:latin typeface="Calibri"/>
                <a:cs typeface="Calibri"/>
              </a:rPr>
              <a:t>S Fabrication and QA</a:t>
            </a:r>
            <a:endParaRPr lang="en-US" sz="1200" dirty="0">
              <a:solidFill>
                <a:srgbClr val="000000"/>
              </a:solidFill>
              <a:latin typeface="Calibri"/>
              <a:cs typeface="Calibri"/>
            </a:endParaRPr>
          </a:p>
        </p:txBody>
      </p:sp>
      <p:sp>
        <p:nvSpPr>
          <p:cNvPr id="119" name="Oval 118"/>
          <p:cNvSpPr>
            <a:spLocks noChangeAspect="1"/>
          </p:cNvSpPr>
          <p:nvPr/>
        </p:nvSpPr>
        <p:spPr>
          <a:xfrm>
            <a:off x="5270494" y="2524324"/>
            <a:ext cx="93376" cy="93376"/>
          </a:xfrm>
          <a:prstGeom prst="ellipse">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0" name="Straight Connector 119"/>
          <p:cNvCxnSpPr/>
          <p:nvPr/>
        </p:nvCxnSpPr>
        <p:spPr>
          <a:xfrm>
            <a:off x="1738706" y="2038902"/>
            <a:ext cx="0" cy="53211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5502102" y="1809750"/>
            <a:ext cx="223144" cy="350739"/>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latin typeface="Calibri"/>
              <a:cs typeface="Calibri"/>
            </a:endParaRPr>
          </a:p>
        </p:txBody>
      </p:sp>
      <p:sp>
        <p:nvSpPr>
          <p:cNvPr id="122" name="Rectangle 121"/>
          <p:cNvSpPr/>
          <p:nvPr/>
        </p:nvSpPr>
        <p:spPr>
          <a:xfrm>
            <a:off x="4992251" y="3344887"/>
            <a:ext cx="671000" cy="272900"/>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latin typeface="Calibri"/>
              <a:cs typeface="Calibri"/>
            </a:endParaRPr>
          </a:p>
        </p:txBody>
      </p:sp>
      <p:sp>
        <p:nvSpPr>
          <p:cNvPr id="123" name="Oval 122"/>
          <p:cNvSpPr>
            <a:spLocks noChangeAspect="1"/>
          </p:cNvSpPr>
          <p:nvPr/>
        </p:nvSpPr>
        <p:spPr>
          <a:xfrm>
            <a:off x="6002058" y="3849622"/>
            <a:ext cx="93376" cy="93376"/>
          </a:xfrm>
          <a:prstGeom prst="ellipse">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TextBox 123"/>
          <p:cNvSpPr txBox="1"/>
          <p:nvPr/>
        </p:nvSpPr>
        <p:spPr>
          <a:xfrm>
            <a:off x="5725246" y="1851740"/>
            <a:ext cx="1066819" cy="276999"/>
          </a:xfrm>
          <a:prstGeom prst="rect">
            <a:avLst/>
          </a:prstGeom>
          <a:noFill/>
        </p:spPr>
        <p:txBody>
          <a:bodyPr wrap="none" rtlCol="0">
            <a:spAutoFit/>
          </a:bodyPr>
          <a:lstStyle/>
          <a:p>
            <a:r>
              <a:rPr lang="en-US" sz="1200" dirty="0" smtClean="0"/>
              <a:t>PS Installation</a:t>
            </a:r>
            <a:endParaRPr lang="en-US" sz="1200" dirty="0"/>
          </a:p>
        </p:txBody>
      </p:sp>
      <p:sp>
        <p:nvSpPr>
          <p:cNvPr id="125" name="Rectangle 124"/>
          <p:cNvSpPr/>
          <p:nvPr/>
        </p:nvSpPr>
        <p:spPr>
          <a:xfrm>
            <a:off x="7594600" y="490573"/>
            <a:ext cx="1320800" cy="395477"/>
          </a:xfrm>
          <a:prstGeom prst="rect">
            <a:avLst/>
          </a:prstGeom>
          <a:solidFill>
            <a:schemeClr val="bg1"/>
          </a:solidFill>
          <a:ln w="19050">
            <a:solidFill>
              <a:schemeClr val="tx1"/>
            </a:solidFill>
          </a:ln>
          <a:effectLst>
            <a:outerShdw blurRad="40000" dist="86487" dir="24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Oval 125"/>
          <p:cNvSpPr>
            <a:spLocks noChangeAspect="1"/>
          </p:cNvSpPr>
          <p:nvPr/>
        </p:nvSpPr>
        <p:spPr>
          <a:xfrm>
            <a:off x="7680031" y="640742"/>
            <a:ext cx="93376" cy="93376"/>
          </a:xfrm>
          <a:prstGeom prst="ellipse">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a:off x="7731235" y="685192"/>
            <a:ext cx="288815"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28" name="TextBox 127"/>
          <p:cNvSpPr txBox="1"/>
          <p:nvPr/>
        </p:nvSpPr>
        <p:spPr>
          <a:xfrm>
            <a:off x="7969250" y="537036"/>
            <a:ext cx="935923" cy="276999"/>
          </a:xfrm>
          <a:prstGeom prst="rect">
            <a:avLst/>
          </a:prstGeom>
          <a:noFill/>
        </p:spPr>
        <p:txBody>
          <a:bodyPr wrap="none" rtlCol="0">
            <a:spAutoFit/>
          </a:bodyPr>
          <a:lstStyle/>
          <a:p>
            <a:r>
              <a:rPr lang="en-US" sz="1200" dirty="0" smtClean="0"/>
              <a:t>Critical Path</a:t>
            </a:r>
            <a:endParaRPr lang="en-US" sz="1200" dirty="0"/>
          </a:p>
        </p:txBody>
      </p:sp>
      <p:sp>
        <p:nvSpPr>
          <p:cNvPr id="129" name="Rectangle 128"/>
          <p:cNvSpPr/>
          <p:nvPr/>
        </p:nvSpPr>
        <p:spPr>
          <a:xfrm>
            <a:off x="6162428" y="4224013"/>
            <a:ext cx="609065" cy="355215"/>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rgbClr val="000000"/>
              </a:solidFill>
              <a:latin typeface="Calibri"/>
              <a:cs typeface="Calibri"/>
            </a:endParaRPr>
          </a:p>
        </p:txBody>
      </p:sp>
      <p:sp>
        <p:nvSpPr>
          <p:cNvPr id="130" name="Oval 129"/>
          <p:cNvSpPr>
            <a:spLocks noChangeAspect="1"/>
          </p:cNvSpPr>
          <p:nvPr/>
        </p:nvSpPr>
        <p:spPr>
          <a:xfrm>
            <a:off x="6425581" y="4314120"/>
            <a:ext cx="93376" cy="93376"/>
          </a:xfrm>
          <a:prstGeom prst="ellipse">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52612" y="3890947"/>
            <a:ext cx="0" cy="467819"/>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6052612" y="4353797"/>
            <a:ext cx="812844"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33" name="Diamond 132"/>
          <p:cNvSpPr>
            <a:spLocks noChangeAspect="1"/>
          </p:cNvSpPr>
          <p:nvPr/>
        </p:nvSpPr>
        <p:spPr>
          <a:xfrm flipH="1">
            <a:off x="1427556" y="2243815"/>
            <a:ext cx="203200" cy="203200"/>
          </a:xfrm>
          <a:prstGeom prst="diamond">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4" name="Straight Connector 133"/>
          <p:cNvCxnSpPr>
            <a:endCxn id="123" idx="6"/>
          </p:cNvCxnSpPr>
          <p:nvPr/>
        </p:nvCxnSpPr>
        <p:spPr>
          <a:xfrm flipV="1">
            <a:off x="5777354" y="3896310"/>
            <a:ext cx="318080" cy="2575"/>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35" name="6-Point Star 134"/>
          <p:cNvSpPr>
            <a:spLocks noChangeAspect="1"/>
          </p:cNvSpPr>
          <p:nvPr/>
        </p:nvSpPr>
        <p:spPr>
          <a:xfrm>
            <a:off x="6769838" y="4268411"/>
            <a:ext cx="182880" cy="182880"/>
          </a:xfrm>
          <a:prstGeom prst="star6">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TextBox 135"/>
          <p:cNvSpPr txBox="1"/>
          <p:nvPr/>
        </p:nvSpPr>
        <p:spPr>
          <a:xfrm>
            <a:off x="6914900" y="4237478"/>
            <a:ext cx="903951" cy="246221"/>
          </a:xfrm>
          <a:prstGeom prst="rect">
            <a:avLst/>
          </a:prstGeom>
          <a:noFill/>
        </p:spPr>
        <p:txBody>
          <a:bodyPr wrap="none" rtlCol="0">
            <a:spAutoFit/>
          </a:bodyPr>
          <a:lstStyle/>
          <a:p>
            <a:r>
              <a:rPr lang="en-US" sz="1000" dirty="0" smtClean="0"/>
              <a:t>KPPs Satisfied</a:t>
            </a:r>
            <a:endParaRPr lang="en-US" sz="1000" dirty="0"/>
          </a:p>
        </p:txBody>
      </p:sp>
      <p:sp>
        <p:nvSpPr>
          <p:cNvPr id="137" name="TextBox 136"/>
          <p:cNvSpPr txBox="1"/>
          <p:nvPr/>
        </p:nvSpPr>
        <p:spPr>
          <a:xfrm>
            <a:off x="4006141" y="3325837"/>
            <a:ext cx="1062310" cy="276999"/>
          </a:xfrm>
          <a:prstGeom prst="rect">
            <a:avLst/>
          </a:prstGeom>
          <a:noFill/>
        </p:spPr>
        <p:txBody>
          <a:bodyPr wrap="none" rtlCol="0">
            <a:spAutoFit/>
          </a:bodyPr>
          <a:lstStyle/>
          <a:p>
            <a:r>
              <a:rPr lang="en-US" sz="1200" dirty="0"/>
              <a:t>T</a:t>
            </a:r>
            <a:r>
              <a:rPr lang="en-US" sz="1200" dirty="0" smtClean="0"/>
              <a:t>S Installation</a:t>
            </a:r>
            <a:endParaRPr lang="en-US" sz="1200" dirty="0"/>
          </a:p>
        </p:txBody>
      </p:sp>
      <p:sp>
        <p:nvSpPr>
          <p:cNvPr id="138" name="Rectangle 137"/>
          <p:cNvSpPr/>
          <p:nvPr/>
        </p:nvSpPr>
        <p:spPr>
          <a:xfrm>
            <a:off x="4507526" y="4268996"/>
            <a:ext cx="1712052" cy="276999"/>
          </a:xfrm>
          <a:prstGeom prst="rect">
            <a:avLst/>
          </a:prstGeom>
        </p:spPr>
        <p:txBody>
          <a:bodyPr wrap="none">
            <a:spAutoFit/>
          </a:bodyPr>
          <a:lstStyle/>
          <a:p>
            <a:pPr algn="ctr"/>
            <a:r>
              <a:rPr lang="en-US" sz="1200" dirty="0" smtClean="0">
                <a:solidFill>
                  <a:srgbClr val="000000"/>
                </a:solidFill>
                <a:latin typeface="Calibri"/>
                <a:cs typeface="Calibri"/>
              </a:rPr>
              <a:t>Solenoid Commissioning</a:t>
            </a:r>
            <a:endParaRPr lang="en-US" sz="1200" dirty="0">
              <a:solidFill>
                <a:srgbClr val="000000"/>
              </a:solidFill>
              <a:latin typeface="Calibri"/>
              <a:cs typeface="Calibri"/>
            </a:endParaRPr>
          </a:p>
        </p:txBody>
      </p:sp>
      <p:sp>
        <p:nvSpPr>
          <p:cNvPr id="139" name="TextBox 138"/>
          <p:cNvSpPr txBox="1"/>
          <p:nvPr/>
        </p:nvSpPr>
        <p:spPr>
          <a:xfrm>
            <a:off x="5889913" y="2467186"/>
            <a:ext cx="1081997" cy="276999"/>
          </a:xfrm>
          <a:prstGeom prst="rect">
            <a:avLst/>
          </a:prstGeom>
          <a:noFill/>
        </p:spPr>
        <p:txBody>
          <a:bodyPr wrap="none" rtlCol="0">
            <a:spAutoFit/>
          </a:bodyPr>
          <a:lstStyle/>
          <a:p>
            <a:r>
              <a:rPr lang="en-US" sz="1200" dirty="0"/>
              <a:t>D</a:t>
            </a:r>
            <a:r>
              <a:rPr lang="en-US" sz="1200" dirty="0" smtClean="0"/>
              <a:t>S Installation</a:t>
            </a:r>
            <a:endParaRPr lang="en-US" sz="1200" dirty="0"/>
          </a:p>
        </p:txBody>
      </p:sp>
      <p:sp>
        <p:nvSpPr>
          <p:cNvPr id="140" name="TextBox 139"/>
          <p:cNvSpPr txBox="1"/>
          <p:nvPr/>
        </p:nvSpPr>
        <p:spPr>
          <a:xfrm>
            <a:off x="6187829" y="3827862"/>
            <a:ext cx="1436323" cy="246221"/>
          </a:xfrm>
          <a:prstGeom prst="rect">
            <a:avLst/>
          </a:prstGeom>
          <a:noFill/>
        </p:spPr>
        <p:txBody>
          <a:bodyPr wrap="none" rtlCol="0">
            <a:spAutoFit/>
          </a:bodyPr>
          <a:lstStyle/>
          <a:p>
            <a:r>
              <a:rPr lang="en-US" sz="1000" dirty="0" smtClean="0"/>
              <a:t>Cryo and Power hookup</a:t>
            </a:r>
            <a:endParaRPr lang="en-US" sz="1000" dirty="0"/>
          </a:p>
        </p:txBody>
      </p:sp>
      <p:sp>
        <p:nvSpPr>
          <p:cNvPr id="141" name="Rectangle 140"/>
          <p:cNvSpPr/>
          <p:nvPr/>
        </p:nvSpPr>
        <p:spPr>
          <a:xfrm>
            <a:off x="5637756" y="2457960"/>
            <a:ext cx="248789" cy="336550"/>
          </a:xfrm>
          <a:prstGeom prst="rect">
            <a:avLst/>
          </a:prstGeom>
          <a:gradFill flip="none" rotWithShape="1">
            <a:gsLst>
              <a:gs pos="77000">
                <a:schemeClr val="accent3">
                  <a:lumMod val="20000"/>
                  <a:lumOff val="80000"/>
                </a:schemeClr>
              </a:gs>
              <a:gs pos="100000">
                <a:schemeClr val="bg2"/>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000000"/>
              </a:solidFill>
              <a:latin typeface="Calibri"/>
              <a:cs typeface="Calibri"/>
            </a:endParaRPr>
          </a:p>
        </p:txBody>
      </p:sp>
      <p:cxnSp>
        <p:nvCxnSpPr>
          <p:cNvPr id="142" name="Straight Connector 141"/>
          <p:cNvCxnSpPr/>
          <p:nvPr/>
        </p:nvCxnSpPr>
        <p:spPr>
          <a:xfrm>
            <a:off x="1732356" y="2571012"/>
            <a:ext cx="4079916"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43" name="Oval 142"/>
          <p:cNvSpPr>
            <a:spLocks noChangeAspect="1"/>
          </p:cNvSpPr>
          <p:nvPr/>
        </p:nvSpPr>
        <p:spPr>
          <a:xfrm>
            <a:off x="5725246" y="2524324"/>
            <a:ext cx="93376" cy="93376"/>
          </a:xfrm>
          <a:prstGeom prst="ellipse">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4" name="Straight Connector 143"/>
          <p:cNvCxnSpPr/>
          <p:nvPr/>
        </p:nvCxnSpPr>
        <p:spPr>
          <a:xfrm>
            <a:off x="5777354" y="2576399"/>
            <a:ext cx="0" cy="1322486"/>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45" name="TextBox 144"/>
          <p:cNvSpPr txBox="1"/>
          <p:nvPr/>
        </p:nvSpPr>
        <p:spPr>
          <a:xfrm>
            <a:off x="6671693" y="4750406"/>
            <a:ext cx="1428747" cy="246221"/>
          </a:xfrm>
          <a:prstGeom prst="rect">
            <a:avLst/>
          </a:prstGeom>
          <a:noFill/>
        </p:spPr>
        <p:txBody>
          <a:bodyPr wrap="none" rtlCol="0">
            <a:spAutoFit/>
          </a:bodyPr>
          <a:lstStyle/>
          <a:p>
            <a:r>
              <a:rPr lang="en-US" sz="1000" dirty="0" smtClean="0"/>
              <a:t>Cosmic Ray System Test</a:t>
            </a:r>
            <a:endParaRPr lang="en-US" sz="1000" dirty="0"/>
          </a:p>
        </p:txBody>
      </p:sp>
      <p:sp>
        <p:nvSpPr>
          <p:cNvPr id="146" name="Rectangle 145"/>
          <p:cNvSpPr/>
          <p:nvPr/>
        </p:nvSpPr>
        <p:spPr>
          <a:xfrm>
            <a:off x="2389201" y="5076749"/>
            <a:ext cx="4170271" cy="349250"/>
          </a:xfrm>
          <a:prstGeom prst="rect">
            <a:avLst/>
          </a:prstGeom>
          <a:gradFill flip="none" rotWithShape="1">
            <a:gsLst>
              <a:gs pos="69000">
                <a:schemeClr val="accent5">
                  <a:lumMod val="40000"/>
                  <a:lumOff val="60000"/>
                </a:schemeClr>
              </a:gs>
              <a:gs pos="100000">
                <a:srgbClr val="FFFFFF"/>
              </a:gs>
            </a:gsLst>
            <a:path path="rect">
              <a:fillToRect l="100000" t="100000"/>
            </a:path>
            <a:tileRect r="-100000" b="-100000"/>
          </a:gradFill>
          <a:ln>
            <a:solidFill>
              <a:schemeClr val="tx1"/>
            </a:solidFill>
          </a:ln>
          <a:effectLst>
            <a:outerShdw blurRad="50800" dist="762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Calibri"/>
                <a:cs typeface="Calibri"/>
              </a:rPr>
              <a:t>Accelerator and Beamline Construction </a:t>
            </a:r>
            <a:endParaRPr lang="en-US" sz="1200" dirty="0">
              <a:solidFill>
                <a:srgbClr val="000000"/>
              </a:solidFill>
              <a:latin typeface="Calibri"/>
              <a:cs typeface="Calibri"/>
            </a:endParaRPr>
          </a:p>
        </p:txBody>
      </p:sp>
      <p:sp>
        <p:nvSpPr>
          <p:cNvPr id="147" name="TextBox 146"/>
          <p:cNvSpPr txBox="1"/>
          <p:nvPr/>
        </p:nvSpPr>
        <p:spPr>
          <a:xfrm>
            <a:off x="1570126" y="2243815"/>
            <a:ext cx="2448507" cy="276999"/>
          </a:xfrm>
          <a:prstGeom prst="rect">
            <a:avLst/>
          </a:prstGeom>
          <a:noFill/>
        </p:spPr>
        <p:txBody>
          <a:bodyPr wrap="none" rtlCol="0">
            <a:spAutoFit/>
          </a:bodyPr>
          <a:lstStyle/>
          <a:p>
            <a:r>
              <a:rPr lang="en-US" sz="1200" dirty="0" smtClean="0">
                <a:solidFill>
                  <a:srgbClr val="000000"/>
                </a:solidFill>
                <a:latin typeface="Calibri"/>
                <a:cs typeface="Calibri"/>
              </a:rPr>
              <a:t>PO issued for TS Module Fabrication</a:t>
            </a:r>
            <a:endParaRPr lang="en-US" sz="1200" dirty="0">
              <a:solidFill>
                <a:srgbClr val="000000"/>
              </a:solidFill>
              <a:latin typeface="Calibri"/>
              <a:cs typeface="Calibri"/>
            </a:endParaRPr>
          </a:p>
        </p:txBody>
      </p:sp>
      <p:sp>
        <p:nvSpPr>
          <p:cNvPr id="148" name="Oval 147"/>
          <p:cNvSpPr>
            <a:spLocks noChangeAspect="1"/>
          </p:cNvSpPr>
          <p:nvPr/>
        </p:nvSpPr>
        <p:spPr>
          <a:xfrm>
            <a:off x="1692018" y="2021174"/>
            <a:ext cx="93376" cy="93376"/>
          </a:xfrm>
          <a:prstGeom prst="ellipse">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7061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Thank you for your help this week! Peer review is a key to successful projects.</a:t>
            </a:r>
            <a:endParaRPr lang="en-US" dirty="0"/>
          </a:p>
        </p:txBody>
      </p:sp>
      <p:sp>
        <p:nvSpPr>
          <p:cNvPr id="4" name="Date Placeholder 3"/>
          <p:cNvSpPr>
            <a:spLocks noGrp="1"/>
          </p:cNvSpPr>
          <p:nvPr>
            <p:ph type="dt" sz="half" idx="10"/>
          </p:nvPr>
        </p:nvSpPr>
        <p:spPr/>
        <p:txBody>
          <a:bodyPr/>
          <a:lstStyle/>
          <a:p>
            <a:pPr>
              <a:defRPr/>
            </a:pPr>
            <a:r>
              <a:rPr lang="en-US" smtClean="0"/>
              <a:t>10/6/2015</a:t>
            </a:r>
            <a:endParaRPr lang="en-US"/>
          </a:p>
        </p:txBody>
      </p:sp>
      <p:sp>
        <p:nvSpPr>
          <p:cNvPr id="5" name="Footer Placeholder 4"/>
          <p:cNvSpPr>
            <a:spLocks noGrp="1"/>
          </p:cNvSpPr>
          <p:nvPr>
            <p:ph type="ftr" sz="quarter" idx="11"/>
          </p:nvPr>
        </p:nvSpPr>
        <p:spPr/>
        <p:txBody>
          <a:bodyPr/>
          <a:lstStyle/>
          <a:p>
            <a:pPr>
              <a:defRPr/>
            </a:pPr>
            <a:r>
              <a:rPr lang="en-US" smtClean="0"/>
              <a:t>R. Ray | Executive Session</a:t>
            </a:r>
            <a:endParaRPr lang="en-US" b="1"/>
          </a:p>
        </p:txBody>
      </p:sp>
      <p:sp>
        <p:nvSpPr>
          <p:cNvPr id="6" name="Slide Number Placeholder 5"/>
          <p:cNvSpPr>
            <a:spLocks noGrp="1"/>
          </p:cNvSpPr>
          <p:nvPr>
            <p:ph type="sldNum" sz="quarter" idx="12"/>
          </p:nvPr>
        </p:nvSpPr>
        <p:spPr/>
        <p:txBody>
          <a:bodyPr/>
          <a:lstStyle/>
          <a:p>
            <a:pPr>
              <a:defRPr/>
            </a:pPr>
            <a:fld id="{2A0CCE80-3B22-F34E-81B2-E096627812DD}" type="slidenum">
              <a:rPr lang="en-US" smtClean="0"/>
              <a:pPr>
                <a:defRPr/>
              </a:pPr>
              <a:t>7</a:t>
            </a:fld>
            <a:endParaRPr lang="en-US" dirty="0"/>
          </a:p>
        </p:txBody>
      </p:sp>
    </p:spTree>
    <p:extLst>
      <p:ext uri="{BB962C8B-B14F-4D97-AF65-F5344CB8AC3E}">
        <p14:creationId xmlns:p14="http://schemas.microsoft.com/office/powerpoint/2010/main" val="2248609960"/>
      </p:ext>
    </p:extLst>
  </p:cSld>
  <p:clrMapOvr>
    <a:masterClrMapping/>
  </p:clrMapOvr>
</p:sld>
</file>

<file path=ppt/theme/theme1.xml><?xml version="1.0" encoding="utf-8"?>
<a:theme xmlns:a="http://schemas.openxmlformats.org/drawingml/2006/main" name="FermilabTemplate">
  <a:themeElements>
    <a:clrScheme name="Custom 2">
      <a:dk1>
        <a:srgbClr val="404040"/>
      </a:dk1>
      <a:lt1>
        <a:srgbClr val="FFFFFF"/>
      </a:lt1>
      <a:dk2>
        <a:srgbClr val="154D81"/>
      </a:dk2>
      <a:lt2>
        <a:srgbClr val="FFFFFF"/>
      </a:lt2>
      <a:accent1>
        <a:srgbClr val="82D2E6"/>
      </a:accent1>
      <a:accent2>
        <a:srgbClr val="1997B7"/>
      </a:accent2>
      <a:accent3>
        <a:srgbClr val="DA592A"/>
      </a:accent3>
      <a:accent4>
        <a:srgbClr val="BD1F24"/>
      </a:accent4>
      <a:accent5>
        <a:srgbClr val="519A24"/>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a:dk1>
        <a:srgbClr val="074184"/>
      </a:dk1>
      <a:lt1>
        <a:srgbClr val="FFFFFF"/>
      </a:lt1>
      <a:dk2>
        <a:srgbClr val="074184"/>
      </a:dk2>
      <a:lt2>
        <a:srgbClr val="FFFCF3"/>
      </a:lt2>
      <a:accent1>
        <a:srgbClr val="70C3DC"/>
      </a:accent1>
      <a:accent2>
        <a:srgbClr val="E14825"/>
      </a:accent2>
      <a:accent3>
        <a:srgbClr val="399F3C"/>
      </a:accent3>
      <a:accent4>
        <a:srgbClr val="800F1B"/>
      </a:accent4>
      <a:accent5>
        <a:srgbClr val="1997B7"/>
      </a:accent5>
      <a:accent6>
        <a:srgbClr val="40404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FermilabTemplate.potx</Template>
  <TotalTime>1439</TotalTime>
  <Words>774</Words>
  <Application>Microsoft Macintosh PowerPoint</Application>
  <PresentationFormat>On-screen Show (4:3)</PresentationFormat>
  <Paragraphs>142</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FermilabTemplate</vt:lpstr>
      <vt:lpstr>Fermilab: Footer Only</vt:lpstr>
      <vt:lpstr>Radiation Improvements Review – Executive Session</vt:lpstr>
      <vt:lpstr>Scope</vt:lpstr>
      <vt:lpstr>Charge</vt:lpstr>
      <vt:lpstr>Charge</vt:lpstr>
      <vt:lpstr>Schedule</vt:lpstr>
      <vt:lpstr>PowerPoint Presentation</vt:lpstr>
      <vt:lpstr>PowerPoint Presentation</vt:lpstr>
    </vt:vector>
  </TitlesOfParts>
  <Company>Sandbox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Ron Ray</cp:lastModifiedBy>
  <cp:revision>126</cp:revision>
  <cp:lastPrinted>2014-01-20T19:40:21Z</cp:lastPrinted>
  <dcterms:created xsi:type="dcterms:W3CDTF">2014-01-03T20:18:13Z</dcterms:created>
  <dcterms:modified xsi:type="dcterms:W3CDTF">2015-10-19T21:29:59Z</dcterms:modified>
</cp:coreProperties>
</file>