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60"/>
  </p:notesMasterIdLst>
  <p:handoutMasterIdLst>
    <p:handoutMasterId r:id="rId61"/>
  </p:handoutMasterIdLst>
  <p:sldIdLst>
    <p:sldId id="265" r:id="rId3"/>
    <p:sldId id="278" r:id="rId4"/>
    <p:sldId id="277" r:id="rId5"/>
    <p:sldId id="275" r:id="rId6"/>
    <p:sldId id="279" r:id="rId7"/>
    <p:sldId id="285" r:id="rId8"/>
    <p:sldId id="267" r:id="rId9"/>
    <p:sldId id="295" r:id="rId10"/>
    <p:sldId id="294" r:id="rId11"/>
    <p:sldId id="296" r:id="rId12"/>
    <p:sldId id="297" r:id="rId13"/>
    <p:sldId id="298" r:id="rId14"/>
    <p:sldId id="280" r:id="rId15"/>
    <p:sldId id="293" r:id="rId16"/>
    <p:sldId id="266" r:id="rId17"/>
    <p:sldId id="281" r:id="rId18"/>
    <p:sldId id="290" r:id="rId19"/>
    <p:sldId id="286" r:id="rId20"/>
    <p:sldId id="315" r:id="rId21"/>
    <p:sldId id="292" r:id="rId22"/>
    <p:sldId id="282" r:id="rId23"/>
    <p:sldId id="287" r:id="rId24"/>
    <p:sldId id="316" r:id="rId25"/>
    <p:sldId id="289" r:id="rId26"/>
    <p:sldId id="288" r:id="rId27"/>
    <p:sldId id="291" r:id="rId28"/>
    <p:sldId id="317" r:id="rId29"/>
    <p:sldId id="301" r:id="rId30"/>
    <p:sldId id="302" r:id="rId31"/>
    <p:sldId id="313" r:id="rId32"/>
    <p:sldId id="304" r:id="rId33"/>
    <p:sldId id="305" r:id="rId34"/>
    <p:sldId id="306" r:id="rId35"/>
    <p:sldId id="307" r:id="rId36"/>
    <p:sldId id="276" r:id="rId37"/>
    <p:sldId id="303" r:id="rId38"/>
    <p:sldId id="309" r:id="rId39"/>
    <p:sldId id="308" r:id="rId40"/>
    <p:sldId id="310" r:id="rId41"/>
    <p:sldId id="300" r:id="rId42"/>
    <p:sldId id="299" r:id="rId43"/>
    <p:sldId id="274" r:id="rId44"/>
    <p:sldId id="311" r:id="rId45"/>
    <p:sldId id="314" r:id="rId46"/>
    <p:sldId id="270" r:id="rId47"/>
    <p:sldId id="312" r:id="rId48"/>
    <p:sldId id="325" r:id="rId49"/>
    <p:sldId id="326" r:id="rId50"/>
    <p:sldId id="327" r:id="rId51"/>
    <p:sldId id="320" r:id="rId52"/>
    <p:sldId id="324" r:id="rId53"/>
    <p:sldId id="321" r:id="rId54"/>
    <p:sldId id="323" r:id="rId55"/>
    <p:sldId id="318" r:id="rId56"/>
    <p:sldId id="319" r:id="rId57"/>
    <p:sldId id="322" r:id="rId58"/>
    <p:sldId id="328" r:id="rId5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0000FF"/>
    <a:srgbClr val="404040"/>
    <a:srgbClr val="505050"/>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0" autoAdjust="0"/>
    <p:restoredTop sz="94660"/>
  </p:normalViewPr>
  <p:slideViewPr>
    <p:cSldViewPr snapToGrid="0" snapToObjects="1">
      <p:cViewPr varScale="1">
        <p:scale>
          <a:sx n="112" d="100"/>
          <a:sy n="112" d="100"/>
        </p:scale>
        <p:origin x="1242"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oleObject" Target="file:///\\beamssrv1\leveling$\mu2E%20RPP\ps_room_shield\third%20pass%20-%20supplemental%20shielding\supplemental%20steel%20model%20scratchpa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prompt annual effective dose rate and statistical error as function of distance from mu2e production</a:t>
            </a:r>
            <a:r>
              <a:rPr lang="en-US" baseline="0"/>
              <a:t> solenoid room</a:t>
            </a:r>
            <a:endParaRPr lang="en-US"/>
          </a:p>
        </c:rich>
      </c:tx>
      <c:layout>
        <c:manualLayout>
          <c:xMode val="edge"/>
          <c:yMode val="edge"/>
          <c:x val="0.14268239405854086"/>
          <c:y val="6.00600486987683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42825896762904"/>
          <c:y val="0.17497487882057575"/>
          <c:w val="0.75928490590052389"/>
          <c:h val="0.74077383069233049"/>
        </c:manualLayout>
      </c:layout>
      <c:scatterChart>
        <c:scatterStyle val="lineMarker"/>
        <c:varyColors val="0"/>
        <c:ser>
          <c:idx val="0"/>
          <c:order val="0"/>
          <c:tx>
            <c:v>mrem/year</c:v>
          </c:tx>
          <c:spPr>
            <a:ln w="25400" cap="rnd">
              <a:noFill/>
              <a:round/>
            </a:ln>
            <a:effectLst/>
          </c:spPr>
          <c:marker>
            <c:symbol val="circle"/>
            <c:size val="5"/>
            <c:spPr>
              <a:solidFill>
                <a:srgbClr val="7030A0"/>
              </a:solidFill>
              <a:ln w="9525">
                <a:solidFill>
                  <a:srgbClr val="7030A0"/>
                </a:solidFill>
              </a:ln>
              <a:effectLst/>
            </c:spPr>
          </c:marker>
          <c:xVal>
            <c:numRef>
              <c:f>'skyshine result'!$F$4:$F$548</c:f>
              <c:numCache>
                <c:formatCode>General</c:formatCode>
                <c:ptCount val="5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60</c:v>
                </c:pt>
                <c:pt idx="51">
                  <c:v>70</c:v>
                </c:pt>
                <c:pt idx="52">
                  <c:v>80</c:v>
                </c:pt>
                <c:pt idx="53">
                  <c:v>90</c:v>
                </c:pt>
                <c:pt idx="54">
                  <c:v>100</c:v>
                </c:pt>
                <c:pt idx="55">
                  <c:v>110</c:v>
                </c:pt>
                <c:pt idx="56">
                  <c:v>120</c:v>
                </c:pt>
                <c:pt idx="57">
                  <c:v>130</c:v>
                </c:pt>
                <c:pt idx="58">
                  <c:v>140</c:v>
                </c:pt>
                <c:pt idx="59">
                  <c:v>150</c:v>
                </c:pt>
                <c:pt idx="60">
                  <c:v>160</c:v>
                </c:pt>
                <c:pt idx="61">
                  <c:v>170</c:v>
                </c:pt>
                <c:pt idx="62">
                  <c:v>180</c:v>
                </c:pt>
                <c:pt idx="63">
                  <c:v>190</c:v>
                </c:pt>
                <c:pt idx="64">
                  <c:v>200</c:v>
                </c:pt>
                <c:pt idx="65">
                  <c:v>210</c:v>
                </c:pt>
                <c:pt idx="66">
                  <c:v>220</c:v>
                </c:pt>
                <c:pt idx="67">
                  <c:v>230</c:v>
                </c:pt>
                <c:pt idx="68">
                  <c:v>240</c:v>
                </c:pt>
                <c:pt idx="69">
                  <c:v>250</c:v>
                </c:pt>
                <c:pt idx="70">
                  <c:v>260</c:v>
                </c:pt>
                <c:pt idx="71">
                  <c:v>270</c:v>
                </c:pt>
                <c:pt idx="72">
                  <c:v>280</c:v>
                </c:pt>
                <c:pt idx="73">
                  <c:v>290</c:v>
                </c:pt>
                <c:pt idx="74">
                  <c:v>300</c:v>
                </c:pt>
                <c:pt idx="75">
                  <c:v>310</c:v>
                </c:pt>
                <c:pt idx="76">
                  <c:v>320</c:v>
                </c:pt>
                <c:pt idx="77">
                  <c:v>330</c:v>
                </c:pt>
                <c:pt idx="78">
                  <c:v>340</c:v>
                </c:pt>
                <c:pt idx="79">
                  <c:v>350</c:v>
                </c:pt>
                <c:pt idx="80">
                  <c:v>360</c:v>
                </c:pt>
                <c:pt idx="81">
                  <c:v>370</c:v>
                </c:pt>
                <c:pt idx="82">
                  <c:v>380</c:v>
                </c:pt>
                <c:pt idx="83">
                  <c:v>390</c:v>
                </c:pt>
                <c:pt idx="84">
                  <c:v>400</c:v>
                </c:pt>
                <c:pt idx="85">
                  <c:v>410</c:v>
                </c:pt>
                <c:pt idx="86">
                  <c:v>420</c:v>
                </c:pt>
                <c:pt idx="87">
                  <c:v>430</c:v>
                </c:pt>
                <c:pt idx="88">
                  <c:v>440</c:v>
                </c:pt>
                <c:pt idx="89">
                  <c:v>450</c:v>
                </c:pt>
                <c:pt idx="90">
                  <c:v>460</c:v>
                </c:pt>
                <c:pt idx="91">
                  <c:v>470</c:v>
                </c:pt>
                <c:pt idx="92">
                  <c:v>480</c:v>
                </c:pt>
                <c:pt idx="93">
                  <c:v>490</c:v>
                </c:pt>
                <c:pt idx="94">
                  <c:v>500</c:v>
                </c:pt>
                <c:pt idx="95">
                  <c:v>510</c:v>
                </c:pt>
                <c:pt idx="96">
                  <c:v>520</c:v>
                </c:pt>
                <c:pt idx="97">
                  <c:v>530</c:v>
                </c:pt>
                <c:pt idx="98">
                  <c:v>540</c:v>
                </c:pt>
                <c:pt idx="99">
                  <c:v>550</c:v>
                </c:pt>
                <c:pt idx="100">
                  <c:v>560</c:v>
                </c:pt>
                <c:pt idx="101">
                  <c:v>570</c:v>
                </c:pt>
                <c:pt idx="102">
                  <c:v>580</c:v>
                </c:pt>
                <c:pt idx="103">
                  <c:v>590</c:v>
                </c:pt>
                <c:pt idx="104">
                  <c:v>600</c:v>
                </c:pt>
                <c:pt idx="105">
                  <c:v>610</c:v>
                </c:pt>
                <c:pt idx="106">
                  <c:v>620</c:v>
                </c:pt>
                <c:pt idx="107">
                  <c:v>630</c:v>
                </c:pt>
                <c:pt idx="108">
                  <c:v>640</c:v>
                </c:pt>
                <c:pt idx="109">
                  <c:v>650</c:v>
                </c:pt>
                <c:pt idx="110">
                  <c:v>660</c:v>
                </c:pt>
                <c:pt idx="111">
                  <c:v>670</c:v>
                </c:pt>
                <c:pt idx="112">
                  <c:v>680</c:v>
                </c:pt>
                <c:pt idx="113">
                  <c:v>690</c:v>
                </c:pt>
                <c:pt idx="114">
                  <c:v>700</c:v>
                </c:pt>
                <c:pt idx="115">
                  <c:v>710</c:v>
                </c:pt>
                <c:pt idx="116">
                  <c:v>720</c:v>
                </c:pt>
                <c:pt idx="117">
                  <c:v>730</c:v>
                </c:pt>
                <c:pt idx="118">
                  <c:v>740</c:v>
                </c:pt>
                <c:pt idx="119">
                  <c:v>750</c:v>
                </c:pt>
                <c:pt idx="120">
                  <c:v>760</c:v>
                </c:pt>
                <c:pt idx="121">
                  <c:v>770</c:v>
                </c:pt>
                <c:pt idx="122">
                  <c:v>780</c:v>
                </c:pt>
                <c:pt idx="123">
                  <c:v>790</c:v>
                </c:pt>
                <c:pt idx="124">
                  <c:v>800</c:v>
                </c:pt>
                <c:pt idx="125">
                  <c:v>810</c:v>
                </c:pt>
                <c:pt idx="126">
                  <c:v>820</c:v>
                </c:pt>
                <c:pt idx="127">
                  <c:v>830</c:v>
                </c:pt>
                <c:pt idx="128">
                  <c:v>840</c:v>
                </c:pt>
                <c:pt idx="129">
                  <c:v>850</c:v>
                </c:pt>
                <c:pt idx="130">
                  <c:v>860</c:v>
                </c:pt>
                <c:pt idx="131">
                  <c:v>870</c:v>
                </c:pt>
                <c:pt idx="132">
                  <c:v>880</c:v>
                </c:pt>
                <c:pt idx="133">
                  <c:v>890</c:v>
                </c:pt>
                <c:pt idx="134">
                  <c:v>900</c:v>
                </c:pt>
                <c:pt idx="135">
                  <c:v>910</c:v>
                </c:pt>
                <c:pt idx="136">
                  <c:v>920</c:v>
                </c:pt>
                <c:pt idx="137">
                  <c:v>930</c:v>
                </c:pt>
                <c:pt idx="138">
                  <c:v>940</c:v>
                </c:pt>
                <c:pt idx="139">
                  <c:v>950</c:v>
                </c:pt>
                <c:pt idx="140">
                  <c:v>960</c:v>
                </c:pt>
                <c:pt idx="141">
                  <c:v>970</c:v>
                </c:pt>
                <c:pt idx="142">
                  <c:v>980</c:v>
                </c:pt>
                <c:pt idx="143">
                  <c:v>990</c:v>
                </c:pt>
                <c:pt idx="144">
                  <c:v>1000</c:v>
                </c:pt>
                <c:pt idx="145">
                  <c:v>1010</c:v>
                </c:pt>
                <c:pt idx="146">
                  <c:v>1020</c:v>
                </c:pt>
                <c:pt idx="147">
                  <c:v>1030</c:v>
                </c:pt>
                <c:pt idx="148">
                  <c:v>1040</c:v>
                </c:pt>
                <c:pt idx="149">
                  <c:v>1050</c:v>
                </c:pt>
                <c:pt idx="150">
                  <c:v>1060</c:v>
                </c:pt>
                <c:pt idx="151">
                  <c:v>1070</c:v>
                </c:pt>
                <c:pt idx="152">
                  <c:v>1080</c:v>
                </c:pt>
                <c:pt idx="153">
                  <c:v>1090</c:v>
                </c:pt>
                <c:pt idx="154">
                  <c:v>1100</c:v>
                </c:pt>
                <c:pt idx="155">
                  <c:v>1110</c:v>
                </c:pt>
                <c:pt idx="156">
                  <c:v>1120</c:v>
                </c:pt>
                <c:pt idx="157">
                  <c:v>1130</c:v>
                </c:pt>
                <c:pt idx="158">
                  <c:v>1140</c:v>
                </c:pt>
                <c:pt idx="159">
                  <c:v>1150</c:v>
                </c:pt>
                <c:pt idx="160">
                  <c:v>1160</c:v>
                </c:pt>
                <c:pt idx="161">
                  <c:v>1170</c:v>
                </c:pt>
                <c:pt idx="162">
                  <c:v>1180</c:v>
                </c:pt>
                <c:pt idx="163">
                  <c:v>1190</c:v>
                </c:pt>
                <c:pt idx="164">
                  <c:v>1200</c:v>
                </c:pt>
                <c:pt idx="165">
                  <c:v>1210</c:v>
                </c:pt>
                <c:pt idx="166">
                  <c:v>1220</c:v>
                </c:pt>
                <c:pt idx="167">
                  <c:v>1230</c:v>
                </c:pt>
                <c:pt idx="168">
                  <c:v>1240</c:v>
                </c:pt>
                <c:pt idx="169">
                  <c:v>1250</c:v>
                </c:pt>
                <c:pt idx="170">
                  <c:v>1260</c:v>
                </c:pt>
                <c:pt idx="171">
                  <c:v>1270</c:v>
                </c:pt>
                <c:pt idx="172">
                  <c:v>1280</c:v>
                </c:pt>
                <c:pt idx="173">
                  <c:v>1290</c:v>
                </c:pt>
                <c:pt idx="174">
                  <c:v>1300</c:v>
                </c:pt>
                <c:pt idx="175">
                  <c:v>1310</c:v>
                </c:pt>
                <c:pt idx="176">
                  <c:v>1320</c:v>
                </c:pt>
                <c:pt idx="177">
                  <c:v>1330</c:v>
                </c:pt>
                <c:pt idx="178">
                  <c:v>1340</c:v>
                </c:pt>
                <c:pt idx="179">
                  <c:v>1350</c:v>
                </c:pt>
                <c:pt idx="180">
                  <c:v>1360</c:v>
                </c:pt>
                <c:pt idx="181">
                  <c:v>1370</c:v>
                </c:pt>
                <c:pt idx="182">
                  <c:v>1380</c:v>
                </c:pt>
                <c:pt idx="183">
                  <c:v>1390</c:v>
                </c:pt>
                <c:pt idx="184">
                  <c:v>1400</c:v>
                </c:pt>
                <c:pt idx="185">
                  <c:v>1410</c:v>
                </c:pt>
                <c:pt idx="186">
                  <c:v>1420</c:v>
                </c:pt>
                <c:pt idx="187">
                  <c:v>1430</c:v>
                </c:pt>
                <c:pt idx="188">
                  <c:v>1440</c:v>
                </c:pt>
                <c:pt idx="189">
                  <c:v>1450</c:v>
                </c:pt>
                <c:pt idx="190">
                  <c:v>1460</c:v>
                </c:pt>
                <c:pt idx="191">
                  <c:v>1470</c:v>
                </c:pt>
                <c:pt idx="192">
                  <c:v>1480</c:v>
                </c:pt>
                <c:pt idx="193">
                  <c:v>1490</c:v>
                </c:pt>
                <c:pt idx="194">
                  <c:v>1500</c:v>
                </c:pt>
                <c:pt idx="195">
                  <c:v>1510</c:v>
                </c:pt>
                <c:pt idx="196">
                  <c:v>1520</c:v>
                </c:pt>
                <c:pt idx="197">
                  <c:v>1530</c:v>
                </c:pt>
                <c:pt idx="198">
                  <c:v>1540</c:v>
                </c:pt>
                <c:pt idx="199">
                  <c:v>1550</c:v>
                </c:pt>
                <c:pt idx="200">
                  <c:v>1560</c:v>
                </c:pt>
                <c:pt idx="201">
                  <c:v>1570</c:v>
                </c:pt>
                <c:pt idx="202">
                  <c:v>1580</c:v>
                </c:pt>
                <c:pt idx="203">
                  <c:v>1590</c:v>
                </c:pt>
                <c:pt idx="204">
                  <c:v>1600</c:v>
                </c:pt>
                <c:pt idx="205">
                  <c:v>1610</c:v>
                </c:pt>
                <c:pt idx="206">
                  <c:v>1620</c:v>
                </c:pt>
                <c:pt idx="207">
                  <c:v>1630</c:v>
                </c:pt>
                <c:pt idx="208">
                  <c:v>1640</c:v>
                </c:pt>
                <c:pt idx="209">
                  <c:v>1650</c:v>
                </c:pt>
                <c:pt idx="210">
                  <c:v>1660</c:v>
                </c:pt>
                <c:pt idx="211">
                  <c:v>1670</c:v>
                </c:pt>
                <c:pt idx="212">
                  <c:v>1680</c:v>
                </c:pt>
                <c:pt idx="213">
                  <c:v>1690</c:v>
                </c:pt>
                <c:pt idx="214">
                  <c:v>1700</c:v>
                </c:pt>
                <c:pt idx="215">
                  <c:v>1710</c:v>
                </c:pt>
                <c:pt idx="216">
                  <c:v>1720</c:v>
                </c:pt>
                <c:pt idx="217">
                  <c:v>1730</c:v>
                </c:pt>
                <c:pt idx="218">
                  <c:v>1740</c:v>
                </c:pt>
                <c:pt idx="219">
                  <c:v>1750</c:v>
                </c:pt>
                <c:pt idx="220">
                  <c:v>1760</c:v>
                </c:pt>
                <c:pt idx="221">
                  <c:v>1770</c:v>
                </c:pt>
                <c:pt idx="222">
                  <c:v>1780</c:v>
                </c:pt>
                <c:pt idx="223">
                  <c:v>1790</c:v>
                </c:pt>
                <c:pt idx="224">
                  <c:v>1800</c:v>
                </c:pt>
                <c:pt idx="225">
                  <c:v>1810</c:v>
                </c:pt>
                <c:pt idx="226">
                  <c:v>1820</c:v>
                </c:pt>
                <c:pt idx="227">
                  <c:v>1830</c:v>
                </c:pt>
                <c:pt idx="228">
                  <c:v>1840</c:v>
                </c:pt>
                <c:pt idx="229">
                  <c:v>1850</c:v>
                </c:pt>
                <c:pt idx="230">
                  <c:v>1860</c:v>
                </c:pt>
                <c:pt idx="231">
                  <c:v>1870</c:v>
                </c:pt>
                <c:pt idx="232">
                  <c:v>1880</c:v>
                </c:pt>
                <c:pt idx="233">
                  <c:v>1890</c:v>
                </c:pt>
                <c:pt idx="234">
                  <c:v>1900</c:v>
                </c:pt>
                <c:pt idx="235">
                  <c:v>1910</c:v>
                </c:pt>
                <c:pt idx="236">
                  <c:v>1920</c:v>
                </c:pt>
                <c:pt idx="237">
                  <c:v>1930</c:v>
                </c:pt>
                <c:pt idx="238">
                  <c:v>1940</c:v>
                </c:pt>
                <c:pt idx="239">
                  <c:v>1950</c:v>
                </c:pt>
                <c:pt idx="240">
                  <c:v>1960</c:v>
                </c:pt>
                <c:pt idx="241">
                  <c:v>1970</c:v>
                </c:pt>
                <c:pt idx="242">
                  <c:v>1980</c:v>
                </c:pt>
                <c:pt idx="243">
                  <c:v>1990</c:v>
                </c:pt>
                <c:pt idx="244">
                  <c:v>2000</c:v>
                </c:pt>
                <c:pt idx="245">
                  <c:v>2010</c:v>
                </c:pt>
                <c:pt idx="246">
                  <c:v>2020</c:v>
                </c:pt>
                <c:pt idx="247">
                  <c:v>2030</c:v>
                </c:pt>
                <c:pt idx="248">
                  <c:v>2040</c:v>
                </c:pt>
                <c:pt idx="249">
                  <c:v>2050</c:v>
                </c:pt>
                <c:pt idx="250">
                  <c:v>2060</c:v>
                </c:pt>
                <c:pt idx="251">
                  <c:v>2070</c:v>
                </c:pt>
                <c:pt idx="252">
                  <c:v>2080</c:v>
                </c:pt>
                <c:pt idx="253">
                  <c:v>2090</c:v>
                </c:pt>
                <c:pt idx="254">
                  <c:v>2100</c:v>
                </c:pt>
                <c:pt idx="255">
                  <c:v>2110</c:v>
                </c:pt>
                <c:pt idx="256">
                  <c:v>2120</c:v>
                </c:pt>
                <c:pt idx="257">
                  <c:v>2130</c:v>
                </c:pt>
                <c:pt idx="258">
                  <c:v>2140</c:v>
                </c:pt>
                <c:pt idx="259">
                  <c:v>2150</c:v>
                </c:pt>
                <c:pt idx="260">
                  <c:v>2160</c:v>
                </c:pt>
                <c:pt idx="261">
                  <c:v>2170</c:v>
                </c:pt>
                <c:pt idx="262">
                  <c:v>2180</c:v>
                </c:pt>
                <c:pt idx="263">
                  <c:v>2190</c:v>
                </c:pt>
                <c:pt idx="264">
                  <c:v>2200</c:v>
                </c:pt>
                <c:pt idx="265">
                  <c:v>2210</c:v>
                </c:pt>
                <c:pt idx="266">
                  <c:v>2220</c:v>
                </c:pt>
                <c:pt idx="267">
                  <c:v>2230</c:v>
                </c:pt>
                <c:pt idx="268">
                  <c:v>2240</c:v>
                </c:pt>
                <c:pt idx="269">
                  <c:v>2250</c:v>
                </c:pt>
                <c:pt idx="270">
                  <c:v>2260</c:v>
                </c:pt>
                <c:pt idx="271">
                  <c:v>2270</c:v>
                </c:pt>
                <c:pt idx="272">
                  <c:v>2280</c:v>
                </c:pt>
                <c:pt idx="273">
                  <c:v>2290</c:v>
                </c:pt>
                <c:pt idx="274">
                  <c:v>2300</c:v>
                </c:pt>
                <c:pt idx="275">
                  <c:v>2310</c:v>
                </c:pt>
                <c:pt idx="276">
                  <c:v>2320</c:v>
                </c:pt>
                <c:pt idx="277">
                  <c:v>2330</c:v>
                </c:pt>
                <c:pt idx="278">
                  <c:v>2340</c:v>
                </c:pt>
                <c:pt idx="279">
                  <c:v>2350</c:v>
                </c:pt>
                <c:pt idx="280">
                  <c:v>2360</c:v>
                </c:pt>
                <c:pt idx="281">
                  <c:v>2370</c:v>
                </c:pt>
                <c:pt idx="282">
                  <c:v>2380</c:v>
                </c:pt>
                <c:pt idx="283">
                  <c:v>2390</c:v>
                </c:pt>
                <c:pt idx="284">
                  <c:v>2400</c:v>
                </c:pt>
                <c:pt idx="285">
                  <c:v>2410</c:v>
                </c:pt>
                <c:pt idx="286">
                  <c:v>2420</c:v>
                </c:pt>
                <c:pt idx="287">
                  <c:v>2430</c:v>
                </c:pt>
                <c:pt idx="288">
                  <c:v>2440</c:v>
                </c:pt>
                <c:pt idx="289">
                  <c:v>2450</c:v>
                </c:pt>
                <c:pt idx="290">
                  <c:v>2460</c:v>
                </c:pt>
                <c:pt idx="291">
                  <c:v>2470</c:v>
                </c:pt>
                <c:pt idx="292">
                  <c:v>2480</c:v>
                </c:pt>
                <c:pt idx="293">
                  <c:v>2490</c:v>
                </c:pt>
                <c:pt idx="294">
                  <c:v>2500</c:v>
                </c:pt>
                <c:pt idx="295">
                  <c:v>2510</c:v>
                </c:pt>
                <c:pt idx="296">
                  <c:v>2520</c:v>
                </c:pt>
                <c:pt idx="297">
                  <c:v>2530</c:v>
                </c:pt>
                <c:pt idx="298">
                  <c:v>2540</c:v>
                </c:pt>
                <c:pt idx="299">
                  <c:v>2550</c:v>
                </c:pt>
                <c:pt idx="300">
                  <c:v>2560</c:v>
                </c:pt>
                <c:pt idx="301">
                  <c:v>2570</c:v>
                </c:pt>
                <c:pt idx="302">
                  <c:v>2580</c:v>
                </c:pt>
                <c:pt idx="303">
                  <c:v>2590</c:v>
                </c:pt>
                <c:pt idx="304">
                  <c:v>2600</c:v>
                </c:pt>
                <c:pt idx="305">
                  <c:v>2610</c:v>
                </c:pt>
                <c:pt idx="306">
                  <c:v>2620</c:v>
                </c:pt>
                <c:pt idx="307">
                  <c:v>2630</c:v>
                </c:pt>
                <c:pt idx="308">
                  <c:v>2640</c:v>
                </c:pt>
                <c:pt idx="309">
                  <c:v>2650</c:v>
                </c:pt>
                <c:pt idx="310">
                  <c:v>2660</c:v>
                </c:pt>
                <c:pt idx="311">
                  <c:v>2670</c:v>
                </c:pt>
                <c:pt idx="312">
                  <c:v>2680</c:v>
                </c:pt>
                <c:pt idx="313">
                  <c:v>2690</c:v>
                </c:pt>
                <c:pt idx="314">
                  <c:v>2700</c:v>
                </c:pt>
                <c:pt idx="315">
                  <c:v>2710</c:v>
                </c:pt>
                <c:pt idx="316">
                  <c:v>2720</c:v>
                </c:pt>
                <c:pt idx="317">
                  <c:v>2730</c:v>
                </c:pt>
                <c:pt idx="318">
                  <c:v>2740</c:v>
                </c:pt>
                <c:pt idx="319">
                  <c:v>2750</c:v>
                </c:pt>
                <c:pt idx="320">
                  <c:v>2760</c:v>
                </c:pt>
                <c:pt idx="321">
                  <c:v>2770</c:v>
                </c:pt>
                <c:pt idx="322">
                  <c:v>2780</c:v>
                </c:pt>
                <c:pt idx="323">
                  <c:v>2790</c:v>
                </c:pt>
                <c:pt idx="324">
                  <c:v>2800</c:v>
                </c:pt>
                <c:pt idx="325">
                  <c:v>2810</c:v>
                </c:pt>
                <c:pt idx="326">
                  <c:v>2820</c:v>
                </c:pt>
                <c:pt idx="327">
                  <c:v>2830</c:v>
                </c:pt>
                <c:pt idx="328">
                  <c:v>2840</c:v>
                </c:pt>
                <c:pt idx="329">
                  <c:v>2850</c:v>
                </c:pt>
                <c:pt idx="330">
                  <c:v>2860</c:v>
                </c:pt>
                <c:pt idx="331">
                  <c:v>2870</c:v>
                </c:pt>
                <c:pt idx="332">
                  <c:v>2880</c:v>
                </c:pt>
                <c:pt idx="333">
                  <c:v>2890</c:v>
                </c:pt>
                <c:pt idx="334">
                  <c:v>2900</c:v>
                </c:pt>
                <c:pt idx="335">
                  <c:v>2910</c:v>
                </c:pt>
                <c:pt idx="336">
                  <c:v>2920</c:v>
                </c:pt>
                <c:pt idx="337">
                  <c:v>2930</c:v>
                </c:pt>
                <c:pt idx="338">
                  <c:v>2940</c:v>
                </c:pt>
                <c:pt idx="339">
                  <c:v>2950</c:v>
                </c:pt>
                <c:pt idx="340">
                  <c:v>2960</c:v>
                </c:pt>
                <c:pt idx="341">
                  <c:v>2970</c:v>
                </c:pt>
                <c:pt idx="342">
                  <c:v>2980</c:v>
                </c:pt>
                <c:pt idx="343">
                  <c:v>2990</c:v>
                </c:pt>
                <c:pt idx="344">
                  <c:v>3000</c:v>
                </c:pt>
                <c:pt idx="345">
                  <c:v>3010</c:v>
                </c:pt>
                <c:pt idx="346">
                  <c:v>3020</c:v>
                </c:pt>
                <c:pt idx="347">
                  <c:v>3030</c:v>
                </c:pt>
                <c:pt idx="348">
                  <c:v>3040</c:v>
                </c:pt>
                <c:pt idx="349">
                  <c:v>3050</c:v>
                </c:pt>
                <c:pt idx="350">
                  <c:v>3060</c:v>
                </c:pt>
                <c:pt idx="351">
                  <c:v>3070</c:v>
                </c:pt>
                <c:pt idx="352">
                  <c:v>3080</c:v>
                </c:pt>
                <c:pt idx="353">
                  <c:v>3090</c:v>
                </c:pt>
                <c:pt idx="354">
                  <c:v>3100</c:v>
                </c:pt>
                <c:pt idx="355">
                  <c:v>3110</c:v>
                </c:pt>
                <c:pt idx="356">
                  <c:v>3120</c:v>
                </c:pt>
                <c:pt idx="357">
                  <c:v>3130</c:v>
                </c:pt>
                <c:pt idx="358">
                  <c:v>3140</c:v>
                </c:pt>
                <c:pt idx="359">
                  <c:v>3150</c:v>
                </c:pt>
                <c:pt idx="360">
                  <c:v>3160</c:v>
                </c:pt>
                <c:pt idx="361">
                  <c:v>3170</c:v>
                </c:pt>
                <c:pt idx="362">
                  <c:v>3180</c:v>
                </c:pt>
                <c:pt idx="363">
                  <c:v>3190</c:v>
                </c:pt>
                <c:pt idx="364">
                  <c:v>3200</c:v>
                </c:pt>
                <c:pt idx="365">
                  <c:v>3210</c:v>
                </c:pt>
                <c:pt idx="366">
                  <c:v>3220</c:v>
                </c:pt>
                <c:pt idx="367">
                  <c:v>3230</c:v>
                </c:pt>
                <c:pt idx="368">
                  <c:v>3240</c:v>
                </c:pt>
                <c:pt idx="369">
                  <c:v>3250</c:v>
                </c:pt>
                <c:pt idx="370">
                  <c:v>3260</c:v>
                </c:pt>
                <c:pt idx="371">
                  <c:v>3270</c:v>
                </c:pt>
                <c:pt idx="372">
                  <c:v>3280</c:v>
                </c:pt>
                <c:pt idx="373">
                  <c:v>3290</c:v>
                </c:pt>
                <c:pt idx="374">
                  <c:v>3300</c:v>
                </c:pt>
                <c:pt idx="375">
                  <c:v>3310</c:v>
                </c:pt>
                <c:pt idx="376">
                  <c:v>3320</c:v>
                </c:pt>
                <c:pt idx="377">
                  <c:v>3330</c:v>
                </c:pt>
                <c:pt idx="378">
                  <c:v>3340</c:v>
                </c:pt>
                <c:pt idx="379">
                  <c:v>3350</c:v>
                </c:pt>
                <c:pt idx="380">
                  <c:v>3360</c:v>
                </c:pt>
                <c:pt idx="381">
                  <c:v>3370</c:v>
                </c:pt>
                <c:pt idx="382">
                  <c:v>3380</c:v>
                </c:pt>
                <c:pt idx="383">
                  <c:v>3390</c:v>
                </c:pt>
                <c:pt idx="384">
                  <c:v>3400</c:v>
                </c:pt>
                <c:pt idx="385">
                  <c:v>3410</c:v>
                </c:pt>
                <c:pt idx="386">
                  <c:v>3420</c:v>
                </c:pt>
                <c:pt idx="387">
                  <c:v>3430</c:v>
                </c:pt>
                <c:pt idx="388">
                  <c:v>3440</c:v>
                </c:pt>
                <c:pt idx="389">
                  <c:v>3450</c:v>
                </c:pt>
                <c:pt idx="390">
                  <c:v>3460</c:v>
                </c:pt>
                <c:pt idx="391">
                  <c:v>3470</c:v>
                </c:pt>
                <c:pt idx="392">
                  <c:v>3480</c:v>
                </c:pt>
                <c:pt idx="393">
                  <c:v>3490</c:v>
                </c:pt>
                <c:pt idx="394">
                  <c:v>3500</c:v>
                </c:pt>
                <c:pt idx="395">
                  <c:v>3510</c:v>
                </c:pt>
                <c:pt idx="396">
                  <c:v>3520</c:v>
                </c:pt>
                <c:pt idx="397">
                  <c:v>3530</c:v>
                </c:pt>
                <c:pt idx="398">
                  <c:v>3540</c:v>
                </c:pt>
                <c:pt idx="399">
                  <c:v>3550</c:v>
                </c:pt>
                <c:pt idx="400">
                  <c:v>3560</c:v>
                </c:pt>
                <c:pt idx="401">
                  <c:v>3570</c:v>
                </c:pt>
                <c:pt idx="402">
                  <c:v>3580</c:v>
                </c:pt>
                <c:pt idx="403">
                  <c:v>3590</c:v>
                </c:pt>
                <c:pt idx="404">
                  <c:v>3600</c:v>
                </c:pt>
                <c:pt idx="405">
                  <c:v>3610</c:v>
                </c:pt>
                <c:pt idx="406">
                  <c:v>3620</c:v>
                </c:pt>
                <c:pt idx="407">
                  <c:v>3630</c:v>
                </c:pt>
                <c:pt idx="408">
                  <c:v>3640</c:v>
                </c:pt>
                <c:pt idx="409">
                  <c:v>3650</c:v>
                </c:pt>
                <c:pt idx="410">
                  <c:v>3660</c:v>
                </c:pt>
                <c:pt idx="411">
                  <c:v>3670</c:v>
                </c:pt>
                <c:pt idx="412">
                  <c:v>3680</c:v>
                </c:pt>
                <c:pt idx="413">
                  <c:v>3690</c:v>
                </c:pt>
                <c:pt idx="414">
                  <c:v>3700</c:v>
                </c:pt>
                <c:pt idx="415">
                  <c:v>3710</c:v>
                </c:pt>
                <c:pt idx="416">
                  <c:v>3720</c:v>
                </c:pt>
                <c:pt idx="417">
                  <c:v>3730</c:v>
                </c:pt>
                <c:pt idx="418">
                  <c:v>3740</c:v>
                </c:pt>
                <c:pt idx="419">
                  <c:v>3750</c:v>
                </c:pt>
                <c:pt idx="420">
                  <c:v>3760</c:v>
                </c:pt>
                <c:pt idx="421">
                  <c:v>3770</c:v>
                </c:pt>
                <c:pt idx="422">
                  <c:v>3780</c:v>
                </c:pt>
                <c:pt idx="423">
                  <c:v>3790</c:v>
                </c:pt>
                <c:pt idx="424">
                  <c:v>3800</c:v>
                </c:pt>
                <c:pt idx="425">
                  <c:v>3810</c:v>
                </c:pt>
                <c:pt idx="426">
                  <c:v>3820</c:v>
                </c:pt>
                <c:pt idx="427">
                  <c:v>3830</c:v>
                </c:pt>
                <c:pt idx="428">
                  <c:v>3840</c:v>
                </c:pt>
                <c:pt idx="429">
                  <c:v>3850</c:v>
                </c:pt>
                <c:pt idx="430">
                  <c:v>3860</c:v>
                </c:pt>
                <c:pt idx="431">
                  <c:v>3870</c:v>
                </c:pt>
                <c:pt idx="432">
                  <c:v>3880</c:v>
                </c:pt>
                <c:pt idx="433">
                  <c:v>3890</c:v>
                </c:pt>
                <c:pt idx="434">
                  <c:v>3900</c:v>
                </c:pt>
                <c:pt idx="435">
                  <c:v>3910</c:v>
                </c:pt>
                <c:pt idx="436">
                  <c:v>3920</c:v>
                </c:pt>
                <c:pt idx="437">
                  <c:v>3930</c:v>
                </c:pt>
                <c:pt idx="438">
                  <c:v>3940</c:v>
                </c:pt>
                <c:pt idx="439">
                  <c:v>3950</c:v>
                </c:pt>
                <c:pt idx="440">
                  <c:v>3960</c:v>
                </c:pt>
                <c:pt idx="441">
                  <c:v>3970</c:v>
                </c:pt>
                <c:pt idx="442">
                  <c:v>3980</c:v>
                </c:pt>
                <c:pt idx="443">
                  <c:v>3990</c:v>
                </c:pt>
                <c:pt idx="444">
                  <c:v>4000</c:v>
                </c:pt>
                <c:pt idx="445">
                  <c:v>4010</c:v>
                </c:pt>
                <c:pt idx="446">
                  <c:v>4020</c:v>
                </c:pt>
                <c:pt idx="447">
                  <c:v>4030</c:v>
                </c:pt>
                <c:pt idx="448">
                  <c:v>4040</c:v>
                </c:pt>
                <c:pt idx="449">
                  <c:v>4050</c:v>
                </c:pt>
                <c:pt idx="450">
                  <c:v>4060</c:v>
                </c:pt>
                <c:pt idx="451">
                  <c:v>4070</c:v>
                </c:pt>
                <c:pt idx="452">
                  <c:v>4080</c:v>
                </c:pt>
                <c:pt idx="453">
                  <c:v>4090</c:v>
                </c:pt>
                <c:pt idx="454">
                  <c:v>4100</c:v>
                </c:pt>
                <c:pt idx="455">
                  <c:v>4110</c:v>
                </c:pt>
                <c:pt idx="456">
                  <c:v>4120</c:v>
                </c:pt>
                <c:pt idx="457">
                  <c:v>4130</c:v>
                </c:pt>
                <c:pt idx="458">
                  <c:v>4140</c:v>
                </c:pt>
                <c:pt idx="459">
                  <c:v>4150</c:v>
                </c:pt>
                <c:pt idx="460">
                  <c:v>4160</c:v>
                </c:pt>
                <c:pt idx="461">
                  <c:v>4170</c:v>
                </c:pt>
                <c:pt idx="462">
                  <c:v>4180</c:v>
                </c:pt>
                <c:pt idx="463">
                  <c:v>4190</c:v>
                </c:pt>
                <c:pt idx="464">
                  <c:v>4200</c:v>
                </c:pt>
                <c:pt idx="465">
                  <c:v>4210</c:v>
                </c:pt>
                <c:pt idx="466">
                  <c:v>4220</c:v>
                </c:pt>
                <c:pt idx="467">
                  <c:v>4230</c:v>
                </c:pt>
                <c:pt idx="468">
                  <c:v>4240</c:v>
                </c:pt>
                <c:pt idx="469">
                  <c:v>4250</c:v>
                </c:pt>
                <c:pt idx="470">
                  <c:v>4260</c:v>
                </c:pt>
                <c:pt idx="471">
                  <c:v>4270</c:v>
                </c:pt>
                <c:pt idx="472">
                  <c:v>4280</c:v>
                </c:pt>
                <c:pt idx="473">
                  <c:v>4290</c:v>
                </c:pt>
                <c:pt idx="474">
                  <c:v>4300</c:v>
                </c:pt>
                <c:pt idx="475">
                  <c:v>4310</c:v>
                </c:pt>
                <c:pt idx="476">
                  <c:v>4320</c:v>
                </c:pt>
                <c:pt idx="477">
                  <c:v>4330</c:v>
                </c:pt>
                <c:pt idx="478">
                  <c:v>4340</c:v>
                </c:pt>
                <c:pt idx="479">
                  <c:v>4350</c:v>
                </c:pt>
                <c:pt idx="480">
                  <c:v>4360</c:v>
                </c:pt>
                <c:pt idx="481">
                  <c:v>4370</c:v>
                </c:pt>
                <c:pt idx="482">
                  <c:v>4380</c:v>
                </c:pt>
                <c:pt idx="483">
                  <c:v>4390</c:v>
                </c:pt>
                <c:pt idx="484">
                  <c:v>4400</c:v>
                </c:pt>
                <c:pt idx="485">
                  <c:v>4410</c:v>
                </c:pt>
                <c:pt idx="486">
                  <c:v>4420</c:v>
                </c:pt>
                <c:pt idx="487">
                  <c:v>4430</c:v>
                </c:pt>
                <c:pt idx="488">
                  <c:v>4440</c:v>
                </c:pt>
                <c:pt idx="489">
                  <c:v>4450</c:v>
                </c:pt>
                <c:pt idx="490">
                  <c:v>4460</c:v>
                </c:pt>
                <c:pt idx="491">
                  <c:v>4470</c:v>
                </c:pt>
                <c:pt idx="492">
                  <c:v>4480</c:v>
                </c:pt>
                <c:pt idx="493">
                  <c:v>4490</c:v>
                </c:pt>
                <c:pt idx="494">
                  <c:v>4500</c:v>
                </c:pt>
                <c:pt idx="495">
                  <c:v>4510</c:v>
                </c:pt>
                <c:pt idx="496">
                  <c:v>4520</c:v>
                </c:pt>
                <c:pt idx="497">
                  <c:v>4530</c:v>
                </c:pt>
                <c:pt idx="498">
                  <c:v>4540</c:v>
                </c:pt>
                <c:pt idx="499">
                  <c:v>4550</c:v>
                </c:pt>
                <c:pt idx="500">
                  <c:v>4560</c:v>
                </c:pt>
                <c:pt idx="501">
                  <c:v>4570</c:v>
                </c:pt>
                <c:pt idx="502">
                  <c:v>4580</c:v>
                </c:pt>
                <c:pt idx="503">
                  <c:v>4590</c:v>
                </c:pt>
                <c:pt idx="504">
                  <c:v>4600</c:v>
                </c:pt>
                <c:pt idx="505">
                  <c:v>4610</c:v>
                </c:pt>
                <c:pt idx="506">
                  <c:v>4620</c:v>
                </c:pt>
                <c:pt idx="507">
                  <c:v>4630</c:v>
                </c:pt>
                <c:pt idx="508">
                  <c:v>4640</c:v>
                </c:pt>
                <c:pt idx="509">
                  <c:v>4650</c:v>
                </c:pt>
                <c:pt idx="510">
                  <c:v>4660</c:v>
                </c:pt>
                <c:pt idx="511">
                  <c:v>4670</c:v>
                </c:pt>
                <c:pt idx="512">
                  <c:v>4680</c:v>
                </c:pt>
                <c:pt idx="513">
                  <c:v>4690</c:v>
                </c:pt>
                <c:pt idx="514">
                  <c:v>4700</c:v>
                </c:pt>
                <c:pt idx="515">
                  <c:v>4710</c:v>
                </c:pt>
                <c:pt idx="516">
                  <c:v>4720</c:v>
                </c:pt>
                <c:pt idx="517">
                  <c:v>4730</c:v>
                </c:pt>
                <c:pt idx="518">
                  <c:v>4740</c:v>
                </c:pt>
                <c:pt idx="519">
                  <c:v>4750</c:v>
                </c:pt>
                <c:pt idx="520">
                  <c:v>4760</c:v>
                </c:pt>
                <c:pt idx="521">
                  <c:v>4770</c:v>
                </c:pt>
                <c:pt idx="522">
                  <c:v>4780</c:v>
                </c:pt>
                <c:pt idx="523">
                  <c:v>4790</c:v>
                </c:pt>
                <c:pt idx="524">
                  <c:v>4800</c:v>
                </c:pt>
                <c:pt idx="525">
                  <c:v>4810</c:v>
                </c:pt>
                <c:pt idx="526">
                  <c:v>4820</c:v>
                </c:pt>
                <c:pt idx="527">
                  <c:v>4830</c:v>
                </c:pt>
                <c:pt idx="528">
                  <c:v>4840</c:v>
                </c:pt>
                <c:pt idx="529">
                  <c:v>4850</c:v>
                </c:pt>
                <c:pt idx="530">
                  <c:v>4860</c:v>
                </c:pt>
                <c:pt idx="531">
                  <c:v>4870</c:v>
                </c:pt>
                <c:pt idx="532">
                  <c:v>4880</c:v>
                </c:pt>
                <c:pt idx="533">
                  <c:v>4890</c:v>
                </c:pt>
                <c:pt idx="534">
                  <c:v>4900</c:v>
                </c:pt>
                <c:pt idx="535">
                  <c:v>4910</c:v>
                </c:pt>
                <c:pt idx="536">
                  <c:v>4920</c:v>
                </c:pt>
                <c:pt idx="537">
                  <c:v>4930</c:v>
                </c:pt>
                <c:pt idx="538">
                  <c:v>4940</c:v>
                </c:pt>
                <c:pt idx="539">
                  <c:v>4950</c:v>
                </c:pt>
                <c:pt idx="540">
                  <c:v>4960</c:v>
                </c:pt>
                <c:pt idx="541">
                  <c:v>4970</c:v>
                </c:pt>
                <c:pt idx="542">
                  <c:v>4980</c:v>
                </c:pt>
                <c:pt idx="543">
                  <c:v>4990</c:v>
                </c:pt>
                <c:pt idx="544">
                  <c:v>5000</c:v>
                </c:pt>
              </c:numCache>
            </c:numRef>
          </c:xVal>
          <c:yVal>
            <c:numRef>
              <c:f>'skyshine result'!$E$4:$E$548</c:f>
              <c:numCache>
                <c:formatCode>0.00E+00</c:formatCode>
                <c:ptCount val="545"/>
                <c:pt idx="0">
                  <c:v>13.689777599999999</c:v>
                </c:pt>
                <c:pt idx="1">
                  <c:v>13.390816320000001</c:v>
                </c:pt>
                <c:pt idx="2">
                  <c:v>12.974541120000001</c:v>
                </c:pt>
                <c:pt idx="3">
                  <c:v>12.598001280000002</c:v>
                </c:pt>
                <c:pt idx="4">
                  <c:v>12.062520000000001</c:v>
                </c:pt>
                <c:pt idx="5">
                  <c:v>11.35485216</c:v>
                </c:pt>
                <c:pt idx="6">
                  <c:v>10.743684480000001</c:v>
                </c:pt>
                <c:pt idx="7">
                  <c:v>10.020879360000002</c:v>
                </c:pt>
                <c:pt idx="8">
                  <c:v>9.3926822399999992</c:v>
                </c:pt>
                <c:pt idx="9">
                  <c:v>8.7304262399999981</c:v>
                </c:pt>
                <c:pt idx="10">
                  <c:v>8.1022291200000005</c:v>
                </c:pt>
                <c:pt idx="11">
                  <c:v>7.5610713600000006</c:v>
                </c:pt>
                <c:pt idx="12">
                  <c:v>7.0634332800000008</c:v>
                </c:pt>
                <c:pt idx="13">
                  <c:v>6.6074227200000006</c:v>
                </c:pt>
                <c:pt idx="14">
                  <c:v>6.2289907200000005</c:v>
                </c:pt>
                <c:pt idx="15">
                  <c:v>6.0681571199999995</c:v>
                </c:pt>
                <c:pt idx="16">
                  <c:v>5.9357059200000002</c:v>
                </c:pt>
                <c:pt idx="17">
                  <c:v>5.8259606400000008</c:v>
                </c:pt>
                <c:pt idx="18">
                  <c:v>5.8316371199999999</c:v>
                </c:pt>
                <c:pt idx="19">
                  <c:v>5.2696655999999997</c:v>
                </c:pt>
                <c:pt idx="20">
                  <c:v>4.8704198400000003</c:v>
                </c:pt>
                <c:pt idx="21">
                  <c:v>4.6584979200000003</c:v>
                </c:pt>
                <c:pt idx="22">
                  <c:v>4.2762815999999999</c:v>
                </c:pt>
                <c:pt idx="23">
                  <c:v>4.3008796799999995</c:v>
                </c:pt>
                <c:pt idx="24">
                  <c:v>4.03597728</c:v>
                </c:pt>
                <c:pt idx="25">
                  <c:v>3.7767513600000004</c:v>
                </c:pt>
                <c:pt idx="26">
                  <c:v>3.5969961599999998</c:v>
                </c:pt>
                <c:pt idx="27">
                  <c:v>3.2601916799999997</c:v>
                </c:pt>
                <c:pt idx="28">
                  <c:v>3.11071104</c:v>
                </c:pt>
                <c:pt idx="29">
                  <c:v>2.9725833600000002</c:v>
                </c:pt>
                <c:pt idx="30">
                  <c:v>3.2072112000000002</c:v>
                </c:pt>
                <c:pt idx="31">
                  <c:v>2.9896128000000002</c:v>
                </c:pt>
                <c:pt idx="32">
                  <c:v>2.7663379199999998</c:v>
                </c:pt>
                <c:pt idx="33">
                  <c:v>2.6547004799999998</c:v>
                </c:pt>
                <c:pt idx="34">
                  <c:v>2.5638768000000001</c:v>
                </c:pt>
                <c:pt idx="35">
                  <c:v>2.4352099200000001</c:v>
                </c:pt>
                <c:pt idx="36">
                  <c:v>2.3765529600000002</c:v>
                </c:pt>
                <c:pt idx="37">
                  <c:v>2.2762684799999997</c:v>
                </c:pt>
                <c:pt idx="38">
                  <c:v>2.1949056000000002</c:v>
                </c:pt>
                <c:pt idx="39">
                  <c:v>2.1192191999999999</c:v>
                </c:pt>
                <c:pt idx="40">
                  <c:v>2.0662387199999999</c:v>
                </c:pt>
                <c:pt idx="41">
                  <c:v>1.9943366400000002</c:v>
                </c:pt>
                <c:pt idx="42">
                  <c:v>1.95270912</c:v>
                </c:pt>
                <c:pt idx="43">
                  <c:v>1.8633991679999999</c:v>
                </c:pt>
                <c:pt idx="44">
                  <c:v>1.8242314560000001</c:v>
                </c:pt>
                <c:pt idx="45">
                  <c:v>1.7754137279999997</c:v>
                </c:pt>
                <c:pt idx="46">
                  <c:v>1.7423009279999999</c:v>
                </c:pt>
                <c:pt idx="47">
                  <c:v>1.6804272959999997</c:v>
                </c:pt>
                <c:pt idx="48">
                  <c:v>1.6387997759999999</c:v>
                </c:pt>
                <c:pt idx="49">
                  <c:v>1.6011457920000001</c:v>
                </c:pt>
                <c:pt idx="50">
                  <c:v>1.417984704</c:v>
                </c:pt>
                <c:pt idx="51">
                  <c:v>1.1404048319999998</c:v>
                </c:pt>
                <c:pt idx="52">
                  <c:v>0.94267411200000006</c:v>
                </c:pt>
                <c:pt idx="53">
                  <c:v>0.79167974399999996</c:v>
                </c:pt>
                <c:pt idx="54">
                  <c:v>0.68004230399999999</c:v>
                </c:pt>
                <c:pt idx="55">
                  <c:v>0.58656960000000002</c:v>
                </c:pt>
                <c:pt idx="56">
                  <c:v>0.51239692800000003</c:v>
                </c:pt>
                <c:pt idx="57">
                  <c:v>0.453550752</c:v>
                </c:pt>
                <c:pt idx="58">
                  <c:v>0.40378694400000004</c:v>
                </c:pt>
                <c:pt idx="59">
                  <c:v>0.36253785600000005</c:v>
                </c:pt>
                <c:pt idx="60">
                  <c:v>0.32582995199999998</c:v>
                </c:pt>
                <c:pt idx="61">
                  <c:v>0.29536617599999998</c:v>
                </c:pt>
                <c:pt idx="62">
                  <c:v>0.26868671999999999</c:v>
                </c:pt>
                <c:pt idx="63">
                  <c:v>0.24446707200000001</c:v>
                </c:pt>
                <c:pt idx="64">
                  <c:v>0.22384252799999999</c:v>
                </c:pt>
                <c:pt idx="65">
                  <c:v>0.20454249600000002</c:v>
                </c:pt>
                <c:pt idx="66">
                  <c:v>0.18870511680000002</c:v>
                </c:pt>
                <c:pt idx="67">
                  <c:v>0.17421117119999999</c:v>
                </c:pt>
                <c:pt idx="68">
                  <c:v>0.16047408960000001</c:v>
                </c:pt>
                <c:pt idx="69">
                  <c:v>0.1487805408</c:v>
                </c:pt>
                <c:pt idx="70">
                  <c:v>0.13837366079999999</c:v>
                </c:pt>
                <c:pt idx="71">
                  <c:v>0.12866688000000001</c:v>
                </c:pt>
                <c:pt idx="72">
                  <c:v>0.11962235519999999</c:v>
                </c:pt>
                <c:pt idx="73">
                  <c:v>0.112678128</c:v>
                </c:pt>
                <c:pt idx="74">
                  <c:v>0.10382281919999999</c:v>
                </c:pt>
                <c:pt idx="75">
                  <c:v>9.7654377599999995E-2</c:v>
                </c:pt>
                <c:pt idx="76">
                  <c:v>9.1580544000000014E-2</c:v>
                </c:pt>
                <c:pt idx="77">
                  <c:v>8.5677004799999984E-2</c:v>
                </c:pt>
                <c:pt idx="78">
                  <c:v>8.0397878399999997E-2</c:v>
                </c:pt>
                <c:pt idx="79">
                  <c:v>7.5629635199999989E-2</c:v>
                </c:pt>
                <c:pt idx="80">
                  <c:v>7.1220902400000008E-2</c:v>
                </c:pt>
                <c:pt idx="81">
                  <c:v>6.7247366399999994E-2</c:v>
                </c:pt>
                <c:pt idx="82">
                  <c:v>6.3198143999999998E-2</c:v>
                </c:pt>
                <c:pt idx="83">
                  <c:v>5.9603040000000003E-2</c:v>
                </c:pt>
                <c:pt idx="84">
                  <c:v>5.6102544000000004E-2</c:v>
                </c:pt>
                <c:pt idx="85">
                  <c:v>5.3472441600000004E-2</c:v>
                </c:pt>
                <c:pt idx="86">
                  <c:v>5.0634201600000005E-2</c:v>
                </c:pt>
                <c:pt idx="87">
                  <c:v>4.7663510399999998E-2</c:v>
                </c:pt>
                <c:pt idx="88">
                  <c:v>4.5336153599999998E-2</c:v>
                </c:pt>
                <c:pt idx="89">
                  <c:v>4.3122326400000001E-2</c:v>
                </c:pt>
                <c:pt idx="90">
                  <c:v>4.0397616000000004E-2</c:v>
                </c:pt>
                <c:pt idx="91">
                  <c:v>3.8240553599999998E-2</c:v>
                </c:pt>
                <c:pt idx="92">
                  <c:v>3.6443001599999997E-2</c:v>
                </c:pt>
                <c:pt idx="93">
                  <c:v>3.4834665600000002E-2</c:v>
                </c:pt>
                <c:pt idx="94">
                  <c:v>3.29046624E-2</c:v>
                </c:pt>
                <c:pt idx="95">
                  <c:v>3.1542307200000001E-2</c:v>
                </c:pt>
                <c:pt idx="96">
                  <c:v>3.0028579199999999E-2</c:v>
                </c:pt>
                <c:pt idx="97">
                  <c:v>2.8533772799999999E-2</c:v>
                </c:pt>
                <c:pt idx="98">
                  <c:v>2.7398476799999998E-2</c:v>
                </c:pt>
                <c:pt idx="99">
                  <c:v>2.5884748799999999E-2</c:v>
                </c:pt>
                <c:pt idx="100">
                  <c:v>2.4673766400000002E-2</c:v>
                </c:pt>
                <c:pt idx="101">
                  <c:v>2.3651999999999999E-2</c:v>
                </c:pt>
                <c:pt idx="102">
                  <c:v>2.2535625600000001E-2</c:v>
                </c:pt>
                <c:pt idx="103">
                  <c:v>2.1608467200000002E-2</c:v>
                </c:pt>
                <c:pt idx="104">
                  <c:v>2.0548857600000001E-2</c:v>
                </c:pt>
                <c:pt idx="105">
                  <c:v>1.96595424E-2</c:v>
                </c:pt>
                <c:pt idx="106">
                  <c:v>1.8861050879999997E-2</c:v>
                </c:pt>
                <c:pt idx="107">
                  <c:v>1.8202579199999999E-2</c:v>
                </c:pt>
                <c:pt idx="108">
                  <c:v>1.7273528640000001E-2</c:v>
                </c:pt>
                <c:pt idx="109">
                  <c:v>1.6751292479999999E-2</c:v>
                </c:pt>
                <c:pt idx="110">
                  <c:v>1.6107958080000002E-2</c:v>
                </c:pt>
                <c:pt idx="111">
                  <c:v>1.5220535040000002E-2</c:v>
                </c:pt>
                <c:pt idx="112">
                  <c:v>1.4573416319999999E-2</c:v>
                </c:pt>
                <c:pt idx="113">
                  <c:v>1.4098484160000001E-2</c:v>
                </c:pt>
                <c:pt idx="114">
                  <c:v>1.343812032E-2</c:v>
                </c:pt>
                <c:pt idx="115">
                  <c:v>1.2927237120000001E-2</c:v>
                </c:pt>
                <c:pt idx="116">
                  <c:v>1.239932448E-2</c:v>
                </c:pt>
                <c:pt idx="117">
                  <c:v>1.1839245119999999E-2</c:v>
                </c:pt>
                <c:pt idx="118">
                  <c:v>1.1405940480000001E-2</c:v>
                </c:pt>
                <c:pt idx="119">
                  <c:v>1.113346944E-2</c:v>
                </c:pt>
                <c:pt idx="120">
                  <c:v>1.0588527359999999E-2</c:v>
                </c:pt>
                <c:pt idx="121">
                  <c:v>1.0278213120000001E-2</c:v>
                </c:pt>
                <c:pt idx="122">
                  <c:v>9.8638300800000002E-3</c:v>
                </c:pt>
                <c:pt idx="123">
                  <c:v>9.4437705600000001E-3</c:v>
                </c:pt>
                <c:pt idx="124">
                  <c:v>9.1712995200000005E-3</c:v>
                </c:pt>
                <c:pt idx="125">
                  <c:v>8.7550243200000006E-3</c:v>
                </c:pt>
                <c:pt idx="126">
                  <c:v>8.5904064000000002E-3</c:v>
                </c:pt>
                <c:pt idx="127">
                  <c:v>8.0719545599999987E-3</c:v>
                </c:pt>
                <c:pt idx="128">
                  <c:v>7.9054444800000009E-3</c:v>
                </c:pt>
                <c:pt idx="129">
                  <c:v>7.5326889600000006E-3</c:v>
                </c:pt>
                <c:pt idx="130">
                  <c:v>7.2734630400000007E-3</c:v>
                </c:pt>
                <c:pt idx="131">
                  <c:v>7.1277667200000004E-3</c:v>
                </c:pt>
                <c:pt idx="132">
                  <c:v>6.804207359999999E-3</c:v>
                </c:pt>
                <c:pt idx="133">
                  <c:v>6.6547267200000003E-3</c:v>
                </c:pt>
                <c:pt idx="134">
                  <c:v>6.4068537599999992E-3</c:v>
                </c:pt>
                <c:pt idx="135">
                  <c:v>6.1003238400000005E-3</c:v>
                </c:pt>
                <c:pt idx="136">
                  <c:v>5.948951039999999E-3</c:v>
                </c:pt>
                <c:pt idx="137">
                  <c:v>5.70675456E-3</c:v>
                </c:pt>
                <c:pt idx="138">
                  <c:v>5.5440287999999997E-3</c:v>
                </c:pt>
                <c:pt idx="139">
                  <c:v>5.4002246400000004E-3</c:v>
                </c:pt>
                <c:pt idx="140">
                  <c:v>5.2166851199999999E-3</c:v>
                </c:pt>
                <c:pt idx="141">
                  <c:v>5.0331455999999995E-3</c:v>
                </c:pt>
                <c:pt idx="142">
                  <c:v>4.9366454399999999E-3</c:v>
                </c:pt>
                <c:pt idx="143">
                  <c:v>4.7228313599999997E-3</c:v>
                </c:pt>
                <c:pt idx="144">
                  <c:v>4.5733507200000001E-3</c:v>
                </c:pt>
                <c:pt idx="145">
                  <c:v>4.4844192000000008E-3</c:v>
                </c:pt>
                <c:pt idx="146">
                  <c:v>4.3046639999999997E-3</c:v>
                </c:pt>
                <c:pt idx="147">
                  <c:v>4.2270854400000002E-3</c:v>
                </c:pt>
                <c:pt idx="148">
                  <c:v>4.0870655999999993E-3</c:v>
                </c:pt>
                <c:pt idx="149">
                  <c:v>3.9470457600000002E-3</c:v>
                </c:pt>
                <c:pt idx="150">
                  <c:v>3.8051337600000005E-3</c:v>
                </c:pt>
                <c:pt idx="151">
                  <c:v>3.6953884800000002E-3</c:v>
                </c:pt>
                <c:pt idx="152">
                  <c:v>3.5553686399999998E-3</c:v>
                </c:pt>
                <c:pt idx="153">
                  <c:v>3.4967116800000003E-3</c:v>
                </c:pt>
                <c:pt idx="154">
                  <c:v>3.3585840000000004E-3</c:v>
                </c:pt>
                <c:pt idx="155">
                  <c:v>3.32452512E-3</c:v>
                </c:pt>
                <c:pt idx="156">
                  <c:v>3.1126031999999999E-3</c:v>
                </c:pt>
                <c:pt idx="157">
                  <c:v>3.0823286400000001E-3</c:v>
                </c:pt>
                <c:pt idx="158">
                  <c:v>2.9877206399999997E-3</c:v>
                </c:pt>
                <c:pt idx="159">
                  <c:v>2.9252793600000001E-3</c:v>
                </c:pt>
                <c:pt idx="160">
                  <c:v>2.8249948799999999E-3</c:v>
                </c:pt>
                <c:pt idx="161">
                  <c:v>2.72281824E-3</c:v>
                </c:pt>
                <c:pt idx="162">
                  <c:v>2.6584847999999999E-3</c:v>
                </c:pt>
                <c:pt idx="163">
                  <c:v>2.6111808000000001E-3</c:v>
                </c:pt>
                <c:pt idx="164">
                  <c:v>2.5260335999999998E-3</c:v>
                </c:pt>
                <c:pt idx="165">
                  <c:v>2.4276412800000001E-3</c:v>
                </c:pt>
                <c:pt idx="166">
                  <c:v>2.4219648000000002E-3</c:v>
                </c:pt>
                <c:pt idx="167">
                  <c:v>2.3406019199999997E-3</c:v>
                </c:pt>
                <c:pt idx="168">
                  <c:v>2.2611312000000001E-3</c:v>
                </c:pt>
                <c:pt idx="169">
                  <c:v>2.19112128E-3</c:v>
                </c:pt>
                <c:pt idx="170">
                  <c:v>2.1059740800000002E-3</c:v>
                </c:pt>
                <c:pt idx="171">
                  <c:v>2.0605622399999996E-3</c:v>
                </c:pt>
                <c:pt idx="172">
                  <c:v>2.0605622399999996E-3</c:v>
                </c:pt>
                <c:pt idx="173">
                  <c:v>1.98109152E-3</c:v>
                </c:pt>
                <c:pt idx="174">
                  <c:v>1.9016208000000002E-3</c:v>
                </c:pt>
                <c:pt idx="175">
                  <c:v>1.8792933119999998E-3</c:v>
                </c:pt>
                <c:pt idx="176">
                  <c:v>1.8195010559999998E-3</c:v>
                </c:pt>
                <c:pt idx="177">
                  <c:v>1.7674666559999999E-3</c:v>
                </c:pt>
                <c:pt idx="178">
                  <c:v>1.7561136959999999E-3</c:v>
                </c:pt>
                <c:pt idx="179">
                  <c:v>1.7133508799999999E-3</c:v>
                </c:pt>
                <c:pt idx="180">
                  <c:v>1.6393674239999999E-3</c:v>
                </c:pt>
                <c:pt idx="181">
                  <c:v>1.565194752E-3</c:v>
                </c:pt>
                <c:pt idx="182">
                  <c:v>1.5419211839999998E-3</c:v>
                </c:pt>
                <c:pt idx="183">
                  <c:v>1.5067270079999998E-3</c:v>
                </c:pt>
                <c:pt idx="184">
                  <c:v>1.520918208E-3</c:v>
                </c:pt>
                <c:pt idx="185">
                  <c:v>1.428202368E-3</c:v>
                </c:pt>
                <c:pt idx="186">
                  <c:v>1.4246072640000001E-3</c:v>
                </c:pt>
                <c:pt idx="187">
                  <c:v>1.414200384E-3</c:v>
                </c:pt>
                <c:pt idx="188">
                  <c:v>1.355164992E-3</c:v>
                </c:pt>
                <c:pt idx="189">
                  <c:v>1.2904531200000002E-3</c:v>
                </c:pt>
                <c:pt idx="190">
                  <c:v>1.2913992E-3</c:v>
                </c:pt>
                <c:pt idx="191">
                  <c:v>1.2613138560000001E-3</c:v>
                </c:pt>
                <c:pt idx="192">
                  <c:v>1.238607936E-3</c:v>
                </c:pt>
                <c:pt idx="193">
                  <c:v>1.1861951039999999E-3</c:v>
                </c:pt>
                <c:pt idx="194">
                  <c:v>1.1392695359999999E-3</c:v>
                </c:pt>
                <c:pt idx="195">
                  <c:v>1.1369989440000001E-3</c:v>
                </c:pt>
                <c:pt idx="196">
                  <c:v>1.1091841920000001E-3</c:v>
                </c:pt>
                <c:pt idx="197">
                  <c:v>1.0645292159999998E-3</c:v>
                </c:pt>
                <c:pt idx="198">
                  <c:v>1.0817478720000001E-3</c:v>
                </c:pt>
                <c:pt idx="199">
                  <c:v>1.0656645119999999E-3</c:v>
                </c:pt>
                <c:pt idx="200">
                  <c:v>1.0062506880000001E-3</c:v>
                </c:pt>
                <c:pt idx="201">
                  <c:v>9.555408E-4</c:v>
                </c:pt>
                <c:pt idx="202">
                  <c:v>9.3775449600000003E-4</c:v>
                </c:pt>
                <c:pt idx="203">
                  <c:v>9.5743295999999999E-4</c:v>
                </c:pt>
                <c:pt idx="204">
                  <c:v>9.1542700799999998E-4</c:v>
                </c:pt>
                <c:pt idx="205">
                  <c:v>8.9007206399999996E-4</c:v>
                </c:pt>
                <c:pt idx="206">
                  <c:v>9.1050739200000002E-4</c:v>
                </c:pt>
                <c:pt idx="207">
                  <c:v>8.6604163199999987E-4</c:v>
                </c:pt>
                <c:pt idx="208">
                  <c:v>8.3690236799999998E-4</c:v>
                </c:pt>
                <c:pt idx="209">
                  <c:v>8.4920140799999994E-4</c:v>
                </c:pt>
                <c:pt idx="210">
                  <c:v>7.9565327999999997E-4</c:v>
                </c:pt>
                <c:pt idx="211">
                  <c:v>7.8808463999999992E-4</c:v>
                </c:pt>
                <c:pt idx="212">
                  <c:v>7.6897382400000001E-4</c:v>
                </c:pt>
                <c:pt idx="213">
                  <c:v>7.6045910400000002E-4</c:v>
                </c:pt>
                <c:pt idx="214">
                  <c:v>7.2583257600000001E-4</c:v>
                </c:pt>
                <c:pt idx="215">
                  <c:v>7.1996688000000001E-4</c:v>
                </c:pt>
                <c:pt idx="216">
                  <c:v>7.0918156799999992E-4</c:v>
                </c:pt>
                <c:pt idx="217">
                  <c:v>6.9858547200000001E-4</c:v>
                </c:pt>
                <c:pt idx="218">
                  <c:v>6.63958944E-4</c:v>
                </c:pt>
                <c:pt idx="219">
                  <c:v>6.5374127999999997E-4</c:v>
                </c:pt>
                <c:pt idx="220">
                  <c:v>6.3746870399999998E-4</c:v>
                </c:pt>
                <c:pt idx="221">
                  <c:v>6.4428048000000004E-4</c:v>
                </c:pt>
                <c:pt idx="222">
                  <c:v>6.3330595200000001E-4</c:v>
                </c:pt>
                <c:pt idx="223">
                  <c:v>6.1533043199999999E-4</c:v>
                </c:pt>
                <c:pt idx="224">
                  <c:v>5.8846175999999997E-4</c:v>
                </c:pt>
                <c:pt idx="225">
                  <c:v>5.9262451200000005E-4</c:v>
                </c:pt>
                <c:pt idx="226">
                  <c:v>5.6310681599999995E-4</c:v>
                </c:pt>
                <c:pt idx="227">
                  <c:v>5.5175385600000004E-4</c:v>
                </c:pt>
                <c:pt idx="228">
                  <c:v>5.4513129599999992E-4</c:v>
                </c:pt>
                <c:pt idx="229">
                  <c:v>5.360489280000001E-4</c:v>
                </c:pt>
                <c:pt idx="230">
                  <c:v>5.1447830399999994E-4</c:v>
                </c:pt>
                <c:pt idx="231">
                  <c:v>5.1542438399999999E-4</c:v>
                </c:pt>
                <c:pt idx="232">
                  <c:v>4.8950179199999991E-4</c:v>
                </c:pt>
                <c:pt idx="233">
                  <c:v>4.8212236800000002E-4</c:v>
                </c:pt>
                <c:pt idx="234">
                  <c:v>4.8363609599999996E-4</c:v>
                </c:pt>
                <c:pt idx="235">
                  <c:v>4.6168704000000002E-4</c:v>
                </c:pt>
                <c:pt idx="236">
                  <c:v>4.8571747199999994E-4</c:v>
                </c:pt>
                <c:pt idx="237">
                  <c:v>4.4749584000000002E-4</c:v>
                </c:pt>
                <c:pt idx="238">
                  <c:v>4.5355075199999992E-4</c:v>
                </c:pt>
                <c:pt idx="239">
                  <c:v>4.3065561599999998E-4</c:v>
                </c:pt>
                <c:pt idx="240">
                  <c:v>4.3368307200000001E-4</c:v>
                </c:pt>
                <c:pt idx="241">
                  <c:v>4.1059871999999997E-4</c:v>
                </c:pt>
                <c:pt idx="242">
                  <c:v>4.0757126399999999E-4</c:v>
                </c:pt>
                <c:pt idx="243">
                  <c:v>3.9035260800000007E-4</c:v>
                </c:pt>
                <c:pt idx="244">
                  <c:v>3.9054182400000001E-4</c:v>
                </c:pt>
                <c:pt idx="245">
                  <c:v>3.7786435200000006E-4</c:v>
                </c:pt>
                <c:pt idx="246">
                  <c:v>3.8505456E-4</c:v>
                </c:pt>
                <c:pt idx="247">
                  <c:v>3.6670060799999998E-4</c:v>
                </c:pt>
                <c:pt idx="248">
                  <c:v>3.6007804799999997E-4</c:v>
                </c:pt>
                <c:pt idx="249">
                  <c:v>3.5591529600000001E-4</c:v>
                </c:pt>
                <c:pt idx="250">
                  <c:v>3.5080646399999999E-4</c:v>
                </c:pt>
                <c:pt idx="251">
                  <c:v>3.4039958399999996E-4</c:v>
                </c:pt>
                <c:pt idx="252">
                  <c:v>3.2374857599999998E-4</c:v>
                </c:pt>
                <c:pt idx="253">
                  <c:v>3.2318092799999998E-4</c:v>
                </c:pt>
                <c:pt idx="254">
                  <c:v>3.1561228799999999E-4</c:v>
                </c:pt>
                <c:pt idx="255">
                  <c:v>3.20910336E-4</c:v>
                </c:pt>
                <c:pt idx="256">
                  <c:v>3.0539462400000001E-4</c:v>
                </c:pt>
                <c:pt idx="257">
                  <c:v>2.9858284800000001E-4</c:v>
                </c:pt>
                <c:pt idx="258">
                  <c:v>2.9744755199999996E-4</c:v>
                </c:pt>
                <c:pt idx="259">
                  <c:v>2.85905376E-4</c:v>
                </c:pt>
                <c:pt idx="260">
                  <c:v>2.7947203199999999E-4</c:v>
                </c:pt>
                <c:pt idx="261">
                  <c:v>2.8912204799999997E-4</c:v>
                </c:pt>
                <c:pt idx="262">
                  <c:v>2.6792985599999997E-4</c:v>
                </c:pt>
                <c:pt idx="263">
                  <c:v>2.64523968E-4</c:v>
                </c:pt>
                <c:pt idx="264">
                  <c:v>2.6490240000000005E-4</c:v>
                </c:pt>
                <c:pt idx="265">
                  <c:v>2.5998278399999998E-4</c:v>
                </c:pt>
                <c:pt idx="266">
                  <c:v>2.5827983999999999E-4</c:v>
                </c:pt>
                <c:pt idx="267">
                  <c:v>2.4219648E-4</c:v>
                </c:pt>
                <c:pt idx="268">
                  <c:v>2.4825139200000001E-4</c:v>
                </c:pt>
                <c:pt idx="269">
                  <c:v>2.3670921599999996E-4</c:v>
                </c:pt>
                <c:pt idx="270">
                  <c:v>2.4125039999999998E-4</c:v>
                </c:pt>
                <c:pt idx="271">
                  <c:v>2.2819449600000003E-4</c:v>
                </c:pt>
                <c:pt idx="272">
                  <c:v>2.3065430400000001E-4</c:v>
                </c:pt>
                <c:pt idx="273">
                  <c:v>2.2403174400000001E-4</c:v>
                </c:pt>
                <c:pt idx="274">
                  <c:v>2.2649155200000001E-4</c:v>
                </c:pt>
                <c:pt idx="275">
                  <c:v>2.14570944E-4</c:v>
                </c:pt>
                <c:pt idx="276">
                  <c:v>2.09840544E-4</c:v>
                </c:pt>
                <c:pt idx="277">
                  <c:v>1.9697385600000002E-4</c:v>
                </c:pt>
                <c:pt idx="278">
                  <c:v>2.0170425600000001E-4</c:v>
                </c:pt>
                <c:pt idx="279">
                  <c:v>1.9110815999999998E-4</c:v>
                </c:pt>
                <c:pt idx="280">
                  <c:v>1.9262188799999997E-4</c:v>
                </c:pt>
                <c:pt idx="281">
                  <c:v>1.8372873600000001E-4</c:v>
                </c:pt>
                <c:pt idx="282">
                  <c:v>1.9470326399999998E-4</c:v>
                </c:pt>
                <c:pt idx="283">
                  <c:v>1.78714512E-4</c:v>
                </c:pt>
                <c:pt idx="284">
                  <c:v>1.814770656E-4</c:v>
                </c:pt>
                <c:pt idx="285">
                  <c:v>1.7267852159999998E-4</c:v>
                </c:pt>
                <c:pt idx="286">
                  <c:v>1.6751292480000001E-4</c:v>
                </c:pt>
                <c:pt idx="287">
                  <c:v>1.7048361600000001E-4</c:v>
                </c:pt>
                <c:pt idx="288">
                  <c:v>1.661884128E-4</c:v>
                </c:pt>
                <c:pt idx="289">
                  <c:v>1.6514772479999998E-4</c:v>
                </c:pt>
                <c:pt idx="290">
                  <c:v>1.5693575040000001E-4</c:v>
                </c:pt>
                <c:pt idx="291">
                  <c:v>1.650720384E-4</c:v>
                </c:pt>
                <c:pt idx="292">
                  <c:v>1.5192152639999999E-4</c:v>
                </c:pt>
                <c:pt idx="293">
                  <c:v>1.5349201920000002E-4</c:v>
                </c:pt>
                <c:pt idx="294">
                  <c:v>1.4113621439999999E-4</c:v>
                </c:pt>
                <c:pt idx="295">
                  <c:v>1.4427720000000002E-4</c:v>
                </c:pt>
                <c:pt idx="296">
                  <c:v>1.5337848959999999E-4</c:v>
                </c:pt>
                <c:pt idx="297">
                  <c:v>1.3860071999999998E-4</c:v>
                </c:pt>
                <c:pt idx="298">
                  <c:v>1.4649102720000001E-4</c:v>
                </c:pt>
                <c:pt idx="299">
                  <c:v>1.2758834880000002E-4</c:v>
                </c:pt>
                <c:pt idx="300">
                  <c:v>1.343812032E-4</c:v>
                </c:pt>
                <c:pt idx="301">
                  <c:v>1.2881825280000001E-4</c:v>
                </c:pt>
                <c:pt idx="302">
                  <c:v>1.365761088E-4</c:v>
                </c:pt>
                <c:pt idx="303">
                  <c:v>1.2189294720000001E-4</c:v>
                </c:pt>
                <c:pt idx="304">
                  <c:v>1.18165392E-4</c:v>
                </c:pt>
                <c:pt idx="305">
                  <c:v>1.192250016E-4</c:v>
                </c:pt>
                <c:pt idx="306">
                  <c:v>1.160650944E-4</c:v>
                </c:pt>
                <c:pt idx="307">
                  <c:v>1.1905470720000002E-4</c:v>
                </c:pt>
                <c:pt idx="308">
                  <c:v>1.151000928E-4</c:v>
                </c:pt>
                <c:pt idx="309">
                  <c:v>1.1385126720000001E-4</c:v>
                </c:pt>
                <c:pt idx="310">
                  <c:v>1.1986833600000001E-4</c:v>
                </c:pt>
                <c:pt idx="311">
                  <c:v>1.1124008640000001E-4</c:v>
                </c:pt>
                <c:pt idx="312">
                  <c:v>1.0741792320000001E-4</c:v>
                </c:pt>
                <c:pt idx="313">
                  <c:v>1.019685024E-4</c:v>
                </c:pt>
                <c:pt idx="314">
                  <c:v>1.0024663680000001E-4</c:v>
                </c:pt>
                <c:pt idx="315">
                  <c:v>1.098588096E-4</c:v>
                </c:pt>
                <c:pt idx="316">
                  <c:v>1.0406880000000001E-4</c:v>
                </c:pt>
                <c:pt idx="317">
                  <c:v>9.6954278400000001E-5</c:v>
                </c:pt>
                <c:pt idx="318">
                  <c:v>9.2564467200000004E-5</c:v>
                </c:pt>
                <c:pt idx="319">
                  <c:v>1.0162791360000001E-4</c:v>
                </c:pt>
                <c:pt idx="320">
                  <c:v>9.6046041599999997E-5</c:v>
                </c:pt>
                <c:pt idx="321">
                  <c:v>9.3680841600000001E-5</c:v>
                </c:pt>
                <c:pt idx="322">
                  <c:v>9.139132800000001E-5</c:v>
                </c:pt>
                <c:pt idx="323">
                  <c:v>8.6225731199999998E-5</c:v>
                </c:pt>
                <c:pt idx="324">
                  <c:v>8.2006214400000006E-5</c:v>
                </c:pt>
                <c:pt idx="325">
                  <c:v>8.9063971200000004E-5</c:v>
                </c:pt>
                <c:pt idx="326">
                  <c:v>8.2630627199999998E-5</c:v>
                </c:pt>
                <c:pt idx="327">
                  <c:v>8.1287193599999987E-5</c:v>
                </c:pt>
                <c:pt idx="328">
                  <c:v>7.9508563199999995E-5</c:v>
                </c:pt>
                <c:pt idx="329">
                  <c:v>7.7729932799999989E-5</c:v>
                </c:pt>
                <c:pt idx="330">
                  <c:v>7.6708166400000005E-5</c:v>
                </c:pt>
                <c:pt idx="331">
                  <c:v>7.6254048000000003E-5</c:v>
                </c:pt>
                <c:pt idx="332">
                  <c:v>6.9896390400000003E-5</c:v>
                </c:pt>
                <c:pt idx="333">
                  <c:v>7.1864236800000007E-5</c:v>
                </c:pt>
                <c:pt idx="334">
                  <c:v>7.5705321600000002E-5</c:v>
                </c:pt>
                <c:pt idx="335">
                  <c:v>7.0558646399999998E-5</c:v>
                </c:pt>
                <c:pt idx="336">
                  <c:v>7.1353353599999995E-5</c:v>
                </c:pt>
                <c:pt idx="337">
                  <c:v>7.6897382400000004E-5</c:v>
                </c:pt>
                <c:pt idx="338">
                  <c:v>7.3150905600000008E-5</c:v>
                </c:pt>
                <c:pt idx="339">
                  <c:v>6.7985308799999996E-5</c:v>
                </c:pt>
                <c:pt idx="340">
                  <c:v>6.5922854399999992E-5</c:v>
                </c:pt>
                <c:pt idx="341">
                  <c:v>6.5279520000000005E-5</c:v>
                </c:pt>
                <c:pt idx="342">
                  <c:v>6.1154611199999999E-5</c:v>
                </c:pt>
                <c:pt idx="343">
                  <c:v>6.1570886399999998E-5</c:v>
                </c:pt>
                <c:pt idx="344">
                  <c:v>6.0378825600000003E-5</c:v>
                </c:pt>
                <c:pt idx="345">
                  <c:v>6.5998540799999997E-5</c:v>
                </c:pt>
                <c:pt idx="346">
                  <c:v>6.1476278399999999E-5</c:v>
                </c:pt>
                <c:pt idx="347">
                  <c:v>5.2450675200000004E-5</c:v>
                </c:pt>
                <c:pt idx="348">
                  <c:v>5.6405289599999993E-5</c:v>
                </c:pt>
                <c:pt idx="349">
                  <c:v>5.99057856E-5</c:v>
                </c:pt>
                <c:pt idx="350">
                  <c:v>5.14289088E-5</c:v>
                </c:pt>
                <c:pt idx="351">
                  <c:v>6.0549120000000001E-5</c:v>
                </c:pt>
                <c:pt idx="352">
                  <c:v>5.2393910400000007E-5</c:v>
                </c:pt>
                <c:pt idx="353">
                  <c:v>5.7105388800000004E-5</c:v>
                </c:pt>
                <c:pt idx="354">
                  <c:v>5.2753420800000003E-5</c:v>
                </c:pt>
                <c:pt idx="355">
                  <c:v>4.8552825599999998E-5</c:v>
                </c:pt>
                <c:pt idx="356">
                  <c:v>5.0388220800000001E-5</c:v>
                </c:pt>
                <c:pt idx="357">
                  <c:v>4.5052329600000005E-5</c:v>
                </c:pt>
                <c:pt idx="358">
                  <c:v>4.86852768E-5</c:v>
                </c:pt>
                <c:pt idx="359">
                  <c:v>4.5071251199999999E-5</c:v>
                </c:pt>
                <c:pt idx="360">
                  <c:v>4.6906646400000001E-5</c:v>
                </c:pt>
                <c:pt idx="361">
                  <c:v>4.7909491199999998E-5</c:v>
                </c:pt>
                <c:pt idx="362">
                  <c:v>4.70958624E-5</c:v>
                </c:pt>
                <c:pt idx="363">
                  <c:v>4.5525369600000001E-5</c:v>
                </c:pt>
                <c:pt idx="364">
                  <c:v>4.6698508800000002E-5</c:v>
                </c:pt>
                <c:pt idx="365">
                  <c:v>4.2762816E-5</c:v>
                </c:pt>
                <c:pt idx="366">
                  <c:v>4.2687129600000002E-5</c:v>
                </c:pt>
                <c:pt idx="367">
                  <c:v>4.6755273599999998E-5</c:v>
                </c:pt>
                <c:pt idx="368">
                  <c:v>3.9773203199999999E-5</c:v>
                </c:pt>
                <c:pt idx="369">
                  <c:v>4.1040950399999999E-5</c:v>
                </c:pt>
                <c:pt idx="370">
                  <c:v>3.94704576E-5</c:v>
                </c:pt>
                <c:pt idx="371">
                  <c:v>3.8827123199999999E-5</c:v>
                </c:pt>
                <c:pt idx="372">
                  <c:v>3.6310550399999994E-5</c:v>
                </c:pt>
                <c:pt idx="373">
                  <c:v>3.8013494400000001E-5</c:v>
                </c:pt>
                <c:pt idx="374">
                  <c:v>3.3604761599999997E-5</c:v>
                </c:pt>
                <c:pt idx="375">
                  <c:v>3.3888585600000001E-5</c:v>
                </c:pt>
                <c:pt idx="376">
                  <c:v>3.79945728E-5</c:v>
                </c:pt>
                <c:pt idx="377">
                  <c:v>3.7143100800000006E-5</c:v>
                </c:pt>
                <c:pt idx="378">
                  <c:v>3.3245251200000001E-5</c:v>
                </c:pt>
                <c:pt idx="379">
                  <c:v>3.6443001600000002E-5</c:v>
                </c:pt>
                <c:pt idx="380">
                  <c:v>3.0577305599999999E-5</c:v>
                </c:pt>
                <c:pt idx="381">
                  <c:v>3.2980348800000004E-5</c:v>
                </c:pt>
                <c:pt idx="382">
                  <c:v>3.1580150399999996E-5</c:v>
                </c:pt>
                <c:pt idx="383">
                  <c:v>2.6319945600000001E-5</c:v>
                </c:pt>
                <c:pt idx="384">
                  <c:v>2.9650147200000004E-5</c:v>
                </c:pt>
                <c:pt idx="385">
                  <c:v>2.7493084799999998E-5</c:v>
                </c:pt>
                <c:pt idx="386">
                  <c:v>2.9517695999999999E-5</c:v>
                </c:pt>
                <c:pt idx="387">
                  <c:v>2.9687990400000003E-5</c:v>
                </c:pt>
                <c:pt idx="388">
                  <c:v>2.9404166399999999E-5</c:v>
                </c:pt>
                <c:pt idx="389">
                  <c:v>3.1523385599999999E-5</c:v>
                </c:pt>
                <c:pt idx="390">
                  <c:v>2.7436319999999998E-5</c:v>
                </c:pt>
                <c:pt idx="391">
                  <c:v>2.8817596800000002E-5</c:v>
                </c:pt>
                <c:pt idx="392">
                  <c:v>2.8552694400000002E-5</c:v>
                </c:pt>
                <c:pt idx="393">
                  <c:v>2.8931126400000002E-5</c:v>
                </c:pt>
                <c:pt idx="394">
                  <c:v>2.9196028800000002E-5</c:v>
                </c:pt>
                <c:pt idx="395">
                  <c:v>1.9356796799999999E-5</c:v>
                </c:pt>
                <c:pt idx="396">
                  <c:v>2.6811907200000002E-5</c:v>
                </c:pt>
                <c:pt idx="397">
                  <c:v>2.34438624E-5</c:v>
                </c:pt>
                <c:pt idx="398">
                  <c:v>2.3633078399999999E-5</c:v>
                </c:pt>
                <c:pt idx="399">
                  <c:v>2.8382400000000001E-5</c:v>
                </c:pt>
                <c:pt idx="400">
                  <c:v>2.2762684800000001E-5</c:v>
                </c:pt>
                <c:pt idx="401">
                  <c:v>2.31221952E-5</c:v>
                </c:pt>
                <c:pt idx="402">
                  <c:v>2.33303328E-5</c:v>
                </c:pt>
                <c:pt idx="403">
                  <c:v>2.2365331199999999E-5</c:v>
                </c:pt>
                <c:pt idx="404">
                  <c:v>2.4862982400000003E-5</c:v>
                </c:pt>
                <c:pt idx="405">
                  <c:v>2.44467072E-5</c:v>
                </c:pt>
                <c:pt idx="406">
                  <c:v>2.1476015999999999E-5</c:v>
                </c:pt>
                <c:pt idx="407">
                  <c:v>2.19112128E-5</c:v>
                </c:pt>
                <c:pt idx="408">
                  <c:v>2.0832681599999999E-5</c:v>
                </c:pt>
                <c:pt idx="409">
                  <c:v>2.0492092799999997E-5</c:v>
                </c:pt>
                <c:pt idx="410">
                  <c:v>1.9451404800000002E-5</c:v>
                </c:pt>
                <c:pt idx="411">
                  <c:v>1.9564934399999999E-5</c:v>
                </c:pt>
                <c:pt idx="412">
                  <c:v>1.791307872E-5</c:v>
                </c:pt>
                <c:pt idx="413">
                  <c:v>2.1721996799999998E-5</c:v>
                </c:pt>
                <c:pt idx="414">
                  <c:v>1.9186502400000002E-5</c:v>
                </c:pt>
                <c:pt idx="415">
                  <c:v>1.866237408E-5</c:v>
                </c:pt>
                <c:pt idx="416">
                  <c:v>1.8758874239999999E-5</c:v>
                </c:pt>
                <c:pt idx="417">
                  <c:v>1.88932176E-5</c:v>
                </c:pt>
                <c:pt idx="418">
                  <c:v>1.565573184E-5</c:v>
                </c:pt>
                <c:pt idx="419">
                  <c:v>1.8003902400000001E-5</c:v>
                </c:pt>
                <c:pt idx="420">
                  <c:v>1.7485450559999997E-5</c:v>
                </c:pt>
                <c:pt idx="421">
                  <c:v>1.8323677439999998E-5</c:v>
                </c:pt>
                <c:pt idx="422">
                  <c:v>1.89972864E-5</c:v>
                </c:pt>
                <c:pt idx="423">
                  <c:v>1.4507190719999999E-5</c:v>
                </c:pt>
                <c:pt idx="424">
                  <c:v>1.6249870080000002E-5</c:v>
                </c:pt>
                <c:pt idx="425">
                  <c:v>1.6503419519999998E-5</c:v>
                </c:pt>
                <c:pt idx="426">
                  <c:v>1.9016208000000001E-5</c:v>
                </c:pt>
                <c:pt idx="427">
                  <c:v>1.7366244479999999E-5</c:v>
                </c:pt>
                <c:pt idx="428">
                  <c:v>1.442961216E-5</c:v>
                </c:pt>
                <c:pt idx="429">
                  <c:v>1.2196863360000001E-5</c:v>
                </c:pt>
                <c:pt idx="430">
                  <c:v>1.4232827519999999E-5</c:v>
                </c:pt>
                <c:pt idx="431">
                  <c:v>1.477398528E-5</c:v>
                </c:pt>
                <c:pt idx="432">
                  <c:v>1.3943327040000001E-5</c:v>
                </c:pt>
                <c:pt idx="433">
                  <c:v>1.4843995200000002E-5</c:v>
                </c:pt>
                <c:pt idx="434">
                  <c:v>1.400387616E-5</c:v>
                </c:pt>
                <c:pt idx="435">
                  <c:v>1.408902336E-5</c:v>
                </c:pt>
                <c:pt idx="436">
                  <c:v>1.1742744959999999E-5</c:v>
                </c:pt>
                <c:pt idx="437">
                  <c:v>1.4219582400000001E-5</c:v>
                </c:pt>
                <c:pt idx="438">
                  <c:v>1.532081952E-5</c:v>
                </c:pt>
                <c:pt idx="439">
                  <c:v>1.2773972159999999E-5</c:v>
                </c:pt>
                <c:pt idx="440">
                  <c:v>1.1048322239999998E-5</c:v>
                </c:pt>
                <c:pt idx="441">
                  <c:v>1.4666132159999998E-5</c:v>
                </c:pt>
                <c:pt idx="442">
                  <c:v>1.114103808E-5</c:v>
                </c:pt>
                <c:pt idx="443">
                  <c:v>1.5267839039999999E-5</c:v>
                </c:pt>
                <c:pt idx="444">
                  <c:v>1.2092794560000001E-5</c:v>
                </c:pt>
                <c:pt idx="445">
                  <c:v>1.0079536319999999E-5</c:v>
                </c:pt>
                <c:pt idx="446">
                  <c:v>1.2100363200000001E-5</c:v>
                </c:pt>
                <c:pt idx="447">
                  <c:v>1.054689984E-5</c:v>
                </c:pt>
                <c:pt idx="448">
                  <c:v>1.2030353279999999E-5</c:v>
                </c:pt>
                <c:pt idx="449">
                  <c:v>1.1776803839999999E-5</c:v>
                </c:pt>
                <c:pt idx="450">
                  <c:v>1.083450816E-5</c:v>
                </c:pt>
                <c:pt idx="451">
                  <c:v>9.2980742399999997E-6</c:v>
                </c:pt>
                <c:pt idx="452">
                  <c:v>7.3775318400000004E-6</c:v>
                </c:pt>
                <c:pt idx="453">
                  <c:v>9.7124572799999981E-6</c:v>
                </c:pt>
                <c:pt idx="454">
                  <c:v>9.7824671999999995E-6</c:v>
                </c:pt>
                <c:pt idx="455">
                  <c:v>1.021198752E-5</c:v>
                </c:pt>
                <c:pt idx="456">
                  <c:v>9.7086729599999992E-6</c:v>
                </c:pt>
                <c:pt idx="457">
                  <c:v>9.1977897600000004E-6</c:v>
                </c:pt>
                <c:pt idx="458">
                  <c:v>8.4314649600000005E-6</c:v>
                </c:pt>
                <c:pt idx="459">
                  <c:v>1.1299979519999999E-5</c:v>
                </c:pt>
                <c:pt idx="460">
                  <c:v>8.6452790400000003E-6</c:v>
                </c:pt>
                <c:pt idx="461">
                  <c:v>9.1485935999999996E-6</c:v>
                </c:pt>
                <c:pt idx="462">
                  <c:v>8.6509555199999986E-6</c:v>
                </c:pt>
                <c:pt idx="463">
                  <c:v>8.8193577599999999E-6</c:v>
                </c:pt>
                <c:pt idx="464">
                  <c:v>9.8978889599999995E-6</c:v>
                </c:pt>
                <c:pt idx="465">
                  <c:v>7.7219049600000008E-6</c:v>
                </c:pt>
                <c:pt idx="466">
                  <c:v>7.4721398400000005E-6</c:v>
                </c:pt>
                <c:pt idx="467">
                  <c:v>9.5970355199999999E-6</c:v>
                </c:pt>
                <c:pt idx="468">
                  <c:v>8.1116899200000013E-6</c:v>
                </c:pt>
                <c:pt idx="469">
                  <c:v>6.0038236800000004E-6</c:v>
                </c:pt>
                <c:pt idx="470">
                  <c:v>7.6594636799999988E-6</c:v>
                </c:pt>
                <c:pt idx="471">
                  <c:v>9.5762217599999992E-6</c:v>
                </c:pt>
                <c:pt idx="472">
                  <c:v>7.7616403200000009E-6</c:v>
                </c:pt>
                <c:pt idx="473">
                  <c:v>7.7597481599999998E-6</c:v>
                </c:pt>
                <c:pt idx="474">
                  <c:v>7.8240815999999995E-6</c:v>
                </c:pt>
                <c:pt idx="475">
                  <c:v>6.6547267199999995E-6</c:v>
                </c:pt>
                <c:pt idx="476">
                  <c:v>6.6585110399999993E-6</c:v>
                </c:pt>
                <c:pt idx="477">
                  <c:v>5.7994704000000003E-6</c:v>
                </c:pt>
                <c:pt idx="478">
                  <c:v>8.164670400000001E-6</c:v>
                </c:pt>
                <c:pt idx="479">
                  <c:v>6.88935456E-6</c:v>
                </c:pt>
                <c:pt idx="480">
                  <c:v>5.79190176E-6</c:v>
                </c:pt>
                <c:pt idx="481">
                  <c:v>5.40022464E-6</c:v>
                </c:pt>
                <c:pt idx="482">
                  <c:v>5.8865097600000001E-6</c:v>
                </c:pt>
                <c:pt idx="483">
                  <c:v>7.4040220799999994E-6</c:v>
                </c:pt>
                <c:pt idx="484">
                  <c:v>5.3264303999999997E-6</c:v>
                </c:pt>
                <c:pt idx="485">
                  <c:v>5.0899104000000006E-6</c:v>
                </c:pt>
                <c:pt idx="486">
                  <c:v>6.7852857600000001E-6</c:v>
                </c:pt>
                <c:pt idx="487">
                  <c:v>7.2961689599999998E-6</c:v>
                </c:pt>
                <c:pt idx="488">
                  <c:v>4.7322921599999999E-6</c:v>
                </c:pt>
                <c:pt idx="489">
                  <c:v>5.8448822399999997E-6</c:v>
                </c:pt>
                <c:pt idx="490">
                  <c:v>4.9915180799999999E-6</c:v>
                </c:pt>
                <c:pt idx="491">
                  <c:v>4.7512137599999994E-6</c:v>
                </c:pt>
                <c:pt idx="492">
                  <c:v>5.1201849600000002E-6</c:v>
                </c:pt>
                <c:pt idx="493">
                  <c:v>6.9688252800000012E-6</c:v>
                </c:pt>
                <c:pt idx="494">
                  <c:v>5.8997548799999996E-6</c:v>
                </c:pt>
                <c:pt idx="495">
                  <c:v>4.3198012800000001E-6</c:v>
                </c:pt>
                <c:pt idx="496">
                  <c:v>5.1182928000000008E-6</c:v>
                </c:pt>
                <c:pt idx="497">
                  <c:v>6.2214220799999999E-6</c:v>
                </c:pt>
                <c:pt idx="498">
                  <c:v>5.8429900799999994E-6</c:v>
                </c:pt>
                <c:pt idx="499">
                  <c:v>4.4163014399999997E-6</c:v>
                </c:pt>
                <c:pt idx="500">
                  <c:v>6.11735328E-6</c:v>
                </c:pt>
                <c:pt idx="501">
                  <c:v>5.3604892799999998E-6</c:v>
                </c:pt>
                <c:pt idx="502">
                  <c:v>3.9129868799999995E-6</c:v>
                </c:pt>
                <c:pt idx="503">
                  <c:v>6.2252064000000005E-6</c:v>
                </c:pt>
                <c:pt idx="504">
                  <c:v>4.8723119999999994E-6</c:v>
                </c:pt>
                <c:pt idx="505">
                  <c:v>4.9990867200000002E-6</c:v>
                </c:pt>
                <c:pt idx="506">
                  <c:v>4.5109094399999998E-6</c:v>
                </c:pt>
                <c:pt idx="507">
                  <c:v>3.74836896E-6</c:v>
                </c:pt>
                <c:pt idx="508">
                  <c:v>3.7105257599999997E-6</c:v>
                </c:pt>
                <c:pt idx="509">
                  <c:v>3.35669184E-6</c:v>
                </c:pt>
                <c:pt idx="510">
                  <c:v>3.7956729600000001E-6</c:v>
                </c:pt>
                <c:pt idx="511">
                  <c:v>3.1353091199999999E-6</c:v>
                </c:pt>
                <c:pt idx="512">
                  <c:v>4.0454380799999995E-6</c:v>
                </c:pt>
                <c:pt idx="513">
                  <c:v>3.1296326400000003E-6</c:v>
                </c:pt>
                <c:pt idx="514">
                  <c:v>4.0965263999999997E-6</c:v>
                </c:pt>
                <c:pt idx="515">
                  <c:v>3.4891430400000005E-6</c:v>
                </c:pt>
                <c:pt idx="516">
                  <c:v>3.6159177599999996E-6</c:v>
                </c:pt>
                <c:pt idx="517">
                  <c:v>3.4853587200000003E-6</c:v>
                </c:pt>
                <c:pt idx="518">
                  <c:v>4.8590668799999999E-6</c:v>
                </c:pt>
                <c:pt idx="519">
                  <c:v>4.5430761600000005E-6</c:v>
                </c:pt>
                <c:pt idx="520">
                  <c:v>3.1958582400000003E-6</c:v>
                </c:pt>
                <c:pt idx="521">
                  <c:v>2.6641612799999996E-6</c:v>
                </c:pt>
                <c:pt idx="522">
                  <c:v>3.6972806400000002E-6</c:v>
                </c:pt>
                <c:pt idx="523">
                  <c:v>2.9631225599999997E-6</c:v>
                </c:pt>
                <c:pt idx="524">
                  <c:v>3.6670060800000002E-6</c:v>
                </c:pt>
                <c:pt idx="525">
                  <c:v>4.4730662399999999E-6</c:v>
                </c:pt>
                <c:pt idx="526">
                  <c:v>2.9933971199999997E-6</c:v>
                </c:pt>
                <c:pt idx="527">
                  <c:v>2.8968969600000001E-6</c:v>
                </c:pt>
                <c:pt idx="528">
                  <c:v>3.44751552E-6</c:v>
                </c:pt>
                <c:pt idx="529">
                  <c:v>3.0842208000000001E-6</c:v>
                </c:pt>
                <c:pt idx="530">
                  <c:v>3.6159177599999996E-6</c:v>
                </c:pt>
                <c:pt idx="531">
                  <c:v>3.6594374399999995E-6</c:v>
                </c:pt>
                <c:pt idx="532">
                  <c:v>2.4333177599999997E-6</c:v>
                </c:pt>
                <c:pt idx="533">
                  <c:v>2.1078662400000001E-6</c:v>
                </c:pt>
                <c:pt idx="534">
                  <c:v>2.3046508799999998E-6</c:v>
                </c:pt>
                <c:pt idx="535">
                  <c:v>3.5288783999999998E-6</c:v>
                </c:pt>
                <c:pt idx="536">
                  <c:v>1.8743736959999999E-6</c:v>
                </c:pt>
                <c:pt idx="537">
                  <c:v>2.6982201600000001E-6</c:v>
                </c:pt>
                <c:pt idx="538">
                  <c:v>2.8155340799999999E-6</c:v>
                </c:pt>
                <c:pt idx="539">
                  <c:v>2.1740918400000001E-6</c:v>
                </c:pt>
                <c:pt idx="540">
                  <c:v>2.6774063999999999E-6</c:v>
                </c:pt>
                <c:pt idx="541">
                  <c:v>1.4715328319999999E-6</c:v>
                </c:pt>
                <c:pt idx="542">
                  <c:v>2.8495929600000001E-6</c:v>
                </c:pt>
                <c:pt idx="543">
                  <c:v>2.8231027200000003E-6</c:v>
                </c:pt>
                <c:pt idx="544">
                  <c:v>2.01893472E-6</c:v>
                </c:pt>
              </c:numCache>
            </c:numRef>
          </c:yVal>
          <c:smooth val="0"/>
        </c:ser>
        <c:dLbls>
          <c:showLegendKey val="0"/>
          <c:showVal val="0"/>
          <c:showCatName val="0"/>
          <c:showSerName val="0"/>
          <c:showPercent val="0"/>
          <c:showBubbleSize val="0"/>
        </c:dLbls>
        <c:axId val="149973584"/>
        <c:axId val="184941088"/>
      </c:scatterChart>
      <c:scatterChart>
        <c:scatterStyle val="lineMarker"/>
        <c:varyColors val="0"/>
        <c:ser>
          <c:idx val="1"/>
          <c:order val="1"/>
          <c:tx>
            <c:v>% error</c:v>
          </c:tx>
          <c:spPr>
            <a:ln w="25400" cap="rnd">
              <a:noFill/>
              <a:round/>
            </a:ln>
            <a:effectLst/>
          </c:spPr>
          <c:marker>
            <c:symbol val="circle"/>
            <c:size val="5"/>
            <c:spPr>
              <a:solidFill>
                <a:schemeClr val="accent2"/>
              </a:solidFill>
              <a:ln w="9525">
                <a:solidFill>
                  <a:schemeClr val="accent2"/>
                </a:solidFill>
              </a:ln>
              <a:effectLst/>
            </c:spPr>
          </c:marker>
          <c:xVal>
            <c:numRef>
              <c:f>'skyshine result'!$F$4:$F$548</c:f>
              <c:numCache>
                <c:formatCode>General</c:formatCode>
                <c:ptCount val="5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60</c:v>
                </c:pt>
                <c:pt idx="51">
                  <c:v>70</c:v>
                </c:pt>
                <c:pt idx="52">
                  <c:v>80</c:v>
                </c:pt>
                <c:pt idx="53">
                  <c:v>90</c:v>
                </c:pt>
                <c:pt idx="54">
                  <c:v>100</c:v>
                </c:pt>
                <c:pt idx="55">
                  <c:v>110</c:v>
                </c:pt>
                <c:pt idx="56">
                  <c:v>120</c:v>
                </c:pt>
                <c:pt idx="57">
                  <c:v>130</c:v>
                </c:pt>
                <c:pt idx="58">
                  <c:v>140</c:v>
                </c:pt>
                <c:pt idx="59">
                  <c:v>150</c:v>
                </c:pt>
                <c:pt idx="60">
                  <c:v>160</c:v>
                </c:pt>
                <c:pt idx="61">
                  <c:v>170</c:v>
                </c:pt>
                <c:pt idx="62">
                  <c:v>180</c:v>
                </c:pt>
                <c:pt idx="63">
                  <c:v>190</c:v>
                </c:pt>
                <c:pt idx="64">
                  <c:v>200</c:v>
                </c:pt>
                <c:pt idx="65">
                  <c:v>210</c:v>
                </c:pt>
                <c:pt idx="66">
                  <c:v>220</c:v>
                </c:pt>
                <c:pt idx="67">
                  <c:v>230</c:v>
                </c:pt>
                <c:pt idx="68">
                  <c:v>240</c:v>
                </c:pt>
                <c:pt idx="69">
                  <c:v>250</c:v>
                </c:pt>
                <c:pt idx="70">
                  <c:v>260</c:v>
                </c:pt>
                <c:pt idx="71">
                  <c:v>270</c:v>
                </c:pt>
                <c:pt idx="72">
                  <c:v>280</c:v>
                </c:pt>
                <c:pt idx="73">
                  <c:v>290</c:v>
                </c:pt>
                <c:pt idx="74">
                  <c:v>300</c:v>
                </c:pt>
                <c:pt idx="75">
                  <c:v>310</c:v>
                </c:pt>
                <c:pt idx="76">
                  <c:v>320</c:v>
                </c:pt>
                <c:pt idx="77">
                  <c:v>330</c:v>
                </c:pt>
                <c:pt idx="78">
                  <c:v>340</c:v>
                </c:pt>
                <c:pt idx="79">
                  <c:v>350</c:v>
                </c:pt>
                <c:pt idx="80">
                  <c:v>360</c:v>
                </c:pt>
                <c:pt idx="81">
                  <c:v>370</c:v>
                </c:pt>
                <c:pt idx="82">
                  <c:v>380</c:v>
                </c:pt>
                <c:pt idx="83">
                  <c:v>390</c:v>
                </c:pt>
                <c:pt idx="84">
                  <c:v>400</c:v>
                </c:pt>
                <c:pt idx="85">
                  <c:v>410</c:v>
                </c:pt>
                <c:pt idx="86">
                  <c:v>420</c:v>
                </c:pt>
                <c:pt idx="87">
                  <c:v>430</c:v>
                </c:pt>
                <c:pt idx="88">
                  <c:v>440</c:v>
                </c:pt>
                <c:pt idx="89">
                  <c:v>450</c:v>
                </c:pt>
                <c:pt idx="90">
                  <c:v>460</c:v>
                </c:pt>
                <c:pt idx="91">
                  <c:v>470</c:v>
                </c:pt>
                <c:pt idx="92">
                  <c:v>480</c:v>
                </c:pt>
                <c:pt idx="93">
                  <c:v>490</c:v>
                </c:pt>
                <c:pt idx="94">
                  <c:v>500</c:v>
                </c:pt>
                <c:pt idx="95">
                  <c:v>510</c:v>
                </c:pt>
                <c:pt idx="96">
                  <c:v>520</c:v>
                </c:pt>
                <c:pt idx="97">
                  <c:v>530</c:v>
                </c:pt>
                <c:pt idx="98">
                  <c:v>540</c:v>
                </c:pt>
                <c:pt idx="99">
                  <c:v>550</c:v>
                </c:pt>
                <c:pt idx="100">
                  <c:v>560</c:v>
                </c:pt>
                <c:pt idx="101">
                  <c:v>570</c:v>
                </c:pt>
                <c:pt idx="102">
                  <c:v>580</c:v>
                </c:pt>
                <c:pt idx="103">
                  <c:v>590</c:v>
                </c:pt>
                <c:pt idx="104">
                  <c:v>600</c:v>
                </c:pt>
                <c:pt idx="105">
                  <c:v>610</c:v>
                </c:pt>
                <c:pt idx="106">
                  <c:v>620</c:v>
                </c:pt>
                <c:pt idx="107">
                  <c:v>630</c:v>
                </c:pt>
                <c:pt idx="108">
                  <c:v>640</c:v>
                </c:pt>
                <c:pt idx="109">
                  <c:v>650</c:v>
                </c:pt>
                <c:pt idx="110">
                  <c:v>660</c:v>
                </c:pt>
                <c:pt idx="111">
                  <c:v>670</c:v>
                </c:pt>
                <c:pt idx="112">
                  <c:v>680</c:v>
                </c:pt>
                <c:pt idx="113">
                  <c:v>690</c:v>
                </c:pt>
                <c:pt idx="114">
                  <c:v>700</c:v>
                </c:pt>
                <c:pt idx="115">
                  <c:v>710</c:v>
                </c:pt>
                <c:pt idx="116">
                  <c:v>720</c:v>
                </c:pt>
                <c:pt idx="117">
                  <c:v>730</c:v>
                </c:pt>
                <c:pt idx="118">
                  <c:v>740</c:v>
                </c:pt>
                <c:pt idx="119">
                  <c:v>750</c:v>
                </c:pt>
                <c:pt idx="120">
                  <c:v>760</c:v>
                </c:pt>
                <c:pt idx="121">
                  <c:v>770</c:v>
                </c:pt>
                <c:pt idx="122">
                  <c:v>780</c:v>
                </c:pt>
                <c:pt idx="123">
                  <c:v>790</c:v>
                </c:pt>
                <c:pt idx="124">
                  <c:v>800</c:v>
                </c:pt>
                <c:pt idx="125">
                  <c:v>810</c:v>
                </c:pt>
                <c:pt idx="126">
                  <c:v>820</c:v>
                </c:pt>
                <c:pt idx="127">
                  <c:v>830</c:v>
                </c:pt>
                <c:pt idx="128">
                  <c:v>840</c:v>
                </c:pt>
                <c:pt idx="129">
                  <c:v>850</c:v>
                </c:pt>
                <c:pt idx="130">
                  <c:v>860</c:v>
                </c:pt>
                <c:pt idx="131">
                  <c:v>870</c:v>
                </c:pt>
                <c:pt idx="132">
                  <c:v>880</c:v>
                </c:pt>
                <c:pt idx="133">
                  <c:v>890</c:v>
                </c:pt>
                <c:pt idx="134">
                  <c:v>900</c:v>
                </c:pt>
                <c:pt idx="135">
                  <c:v>910</c:v>
                </c:pt>
                <c:pt idx="136">
                  <c:v>920</c:v>
                </c:pt>
                <c:pt idx="137">
                  <c:v>930</c:v>
                </c:pt>
                <c:pt idx="138">
                  <c:v>940</c:v>
                </c:pt>
                <c:pt idx="139">
                  <c:v>950</c:v>
                </c:pt>
                <c:pt idx="140">
                  <c:v>960</c:v>
                </c:pt>
                <c:pt idx="141">
                  <c:v>970</c:v>
                </c:pt>
                <c:pt idx="142">
                  <c:v>980</c:v>
                </c:pt>
                <c:pt idx="143">
                  <c:v>990</c:v>
                </c:pt>
                <c:pt idx="144">
                  <c:v>1000</c:v>
                </c:pt>
                <c:pt idx="145">
                  <c:v>1010</c:v>
                </c:pt>
                <c:pt idx="146">
                  <c:v>1020</c:v>
                </c:pt>
                <c:pt idx="147">
                  <c:v>1030</c:v>
                </c:pt>
                <c:pt idx="148">
                  <c:v>1040</c:v>
                </c:pt>
                <c:pt idx="149">
                  <c:v>1050</c:v>
                </c:pt>
                <c:pt idx="150">
                  <c:v>1060</c:v>
                </c:pt>
                <c:pt idx="151">
                  <c:v>1070</c:v>
                </c:pt>
                <c:pt idx="152">
                  <c:v>1080</c:v>
                </c:pt>
                <c:pt idx="153">
                  <c:v>1090</c:v>
                </c:pt>
                <c:pt idx="154">
                  <c:v>1100</c:v>
                </c:pt>
                <c:pt idx="155">
                  <c:v>1110</c:v>
                </c:pt>
                <c:pt idx="156">
                  <c:v>1120</c:v>
                </c:pt>
                <c:pt idx="157">
                  <c:v>1130</c:v>
                </c:pt>
                <c:pt idx="158">
                  <c:v>1140</c:v>
                </c:pt>
                <c:pt idx="159">
                  <c:v>1150</c:v>
                </c:pt>
                <c:pt idx="160">
                  <c:v>1160</c:v>
                </c:pt>
                <c:pt idx="161">
                  <c:v>1170</c:v>
                </c:pt>
                <c:pt idx="162">
                  <c:v>1180</c:v>
                </c:pt>
                <c:pt idx="163">
                  <c:v>1190</c:v>
                </c:pt>
                <c:pt idx="164">
                  <c:v>1200</c:v>
                </c:pt>
                <c:pt idx="165">
                  <c:v>1210</c:v>
                </c:pt>
                <c:pt idx="166">
                  <c:v>1220</c:v>
                </c:pt>
                <c:pt idx="167">
                  <c:v>1230</c:v>
                </c:pt>
                <c:pt idx="168">
                  <c:v>1240</c:v>
                </c:pt>
                <c:pt idx="169">
                  <c:v>1250</c:v>
                </c:pt>
                <c:pt idx="170">
                  <c:v>1260</c:v>
                </c:pt>
                <c:pt idx="171">
                  <c:v>1270</c:v>
                </c:pt>
                <c:pt idx="172">
                  <c:v>1280</c:v>
                </c:pt>
                <c:pt idx="173">
                  <c:v>1290</c:v>
                </c:pt>
                <c:pt idx="174">
                  <c:v>1300</c:v>
                </c:pt>
                <c:pt idx="175">
                  <c:v>1310</c:v>
                </c:pt>
                <c:pt idx="176">
                  <c:v>1320</c:v>
                </c:pt>
                <c:pt idx="177">
                  <c:v>1330</c:v>
                </c:pt>
                <c:pt idx="178">
                  <c:v>1340</c:v>
                </c:pt>
                <c:pt idx="179">
                  <c:v>1350</c:v>
                </c:pt>
                <c:pt idx="180">
                  <c:v>1360</c:v>
                </c:pt>
                <c:pt idx="181">
                  <c:v>1370</c:v>
                </c:pt>
                <c:pt idx="182">
                  <c:v>1380</c:v>
                </c:pt>
                <c:pt idx="183">
                  <c:v>1390</c:v>
                </c:pt>
                <c:pt idx="184">
                  <c:v>1400</c:v>
                </c:pt>
                <c:pt idx="185">
                  <c:v>1410</c:v>
                </c:pt>
                <c:pt idx="186">
                  <c:v>1420</c:v>
                </c:pt>
                <c:pt idx="187">
                  <c:v>1430</c:v>
                </c:pt>
                <c:pt idx="188">
                  <c:v>1440</c:v>
                </c:pt>
                <c:pt idx="189">
                  <c:v>1450</c:v>
                </c:pt>
                <c:pt idx="190">
                  <c:v>1460</c:v>
                </c:pt>
                <c:pt idx="191">
                  <c:v>1470</c:v>
                </c:pt>
                <c:pt idx="192">
                  <c:v>1480</c:v>
                </c:pt>
                <c:pt idx="193">
                  <c:v>1490</c:v>
                </c:pt>
                <c:pt idx="194">
                  <c:v>1500</c:v>
                </c:pt>
                <c:pt idx="195">
                  <c:v>1510</c:v>
                </c:pt>
                <c:pt idx="196">
                  <c:v>1520</c:v>
                </c:pt>
                <c:pt idx="197">
                  <c:v>1530</c:v>
                </c:pt>
                <c:pt idx="198">
                  <c:v>1540</c:v>
                </c:pt>
                <c:pt idx="199">
                  <c:v>1550</c:v>
                </c:pt>
                <c:pt idx="200">
                  <c:v>1560</c:v>
                </c:pt>
                <c:pt idx="201">
                  <c:v>1570</c:v>
                </c:pt>
                <c:pt idx="202">
                  <c:v>1580</c:v>
                </c:pt>
                <c:pt idx="203">
                  <c:v>1590</c:v>
                </c:pt>
                <c:pt idx="204">
                  <c:v>1600</c:v>
                </c:pt>
                <c:pt idx="205">
                  <c:v>1610</c:v>
                </c:pt>
                <c:pt idx="206">
                  <c:v>1620</c:v>
                </c:pt>
                <c:pt idx="207">
                  <c:v>1630</c:v>
                </c:pt>
                <c:pt idx="208">
                  <c:v>1640</c:v>
                </c:pt>
                <c:pt idx="209">
                  <c:v>1650</c:v>
                </c:pt>
                <c:pt idx="210">
                  <c:v>1660</c:v>
                </c:pt>
                <c:pt idx="211">
                  <c:v>1670</c:v>
                </c:pt>
                <c:pt idx="212">
                  <c:v>1680</c:v>
                </c:pt>
                <c:pt idx="213">
                  <c:v>1690</c:v>
                </c:pt>
                <c:pt idx="214">
                  <c:v>1700</c:v>
                </c:pt>
                <c:pt idx="215">
                  <c:v>1710</c:v>
                </c:pt>
                <c:pt idx="216">
                  <c:v>1720</c:v>
                </c:pt>
                <c:pt idx="217">
                  <c:v>1730</c:v>
                </c:pt>
                <c:pt idx="218">
                  <c:v>1740</c:v>
                </c:pt>
                <c:pt idx="219">
                  <c:v>1750</c:v>
                </c:pt>
                <c:pt idx="220">
                  <c:v>1760</c:v>
                </c:pt>
                <c:pt idx="221">
                  <c:v>1770</c:v>
                </c:pt>
                <c:pt idx="222">
                  <c:v>1780</c:v>
                </c:pt>
                <c:pt idx="223">
                  <c:v>1790</c:v>
                </c:pt>
                <c:pt idx="224">
                  <c:v>1800</c:v>
                </c:pt>
                <c:pt idx="225">
                  <c:v>1810</c:v>
                </c:pt>
                <c:pt idx="226">
                  <c:v>1820</c:v>
                </c:pt>
                <c:pt idx="227">
                  <c:v>1830</c:v>
                </c:pt>
                <c:pt idx="228">
                  <c:v>1840</c:v>
                </c:pt>
                <c:pt idx="229">
                  <c:v>1850</c:v>
                </c:pt>
                <c:pt idx="230">
                  <c:v>1860</c:v>
                </c:pt>
                <c:pt idx="231">
                  <c:v>1870</c:v>
                </c:pt>
                <c:pt idx="232">
                  <c:v>1880</c:v>
                </c:pt>
                <c:pt idx="233">
                  <c:v>1890</c:v>
                </c:pt>
                <c:pt idx="234">
                  <c:v>1900</c:v>
                </c:pt>
                <c:pt idx="235">
                  <c:v>1910</c:v>
                </c:pt>
                <c:pt idx="236">
                  <c:v>1920</c:v>
                </c:pt>
                <c:pt idx="237">
                  <c:v>1930</c:v>
                </c:pt>
                <c:pt idx="238">
                  <c:v>1940</c:v>
                </c:pt>
                <c:pt idx="239">
                  <c:v>1950</c:v>
                </c:pt>
                <c:pt idx="240">
                  <c:v>1960</c:v>
                </c:pt>
                <c:pt idx="241">
                  <c:v>1970</c:v>
                </c:pt>
                <c:pt idx="242">
                  <c:v>1980</c:v>
                </c:pt>
                <c:pt idx="243">
                  <c:v>1990</c:v>
                </c:pt>
                <c:pt idx="244">
                  <c:v>2000</c:v>
                </c:pt>
                <c:pt idx="245">
                  <c:v>2010</c:v>
                </c:pt>
                <c:pt idx="246">
                  <c:v>2020</c:v>
                </c:pt>
                <c:pt idx="247">
                  <c:v>2030</c:v>
                </c:pt>
                <c:pt idx="248">
                  <c:v>2040</c:v>
                </c:pt>
                <c:pt idx="249">
                  <c:v>2050</c:v>
                </c:pt>
                <c:pt idx="250">
                  <c:v>2060</c:v>
                </c:pt>
                <c:pt idx="251">
                  <c:v>2070</c:v>
                </c:pt>
                <c:pt idx="252">
                  <c:v>2080</c:v>
                </c:pt>
                <c:pt idx="253">
                  <c:v>2090</c:v>
                </c:pt>
                <c:pt idx="254">
                  <c:v>2100</c:v>
                </c:pt>
                <c:pt idx="255">
                  <c:v>2110</c:v>
                </c:pt>
                <c:pt idx="256">
                  <c:v>2120</c:v>
                </c:pt>
                <c:pt idx="257">
                  <c:v>2130</c:v>
                </c:pt>
                <c:pt idx="258">
                  <c:v>2140</c:v>
                </c:pt>
                <c:pt idx="259">
                  <c:v>2150</c:v>
                </c:pt>
                <c:pt idx="260">
                  <c:v>2160</c:v>
                </c:pt>
                <c:pt idx="261">
                  <c:v>2170</c:v>
                </c:pt>
                <c:pt idx="262">
                  <c:v>2180</c:v>
                </c:pt>
                <c:pt idx="263">
                  <c:v>2190</c:v>
                </c:pt>
                <c:pt idx="264">
                  <c:v>2200</c:v>
                </c:pt>
                <c:pt idx="265">
                  <c:v>2210</c:v>
                </c:pt>
                <c:pt idx="266">
                  <c:v>2220</c:v>
                </c:pt>
                <c:pt idx="267">
                  <c:v>2230</c:v>
                </c:pt>
                <c:pt idx="268">
                  <c:v>2240</c:v>
                </c:pt>
                <c:pt idx="269">
                  <c:v>2250</c:v>
                </c:pt>
                <c:pt idx="270">
                  <c:v>2260</c:v>
                </c:pt>
                <c:pt idx="271">
                  <c:v>2270</c:v>
                </c:pt>
                <c:pt idx="272">
                  <c:v>2280</c:v>
                </c:pt>
                <c:pt idx="273">
                  <c:v>2290</c:v>
                </c:pt>
                <c:pt idx="274">
                  <c:v>2300</c:v>
                </c:pt>
                <c:pt idx="275">
                  <c:v>2310</c:v>
                </c:pt>
                <c:pt idx="276">
                  <c:v>2320</c:v>
                </c:pt>
                <c:pt idx="277">
                  <c:v>2330</c:v>
                </c:pt>
                <c:pt idx="278">
                  <c:v>2340</c:v>
                </c:pt>
                <c:pt idx="279">
                  <c:v>2350</c:v>
                </c:pt>
                <c:pt idx="280">
                  <c:v>2360</c:v>
                </c:pt>
                <c:pt idx="281">
                  <c:v>2370</c:v>
                </c:pt>
                <c:pt idx="282">
                  <c:v>2380</c:v>
                </c:pt>
                <c:pt idx="283">
                  <c:v>2390</c:v>
                </c:pt>
                <c:pt idx="284">
                  <c:v>2400</c:v>
                </c:pt>
                <c:pt idx="285">
                  <c:v>2410</c:v>
                </c:pt>
                <c:pt idx="286">
                  <c:v>2420</c:v>
                </c:pt>
                <c:pt idx="287">
                  <c:v>2430</c:v>
                </c:pt>
                <c:pt idx="288">
                  <c:v>2440</c:v>
                </c:pt>
                <c:pt idx="289">
                  <c:v>2450</c:v>
                </c:pt>
                <c:pt idx="290">
                  <c:v>2460</c:v>
                </c:pt>
                <c:pt idx="291">
                  <c:v>2470</c:v>
                </c:pt>
                <c:pt idx="292">
                  <c:v>2480</c:v>
                </c:pt>
                <c:pt idx="293">
                  <c:v>2490</c:v>
                </c:pt>
                <c:pt idx="294">
                  <c:v>2500</c:v>
                </c:pt>
                <c:pt idx="295">
                  <c:v>2510</c:v>
                </c:pt>
                <c:pt idx="296">
                  <c:v>2520</c:v>
                </c:pt>
                <c:pt idx="297">
                  <c:v>2530</c:v>
                </c:pt>
                <c:pt idx="298">
                  <c:v>2540</c:v>
                </c:pt>
                <c:pt idx="299">
                  <c:v>2550</c:v>
                </c:pt>
                <c:pt idx="300">
                  <c:v>2560</c:v>
                </c:pt>
                <c:pt idx="301">
                  <c:v>2570</c:v>
                </c:pt>
                <c:pt idx="302">
                  <c:v>2580</c:v>
                </c:pt>
                <c:pt idx="303">
                  <c:v>2590</c:v>
                </c:pt>
                <c:pt idx="304">
                  <c:v>2600</c:v>
                </c:pt>
                <c:pt idx="305">
                  <c:v>2610</c:v>
                </c:pt>
                <c:pt idx="306">
                  <c:v>2620</c:v>
                </c:pt>
                <c:pt idx="307">
                  <c:v>2630</c:v>
                </c:pt>
                <c:pt idx="308">
                  <c:v>2640</c:v>
                </c:pt>
                <c:pt idx="309">
                  <c:v>2650</c:v>
                </c:pt>
                <c:pt idx="310">
                  <c:v>2660</c:v>
                </c:pt>
                <c:pt idx="311">
                  <c:v>2670</c:v>
                </c:pt>
                <c:pt idx="312">
                  <c:v>2680</c:v>
                </c:pt>
                <c:pt idx="313">
                  <c:v>2690</c:v>
                </c:pt>
                <c:pt idx="314">
                  <c:v>2700</c:v>
                </c:pt>
                <c:pt idx="315">
                  <c:v>2710</c:v>
                </c:pt>
                <c:pt idx="316">
                  <c:v>2720</c:v>
                </c:pt>
                <c:pt idx="317">
                  <c:v>2730</c:v>
                </c:pt>
                <c:pt idx="318">
                  <c:v>2740</c:v>
                </c:pt>
                <c:pt idx="319">
                  <c:v>2750</c:v>
                </c:pt>
                <c:pt idx="320">
                  <c:v>2760</c:v>
                </c:pt>
                <c:pt idx="321">
                  <c:v>2770</c:v>
                </c:pt>
                <c:pt idx="322">
                  <c:v>2780</c:v>
                </c:pt>
                <c:pt idx="323">
                  <c:v>2790</c:v>
                </c:pt>
                <c:pt idx="324">
                  <c:v>2800</c:v>
                </c:pt>
                <c:pt idx="325">
                  <c:v>2810</c:v>
                </c:pt>
                <c:pt idx="326">
                  <c:v>2820</c:v>
                </c:pt>
                <c:pt idx="327">
                  <c:v>2830</c:v>
                </c:pt>
                <c:pt idx="328">
                  <c:v>2840</c:v>
                </c:pt>
                <c:pt idx="329">
                  <c:v>2850</c:v>
                </c:pt>
                <c:pt idx="330">
                  <c:v>2860</c:v>
                </c:pt>
                <c:pt idx="331">
                  <c:v>2870</c:v>
                </c:pt>
                <c:pt idx="332">
                  <c:v>2880</c:v>
                </c:pt>
                <c:pt idx="333">
                  <c:v>2890</c:v>
                </c:pt>
                <c:pt idx="334">
                  <c:v>2900</c:v>
                </c:pt>
                <c:pt idx="335">
                  <c:v>2910</c:v>
                </c:pt>
                <c:pt idx="336">
                  <c:v>2920</c:v>
                </c:pt>
                <c:pt idx="337">
                  <c:v>2930</c:v>
                </c:pt>
                <c:pt idx="338">
                  <c:v>2940</c:v>
                </c:pt>
                <c:pt idx="339">
                  <c:v>2950</c:v>
                </c:pt>
                <c:pt idx="340">
                  <c:v>2960</c:v>
                </c:pt>
                <c:pt idx="341">
                  <c:v>2970</c:v>
                </c:pt>
                <c:pt idx="342">
                  <c:v>2980</c:v>
                </c:pt>
                <c:pt idx="343">
                  <c:v>2990</c:v>
                </c:pt>
                <c:pt idx="344">
                  <c:v>3000</c:v>
                </c:pt>
                <c:pt idx="345">
                  <c:v>3010</c:v>
                </c:pt>
                <c:pt idx="346">
                  <c:v>3020</c:v>
                </c:pt>
                <c:pt idx="347">
                  <c:v>3030</c:v>
                </c:pt>
                <c:pt idx="348">
                  <c:v>3040</c:v>
                </c:pt>
                <c:pt idx="349">
                  <c:v>3050</c:v>
                </c:pt>
                <c:pt idx="350">
                  <c:v>3060</c:v>
                </c:pt>
                <c:pt idx="351">
                  <c:v>3070</c:v>
                </c:pt>
                <c:pt idx="352">
                  <c:v>3080</c:v>
                </c:pt>
                <c:pt idx="353">
                  <c:v>3090</c:v>
                </c:pt>
                <c:pt idx="354">
                  <c:v>3100</c:v>
                </c:pt>
                <c:pt idx="355">
                  <c:v>3110</c:v>
                </c:pt>
                <c:pt idx="356">
                  <c:v>3120</c:v>
                </c:pt>
                <c:pt idx="357">
                  <c:v>3130</c:v>
                </c:pt>
                <c:pt idx="358">
                  <c:v>3140</c:v>
                </c:pt>
                <c:pt idx="359">
                  <c:v>3150</c:v>
                </c:pt>
                <c:pt idx="360">
                  <c:v>3160</c:v>
                </c:pt>
                <c:pt idx="361">
                  <c:v>3170</c:v>
                </c:pt>
                <c:pt idx="362">
                  <c:v>3180</c:v>
                </c:pt>
                <c:pt idx="363">
                  <c:v>3190</c:v>
                </c:pt>
                <c:pt idx="364">
                  <c:v>3200</c:v>
                </c:pt>
                <c:pt idx="365">
                  <c:v>3210</c:v>
                </c:pt>
                <c:pt idx="366">
                  <c:v>3220</c:v>
                </c:pt>
                <c:pt idx="367">
                  <c:v>3230</c:v>
                </c:pt>
                <c:pt idx="368">
                  <c:v>3240</c:v>
                </c:pt>
                <c:pt idx="369">
                  <c:v>3250</c:v>
                </c:pt>
                <c:pt idx="370">
                  <c:v>3260</c:v>
                </c:pt>
                <c:pt idx="371">
                  <c:v>3270</c:v>
                </c:pt>
                <c:pt idx="372">
                  <c:v>3280</c:v>
                </c:pt>
                <c:pt idx="373">
                  <c:v>3290</c:v>
                </c:pt>
                <c:pt idx="374">
                  <c:v>3300</c:v>
                </c:pt>
                <c:pt idx="375">
                  <c:v>3310</c:v>
                </c:pt>
                <c:pt idx="376">
                  <c:v>3320</c:v>
                </c:pt>
                <c:pt idx="377">
                  <c:v>3330</c:v>
                </c:pt>
                <c:pt idx="378">
                  <c:v>3340</c:v>
                </c:pt>
                <c:pt idx="379">
                  <c:v>3350</c:v>
                </c:pt>
                <c:pt idx="380">
                  <c:v>3360</c:v>
                </c:pt>
                <c:pt idx="381">
                  <c:v>3370</c:v>
                </c:pt>
                <c:pt idx="382">
                  <c:v>3380</c:v>
                </c:pt>
                <c:pt idx="383">
                  <c:v>3390</c:v>
                </c:pt>
                <c:pt idx="384">
                  <c:v>3400</c:v>
                </c:pt>
                <c:pt idx="385">
                  <c:v>3410</c:v>
                </c:pt>
                <c:pt idx="386">
                  <c:v>3420</c:v>
                </c:pt>
                <c:pt idx="387">
                  <c:v>3430</c:v>
                </c:pt>
                <c:pt idx="388">
                  <c:v>3440</c:v>
                </c:pt>
                <c:pt idx="389">
                  <c:v>3450</c:v>
                </c:pt>
                <c:pt idx="390">
                  <c:v>3460</c:v>
                </c:pt>
                <c:pt idx="391">
                  <c:v>3470</c:v>
                </c:pt>
                <c:pt idx="392">
                  <c:v>3480</c:v>
                </c:pt>
                <c:pt idx="393">
                  <c:v>3490</c:v>
                </c:pt>
                <c:pt idx="394">
                  <c:v>3500</c:v>
                </c:pt>
                <c:pt idx="395">
                  <c:v>3510</c:v>
                </c:pt>
                <c:pt idx="396">
                  <c:v>3520</c:v>
                </c:pt>
                <c:pt idx="397">
                  <c:v>3530</c:v>
                </c:pt>
                <c:pt idx="398">
                  <c:v>3540</c:v>
                </c:pt>
                <c:pt idx="399">
                  <c:v>3550</c:v>
                </c:pt>
                <c:pt idx="400">
                  <c:v>3560</c:v>
                </c:pt>
                <c:pt idx="401">
                  <c:v>3570</c:v>
                </c:pt>
                <c:pt idx="402">
                  <c:v>3580</c:v>
                </c:pt>
                <c:pt idx="403">
                  <c:v>3590</c:v>
                </c:pt>
                <c:pt idx="404">
                  <c:v>3600</c:v>
                </c:pt>
                <c:pt idx="405">
                  <c:v>3610</c:v>
                </c:pt>
                <c:pt idx="406">
                  <c:v>3620</c:v>
                </c:pt>
                <c:pt idx="407">
                  <c:v>3630</c:v>
                </c:pt>
                <c:pt idx="408">
                  <c:v>3640</c:v>
                </c:pt>
                <c:pt idx="409">
                  <c:v>3650</c:v>
                </c:pt>
                <c:pt idx="410">
                  <c:v>3660</c:v>
                </c:pt>
                <c:pt idx="411">
                  <c:v>3670</c:v>
                </c:pt>
                <c:pt idx="412">
                  <c:v>3680</c:v>
                </c:pt>
                <c:pt idx="413">
                  <c:v>3690</c:v>
                </c:pt>
                <c:pt idx="414">
                  <c:v>3700</c:v>
                </c:pt>
                <c:pt idx="415">
                  <c:v>3710</c:v>
                </c:pt>
                <c:pt idx="416">
                  <c:v>3720</c:v>
                </c:pt>
                <c:pt idx="417">
                  <c:v>3730</c:v>
                </c:pt>
                <c:pt idx="418">
                  <c:v>3740</c:v>
                </c:pt>
                <c:pt idx="419">
                  <c:v>3750</c:v>
                </c:pt>
                <c:pt idx="420">
                  <c:v>3760</c:v>
                </c:pt>
                <c:pt idx="421">
                  <c:v>3770</c:v>
                </c:pt>
                <c:pt idx="422">
                  <c:v>3780</c:v>
                </c:pt>
                <c:pt idx="423">
                  <c:v>3790</c:v>
                </c:pt>
                <c:pt idx="424">
                  <c:v>3800</c:v>
                </c:pt>
                <c:pt idx="425">
                  <c:v>3810</c:v>
                </c:pt>
                <c:pt idx="426">
                  <c:v>3820</c:v>
                </c:pt>
                <c:pt idx="427">
                  <c:v>3830</c:v>
                </c:pt>
                <c:pt idx="428">
                  <c:v>3840</c:v>
                </c:pt>
                <c:pt idx="429">
                  <c:v>3850</c:v>
                </c:pt>
                <c:pt idx="430">
                  <c:v>3860</c:v>
                </c:pt>
                <c:pt idx="431">
                  <c:v>3870</c:v>
                </c:pt>
                <c:pt idx="432">
                  <c:v>3880</c:v>
                </c:pt>
                <c:pt idx="433">
                  <c:v>3890</c:v>
                </c:pt>
                <c:pt idx="434">
                  <c:v>3900</c:v>
                </c:pt>
                <c:pt idx="435">
                  <c:v>3910</c:v>
                </c:pt>
                <c:pt idx="436">
                  <c:v>3920</c:v>
                </c:pt>
                <c:pt idx="437">
                  <c:v>3930</c:v>
                </c:pt>
                <c:pt idx="438">
                  <c:v>3940</c:v>
                </c:pt>
                <c:pt idx="439">
                  <c:v>3950</c:v>
                </c:pt>
                <c:pt idx="440">
                  <c:v>3960</c:v>
                </c:pt>
                <c:pt idx="441">
                  <c:v>3970</c:v>
                </c:pt>
                <c:pt idx="442">
                  <c:v>3980</c:v>
                </c:pt>
                <c:pt idx="443">
                  <c:v>3990</c:v>
                </c:pt>
                <c:pt idx="444">
                  <c:v>4000</c:v>
                </c:pt>
                <c:pt idx="445">
                  <c:v>4010</c:v>
                </c:pt>
                <c:pt idx="446">
                  <c:v>4020</c:v>
                </c:pt>
                <c:pt idx="447">
                  <c:v>4030</c:v>
                </c:pt>
                <c:pt idx="448">
                  <c:v>4040</c:v>
                </c:pt>
                <c:pt idx="449">
                  <c:v>4050</c:v>
                </c:pt>
                <c:pt idx="450">
                  <c:v>4060</c:v>
                </c:pt>
                <c:pt idx="451">
                  <c:v>4070</c:v>
                </c:pt>
                <c:pt idx="452">
                  <c:v>4080</c:v>
                </c:pt>
                <c:pt idx="453">
                  <c:v>4090</c:v>
                </c:pt>
                <c:pt idx="454">
                  <c:v>4100</c:v>
                </c:pt>
                <c:pt idx="455">
                  <c:v>4110</c:v>
                </c:pt>
                <c:pt idx="456">
                  <c:v>4120</c:v>
                </c:pt>
                <c:pt idx="457">
                  <c:v>4130</c:v>
                </c:pt>
                <c:pt idx="458">
                  <c:v>4140</c:v>
                </c:pt>
                <c:pt idx="459">
                  <c:v>4150</c:v>
                </c:pt>
                <c:pt idx="460">
                  <c:v>4160</c:v>
                </c:pt>
                <c:pt idx="461">
                  <c:v>4170</c:v>
                </c:pt>
                <c:pt idx="462">
                  <c:v>4180</c:v>
                </c:pt>
                <c:pt idx="463">
                  <c:v>4190</c:v>
                </c:pt>
                <c:pt idx="464">
                  <c:v>4200</c:v>
                </c:pt>
                <c:pt idx="465">
                  <c:v>4210</c:v>
                </c:pt>
                <c:pt idx="466">
                  <c:v>4220</c:v>
                </c:pt>
                <c:pt idx="467">
                  <c:v>4230</c:v>
                </c:pt>
                <c:pt idx="468">
                  <c:v>4240</c:v>
                </c:pt>
                <c:pt idx="469">
                  <c:v>4250</c:v>
                </c:pt>
                <c:pt idx="470">
                  <c:v>4260</c:v>
                </c:pt>
                <c:pt idx="471">
                  <c:v>4270</c:v>
                </c:pt>
                <c:pt idx="472">
                  <c:v>4280</c:v>
                </c:pt>
                <c:pt idx="473">
                  <c:v>4290</c:v>
                </c:pt>
                <c:pt idx="474">
                  <c:v>4300</c:v>
                </c:pt>
                <c:pt idx="475">
                  <c:v>4310</c:v>
                </c:pt>
                <c:pt idx="476">
                  <c:v>4320</c:v>
                </c:pt>
                <c:pt idx="477">
                  <c:v>4330</c:v>
                </c:pt>
                <c:pt idx="478">
                  <c:v>4340</c:v>
                </c:pt>
                <c:pt idx="479">
                  <c:v>4350</c:v>
                </c:pt>
                <c:pt idx="480">
                  <c:v>4360</c:v>
                </c:pt>
                <c:pt idx="481">
                  <c:v>4370</c:v>
                </c:pt>
                <c:pt idx="482">
                  <c:v>4380</c:v>
                </c:pt>
                <c:pt idx="483">
                  <c:v>4390</c:v>
                </c:pt>
                <c:pt idx="484">
                  <c:v>4400</c:v>
                </c:pt>
                <c:pt idx="485">
                  <c:v>4410</c:v>
                </c:pt>
                <c:pt idx="486">
                  <c:v>4420</c:v>
                </c:pt>
                <c:pt idx="487">
                  <c:v>4430</c:v>
                </c:pt>
                <c:pt idx="488">
                  <c:v>4440</c:v>
                </c:pt>
                <c:pt idx="489">
                  <c:v>4450</c:v>
                </c:pt>
                <c:pt idx="490">
                  <c:v>4460</c:v>
                </c:pt>
                <c:pt idx="491">
                  <c:v>4470</c:v>
                </c:pt>
                <c:pt idx="492">
                  <c:v>4480</c:v>
                </c:pt>
                <c:pt idx="493">
                  <c:v>4490</c:v>
                </c:pt>
                <c:pt idx="494">
                  <c:v>4500</c:v>
                </c:pt>
                <c:pt idx="495">
                  <c:v>4510</c:v>
                </c:pt>
                <c:pt idx="496">
                  <c:v>4520</c:v>
                </c:pt>
                <c:pt idx="497">
                  <c:v>4530</c:v>
                </c:pt>
                <c:pt idx="498">
                  <c:v>4540</c:v>
                </c:pt>
                <c:pt idx="499">
                  <c:v>4550</c:v>
                </c:pt>
                <c:pt idx="500">
                  <c:v>4560</c:v>
                </c:pt>
                <c:pt idx="501">
                  <c:v>4570</c:v>
                </c:pt>
                <c:pt idx="502">
                  <c:v>4580</c:v>
                </c:pt>
                <c:pt idx="503">
                  <c:v>4590</c:v>
                </c:pt>
                <c:pt idx="504">
                  <c:v>4600</c:v>
                </c:pt>
                <c:pt idx="505">
                  <c:v>4610</c:v>
                </c:pt>
                <c:pt idx="506">
                  <c:v>4620</c:v>
                </c:pt>
                <c:pt idx="507">
                  <c:v>4630</c:v>
                </c:pt>
                <c:pt idx="508">
                  <c:v>4640</c:v>
                </c:pt>
                <c:pt idx="509">
                  <c:v>4650</c:v>
                </c:pt>
                <c:pt idx="510">
                  <c:v>4660</c:v>
                </c:pt>
                <c:pt idx="511">
                  <c:v>4670</c:v>
                </c:pt>
                <c:pt idx="512">
                  <c:v>4680</c:v>
                </c:pt>
                <c:pt idx="513">
                  <c:v>4690</c:v>
                </c:pt>
                <c:pt idx="514">
                  <c:v>4700</c:v>
                </c:pt>
                <c:pt idx="515">
                  <c:v>4710</c:v>
                </c:pt>
                <c:pt idx="516">
                  <c:v>4720</c:v>
                </c:pt>
                <c:pt idx="517">
                  <c:v>4730</c:v>
                </c:pt>
                <c:pt idx="518">
                  <c:v>4740</c:v>
                </c:pt>
                <c:pt idx="519">
                  <c:v>4750</c:v>
                </c:pt>
                <c:pt idx="520">
                  <c:v>4760</c:v>
                </c:pt>
                <c:pt idx="521">
                  <c:v>4770</c:v>
                </c:pt>
                <c:pt idx="522">
                  <c:v>4780</c:v>
                </c:pt>
                <c:pt idx="523">
                  <c:v>4790</c:v>
                </c:pt>
                <c:pt idx="524">
                  <c:v>4800</c:v>
                </c:pt>
                <c:pt idx="525">
                  <c:v>4810</c:v>
                </c:pt>
                <c:pt idx="526">
                  <c:v>4820</c:v>
                </c:pt>
                <c:pt idx="527">
                  <c:v>4830</c:v>
                </c:pt>
                <c:pt idx="528">
                  <c:v>4840</c:v>
                </c:pt>
                <c:pt idx="529">
                  <c:v>4850</c:v>
                </c:pt>
                <c:pt idx="530">
                  <c:v>4860</c:v>
                </c:pt>
                <c:pt idx="531">
                  <c:v>4870</c:v>
                </c:pt>
                <c:pt idx="532">
                  <c:v>4880</c:v>
                </c:pt>
                <c:pt idx="533">
                  <c:v>4890</c:v>
                </c:pt>
                <c:pt idx="534">
                  <c:v>4900</c:v>
                </c:pt>
                <c:pt idx="535">
                  <c:v>4910</c:v>
                </c:pt>
                <c:pt idx="536">
                  <c:v>4920</c:v>
                </c:pt>
                <c:pt idx="537">
                  <c:v>4930</c:v>
                </c:pt>
                <c:pt idx="538">
                  <c:v>4940</c:v>
                </c:pt>
                <c:pt idx="539">
                  <c:v>4950</c:v>
                </c:pt>
                <c:pt idx="540">
                  <c:v>4960</c:v>
                </c:pt>
                <c:pt idx="541">
                  <c:v>4970</c:v>
                </c:pt>
                <c:pt idx="542">
                  <c:v>4980</c:v>
                </c:pt>
                <c:pt idx="543">
                  <c:v>4990</c:v>
                </c:pt>
                <c:pt idx="544">
                  <c:v>5000</c:v>
                </c:pt>
              </c:numCache>
            </c:numRef>
          </c:xVal>
          <c:yVal>
            <c:numRef>
              <c:f>'skyshine result'!$D$4:$D$548</c:f>
              <c:numCache>
                <c:formatCode>0.0%</c:formatCode>
                <c:ptCount val="545"/>
                <c:pt idx="0">
                  <c:v>2.3524533517622671E-2</c:v>
                </c:pt>
                <c:pt idx="1">
                  <c:v>9.6142433234421374E-3</c:v>
                </c:pt>
                <c:pt idx="2">
                  <c:v>8.5066355549073928E-3</c:v>
                </c:pt>
                <c:pt idx="3">
                  <c:v>6.363772904776209E-3</c:v>
                </c:pt>
                <c:pt idx="4">
                  <c:v>7.5796078431372557E-3</c:v>
                </c:pt>
                <c:pt idx="5">
                  <c:v>5.1108148641893017E-3</c:v>
                </c:pt>
                <c:pt idx="6">
                  <c:v>7.1433603381472355E-3</c:v>
                </c:pt>
                <c:pt idx="7">
                  <c:v>5.1114048338368571E-3</c:v>
                </c:pt>
                <c:pt idx="8">
                  <c:v>4.9234488315874295E-3</c:v>
                </c:pt>
                <c:pt idx="9">
                  <c:v>4.5535327264846128E-3</c:v>
                </c:pt>
                <c:pt idx="10">
                  <c:v>3.874357776739841E-3</c:v>
                </c:pt>
                <c:pt idx="11">
                  <c:v>3.4184184184184183E-3</c:v>
                </c:pt>
                <c:pt idx="12">
                  <c:v>4.1655504955799621E-3</c:v>
                </c:pt>
                <c:pt idx="13">
                  <c:v>4.1580756013745706E-3</c:v>
                </c:pt>
                <c:pt idx="14">
                  <c:v>4.5716889428918592E-3</c:v>
                </c:pt>
                <c:pt idx="15">
                  <c:v>4.4465232304334275E-3</c:v>
                </c:pt>
                <c:pt idx="16">
                  <c:v>4.0261396238444368E-3</c:v>
                </c:pt>
                <c:pt idx="17">
                  <c:v>4.5599220526144849E-3</c:v>
                </c:pt>
                <c:pt idx="18">
                  <c:v>4.3316028552887742E-3</c:v>
                </c:pt>
                <c:pt idx="19">
                  <c:v>4.287253141831239E-3</c:v>
                </c:pt>
                <c:pt idx="20">
                  <c:v>3.7995337995337993E-3</c:v>
                </c:pt>
                <c:pt idx="21">
                  <c:v>3.9979691307879773E-3</c:v>
                </c:pt>
                <c:pt idx="22">
                  <c:v>4.5309734513274335E-3</c:v>
                </c:pt>
                <c:pt idx="23">
                  <c:v>3.8213814342278924E-3</c:v>
                </c:pt>
                <c:pt idx="24">
                  <c:v>4.0562587904360049E-3</c:v>
                </c:pt>
                <c:pt idx="25">
                  <c:v>3.6518036072144284E-3</c:v>
                </c:pt>
                <c:pt idx="26">
                  <c:v>4.0773277222514465E-3</c:v>
                </c:pt>
                <c:pt idx="27">
                  <c:v>3.6134648868253049E-3</c:v>
                </c:pt>
                <c:pt idx="28">
                  <c:v>3.5748175182481754E-3</c:v>
                </c:pt>
                <c:pt idx="29">
                  <c:v>3.476766390833864E-3</c:v>
                </c:pt>
                <c:pt idx="30">
                  <c:v>3.8253687315634218E-3</c:v>
                </c:pt>
                <c:pt idx="31">
                  <c:v>4.9075949367088601E-3</c:v>
                </c:pt>
                <c:pt idx="32">
                  <c:v>3.6593707250341997E-3</c:v>
                </c:pt>
                <c:pt idx="33">
                  <c:v>3.7170349251603708E-3</c:v>
                </c:pt>
                <c:pt idx="34">
                  <c:v>3.7852398523985243E-3</c:v>
                </c:pt>
                <c:pt idx="35">
                  <c:v>3.7917637917637913E-3</c:v>
                </c:pt>
                <c:pt idx="36">
                  <c:v>3.7022292993630569E-3</c:v>
                </c:pt>
                <c:pt idx="37">
                  <c:v>3.7830423940149625E-3</c:v>
                </c:pt>
                <c:pt idx="38">
                  <c:v>3.6655172413793098E-3</c:v>
                </c:pt>
                <c:pt idx="39">
                  <c:v>4.0901785714285719E-3</c:v>
                </c:pt>
                <c:pt idx="40">
                  <c:v>3.8104395604395607E-3</c:v>
                </c:pt>
                <c:pt idx="41">
                  <c:v>4.1850094876660342E-3</c:v>
                </c:pt>
                <c:pt idx="42">
                  <c:v>3.8992248062015506E-3</c:v>
                </c:pt>
                <c:pt idx="43">
                  <c:v>3.6738424045491469E-3</c:v>
                </c:pt>
                <c:pt idx="44">
                  <c:v>3.663520381703143E-3</c:v>
                </c:pt>
                <c:pt idx="45">
                  <c:v>3.7749120750293083E-3</c:v>
                </c:pt>
                <c:pt idx="46">
                  <c:v>4.3234144222415293E-3</c:v>
                </c:pt>
                <c:pt idx="47">
                  <c:v>3.7360657583605447E-3</c:v>
                </c:pt>
                <c:pt idx="48">
                  <c:v>3.6993418773813647E-3</c:v>
                </c:pt>
                <c:pt idx="49">
                  <c:v>3.6977073977783031E-3</c:v>
                </c:pt>
                <c:pt idx="50">
                  <c:v>1.3544168668267948E-3</c:v>
                </c:pt>
                <c:pt idx="51">
                  <c:v>1.4143023062883691E-3</c:v>
                </c:pt>
                <c:pt idx="52">
                  <c:v>1.4889602569249298E-3</c:v>
                </c:pt>
                <c:pt idx="53">
                  <c:v>1.4878107074569789E-3</c:v>
                </c:pt>
                <c:pt idx="54">
                  <c:v>1.5108514190317194E-3</c:v>
                </c:pt>
                <c:pt idx="55">
                  <c:v>1.5341935483870969E-3</c:v>
                </c:pt>
                <c:pt idx="56">
                  <c:v>1.5446824224519939E-3</c:v>
                </c:pt>
                <c:pt idx="57">
                  <c:v>1.5957446808510637E-3</c:v>
                </c:pt>
                <c:pt idx="58">
                  <c:v>1.7469540768509841E-3</c:v>
                </c:pt>
                <c:pt idx="59">
                  <c:v>1.6878914405010438E-3</c:v>
                </c:pt>
                <c:pt idx="60">
                  <c:v>1.7311265969802557E-3</c:v>
                </c:pt>
                <c:pt idx="61">
                  <c:v>1.7745035233824474E-3</c:v>
                </c:pt>
                <c:pt idx="62">
                  <c:v>1.8225352112676055E-3</c:v>
                </c:pt>
                <c:pt idx="63">
                  <c:v>1.9504643962848297E-3</c:v>
                </c:pt>
                <c:pt idx="64">
                  <c:v>1.9323753169907015E-3</c:v>
                </c:pt>
                <c:pt idx="65">
                  <c:v>1.944495837187789E-3</c:v>
                </c:pt>
                <c:pt idx="66">
                  <c:v>2.0034092048531035E-3</c:v>
                </c:pt>
                <c:pt idx="67">
                  <c:v>2.0202020202020202E-3</c:v>
                </c:pt>
                <c:pt idx="68">
                  <c:v>2.087018040325433E-3</c:v>
                </c:pt>
                <c:pt idx="69">
                  <c:v>2.1823731400228922E-3</c:v>
                </c:pt>
                <c:pt idx="70">
                  <c:v>2.1687405989334061E-3</c:v>
                </c:pt>
                <c:pt idx="71">
                  <c:v>2.2426470588235293E-3</c:v>
                </c:pt>
                <c:pt idx="72">
                  <c:v>2.2872508699778552E-3</c:v>
                </c:pt>
                <c:pt idx="73">
                  <c:v>2.3627204030226704E-3</c:v>
                </c:pt>
                <c:pt idx="74">
                  <c:v>2.360123929287407E-3</c:v>
                </c:pt>
                <c:pt idx="75">
                  <c:v>2.6583995349738418E-3</c:v>
                </c:pt>
                <c:pt idx="76">
                  <c:v>2.5082644628099172E-3</c:v>
                </c:pt>
                <c:pt idx="77">
                  <c:v>2.56404593639576E-3</c:v>
                </c:pt>
                <c:pt idx="78">
                  <c:v>2.6735702518239585E-3</c:v>
                </c:pt>
                <c:pt idx="79">
                  <c:v>2.631973980485364E-3</c:v>
                </c:pt>
                <c:pt idx="80">
                  <c:v>2.8241232731137083E-3</c:v>
                </c:pt>
                <c:pt idx="81">
                  <c:v>2.7371975239167136E-3</c:v>
                </c:pt>
                <c:pt idx="82">
                  <c:v>2.8194610778443114E-3</c:v>
                </c:pt>
                <c:pt idx="83">
                  <c:v>2.8501587301587301E-3</c:v>
                </c:pt>
                <c:pt idx="84">
                  <c:v>2.9507588532883644E-3</c:v>
                </c:pt>
                <c:pt idx="85">
                  <c:v>2.9851380042462848E-3</c:v>
                </c:pt>
                <c:pt idx="86">
                  <c:v>3.0732436472346784E-3</c:v>
                </c:pt>
                <c:pt idx="87">
                  <c:v>3.1107582373957918E-3</c:v>
                </c:pt>
                <c:pt idx="88">
                  <c:v>3.2341402337228717E-3</c:v>
                </c:pt>
                <c:pt idx="89">
                  <c:v>3.3361123299692846E-3</c:v>
                </c:pt>
                <c:pt idx="90">
                  <c:v>3.282435597189695E-3</c:v>
                </c:pt>
                <c:pt idx="91">
                  <c:v>3.3666501731815933E-3</c:v>
                </c:pt>
                <c:pt idx="92">
                  <c:v>3.439252336448598E-3</c:v>
                </c:pt>
                <c:pt idx="93">
                  <c:v>3.5312330255296035E-3</c:v>
                </c:pt>
                <c:pt idx="94">
                  <c:v>3.5848188614146059E-3</c:v>
                </c:pt>
                <c:pt idx="95">
                  <c:v>3.7666466706658668E-3</c:v>
                </c:pt>
                <c:pt idx="96">
                  <c:v>3.8890989287964717E-3</c:v>
                </c:pt>
                <c:pt idx="97">
                  <c:v>3.8110079575596817E-3</c:v>
                </c:pt>
                <c:pt idx="98">
                  <c:v>3.93439226519337E-3</c:v>
                </c:pt>
                <c:pt idx="99">
                  <c:v>3.9890350877192981E-3</c:v>
                </c:pt>
                <c:pt idx="100">
                  <c:v>4.0636503067484663E-3</c:v>
                </c:pt>
                <c:pt idx="101">
                  <c:v>4.1232000000000005E-3</c:v>
                </c:pt>
                <c:pt idx="102">
                  <c:v>4.1544920235096561E-3</c:v>
                </c:pt>
                <c:pt idx="103">
                  <c:v>4.2136602451838881E-3</c:v>
                </c:pt>
                <c:pt idx="104">
                  <c:v>4.4475138121546961E-3</c:v>
                </c:pt>
                <c:pt idx="105">
                  <c:v>4.5890279114533207E-3</c:v>
                </c:pt>
                <c:pt idx="106">
                  <c:v>4.5044141252006424E-3</c:v>
                </c:pt>
                <c:pt idx="107">
                  <c:v>4.6143451143451147E-3</c:v>
                </c:pt>
                <c:pt idx="108">
                  <c:v>4.6839741483185445E-3</c:v>
                </c:pt>
                <c:pt idx="109">
                  <c:v>4.8966452050152494E-3</c:v>
                </c:pt>
                <c:pt idx="110">
                  <c:v>4.9195348290849289E-3</c:v>
                </c:pt>
                <c:pt idx="111">
                  <c:v>4.9863252113376434E-3</c:v>
                </c:pt>
                <c:pt idx="112">
                  <c:v>5.1999480654375489E-3</c:v>
                </c:pt>
                <c:pt idx="113">
                  <c:v>5.204670514024963E-3</c:v>
                </c:pt>
                <c:pt idx="114">
                  <c:v>5.1886792452830186E-3</c:v>
                </c:pt>
                <c:pt idx="115">
                  <c:v>5.2415105386416864E-3</c:v>
                </c:pt>
                <c:pt idx="116">
                  <c:v>5.5974362887227219E-3</c:v>
                </c:pt>
                <c:pt idx="117">
                  <c:v>5.4067444462202342E-3</c:v>
                </c:pt>
                <c:pt idx="118">
                  <c:v>5.6884538818845381E-3</c:v>
                </c:pt>
                <c:pt idx="119">
                  <c:v>5.7783820530251523E-3</c:v>
                </c:pt>
                <c:pt idx="120">
                  <c:v>5.7040743388134391E-3</c:v>
                </c:pt>
                <c:pt idx="121">
                  <c:v>5.9149484536082479E-3</c:v>
                </c:pt>
                <c:pt idx="122">
                  <c:v>6.0080567811241128E-3</c:v>
                </c:pt>
                <c:pt idx="123">
                  <c:v>6.0709276698056513E-3</c:v>
                </c:pt>
                <c:pt idx="124">
                  <c:v>6.1460697338559939E-3</c:v>
                </c:pt>
                <c:pt idx="125">
                  <c:v>6.1659822779338664E-3</c:v>
                </c:pt>
                <c:pt idx="126">
                  <c:v>6.4647577092511012E-3</c:v>
                </c:pt>
                <c:pt idx="127">
                  <c:v>6.4932020628223159E-3</c:v>
                </c:pt>
                <c:pt idx="128">
                  <c:v>6.5294399234083287E-3</c:v>
                </c:pt>
                <c:pt idx="129">
                  <c:v>6.5762371263501625E-3</c:v>
                </c:pt>
                <c:pt idx="130">
                  <c:v>6.7299687825182093E-3</c:v>
                </c:pt>
                <c:pt idx="131">
                  <c:v>6.9285903902309535E-3</c:v>
                </c:pt>
                <c:pt idx="132">
                  <c:v>7.0884315906562852E-3</c:v>
                </c:pt>
                <c:pt idx="133">
                  <c:v>7.0969576343474549E-3</c:v>
                </c:pt>
                <c:pt idx="134">
                  <c:v>7.3183697578263441E-3</c:v>
                </c:pt>
                <c:pt idx="135">
                  <c:v>7.1743176178660044E-3</c:v>
                </c:pt>
                <c:pt idx="136">
                  <c:v>7.5095419847328246E-3</c:v>
                </c:pt>
                <c:pt idx="137">
                  <c:v>7.3972148541114058E-3</c:v>
                </c:pt>
                <c:pt idx="138">
                  <c:v>7.7747440273037548E-3</c:v>
                </c:pt>
                <c:pt idx="139">
                  <c:v>7.7470217238962856E-3</c:v>
                </c:pt>
                <c:pt idx="140">
                  <c:v>7.7838229960101564E-3</c:v>
                </c:pt>
                <c:pt idx="141">
                  <c:v>8.0714285714285714E-3</c:v>
                </c:pt>
                <c:pt idx="142">
                  <c:v>8.217707934074359E-3</c:v>
                </c:pt>
                <c:pt idx="143">
                  <c:v>8.0689102564102562E-3</c:v>
                </c:pt>
                <c:pt idx="144">
                  <c:v>8.258171286719072E-3</c:v>
                </c:pt>
                <c:pt idx="145">
                  <c:v>9.21940928270042E-3</c:v>
                </c:pt>
                <c:pt idx="146">
                  <c:v>8.5714285714285701E-3</c:v>
                </c:pt>
                <c:pt idx="147">
                  <c:v>8.6974037600716196E-3</c:v>
                </c:pt>
                <c:pt idx="148">
                  <c:v>8.7407407407407416E-3</c:v>
                </c:pt>
                <c:pt idx="149">
                  <c:v>8.8686481303930972E-3</c:v>
                </c:pt>
                <c:pt idx="150">
                  <c:v>9.2988562904027846E-3</c:v>
                </c:pt>
                <c:pt idx="151">
                  <c:v>9.2882744495647734E-3</c:v>
                </c:pt>
                <c:pt idx="152">
                  <c:v>9.2496008515167653E-3</c:v>
                </c:pt>
                <c:pt idx="153">
                  <c:v>9.4101731601731603E-3</c:v>
                </c:pt>
                <c:pt idx="154">
                  <c:v>9.7070422535211268E-3</c:v>
                </c:pt>
                <c:pt idx="155">
                  <c:v>9.9658508821855434E-3</c:v>
                </c:pt>
                <c:pt idx="156">
                  <c:v>9.5683890577507608E-3</c:v>
                </c:pt>
                <c:pt idx="157">
                  <c:v>9.9386126457949673E-3</c:v>
                </c:pt>
                <c:pt idx="158">
                  <c:v>1.0354654844838506E-2</c:v>
                </c:pt>
                <c:pt idx="159">
                  <c:v>1.0394566623544632E-2</c:v>
                </c:pt>
                <c:pt idx="160">
                  <c:v>1.0904219691895513E-2</c:v>
                </c:pt>
                <c:pt idx="161">
                  <c:v>1.0472550382209867E-2</c:v>
                </c:pt>
                <c:pt idx="162">
                  <c:v>1.0818505338078292E-2</c:v>
                </c:pt>
                <c:pt idx="163">
                  <c:v>1.0572463768115943E-2</c:v>
                </c:pt>
                <c:pt idx="164">
                  <c:v>1.0808988764044944E-2</c:v>
                </c:pt>
                <c:pt idx="165">
                  <c:v>1.1013250194855807E-2</c:v>
                </c:pt>
                <c:pt idx="166">
                  <c:v>1.0828124999999999E-2</c:v>
                </c:pt>
                <c:pt idx="167">
                  <c:v>1.110751818916734E-2</c:v>
                </c:pt>
                <c:pt idx="168">
                  <c:v>1.1380753138075314E-2</c:v>
                </c:pt>
                <c:pt idx="169">
                  <c:v>1.1442141623488774E-2</c:v>
                </c:pt>
                <c:pt idx="170">
                  <c:v>1.1446540880503142E-2</c:v>
                </c:pt>
                <c:pt idx="171">
                  <c:v>1.1726354453627181E-2</c:v>
                </c:pt>
                <c:pt idx="172">
                  <c:v>1.2020202020202021E-2</c:v>
                </c:pt>
                <c:pt idx="173">
                  <c:v>1.2301814708691499E-2</c:v>
                </c:pt>
                <c:pt idx="174">
                  <c:v>1.1930348258706466E-2</c:v>
                </c:pt>
                <c:pt idx="175">
                  <c:v>1.2031816351188079E-2</c:v>
                </c:pt>
                <c:pt idx="176">
                  <c:v>1.2385607321131448E-2</c:v>
                </c:pt>
                <c:pt idx="177">
                  <c:v>1.3028583663419333E-2</c:v>
                </c:pt>
                <c:pt idx="178">
                  <c:v>1.2638724275401358E-2</c:v>
                </c:pt>
                <c:pt idx="179">
                  <c:v>1.2600773053561568E-2</c:v>
                </c:pt>
                <c:pt idx="180">
                  <c:v>1.3077100646352724E-2</c:v>
                </c:pt>
                <c:pt idx="181">
                  <c:v>1.3853965183752419E-2</c:v>
                </c:pt>
                <c:pt idx="182">
                  <c:v>1.3474045895201866E-2</c:v>
                </c:pt>
                <c:pt idx="183">
                  <c:v>1.3248775587090294E-2</c:v>
                </c:pt>
                <c:pt idx="184">
                  <c:v>1.3411296342373724E-2</c:v>
                </c:pt>
                <c:pt idx="185">
                  <c:v>1.3765235824059353E-2</c:v>
                </c:pt>
                <c:pt idx="186">
                  <c:v>1.3640589719750297E-2</c:v>
                </c:pt>
                <c:pt idx="187">
                  <c:v>1.4356435643564357E-2</c:v>
                </c:pt>
                <c:pt idx="188">
                  <c:v>1.407428092711533E-2</c:v>
                </c:pt>
                <c:pt idx="189">
                  <c:v>1.4868035190615836E-2</c:v>
                </c:pt>
                <c:pt idx="190">
                  <c:v>1.3963369963369963E-2</c:v>
                </c:pt>
                <c:pt idx="191">
                  <c:v>1.5211521152115211E-2</c:v>
                </c:pt>
                <c:pt idx="192">
                  <c:v>1.4101741521539873E-2</c:v>
                </c:pt>
                <c:pt idx="193">
                  <c:v>1.5367682245972245E-2</c:v>
                </c:pt>
                <c:pt idx="194">
                  <c:v>1.4929413718651387E-2</c:v>
                </c:pt>
                <c:pt idx="195">
                  <c:v>1.5110667332334831E-2</c:v>
                </c:pt>
                <c:pt idx="196">
                  <c:v>1.5390651654725349E-2</c:v>
                </c:pt>
                <c:pt idx="197">
                  <c:v>1.5664770707429793E-2</c:v>
                </c:pt>
                <c:pt idx="198">
                  <c:v>1.5474899422774184E-2</c:v>
                </c:pt>
                <c:pt idx="199">
                  <c:v>1.9051846590909093E-2</c:v>
                </c:pt>
                <c:pt idx="200">
                  <c:v>1.5282060925159833E-2</c:v>
                </c:pt>
                <c:pt idx="201">
                  <c:v>1.5730693069306932E-2</c:v>
                </c:pt>
                <c:pt idx="202">
                  <c:v>1.7161016949152542E-2</c:v>
                </c:pt>
                <c:pt idx="203">
                  <c:v>1.6545454545454544E-2</c:v>
                </c:pt>
                <c:pt idx="204">
                  <c:v>1.6374534931789995E-2</c:v>
                </c:pt>
                <c:pt idx="205">
                  <c:v>1.6596513605442176E-2</c:v>
                </c:pt>
                <c:pt idx="206">
                  <c:v>1.6444305901911888E-2</c:v>
                </c:pt>
                <c:pt idx="207">
                  <c:v>1.7802053746995849E-2</c:v>
                </c:pt>
                <c:pt idx="208">
                  <c:v>1.6653854849649562E-2</c:v>
                </c:pt>
                <c:pt idx="209">
                  <c:v>1.8166221033868092E-2</c:v>
                </c:pt>
                <c:pt idx="210">
                  <c:v>1.7548156956004753E-2</c:v>
                </c:pt>
                <c:pt idx="211">
                  <c:v>1.7836734693877549E-2</c:v>
                </c:pt>
                <c:pt idx="212">
                  <c:v>1.7534448818897638E-2</c:v>
                </c:pt>
                <c:pt idx="213">
                  <c:v>1.8330430455337148E-2</c:v>
                </c:pt>
                <c:pt idx="214">
                  <c:v>1.9499478623566217E-2</c:v>
                </c:pt>
                <c:pt idx="215">
                  <c:v>1.7582128777923783E-2</c:v>
                </c:pt>
                <c:pt idx="216">
                  <c:v>1.8705976520811098E-2</c:v>
                </c:pt>
                <c:pt idx="217">
                  <c:v>1.9271397616468039E-2</c:v>
                </c:pt>
                <c:pt idx="218">
                  <c:v>1.829011114277572E-2</c:v>
                </c:pt>
                <c:pt idx="219">
                  <c:v>1.9571635311143271E-2</c:v>
                </c:pt>
                <c:pt idx="220">
                  <c:v>2.0044523597506681E-2</c:v>
                </c:pt>
                <c:pt idx="221">
                  <c:v>1.9556534508076359E-2</c:v>
                </c:pt>
                <c:pt idx="222">
                  <c:v>1.9853600239020018E-2</c:v>
                </c:pt>
                <c:pt idx="223">
                  <c:v>2.0104551045510458E-2</c:v>
                </c:pt>
                <c:pt idx="224">
                  <c:v>2.0688102893890677E-2</c:v>
                </c:pt>
                <c:pt idx="225">
                  <c:v>2.2180715197956578E-2</c:v>
                </c:pt>
                <c:pt idx="226">
                  <c:v>2.0070564516129034E-2</c:v>
                </c:pt>
                <c:pt idx="227">
                  <c:v>2.1008230452674897E-2</c:v>
                </c:pt>
                <c:pt idx="228">
                  <c:v>2.1197500867754255E-2</c:v>
                </c:pt>
                <c:pt idx="229">
                  <c:v>2.074479350511825E-2</c:v>
                </c:pt>
                <c:pt idx="230">
                  <c:v>2.1158514159617507E-2</c:v>
                </c:pt>
                <c:pt idx="231">
                  <c:v>2.0785609397944198E-2</c:v>
                </c:pt>
                <c:pt idx="232">
                  <c:v>2.0773096250483184E-2</c:v>
                </c:pt>
                <c:pt idx="233">
                  <c:v>2.1334379905808477E-2</c:v>
                </c:pt>
                <c:pt idx="234">
                  <c:v>2.1056338028169013E-2</c:v>
                </c:pt>
                <c:pt idx="235">
                  <c:v>2.1774590163934425E-2</c:v>
                </c:pt>
                <c:pt idx="236">
                  <c:v>2.3019088430074018E-2</c:v>
                </c:pt>
                <c:pt idx="237">
                  <c:v>2.2257928118393236E-2</c:v>
                </c:pt>
                <c:pt idx="238">
                  <c:v>2.2987067167292451E-2</c:v>
                </c:pt>
                <c:pt idx="239">
                  <c:v>2.2447275922671355E-2</c:v>
                </c:pt>
                <c:pt idx="240">
                  <c:v>2.2329842931937172E-2</c:v>
                </c:pt>
                <c:pt idx="241">
                  <c:v>2.2373271889400925E-2</c:v>
                </c:pt>
                <c:pt idx="242">
                  <c:v>2.351439182915506E-2</c:v>
                </c:pt>
                <c:pt idx="243">
                  <c:v>2.3703344643722733E-2</c:v>
                </c:pt>
                <c:pt idx="244">
                  <c:v>2.2776162790697673E-2</c:v>
                </c:pt>
                <c:pt idx="245">
                  <c:v>2.3189784677015522E-2</c:v>
                </c:pt>
                <c:pt idx="246">
                  <c:v>2.3788697788697789E-2</c:v>
                </c:pt>
                <c:pt idx="247">
                  <c:v>2.4112487100103198E-2</c:v>
                </c:pt>
                <c:pt idx="248">
                  <c:v>2.4760903836048346E-2</c:v>
                </c:pt>
                <c:pt idx="249">
                  <c:v>2.4077618288144604E-2</c:v>
                </c:pt>
                <c:pt idx="250">
                  <c:v>2.5124056094929879E-2</c:v>
                </c:pt>
                <c:pt idx="251">
                  <c:v>2.538076709282935E-2</c:v>
                </c:pt>
                <c:pt idx="252">
                  <c:v>2.5014611338398596E-2</c:v>
                </c:pt>
                <c:pt idx="253">
                  <c:v>2.7728337236533961E-2</c:v>
                </c:pt>
                <c:pt idx="254">
                  <c:v>2.4640287769784171E-2</c:v>
                </c:pt>
                <c:pt idx="255">
                  <c:v>3.0200471698113209E-2</c:v>
                </c:pt>
                <c:pt idx="256">
                  <c:v>2.493184634448575E-2</c:v>
                </c:pt>
                <c:pt idx="257">
                  <c:v>2.6615969581749048E-2</c:v>
                </c:pt>
                <c:pt idx="258">
                  <c:v>2.7372773536895677E-2</c:v>
                </c:pt>
                <c:pt idx="259">
                  <c:v>2.6637988087359368E-2</c:v>
                </c:pt>
                <c:pt idx="260">
                  <c:v>2.7122545700744755E-2</c:v>
                </c:pt>
                <c:pt idx="261">
                  <c:v>2.6884816753926705E-2</c:v>
                </c:pt>
                <c:pt idx="262">
                  <c:v>2.6426553672316385E-2</c:v>
                </c:pt>
                <c:pt idx="263">
                  <c:v>2.8447782546494993E-2</c:v>
                </c:pt>
                <c:pt idx="264">
                  <c:v>2.7349999999999999E-2</c:v>
                </c:pt>
                <c:pt idx="265">
                  <c:v>2.883551673944687E-2</c:v>
                </c:pt>
                <c:pt idx="266">
                  <c:v>3.1479853479853478E-2</c:v>
                </c:pt>
                <c:pt idx="267">
                  <c:v>2.7953125000000002E-2</c:v>
                </c:pt>
                <c:pt idx="268">
                  <c:v>2.8567073170731708E-2</c:v>
                </c:pt>
                <c:pt idx="269">
                  <c:v>2.9440447641886493E-2</c:v>
                </c:pt>
                <c:pt idx="270">
                  <c:v>2.8384313725490197E-2</c:v>
                </c:pt>
                <c:pt idx="271">
                  <c:v>2.9452736318407956E-2</c:v>
                </c:pt>
                <c:pt idx="272">
                  <c:v>3.1123872026251026E-2</c:v>
                </c:pt>
                <c:pt idx="273">
                  <c:v>3.110641891891892E-2</c:v>
                </c:pt>
                <c:pt idx="274">
                  <c:v>3.0952380952380953E-2</c:v>
                </c:pt>
                <c:pt idx="275">
                  <c:v>3.1966490299823631E-2</c:v>
                </c:pt>
                <c:pt idx="276">
                  <c:v>3.0126239855725878E-2</c:v>
                </c:pt>
                <c:pt idx="277">
                  <c:v>2.9894332372718543E-2</c:v>
                </c:pt>
                <c:pt idx="278">
                  <c:v>3.0778611632270168E-2</c:v>
                </c:pt>
                <c:pt idx="279">
                  <c:v>3.2891089108910893E-2</c:v>
                </c:pt>
                <c:pt idx="280">
                  <c:v>3.1375245579567779E-2</c:v>
                </c:pt>
                <c:pt idx="281">
                  <c:v>3.3553038105046347E-2</c:v>
                </c:pt>
                <c:pt idx="282">
                  <c:v>3.3284742468415937E-2</c:v>
                </c:pt>
                <c:pt idx="283">
                  <c:v>3.1053467443091586E-2</c:v>
                </c:pt>
                <c:pt idx="284">
                  <c:v>3.2739026170368057E-2</c:v>
                </c:pt>
                <c:pt idx="285">
                  <c:v>3.1152750383519615E-2</c:v>
                </c:pt>
                <c:pt idx="286">
                  <c:v>3.3694792725629731E-2</c:v>
                </c:pt>
                <c:pt idx="287">
                  <c:v>3.2042175360710322E-2</c:v>
                </c:pt>
                <c:pt idx="288">
                  <c:v>3.3678697483775472E-2</c:v>
                </c:pt>
                <c:pt idx="289">
                  <c:v>3.3673235563703025E-2</c:v>
                </c:pt>
                <c:pt idx="290">
                  <c:v>3.3228840125391852E-2</c:v>
                </c:pt>
                <c:pt idx="291">
                  <c:v>3.5671710224667585E-2</c:v>
                </c:pt>
                <c:pt idx="292">
                  <c:v>3.4686760493212107E-2</c:v>
                </c:pt>
                <c:pt idx="293">
                  <c:v>3.4356508875739648E-2</c:v>
                </c:pt>
                <c:pt idx="294">
                  <c:v>3.5085132055235287E-2</c:v>
                </c:pt>
                <c:pt idx="295">
                  <c:v>3.44E-2</c:v>
                </c:pt>
                <c:pt idx="296">
                  <c:v>4.0673575129533679E-2</c:v>
                </c:pt>
                <c:pt idx="297">
                  <c:v>3.7924914675767918E-2</c:v>
                </c:pt>
                <c:pt idx="298">
                  <c:v>3.8956342030483079E-2</c:v>
                </c:pt>
                <c:pt idx="299">
                  <c:v>3.5473824707103661E-2</c:v>
                </c:pt>
                <c:pt idx="300">
                  <c:v>3.7045902562658405E-2</c:v>
                </c:pt>
                <c:pt idx="301">
                  <c:v>3.6912455934195065E-2</c:v>
                </c:pt>
                <c:pt idx="302">
                  <c:v>3.7184815738431694E-2</c:v>
                </c:pt>
                <c:pt idx="303">
                  <c:v>3.8730208009934798E-2</c:v>
                </c:pt>
                <c:pt idx="304">
                  <c:v>3.8446757405924743E-2</c:v>
                </c:pt>
                <c:pt idx="305">
                  <c:v>3.7136962386922712E-2</c:v>
                </c:pt>
                <c:pt idx="306">
                  <c:v>3.8082817085099446E-2</c:v>
                </c:pt>
                <c:pt idx="307">
                  <c:v>3.7126509853782581E-2</c:v>
                </c:pt>
                <c:pt idx="308">
                  <c:v>3.9256945586059515E-2</c:v>
                </c:pt>
                <c:pt idx="309">
                  <c:v>4.1100216054512216E-2</c:v>
                </c:pt>
                <c:pt idx="310">
                  <c:v>4.1325966850828726E-2</c:v>
                </c:pt>
                <c:pt idx="311">
                  <c:v>3.9632590576628678E-2</c:v>
                </c:pt>
                <c:pt idx="312">
                  <c:v>3.8224414303329221E-2</c:v>
                </c:pt>
                <c:pt idx="313">
                  <c:v>3.9599183521989233E-2</c:v>
                </c:pt>
                <c:pt idx="314">
                  <c:v>4.114760286900717E-2</c:v>
                </c:pt>
                <c:pt idx="315">
                  <c:v>4.0871512228728903E-2</c:v>
                </c:pt>
                <c:pt idx="316">
                  <c:v>3.9854545454545455E-2</c:v>
                </c:pt>
                <c:pt idx="317">
                  <c:v>3.8914910226385636E-2</c:v>
                </c:pt>
                <c:pt idx="318">
                  <c:v>4.0044971381847913E-2</c:v>
                </c:pt>
                <c:pt idx="319">
                  <c:v>4.3064606218581269E-2</c:v>
                </c:pt>
                <c:pt idx="320">
                  <c:v>4.158786446020489E-2</c:v>
                </c:pt>
                <c:pt idx="321">
                  <c:v>4.9727327812563116E-2</c:v>
                </c:pt>
                <c:pt idx="322">
                  <c:v>4.5403726708074535E-2</c:v>
                </c:pt>
                <c:pt idx="323">
                  <c:v>5.4970375246872941E-2</c:v>
                </c:pt>
                <c:pt idx="324">
                  <c:v>4.561605906783571E-2</c:v>
                </c:pt>
                <c:pt idx="325">
                  <c:v>4.2957297641810069E-2</c:v>
                </c:pt>
                <c:pt idx="326">
                  <c:v>4.515685825509503E-2</c:v>
                </c:pt>
                <c:pt idx="327">
                  <c:v>4.5740223463687155E-2</c:v>
                </c:pt>
                <c:pt idx="328">
                  <c:v>4.476439790575916E-2</c:v>
                </c:pt>
                <c:pt idx="329">
                  <c:v>4.42794547224927E-2</c:v>
                </c:pt>
                <c:pt idx="330">
                  <c:v>4.3241243216576214E-2</c:v>
                </c:pt>
                <c:pt idx="331">
                  <c:v>4.6004962779156326E-2</c:v>
                </c:pt>
                <c:pt idx="332">
                  <c:v>4.4910665944775309E-2</c:v>
                </c:pt>
                <c:pt idx="333">
                  <c:v>4.6182201158504473E-2</c:v>
                </c:pt>
                <c:pt idx="334">
                  <c:v>4.7038240439890029E-2</c:v>
                </c:pt>
                <c:pt idx="335">
                  <c:v>4.5561812818449988E-2</c:v>
                </c:pt>
                <c:pt idx="336">
                  <c:v>4.6353752320339434E-2</c:v>
                </c:pt>
                <c:pt idx="337">
                  <c:v>4.6136811023622049E-2</c:v>
                </c:pt>
                <c:pt idx="338">
                  <c:v>4.6378685980341436E-2</c:v>
                </c:pt>
                <c:pt idx="339">
                  <c:v>5.0570553854717502E-2</c:v>
                </c:pt>
                <c:pt idx="340">
                  <c:v>4.8909299655568311E-2</c:v>
                </c:pt>
                <c:pt idx="341">
                  <c:v>5.3739130434782602E-2</c:v>
                </c:pt>
                <c:pt idx="342">
                  <c:v>4.6596534653465346E-2</c:v>
                </c:pt>
                <c:pt idx="343">
                  <c:v>5.1966810079901664E-2</c:v>
                </c:pt>
                <c:pt idx="344">
                  <c:v>4.9388906298965841E-2</c:v>
                </c:pt>
                <c:pt idx="345">
                  <c:v>4.9483944954128438E-2</c:v>
                </c:pt>
                <c:pt idx="346">
                  <c:v>5.4570637119113571E-2</c:v>
                </c:pt>
                <c:pt idx="347">
                  <c:v>5.0324675324675328E-2</c:v>
                </c:pt>
                <c:pt idx="348">
                  <c:v>5.4008721905400875E-2</c:v>
                </c:pt>
                <c:pt idx="349">
                  <c:v>5.4264055590650666E-2</c:v>
                </c:pt>
                <c:pt idx="350">
                  <c:v>5.4598969830757911E-2</c:v>
                </c:pt>
                <c:pt idx="351">
                  <c:v>4.9437500000000002E-2</c:v>
                </c:pt>
                <c:pt idx="352">
                  <c:v>5.326832791621524E-2</c:v>
                </c:pt>
                <c:pt idx="353">
                  <c:v>5.4837640821736242E-2</c:v>
                </c:pt>
                <c:pt idx="354">
                  <c:v>5.362266857962697E-2</c:v>
                </c:pt>
                <c:pt idx="355">
                  <c:v>5.0779423226812156E-2</c:v>
                </c:pt>
                <c:pt idx="356">
                  <c:v>5.4374765302290649E-2</c:v>
                </c:pt>
                <c:pt idx="357">
                  <c:v>5.203695926081478E-2</c:v>
                </c:pt>
                <c:pt idx="358">
                  <c:v>5.2118150019432569E-2</c:v>
                </c:pt>
                <c:pt idx="359">
                  <c:v>5.6842989084802689E-2</c:v>
                </c:pt>
                <c:pt idx="360">
                  <c:v>5.3166599435256146E-2</c:v>
                </c:pt>
                <c:pt idx="361">
                  <c:v>6.1453396524486573E-2</c:v>
                </c:pt>
                <c:pt idx="362">
                  <c:v>5.8376858175974287E-2</c:v>
                </c:pt>
                <c:pt idx="363">
                  <c:v>5.8935993349958436E-2</c:v>
                </c:pt>
                <c:pt idx="364">
                  <c:v>5.5105348460291734E-2</c:v>
                </c:pt>
                <c:pt idx="365">
                  <c:v>6.0132743362831857E-2</c:v>
                </c:pt>
                <c:pt idx="366">
                  <c:v>5.6604609929078009E-2</c:v>
                </c:pt>
                <c:pt idx="367">
                  <c:v>5.7749898826386079E-2</c:v>
                </c:pt>
                <c:pt idx="368">
                  <c:v>6.1750713606089441E-2</c:v>
                </c:pt>
                <c:pt idx="369">
                  <c:v>5.975103734439835E-2</c:v>
                </c:pt>
                <c:pt idx="370">
                  <c:v>6.4813039309683601E-2</c:v>
                </c:pt>
                <c:pt idx="371">
                  <c:v>6.5253411306042883E-2</c:v>
                </c:pt>
                <c:pt idx="372">
                  <c:v>5.7946847316310585E-2</c:v>
                </c:pt>
                <c:pt idx="373">
                  <c:v>5.9980089596814327E-2</c:v>
                </c:pt>
                <c:pt idx="374">
                  <c:v>6.1655405405405407E-2</c:v>
                </c:pt>
                <c:pt idx="375">
                  <c:v>6.5270798436627586E-2</c:v>
                </c:pt>
                <c:pt idx="376">
                  <c:v>6.6484063745019917E-2</c:v>
                </c:pt>
                <c:pt idx="377">
                  <c:v>6.8568517575140084E-2</c:v>
                </c:pt>
                <c:pt idx="378">
                  <c:v>6.7501422879908943E-2</c:v>
                </c:pt>
                <c:pt idx="379">
                  <c:v>6.261682242990653E-2</c:v>
                </c:pt>
                <c:pt idx="380">
                  <c:v>6.4727722772277216E-2</c:v>
                </c:pt>
                <c:pt idx="381">
                  <c:v>6.3396442914515197E-2</c:v>
                </c:pt>
                <c:pt idx="382">
                  <c:v>6.3331336129418825E-2</c:v>
                </c:pt>
                <c:pt idx="383">
                  <c:v>6.7289719626168226E-2</c:v>
                </c:pt>
                <c:pt idx="384">
                  <c:v>6.5666879387364388E-2</c:v>
                </c:pt>
                <c:pt idx="385">
                  <c:v>6.8891947694425332E-2</c:v>
                </c:pt>
                <c:pt idx="386">
                  <c:v>7.0833333333333331E-2</c:v>
                </c:pt>
                <c:pt idx="387">
                  <c:v>6.4563416188655187E-2</c:v>
                </c:pt>
                <c:pt idx="388">
                  <c:v>6.9305019305019297E-2</c:v>
                </c:pt>
                <c:pt idx="389">
                  <c:v>7.1248499399759913E-2</c:v>
                </c:pt>
                <c:pt idx="390">
                  <c:v>6.5289655172413794E-2</c:v>
                </c:pt>
                <c:pt idx="391">
                  <c:v>6.7038739330269201E-2</c:v>
                </c:pt>
                <c:pt idx="392">
                  <c:v>6.5878064943671308E-2</c:v>
                </c:pt>
                <c:pt idx="393">
                  <c:v>6.8933943754087637E-2</c:v>
                </c:pt>
                <c:pt idx="394">
                  <c:v>8.9695398574206081E-2</c:v>
                </c:pt>
                <c:pt idx="395">
                  <c:v>7.3802541544477018E-2</c:v>
                </c:pt>
                <c:pt idx="396">
                  <c:v>7.1700776287932255E-2</c:v>
                </c:pt>
                <c:pt idx="397">
                  <c:v>7.3607748184019356E-2</c:v>
                </c:pt>
                <c:pt idx="398">
                  <c:v>7.9727782225780627E-2</c:v>
                </c:pt>
                <c:pt idx="399">
                  <c:v>6.7599999999999993E-2</c:v>
                </c:pt>
                <c:pt idx="400">
                  <c:v>8.1878636741479632E-2</c:v>
                </c:pt>
                <c:pt idx="401">
                  <c:v>8.1726677577741408E-2</c:v>
                </c:pt>
                <c:pt idx="402">
                  <c:v>7.7980535279805349E-2</c:v>
                </c:pt>
                <c:pt idx="403">
                  <c:v>7.8866328257191212E-2</c:v>
                </c:pt>
                <c:pt idx="404">
                  <c:v>7.3378995433789951E-2</c:v>
                </c:pt>
                <c:pt idx="405">
                  <c:v>0.10139318885448917</c:v>
                </c:pt>
                <c:pt idx="406">
                  <c:v>8.2757709251101333E-2</c:v>
                </c:pt>
                <c:pt idx="407">
                  <c:v>7.5734024179620038E-2</c:v>
                </c:pt>
                <c:pt idx="408">
                  <c:v>7.6721162579473201E-2</c:v>
                </c:pt>
                <c:pt idx="409">
                  <c:v>7.3259464450600192E-2</c:v>
                </c:pt>
                <c:pt idx="410">
                  <c:v>9.1896887159533078E-2</c:v>
                </c:pt>
                <c:pt idx="411">
                  <c:v>7.3578336557059962E-2</c:v>
                </c:pt>
                <c:pt idx="412">
                  <c:v>7.7743741417555717E-2</c:v>
                </c:pt>
                <c:pt idx="413">
                  <c:v>8.1158536585365856E-2</c:v>
                </c:pt>
                <c:pt idx="414">
                  <c:v>7.871794871794871E-2</c:v>
                </c:pt>
                <c:pt idx="415">
                  <c:v>7.8829970597181387E-2</c:v>
                </c:pt>
                <c:pt idx="416">
                  <c:v>8.4073028041153922E-2</c:v>
                </c:pt>
                <c:pt idx="417">
                  <c:v>7.7135703555332988E-2</c:v>
                </c:pt>
                <c:pt idx="418">
                  <c:v>8.1484167270969299E-2</c:v>
                </c:pt>
                <c:pt idx="419">
                  <c:v>8.7882291119285347E-2</c:v>
                </c:pt>
                <c:pt idx="420">
                  <c:v>9.0001082133968194E-2</c:v>
                </c:pt>
                <c:pt idx="421">
                  <c:v>8.1763733994217269E-2</c:v>
                </c:pt>
                <c:pt idx="422">
                  <c:v>9.1733067729083684E-2</c:v>
                </c:pt>
                <c:pt idx="423">
                  <c:v>8.6539715664536318E-2</c:v>
                </c:pt>
                <c:pt idx="424">
                  <c:v>9.0079180251513735E-2</c:v>
                </c:pt>
                <c:pt idx="425">
                  <c:v>8.7113047466177485E-2</c:v>
                </c:pt>
                <c:pt idx="426">
                  <c:v>8.2656716417910447E-2</c:v>
                </c:pt>
                <c:pt idx="427">
                  <c:v>0.10416212682501635</c:v>
                </c:pt>
                <c:pt idx="428">
                  <c:v>8.7437713086808283E-2</c:v>
                </c:pt>
                <c:pt idx="429">
                  <c:v>9.4244492708656522E-2</c:v>
                </c:pt>
                <c:pt idx="430">
                  <c:v>8.3421962244084019E-2</c:v>
                </c:pt>
                <c:pt idx="431">
                  <c:v>9.3545081967213117E-2</c:v>
                </c:pt>
                <c:pt idx="432">
                  <c:v>9.3377663183607004E-2</c:v>
                </c:pt>
                <c:pt idx="433">
                  <c:v>0.10512428298279158</c:v>
                </c:pt>
                <c:pt idx="434">
                  <c:v>8.925820835022294E-2</c:v>
                </c:pt>
                <c:pt idx="435">
                  <c:v>9.0451248992747785E-2</c:v>
                </c:pt>
                <c:pt idx="436">
                  <c:v>9.5891073155011289E-2</c:v>
                </c:pt>
                <c:pt idx="437">
                  <c:v>0.11550232867598136</c:v>
                </c:pt>
                <c:pt idx="438">
                  <c:v>9.5924416450537245E-2</c:v>
                </c:pt>
                <c:pt idx="439">
                  <c:v>9.4993334320841352E-2</c:v>
                </c:pt>
                <c:pt idx="440">
                  <c:v>0.11029285836615861</c:v>
                </c:pt>
                <c:pt idx="441">
                  <c:v>9.3484711650109673E-2</c:v>
                </c:pt>
                <c:pt idx="442">
                  <c:v>0.10696331521739132</c:v>
                </c:pt>
                <c:pt idx="443">
                  <c:v>9.4968397570950561E-2</c:v>
                </c:pt>
                <c:pt idx="444">
                  <c:v>0.10184634642465967</c:v>
                </c:pt>
                <c:pt idx="445">
                  <c:v>0.10713347099680873</c:v>
                </c:pt>
                <c:pt idx="446">
                  <c:v>0.10045347928068804</c:v>
                </c:pt>
                <c:pt idx="447">
                  <c:v>0.10080731969860064</c:v>
                </c:pt>
                <c:pt idx="448">
                  <c:v>0.10333438188109469</c:v>
                </c:pt>
                <c:pt idx="449">
                  <c:v>0.10552699228791773</c:v>
                </c:pt>
                <c:pt idx="450">
                  <c:v>0.11028641285365001</c:v>
                </c:pt>
                <c:pt idx="451">
                  <c:v>0.11058201058201057</c:v>
                </c:pt>
                <c:pt idx="452">
                  <c:v>9.735829699923057E-2</c:v>
                </c:pt>
                <c:pt idx="453">
                  <c:v>0.11589713617767389</c:v>
                </c:pt>
                <c:pt idx="454">
                  <c:v>0.10353965183752419</c:v>
                </c:pt>
                <c:pt idx="455">
                  <c:v>0.11524921252547711</c:v>
                </c:pt>
                <c:pt idx="456">
                  <c:v>0.10635353732215942</c:v>
                </c:pt>
                <c:pt idx="457">
                  <c:v>0.1096893643283275</c:v>
                </c:pt>
                <c:pt idx="458">
                  <c:v>0.11252244165170557</c:v>
                </c:pt>
                <c:pt idx="459">
                  <c:v>0.10887474882786335</c:v>
                </c:pt>
                <c:pt idx="460">
                  <c:v>0.11788137448019259</c:v>
                </c:pt>
                <c:pt idx="461">
                  <c:v>0.10893485005170632</c:v>
                </c:pt>
                <c:pt idx="462">
                  <c:v>0.11916010498687664</c:v>
                </c:pt>
                <c:pt idx="463">
                  <c:v>0.11077022098262174</c:v>
                </c:pt>
                <c:pt idx="464">
                  <c:v>0.10925253297648634</c:v>
                </c:pt>
                <c:pt idx="465">
                  <c:v>0.11146777750551334</c:v>
                </c:pt>
                <c:pt idx="466">
                  <c:v>0.12030893897189161</c:v>
                </c:pt>
                <c:pt idx="467">
                  <c:v>0.11319006309148265</c:v>
                </c:pt>
                <c:pt idx="468">
                  <c:v>0.13055749941684161</c:v>
                </c:pt>
                <c:pt idx="469">
                  <c:v>0.12477150961235424</c:v>
                </c:pt>
                <c:pt idx="470">
                  <c:v>0.1245306324110672</c:v>
                </c:pt>
                <c:pt idx="471">
                  <c:v>0.1110254890337878</c:v>
                </c:pt>
                <c:pt idx="472">
                  <c:v>0.11416382252559727</c:v>
                </c:pt>
                <c:pt idx="473">
                  <c:v>0.12792001950743723</c:v>
                </c:pt>
                <c:pt idx="474">
                  <c:v>0.11470374848851271</c:v>
                </c:pt>
                <c:pt idx="475">
                  <c:v>0.10992323002558999</c:v>
                </c:pt>
                <c:pt idx="476">
                  <c:v>0.11210571184995738</c:v>
                </c:pt>
                <c:pt idx="477">
                  <c:v>0.12401305057096249</c:v>
                </c:pt>
                <c:pt idx="478">
                  <c:v>0.12333719582850521</c:v>
                </c:pt>
                <c:pt idx="479">
                  <c:v>0.18879428728371325</c:v>
                </c:pt>
                <c:pt idx="480">
                  <c:v>0.12286834367853643</c:v>
                </c:pt>
                <c:pt idx="481">
                  <c:v>0.13356692361597758</c:v>
                </c:pt>
                <c:pt idx="482">
                  <c:v>0.12462230793956927</c:v>
                </c:pt>
                <c:pt idx="483">
                  <c:v>0.17365192946588295</c:v>
                </c:pt>
                <c:pt idx="484">
                  <c:v>0.13907637655417407</c:v>
                </c:pt>
                <c:pt idx="485">
                  <c:v>0.12806691449814125</c:v>
                </c:pt>
                <c:pt idx="486">
                  <c:v>0.12442833240379253</c:v>
                </c:pt>
                <c:pt idx="487">
                  <c:v>0.13783713692946056</c:v>
                </c:pt>
                <c:pt idx="488">
                  <c:v>0.13246701319472209</c:v>
                </c:pt>
                <c:pt idx="489">
                  <c:v>0.13201683392683716</c:v>
                </c:pt>
                <c:pt idx="490">
                  <c:v>0.14105382865807431</c:v>
                </c:pt>
                <c:pt idx="491">
                  <c:v>0.13799283154121866</c:v>
                </c:pt>
                <c:pt idx="492">
                  <c:v>0.14220251293422023</c:v>
                </c:pt>
                <c:pt idx="493">
                  <c:v>0.12191148520228075</c:v>
                </c:pt>
                <c:pt idx="494">
                  <c:v>0.12677998717126363</c:v>
                </c:pt>
                <c:pt idx="495">
                  <c:v>0.13013578624616734</c:v>
                </c:pt>
                <c:pt idx="496">
                  <c:v>0.13515711645101663</c:v>
                </c:pt>
                <c:pt idx="497">
                  <c:v>0.15149026763990267</c:v>
                </c:pt>
                <c:pt idx="498">
                  <c:v>0.12872409326424872</c:v>
                </c:pt>
                <c:pt idx="499">
                  <c:v>0.13590402742073696</c:v>
                </c:pt>
                <c:pt idx="500">
                  <c:v>0.14491184658212189</c:v>
                </c:pt>
                <c:pt idx="501">
                  <c:v>0.15234733498058595</c:v>
                </c:pt>
                <c:pt idx="502">
                  <c:v>0.17456479690522245</c:v>
                </c:pt>
                <c:pt idx="503">
                  <c:v>0.16285714285714284</c:v>
                </c:pt>
                <c:pt idx="504">
                  <c:v>0.16850485436893206</c:v>
                </c:pt>
                <c:pt idx="505">
                  <c:v>0.14545798637395913</c:v>
                </c:pt>
                <c:pt idx="506">
                  <c:v>0.21883389261744962</c:v>
                </c:pt>
                <c:pt idx="507">
                  <c:v>0.14846037354871278</c:v>
                </c:pt>
                <c:pt idx="508">
                  <c:v>0.16889342172361041</c:v>
                </c:pt>
                <c:pt idx="509">
                  <c:v>0.16195039458850055</c:v>
                </c:pt>
                <c:pt idx="510">
                  <c:v>0.15862412761714853</c:v>
                </c:pt>
                <c:pt idx="511">
                  <c:v>0.16584188292094143</c:v>
                </c:pt>
                <c:pt idx="512">
                  <c:v>0.14864359214218897</c:v>
                </c:pt>
                <c:pt idx="513">
                  <c:v>0.14740024183796854</c:v>
                </c:pt>
                <c:pt idx="514">
                  <c:v>0.16605080831408775</c:v>
                </c:pt>
                <c:pt idx="515">
                  <c:v>0.15997830802603036</c:v>
                </c:pt>
                <c:pt idx="516">
                  <c:v>0.18116169544740973</c:v>
                </c:pt>
                <c:pt idx="517">
                  <c:v>0.13458197611292072</c:v>
                </c:pt>
                <c:pt idx="518">
                  <c:v>0.15389408099688473</c:v>
                </c:pt>
                <c:pt idx="519">
                  <c:v>0.15235318617242816</c:v>
                </c:pt>
                <c:pt idx="520">
                  <c:v>0.16252220248667854</c:v>
                </c:pt>
                <c:pt idx="521">
                  <c:v>0.20163352272727272</c:v>
                </c:pt>
                <c:pt idx="522">
                  <c:v>0.14662231320368474</c:v>
                </c:pt>
                <c:pt idx="523">
                  <c:v>0.14533844189016604</c:v>
                </c:pt>
                <c:pt idx="524">
                  <c:v>0.17868937048503611</c:v>
                </c:pt>
                <c:pt idx="525">
                  <c:v>0.26412859560067681</c:v>
                </c:pt>
                <c:pt idx="526">
                  <c:v>0.17566371681415929</c:v>
                </c:pt>
                <c:pt idx="527">
                  <c:v>0.20052253429131286</c:v>
                </c:pt>
                <c:pt idx="528">
                  <c:v>0.15422612513721184</c:v>
                </c:pt>
                <c:pt idx="529">
                  <c:v>0.19895705521472393</c:v>
                </c:pt>
                <c:pt idx="530">
                  <c:v>0.17032967032967034</c:v>
                </c:pt>
                <c:pt idx="531">
                  <c:v>0.19296794208893486</c:v>
                </c:pt>
                <c:pt idx="532">
                  <c:v>0.2011664074650078</c:v>
                </c:pt>
                <c:pt idx="533">
                  <c:v>0.20269299820466788</c:v>
                </c:pt>
                <c:pt idx="534">
                  <c:v>0.17233169129720852</c:v>
                </c:pt>
                <c:pt idx="535">
                  <c:v>0.16675603217158178</c:v>
                </c:pt>
                <c:pt idx="536">
                  <c:v>0.19452856854431658</c:v>
                </c:pt>
                <c:pt idx="537">
                  <c:v>0.17917251051893407</c:v>
                </c:pt>
                <c:pt idx="538">
                  <c:v>0.16888440860215054</c:v>
                </c:pt>
                <c:pt idx="539">
                  <c:v>0.19364664926022629</c:v>
                </c:pt>
                <c:pt idx="540">
                  <c:v>0.21349823321554773</c:v>
                </c:pt>
                <c:pt idx="541">
                  <c:v>0.28275684711328275</c:v>
                </c:pt>
                <c:pt idx="542">
                  <c:v>0.1745019920318725</c:v>
                </c:pt>
                <c:pt idx="543">
                  <c:v>0.1841823056300268</c:v>
                </c:pt>
                <c:pt idx="544">
                  <c:v>0.21696344892221181</c:v>
                </c:pt>
              </c:numCache>
            </c:numRef>
          </c:yVal>
          <c:smooth val="0"/>
        </c:ser>
        <c:dLbls>
          <c:showLegendKey val="0"/>
          <c:showVal val="0"/>
          <c:showCatName val="0"/>
          <c:showSerName val="0"/>
          <c:showPercent val="0"/>
          <c:showBubbleSize val="0"/>
        </c:dLbls>
        <c:axId val="185263912"/>
        <c:axId val="185329888"/>
      </c:scatterChart>
      <c:valAx>
        <c:axId val="149973584"/>
        <c:scaling>
          <c:orientation val="minMax"/>
          <c:max val="5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 (meters)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941088"/>
        <c:crossesAt val="1.0000000000000004E-6"/>
        <c:crossBetween val="midCat"/>
        <c:majorUnit val="500"/>
      </c:valAx>
      <c:valAx>
        <c:axId val="18494108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7030A0"/>
                    </a:solidFill>
                    <a:latin typeface="+mn-lt"/>
                    <a:ea typeface="+mn-ea"/>
                    <a:cs typeface="+mn-cs"/>
                  </a:defRPr>
                </a:pPr>
                <a:r>
                  <a:rPr lang="en-US">
                    <a:solidFill>
                      <a:srgbClr val="7030A0"/>
                    </a:solidFill>
                  </a:rPr>
                  <a:t>mrem/year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7030A0"/>
                  </a:solidFill>
                  <a:latin typeface="+mn-lt"/>
                  <a:ea typeface="+mn-ea"/>
                  <a:cs typeface="+mn-cs"/>
                </a:defRPr>
              </a:pPr>
              <a:endParaRPr lang="en-US"/>
            </a:p>
          </c:txPr>
        </c:title>
        <c:numFmt formatCode="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149973584"/>
        <c:crosses val="autoZero"/>
        <c:crossBetween val="midCat"/>
      </c:valAx>
      <c:valAx>
        <c:axId val="18532988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accent2"/>
                    </a:solidFill>
                    <a:latin typeface="+mn-lt"/>
                    <a:ea typeface="+mn-ea"/>
                    <a:cs typeface="+mn-cs"/>
                  </a:defRPr>
                </a:pPr>
                <a:r>
                  <a:rPr lang="en-US" baseline="0">
                    <a:solidFill>
                      <a:schemeClr val="accent2"/>
                    </a:solidFill>
                  </a:rPr>
                  <a:t>Statistical error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185263912"/>
        <c:crosses val="max"/>
        <c:crossBetween val="midCat"/>
      </c:valAx>
      <c:valAx>
        <c:axId val="185263912"/>
        <c:scaling>
          <c:orientation val="minMax"/>
        </c:scaling>
        <c:delete val="1"/>
        <c:axPos val="b"/>
        <c:numFmt formatCode="General" sourceLinked="1"/>
        <c:majorTickMark val="out"/>
        <c:minorTickMark val="none"/>
        <c:tickLblPos val="nextTo"/>
        <c:crossAx val="185329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7030A0"/>
                </a:solidFill>
                <a:latin typeface="+mn-lt"/>
                <a:ea typeface="+mn-ea"/>
                <a:cs typeface="+mn-cs"/>
              </a:defRPr>
            </a:pPr>
            <a:r>
              <a:rPr lang="en-US" baseline="0" dirty="0">
                <a:solidFill>
                  <a:srgbClr val="7030A0"/>
                </a:solidFill>
              </a:rPr>
              <a:t>Total Annual </a:t>
            </a:r>
            <a:r>
              <a:rPr lang="en-US" baseline="0" dirty="0" smtClean="0">
                <a:solidFill>
                  <a:srgbClr val="7030A0"/>
                </a:solidFill>
              </a:rPr>
              <a:t>Activity at stack exhaust </a:t>
            </a:r>
            <a:r>
              <a:rPr lang="en-US" baseline="0" dirty="0">
                <a:solidFill>
                  <a:srgbClr val="7030A0"/>
                </a:solidFill>
              </a:rPr>
              <a:t>of all </a:t>
            </a:r>
            <a:r>
              <a:rPr lang="en-US" baseline="0" dirty="0" smtClean="0">
                <a:solidFill>
                  <a:srgbClr val="7030A0"/>
                </a:solidFill>
              </a:rPr>
              <a:t>isotopes</a:t>
            </a:r>
            <a:br>
              <a:rPr lang="en-US" baseline="0" dirty="0" smtClean="0">
                <a:solidFill>
                  <a:srgbClr val="7030A0"/>
                </a:solidFill>
              </a:rPr>
            </a:br>
            <a:r>
              <a:rPr lang="en-US" baseline="0" dirty="0" smtClean="0">
                <a:solidFill>
                  <a:srgbClr val="7030A0"/>
                </a:solidFill>
              </a:rPr>
              <a:t>vs </a:t>
            </a:r>
            <a:r>
              <a:rPr lang="en-US" baseline="0" dirty="0">
                <a:solidFill>
                  <a:srgbClr val="7030A0"/>
                </a:solidFill>
              </a:rPr>
              <a:t>Decay </a:t>
            </a:r>
            <a:r>
              <a:rPr lang="en-US" baseline="0" dirty="0" smtClean="0">
                <a:solidFill>
                  <a:srgbClr val="7030A0"/>
                </a:solidFill>
              </a:rPr>
              <a:t>Time for continuous operation</a:t>
            </a:r>
            <a:endParaRPr lang="en-US" baseline="0" dirty="0">
              <a:solidFill>
                <a:srgbClr val="7030A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7030A0"/>
              </a:solidFill>
              <a:latin typeface="+mn-lt"/>
              <a:ea typeface="+mn-ea"/>
              <a:cs typeface="+mn-cs"/>
            </a:defRPr>
          </a:pPr>
          <a:endParaRPr lang="en-US"/>
        </a:p>
      </c:txPr>
    </c:title>
    <c:autoTitleDeleted val="0"/>
    <c:plotArea>
      <c:layout/>
      <c:scatterChart>
        <c:scatterStyle val="lineMarker"/>
        <c:varyColors val="0"/>
        <c:ser>
          <c:idx val="0"/>
          <c:order val="0"/>
          <c:tx>
            <c:v>Total Annual Activity vs Decay Time</c:v>
          </c:tx>
          <c:spPr>
            <a:ln w="25400" cap="rnd">
              <a:noFill/>
              <a:round/>
            </a:ln>
            <a:effectLst/>
          </c:spPr>
          <c:marker>
            <c:symbol val="circle"/>
            <c:size val="5"/>
            <c:spPr>
              <a:solidFill>
                <a:srgbClr val="7030A0"/>
              </a:solidFill>
              <a:ln w="15875">
                <a:solidFill>
                  <a:srgbClr val="7030A0"/>
                </a:solidFill>
              </a:ln>
              <a:effectLst/>
            </c:spPr>
          </c:marker>
          <c:xVal>
            <c:numRef>
              <c:f>'PS room air volumes'!$I$4:$I$11</c:f>
              <c:numCache>
                <c:formatCode>General</c:formatCode>
                <c:ptCount val="8"/>
                <c:pt idx="0">
                  <c:v>601</c:v>
                </c:pt>
                <c:pt idx="1">
                  <c:v>1201</c:v>
                </c:pt>
                <c:pt idx="2">
                  <c:v>1801</c:v>
                </c:pt>
                <c:pt idx="3">
                  <c:v>2401</c:v>
                </c:pt>
                <c:pt idx="4">
                  <c:v>3001</c:v>
                </c:pt>
                <c:pt idx="5">
                  <c:v>3601</c:v>
                </c:pt>
                <c:pt idx="6">
                  <c:v>5672</c:v>
                </c:pt>
                <c:pt idx="7">
                  <c:v>7201</c:v>
                </c:pt>
              </c:numCache>
            </c:numRef>
          </c:xVal>
          <c:yVal>
            <c:numRef>
              <c:f>'PS room air volumes'!$L$4:$L$11</c:f>
              <c:numCache>
                <c:formatCode>0</c:formatCode>
                <c:ptCount val="8"/>
                <c:pt idx="0">
                  <c:v>11769.945361717506</c:v>
                </c:pt>
                <c:pt idx="1">
                  <c:v>5713.5877298154319</c:v>
                </c:pt>
                <c:pt idx="2">
                  <c:v>3083.1744706490463</c:v>
                </c:pt>
                <c:pt idx="3">
                  <c:v>1727.3753979149521</c:v>
                </c:pt>
                <c:pt idx="4">
                  <c:v>1009.0490064734356</c:v>
                </c:pt>
                <c:pt idx="5">
                  <c:v>619.62393872051086</c:v>
                </c:pt>
                <c:pt idx="6">
                  <c:v>177.57253815468093</c:v>
                </c:pt>
                <c:pt idx="7">
                  <c:v>101.74912552058345</c:v>
                </c:pt>
              </c:numCache>
            </c:numRef>
          </c:yVal>
          <c:smooth val="0"/>
        </c:ser>
        <c:dLbls>
          <c:showLegendKey val="0"/>
          <c:showVal val="0"/>
          <c:showCatName val="0"/>
          <c:showSerName val="0"/>
          <c:showPercent val="0"/>
          <c:showBubbleSize val="0"/>
        </c:dLbls>
        <c:axId val="240197376"/>
        <c:axId val="241530856"/>
      </c:scatterChart>
      <c:valAx>
        <c:axId val="2401973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rgbClr val="7030A0"/>
                    </a:solidFill>
                    <a:latin typeface="+mn-lt"/>
                    <a:ea typeface="+mn-ea"/>
                    <a:cs typeface="+mn-cs"/>
                  </a:defRPr>
                </a:pPr>
                <a:r>
                  <a:rPr lang="en-US" baseline="0" dirty="0">
                    <a:solidFill>
                      <a:srgbClr val="7030A0"/>
                    </a:solidFill>
                  </a:rPr>
                  <a:t>decay time - </a:t>
                </a:r>
                <a:r>
                  <a:rPr lang="en-US" baseline="0" dirty="0" smtClean="0">
                    <a:solidFill>
                      <a:srgbClr val="7030A0"/>
                    </a:solidFill>
                  </a:rPr>
                  <a:t>seconds</a:t>
                </a:r>
                <a:endParaRPr lang="en-US" baseline="0" dirty="0">
                  <a:solidFill>
                    <a:srgbClr val="7030A0"/>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rgbClr val="7030A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241530856"/>
        <c:crosses val="autoZero"/>
        <c:crossBetween val="midCat"/>
      </c:valAx>
      <c:valAx>
        <c:axId val="241530856"/>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7030A0"/>
                    </a:solidFill>
                    <a:latin typeface="+mn-lt"/>
                    <a:ea typeface="+mn-ea"/>
                    <a:cs typeface="+mn-cs"/>
                  </a:defRPr>
                </a:pPr>
                <a:r>
                  <a:rPr lang="en-US" baseline="0">
                    <a:solidFill>
                      <a:srgbClr val="7030A0"/>
                    </a:solidFill>
                  </a:rPr>
                  <a:t>Ci/year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rgbClr val="7030A0"/>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2401973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10/20/2015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10/20/2015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FA38F-AF00-4386-A7B3-E4DD613B2215}" type="slidenum">
              <a:rPr lang="en-US" smtClean="0"/>
              <a:t>47</a:t>
            </a:fld>
            <a:endParaRPr lang="en-US"/>
          </a:p>
        </p:txBody>
      </p:sp>
    </p:spTree>
    <p:extLst>
      <p:ext uri="{BB962C8B-B14F-4D97-AF65-F5344CB8AC3E}">
        <p14:creationId xmlns:p14="http://schemas.microsoft.com/office/powerpoint/2010/main" val="343859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6FA38F-AF00-4386-A7B3-E4DD613B2215}" type="slidenum">
              <a:rPr lang="en-US" smtClean="0"/>
              <a:t>49</a:t>
            </a:fld>
            <a:endParaRPr lang="en-US"/>
          </a:p>
        </p:txBody>
      </p:sp>
    </p:spTree>
    <p:extLst>
      <p:ext uri="{BB962C8B-B14F-4D97-AF65-F5344CB8AC3E}">
        <p14:creationId xmlns:p14="http://schemas.microsoft.com/office/powerpoint/2010/main" val="764942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866E9CA-C242-476E-AC96-726DAD61F4C9}" type="datetime1">
              <a:rPr lang="en-US" altLang="en-US"/>
              <a:pPr/>
              <a:t>10/20/2015</a:t>
            </a:fld>
            <a:endParaRPr lang="en-US" altLang="en-US"/>
          </a:p>
        </p:txBody>
      </p:sp>
      <p:sp>
        <p:nvSpPr>
          <p:cNvPr id="12" name="Slide Number Placeholder 5"/>
          <p:cNvSpPr>
            <a:spLocks noGrp="1"/>
          </p:cNvSpPr>
          <p:nvPr>
            <p:ph type="sldNum" sz="quarter" idx="2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fld id="{50889BEA-2B91-403F-ADA4-053DEE04721E}" type="datetime1">
              <a:rPr lang="en-US" altLang="en-US"/>
              <a:pPr/>
              <a:t>10/20/2015</a:t>
            </a:fld>
            <a:endParaRPr lang="en-US" altLang="en-US"/>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fld id="{6A3537A3-8C6B-43C4-A25C-FC2CE8D9D9BB}" type="datetime1">
              <a:rPr lang="en-US" altLang="en-US"/>
              <a:pPr/>
              <a:t>10/20/2015</a:t>
            </a:fld>
            <a:endParaRPr lang="en-US" altLang="en-US"/>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fld id="{2B1CF01D-1604-4C8E-BF6F-5634B5B9B0FA}" type="datetime1">
              <a:rPr lang="en-US" altLang="en-US"/>
              <a:pPr/>
              <a:t>10/20/2015</a:t>
            </a:fld>
            <a:endParaRPr lang="en-US" altLang="en-US"/>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fld id="{5E62D87C-608A-49B4-979E-2C9EC8FFFA3E}" type="datetime1">
              <a:rPr lang="en-US" altLang="en-US"/>
              <a:pPr/>
              <a:t>10/20/2015</a:t>
            </a:fld>
            <a:endParaRPr lang="en-US" altLang="en-US"/>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4901F-39F6-412D-AEF7-586B4C895CC9}" type="datetime1">
              <a:rPr lang="en-US" smtClean="0"/>
              <a:t>10/20/2015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94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EAD63FCB-C847-421A-A82C-644CA8D55BDB}" type="datetime1">
              <a:rPr lang="en-US" altLang="en-US"/>
              <a:pPr/>
              <a:t>10/20/2015</a:t>
            </a:fld>
            <a:endParaRPr lang="en-US" altLang="en-US"/>
          </a:p>
        </p:txBody>
      </p:sp>
      <p:sp>
        <p:nvSpPr>
          <p:cNvPr id="5"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A0E092C4-48F6-48C5-B2B3-815670E99CE7}" type="datetime1">
              <a:rPr lang="en-US" altLang="en-US"/>
              <a:pPr/>
              <a:t>10/20/2015</a:t>
            </a:fld>
            <a:endParaRPr lang="en-US" altLang="en-US"/>
          </a:p>
        </p:txBody>
      </p:sp>
      <p:sp>
        <p:nvSpPr>
          <p:cNvPr id="6"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DD380D08-F2CA-47D3-B2B9-BCFDF76A6561}" type="datetime1">
              <a:rPr lang="en-US" altLang="en-US"/>
              <a:pPr/>
              <a:t>10/20/2015</a:t>
            </a:fld>
            <a:endParaRPr lang="en-US" altLang="en-US"/>
          </a:p>
        </p:txBody>
      </p:sp>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fld id="{D594D8DC-1801-43BE-B437-DF92E32BA858}" type="datetime1">
              <a:rPr lang="en-US" altLang="en-US"/>
              <a:pPr/>
              <a:t>10/20/2015</a:t>
            </a:fld>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fld id="{F478486A-2EA2-4759-824C-EE1AD3861CE4}" type="datetime1">
              <a:rPr lang="en-US" altLang="en-US"/>
              <a:pPr/>
              <a:t>10/20/2015</a:t>
            </a:fld>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Presenter | Presentation Title</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724072" y="2529446"/>
            <a:ext cx="8032750" cy="23124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dirty="0" smtClean="0">
                <a:latin typeface="Helvetica" panose="020B0604020202020204" pitchFamily="34" charset="0"/>
                <a:ea typeface="Geneva" pitchFamily="121" charset="-128"/>
              </a:rPr>
              <a:t>Final design review for Accelerator Radiation Safety Improvements</a:t>
            </a:r>
            <a:br>
              <a:rPr lang="en-US" altLang="en-US" dirty="0" smtClean="0">
                <a:latin typeface="Helvetica" panose="020B0604020202020204" pitchFamily="34" charset="0"/>
                <a:ea typeface="Geneva" pitchFamily="121" charset="-128"/>
              </a:rPr>
            </a:br>
            <a:r>
              <a:rPr lang="en-US" altLang="en-US" dirty="0" smtClean="0">
                <a:latin typeface="Helvetica" panose="020B0604020202020204" pitchFamily="34" charset="0"/>
                <a:ea typeface="Geneva" pitchFamily="121" charset="-128"/>
              </a:rPr>
              <a:t>Level 3</a:t>
            </a:r>
            <a:br>
              <a:rPr lang="en-US" altLang="en-US" dirty="0" smtClean="0">
                <a:latin typeface="Helvetica" panose="020B0604020202020204" pitchFamily="34" charset="0"/>
                <a:ea typeface="Geneva" pitchFamily="121" charset="-128"/>
              </a:rPr>
            </a:br>
            <a:r>
              <a:rPr lang="en-US" altLang="en-US" dirty="0">
                <a:latin typeface="Helvetica" panose="020B0604020202020204" pitchFamily="34" charset="0"/>
                <a:ea typeface="Geneva" pitchFamily="121" charset="-128"/>
              </a:rPr>
              <a:t/>
            </a:r>
            <a:br>
              <a:rPr lang="en-US" altLang="en-US" dirty="0">
                <a:latin typeface="Helvetica" panose="020B0604020202020204" pitchFamily="34" charset="0"/>
                <a:ea typeface="Geneva" pitchFamily="121" charset="-128"/>
              </a:rPr>
            </a:br>
            <a:r>
              <a:rPr lang="en-US" altLang="en-US" dirty="0" smtClean="0">
                <a:latin typeface="Helvetica" panose="020B0604020202020204" pitchFamily="34" charset="0"/>
                <a:ea typeface="Geneva" pitchFamily="121" charset="-128"/>
              </a:rPr>
              <a:t>Overview presentation for review panel</a:t>
            </a:r>
            <a:br>
              <a:rPr lang="en-US" altLang="en-US" dirty="0" smtClean="0">
                <a:latin typeface="Helvetica" panose="020B0604020202020204" pitchFamily="34" charset="0"/>
                <a:ea typeface="Geneva" pitchFamily="121" charset="-128"/>
              </a:rPr>
            </a:br>
            <a:endParaRPr lang="en-US" altLang="en-US" dirty="0" smtClean="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724072" y="5426761"/>
            <a:ext cx="7526338" cy="6692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A. Leveling</a:t>
            </a:r>
          </a:p>
          <a:p>
            <a:pPr eaLnBrk="1" hangingPunct="1"/>
            <a:r>
              <a:rPr lang="en-US" altLang="en-US" dirty="0" smtClean="0">
                <a:latin typeface="Helvetica" panose="020B0604020202020204" pitchFamily="34" charset="0"/>
                <a:ea typeface="Geneva" pitchFamily="121" charset="-128"/>
              </a:rPr>
              <a:t>10/20/15</a:t>
            </a: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to MC-1 building after labyrinth removal</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10</a:t>
            </a:fld>
            <a:endParaRPr lang="en-US" altLang="en-US"/>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2578" r="2578"/>
          <a:stretch/>
        </p:blipFill>
        <p:spPr>
          <a:xfrm>
            <a:off x="319135" y="2630181"/>
            <a:ext cx="8672513" cy="3435679"/>
          </a:xfrm>
        </p:spPr>
      </p:pic>
      <p:grpSp>
        <p:nvGrpSpPr>
          <p:cNvPr id="9" name="Group 8"/>
          <p:cNvGrpSpPr/>
          <p:nvPr/>
        </p:nvGrpSpPr>
        <p:grpSpPr>
          <a:xfrm>
            <a:off x="319135" y="2236508"/>
            <a:ext cx="2232589" cy="1200329"/>
            <a:chOff x="228600" y="1224815"/>
            <a:chExt cx="2232589" cy="1200329"/>
          </a:xfrm>
        </p:grpSpPr>
        <p:sp>
          <p:nvSpPr>
            <p:cNvPr id="10" name="TextBox 9"/>
            <p:cNvSpPr txBox="1"/>
            <p:nvPr/>
          </p:nvSpPr>
          <p:spPr>
            <a:xfrm>
              <a:off x="228600" y="1224815"/>
              <a:ext cx="2232589" cy="1200329"/>
            </a:xfrm>
            <a:prstGeom prst="rect">
              <a:avLst/>
            </a:prstGeom>
            <a:noFill/>
          </p:spPr>
          <p:txBody>
            <a:bodyPr wrap="square" rtlCol="0">
              <a:spAutoFit/>
            </a:bodyPr>
            <a:lstStyle/>
            <a:p>
              <a:r>
                <a:rPr lang="en-US" sz="1800" dirty="0" smtClean="0"/>
                <a:t>            Legend</a:t>
              </a:r>
            </a:p>
            <a:p>
              <a:r>
                <a:rPr lang="en-US" sz="1800" dirty="0" smtClean="0"/>
                <a:t>No access</a:t>
              </a:r>
            </a:p>
            <a:p>
              <a:r>
                <a:rPr lang="en-US" sz="1800" dirty="0" smtClean="0"/>
                <a:t>Access</a:t>
              </a:r>
            </a:p>
            <a:p>
              <a:r>
                <a:rPr lang="en-US" sz="1800" dirty="0" smtClean="0"/>
                <a:t>Uncertain</a:t>
              </a:r>
              <a:endParaRPr lang="en-US" sz="1800" dirty="0"/>
            </a:p>
          </p:txBody>
        </p:sp>
        <p:cxnSp>
          <p:nvCxnSpPr>
            <p:cNvPr id="11" name="Straight Connector 10"/>
            <p:cNvCxnSpPr/>
            <p:nvPr/>
          </p:nvCxnSpPr>
          <p:spPr>
            <a:xfrm>
              <a:off x="1368906" y="1700613"/>
              <a:ext cx="80172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368906" y="1947017"/>
              <a:ext cx="801726"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368906" y="2220483"/>
              <a:ext cx="801726" cy="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3" name="Rectangle 2"/>
          <p:cNvSpPr/>
          <p:nvPr/>
        </p:nvSpPr>
        <p:spPr>
          <a:xfrm>
            <a:off x="228600" y="1145798"/>
            <a:ext cx="8761845" cy="923330"/>
          </a:xfrm>
          <a:prstGeom prst="rect">
            <a:avLst/>
          </a:prstGeom>
        </p:spPr>
        <p:txBody>
          <a:bodyPr wrap="square">
            <a:spAutoFit/>
          </a:bodyPr>
          <a:lstStyle/>
          <a:p>
            <a:pPr marL="285750" indent="-285750">
              <a:buFont typeface="Arial" panose="020B0604020202020204" pitchFamily="34" charset="0"/>
              <a:buChar char="•"/>
            </a:pPr>
            <a:r>
              <a:rPr lang="en-US" sz="1800" dirty="0">
                <a:latin typeface="Helvetica" panose="020B0604020202020204" pitchFamily="34" charset="0"/>
              </a:rPr>
              <a:t>Activate both M4 beam line ESS and RSS</a:t>
            </a:r>
          </a:p>
          <a:p>
            <a:pPr marL="285750" indent="-285750">
              <a:buFont typeface="Arial" panose="020B0604020202020204" pitchFamily="34" charset="0"/>
              <a:buChar char="•"/>
            </a:pPr>
            <a:r>
              <a:rPr lang="en-US" sz="1800" dirty="0">
                <a:latin typeface="Helvetica" panose="020B0604020202020204" pitchFamily="34" charset="0"/>
              </a:rPr>
              <a:t>Move M4 upstream labyrinth concrete to diagnostic absorber</a:t>
            </a:r>
          </a:p>
          <a:p>
            <a:pPr marL="285750" indent="-285750">
              <a:buFont typeface="Arial" panose="020B0604020202020204" pitchFamily="34" charset="0"/>
              <a:buChar char="•"/>
            </a:pPr>
            <a:r>
              <a:rPr lang="en-US" sz="1800" dirty="0">
                <a:latin typeface="Helvetica" panose="020B0604020202020204" pitchFamily="34" charset="0"/>
              </a:rPr>
              <a:t>With upstream M4 line RSS and ESS made up, continue to run muon g-2</a:t>
            </a:r>
          </a:p>
        </p:txBody>
      </p:sp>
      <p:sp>
        <p:nvSpPr>
          <p:cNvPr id="14"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84261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to Diagnostic Absorber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5" y="3155837"/>
            <a:ext cx="9035569" cy="3080307"/>
          </a:xfrm>
        </p:spPr>
      </p:pic>
      <p:sp>
        <p:nvSpPr>
          <p:cNvPr id="5" name="Slide Number Placeholder 4"/>
          <p:cNvSpPr>
            <a:spLocks noGrp="1"/>
          </p:cNvSpPr>
          <p:nvPr>
            <p:ph type="sldNum" sz="quarter" idx="12"/>
          </p:nvPr>
        </p:nvSpPr>
        <p:spPr/>
        <p:txBody>
          <a:bodyPr/>
          <a:lstStyle/>
          <a:p>
            <a:fld id="{52E9C158-AEF1-41A2-A6CE-6F0BAB305EFD}" type="slidenum">
              <a:rPr lang="en-US" altLang="en-US" smtClean="0"/>
              <a:pPr/>
              <a:t>11</a:t>
            </a:fld>
            <a:endParaRPr lang="en-US" altLang="en-US"/>
          </a:p>
        </p:txBody>
      </p:sp>
      <p:grpSp>
        <p:nvGrpSpPr>
          <p:cNvPr id="7" name="Group 6"/>
          <p:cNvGrpSpPr/>
          <p:nvPr/>
        </p:nvGrpSpPr>
        <p:grpSpPr>
          <a:xfrm>
            <a:off x="228600" y="2555674"/>
            <a:ext cx="2232589" cy="1200329"/>
            <a:chOff x="228600" y="1224815"/>
            <a:chExt cx="2232589" cy="1200329"/>
          </a:xfrm>
        </p:grpSpPr>
        <p:sp>
          <p:nvSpPr>
            <p:cNvPr id="8" name="TextBox 7"/>
            <p:cNvSpPr txBox="1"/>
            <p:nvPr/>
          </p:nvSpPr>
          <p:spPr>
            <a:xfrm>
              <a:off x="228600" y="1224815"/>
              <a:ext cx="2232589" cy="1200329"/>
            </a:xfrm>
            <a:prstGeom prst="rect">
              <a:avLst/>
            </a:prstGeom>
            <a:noFill/>
          </p:spPr>
          <p:txBody>
            <a:bodyPr wrap="square" rtlCol="0">
              <a:spAutoFit/>
            </a:bodyPr>
            <a:lstStyle/>
            <a:p>
              <a:r>
                <a:rPr lang="en-US" sz="1800" dirty="0" smtClean="0"/>
                <a:t>            Legend</a:t>
              </a:r>
            </a:p>
            <a:p>
              <a:r>
                <a:rPr lang="en-US" sz="1800" dirty="0" smtClean="0"/>
                <a:t>No access</a:t>
              </a:r>
            </a:p>
            <a:p>
              <a:r>
                <a:rPr lang="en-US" sz="1800" dirty="0" smtClean="0"/>
                <a:t>Access</a:t>
              </a:r>
            </a:p>
            <a:p>
              <a:r>
                <a:rPr lang="en-US" sz="1800" dirty="0" smtClean="0"/>
                <a:t>Uncertain</a:t>
              </a:r>
              <a:endParaRPr lang="en-US" sz="1800" dirty="0"/>
            </a:p>
          </p:txBody>
        </p:sp>
        <p:cxnSp>
          <p:nvCxnSpPr>
            <p:cNvPr id="9" name="Straight Connector 8"/>
            <p:cNvCxnSpPr/>
            <p:nvPr/>
          </p:nvCxnSpPr>
          <p:spPr>
            <a:xfrm>
              <a:off x="1368906" y="1700613"/>
              <a:ext cx="80172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68906" y="1947017"/>
              <a:ext cx="801726"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68906" y="2220483"/>
              <a:ext cx="801726" cy="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3" name="Rectangle 2"/>
          <p:cNvSpPr/>
          <p:nvPr/>
        </p:nvSpPr>
        <p:spPr>
          <a:xfrm>
            <a:off x="140145" y="923832"/>
            <a:ext cx="8863710" cy="1569660"/>
          </a:xfrm>
          <a:prstGeom prst="rect">
            <a:avLst/>
          </a:prstGeom>
        </p:spPr>
        <p:txBody>
          <a:bodyPr wrap="square">
            <a:spAutoFit/>
          </a:bodyPr>
          <a:lstStyle/>
          <a:p>
            <a:pPr marL="342900" indent="-342900">
              <a:buFont typeface="Arial" panose="020B0604020202020204" pitchFamily="34" charset="0"/>
              <a:buChar char="•"/>
            </a:pPr>
            <a:r>
              <a:rPr lang="en-US" dirty="0">
                <a:latin typeface="Helvetica" panose="020B0604020202020204" pitchFamily="34" charset="0"/>
              </a:rPr>
              <a:t>With downstream M4 line ESS and RSS made up, occasionally take beam to diagnostic absorber during muon g-2 down periods</a:t>
            </a:r>
            <a:r>
              <a:rPr lang="en-US" dirty="0" smtClean="0">
                <a:latin typeface="Helvetica" panose="020B0604020202020204" pitchFamily="34" charset="0"/>
              </a:rPr>
              <a:t>.</a:t>
            </a:r>
          </a:p>
          <a:p>
            <a:pPr marL="342900" indent="-342900">
              <a:buFont typeface="Arial" panose="020B0604020202020204" pitchFamily="34" charset="0"/>
              <a:buChar char="•"/>
            </a:pPr>
            <a:r>
              <a:rPr lang="en-US" dirty="0" smtClean="0">
                <a:latin typeface="Helvetica" panose="020B0604020202020204" pitchFamily="34" charset="0"/>
              </a:rPr>
              <a:t>Solenoid Room work continues without interruption</a:t>
            </a:r>
            <a:endParaRPr lang="en-US" dirty="0"/>
          </a:p>
        </p:txBody>
      </p:sp>
      <p:sp>
        <p:nvSpPr>
          <p:cNvPr id="12"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803136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to Mu2e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19111"/>
            <a:ext cx="8672513" cy="3435679"/>
          </a:xfrm>
        </p:spPr>
      </p:pic>
      <p:sp>
        <p:nvSpPr>
          <p:cNvPr id="5" name="Slide Number Placeholder 4"/>
          <p:cNvSpPr>
            <a:spLocks noGrp="1"/>
          </p:cNvSpPr>
          <p:nvPr>
            <p:ph type="sldNum" sz="quarter" idx="12"/>
          </p:nvPr>
        </p:nvSpPr>
        <p:spPr/>
        <p:txBody>
          <a:bodyPr/>
          <a:lstStyle/>
          <a:p>
            <a:fld id="{52E9C158-AEF1-41A2-A6CE-6F0BAB305EFD}" type="slidenum">
              <a:rPr lang="en-US" altLang="en-US" smtClean="0"/>
              <a:pPr/>
              <a:t>12</a:t>
            </a:fld>
            <a:endParaRPr lang="en-US" altLang="en-US"/>
          </a:p>
        </p:txBody>
      </p:sp>
      <p:grpSp>
        <p:nvGrpSpPr>
          <p:cNvPr id="7" name="Group 6"/>
          <p:cNvGrpSpPr/>
          <p:nvPr/>
        </p:nvGrpSpPr>
        <p:grpSpPr>
          <a:xfrm>
            <a:off x="228600" y="1224815"/>
            <a:ext cx="2232589" cy="1200329"/>
            <a:chOff x="228600" y="1224815"/>
            <a:chExt cx="2232589" cy="1200329"/>
          </a:xfrm>
        </p:grpSpPr>
        <p:sp>
          <p:nvSpPr>
            <p:cNvPr id="8" name="TextBox 7"/>
            <p:cNvSpPr txBox="1"/>
            <p:nvPr/>
          </p:nvSpPr>
          <p:spPr>
            <a:xfrm>
              <a:off x="228600" y="1224815"/>
              <a:ext cx="2232589" cy="1200329"/>
            </a:xfrm>
            <a:prstGeom prst="rect">
              <a:avLst/>
            </a:prstGeom>
            <a:noFill/>
          </p:spPr>
          <p:txBody>
            <a:bodyPr wrap="square" rtlCol="0">
              <a:spAutoFit/>
            </a:bodyPr>
            <a:lstStyle/>
            <a:p>
              <a:r>
                <a:rPr lang="en-US" sz="1800" dirty="0" smtClean="0"/>
                <a:t>            Legend</a:t>
              </a:r>
            </a:p>
            <a:p>
              <a:r>
                <a:rPr lang="en-US" sz="1800" dirty="0" smtClean="0"/>
                <a:t>No access</a:t>
              </a:r>
            </a:p>
            <a:p>
              <a:r>
                <a:rPr lang="en-US" sz="1800" dirty="0" smtClean="0"/>
                <a:t>Access</a:t>
              </a:r>
            </a:p>
            <a:p>
              <a:r>
                <a:rPr lang="en-US" sz="1800" dirty="0" smtClean="0"/>
                <a:t>Uncertain</a:t>
              </a:r>
              <a:endParaRPr lang="en-US" sz="1800" dirty="0"/>
            </a:p>
          </p:txBody>
        </p:sp>
        <p:cxnSp>
          <p:nvCxnSpPr>
            <p:cNvPr id="9" name="Straight Connector 8"/>
            <p:cNvCxnSpPr/>
            <p:nvPr/>
          </p:nvCxnSpPr>
          <p:spPr>
            <a:xfrm>
              <a:off x="1368906" y="1700613"/>
              <a:ext cx="80172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68906" y="1947017"/>
              <a:ext cx="801726"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368906" y="2220483"/>
              <a:ext cx="801726" cy="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12"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548994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a:t>
            </a:r>
            <a:r>
              <a:rPr lang="en-US" altLang="en-US" dirty="0" smtClean="0">
                <a:latin typeface="Helvetica" panose="020B0604020202020204" pitchFamily="34" charset="0"/>
                <a:ea typeface="Geneva" pitchFamily="121" charset="-128"/>
              </a:rPr>
              <a:t>1</a:t>
            </a:r>
            <a:endParaRPr lang="en-US" dirty="0"/>
          </a:p>
        </p:txBody>
      </p:sp>
      <p:sp>
        <p:nvSpPr>
          <p:cNvPr id="3" name="Content Placeholder 2"/>
          <p:cNvSpPr>
            <a:spLocks noGrp="1"/>
          </p:cNvSpPr>
          <p:nvPr>
            <p:ph idx="1"/>
          </p:nvPr>
        </p:nvSpPr>
        <p:spPr>
          <a:xfrm>
            <a:off x="235743" y="914859"/>
            <a:ext cx="8672513" cy="4987867"/>
          </a:xfrm>
        </p:spPr>
        <p:txBody>
          <a:bodyPr/>
          <a:lstStyle/>
          <a:p>
            <a:r>
              <a:rPr lang="en-US" sz="2000" dirty="0"/>
              <a:t>Preliminary Shielding </a:t>
            </a:r>
            <a:r>
              <a:rPr lang="en-US" sz="2000" dirty="0" smtClean="0"/>
              <a:t>Assessments are </a:t>
            </a:r>
            <a:r>
              <a:rPr lang="en-US" sz="2000" dirty="0"/>
              <a:t>required by </a:t>
            </a:r>
            <a:r>
              <a:rPr lang="en-US" sz="2000" dirty="0" smtClean="0"/>
              <a:t>FRCM prior to going out for bids for construction on new accelerator/beam line projects</a:t>
            </a:r>
          </a:p>
          <a:p>
            <a:r>
              <a:rPr lang="en-US" sz="2000" dirty="0" smtClean="0"/>
              <a:t>Two construction phases</a:t>
            </a:r>
          </a:p>
          <a:p>
            <a:pPr lvl="1"/>
            <a:r>
              <a:rPr lang="en-US" sz="2000" dirty="0" smtClean="0"/>
              <a:t>Muon campus - PSA is at Beams doc.db 4513-v7</a:t>
            </a:r>
          </a:p>
          <a:p>
            <a:pPr lvl="2"/>
            <a:r>
              <a:rPr lang="en-US" dirty="0" smtClean="0"/>
              <a:t>Reviewed and approved by Accelerator RSO &amp; staff</a:t>
            </a:r>
          </a:p>
          <a:p>
            <a:pPr lvl="3"/>
            <a:r>
              <a:rPr lang="en-US" sz="2000" dirty="0" smtClean="0"/>
              <a:t>Documented at Mu2e </a:t>
            </a:r>
            <a:r>
              <a:rPr lang="en-US" sz="2000" dirty="0"/>
              <a:t>doc.db </a:t>
            </a:r>
            <a:r>
              <a:rPr lang="en-US" sz="2000" dirty="0" smtClean="0"/>
              <a:t>4313-v1</a:t>
            </a:r>
          </a:p>
          <a:p>
            <a:pPr lvl="1"/>
            <a:r>
              <a:rPr lang="en-US" sz="2000" dirty="0" smtClean="0"/>
              <a:t>Mu2e Experimental Area - PSA is at Beams doc.db 4611-v2</a:t>
            </a:r>
          </a:p>
          <a:p>
            <a:pPr lvl="2"/>
            <a:r>
              <a:rPr lang="en-US" dirty="0"/>
              <a:t>Reviewed and approved by Accelerator </a:t>
            </a:r>
            <a:r>
              <a:rPr lang="en-US" dirty="0" smtClean="0"/>
              <a:t>RSO &amp; staff</a:t>
            </a:r>
            <a:endParaRPr lang="en-US" dirty="0"/>
          </a:p>
          <a:p>
            <a:pPr lvl="3"/>
            <a:r>
              <a:rPr lang="en-US" sz="2000" dirty="0"/>
              <a:t>Documented at Mu2e doc.db </a:t>
            </a:r>
            <a:r>
              <a:rPr lang="en-US" sz="2000" dirty="0" smtClean="0"/>
              <a:t>4313-v1</a:t>
            </a:r>
          </a:p>
          <a:p>
            <a:r>
              <a:rPr lang="en-US" sz="2000" dirty="0"/>
              <a:t>In early shielding assessment work, it became clear that interlocked radiation detectors would be necessary for the muon campus</a:t>
            </a:r>
          </a:p>
          <a:p>
            <a:pPr lvl="1"/>
            <a:r>
              <a:rPr lang="en-US" sz="2000" dirty="0"/>
              <a:t>Directorate approval required to use interlocked detectors in lieu of passive shielding</a:t>
            </a:r>
          </a:p>
          <a:p>
            <a:pPr lvl="2"/>
            <a:r>
              <a:rPr lang="en-US" dirty="0"/>
              <a:t>Approval was obtained - Mu2e Document 3823-v1</a:t>
            </a:r>
          </a:p>
          <a:p>
            <a:endParaRPr lang="en-US" sz="20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13</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42218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1</a:t>
            </a:r>
            <a:endParaRPr lang="en-US" dirty="0"/>
          </a:p>
        </p:txBody>
      </p:sp>
      <p:sp>
        <p:nvSpPr>
          <p:cNvPr id="3" name="Content Placeholder 2"/>
          <p:cNvSpPr>
            <a:spLocks noGrp="1"/>
          </p:cNvSpPr>
          <p:nvPr>
            <p:ph idx="1"/>
          </p:nvPr>
        </p:nvSpPr>
        <p:spPr/>
        <p:txBody>
          <a:bodyPr/>
          <a:lstStyle/>
          <a:p>
            <a:r>
              <a:rPr lang="en-US" dirty="0" smtClean="0"/>
              <a:t>Some additional evaluations not included in the PSAs</a:t>
            </a:r>
          </a:p>
          <a:p>
            <a:pPr lvl="1"/>
            <a:r>
              <a:rPr lang="en-US" dirty="0"/>
              <a:t>MC1 to M4 beam </a:t>
            </a:r>
            <a:r>
              <a:rPr lang="en-US" dirty="0" smtClean="0"/>
              <a:t>line </a:t>
            </a:r>
            <a:r>
              <a:rPr lang="en-US" dirty="0"/>
              <a:t>penetration </a:t>
            </a:r>
            <a:r>
              <a:rPr lang="en-US" dirty="0" smtClean="0"/>
              <a:t>calculations</a:t>
            </a:r>
          </a:p>
          <a:p>
            <a:pPr lvl="2"/>
            <a:r>
              <a:rPr lang="en-US" dirty="0"/>
              <a:t>Mu2e doc </a:t>
            </a:r>
            <a:r>
              <a:rPr lang="en-US" dirty="0" smtClean="0"/>
              <a:t>3831-v1</a:t>
            </a:r>
            <a:endParaRPr lang="en-US" b="1" dirty="0"/>
          </a:p>
          <a:p>
            <a:pPr lvl="1"/>
            <a:r>
              <a:rPr lang="en-US" dirty="0" smtClean="0"/>
              <a:t>Radiation </a:t>
            </a:r>
            <a:r>
              <a:rPr lang="en-US" dirty="0"/>
              <a:t>Shielding Evaluation of the M4 Beam Line Drop </a:t>
            </a:r>
            <a:r>
              <a:rPr lang="en-US" dirty="0" smtClean="0"/>
              <a:t>Hatch</a:t>
            </a:r>
          </a:p>
          <a:p>
            <a:pPr lvl="2"/>
            <a:r>
              <a:rPr lang="en-US" dirty="0"/>
              <a:t>Mu2e doc </a:t>
            </a:r>
            <a:r>
              <a:rPr lang="en-US" dirty="0" smtClean="0"/>
              <a:t>3806-v1</a:t>
            </a:r>
          </a:p>
          <a:p>
            <a:pPr lvl="1"/>
            <a:r>
              <a:rPr lang="en-US" dirty="0"/>
              <a:t>Dose attenuation calculation for M4 beam line cable penetrations to Mu2e Detector </a:t>
            </a:r>
            <a:r>
              <a:rPr lang="en-US" dirty="0" smtClean="0"/>
              <a:t>Hall</a:t>
            </a:r>
          </a:p>
          <a:p>
            <a:pPr lvl="2"/>
            <a:r>
              <a:rPr lang="en-US" dirty="0" smtClean="0"/>
              <a:t>Mu2e doc 2571-v2</a:t>
            </a:r>
            <a:endParaRPr lang="en-US" dirty="0"/>
          </a:p>
          <a:p>
            <a:r>
              <a:rPr lang="en-US" dirty="0" smtClean="0"/>
              <a:t>Recent </a:t>
            </a:r>
            <a:r>
              <a:rPr lang="en-US" u="sng" dirty="0" smtClean="0"/>
              <a:t>MARS simulations </a:t>
            </a:r>
            <a:r>
              <a:rPr lang="en-US" dirty="0" smtClean="0"/>
              <a:t>(discussed below) provide revised/expanded coverage of some PSA topics</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14</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054075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Input for Charge question 2</a:t>
            </a:r>
          </a:p>
        </p:txBody>
      </p:sp>
      <p:sp>
        <p:nvSpPr>
          <p:cNvPr id="24578" name="Content Placeholder 29"/>
          <p:cNvSpPr>
            <a:spLocks noGrp="1"/>
          </p:cNvSpPr>
          <p:nvPr>
            <p:ph idx="1"/>
          </p:nvPr>
        </p:nvSpPr>
        <p:spPr bwMode="auto">
          <a:xfrm>
            <a:off x="0" y="886577"/>
            <a:ext cx="9144000" cy="498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1800" dirty="0" smtClean="0">
                <a:latin typeface="Helvetica" panose="020B0604020202020204" pitchFamily="34" charset="0"/>
                <a:ea typeface="Geneva" pitchFamily="121" charset="-128"/>
              </a:rPr>
              <a:t>TLMs</a:t>
            </a:r>
          </a:p>
          <a:p>
            <a:pPr lvl="1"/>
            <a:r>
              <a:rPr lang="en-US" altLang="en-US" sz="1800" dirty="0" smtClean="0">
                <a:latin typeface="Helvetica" panose="020B0604020202020204" pitchFamily="34" charset="0"/>
                <a:ea typeface="Geneva" pitchFamily="121" charset="-128"/>
              </a:rPr>
              <a:t>Level 3 scope includes:</a:t>
            </a:r>
          </a:p>
          <a:p>
            <a:pPr lvl="2"/>
            <a:r>
              <a:rPr lang="en-US" altLang="en-US" sz="1800" dirty="0" smtClean="0">
                <a:latin typeface="Helvetica" panose="020B0604020202020204" pitchFamily="34" charset="0"/>
                <a:ea typeface="Geneva" pitchFamily="121" charset="-128"/>
              </a:rPr>
              <a:t>AP1 to Delivery Ring</a:t>
            </a:r>
          </a:p>
          <a:p>
            <a:pPr lvl="2"/>
            <a:r>
              <a:rPr lang="en-US" altLang="en-US" sz="1800" dirty="0" smtClean="0">
                <a:latin typeface="Helvetica" panose="020B0604020202020204" pitchFamily="34" charset="0"/>
                <a:ea typeface="Geneva" pitchFamily="121" charset="-128"/>
              </a:rPr>
              <a:t>Delivery Ring</a:t>
            </a:r>
          </a:p>
          <a:p>
            <a:pPr lvl="2"/>
            <a:r>
              <a:rPr lang="en-US" altLang="en-US" sz="1800" dirty="0" smtClean="0">
                <a:latin typeface="Helvetica" panose="020B0604020202020204" pitchFamily="34" charset="0"/>
                <a:ea typeface="Geneva" pitchFamily="121" charset="-128"/>
              </a:rPr>
              <a:t>M4 beam line</a:t>
            </a:r>
          </a:p>
          <a:p>
            <a:pPr lvl="1"/>
            <a:r>
              <a:rPr lang="en-US" altLang="en-US" sz="1800" dirty="0" smtClean="0">
                <a:latin typeface="Helvetica" panose="020B0604020202020204" pitchFamily="34" charset="0"/>
                <a:ea typeface="Geneva" pitchFamily="121" charset="-128"/>
              </a:rPr>
              <a:t>Final approval of TLM systems was granted by ESH&amp;Q Section June 5, 2015 (Mu2e doc.db 4132-v2)</a:t>
            </a:r>
          </a:p>
          <a:p>
            <a:pPr lvl="1"/>
            <a:r>
              <a:rPr lang="en-US" altLang="en-US" sz="1800" dirty="0" smtClean="0">
                <a:latin typeface="Helvetica" panose="020B0604020202020204" pitchFamily="34" charset="0"/>
                <a:ea typeface="Geneva" pitchFamily="121" charset="-128"/>
              </a:rPr>
              <a:t>A full implementation of 8 permanent systems has been installed in the Booster</a:t>
            </a:r>
          </a:p>
          <a:p>
            <a:pPr lvl="1"/>
            <a:r>
              <a:rPr lang="en-US" altLang="en-US" sz="1800" dirty="0" smtClean="0">
                <a:latin typeface="Helvetica" panose="020B0604020202020204" pitchFamily="34" charset="0"/>
                <a:ea typeface="Geneva" pitchFamily="121" charset="-128"/>
              </a:rPr>
              <a:t>Data collection for normal operations and for over 200 accident scenarios has been collected at the Booster (Beams doc.db 4914-v1)</a:t>
            </a:r>
          </a:p>
          <a:p>
            <a:pPr lvl="1"/>
            <a:r>
              <a:rPr lang="en-US" altLang="en-US" sz="1800" dirty="0" smtClean="0">
                <a:latin typeface="Helvetica" panose="020B0604020202020204" pitchFamily="34" charset="0"/>
                <a:ea typeface="Geneva" pitchFamily="121" charset="-128"/>
              </a:rPr>
              <a:t>A Booster shielding assessment remains to be completed</a:t>
            </a:r>
          </a:p>
          <a:p>
            <a:pPr lvl="1"/>
            <a:r>
              <a:rPr lang="en-US" altLang="en-US" sz="1800" dirty="0" smtClean="0">
                <a:latin typeface="Helvetica" panose="020B0604020202020204" pitchFamily="34" charset="0"/>
                <a:ea typeface="Geneva" pitchFamily="121" charset="-128"/>
              </a:rPr>
              <a:t>We have realized the full design, construction, and implementation of TLM systems in an off-project venue</a:t>
            </a:r>
          </a:p>
          <a:p>
            <a:pPr lvl="1"/>
            <a:r>
              <a:rPr lang="en-US" altLang="en-US" sz="1800" dirty="0" smtClean="0">
                <a:latin typeface="Helvetica" panose="020B0604020202020204" pitchFamily="34" charset="0"/>
                <a:ea typeface="Geneva" pitchFamily="121" charset="-128"/>
              </a:rPr>
              <a:t>The implementation of TLM systems is described in the muon campus PSA</a:t>
            </a:r>
          </a:p>
          <a:p>
            <a:pPr eaLnBrk="1" hangingPunct="1"/>
            <a:endParaRPr lang="en-US" altLang="en-US" dirty="0" smtClean="0">
              <a:latin typeface="Helvetica" panose="020B0604020202020204" pitchFamily="34" charset="0"/>
              <a:ea typeface="Geneva" pitchFamily="121" charset="-128"/>
            </a:endParaRPr>
          </a:p>
          <a:p>
            <a:pPr eaLnBrk="1" hangingPunct="1"/>
            <a:endParaRPr lang="en-US" altLang="en-US" dirty="0" smtClean="0">
              <a:latin typeface="Helvetica" panose="020B0604020202020204" pitchFamily="34" charset="0"/>
              <a:ea typeface="Geneva" pitchFamily="121"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15</a:t>
            </a:fld>
            <a:endParaRPr lang="en-US" altLang="en-US" sz="1200" dirty="0">
              <a:solidFill>
                <a:srgbClr val="004C97"/>
              </a:solidFill>
              <a:latin typeface="Helvetica" panose="020B0604020202020204" pitchFamily="34" charset="0"/>
            </a:endParaRPr>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a:t>
            </a:r>
            <a:r>
              <a:rPr lang="en-US" altLang="en-US" dirty="0" smtClean="0">
                <a:latin typeface="Helvetica" panose="020B0604020202020204" pitchFamily="34" charset="0"/>
                <a:ea typeface="Geneva" pitchFamily="121" charset="-128"/>
              </a:rPr>
              <a:t>3</a:t>
            </a:r>
            <a:endParaRPr lang="en-US" dirty="0"/>
          </a:p>
        </p:txBody>
      </p:sp>
      <p:sp>
        <p:nvSpPr>
          <p:cNvPr id="3" name="Content Placeholder 2"/>
          <p:cNvSpPr>
            <a:spLocks noGrp="1"/>
          </p:cNvSpPr>
          <p:nvPr>
            <p:ph idx="1"/>
          </p:nvPr>
        </p:nvSpPr>
        <p:spPr>
          <a:xfrm>
            <a:off x="168442" y="855038"/>
            <a:ext cx="8807116" cy="5471621"/>
          </a:xfrm>
        </p:spPr>
        <p:txBody>
          <a:bodyPr/>
          <a:lstStyle/>
          <a:p>
            <a:r>
              <a:rPr lang="en-US" altLang="en-US" sz="1800" dirty="0">
                <a:latin typeface="Helvetica" panose="020B0604020202020204" pitchFamily="34" charset="0"/>
                <a:ea typeface="Geneva" pitchFamily="121" charset="-128"/>
              </a:rPr>
              <a:t>Interlock </a:t>
            </a:r>
            <a:r>
              <a:rPr lang="en-US" altLang="en-US" sz="1800" dirty="0" smtClean="0">
                <a:latin typeface="Helvetica" panose="020B0604020202020204" pitchFamily="34" charset="0"/>
                <a:ea typeface="Geneva" pitchFamily="121" charset="-128"/>
              </a:rPr>
              <a:t>systems</a:t>
            </a:r>
          </a:p>
          <a:p>
            <a:pPr lvl="1"/>
            <a:r>
              <a:rPr lang="en-US" altLang="en-US" sz="1800" dirty="0" smtClean="0">
                <a:latin typeface="Helvetica" panose="020B0604020202020204" pitchFamily="34" charset="0"/>
                <a:ea typeface="Geneva" pitchFamily="121" charset="-128"/>
              </a:rPr>
              <a:t>FDR scope includes:</a:t>
            </a:r>
            <a:endParaRPr lang="en-US" altLang="en-US" sz="1800" dirty="0">
              <a:latin typeface="Helvetica" panose="020B0604020202020204" pitchFamily="34" charset="0"/>
              <a:ea typeface="Geneva" pitchFamily="121" charset="-128"/>
            </a:endParaRPr>
          </a:p>
          <a:p>
            <a:pPr lvl="2"/>
            <a:r>
              <a:rPr lang="en-US" altLang="en-US" sz="1800" dirty="0">
                <a:latin typeface="Helvetica" panose="020B0604020202020204" pitchFamily="34" charset="0"/>
                <a:ea typeface="Geneva" pitchFamily="121" charset="-128"/>
              </a:rPr>
              <a:t>M4 beam line</a:t>
            </a:r>
          </a:p>
          <a:p>
            <a:pPr lvl="2"/>
            <a:r>
              <a:rPr lang="en-US" altLang="en-US" sz="1800" dirty="0">
                <a:latin typeface="Helvetica" panose="020B0604020202020204" pitchFamily="34" charset="0"/>
                <a:ea typeface="Geneva" pitchFamily="121" charset="-128"/>
              </a:rPr>
              <a:t>Mu2e Production Solenoid Room (</a:t>
            </a:r>
            <a:r>
              <a:rPr lang="en-US" altLang="en-US" sz="1800" dirty="0" smtClean="0">
                <a:latin typeface="Helvetica" panose="020B0604020202020204" pitchFamily="34" charset="0"/>
                <a:ea typeface="Geneva" pitchFamily="121" charset="-128"/>
              </a:rPr>
              <a:t>aka </a:t>
            </a:r>
            <a:r>
              <a:rPr lang="en-US" altLang="en-US" sz="1800" dirty="0">
                <a:latin typeface="Helvetica" panose="020B0604020202020204" pitchFamily="34" charset="0"/>
                <a:ea typeface="Geneva" pitchFamily="121" charset="-128"/>
              </a:rPr>
              <a:t>target hall)</a:t>
            </a:r>
          </a:p>
          <a:p>
            <a:pPr lvl="2"/>
            <a:r>
              <a:rPr lang="en-US" altLang="en-US" sz="1800" dirty="0">
                <a:latin typeface="Helvetica" panose="020B0604020202020204" pitchFamily="34" charset="0"/>
                <a:ea typeface="Geneva" pitchFamily="121" charset="-128"/>
              </a:rPr>
              <a:t>Mu2e Transport Solenoid Room</a:t>
            </a:r>
          </a:p>
          <a:p>
            <a:pPr lvl="2"/>
            <a:r>
              <a:rPr lang="en-US" altLang="en-US" sz="1800" dirty="0">
                <a:latin typeface="Helvetica" panose="020B0604020202020204" pitchFamily="34" charset="0"/>
                <a:ea typeface="Geneva" pitchFamily="121" charset="-128"/>
              </a:rPr>
              <a:t>Mu2e Detector Solenoid </a:t>
            </a:r>
            <a:r>
              <a:rPr lang="en-US" altLang="en-US" sz="1800" dirty="0" smtClean="0">
                <a:latin typeface="Helvetica" panose="020B0604020202020204" pitchFamily="34" charset="0"/>
                <a:ea typeface="Geneva" pitchFamily="121" charset="-128"/>
              </a:rPr>
              <a:t>Room</a:t>
            </a:r>
          </a:p>
          <a:p>
            <a:pPr lvl="2"/>
            <a:r>
              <a:rPr lang="en-US" altLang="en-US" sz="1800" dirty="0" smtClean="0">
                <a:latin typeface="Helvetica" panose="020B0604020202020204" pitchFamily="34" charset="0"/>
                <a:ea typeface="Geneva" pitchFamily="121" charset="-128"/>
              </a:rPr>
              <a:t>Extinction Room</a:t>
            </a:r>
          </a:p>
          <a:p>
            <a:pPr lvl="2"/>
            <a:r>
              <a:rPr lang="en-US" altLang="en-US" sz="1800" dirty="0" smtClean="0">
                <a:latin typeface="Helvetica" panose="020B0604020202020204" pitchFamily="34" charset="0"/>
                <a:ea typeface="Geneva" pitchFamily="121" charset="-128"/>
              </a:rPr>
              <a:t>Detector Hall</a:t>
            </a:r>
          </a:p>
          <a:p>
            <a:r>
              <a:rPr lang="en-US" altLang="en-US" sz="1800" dirty="0" smtClean="0">
                <a:solidFill>
                  <a:schemeClr val="accent6"/>
                </a:solidFill>
                <a:latin typeface="Helvetica" panose="020B0604020202020204" pitchFamily="34" charset="0"/>
                <a:ea typeface="Geneva" pitchFamily="121" charset="-128"/>
              </a:rPr>
              <a:t>Work remaining to complete interlock systems final design:</a:t>
            </a:r>
          </a:p>
          <a:p>
            <a:pPr lvl="1"/>
            <a:r>
              <a:rPr lang="en-US" altLang="en-US" sz="1800" dirty="0" smtClean="0">
                <a:solidFill>
                  <a:schemeClr val="accent6"/>
                </a:solidFill>
                <a:latin typeface="Helvetica" panose="020B0604020202020204" pitchFamily="34" charset="0"/>
                <a:ea typeface="Geneva" pitchFamily="121" charset="-128"/>
              </a:rPr>
              <a:t>Interlock plan is based upon earlier conception drawings</a:t>
            </a:r>
          </a:p>
          <a:p>
            <a:pPr lvl="1"/>
            <a:r>
              <a:rPr lang="en-US" altLang="en-US" sz="1800" dirty="0" smtClean="0">
                <a:solidFill>
                  <a:schemeClr val="accent6"/>
                </a:solidFill>
                <a:latin typeface="Helvetica" panose="020B0604020202020204" pitchFamily="34" charset="0"/>
                <a:ea typeface="Geneva" pitchFamily="121" charset="-128"/>
              </a:rPr>
              <a:t>We will meet with the integration team leader to review various safety system boundaries using current construction drawings</a:t>
            </a:r>
          </a:p>
          <a:p>
            <a:pPr lvl="1"/>
            <a:r>
              <a:rPr lang="en-US" altLang="en-US" sz="1800" dirty="0" smtClean="0">
                <a:solidFill>
                  <a:schemeClr val="accent6"/>
                </a:solidFill>
                <a:latin typeface="Helvetica" panose="020B0604020202020204" pitchFamily="34" charset="0"/>
                <a:ea typeface="Geneva" pitchFamily="121" charset="-128"/>
              </a:rPr>
              <a:t>A new subdivision of the M4 beam line will be created to permit Muon g-2 operation while accessing the remote handling room</a:t>
            </a:r>
          </a:p>
          <a:p>
            <a:pPr lvl="2"/>
            <a:r>
              <a:rPr lang="en-US" altLang="en-US" sz="1800" dirty="0" smtClean="0">
                <a:solidFill>
                  <a:schemeClr val="accent6"/>
                </a:solidFill>
                <a:latin typeface="Helvetica" panose="020B0604020202020204" pitchFamily="34" charset="0"/>
                <a:ea typeface="Geneva" pitchFamily="121" charset="-128"/>
              </a:rPr>
              <a:t>Requires additional ESS RMMS module</a:t>
            </a:r>
          </a:p>
          <a:p>
            <a:pPr lvl="1"/>
            <a:r>
              <a:rPr lang="en-US" altLang="en-US" sz="1800" dirty="0" smtClean="0">
                <a:solidFill>
                  <a:schemeClr val="accent6"/>
                </a:solidFill>
                <a:latin typeface="Helvetica" panose="020B0604020202020204" pitchFamily="34" charset="0"/>
                <a:ea typeface="Geneva" pitchFamily="121" charset="-128"/>
              </a:rPr>
              <a:t>Team center drawings will be updated to indicate these changes</a:t>
            </a:r>
          </a:p>
          <a:p>
            <a:pPr lvl="1"/>
            <a:r>
              <a:rPr lang="en-US" altLang="en-US" sz="1800" dirty="0" smtClean="0">
                <a:solidFill>
                  <a:schemeClr val="accent6"/>
                </a:solidFill>
                <a:latin typeface="Helvetica" panose="020B0604020202020204" pitchFamily="34" charset="0"/>
                <a:ea typeface="Geneva" pitchFamily="121" charset="-128"/>
              </a:rPr>
              <a:t>Change request for this additional scope will be initiated</a:t>
            </a:r>
          </a:p>
          <a:p>
            <a:pPr marL="0" indent="0">
              <a:buNone/>
            </a:pPr>
            <a:endParaRPr lang="en-US" sz="18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16</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04090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3</a:t>
            </a:r>
            <a:endParaRPr lang="en-US" dirty="0"/>
          </a:p>
        </p:txBody>
      </p:sp>
      <p:sp>
        <p:nvSpPr>
          <p:cNvPr id="3" name="Content Placeholder 2"/>
          <p:cNvSpPr>
            <a:spLocks noGrp="1"/>
          </p:cNvSpPr>
          <p:nvPr>
            <p:ph idx="1"/>
          </p:nvPr>
        </p:nvSpPr>
        <p:spPr/>
        <p:txBody>
          <a:bodyPr/>
          <a:lstStyle/>
          <a:p>
            <a:r>
              <a:rPr lang="en-US" altLang="en-US" sz="2000" dirty="0">
                <a:latin typeface="Helvetica" panose="020B0604020202020204" pitchFamily="34" charset="0"/>
                <a:ea typeface="Geneva" pitchFamily="121" charset="-128"/>
              </a:rPr>
              <a:t>Some post CD-3c </a:t>
            </a:r>
            <a:r>
              <a:rPr lang="en-US" altLang="en-US" sz="2000" dirty="0" smtClean="0">
                <a:latin typeface="Helvetica" panose="020B0604020202020204" pitchFamily="34" charset="0"/>
                <a:ea typeface="Geneva" pitchFamily="121" charset="-128"/>
              </a:rPr>
              <a:t>AD Operations/AD ES&amp;H decisions may remain</a:t>
            </a:r>
            <a:r>
              <a:rPr lang="en-US" altLang="en-US" sz="2000" dirty="0">
                <a:latin typeface="Helvetica" panose="020B0604020202020204" pitchFamily="34" charset="0"/>
                <a:ea typeface="Geneva" pitchFamily="121" charset="-128"/>
              </a:rPr>
              <a:t>:</a:t>
            </a:r>
          </a:p>
          <a:p>
            <a:pPr lvl="1"/>
            <a:r>
              <a:rPr lang="en-US" altLang="en-US" sz="2000" dirty="0">
                <a:latin typeface="Helvetica" panose="020B0604020202020204" pitchFamily="34" charset="0"/>
                <a:ea typeface="Geneva" pitchFamily="121" charset="-128"/>
              </a:rPr>
              <a:t>Will the PS Room be controlled </a:t>
            </a:r>
            <a:endParaRPr lang="en-US" altLang="en-US" sz="2000" dirty="0" smtClean="0">
              <a:latin typeface="Helvetica" panose="020B0604020202020204" pitchFamily="34" charset="0"/>
              <a:ea typeface="Geneva" pitchFamily="121" charset="-128"/>
            </a:endParaRPr>
          </a:p>
          <a:p>
            <a:pPr lvl="2"/>
            <a:r>
              <a:rPr lang="en-US" altLang="en-US" dirty="0" smtClean="0">
                <a:latin typeface="Helvetica" panose="020B0604020202020204" pitchFamily="34" charset="0"/>
                <a:ea typeface="Geneva" pitchFamily="121" charset="-128"/>
              </a:rPr>
              <a:t>with </a:t>
            </a:r>
            <a:r>
              <a:rPr lang="en-US" altLang="en-US" dirty="0">
                <a:latin typeface="Helvetica" panose="020B0604020202020204" pitchFamily="34" charset="0"/>
                <a:ea typeface="Geneva" pitchFamily="121" charset="-128"/>
              </a:rPr>
              <a:t>interlock key access, or</a:t>
            </a:r>
          </a:p>
          <a:p>
            <a:pPr lvl="2"/>
            <a:r>
              <a:rPr lang="en-US" altLang="en-US" dirty="0">
                <a:latin typeface="Helvetica" panose="020B0604020202020204" pitchFamily="34" charset="0"/>
                <a:ea typeface="Geneva" pitchFamily="121" charset="-128"/>
              </a:rPr>
              <a:t> by RSO lock and key access ala pbar target vault, beam enclosure drop hatches, NuMI target vault, NO1 target train, etc</a:t>
            </a:r>
            <a:r>
              <a:rPr lang="en-US" altLang="en-US" dirty="0" smtClean="0">
                <a:latin typeface="Helvetica" panose="020B0604020202020204" pitchFamily="34" charset="0"/>
                <a:ea typeface="Geneva" pitchFamily="121" charset="-128"/>
              </a:rPr>
              <a:t>.?</a:t>
            </a:r>
          </a:p>
          <a:p>
            <a:pPr lvl="2"/>
            <a:r>
              <a:rPr lang="en-US" altLang="en-US" sz="1800" dirty="0" smtClean="0">
                <a:latin typeface="Helvetica" panose="020B0604020202020204" pitchFamily="34" charset="0"/>
                <a:ea typeface="Geneva" pitchFamily="121" charset="-128"/>
              </a:rPr>
              <a:t>Search and secure of the PS room by operations will be impractical after beam operation begins</a:t>
            </a:r>
            <a:endParaRPr lang="en-US" altLang="en-US" sz="1800" dirty="0">
              <a:latin typeface="Helvetica" panose="020B0604020202020204" pitchFamily="34" charset="0"/>
              <a:ea typeface="Geneva" pitchFamily="121" charset="-128"/>
            </a:endParaRPr>
          </a:p>
          <a:p>
            <a:pPr lvl="1"/>
            <a:r>
              <a:rPr lang="en-US" altLang="en-US" sz="2000" dirty="0">
                <a:latin typeface="Helvetica" panose="020B0604020202020204" pitchFamily="34" charset="0"/>
                <a:ea typeface="Geneva" pitchFamily="121" charset="-128"/>
              </a:rPr>
              <a:t>Search and secure procedures </a:t>
            </a:r>
            <a:r>
              <a:rPr lang="en-US" altLang="en-US" sz="2000" dirty="0" smtClean="0">
                <a:latin typeface="Helvetica" panose="020B0604020202020204" pitchFamily="34" charset="0"/>
                <a:ea typeface="Geneva" pitchFamily="121" charset="-128"/>
              </a:rPr>
              <a:t>for all areas</a:t>
            </a:r>
          </a:p>
          <a:p>
            <a:pPr lvl="2"/>
            <a:r>
              <a:rPr lang="en-US" altLang="en-US" dirty="0" smtClean="0">
                <a:latin typeface="Helvetica" panose="020B0604020202020204" pitchFamily="34" charset="0"/>
                <a:ea typeface="Geneva" pitchFamily="121" charset="-128"/>
              </a:rPr>
              <a:t>to </a:t>
            </a:r>
            <a:r>
              <a:rPr lang="en-US" altLang="en-US" dirty="0">
                <a:latin typeface="Helvetica" panose="020B0604020202020204" pitchFamily="34" charset="0"/>
                <a:ea typeface="Geneva" pitchFamily="121" charset="-128"/>
              </a:rPr>
              <a:t>be developed after the final equipment and shield configurations are established</a:t>
            </a:r>
          </a:p>
          <a:p>
            <a:r>
              <a:rPr lang="en-US" sz="2000" dirty="0" smtClean="0"/>
              <a:t>The resolution of these issues is not required to complete the final design</a:t>
            </a:r>
            <a:endParaRPr lang="en-US" sz="20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17</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4122057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a:t>
            </a:r>
            <a:r>
              <a:rPr lang="en-US" altLang="en-US" dirty="0" smtClean="0">
                <a:latin typeface="Helvetica" panose="020B0604020202020204" pitchFamily="34" charset="0"/>
                <a:ea typeface="Geneva" pitchFamily="121" charset="-128"/>
              </a:rPr>
              <a:t>4</a:t>
            </a:r>
            <a:endParaRPr lang="en-US" dirty="0"/>
          </a:p>
        </p:txBody>
      </p:sp>
      <p:sp>
        <p:nvSpPr>
          <p:cNvPr id="3" name="Content Placeholder 2"/>
          <p:cNvSpPr>
            <a:spLocks noGrp="1"/>
          </p:cNvSpPr>
          <p:nvPr>
            <p:ph idx="1"/>
          </p:nvPr>
        </p:nvSpPr>
        <p:spPr>
          <a:xfrm>
            <a:off x="228600" y="1043046"/>
            <a:ext cx="8672513" cy="4289529"/>
          </a:xfrm>
        </p:spPr>
        <p:txBody>
          <a:bodyPr/>
          <a:lstStyle/>
          <a:p>
            <a:pPr marL="342900" lvl="1" indent="-342900">
              <a:buFont typeface="Arial" panose="020B0604020202020204" pitchFamily="34" charset="0"/>
              <a:buChar char="•"/>
            </a:pPr>
            <a:r>
              <a:rPr lang="en-US" altLang="en-US" sz="2000" dirty="0">
                <a:latin typeface="Helvetica" panose="020B0604020202020204" pitchFamily="34" charset="0"/>
                <a:ea typeface="Geneva" pitchFamily="121" charset="-128"/>
              </a:rPr>
              <a:t>ODH </a:t>
            </a:r>
            <a:r>
              <a:rPr lang="en-US" altLang="en-US" sz="2000" dirty="0" smtClean="0">
                <a:latin typeface="Helvetica" panose="020B0604020202020204" pitchFamily="34" charset="0"/>
                <a:ea typeface="Geneva" pitchFamily="121" charset="-128"/>
              </a:rPr>
              <a:t>monitoring systems</a:t>
            </a:r>
            <a:endParaRPr lang="en-US" altLang="en-US" sz="2000" dirty="0">
              <a:latin typeface="Helvetica" panose="020B0604020202020204" pitchFamily="34" charset="0"/>
              <a:ea typeface="Geneva" pitchFamily="121" charset="-128"/>
            </a:endParaRPr>
          </a:p>
          <a:p>
            <a:pPr marL="742950" lvl="2" indent="-342900"/>
            <a:r>
              <a:rPr lang="en-US" altLang="en-US" dirty="0" smtClean="0">
                <a:latin typeface="Helvetica" panose="020B0604020202020204" pitchFamily="34" charset="0"/>
                <a:ea typeface="Geneva" pitchFamily="121" charset="-128"/>
              </a:rPr>
              <a:t>The ODH systems cost estimate is based upon ODH monitoring systems for similar room sizes</a:t>
            </a:r>
          </a:p>
          <a:p>
            <a:pPr marL="742950" lvl="2" indent="-342900"/>
            <a:r>
              <a:rPr lang="en-US" altLang="en-US" dirty="0" smtClean="0">
                <a:latin typeface="Helvetica" panose="020B0604020202020204" pitchFamily="34" charset="0"/>
                <a:ea typeface="Geneva" pitchFamily="121" charset="-128"/>
              </a:rPr>
              <a:t>There is no technical design analysis for ODH systems at this time</a:t>
            </a:r>
          </a:p>
          <a:p>
            <a:pPr marL="742950" lvl="2" indent="-342900"/>
            <a:r>
              <a:rPr lang="en-US" altLang="en-US" dirty="0" smtClean="0">
                <a:latin typeface="Helvetica" panose="020B0604020202020204" pitchFamily="34" charset="0"/>
                <a:ea typeface="Geneva" pitchFamily="121" charset="-128"/>
              </a:rPr>
              <a:t>Recently, we learned Particle Physics Division has been working independently on ODH monitoring systems for the Transport Solenoid and Detector Solenoid areas</a:t>
            </a:r>
          </a:p>
          <a:p>
            <a:pPr marL="742950" lvl="2" indent="-342900"/>
            <a:r>
              <a:rPr lang="en-US" altLang="en-US" dirty="0" smtClean="0">
                <a:latin typeface="Helvetica" panose="020B0604020202020204" pitchFamily="34" charset="0"/>
                <a:ea typeface="Geneva" pitchFamily="121" charset="-128"/>
              </a:rPr>
              <a:t>The delineation of responsibility for ODH monitoring systems across the 3 rooms remains to be clearly defined</a:t>
            </a:r>
          </a:p>
          <a:p>
            <a:pPr marL="742950" lvl="2" indent="-342900"/>
            <a:r>
              <a:rPr lang="en-US" altLang="en-US" dirty="0" smtClean="0">
                <a:latin typeface="Helvetica" panose="020B0604020202020204" pitchFamily="34" charset="0"/>
                <a:ea typeface="Geneva" pitchFamily="121" charset="-128"/>
              </a:rPr>
              <a:t>The role of ODH monitoring systems requires integration with ODH fan and control systems</a:t>
            </a:r>
          </a:p>
          <a:p>
            <a:pPr marL="742950" lvl="2" indent="-342900"/>
            <a:r>
              <a:rPr lang="en-US" altLang="en-US" dirty="0" smtClean="0">
                <a:latin typeface="Helvetica" panose="020B0604020202020204" pitchFamily="34" charset="0"/>
                <a:ea typeface="Geneva" pitchFamily="121" charset="-128"/>
              </a:rPr>
              <a:t>A dialog between AD and PPD ODH monitoring system experts has started</a:t>
            </a:r>
          </a:p>
          <a:p>
            <a:pPr marL="400050" lvl="2" indent="0">
              <a:buNone/>
            </a:pPr>
            <a:r>
              <a:rPr lang="en-US" altLang="en-US" dirty="0" smtClean="0">
                <a:latin typeface="Helvetica" panose="020B0604020202020204" pitchFamily="34" charset="0"/>
                <a:ea typeface="Geneva" pitchFamily="121" charset="-128"/>
              </a:rPr>
              <a:t> </a:t>
            </a:r>
          </a:p>
          <a:p>
            <a:pPr marL="742950" lvl="2" indent="-342900"/>
            <a:endParaRPr lang="en-US" altLang="en-US" dirty="0" smtClean="0">
              <a:latin typeface="Helvetica" panose="020B0604020202020204" pitchFamily="34" charset="0"/>
              <a:ea typeface="Geneva" pitchFamily="121" charset="-128"/>
            </a:endParaRPr>
          </a:p>
          <a:p>
            <a:endParaRPr lang="en-US" sz="20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18</a:t>
            </a:fld>
            <a:endParaRPr lang="en-US" altLang="en-US"/>
          </a:p>
        </p:txBody>
      </p:sp>
      <p:sp>
        <p:nvSpPr>
          <p:cNvPr id="7"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906372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4</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999" y="1042988"/>
            <a:ext cx="8353714" cy="4987925"/>
          </a:xfrm>
        </p:spPr>
      </p:pic>
      <p:sp>
        <p:nvSpPr>
          <p:cNvPr id="5" name="Slide Number Placeholder 4"/>
          <p:cNvSpPr>
            <a:spLocks noGrp="1"/>
          </p:cNvSpPr>
          <p:nvPr>
            <p:ph type="sldNum" sz="quarter" idx="12"/>
          </p:nvPr>
        </p:nvSpPr>
        <p:spPr/>
        <p:txBody>
          <a:bodyPr/>
          <a:lstStyle/>
          <a:p>
            <a:fld id="{52E9C158-AEF1-41A2-A6CE-6F0BAB305EFD}" type="slidenum">
              <a:rPr lang="en-US" altLang="en-US" smtClean="0"/>
              <a:pPr/>
              <a:t>19</a:t>
            </a:fld>
            <a:endParaRPr lang="en-US" altLang="en-US"/>
          </a:p>
        </p:txBody>
      </p:sp>
      <p:sp>
        <p:nvSpPr>
          <p:cNvPr id="7" name="TextBox 6"/>
          <p:cNvSpPr txBox="1"/>
          <p:nvPr/>
        </p:nvSpPr>
        <p:spPr>
          <a:xfrm>
            <a:off x="5155012" y="1034204"/>
            <a:ext cx="3760388" cy="2862322"/>
          </a:xfrm>
          <a:prstGeom prst="rect">
            <a:avLst/>
          </a:prstGeom>
          <a:solidFill>
            <a:schemeClr val="bg1"/>
          </a:solidFill>
        </p:spPr>
        <p:txBody>
          <a:bodyPr wrap="none" rtlCol="0">
            <a:spAutoFit/>
          </a:bodyPr>
          <a:lstStyle/>
          <a:p>
            <a:r>
              <a:rPr lang="en-US" sz="2000" dirty="0" smtClean="0"/>
              <a:t>ODH Scenarios</a:t>
            </a:r>
          </a:p>
          <a:p>
            <a:pPr marL="457200" indent="-457200">
              <a:buAutoNum type="arabicPeriod"/>
            </a:pPr>
            <a:r>
              <a:rPr lang="en-US" sz="2000" dirty="0" smtClean="0"/>
              <a:t>Construction</a:t>
            </a:r>
          </a:p>
          <a:p>
            <a:pPr marL="457200" indent="-457200">
              <a:buAutoNum type="arabicPeriod"/>
            </a:pPr>
            <a:r>
              <a:rPr lang="en-US" sz="2000" dirty="0" smtClean="0"/>
              <a:t>Installation</a:t>
            </a:r>
          </a:p>
          <a:p>
            <a:pPr marL="457200" indent="-457200">
              <a:buAutoNum type="arabicPeriod"/>
            </a:pPr>
            <a:r>
              <a:rPr lang="en-US" sz="2000" dirty="0" smtClean="0"/>
              <a:t>Cooldown</a:t>
            </a:r>
          </a:p>
          <a:p>
            <a:pPr marL="457200" indent="-457200">
              <a:buAutoNum type="arabicPeriod"/>
            </a:pPr>
            <a:r>
              <a:rPr lang="en-US" sz="2000" dirty="0" smtClean="0"/>
              <a:t>Field mapping</a:t>
            </a:r>
          </a:p>
          <a:p>
            <a:pPr marL="457200" indent="-457200">
              <a:buAutoNum type="arabicPeriod"/>
            </a:pPr>
            <a:r>
              <a:rPr lang="en-US" sz="2000" dirty="0" smtClean="0"/>
              <a:t>HRS installation</a:t>
            </a:r>
          </a:p>
          <a:p>
            <a:pPr marL="457200" indent="-457200">
              <a:buAutoNum type="arabicPeriod"/>
            </a:pPr>
            <a:r>
              <a:rPr lang="en-US" sz="2000" dirty="0" smtClean="0"/>
              <a:t>Detector shielding installation</a:t>
            </a:r>
          </a:p>
          <a:p>
            <a:pPr marL="457200" indent="-457200">
              <a:buAutoNum type="arabicPeriod"/>
            </a:pPr>
            <a:r>
              <a:rPr lang="en-US" sz="2000" dirty="0" smtClean="0"/>
              <a:t>Final installation</a:t>
            </a:r>
          </a:p>
          <a:p>
            <a:pPr marL="457200" indent="-457200">
              <a:buAutoNum type="arabicPeriod"/>
            </a:pPr>
            <a:r>
              <a:rPr lang="en-US" sz="2000" dirty="0" smtClean="0"/>
              <a:t>Operation</a:t>
            </a:r>
            <a:endParaRPr lang="en-US" sz="2000" dirty="0"/>
          </a:p>
        </p:txBody>
      </p:sp>
      <p:sp>
        <p:nvSpPr>
          <p:cNvPr id="8" name="TextBox 7"/>
          <p:cNvSpPr txBox="1"/>
          <p:nvPr/>
        </p:nvSpPr>
        <p:spPr>
          <a:xfrm>
            <a:off x="98264" y="879979"/>
            <a:ext cx="2763513" cy="1938992"/>
          </a:xfrm>
          <a:prstGeom prst="rect">
            <a:avLst/>
          </a:prstGeom>
          <a:solidFill>
            <a:schemeClr val="bg1"/>
          </a:solidFill>
        </p:spPr>
        <p:txBody>
          <a:bodyPr wrap="none" rtlCol="0">
            <a:spAutoFit/>
          </a:bodyPr>
          <a:lstStyle/>
          <a:p>
            <a:r>
              <a:rPr lang="en-US" sz="2000" dirty="0" smtClean="0"/>
              <a:t>ODH Sources</a:t>
            </a:r>
          </a:p>
          <a:p>
            <a:pPr marL="457200" indent="-457200">
              <a:buAutoNum type="arabicPeriod"/>
            </a:pPr>
            <a:r>
              <a:rPr lang="en-US" sz="2000" dirty="0" smtClean="0"/>
              <a:t>Production Solenoid</a:t>
            </a:r>
          </a:p>
          <a:p>
            <a:pPr marL="457200" indent="-457200">
              <a:buAutoNum type="arabicPeriod"/>
            </a:pPr>
            <a:r>
              <a:rPr lang="en-US" sz="2000" dirty="0" smtClean="0"/>
              <a:t>Transport Solenoid</a:t>
            </a:r>
          </a:p>
          <a:p>
            <a:pPr marL="457200" indent="-457200">
              <a:buAutoNum type="arabicPeriod"/>
            </a:pPr>
            <a:r>
              <a:rPr lang="en-US" sz="2000" dirty="0" smtClean="0"/>
              <a:t>Detector Solenoid</a:t>
            </a:r>
          </a:p>
          <a:p>
            <a:pPr marL="457200" indent="-457200">
              <a:buAutoNum type="arabicPeriod"/>
            </a:pPr>
            <a:r>
              <a:rPr lang="en-US" sz="2000" dirty="0" smtClean="0"/>
              <a:t>Cryo vacuum pumps</a:t>
            </a:r>
          </a:p>
          <a:p>
            <a:pPr marL="457200" indent="-457200">
              <a:buAutoNum type="arabicPeriod"/>
            </a:pPr>
            <a:r>
              <a:rPr lang="en-US" sz="2000" dirty="0" smtClean="0"/>
              <a:t>Others?</a:t>
            </a:r>
          </a:p>
        </p:txBody>
      </p:sp>
      <p:sp>
        <p:nvSpPr>
          <p:cNvPr id="9" name="TextBox 8"/>
          <p:cNvSpPr txBox="1"/>
          <p:nvPr/>
        </p:nvSpPr>
        <p:spPr>
          <a:xfrm>
            <a:off x="630781" y="2795131"/>
            <a:ext cx="4350544" cy="3477875"/>
          </a:xfrm>
          <a:prstGeom prst="rect">
            <a:avLst/>
          </a:prstGeom>
          <a:solidFill>
            <a:schemeClr val="bg1"/>
          </a:solidFill>
        </p:spPr>
        <p:txBody>
          <a:bodyPr wrap="square" rtlCol="0">
            <a:spAutoFit/>
          </a:bodyPr>
          <a:lstStyle/>
          <a:p>
            <a:r>
              <a:rPr lang="en-US" sz="2000" dirty="0" smtClean="0"/>
              <a:t>ODH issues</a:t>
            </a:r>
          </a:p>
          <a:p>
            <a:pPr marL="457200" indent="-457200">
              <a:buAutoNum type="arabicPeriod"/>
            </a:pPr>
            <a:r>
              <a:rPr lang="en-US" sz="2000" dirty="0" smtClean="0"/>
              <a:t>Determination of ODH classification</a:t>
            </a:r>
          </a:p>
          <a:p>
            <a:pPr marL="457200" indent="-457200">
              <a:buAutoNum type="arabicPeriod"/>
            </a:pPr>
            <a:r>
              <a:rPr lang="en-US" sz="2000" dirty="0" smtClean="0"/>
              <a:t>PPE for personnel access</a:t>
            </a:r>
          </a:p>
          <a:p>
            <a:pPr marL="457200" indent="-457200">
              <a:buAutoNum type="arabicPeriod"/>
            </a:pPr>
            <a:r>
              <a:rPr lang="en-US" sz="2000" dirty="0" smtClean="0"/>
              <a:t>ODH exhaust fan enabling/disabling and transition between beam on/beam off</a:t>
            </a:r>
          </a:p>
          <a:p>
            <a:pPr marL="457200" indent="-457200">
              <a:buAutoNum type="arabicPeriod"/>
            </a:pPr>
            <a:r>
              <a:rPr lang="en-US" sz="2000" dirty="0" smtClean="0"/>
              <a:t>Location, lifetime, and type of ODH monitors wrt beam shower</a:t>
            </a:r>
          </a:p>
          <a:p>
            <a:pPr marL="457200" indent="-457200">
              <a:buAutoNum type="arabicPeriod"/>
            </a:pPr>
            <a:r>
              <a:rPr lang="en-US" sz="2000" dirty="0" smtClean="0"/>
              <a:t>Is the ODH fan permanently disabled once access to the PS room is no longer possible?</a:t>
            </a:r>
          </a:p>
        </p:txBody>
      </p:sp>
      <p:sp>
        <p:nvSpPr>
          <p:cNvPr id="10"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95704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8600" y="1043046"/>
            <a:ext cx="8672513" cy="5323571"/>
          </a:xfrm>
        </p:spPr>
        <p:txBody>
          <a:bodyPr/>
          <a:lstStyle/>
          <a:p>
            <a:r>
              <a:rPr lang="en-US" dirty="0" smtClean="0"/>
              <a:t>Purpose of the Final Design Review (FDR)</a:t>
            </a:r>
          </a:p>
          <a:p>
            <a:r>
              <a:rPr lang="en-US" dirty="0" smtClean="0"/>
              <a:t>Charge </a:t>
            </a:r>
            <a:r>
              <a:rPr lang="en-US" dirty="0" smtClean="0"/>
              <a:t>questions</a:t>
            </a:r>
          </a:p>
          <a:p>
            <a:r>
              <a:rPr lang="en-US" dirty="0" smtClean="0"/>
              <a:t>Notes on Preliminary Shielding Assessments (PSAs)</a:t>
            </a:r>
            <a:endParaRPr lang="en-US" dirty="0" smtClean="0"/>
          </a:p>
          <a:p>
            <a:r>
              <a:rPr lang="en-US" dirty="0" smtClean="0"/>
              <a:t>Muon Campus modes</a:t>
            </a:r>
          </a:p>
          <a:p>
            <a:r>
              <a:rPr lang="en-US" dirty="0" smtClean="0"/>
              <a:t>Input for charge questions</a:t>
            </a:r>
            <a:endParaRPr lang="en-US" dirty="0" smtClean="0"/>
          </a:p>
          <a:p>
            <a:pPr lvl="1"/>
            <a:r>
              <a:rPr lang="en-US" dirty="0" smtClean="0"/>
              <a:t>PSAs</a:t>
            </a:r>
            <a:endParaRPr lang="en-US" dirty="0"/>
          </a:p>
          <a:p>
            <a:pPr lvl="2"/>
            <a:r>
              <a:rPr lang="en-US" dirty="0"/>
              <a:t>Changes since PSAs were approved</a:t>
            </a:r>
          </a:p>
          <a:p>
            <a:pPr lvl="1"/>
            <a:r>
              <a:rPr lang="en-US" dirty="0" smtClean="0"/>
              <a:t>Total </a:t>
            </a:r>
            <a:r>
              <a:rPr lang="en-US" dirty="0" smtClean="0"/>
              <a:t>Loss Monitor System</a:t>
            </a:r>
          </a:p>
          <a:p>
            <a:pPr lvl="1"/>
            <a:r>
              <a:rPr lang="en-US" dirty="0" smtClean="0"/>
              <a:t>Radiation Safety and Electrical Safety </a:t>
            </a:r>
            <a:r>
              <a:rPr lang="en-US" dirty="0" smtClean="0"/>
              <a:t>Interlocks</a:t>
            </a:r>
          </a:p>
          <a:p>
            <a:pPr lvl="1"/>
            <a:r>
              <a:rPr lang="en-US" dirty="0"/>
              <a:t>ODH monitoring</a:t>
            </a:r>
          </a:p>
          <a:p>
            <a:pPr lvl="1"/>
            <a:r>
              <a:rPr lang="en-US" dirty="0"/>
              <a:t>Friskers, Wallflowers, and Air </a:t>
            </a:r>
            <a:r>
              <a:rPr lang="en-US" dirty="0" smtClean="0"/>
              <a:t>Monitors</a:t>
            </a:r>
            <a:endParaRPr lang="en-US" dirty="0" smtClean="0"/>
          </a:p>
          <a:p>
            <a:pPr lvl="1"/>
            <a:r>
              <a:rPr lang="en-US" dirty="0" smtClean="0"/>
              <a:t>In tunnel shielding</a:t>
            </a:r>
          </a:p>
          <a:p>
            <a:pPr lvl="1"/>
            <a:r>
              <a:rPr lang="en-US" dirty="0" smtClean="0"/>
              <a:t>MARS </a:t>
            </a:r>
            <a:r>
              <a:rPr lang="en-US" dirty="0" smtClean="0"/>
              <a:t>simulations</a:t>
            </a:r>
          </a:p>
        </p:txBody>
      </p:sp>
      <p:sp>
        <p:nvSpPr>
          <p:cNvPr id="4" name="Date Placeholder 3"/>
          <p:cNvSpPr>
            <a:spLocks noGrp="1"/>
          </p:cNvSpPr>
          <p:nvPr>
            <p:ph type="dt" sz="half" idx="10"/>
          </p:nvPr>
        </p:nvSpPr>
        <p:spPr/>
        <p:txBody>
          <a:bodyPr/>
          <a:lstStyle/>
          <a:p>
            <a:r>
              <a:rPr lang="en-US" altLang="en-US" dirty="0" smtClean="0"/>
              <a:t>10/20/15</a:t>
            </a:r>
            <a:endParaRPr lang="en-US" alt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1415964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000" dirty="0">
                <a:latin typeface="Helvetica" panose="020B0604020202020204" pitchFamily="34" charset="0"/>
                <a:ea typeface="Geneva" pitchFamily="121" charset="-128"/>
              </a:rPr>
              <a:t>Input for Charge question </a:t>
            </a:r>
            <a:r>
              <a:rPr lang="en-US" altLang="en-US" sz="2000" dirty="0" smtClean="0">
                <a:latin typeface="Helvetica" panose="020B0604020202020204" pitchFamily="34" charset="0"/>
                <a:ea typeface="Geneva" pitchFamily="121" charset="-128"/>
              </a:rPr>
              <a:t>5 – Friskers, Wallflowers, Air Monitors</a:t>
            </a:r>
            <a:endParaRPr lang="en-US" sz="20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20</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3573829504"/>
              </p:ext>
            </p:extLst>
          </p:nvPr>
        </p:nvGraphicFramePr>
        <p:xfrm>
          <a:off x="1162985" y="2730663"/>
          <a:ext cx="6363353" cy="2200897"/>
        </p:xfrm>
        <a:graphic>
          <a:graphicData uri="http://schemas.openxmlformats.org/drawingml/2006/table">
            <a:tbl>
              <a:tblPr>
                <a:tableStyleId>{5C22544A-7EE6-4342-B048-85BDC9FD1C3A}</a:tableStyleId>
              </a:tblPr>
              <a:tblGrid>
                <a:gridCol w="4014323"/>
                <a:gridCol w="1174515"/>
                <a:gridCol w="1174515"/>
              </a:tblGrid>
              <a:tr h="323186">
                <a:tc>
                  <a:txBody>
                    <a:bodyPr/>
                    <a:lstStyle/>
                    <a:p>
                      <a:pPr algn="ctr" fontAlgn="ctr"/>
                      <a:r>
                        <a:rPr lang="en-US" sz="1100" u="none" strike="noStrike" dirty="0">
                          <a:effectLst/>
                        </a:rPr>
                        <a:t>exit stairway locations</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Frisker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Wallflower</a:t>
                      </a:r>
                      <a:endParaRPr lang="en-US" sz="1100" b="0" i="0" u="none" strike="noStrike">
                        <a:solidFill>
                          <a:srgbClr val="000000"/>
                        </a:solidFill>
                        <a:effectLst/>
                        <a:latin typeface="Calibri" panose="020F0502020204030204" pitchFamily="34" charset="0"/>
                      </a:endParaRPr>
                    </a:p>
                  </a:txBody>
                  <a:tcPr marL="9525" marR="9525" marT="9525" marB="0" anchor="ctr"/>
                </a:tc>
              </a:tr>
              <a:tr h="584967">
                <a:tc>
                  <a:txBody>
                    <a:bodyPr/>
                    <a:lstStyle/>
                    <a:p>
                      <a:pPr algn="l" fontAlgn="ctr"/>
                      <a:r>
                        <a:rPr lang="en-US" sz="1100" u="none" strike="noStrike">
                          <a:effectLst/>
                        </a:rPr>
                        <a:t>Delivery Ring Extraction Enclosure Emergency Exit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r>
              <a:tr h="323186">
                <a:tc>
                  <a:txBody>
                    <a:bodyPr/>
                    <a:lstStyle/>
                    <a:p>
                      <a:pPr algn="l" fontAlgn="ctr"/>
                      <a:r>
                        <a:rPr lang="en-US" sz="1100" u="none" strike="noStrike">
                          <a:effectLst/>
                        </a:rPr>
                        <a:t>M4 line exit (near drop hatch)</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323186">
                <a:tc>
                  <a:txBody>
                    <a:bodyPr/>
                    <a:lstStyle/>
                    <a:p>
                      <a:pPr algn="l" fontAlgn="ctr"/>
                      <a:r>
                        <a:rPr lang="en-US" sz="1100" u="none" strike="noStrike">
                          <a:effectLst/>
                        </a:rPr>
                        <a:t>Extinction Enclosure Exit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r>
              <a:tr h="323186">
                <a:tc>
                  <a:txBody>
                    <a:bodyPr/>
                    <a:lstStyle/>
                    <a:p>
                      <a:pPr algn="l" fontAlgn="ctr"/>
                      <a:r>
                        <a:rPr lang="en-US" sz="1100" u="none" strike="noStrike">
                          <a:effectLst/>
                        </a:rPr>
                        <a:t>Exit Stariway near Transport Solenoid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tc>
              </a:tr>
              <a:tr h="323186">
                <a:tc>
                  <a:txBody>
                    <a:bodyPr/>
                    <a:lstStyle/>
                    <a:p>
                      <a:pPr algn="l" fontAlgn="ctr"/>
                      <a:r>
                        <a:rPr lang="en-US" sz="1100" u="none" strike="noStrike">
                          <a:effectLst/>
                        </a:rPr>
                        <a:t>Detector Hall Exit Stairway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37330488"/>
              </p:ext>
            </p:extLst>
          </p:nvPr>
        </p:nvGraphicFramePr>
        <p:xfrm>
          <a:off x="1649338" y="5156689"/>
          <a:ext cx="5181449" cy="908153"/>
        </p:xfrm>
        <a:graphic>
          <a:graphicData uri="http://schemas.openxmlformats.org/drawingml/2006/table">
            <a:tbl>
              <a:tblPr>
                <a:tableStyleId>{5C22544A-7EE6-4342-B048-85BDC9FD1C3A}</a:tableStyleId>
              </a:tblPr>
              <a:tblGrid>
                <a:gridCol w="4006934"/>
                <a:gridCol w="1174515"/>
              </a:tblGrid>
              <a:tr h="323186">
                <a:tc>
                  <a:txBody>
                    <a:bodyPr/>
                    <a:lstStyle/>
                    <a:p>
                      <a:pPr algn="ctr" fontAlgn="ctr"/>
                      <a:r>
                        <a:rPr lang="en-US" sz="1100" u="none" strike="noStrike" dirty="0" smtClean="0">
                          <a:effectLst/>
                        </a:rPr>
                        <a:t>Air monitor locations</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smtClean="0">
                          <a:effectLst/>
                        </a:rPr>
                        <a:t>Air Monitor</a:t>
                      </a:r>
                      <a:endParaRPr lang="en-US" sz="1100" b="0" i="0" u="none" strike="noStrike" dirty="0">
                        <a:solidFill>
                          <a:srgbClr val="000000"/>
                        </a:solidFill>
                        <a:effectLst/>
                        <a:latin typeface="Calibri" panose="020F0502020204030204" pitchFamily="34" charset="0"/>
                      </a:endParaRPr>
                    </a:p>
                  </a:txBody>
                  <a:tcPr marL="9525" marR="9525" marT="9525" marB="0" anchor="ctr"/>
                </a:tc>
              </a:tr>
              <a:tr h="584967">
                <a:tc>
                  <a:txBody>
                    <a:bodyPr/>
                    <a:lstStyle/>
                    <a:p>
                      <a:pPr algn="l" fontAlgn="ctr"/>
                      <a:r>
                        <a:rPr lang="en-US" sz="1100" u="none" strike="noStrike" dirty="0" smtClean="0">
                          <a:effectLst/>
                        </a:rPr>
                        <a:t>Extraction Enclosure Air</a:t>
                      </a:r>
                      <a:r>
                        <a:rPr lang="en-US" sz="1100" u="none" strike="noStrike" baseline="0" dirty="0" smtClean="0">
                          <a:effectLst/>
                        </a:rPr>
                        <a:t> Exhaust Stack</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smtClean="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8" name="TextBox 7"/>
          <p:cNvSpPr txBox="1"/>
          <p:nvPr/>
        </p:nvSpPr>
        <p:spPr>
          <a:xfrm>
            <a:off x="341832" y="1075507"/>
            <a:ext cx="8573568"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Friskers, Wallflowers, and an Air Monitor deployment and Exit Stairway Locations</a:t>
            </a:r>
          </a:p>
          <a:p>
            <a:pPr marL="285750" indent="-285750">
              <a:buFont typeface="Arial" panose="020B0604020202020204" pitchFamily="34" charset="0"/>
              <a:buChar char="•"/>
            </a:pPr>
            <a:r>
              <a:rPr lang="en-US" sz="1800" dirty="0" smtClean="0"/>
              <a:t>We have planned for electric power to be installed at indicated monitor locations</a:t>
            </a:r>
          </a:p>
          <a:p>
            <a:pPr marL="285750" indent="-285750">
              <a:buFont typeface="Arial" panose="020B0604020202020204" pitchFamily="34" charset="0"/>
              <a:buChar char="•"/>
            </a:pPr>
            <a:r>
              <a:rPr lang="en-US" sz="1800" dirty="0" smtClean="0"/>
              <a:t>See Mu2e doc.db 3730-v6 for details</a:t>
            </a:r>
            <a:endParaRPr lang="en-US" sz="1800" dirty="0"/>
          </a:p>
        </p:txBody>
      </p:sp>
      <p:sp>
        <p:nvSpPr>
          <p:cNvPr id="9"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76505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a:t>
            </a:r>
            <a:r>
              <a:rPr lang="en-US" altLang="en-US" dirty="0" smtClean="0">
                <a:latin typeface="Helvetica" panose="020B0604020202020204" pitchFamily="34" charset="0"/>
                <a:ea typeface="Geneva" pitchFamily="121" charset="-128"/>
              </a:rPr>
              <a:t>6</a:t>
            </a:r>
            <a:endParaRPr lang="en-US" dirty="0"/>
          </a:p>
        </p:txBody>
      </p:sp>
      <p:sp>
        <p:nvSpPr>
          <p:cNvPr id="3" name="Content Placeholder 2"/>
          <p:cNvSpPr>
            <a:spLocks noGrp="1"/>
          </p:cNvSpPr>
          <p:nvPr>
            <p:ph idx="1"/>
          </p:nvPr>
        </p:nvSpPr>
        <p:spPr>
          <a:xfrm>
            <a:off x="228600" y="897767"/>
            <a:ext cx="8672513" cy="4987867"/>
          </a:xfrm>
        </p:spPr>
        <p:txBody>
          <a:bodyPr/>
          <a:lstStyle/>
          <a:p>
            <a:r>
              <a:rPr lang="en-US" altLang="en-US" sz="1800" dirty="0" smtClean="0">
                <a:latin typeface="Helvetica" panose="020B0604020202020204" pitchFamily="34" charset="0"/>
                <a:ea typeface="Geneva" pitchFamily="121" charset="-128"/>
              </a:rPr>
              <a:t>In </a:t>
            </a:r>
            <a:r>
              <a:rPr lang="en-US" altLang="en-US" sz="1800" dirty="0">
                <a:latin typeface="Helvetica" panose="020B0604020202020204" pitchFamily="34" charset="0"/>
                <a:ea typeface="Geneva" pitchFamily="121" charset="-128"/>
              </a:rPr>
              <a:t>tunnel </a:t>
            </a:r>
            <a:r>
              <a:rPr lang="en-US" altLang="en-US" sz="1800" dirty="0" smtClean="0">
                <a:latin typeface="Helvetica" panose="020B0604020202020204" pitchFamily="34" charset="0"/>
                <a:ea typeface="Geneva" pitchFamily="121" charset="-128"/>
              </a:rPr>
              <a:t>shielding at 3 locations:</a:t>
            </a:r>
            <a:endParaRPr lang="en-US" altLang="en-US" sz="1800" dirty="0">
              <a:latin typeface="Helvetica" panose="020B0604020202020204" pitchFamily="34" charset="0"/>
              <a:ea typeface="Geneva" pitchFamily="121" charset="-128"/>
            </a:endParaRPr>
          </a:p>
          <a:p>
            <a:pPr lvl="1"/>
            <a:r>
              <a:rPr lang="en-US" altLang="en-US" sz="1800" dirty="0">
                <a:latin typeface="Helvetica" panose="020B0604020202020204" pitchFamily="34" charset="0"/>
                <a:ea typeface="Geneva" pitchFamily="121" charset="-128"/>
              </a:rPr>
              <a:t>AP30 extraction </a:t>
            </a:r>
            <a:r>
              <a:rPr lang="en-US" altLang="en-US" sz="1800" dirty="0" smtClean="0">
                <a:latin typeface="Helvetica" panose="020B0604020202020204" pitchFamily="34" charset="0"/>
                <a:ea typeface="Geneva" pitchFamily="121" charset="-128"/>
              </a:rPr>
              <a:t>region</a:t>
            </a:r>
          </a:p>
          <a:p>
            <a:pPr lvl="2"/>
            <a:r>
              <a:rPr lang="en-US" altLang="en-US" sz="1800" dirty="0">
                <a:latin typeface="Helvetica" panose="020B0604020202020204" pitchFamily="34" charset="0"/>
                <a:ea typeface="Geneva" pitchFamily="121" charset="-128"/>
              </a:rPr>
              <a:t>S</a:t>
            </a:r>
            <a:r>
              <a:rPr lang="en-US" altLang="en-US" sz="1800" dirty="0" smtClean="0">
                <a:latin typeface="Helvetica" panose="020B0604020202020204" pitchFamily="34" charset="0"/>
                <a:ea typeface="Geneva" pitchFamily="121" charset="-128"/>
              </a:rPr>
              <a:t>upplemental shielding required at the slow resonant extraction region during Mu2e operation</a:t>
            </a:r>
          </a:p>
          <a:p>
            <a:pPr lvl="3"/>
            <a:r>
              <a:rPr lang="en-US" altLang="en-US" dirty="0" smtClean="0">
                <a:latin typeface="Helvetica" panose="020B0604020202020204" pitchFamily="34" charset="0"/>
                <a:ea typeface="Geneva" pitchFamily="121" charset="-128"/>
              </a:rPr>
              <a:t>Reduces effective dose rate in the AP30 service building</a:t>
            </a:r>
          </a:p>
          <a:p>
            <a:pPr lvl="3"/>
            <a:r>
              <a:rPr lang="en-US" altLang="en-US" dirty="0" smtClean="0">
                <a:latin typeface="Helvetica" panose="020B0604020202020204" pitchFamily="34" charset="0"/>
                <a:ea typeface="Geneva" pitchFamily="121" charset="-128"/>
              </a:rPr>
              <a:t>Minimizes effective dose rate due to skyshine</a:t>
            </a:r>
            <a:endParaRPr lang="en-US" altLang="en-US" dirty="0">
              <a:latin typeface="Helvetica" panose="020B0604020202020204" pitchFamily="34" charset="0"/>
              <a:ea typeface="Geneva" pitchFamily="121" charset="-128"/>
            </a:endParaRPr>
          </a:p>
          <a:p>
            <a:pPr lvl="1"/>
            <a:r>
              <a:rPr lang="en-US" altLang="en-US" sz="1800" dirty="0">
                <a:latin typeface="Helvetica" panose="020B0604020202020204" pitchFamily="34" charset="0"/>
                <a:ea typeface="Geneva" pitchFamily="121" charset="-128"/>
              </a:rPr>
              <a:t>M4 line upstream shield </a:t>
            </a:r>
            <a:r>
              <a:rPr lang="en-US" altLang="en-US" sz="1800" dirty="0" smtClean="0">
                <a:latin typeface="Helvetica" panose="020B0604020202020204" pitchFamily="34" charset="0"/>
                <a:ea typeface="Geneva" pitchFamily="121" charset="-128"/>
              </a:rPr>
              <a:t>wall</a:t>
            </a:r>
          </a:p>
          <a:p>
            <a:pPr lvl="1"/>
            <a:r>
              <a:rPr lang="en-US" altLang="en-US" sz="1800" dirty="0" smtClean="0">
                <a:latin typeface="Helvetica" panose="020B0604020202020204" pitchFamily="34" charset="0"/>
                <a:ea typeface="Geneva" pitchFamily="121" charset="-128"/>
              </a:rPr>
              <a:t>Temporary shield wall to be installed near the upstream end of the M4 beam line enclosure during the first Muon g-2 run</a:t>
            </a:r>
          </a:p>
          <a:p>
            <a:pPr lvl="2"/>
            <a:r>
              <a:rPr lang="en-US" altLang="en-US" sz="1800" dirty="0" smtClean="0">
                <a:latin typeface="Helvetica" panose="020B0604020202020204" pitchFamily="34" charset="0"/>
                <a:ea typeface="Geneva" pitchFamily="121" charset="-128"/>
              </a:rPr>
              <a:t>Permits construction of the M4 beam line during Muon g-2 operation</a:t>
            </a:r>
            <a:endParaRPr lang="en-US" altLang="en-US" sz="1800" dirty="0">
              <a:latin typeface="Helvetica" panose="020B0604020202020204" pitchFamily="34" charset="0"/>
              <a:ea typeface="Geneva" pitchFamily="121" charset="-128"/>
            </a:endParaRPr>
          </a:p>
          <a:p>
            <a:pPr lvl="1"/>
            <a:r>
              <a:rPr lang="en-US" altLang="en-US" sz="1800" dirty="0" smtClean="0">
                <a:latin typeface="Helvetica" panose="020B0604020202020204" pitchFamily="34" charset="0"/>
                <a:ea typeface="Geneva" pitchFamily="121" charset="-128"/>
              </a:rPr>
              <a:t>M4 </a:t>
            </a:r>
            <a:r>
              <a:rPr lang="en-US" altLang="en-US" sz="1800" dirty="0">
                <a:latin typeface="Helvetica" panose="020B0604020202020204" pitchFamily="34" charset="0"/>
                <a:ea typeface="Geneva" pitchFamily="121" charset="-128"/>
              </a:rPr>
              <a:t>line shield wall at Diagnostic </a:t>
            </a:r>
            <a:r>
              <a:rPr lang="en-US" altLang="en-US" sz="1800" dirty="0" smtClean="0">
                <a:latin typeface="Helvetica" panose="020B0604020202020204" pitchFamily="34" charset="0"/>
                <a:ea typeface="Geneva" pitchFamily="121" charset="-128"/>
              </a:rPr>
              <a:t>Absorber</a:t>
            </a:r>
          </a:p>
          <a:p>
            <a:pPr lvl="2"/>
            <a:r>
              <a:rPr lang="en-US" altLang="en-US" sz="1800" dirty="0" smtClean="0">
                <a:latin typeface="Helvetica" panose="020B0604020202020204" pitchFamily="34" charset="0"/>
                <a:ea typeface="Geneva" pitchFamily="121" charset="-128"/>
              </a:rPr>
              <a:t>The </a:t>
            </a:r>
            <a:r>
              <a:rPr lang="en-US" altLang="en-US" sz="1800" dirty="0">
                <a:latin typeface="Helvetica" panose="020B0604020202020204" pitchFamily="34" charset="0"/>
                <a:ea typeface="Geneva" pitchFamily="121" charset="-128"/>
              </a:rPr>
              <a:t>M4 line upstream </a:t>
            </a:r>
            <a:r>
              <a:rPr lang="en-US" altLang="en-US" sz="1800" dirty="0" smtClean="0">
                <a:latin typeface="Helvetica" panose="020B0604020202020204" pitchFamily="34" charset="0"/>
                <a:ea typeface="Geneva" pitchFamily="121" charset="-128"/>
              </a:rPr>
              <a:t>labyrinth concrete is to be relocated to the vicinity of the diagnostic absorber</a:t>
            </a:r>
          </a:p>
          <a:p>
            <a:pPr lvl="2"/>
            <a:r>
              <a:rPr lang="en-US" altLang="en-US" sz="1800" dirty="0" smtClean="0">
                <a:latin typeface="Helvetica" panose="020B0604020202020204" pitchFamily="34" charset="0"/>
                <a:ea typeface="Geneva" pitchFamily="121" charset="-128"/>
              </a:rPr>
              <a:t>Permits 6 W single turn and 170 W resonantly extracted beam to diagnostic absorber during PS, TS, DS construction activities</a:t>
            </a:r>
          </a:p>
          <a:p>
            <a:pPr lvl="2"/>
            <a:endParaRPr lang="en-US" altLang="en-US" sz="1800" dirty="0">
              <a:latin typeface="Helvetica" panose="020B0604020202020204" pitchFamily="34" charset="0"/>
              <a:ea typeface="Geneva" pitchFamily="121" charset="-128"/>
            </a:endParaRPr>
          </a:p>
          <a:p>
            <a:pPr lvl="2"/>
            <a:endParaRPr lang="en-US" altLang="en-US" sz="1800" dirty="0">
              <a:latin typeface="Helvetica" panose="020B0604020202020204" pitchFamily="34" charset="0"/>
              <a:ea typeface="Geneva" pitchFamily="121" charset="-128"/>
            </a:endParaRPr>
          </a:p>
          <a:p>
            <a:endParaRPr lang="en-US" sz="18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21</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663955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a:t>
            </a:r>
            <a:r>
              <a:rPr lang="en-US" altLang="en-US" dirty="0" smtClean="0">
                <a:latin typeface="Helvetica" panose="020B0604020202020204" pitchFamily="34" charset="0"/>
                <a:ea typeface="Geneva" pitchFamily="121" charset="-128"/>
              </a:rPr>
              <a:t>6 - </a:t>
            </a:r>
            <a:r>
              <a:rPr lang="en-US" dirty="0"/>
              <a:t>AP30 extraction </a:t>
            </a:r>
            <a:r>
              <a:rPr lang="en-US" dirty="0" smtClean="0"/>
              <a:t>region</a:t>
            </a:r>
            <a:endParaRPr lang="en-US" dirty="0"/>
          </a:p>
        </p:txBody>
      </p:sp>
      <p:sp>
        <p:nvSpPr>
          <p:cNvPr id="3" name="Content Placeholder 2"/>
          <p:cNvSpPr>
            <a:spLocks noGrp="1"/>
          </p:cNvSpPr>
          <p:nvPr>
            <p:ph idx="1"/>
          </p:nvPr>
        </p:nvSpPr>
        <p:spPr>
          <a:xfrm>
            <a:off x="228600" y="1043046"/>
            <a:ext cx="8672513" cy="4616349"/>
          </a:xfrm>
        </p:spPr>
        <p:txBody>
          <a:bodyPr/>
          <a:lstStyle/>
          <a:p>
            <a:r>
              <a:rPr lang="en-US" sz="2000" dirty="0" smtClean="0"/>
              <a:t>MARS simulation described in Mu2e doc 3719-v2 and 3719-v3</a:t>
            </a:r>
          </a:p>
          <a:p>
            <a:r>
              <a:rPr lang="en-US" sz="2000" dirty="0" smtClean="0"/>
              <a:t>Simulation results reported in the Muon Campus PSA</a:t>
            </a:r>
          </a:p>
          <a:p>
            <a:pPr lvl="1"/>
            <a:r>
              <a:rPr lang="en-US" sz="2000" dirty="0" smtClean="0"/>
              <a:t>Beams </a:t>
            </a:r>
            <a:r>
              <a:rPr lang="en-US" sz="2000" dirty="0" err="1" smtClean="0"/>
              <a:t>doc.db</a:t>
            </a:r>
            <a:r>
              <a:rPr lang="en-US" sz="2000" dirty="0" smtClean="0"/>
              <a:t> 4513-v7</a:t>
            </a:r>
          </a:p>
          <a:p>
            <a:r>
              <a:rPr lang="en-US" sz="2000" dirty="0" smtClean="0"/>
              <a:t>Muon Campus PSA was reviewed and approved</a:t>
            </a:r>
          </a:p>
          <a:p>
            <a:pPr lvl="1"/>
            <a:r>
              <a:rPr lang="en-US" sz="2000" dirty="0" smtClean="0"/>
              <a:t>Mu2e </a:t>
            </a:r>
            <a:r>
              <a:rPr lang="en-US" sz="2000" dirty="0"/>
              <a:t>doc.db </a:t>
            </a:r>
            <a:r>
              <a:rPr lang="en-US" sz="2000" dirty="0" smtClean="0"/>
              <a:t>4313-v1</a:t>
            </a:r>
          </a:p>
          <a:p>
            <a:r>
              <a:rPr lang="en-US" sz="2000" dirty="0" smtClean="0"/>
              <a:t>Material for the mechanical design and review of AP30 in tunnel shield are found at Mu2e doc6152-v1:</a:t>
            </a:r>
          </a:p>
          <a:p>
            <a:pPr lvl="1"/>
            <a:r>
              <a:rPr lang="en-US" sz="2000" dirty="0" smtClean="0"/>
              <a:t> Final </a:t>
            </a:r>
            <a:r>
              <a:rPr lang="en-US" sz="2000" dirty="0"/>
              <a:t>Design &amp; Proposed Installation </a:t>
            </a:r>
            <a:r>
              <a:rPr lang="en-US" sz="2000" dirty="0" smtClean="0"/>
              <a:t>Plan.pdf</a:t>
            </a:r>
          </a:p>
          <a:p>
            <a:pPr lvl="2"/>
            <a:r>
              <a:rPr lang="en-US" dirty="0" smtClean="0"/>
              <a:t>Reviewed by AD MSD:</a:t>
            </a:r>
          </a:p>
          <a:p>
            <a:pPr lvl="3"/>
            <a:r>
              <a:rPr lang="en-US" sz="2000" dirty="0"/>
              <a:t>MSD Engineering Review Closeout Letter.pdf</a:t>
            </a:r>
          </a:p>
          <a:p>
            <a:pPr lvl="2"/>
            <a:r>
              <a:rPr lang="en-US" dirty="0" smtClean="0"/>
              <a:t>Reviewed by FESS:</a:t>
            </a:r>
          </a:p>
          <a:p>
            <a:pPr lvl="3"/>
            <a:r>
              <a:rPr lang="en-US" sz="2000" dirty="0"/>
              <a:t>ADMSD14-001 FESS Review.pdf</a:t>
            </a:r>
            <a:endParaRPr lang="en-US" sz="2000" dirty="0" smtClean="0"/>
          </a:p>
          <a:p>
            <a:pPr lvl="2"/>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22</a:t>
            </a:fld>
            <a:endParaRPr lang="en-US" altLang="en-US"/>
          </a:p>
        </p:txBody>
      </p:sp>
      <p:sp>
        <p:nvSpPr>
          <p:cNvPr id="8"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420831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6 - </a:t>
            </a:r>
            <a:r>
              <a:rPr lang="en-US" dirty="0"/>
              <a:t>AP30 extraction region</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23</a:t>
            </a:fld>
            <a:endParaRPr lang="en-US" altLang="en-US"/>
          </a:p>
        </p:txBody>
      </p:sp>
      <p:pic>
        <p:nvPicPr>
          <p:cNvPr id="7" name="Picture 6"/>
          <p:cNvPicPr>
            <a:picLocks noChangeAspect="1"/>
          </p:cNvPicPr>
          <p:nvPr/>
        </p:nvPicPr>
        <p:blipFill>
          <a:blip r:embed="rId2"/>
          <a:stretch>
            <a:fillRect/>
          </a:stretch>
        </p:blipFill>
        <p:spPr>
          <a:xfrm>
            <a:off x="6017368" y="989656"/>
            <a:ext cx="1325430" cy="2130959"/>
          </a:xfrm>
          <a:prstGeom prst="rect">
            <a:avLst/>
          </a:prstGeom>
        </p:spPr>
      </p:pic>
      <p:pic>
        <p:nvPicPr>
          <p:cNvPr id="8" name="Picture 7"/>
          <p:cNvPicPr>
            <a:picLocks noChangeAspect="1"/>
          </p:cNvPicPr>
          <p:nvPr/>
        </p:nvPicPr>
        <p:blipFill>
          <a:blip r:embed="rId3"/>
          <a:stretch>
            <a:fillRect/>
          </a:stretch>
        </p:blipFill>
        <p:spPr>
          <a:xfrm>
            <a:off x="4572000" y="3276600"/>
            <a:ext cx="4486022" cy="2754313"/>
          </a:xfrm>
          <a:prstGeom prst="rect">
            <a:avLst/>
          </a:prstGeom>
        </p:spPr>
      </p:pic>
      <p:pic>
        <p:nvPicPr>
          <p:cNvPr id="10" name="Picture 9"/>
          <p:cNvPicPr>
            <a:picLocks noChangeAspect="1"/>
          </p:cNvPicPr>
          <p:nvPr/>
        </p:nvPicPr>
        <p:blipFill>
          <a:blip r:embed="rId4"/>
          <a:stretch>
            <a:fillRect/>
          </a:stretch>
        </p:blipFill>
        <p:spPr>
          <a:xfrm>
            <a:off x="452437" y="1351391"/>
            <a:ext cx="3907452" cy="4679522"/>
          </a:xfrm>
          <a:prstGeom prst="rect">
            <a:avLst/>
          </a:prstGeom>
        </p:spPr>
      </p:pic>
      <p:sp>
        <p:nvSpPr>
          <p:cNvPr id="11"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30155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6 - </a:t>
            </a:r>
            <a:r>
              <a:rPr lang="en-US" dirty="0"/>
              <a:t>AP30 extraction region</a:t>
            </a:r>
          </a:p>
        </p:txBody>
      </p:sp>
      <p:sp>
        <p:nvSpPr>
          <p:cNvPr id="3" name="Content Placeholder 2"/>
          <p:cNvSpPr>
            <a:spLocks noGrp="1"/>
          </p:cNvSpPr>
          <p:nvPr>
            <p:ph idx="1"/>
          </p:nvPr>
        </p:nvSpPr>
        <p:spPr/>
        <p:txBody>
          <a:bodyPr/>
          <a:lstStyle/>
          <a:p>
            <a:r>
              <a:rPr lang="en-US" sz="1800" dirty="0" smtClean="0"/>
              <a:t>One caveat on the MARS simulation:</a:t>
            </a:r>
          </a:p>
          <a:p>
            <a:pPr lvl="1"/>
            <a:r>
              <a:rPr lang="en-US" sz="1800" dirty="0" smtClean="0"/>
              <a:t>The MARS simulation was done for an earlier inside-out extraction scheme</a:t>
            </a:r>
          </a:p>
          <a:p>
            <a:pPr lvl="1"/>
            <a:r>
              <a:rPr lang="en-US" sz="1800" dirty="0" smtClean="0"/>
              <a:t>The extraction system design has changed to outside-in</a:t>
            </a:r>
          </a:p>
          <a:p>
            <a:pPr lvl="1"/>
            <a:r>
              <a:rPr lang="en-US" sz="1800" dirty="0" smtClean="0"/>
              <a:t>The extraction septa (2) lengths have changed</a:t>
            </a:r>
          </a:p>
          <a:p>
            <a:pPr lvl="1"/>
            <a:r>
              <a:rPr lang="en-US" sz="1800" dirty="0" smtClean="0"/>
              <a:t>C magnet, quad, and Lambertson magnet designs have changed</a:t>
            </a:r>
          </a:p>
          <a:p>
            <a:r>
              <a:rPr lang="en-US" sz="1800" dirty="0" smtClean="0"/>
              <a:t>We will repeat the simulation when the extraction design is finalized</a:t>
            </a:r>
          </a:p>
          <a:p>
            <a:r>
              <a:rPr lang="en-US" sz="1800" dirty="0" smtClean="0"/>
              <a:t>We expect no significant change in performance of this shield</a:t>
            </a:r>
          </a:p>
          <a:p>
            <a:r>
              <a:rPr lang="en-US" sz="1800" dirty="0" smtClean="0"/>
              <a:t>The new simulation result would be reported in the Final SA</a:t>
            </a:r>
            <a:endParaRPr lang="en-US" sz="18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24</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658265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ea typeface="Geneva" pitchFamily="121" charset="-128"/>
              </a:rPr>
              <a:t>Input for Charge question </a:t>
            </a:r>
            <a:r>
              <a:rPr lang="en-US" altLang="en-US" dirty="0" smtClean="0">
                <a:latin typeface="Helvetica" panose="020B0604020202020204" pitchFamily="34" charset="0"/>
                <a:ea typeface="Geneva" pitchFamily="121" charset="-128"/>
              </a:rPr>
              <a:t>6 - M4 line shield wall</a:t>
            </a:r>
            <a:endParaRPr lang="en-US" dirty="0"/>
          </a:p>
        </p:txBody>
      </p:sp>
      <p:sp>
        <p:nvSpPr>
          <p:cNvPr id="3" name="Content Placeholder 2"/>
          <p:cNvSpPr>
            <a:spLocks noGrp="1"/>
          </p:cNvSpPr>
          <p:nvPr>
            <p:ph idx="1"/>
          </p:nvPr>
        </p:nvSpPr>
        <p:spPr/>
        <p:txBody>
          <a:bodyPr/>
          <a:lstStyle/>
          <a:p>
            <a:r>
              <a:rPr lang="en-US" altLang="en-US" sz="2000" dirty="0">
                <a:latin typeface="Helvetica" panose="020B0604020202020204" pitchFamily="34" charset="0"/>
                <a:ea typeface="Geneva" pitchFamily="121" charset="-128"/>
              </a:rPr>
              <a:t>M4 line upstream shield </a:t>
            </a:r>
            <a:r>
              <a:rPr lang="en-US" altLang="en-US" sz="2000" dirty="0" smtClean="0">
                <a:latin typeface="Helvetica" panose="020B0604020202020204" pitchFamily="34" charset="0"/>
                <a:ea typeface="Geneva" pitchFamily="121" charset="-128"/>
              </a:rPr>
              <a:t>wall is considered in:</a:t>
            </a:r>
          </a:p>
          <a:p>
            <a:pPr lvl="1"/>
            <a:r>
              <a:rPr lang="en-US" sz="2000" dirty="0"/>
              <a:t>The Muon g-2 </a:t>
            </a:r>
            <a:r>
              <a:rPr lang="en-US" sz="2000" dirty="0" smtClean="0"/>
              <a:t>PSA (GM2 </a:t>
            </a:r>
            <a:r>
              <a:rPr lang="en-US" sz="2000" dirty="0"/>
              <a:t>doc </a:t>
            </a:r>
            <a:r>
              <a:rPr lang="en-US" sz="2000" dirty="0" smtClean="0"/>
              <a:t>403-v2</a:t>
            </a:r>
            <a:r>
              <a:rPr lang="en-US" sz="2000" dirty="0"/>
              <a:t>)</a:t>
            </a:r>
            <a:endParaRPr lang="en-US" altLang="en-US" sz="2000" dirty="0" smtClean="0">
              <a:latin typeface="Helvetica" panose="020B0604020202020204" pitchFamily="34" charset="0"/>
              <a:ea typeface="Geneva" pitchFamily="121" charset="-128"/>
            </a:endParaRPr>
          </a:p>
          <a:p>
            <a:pPr lvl="1"/>
            <a:r>
              <a:rPr lang="en-US" altLang="en-US" sz="2000" dirty="0" smtClean="0">
                <a:latin typeface="Helvetica" panose="020B0604020202020204" pitchFamily="34" charset="0"/>
                <a:ea typeface="Geneva" pitchFamily="121" charset="-128"/>
              </a:rPr>
              <a:t>MARS simulation was reported in</a:t>
            </a:r>
            <a:r>
              <a:rPr lang="en-US" sz="2000" dirty="0"/>
              <a:t> </a:t>
            </a:r>
            <a:r>
              <a:rPr lang="en-US" sz="2000" dirty="0" smtClean="0"/>
              <a:t>GM2-doc 624-v2</a:t>
            </a:r>
          </a:p>
          <a:p>
            <a:pPr lvl="1"/>
            <a:r>
              <a:rPr lang="en-US" sz="2000" dirty="0" smtClean="0">
                <a:solidFill>
                  <a:schemeClr val="accent6"/>
                </a:solidFill>
              </a:rPr>
              <a:t>Muon g-2 PSA was reviewed and approved by AD ES&amp;H</a:t>
            </a:r>
            <a:br>
              <a:rPr lang="en-US" sz="2000" dirty="0" smtClean="0">
                <a:solidFill>
                  <a:schemeClr val="accent6"/>
                </a:solidFill>
              </a:rPr>
            </a:br>
            <a:r>
              <a:rPr lang="en-US" sz="2000" dirty="0" smtClean="0">
                <a:solidFill>
                  <a:schemeClr val="accent6"/>
                </a:solidFill>
              </a:rPr>
              <a:t>(</a:t>
            </a:r>
            <a:r>
              <a:rPr lang="en-US" sz="2000" dirty="0">
                <a:solidFill>
                  <a:schemeClr val="accent6"/>
                </a:solidFill>
              </a:rPr>
              <a:t>GM2 doc </a:t>
            </a:r>
            <a:r>
              <a:rPr lang="en-US" sz="2000" dirty="0" smtClean="0">
                <a:solidFill>
                  <a:schemeClr val="accent6"/>
                </a:solidFill>
              </a:rPr>
              <a:t>403-v2)</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25</a:t>
            </a:fld>
            <a:endParaRPr lang="en-US" alt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74691" y="3021459"/>
            <a:ext cx="8755750" cy="2169503"/>
          </a:xfrm>
          <a:prstGeom prst="rect">
            <a:avLst/>
          </a:prstGeom>
        </p:spPr>
      </p:pic>
      <p:sp>
        <p:nvSpPr>
          <p:cNvPr id="7"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861600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en-US" sz="2000" dirty="0">
                <a:latin typeface="Helvetica" panose="020B0604020202020204" pitchFamily="34" charset="0"/>
                <a:ea typeface="Geneva" pitchFamily="121" charset="-128"/>
              </a:rPr>
              <a:t>Input for Charge question 6 - M4 line shield wall at Diagnostic </a:t>
            </a:r>
            <a:r>
              <a:rPr lang="en-US" altLang="en-US" sz="2000" dirty="0" smtClean="0">
                <a:latin typeface="Helvetica" panose="020B0604020202020204" pitchFamily="34" charset="0"/>
                <a:ea typeface="Geneva" pitchFamily="121" charset="-128"/>
              </a:rPr>
              <a:t>Absorber</a:t>
            </a:r>
            <a:endParaRPr lang="en-US" sz="2000" dirty="0"/>
          </a:p>
        </p:txBody>
      </p:sp>
      <p:sp>
        <p:nvSpPr>
          <p:cNvPr id="3" name="Content Placeholder 2"/>
          <p:cNvSpPr>
            <a:spLocks noGrp="1"/>
          </p:cNvSpPr>
          <p:nvPr>
            <p:ph idx="1"/>
          </p:nvPr>
        </p:nvSpPr>
        <p:spPr/>
        <p:txBody>
          <a:bodyPr/>
          <a:lstStyle/>
          <a:p>
            <a:r>
              <a:rPr lang="en-US" altLang="en-US" sz="2000" dirty="0">
                <a:latin typeface="Helvetica" panose="020B0604020202020204" pitchFamily="34" charset="0"/>
                <a:ea typeface="Geneva" pitchFamily="121" charset="-128"/>
              </a:rPr>
              <a:t>M4 line shield wall at Diagnostic </a:t>
            </a:r>
            <a:r>
              <a:rPr lang="en-US" altLang="en-US" sz="2000" dirty="0" smtClean="0">
                <a:latin typeface="Helvetica" panose="020B0604020202020204" pitchFamily="34" charset="0"/>
                <a:ea typeface="Geneva" pitchFamily="121" charset="-128"/>
              </a:rPr>
              <a:t>Absorber</a:t>
            </a:r>
          </a:p>
          <a:p>
            <a:pPr lvl="1"/>
            <a:r>
              <a:rPr lang="en-US" sz="2000" dirty="0" smtClean="0">
                <a:latin typeface="Helvetica" panose="020B0604020202020204" pitchFamily="34" charset="0"/>
                <a:ea typeface="Geneva" pitchFamily="121" charset="-128"/>
              </a:rPr>
              <a:t>MARS simulation is described in detail in Mu2e doc 3308-v3</a:t>
            </a:r>
          </a:p>
          <a:p>
            <a:r>
              <a:rPr lang="en-US" sz="2000" dirty="0"/>
              <a:t>Simulation results reported in the Muon Campus PSA</a:t>
            </a:r>
          </a:p>
          <a:p>
            <a:pPr lvl="1"/>
            <a:r>
              <a:rPr lang="en-US" sz="2000" dirty="0"/>
              <a:t>Beams </a:t>
            </a:r>
            <a:r>
              <a:rPr lang="en-US" sz="2000" dirty="0" err="1"/>
              <a:t>doc.db</a:t>
            </a:r>
            <a:r>
              <a:rPr lang="en-US" sz="2000" dirty="0"/>
              <a:t> </a:t>
            </a:r>
            <a:r>
              <a:rPr lang="en-US" sz="2000" dirty="0" smtClean="0"/>
              <a:t>4513-v7</a:t>
            </a:r>
            <a:endParaRPr lang="en-US" sz="2000" dirty="0"/>
          </a:p>
          <a:p>
            <a:r>
              <a:rPr lang="en-US" sz="2000" dirty="0"/>
              <a:t>Muon Campus PSA was reviewed and approved</a:t>
            </a:r>
          </a:p>
          <a:p>
            <a:pPr lvl="1"/>
            <a:r>
              <a:rPr lang="en-US" sz="2000" dirty="0"/>
              <a:t>Mu2e doc.db 4313-v1</a:t>
            </a:r>
          </a:p>
          <a:p>
            <a:pPr lvl="1"/>
            <a:endParaRPr lang="en-US" sz="20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26</a:t>
            </a:fld>
            <a:endParaRPr lang="en-US" altLang="en-US"/>
          </a:p>
        </p:txBody>
      </p:sp>
      <p:sp>
        <p:nvSpPr>
          <p:cNvPr id="7"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054521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000" dirty="0">
                <a:latin typeface="Helvetica" panose="020B0604020202020204" pitchFamily="34" charset="0"/>
                <a:ea typeface="Geneva" pitchFamily="121" charset="-128"/>
              </a:rPr>
              <a:t>Input for Charge question 6 - M4 line shield wall at Diagnostic Absorber</a:t>
            </a:r>
            <a:endParaRPr lang="en-US" sz="20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27</a:t>
            </a:fld>
            <a:endParaRPr lang="en-US" altLang="en-US"/>
          </a:p>
        </p:txBody>
      </p:sp>
      <p:pic>
        <p:nvPicPr>
          <p:cNvPr id="6" name="Picture 5" descr="new dump layout 10-23-13.jpg"/>
          <p:cNvPicPr/>
          <p:nvPr/>
        </p:nvPicPr>
        <p:blipFill>
          <a:blip r:embed="rId2" cstate="print"/>
          <a:stretch>
            <a:fillRect/>
          </a:stretch>
        </p:blipFill>
        <p:spPr>
          <a:xfrm>
            <a:off x="287448" y="967326"/>
            <a:ext cx="8627952" cy="5236688"/>
          </a:xfrm>
          <a:prstGeom prst="rect">
            <a:avLst/>
          </a:prstGeom>
        </p:spPr>
      </p:pic>
      <p:sp>
        <p:nvSpPr>
          <p:cNvPr id="7" name="Oval 6"/>
          <p:cNvSpPr/>
          <p:nvPr/>
        </p:nvSpPr>
        <p:spPr>
          <a:xfrm>
            <a:off x="5839486" y="2064002"/>
            <a:ext cx="941560" cy="94156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435914" y="3883937"/>
            <a:ext cx="2708086" cy="923330"/>
          </a:xfrm>
          <a:prstGeom prst="rect">
            <a:avLst/>
          </a:prstGeom>
          <a:noFill/>
        </p:spPr>
        <p:txBody>
          <a:bodyPr wrap="square" rtlCol="0">
            <a:spAutoFit/>
          </a:bodyPr>
          <a:lstStyle/>
          <a:p>
            <a:r>
              <a:rPr lang="en-US" sz="1800" dirty="0" smtClean="0"/>
              <a:t>The shield wall to be built within Radiation Safety Improvements scope</a:t>
            </a:r>
            <a:endParaRPr lang="en-US" sz="1800" dirty="0"/>
          </a:p>
        </p:txBody>
      </p:sp>
      <p:cxnSp>
        <p:nvCxnSpPr>
          <p:cNvPr id="10" name="Straight Arrow Connector 9"/>
          <p:cNvCxnSpPr>
            <a:stCxn id="8" idx="0"/>
            <a:endCxn id="7" idx="5"/>
          </p:cNvCxnSpPr>
          <p:nvPr/>
        </p:nvCxnSpPr>
        <p:spPr>
          <a:xfrm flipH="1" flipV="1">
            <a:off x="6643158" y="2867674"/>
            <a:ext cx="1146799" cy="101626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96439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 Simulations</a:t>
            </a:r>
            <a:endParaRPr lang="en-US" dirty="0"/>
          </a:p>
        </p:txBody>
      </p:sp>
      <p:sp>
        <p:nvSpPr>
          <p:cNvPr id="3" name="Content Placeholder 2"/>
          <p:cNvSpPr>
            <a:spLocks noGrp="1"/>
          </p:cNvSpPr>
          <p:nvPr>
            <p:ph idx="1"/>
          </p:nvPr>
        </p:nvSpPr>
        <p:spPr/>
        <p:txBody>
          <a:bodyPr/>
          <a:lstStyle/>
          <a:p>
            <a:r>
              <a:rPr lang="en-US" dirty="0" smtClean="0"/>
              <a:t>A set of MARS simulations was conducted in CY 2015 to answer questions related to target handling and associated radiological issues (Mu2e doc 5746-v3)</a:t>
            </a:r>
          </a:p>
          <a:p>
            <a:pPr lvl="1"/>
            <a:r>
              <a:rPr lang="en-US" dirty="0" smtClean="0"/>
              <a:t>Several of the simulation results and subsequent analysis triggered additional simulations and corrective actions on these topics:</a:t>
            </a:r>
          </a:p>
          <a:p>
            <a:pPr lvl="2"/>
            <a:r>
              <a:rPr lang="en-US" dirty="0" smtClean="0"/>
              <a:t>Surface water activation downstream of the Production Solenoid</a:t>
            </a:r>
          </a:p>
          <a:p>
            <a:pPr lvl="2"/>
            <a:r>
              <a:rPr lang="en-US" dirty="0" smtClean="0"/>
              <a:t>Prompt </a:t>
            </a:r>
            <a:r>
              <a:rPr lang="en-US" dirty="0"/>
              <a:t>effective dose rate at north wall</a:t>
            </a:r>
          </a:p>
          <a:p>
            <a:pPr lvl="2"/>
            <a:r>
              <a:rPr lang="en-US" dirty="0" smtClean="0"/>
              <a:t>Prompt effective dose rate on shielding berm</a:t>
            </a:r>
          </a:p>
          <a:p>
            <a:pPr lvl="2"/>
            <a:r>
              <a:rPr lang="en-US" dirty="0" smtClean="0"/>
              <a:t>Air </a:t>
            </a:r>
            <a:r>
              <a:rPr lang="en-US" dirty="0"/>
              <a:t>activation in the target hall due to beam </a:t>
            </a:r>
            <a:r>
              <a:rPr lang="en-US" dirty="0" smtClean="0"/>
              <a:t>operation</a:t>
            </a:r>
          </a:p>
          <a:p>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28</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456629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sz="2000" dirty="0" smtClean="0"/>
              <a:t>MARS Simulations - </a:t>
            </a:r>
            <a:r>
              <a:rPr lang="en-US" sz="2000" dirty="0"/>
              <a:t>Surface water activation downstream of the Production </a:t>
            </a:r>
            <a:r>
              <a:rPr lang="en-US" sz="2000" dirty="0" smtClean="0"/>
              <a:t>Solenoid</a:t>
            </a:r>
            <a:endParaRPr lang="en-US" sz="20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29</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301" y="822960"/>
            <a:ext cx="5245699" cy="5394960"/>
          </a:xfrm>
          <a:prstGeom prst="rect">
            <a:avLst/>
          </a:prstGeom>
        </p:spPr>
      </p:pic>
      <p:sp>
        <p:nvSpPr>
          <p:cNvPr id="7" name="Oval 6"/>
          <p:cNvSpPr/>
          <p:nvPr/>
        </p:nvSpPr>
        <p:spPr>
          <a:xfrm>
            <a:off x="5741773" y="3024770"/>
            <a:ext cx="1095632" cy="109563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228601" y="1043046"/>
            <a:ext cx="3750276" cy="4987867"/>
          </a:xfrm>
        </p:spPr>
        <p:txBody>
          <a:bodyPr/>
          <a:lstStyle/>
          <a:p>
            <a:r>
              <a:rPr lang="en-US" sz="1800" dirty="0" smtClean="0"/>
              <a:t>Indicated secondary flux appeared to contribute to prompt effective dose rate on berm surface (discussed below)</a:t>
            </a:r>
            <a:endParaRPr lang="en-US" sz="1800" dirty="0"/>
          </a:p>
          <a:p>
            <a:r>
              <a:rPr lang="en-US" sz="1800" dirty="0" smtClean="0"/>
              <a:t>Surface water and groundwater activation were then scrutinized</a:t>
            </a:r>
          </a:p>
          <a:p>
            <a:pPr lvl="1"/>
            <a:r>
              <a:rPr lang="en-US" sz="1600" dirty="0" smtClean="0"/>
              <a:t>Independent simulations indicated groundwater was OK but surface water activation was significant</a:t>
            </a:r>
          </a:p>
          <a:p>
            <a:pPr lvl="1"/>
            <a:r>
              <a:rPr lang="en-US" sz="1600" dirty="0" smtClean="0"/>
              <a:t>A concrete monolith was designed and constructed to prevent surface bound water movement through the activating flux in the region of concern </a:t>
            </a:r>
          </a:p>
          <a:p>
            <a:pPr lvl="1"/>
            <a:endParaRPr lang="en-US" sz="1600" dirty="0" smtClean="0"/>
          </a:p>
          <a:p>
            <a:pPr lvl="1"/>
            <a:endParaRPr lang="en-US" sz="1600" dirty="0"/>
          </a:p>
        </p:txBody>
      </p:sp>
      <p:sp>
        <p:nvSpPr>
          <p:cNvPr id="9" name="TextBox 8"/>
          <p:cNvSpPr txBox="1"/>
          <p:nvPr/>
        </p:nvSpPr>
        <p:spPr>
          <a:xfrm>
            <a:off x="4901514" y="1532237"/>
            <a:ext cx="2516010" cy="461665"/>
          </a:xfrm>
          <a:prstGeom prst="rect">
            <a:avLst/>
          </a:prstGeom>
          <a:solidFill>
            <a:schemeClr val="bg1"/>
          </a:solidFill>
        </p:spPr>
        <p:txBody>
          <a:bodyPr wrap="none" rtlCol="0">
            <a:spAutoFit/>
          </a:bodyPr>
          <a:lstStyle/>
          <a:p>
            <a:r>
              <a:rPr lang="en-US" dirty="0" smtClean="0"/>
              <a:t>Concrete monolith</a:t>
            </a:r>
            <a:endParaRPr lang="en-US" dirty="0"/>
          </a:p>
        </p:txBody>
      </p:sp>
      <p:cxnSp>
        <p:nvCxnSpPr>
          <p:cNvPr id="11" name="Straight Arrow Connector 10"/>
          <p:cNvCxnSpPr/>
          <p:nvPr/>
        </p:nvCxnSpPr>
        <p:spPr>
          <a:xfrm>
            <a:off x="6186616" y="1993902"/>
            <a:ext cx="102973" cy="1210617"/>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68442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400" dirty="0" smtClean="0"/>
              <a:t>Purpose  of FDR (from Mu2e doc.db 5061-v2) </a:t>
            </a:r>
            <a:endParaRPr lang="en-US" sz="2400" dirty="0"/>
          </a:p>
        </p:txBody>
      </p:sp>
      <p:sp>
        <p:nvSpPr>
          <p:cNvPr id="3" name="Content Placeholder 2"/>
          <p:cNvSpPr>
            <a:spLocks noGrp="1"/>
          </p:cNvSpPr>
          <p:nvPr>
            <p:ph idx="1"/>
          </p:nvPr>
        </p:nvSpPr>
        <p:spPr/>
        <p:txBody>
          <a:bodyPr/>
          <a:lstStyle/>
          <a:p>
            <a:r>
              <a:rPr lang="en-US" dirty="0" smtClean="0"/>
              <a:t>FDRs take place prior to the CD-3c review by DOE</a:t>
            </a:r>
          </a:p>
          <a:p>
            <a:r>
              <a:rPr lang="en-US" dirty="0" smtClean="0"/>
              <a:t>“Final </a:t>
            </a:r>
            <a:r>
              <a:rPr lang="en-US" dirty="0"/>
              <a:t>Design Reviews will be held when designs and drawings are 80-90% complete. The design is mature enough to be reviewed but it is still possible to make adjustments based on feedback. A Final Design Review provides assurance that the completed design will meet all functional and performance specifications as well as interface agreements</a:t>
            </a:r>
            <a:r>
              <a:rPr lang="en-US" dirty="0" smtClean="0"/>
              <a:t>.”</a:t>
            </a:r>
          </a:p>
          <a:p>
            <a:r>
              <a:rPr lang="en-US" dirty="0" smtClean="0"/>
              <a:t>Review committees are required to include experts from outside of Mu2e</a:t>
            </a:r>
          </a:p>
          <a:p>
            <a:endParaRPr lang="en-US" dirty="0"/>
          </a:p>
          <a:p>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a:t>
            </a:fld>
            <a:endParaRPr lang="en-US" altLang="en-US"/>
          </a:p>
        </p:txBody>
      </p:sp>
      <p:sp>
        <p:nvSpPr>
          <p:cNvPr id="7"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826081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MARS Simulations - Surface water activation downstream of the Production Solenoid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573" y="1042988"/>
            <a:ext cx="6650566" cy="4987925"/>
          </a:xfrm>
        </p:spPr>
      </p:pic>
      <p:sp>
        <p:nvSpPr>
          <p:cNvPr id="5" name="Slide Number Placeholder 4"/>
          <p:cNvSpPr>
            <a:spLocks noGrp="1"/>
          </p:cNvSpPr>
          <p:nvPr>
            <p:ph type="sldNum" sz="quarter" idx="12"/>
          </p:nvPr>
        </p:nvSpPr>
        <p:spPr/>
        <p:txBody>
          <a:bodyPr/>
          <a:lstStyle/>
          <a:p>
            <a:fld id="{52E9C158-AEF1-41A2-A6CE-6F0BAB305EFD}" type="slidenum">
              <a:rPr lang="en-US" altLang="en-US" smtClean="0"/>
              <a:pPr/>
              <a:t>30</a:t>
            </a:fld>
            <a:endParaRPr lang="en-US" altLang="en-US"/>
          </a:p>
        </p:txBody>
      </p:sp>
      <p:sp>
        <p:nvSpPr>
          <p:cNvPr id="7"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624663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 Simulations – North Wall Prompt Rates, z=-300cm</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31</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58162" cy="5120640"/>
          </a:xfrm>
          <a:prstGeom prst="rect">
            <a:avLst/>
          </a:prstGeom>
        </p:spPr>
      </p:pic>
      <p:sp>
        <p:nvSpPr>
          <p:cNvPr id="7" name="TextBox 6"/>
          <p:cNvSpPr txBox="1"/>
          <p:nvPr/>
        </p:nvSpPr>
        <p:spPr>
          <a:xfrm>
            <a:off x="179430" y="2907957"/>
            <a:ext cx="867610" cy="369332"/>
          </a:xfrm>
          <a:prstGeom prst="rect">
            <a:avLst/>
          </a:prstGeom>
          <a:noFill/>
        </p:spPr>
        <p:txBody>
          <a:bodyPr wrap="none" rtlCol="0">
            <a:spAutoFit/>
          </a:bodyPr>
          <a:lstStyle/>
          <a:p>
            <a:r>
              <a:rPr lang="en-US" sz="1800" dirty="0" smtClean="0"/>
              <a:t>Stage 2</a:t>
            </a:r>
            <a:endParaRPr lang="en-US" sz="1800" dirty="0"/>
          </a:p>
        </p:txBody>
      </p:sp>
      <p:sp>
        <p:nvSpPr>
          <p:cNvPr id="8" name="TextBox 7"/>
          <p:cNvSpPr txBox="1"/>
          <p:nvPr/>
        </p:nvSpPr>
        <p:spPr>
          <a:xfrm>
            <a:off x="179430" y="3760573"/>
            <a:ext cx="867610" cy="369332"/>
          </a:xfrm>
          <a:prstGeom prst="rect">
            <a:avLst/>
          </a:prstGeom>
          <a:noFill/>
        </p:spPr>
        <p:txBody>
          <a:bodyPr wrap="none" rtlCol="0">
            <a:spAutoFit/>
          </a:bodyPr>
          <a:lstStyle/>
          <a:p>
            <a:r>
              <a:rPr lang="en-US" sz="1800" dirty="0" smtClean="0"/>
              <a:t>Stage 1</a:t>
            </a:r>
            <a:endParaRPr lang="en-US" sz="1800" dirty="0"/>
          </a:p>
        </p:txBody>
      </p:sp>
      <p:sp>
        <p:nvSpPr>
          <p:cNvPr id="9" name="TextBox 8"/>
          <p:cNvSpPr txBox="1"/>
          <p:nvPr/>
        </p:nvSpPr>
        <p:spPr>
          <a:xfrm>
            <a:off x="179430" y="2592626"/>
            <a:ext cx="867610" cy="369332"/>
          </a:xfrm>
          <a:prstGeom prst="rect">
            <a:avLst/>
          </a:prstGeom>
          <a:noFill/>
        </p:spPr>
        <p:txBody>
          <a:bodyPr wrap="none" rtlCol="0">
            <a:spAutoFit/>
          </a:bodyPr>
          <a:lstStyle/>
          <a:p>
            <a:r>
              <a:rPr lang="en-US" sz="1800" dirty="0" smtClean="0"/>
              <a:t>Stage 3</a:t>
            </a:r>
            <a:endParaRPr lang="en-US" sz="1800" dirty="0"/>
          </a:p>
        </p:txBody>
      </p:sp>
      <p:sp>
        <p:nvSpPr>
          <p:cNvPr id="10" name="TextBox 9"/>
          <p:cNvSpPr txBox="1"/>
          <p:nvPr/>
        </p:nvSpPr>
        <p:spPr>
          <a:xfrm>
            <a:off x="179430" y="1982914"/>
            <a:ext cx="867610" cy="369332"/>
          </a:xfrm>
          <a:prstGeom prst="rect">
            <a:avLst/>
          </a:prstGeom>
          <a:noFill/>
        </p:spPr>
        <p:txBody>
          <a:bodyPr wrap="none" rtlCol="0">
            <a:spAutoFit/>
          </a:bodyPr>
          <a:lstStyle/>
          <a:p>
            <a:r>
              <a:rPr lang="en-US" sz="1800" dirty="0" smtClean="0"/>
              <a:t>Stage 4</a:t>
            </a:r>
            <a:endParaRPr lang="en-US" sz="1800" dirty="0"/>
          </a:p>
        </p:txBody>
      </p:sp>
      <p:sp>
        <p:nvSpPr>
          <p:cNvPr id="11" name="TextBox 10"/>
          <p:cNvSpPr txBox="1"/>
          <p:nvPr/>
        </p:nvSpPr>
        <p:spPr>
          <a:xfrm>
            <a:off x="1985319" y="1079157"/>
            <a:ext cx="1337995" cy="461665"/>
          </a:xfrm>
          <a:prstGeom prst="rect">
            <a:avLst/>
          </a:prstGeom>
          <a:noFill/>
        </p:spPr>
        <p:txBody>
          <a:bodyPr wrap="none" rtlCol="0">
            <a:spAutoFit/>
          </a:bodyPr>
          <a:lstStyle/>
          <a:p>
            <a:r>
              <a:rPr lang="en-US" dirty="0" smtClean="0"/>
              <a:t>mrem/hr</a:t>
            </a:r>
            <a:endParaRPr lang="en-US" dirty="0"/>
          </a:p>
        </p:txBody>
      </p:sp>
      <p:cxnSp>
        <p:nvCxnSpPr>
          <p:cNvPr id="12" name="Straight Connector 11"/>
          <p:cNvCxnSpPr/>
          <p:nvPr/>
        </p:nvCxnSpPr>
        <p:spPr>
          <a:xfrm>
            <a:off x="8147222" y="4810897"/>
            <a:ext cx="47779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995624" y="2055932"/>
            <a:ext cx="38186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377490" y="1644046"/>
            <a:ext cx="0" cy="413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45508" y="1919072"/>
            <a:ext cx="300082" cy="307777"/>
          </a:xfrm>
          <a:prstGeom prst="rect">
            <a:avLst/>
          </a:prstGeom>
          <a:noFill/>
        </p:spPr>
        <p:txBody>
          <a:bodyPr wrap="none" rtlCol="0">
            <a:spAutoFit/>
          </a:bodyPr>
          <a:lstStyle/>
          <a:p>
            <a:r>
              <a:rPr lang="en-US" sz="1400" dirty="0" smtClean="0">
                <a:solidFill>
                  <a:srgbClr val="FF0000"/>
                </a:solidFill>
              </a:rPr>
              <a:t>N</a:t>
            </a:r>
            <a:endParaRPr lang="en-US" sz="1400" dirty="0">
              <a:solidFill>
                <a:srgbClr val="FF0000"/>
              </a:solidFill>
            </a:endParaRPr>
          </a:p>
        </p:txBody>
      </p:sp>
      <p:sp>
        <p:nvSpPr>
          <p:cNvPr id="17" name="TextBox 16"/>
          <p:cNvSpPr txBox="1"/>
          <p:nvPr/>
        </p:nvSpPr>
        <p:spPr>
          <a:xfrm>
            <a:off x="4177340" y="1388324"/>
            <a:ext cx="394660" cy="307777"/>
          </a:xfrm>
          <a:prstGeom prst="rect">
            <a:avLst/>
          </a:prstGeom>
          <a:noFill/>
        </p:spPr>
        <p:txBody>
          <a:bodyPr wrap="none" rtlCol="0">
            <a:spAutoFit/>
          </a:bodyPr>
          <a:lstStyle/>
          <a:p>
            <a:r>
              <a:rPr lang="en-US" sz="1400" dirty="0" smtClean="0">
                <a:solidFill>
                  <a:srgbClr val="FF0000"/>
                </a:solidFill>
              </a:rPr>
              <a:t>Up</a:t>
            </a:r>
            <a:endParaRPr lang="en-US" sz="1400" dirty="0">
              <a:solidFill>
                <a:srgbClr val="FF0000"/>
              </a:solidFill>
            </a:endParaRPr>
          </a:p>
        </p:txBody>
      </p:sp>
      <p:sp>
        <p:nvSpPr>
          <p:cNvPr id="21" name="TextBox 20"/>
          <p:cNvSpPr txBox="1"/>
          <p:nvPr/>
        </p:nvSpPr>
        <p:spPr>
          <a:xfrm>
            <a:off x="823893" y="1112145"/>
            <a:ext cx="1264777" cy="738664"/>
          </a:xfrm>
          <a:prstGeom prst="rect">
            <a:avLst/>
          </a:prstGeom>
          <a:noFill/>
        </p:spPr>
        <p:txBody>
          <a:bodyPr wrap="square" rtlCol="0">
            <a:spAutoFit/>
          </a:bodyPr>
          <a:lstStyle/>
          <a:p>
            <a:pPr algn="ctr"/>
            <a:r>
              <a:rPr lang="en-US" sz="1400" dirty="0" smtClean="0">
                <a:solidFill>
                  <a:srgbClr val="FF0000"/>
                </a:solidFill>
              </a:rPr>
              <a:t>proposed supplemental earth shield</a:t>
            </a:r>
            <a:endParaRPr lang="en-US" sz="1400" dirty="0">
              <a:solidFill>
                <a:srgbClr val="FF0000"/>
              </a:solidFill>
            </a:endParaRPr>
          </a:p>
        </p:txBody>
      </p:sp>
      <p:cxnSp>
        <p:nvCxnSpPr>
          <p:cNvPr id="22" name="Straight Arrow Connector 21"/>
          <p:cNvCxnSpPr>
            <a:stCxn id="21" idx="2"/>
          </p:cNvCxnSpPr>
          <p:nvPr/>
        </p:nvCxnSpPr>
        <p:spPr>
          <a:xfrm>
            <a:off x="1456282" y="1850809"/>
            <a:ext cx="464786" cy="745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4128845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North Wall Prompt Rates, z</a:t>
            </a:r>
            <a:r>
              <a:rPr lang="en-US" dirty="0" smtClean="0"/>
              <a:t>=-600cm</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9158162" cy="5120640"/>
          </a:xfrm>
        </p:spPr>
      </p:pic>
      <p:sp>
        <p:nvSpPr>
          <p:cNvPr id="5" name="Slide Number Placeholder 4"/>
          <p:cNvSpPr>
            <a:spLocks noGrp="1"/>
          </p:cNvSpPr>
          <p:nvPr>
            <p:ph type="sldNum" sz="quarter" idx="12"/>
          </p:nvPr>
        </p:nvSpPr>
        <p:spPr/>
        <p:txBody>
          <a:bodyPr/>
          <a:lstStyle/>
          <a:p>
            <a:fld id="{52E9C158-AEF1-41A2-A6CE-6F0BAB305EFD}" type="slidenum">
              <a:rPr lang="en-US" altLang="en-US" smtClean="0"/>
              <a:pPr/>
              <a:t>32</a:t>
            </a:fld>
            <a:endParaRPr lang="en-US" altLang="en-US"/>
          </a:p>
        </p:txBody>
      </p:sp>
      <p:sp>
        <p:nvSpPr>
          <p:cNvPr id="7" name="TextBox 6"/>
          <p:cNvSpPr txBox="1"/>
          <p:nvPr/>
        </p:nvSpPr>
        <p:spPr>
          <a:xfrm>
            <a:off x="7790688" y="2048256"/>
            <a:ext cx="286604" cy="246221"/>
          </a:xfrm>
          <a:prstGeom prst="rect">
            <a:avLst/>
          </a:prstGeom>
          <a:noFill/>
        </p:spPr>
        <p:txBody>
          <a:bodyPr wrap="square" rtlCol="0">
            <a:spAutoFit/>
          </a:bodyPr>
          <a:lstStyle/>
          <a:p>
            <a:r>
              <a:rPr lang="en-US" sz="1000" dirty="0" smtClean="0">
                <a:solidFill>
                  <a:schemeClr val="accent6"/>
                </a:solidFill>
              </a:rPr>
              <a:t>-6</a:t>
            </a:r>
            <a:endParaRPr lang="en-US" sz="1000" dirty="0">
              <a:solidFill>
                <a:schemeClr val="accent6"/>
              </a:solidFill>
            </a:endParaRPr>
          </a:p>
        </p:txBody>
      </p:sp>
      <p:sp>
        <p:nvSpPr>
          <p:cNvPr id="8" name="TextBox 7"/>
          <p:cNvSpPr txBox="1"/>
          <p:nvPr/>
        </p:nvSpPr>
        <p:spPr>
          <a:xfrm>
            <a:off x="179430" y="2907957"/>
            <a:ext cx="867610" cy="369332"/>
          </a:xfrm>
          <a:prstGeom prst="rect">
            <a:avLst/>
          </a:prstGeom>
          <a:noFill/>
        </p:spPr>
        <p:txBody>
          <a:bodyPr wrap="none" rtlCol="0">
            <a:spAutoFit/>
          </a:bodyPr>
          <a:lstStyle/>
          <a:p>
            <a:r>
              <a:rPr lang="en-US" sz="1800" dirty="0" smtClean="0"/>
              <a:t>Stage 2</a:t>
            </a:r>
            <a:endParaRPr lang="en-US" sz="1800" dirty="0"/>
          </a:p>
        </p:txBody>
      </p:sp>
      <p:sp>
        <p:nvSpPr>
          <p:cNvPr id="9" name="TextBox 8"/>
          <p:cNvSpPr txBox="1"/>
          <p:nvPr/>
        </p:nvSpPr>
        <p:spPr>
          <a:xfrm>
            <a:off x="179430" y="3760573"/>
            <a:ext cx="867610" cy="369332"/>
          </a:xfrm>
          <a:prstGeom prst="rect">
            <a:avLst/>
          </a:prstGeom>
          <a:noFill/>
        </p:spPr>
        <p:txBody>
          <a:bodyPr wrap="none" rtlCol="0">
            <a:spAutoFit/>
          </a:bodyPr>
          <a:lstStyle/>
          <a:p>
            <a:r>
              <a:rPr lang="en-US" sz="1800" dirty="0" smtClean="0"/>
              <a:t>Stage 1</a:t>
            </a:r>
            <a:endParaRPr lang="en-US" sz="1800" dirty="0"/>
          </a:p>
        </p:txBody>
      </p:sp>
      <p:sp>
        <p:nvSpPr>
          <p:cNvPr id="10" name="TextBox 9"/>
          <p:cNvSpPr txBox="1"/>
          <p:nvPr/>
        </p:nvSpPr>
        <p:spPr>
          <a:xfrm>
            <a:off x="179430" y="2592626"/>
            <a:ext cx="867610" cy="369332"/>
          </a:xfrm>
          <a:prstGeom prst="rect">
            <a:avLst/>
          </a:prstGeom>
          <a:noFill/>
        </p:spPr>
        <p:txBody>
          <a:bodyPr wrap="none" rtlCol="0">
            <a:spAutoFit/>
          </a:bodyPr>
          <a:lstStyle/>
          <a:p>
            <a:r>
              <a:rPr lang="en-US" sz="1800" dirty="0" smtClean="0"/>
              <a:t>Stage 3</a:t>
            </a:r>
            <a:endParaRPr lang="en-US" sz="1800" dirty="0"/>
          </a:p>
        </p:txBody>
      </p:sp>
      <p:sp>
        <p:nvSpPr>
          <p:cNvPr id="11" name="TextBox 10"/>
          <p:cNvSpPr txBox="1"/>
          <p:nvPr/>
        </p:nvSpPr>
        <p:spPr>
          <a:xfrm>
            <a:off x="179430" y="1982914"/>
            <a:ext cx="867610" cy="369332"/>
          </a:xfrm>
          <a:prstGeom prst="rect">
            <a:avLst/>
          </a:prstGeom>
          <a:noFill/>
        </p:spPr>
        <p:txBody>
          <a:bodyPr wrap="none" rtlCol="0">
            <a:spAutoFit/>
          </a:bodyPr>
          <a:lstStyle/>
          <a:p>
            <a:r>
              <a:rPr lang="en-US" sz="1800" dirty="0" smtClean="0"/>
              <a:t>Stage 4</a:t>
            </a:r>
            <a:endParaRPr lang="en-US" sz="1800" dirty="0"/>
          </a:p>
        </p:txBody>
      </p:sp>
      <p:sp>
        <p:nvSpPr>
          <p:cNvPr id="12" name="TextBox 11"/>
          <p:cNvSpPr txBox="1"/>
          <p:nvPr/>
        </p:nvSpPr>
        <p:spPr>
          <a:xfrm>
            <a:off x="1985319" y="1079157"/>
            <a:ext cx="1337995" cy="461665"/>
          </a:xfrm>
          <a:prstGeom prst="rect">
            <a:avLst/>
          </a:prstGeom>
          <a:noFill/>
        </p:spPr>
        <p:txBody>
          <a:bodyPr wrap="none" rtlCol="0">
            <a:spAutoFit/>
          </a:bodyPr>
          <a:lstStyle/>
          <a:p>
            <a:r>
              <a:rPr lang="en-US" dirty="0" smtClean="0"/>
              <a:t>mrem/hr</a:t>
            </a:r>
            <a:endParaRPr lang="en-US" dirty="0"/>
          </a:p>
        </p:txBody>
      </p:sp>
      <p:cxnSp>
        <p:nvCxnSpPr>
          <p:cNvPr id="14" name="Straight Connector 13"/>
          <p:cNvCxnSpPr/>
          <p:nvPr/>
        </p:nvCxnSpPr>
        <p:spPr>
          <a:xfrm>
            <a:off x="8147222" y="4810897"/>
            <a:ext cx="47779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995624" y="2055932"/>
            <a:ext cx="38186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377490" y="1644046"/>
            <a:ext cx="0" cy="413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45508" y="1919072"/>
            <a:ext cx="300082" cy="307777"/>
          </a:xfrm>
          <a:prstGeom prst="rect">
            <a:avLst/>
          </a:prstGeom>
          <a:noFill/>
        </p:spPr>
        <p:txBody>
          <a:bodyPr wrap="none" rtlCol="0">
            <a:spAutoFit/>
          </a:bodyPr>
          <a:lstStyle/>
          <a:p>
            <a:r>
              <a:rPr lang="en-US" sz="1400" dirty="0" smtClean="0">
                <a:solidFill>
                  <a:srgbClr val="FF0000"/>
                </a:solidFill>
              </a:rPr>
              <a:t>N</a:t>
            </a:r>
            <a:endParaRPr lang="en-US" sz="1400" dirty="0">
              <a:solidFill>
                <a:srgbClr val="FF0000"/>
              </a:solidFill>
            </a:endParaRPr>
          </a:p>
        </p:txBody>
      </p:sp>
      <p:sp>
        <p:nvSpPr>
          <p:cNvPr id="17" name="TextBox 16"/>
          <p:cNvSpPr txBox="1"/>
          <p:nvPr/>
        </p:nvSpPr>
        <p:spPr>
          <a:xfrm>
            <a:off x="4177340" y="1388324"/>
            <a:ext cx="394660" cy="307777"/>
          </a:xfrm>
          <a:prstGeom prst="rect">
            <a:avLst/>
          </a:prstGeom>
          <a:noFill/>
        </p:spPr>
        <p:txBody>
          <a:bodyPr wrap="none" rtlCol="0">
            <a:spAutoFit/>
          </a:bodyPr>
          <a:lstStyle/>
          <a:p>
            <a:r>
              <a:rPr lang="en-US" sz="1400" dirty="0" smtClean="0">
                <a:solidFill>
                  <a:srgbClr val="FF0000"/>
                </a:solidFill>
              </a:rPr>
              <a:t>Up</a:t>
            </a:r>
            <a:endParaRPr lang="en-US" sz="1400" dirty="0">
              <a:solidFill>
                <a:srgbClr val="FF0000"/>
              </a:solidFill>
            </a:endParaRPr>
          </a:p>
        </p:txBody>
      </p:sp>
      <p:sp>
        <p:nvSpPr>
          <p:cNvPr id="18" name="TextBox 17"/>
          <p:cNvSpPr txBox="1"/>
          <p:nvPr/>
        </p:nvSpPr>
        <p:spPr>
          <a:xfrm>
            <a:off x="823893" y="1112145"/>
            <a:ext cx="1264777" cy="738664"/>
          </a:xfrm>
          <a:prstGeom prst="rect">
            <a:avLst/>
          </a:prstGeom>
          <a:noFill/>
        </p:spPr>
        <p:txBody>
          <a:bodyPr wrap="square" rtlCol="0">
            <a:spAutoFit/>
          </a:bodyPr>
          <a:lstStyle/>
          <a:p>
            <a:pPr algn="ctr"/>
            <a:r>
              <a:rPr lang="en-US" sz="1400" dirty="0" smtClean="0">
                <a:solidFill>
                  <a:srgbClr val="FF0000"/>
                </a:solidFill>
              </a:rPr>
              <a:t>proposed supplemental earth shield</a:t>
            </a:r>
            <a:endParaRPr lang="en-US" sz="1400" dirty="0">
              <a:solidFill>
                <a:srgbClr val="FF0000"/>
              </a:solidFill>
            </a:endParaRPr>
          </a:p>
        </p:txBody>
      </p:sp>
      <p:cxnSp>
        <p:nvCxnSpPr>
          <p:cNvPr id="19" name="Straight Arrow Connector 18"/>
          <p:cNvCxnSpPr>
            <a:stCxn id="18" idx="2"/>
          </p:cNvCxnSpPr>
          <p:nvPr/>
        </p:nvCxnSpPr>
        <p:spPr>
          <a:xfrm>
            <a:off x="1456282" y="1850809"/>
            <a:ext cx="464786" cy="745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23387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North Wall Prompt Rates</a:t>
            </a:r>
          </a:p>
        </p:txBody>
      </p:sp>
      <p:sp>
        <p:nvSpPr>
          <p:cNvPr id="3" name="Content Placeholder 2"/>
          <p:cNvSpPr>
            <a:spLocks noGrp="1"/>
          </p:cNvSpPr>
          <p:nvPr>
            <p:ph idx="1"/>
          </p:nvPr>
        </p:nvSpPr>
        <p:spPr/>
        <p:txBody>
          <a:bodyPr/>
          <a:lstStyle/>
          <a:p>
            <a:r>
              <a:rPr lang="en-US" dirty="0" smtClean="0"/>
              <a:t>Prompt effective dose rate at the north wall appear in the range of 1 to 4 mrem/hr</a:t>
            </a:r>
          </a:p>
          <a:p>
            <a:r>
              <a:rPr lang="en-US" dirty="0" smtClean="0"/>
              <a:t>FESS has suggested a shielding berm could be added </a:t>
            </a:r>
          </a:p>
          <a:p>
            <a:r>
              <a:rPr lang="en-US" dirty="0" smtClean="0"/>
              <a:t>The berm could be installed after mobile crane footprint area is no longer required</a:t>
            </a:r>
          </a:p>
          <a:p>
            <a:r>
              <a:rPr lang="en-US" dirty="0" smtClean="0"/>
              <a:t>This would be added after project completion </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33</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761042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a:t>
            </a:r>
            <a:r>
              <a:rPr lang="en-US" dirty="0" smtClean="0"/>
              <a:t>Shielding Berm Prompt </a:t>
            </a:r>
            <a:r>
              <a:rPr lang="en-US" dirty="0"/>
              <a:t>Rates</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34</a:t>
            </a:fld>
            <a:endParaRPr lang="en-US" altLang="en-US"/>
          </a:p>
        </p:txBody>
      </p:sp>
      <p:sp>
        <p:nvSpPr>
          <p:cNvPr id="6" name="Content Placeholder 2"/>
          <p:cNvSpPr>
            <a:spLocks noGrp="1"/>
          </p:cNvSpPr>
          <p:nvPr>
            <p:ph idx="1"/>
          </p:nvPr>
        </p:nvSpPr>
        <p:spPr>
          <a:xfrm>
            <a:off x="228600" y="1043046"/>
            <a:ext cx="8672513" cy="4987867"/>
          </a:xfrm>
        </p:spPr>
        <p:txBody>
          <a:bodyPr/>
          <a:lstStyle/>
          <a:p>
            <a:r>
              <a:rPr lang="en-US" sz="2000" dirty="0" smtClean="0"/>
              <a:t>Prompt dose rates were reported in the Mu2e Experimental Area PSA at 50 mrem/hr</a:t>
            </a:r>
          </a:p>
          <a:p>
            <a:r>
              <a:rPr lang="en-US" sz="2000" dirty="0"/>
              <a:t>Since the Mu2e Experimental Area PSA was written, numerous changes to the facility were </a:t>
            </a:r>
            <a:r>
              <a:rPr lang="en-US" sz="2000" dirty="0" smtClean="0"/>
              <a:t>made, e.g.,</a:t>
            </a:r>
          </a:p>
          <a:p>
            <a:pPr lvl="1"/>
            <a:r>
              <a:rPr lang="en-US" sz="2000" dirty="0" smtClean="0"/>
              <a:t>RHR enlarged</a:t>
            </a:r>
          </a:p>
          <a:p>
            <a:pPr lvl="1"/>
            <a:r>
              <a:rPr lang="en-US" sz="2000" dirty="0" smtClean="0"/>
              <a:t>Shielding steel was added over the beam absorber</a:t>
            </a:r>
          </a:p>
          <a:p>
            <a:pPr marL="342900" lvl="2" indent="-342900"/>
            <a:r>
              <a:rPr lang="en-US" dirty="0" smtClean="0"/>
              <a:t>Also, considered </a:t>
            </a:r>
            <a:r>
              <a:rPr lang="en-US" dirty="0"/>
              <a:t>backfill density in MARS simulations is greater than actual backfill used for backfilling around tunnel structures</a:t>
            </a:r>
          </a:p>
          <a:p>
            <a:pPr marL="800100" lvl="3" indent="-342900"/>
            <a:r>
              <a:rPr lang="en-US" dirty="0"/>
              <a:t>This would lead to </a:t>
            </a:r>
            <a:r>
              <a:rPr lang="en-US" dirty="0" smtClean="0"/>
              <a:t>under estimation of prompt rates by factor of 2</a:t>
            </a:r>
            <a:endParaRPr lang="en-US" sz="2000" dirty="0"/>
          </a:p>
          <a:p>
            <a:r>
              <a:rPr lang="en-US" sz="2000" dirty="0" smtClean="0"/>
              <a:t>We noted the FRCM design criteria for new facilities is &lt; 5 mrem/hr</a:t>
            </a:r>
          </a:p>
          <a:p>
            <a:r>
              <a:rPr lang="en-US" sz="2000" dirty="0" smtClean="0"/>
              <a:t>Some effort was made to understand the source term leading to higher than desired prompt effective dose rates and to make a correction</a:t>
            </a:r>
          </a:p>
          <a:p>
            <a:r>
              <a:rPr lang="en-US" sz="2000" dirty="0" smtClean="0"/>
              <a:t>Shielding steel is ultimately being placed in the excavation to supplement earth berm shielding </a:t>
            </a:r>
            <a:endParaRPr lang="en-US" sz="2000" dirty="0"/>
          </a:p>
        </p:txBody>
      </p:sp>
      <p:sp>
        <p:nvSpPr>
          <p:cNvPr id="7"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524425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Shielding Berm Prompt </a:t>
            </a:r>
            <a:r>
              <a:rPr lang="en-US" dirty="0" smtClean="0"/>
              <a:t>Rates</a:t>
            </a:r>
            <a:br>
              <a:rPr lang="en-US" dirty="0" smtClean="0"/>
            </a:br>
            <a:r>
              <a:rPr lang="en-US" dirty="0" smtClean="0"/>
              <a:t>(As reported in the PSA)</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35</a:t>
            </a:fld>
            <a:endParaRPr lang="en-US" alt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1042988"/>
            <a:ext cx="6650566" cy="4987925"/>
          </a:xfrm>
          <a:prstGeom prst="rect">
            <a:avLst/>
          </a:prstGeom>
        </p:spPr>
      </p:pic>
      <p:sp>
        <p:nvSpPr>
          <p:cNvPr id="7"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
        <p:nvSpPr>
          <p:cNvPr id="8" name="TextBox 7"/>
          <p:cNvSpPr txBox="1"/>
          <p:nvPr/>
        </p:nvSpPr>
        <p:spPr>
          <a:xfrm>
            <a:off x="5945735" y="1301398"/>
            <a:ext cx="3198265" cy="1569660"/>
          </a:xfrm>
          <a:prstGeom prst="rect">
            <a:avLst/>
          </a:prstGeom>
          <a:noFill/>
        </p:spPr>
        <p:txBody>
          <a:bodyPr wrap="square" rtlCol="0">
            <a:spAutoFit/>
          </a:bodyPr>
          <a:lstStyle/>
          <a:p>
            <a:pPr algn="ctr"/>
            <a:r>
              <a:rPr lang="en-US" dirty="0" smtClean="0"/>
              <a:t>From Mu2e Experimental Area PSA</a:t>
            </a:r>
          </a:p>
          <a:p>
            <a:pPr algn="ctr"/>
            <a:r>
              <a:rPr lang="en-US" dirty="0" smtClean="0"/>
              <a:t>- V. Pronskikh</a:t>
            </a:r>
          </a:p>
          <a:p>
            <a:pPr algn="ctr"/>
            <a:r>
              <a:rPr lang="en-US" dirty="0" smtClean="0"/>
              <a:t>- Y. Eidelman</a:t>
            </a:r>
            <a:endParaRPr lang="en-US" dirty="0"/>
          </a:p>
        </p:txBody>
      </p:sp>
      <p:sp>
        <p:nvSpPr>
          <p:cNvPr id="3" name="TextBox 2"/>
          <p:cNvSpPr txBox="1"/>
          <p:nvPr/>
        </p:nvSpPr>
        <p:spPr>
          <a:xfrm>
            <a:off x="6231261" y="2936785"/>
            <a:ext cx="2827281" cy="1200329"/>
          </a:xfrm>
          <a:prstGeom prst="rect">
            <a:avLst/>
          </a:prstGeom>
          <a:noFill/>
        </p:spPr>
        <p:txBody>
          <a:bodyPr wrap="square" rtlCol="0">
            <a:spAutoFit/>
          </a:bodyPr>
          <a:lstStyle/>
          <a:p>
            <a:r>
              <a:rPr lang="en-US" dirty="0" smtClean="0"/>
              <a:t>Backfill in this model was a mixture of soil and concrete</a:t>
            </a:r>
            <a:endParaRPr lang="en-US" dirty="0"/>
          </a:p>
        </p:txBody>
      </p:sp>
      <p:sp>
        <p:nvSpPr>
          <p:cNvPr id="4" name="TextBox 3"/>
          <p:cNvSpPr txBox="1"/>
          <p:nvPr/>
        </p:nvSpPr>
        <p:spPr>
          <a:xfrm>
            <a:off x="6450013" y="4137114"/>
            <a:ext cx="2493434" cy="1754326"/>
          </a:xfrm>
          <a:prstGeom prst="rect">
            <a:avLst/>
          </a:prstGeom>
          <a:noFill/>
        </p:spPr>
        <p:txBody>
          <a:bodyPr wrap="square" rtlCol="0">
            <a:spAutoFit/>
          </a:bodyPr>
          <a:lstStyle/>
          <a:p>
            <a:r>
              <a:rPr lang="en-US" sz="1800" dirty="0" smtClean="0">
                <a:solidFill>
                  <a:srgbClr val="FF0000"/>
                </a:solidFill>
              </a:rPr>
              <a:t>Shielding has been improved since PSA submittal. Dose rates are presently approximately an order of magnitude lower.</a:t>
            </a:r>
            <a:endParaRPr lang="en-US" sz="1800" dirty="0">
              <a:solidFill>
                <a:srgbClr val="FF0000"/>
              </a:solidFill>
            </a:endParaRPr>
          </a:p>
        </p:txBody>
      </p:sp>
      <p:cxnSp>
        <p:nvCxnSpPr>
          <p:cNvPr id="10" name="Straight Arrow Connector 9"/>
          <p:cNvCxnSpPr/>
          <p:nvPr/>
        </p:nvCxnSpPr>
        <p:spPr>
          <a:xfrm flipV="1">
            <a:off x="3958747" y="5972379"/>
            <a:ext cx="0" cy="3667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958747" y="6031343"/>
            <a:ext cx="300082" cy="307777"/>
          </a:xfrm>
          <a:prstGeom prst="rect">
            <a:avLst/>
          </a:prstGeom>
          <a:noFill/>
        </p:spPr>
        <p:txBody>
          <a:bodyPr wrap="none" rtlCol="0">
            <a:spAutoFit/>
          </a:bodyPr>
          <a:lstStyle/>
          <a:p>
            <a:r>
              <a:rPr lang="en-US" sz="1400" dirty="0" smtClean="0">
                <a:solidFill>
                  <a:srgbClr val="FF0000"/>
                </a:solidFill>
              </a:rPr>
              <a:t>N</a:t>
            </a:r>
            <a:endParaRPr lang="en-US" sz="1400" dirty="0">
              <a:solidFill>
                <a:srgbClr val="FF0000"/>
              </a:solidFill>
            </a:endParaRPr>
          </a:p>
        </p:txBody>
      </p:sp>
      <p:sp>
        <p:nvSpPr>
          <p:cNvPr id="13" name="TextBox 12"/>
          <p:cNvSpPr txBox="1"/>
          <p:nvPr/>
        </p:nvSpPr>
        <p:spPr>
          <a:xfrm>
            <a:off x="2486826" y="5930685"/>
            <a:ext cx="1374222" cy="461665"/>
          </a:xfrm>
          <a:prstGeom prst="rect">
            <a:avLst/>
          </a:prstGeom>
          <a:noFill/>
        </p:spPr>
        <p:txBody>
          <a:bodyPr wrap="none" rtlCol="0">
            <a:spAutoFit/>
          </a:bodyPr>
          <a:lstStyle/>
          <a:p>
            <a:r>
              <a:rPr lang="en-US" dirty="0" smtClean="0">
                <a:solidFill>
                  <a:srgbClr val="FF0000"/>
                </a:solidFill>
              </a:rPr>
              <a:t>Plan view</a:t>
            </a:r>
            <a:endParaRPr lang="en-US" dirty="0">
              <a:solidFill>
                <a:srgbClr val="FF0000"/>
              </a:solidFill>
            </a:endParaRPr>
          </a:p>
        </p:txBody>
      </p:sp>
    </p:spTree>
    <p:extLst>
      <p:ext uri="{BB962C8B-B14F-4D97-AF65-F5344CB8AC3E}">
        <p14:creationId xmlns:p14="http://schemas.microsoft.com/office/powerpoint/2010/main" val="3276193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a:t>
            </a:r>
            <a:r>
              <a:rPr lang="en-US" dirty="0" smtClean="0"/>
              <a:t>– field measurement of backfill density</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36</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2446168868"/>
              </p:ext>
            </p:extLst>
          </p:nvPr>
        </p:nvGraphicFramePr>
        <p:xfrm>
          <a:off x="782982" y="2183023"/>
          <a:ext cx="7414052" cy="3863550"/>
        </p:xfrm>
        <a:graphic>
          <a:graphicData uri="http://schemas.openxmlformats.org/drawingml/2006/table">
            <a:tbl>
              <a:tblPr firstRow="1" firstCol="1" bandRow="1">
                <a:tableStyleId>{5C22544A-7EE6-4342-B048-85BDC9FD1C3A}</a:tableStyleId>
              </a:tblPr>
              <a:tblGrid>
                <a:gridCol w="2715965"/>
                <a:gridCol w="851103"/>
                <a:gridCol w="783014"/>
                <a:gridCol w="907843"/>
                <a:gridCol w="1248284"/>
                <a:gridCol w="907843"/>
              </a:tblGrid>
              <a:tr h="693862">
                <a:tc>
                  <a:txBody>
                    <a:bodyPr/>
                    <a:lstStyle/>
                    <a:p>
                      <a:pPr marL="0" marR="0">
                        <a:spcBef>
                          <a:spcPts val="0"/>
                        </a:spcBef>
                        <a:spcAft>
                          <a:spcPts val="0"/>
                        </a:spcAft>
                      </a:pPr>
                      <a:r>
                        <a:rPr lang="en-US" sz="1100" dirty="0">
                          <a:effectLst/>
                        </a:rPr>
                        <a:t>5 gallon pail 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gross lb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net lb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gm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volume cm</a:t>
                      </a:r>
                      <a:r>
                        <a:rPr lang="en-US" sz="1100" baseline="30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density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4240">
                <a:tc>
                  <a:txBody>
                    <a:bodyPr/>
                    <a:lstStyle/>
                    <a:p>
                      <a:pPr marL="0" marR="0">
                        <a:spcBef>
                          <a:spcPts val="0"/>
                        </a:spcBef>
                        <a:spcAft>
                          <a:spcPts val="0"/>
                        </a:spcAft>
                      </a:pPr>
                      <a:r>
                        <a:rPr lang="en-US" sz="1100">
                          <a:effectLst/>
                        </a:rPr>
                        <a:t>empty pail - tare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93862">
                <a:tc>
                  <a:txBody>
                    <a:bodyPr/>
                    <a:lstStyle/>
                    <a:p>
                      <a:pPr marL="0" marR="0">
                        <a:spcBef>
                          <a:spcPts val="0"/>
                        </a:spcBef>
                        <a:spcAft>
                          <a:spcPts val="0"/>
                        </a:spcAft>
                      </a:pPr>
                      <a:r>
                        <a:rPr lang="en-US" sz="1100">
                          <a:effectLst/>
                        </a:rPr>
                        <a:t>ca6 - compacted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33227.3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smtClean="0">
                          <a:effectLst/>
                        </a:rPr>
                        <a:t>1.94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93862">
                <a:tc>
                  <a:txBody>
                    <a:bodyPr/>
                    <a:lstStyle/>
                    <a:p>
                      <a:pPr marL="0" marR="0">
                        <a:spcBef>
                          <a:spcPts val="0"/>
                        </a:spcBef>
                        <a:spcAft>
                          <a:spcPts val="0"/>
                        </a:spcAft>
                      </a:pPr>
                      <a:r>
                        <a:rPr lang="en-US" sz="1100">
                          <a:effectLst/>
                        </a:rPr>
                        <a:t>ca7 - compacted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27954.5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smtClean="0">
                          <a:effectLst/>
                        </a:rPr>
                        <a:t>1.64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93862">
                <a:tc>
                  <a:txBody>
                    <a:bodyPr/>
                    <a:lstStyle/>
                    <a:p>
                      <a:pPr marL="0" marR="0">
                        <a:spcBef>
                          <a:spcPts val="0"/>
                        </a:spcBef>
                        <a:spcAft>
                          <a:spcPts val="0"/>
                        </a:spcAft>
                      </a:pPr>
                      <a:r>
                        <a:rPr lang="en-US" sz="1100">
                          <a:effectLst/>
                        </a:rPr>
                        <a:t>ca7 - compacted with 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80.8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35727.3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93862">
                <a:tc>
                  <a:txBody>
                    <a:bodyPr/>
                    <a:lstStyle/>
                    <a:p>
                      <a:pPr marL="0" marR="0">
                        <a:spcBef>
                          <a:spcPts val="0"/>
                        </a:spcBef>
                        <a:spcAft>
                          <a:spcPts val="0"/>
                        </a:spcAft>
                      </a:pPr>
                      <a:r>
                        <a:rPr lang="en-US" sz="1100">
                          <a:effectLst/>
                        </a:rPr>
                        <a:t>pail of 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17090.9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17090.9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TextBox 7"/>
          <p:cNvSpPr txBox="1"/>
          <p:nvPr/>
        </p:nvSpPr>
        <p:spPr>
          <a:xfrm>
            <a:off x="676275" y="1070919"/>
            <a:ext cx="7627466"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Nominal density of soil backfill in MARS simulations is 1.9 g/cc</a:t>
            </a:r>
          </a:p>
          <a:p>
            <a:pPr marL="285750" indent="-285750">
              <a:buFont typeface="Arial" panose="020B0604020202020204" pitchFamily="34" charset="0"/>
              <a:buChar char="•"/>
            </a:pPr>
            <a:r>
              <a:rPr lang="en-US" sz="1600" dirty="0" smtClean="0"/>
              <a:t>We determined density of CA7 backfill is 1.64 g/cc</a:t>
            </a:r>
          </a:p>
          <a:p>
            <a:pPr marL="285750" indent="-285750">
              <a:buFont typeface="Arial" panose="020B0604020202020204" pitchFamily="34" charset="0"/>
              <a:buChar char="•"/>
            </a:pPr>
            <a:r>
              <a:rPr lang="en-US" sz="1600" dirty="0" smtClean="0"/>
              <a:t>Latest MARS simulations consider approximate backfill volumes using CA7</a:t>
            </a:r>
          </a:p>
          <a:p>
            <a:pPr marL="285750" indent="-285750">
              <a:buFont typeface="Arial" panose="020B0604020202020204" pitchFamily="34" charset="0"/>
              <a:buChar char="•"/>
            </a:pPr>
            <a:r>
              <a:rPr lang="en-US" sz="1600" dirty="0" smtClean="0"/>
              <a:t>Factor of 2x increase in prompt rates at berm surface as a result of this consideration</a:t>
            </a:r>
            <a:endParaRPr lang="en-US" sz="1600" dirty="0"/>
          </a:p>
        </p:txBody>
      </p:sp>
      <p:sp>
        <p:nvSpPr>
          <p:cNvPr id="9" name="Oval 8"/>
          <p:cNvSpPr/>
          <p:nvPr/>
        </p:nvSpPr>
        <p:spPr>
          <a:xfrm>
            <a:off x="7389340" y="3993867"/>
            <a:ext cx="741791" cy="67550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563869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 view – total flux at y = 0 cm</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37</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2972"/>
            <a:ext cx="9144000" cy="5112052"/>
          </a:xfrm>
          <a:prstGeom prst="rect">
            <a:avLst/>
          </a:prstGeom>
        </p:spPr>
      </p:pic>
      <p:sp>
        <p:nvSpPr>
          <p:cNvPr id="9" name="TextBox 8"/>
          <p:cNvSpPr txBox="1"/>
          <p:nvPr/>
        </p:nvSpPr>
        <p:spPr>
          <a:xfrm>
            <a:off x="1952368" y="1482463"/>
            <a:ext cx="2612190" cy="461665"/>
          </a:xfrm>
          <a:prstGeom prst="rect">
            <a:avLst/>
          </a:prstGeom>
          <a:noFill/>
        </p:spPr>
        <p:txBody>
          <a:bodyPr wrap="none" rtlCol="0">
            <a:spAutoFit/>
          </a:bodyPr>
          <a:lstStyle/>
          <a:p>
            <a:r>
              <a:rPr lang="en-US" dirty="0" smtClean="0"/>
              <a:t>Beam misses target</a:t>
            </a:r>
            <a:endParaRPr lang="en-US" dirty="0"/>
          </a:p>
        </p:txBody>
      </p:sp>
      <p:grpSp>
        <p:nvGrpSpPr>
          <p:cNvPr id="8" name="Group 7"/>
          <p:cNvGrpSpPr/>
          <p:nvPr/>
        </p:nvGrpSpPr>
        <p:grpSpPr>
          <a:xfrm>
            <a:off x="2" y="872973"/>
            <a:ext cx="9143998" cy="5112052"/>
            <a:chOff x="1779350" y="1000543"/>
            <a:chExt cx="9143998" cy="511205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350" y="1000543"/>
              <a:ext cx="9143998" cy="5112052"/>
            </a:xfrm>
            <a:prstGeom prst="rect">
              <a:avLst/>
            </a:prstGeom>
          </p:spPr>
        </p:pic>
        <p:sp>
          <p:nvSpPr>
            <p:cNvPr id="7" name="TextBox 6"/>
            <p:cNvSpPr txBox="1"/>
            <p:nvPr/>
          </p:nvSpPr>
          <p:spPr>
            <a:xfrm>
              <a:off x="3005188" y="1610033"/>
              <a:ext cx="2105641" cy="461665"/>
            </a:xfrm>
            <a:prstGeom prst="rect">
              <a:avLst/>
            </a:prstGeom>
            <a:noFill/>
          </p:spPr>
          <p:txBody>
            <a:bodyPr wrap="none" rtlCol="0">
              <a:spAutoFit/>
            </a:bodyPr>
            <a:lstStyle/>
            <a:p>
              <a:r>
                <a:rPr lang="en-US" dirty="0" smtClean="0"/>
                <a:t>Beam on target</a:t>
              </a:r>
              <a:endParaRPr lang="en-US" dirty="0"/>
            </a:p>
          </p:txBody>
        </p:sp>
      </p:grpSp>
      <p:cxnSp>
        <p:nvCxnSpPr>
          <p:cNvPr id="10" name="Straight Arrow Connector 9"/>
          <p:cNvCxnSpPr/>
          <p:nvPr/>
        </p:nvCxnSpPr>
        <p:spPr>
          <a:xfrm flipH="1">
            <a:off x="1225840" y="2960779"/>
            <a:ext cx="38186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607706" y="2548893"/>
            <a:ext cx="0" cy="413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75724" y="2823919"/>
            <a:ext cx="344966" cy="307777"/>
          </a:xfrm>
          <a:prstGeom prst="rect">
            <a:avLst/>
          </a:prstGeom>
          <a:noFill/>
        </p:spPr>
        <p:txBody>
          <a:bodyPr wrap="none" rtlCol="0">
            <a:spAutoFit/>
          </a:bodyPr>
          <a:lstStyle/>
          <a:p>
            <a:r>
              <a:rPr lang="en-US" sz="1400" dirty="0">
                <a:solidFill>
                  <a:srgbClr val="FF0000"/>
                </a:solidFill>
              </a:rPr>
              <a:t>W</a:t>
            </a:r>
          </a:p>
        </p:txBody>
      </p:sp>
      <p:sp>
        <p:nvSpPr>
          <p:cNvPr id="13" name="TextBox 12"/>
          <p:cNvSpPr txBox="1"/>
          <p:nvPr/>
        </p:nvSpPr>
        <p:spPr>
          <a:xfrm>
            <a:off x="1407556" y="2293171"/>
            <a:ext cx="394660" cy="307777"/>
          </a:xfrm>
          <a:prstGeom prst="rect">
            <a:avLst/>
          </a:prstGeom>
          <a:noFill/>
        </p:spPr>
        <p:txBody>
          <a:bodyPr wrap="none" rtlCol="0">
            <a:spAutoFit/>
          </a:bodyPr>
          <a:lstStyle/>
          <a:p>
            <a:r>
              <a:rPr lang="en-US" sz="1400" dirty="0" smtClean="0">
                <a:solidFill>
                  <a:srgbClr val="FF0000"/>
                </a:solidFill>
              </a:rPr>
              <a:t>Up</a:t>
            </a:r>
            <a:endParaRPr lang="en-US" sz="1400" dirty="0">
              <a:solidFill>
                <a:srgbClr val="FF0000"/>
              </a:solidFill>
            </a:endParaRPr>
          </a:p>
        </p:txBody>
      </p:sp>
      <p:sp>
        <p:nvSpPr>
          <p:cNvPr id="14"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0999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view  top of PS ceiling concrete – total flux at 378 cm</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38</a:t>
            </a:fld>
            <a:endParaRPr lang="en-US" altLang="en-US"/>
          </a:p>
        </p:txBody>
      </p:sp>
      <p:grpSp>
        <p:nvGrpSpPr>
          <p:cNvPr id="10" name="Group 9"/>
          <p:cNvGrpSpPr/>
          <p:nvPr/>
        </p:nvGrpSpPr>
        <p:grpSpPr>
          <a:xfrm>
            <a:off x="0" y="872972"/>
            <a:ext cx="9144000" cy="5112053"/>
            <a:chOff x="0" y="872972"/>
            <a:chExt cx="9144000" cy="511205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2972"/>
              <a:ext cx="9144000" cy="5112053"/>
            </a:xfrm>
            <a:prstGeom prst="rect">
              <a:avLst/>
            </a:prstGeom>
          </p:spPr>
        </p:pic>
        <p:sp>
          <p:nvSpPr>
            <p:cNvPr id="9" name="TextBox 8"/>
            <p:cNvSpPr txBox="1"/>
            <p:nvPr/>
          </p:nvSpPr>
          <p:spPr>
            <a:xfrm>
              <a:off x="1952368" y="1482463"/>
              <a:ext cx="2612190" cy="461665"/>
            </a:xfrm>
            <a:prstGeom prst="rect">
              <a:avLst/>
            </a:prstGeom>
            <a:noFill/>
          </p:spPr>
          <p:txBody>
            <a:bodyPr wrap="none" rtlCol="0">
              <a:spAutoFit/>
            </a:bodyPr>
            <a:lstStyle/>
            <a:p>
              <a:r>
                <a:rPr lang="en-US" dirty="0" smtClean="0"/>
                <a:t>Beam misses target</a:t>
              </a:r>
              <a:endParaRPr lang="en-US" dirty="0"/>
            </a:p>
          </p:txBody>
        </p:sp>
      </p:grpSp>
      <p:grpSp>
        <p:nvGrpSpPr>
          <p:cNvPr id="8" name="Group 7"/>
          <p:cNvGrpSpPr/>
          <p:nvPr/>
        </p:nvGrpSpPr>
        <p:grpSpPr>
          <a:xfrm>
            <a:off x="-7442" y="872972"/>
            <a:ext cx="9144000" cy="5112052"/>
            <a:chOff x="1095633" y="1000542"/>
            <a:chExt cx="9144000" cy="511205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33" y="1000542"/>
              <a:ext cx="9144000" cy="5112052"/>
            </a:xfrm>
            <a:prstGeom prst="rect">
              <a:avLst/>
            </a:prstGeom>
          </p:spPr>
        </p:pic>
        <p:sp>
          <p:nvSpPr>
            <p:cNvPr id="7" name="TextBox 6"/>
            <p:cNvSpPr txBox="1"/>
            <p:nvPr/>
          </p:nvSpPr>
          <p:spPr>
            <a:xfrm>
              <a:off x="3005188" y="1610033"/>
              <a:ext cx="2105641" cy="461665"/>
            </a:xfrm>
            <a:prstGeom prst="rect">
              <a:avLst/>
            </a:prstGeom>
            <a:noFill/>
          </p:spPr>
          <p:txBody>
            <a:bodyPr wrap="none" rtlCol="0">
              <a:spAutoFit/>
            </a:bodyPr>
            <a:lstStyle/>
            <a:p>
              <a:r>
                <a:rPr lang="en-US" dirty="0" smtClean="0"/>
                <a:t>Beam on target</a:t>
              </a:r>
              <a:endParaRPr lang="en-US" dirty="0"/>
            </a:p>
          </p:txBody>
        </p:sp>
      </p:grpSp>
      <p:cxnSp>
        <p:nvCxnSpPr>
          <p:cNvPr id="11" name="Straight Arrow Connector 10"/>
          <p:cNvCxnSpPr/>
          <p:nvPr/>
        </p:nvCxnSpPr>
        <p:spPr>
          <a:xfrm flipH="1">
            <a:off x="1134949" y="2054292"/>
            <a:ext cx="38186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516815" y="1642406"/>
            <a:ext cx="0" cy="413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84833" y="1917432"/>
            <a:ext cx="344966" cy="307777"/>
          </a:xfrm>
          <a:prstGeom prst="rect">
            <a:avLst/>
          </a:prstGeom>
          <a:noFill/>
        </p:spPr>
        <p:txBody>
          <a:bodyPr wrap="none" rtlCol="0">
            <a:spAutoFit/>
          </a:bodyPr>
          <a:lstStyle/>
          <a:p>
            <a:r>
              <a:rPr lang="en-US" sz="1400" dirty="0" smtClean="0">
                <a:solidFill>
                  <a:srgbClr val="FF0000"/>
                </a:solidFill>
              </a:rPr>
              <a:t>W</a:t>
            </a:r>
            <a:endParaRPr lang="en-US" sz="1400" dirty="0">
              <a:solidFill>
                <a:srgbClr val="FF0000"/>
              </a:solidFill>
            </a:endParaRPr>
          </a:p>
        </p:txBody>
      </p:sp>
      <p:sp>
        <p:nvSpPr>
          <p:cNvPr id="14" name="TextBox 13"/>
          <p:cNvSpPr txBox="1"/>
          <p:nvPr/>
        </p:nvSpPr>
        <p:spPr>
          <a:xfrm>
            <a:off x="1316665" y="1386684"/>
            <a:ext cx="300082" cy="307777"/>
          </a:xfrm>
          <a:prstGeom prst="rect">
            <a:avLst/>
          </a:prstGeom>
          <a:noFill/>
        </p:spPr>
        <p:txBody>
          <a:bodyPr wrap="none" rtlCol="0">
            <a:spAutoFit/>
          </a:bodyPr>
          <a:lstStyle/>
          <a:p>
            <a:r>
              <a:rPr lang="en-US" sz="1400" dirty="0" smtClean="0">
                <a:solidFill>
                  <a:srgbClr val="FF0000"/>
                </a:solidFill>
              </a:rPr>
              <a:t>N</a:t>
            </a:r>
            <a:endParaRPr lang="en-US" sz="1400" dirty="0">
              <a:solidFill>
                <a:srgbClr val="FF0000"/>
              </a:solidFill>
            </a:endParaRPr>
          </a:p>
        </p:txBody>
      </p:sp>
      <p:sp>
        <p:nvSpPr>
          <p:cNvPr id="15"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4116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steel shielding</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39</a:t>
            </a:fld>
            <a:endParaRPr lang="en-US"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2090565579"/>
              </p:ext>
            </p:extLst>
          </p:nvPr>
        </p:nvGraphicFramePr>
        <p:xfrm>
          <a:off x="3915131" y="1333144"/>
          <a:ext cx="4873925" cy="3492340"/>
        </p:xfrm>
        <a:graphic>
          <a:graphicData uri="http://schemas.openxmlformats.org/presentationml/2006/ole">
            <mc:AlternateContent xmlns:mc="http://schemas.openxmlformats.org/markup-compatibility/2006">
              <mc:Choice xmlns:v="urn:schemas-microsoft-com:vml" Requires="v">
                <p:oleObj spid="_x0000_s2130" r:id="rId3" imgW="6048184" imgH="4333827" progId="">
                  <p:embed/>
                </p:oleObj>
              </mc:Choice>
              <mc:Fallback>
                <p:oleObj r:id="rId3" imgW="6048184" imgH="4333827" progId="">
                  <p:embed/>
                  <p:pic>
                    <p:nvPicPr>
                      <p:cNvPr id="0" name=""/>
                      <p:cNvPicPr/>
                      <p:nvPr/>
                    </p:nvPicPr>
                    <p:blipFill>
                      <a:blip r:embed="rId4"/>
                      <a:stretch>
                        <a:fillRect/>
                      </a:stretch>
                    </p:blipFill>
                    <p:spPr>
                      <a:xfrm>
                        <a:off x="3915131" y="1333144"/>
                        <a:ext cx="4873925" cy="3492340"/>
                      </a:xfrm>
                      <a:prstGeom prst="rect">
                        <a:avLst/>
                      </a:prstGeom>
                    </p:spPr>
                  </p:pic>
                </p:oleObj>
              </mc:Fallback>
            </mc:AlternateContent>
          </a:graphicData>
        </a:graphic>
      </p:graphicFrame>
      <p:sp>
        <p:nvSpPr>
          <p:cNvPr id="3" name="TextBox 2"/>
          <p:cNvSpPr txBox="1"/>
          <p:nvPr/>
        </p:nvSpPr>
        <p:spPr>
          <a:xfrm>
            <a:off x="0" y="1884081"/>
            <a:ext cx="3829049"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This shielding steel has been located and is being prepared for installation</a:t>
            </a:r>
          </a:p>
          <a:p>
            <a:pPr marL="800100" lvl="1" indent="-342900">
              <a:buFont typeface="Arial" panose="020B0604020202020204" pitchFamily="34" charset="0"/>
              <a:buChar char="•"/>
            </a:pPr>
            <a:r>
              <a:rPr lang="en-US" sz="2000" dirty="0" smtClean="0"/>
              <a:t>2/3 of plates have been cut</a:t>
            </a:r>
          </a:p>
          <a:p>
            <a:pPr marL="800100" lvl="1" indent="-342900">
              <a:buFont typeface="Arial" panose="020B0604020202020204" pitchFamily="34" charset="0"/>
              <a:buChar char="•"/>
            </a:pPr>
            <a:r>
              <a:rPr lang="en-US" sz="2000" dirty="0" smtClean="0"/>
              <a:t>Drilling and tapping holes for lifting fixtures</a:t>
            </a:r>
          </a:p>
          <a:p>
            <a:pPr marL="800100" lvl="1" indent="-342900">
              <a:buFont typeface="Arial" panose="020B0604020202020204" pitchFamily="34" charset="0"/>
              <a:buChar char="•"/>
            </a:pPr>
            <a:r>
              <a:rPr lang="en-US" sz="2000" dirty="0" smtClean="0"/>
              <a:t>Painting</a:t>
            </a:r>
            <a:endParaRPr lang="en-US" sz="2000" dirty="0"/>
          </a:p>
        </p:txBody>
      </p:sp>
      <p:sp>
        <p:nvSpPr>
          <p:cNvPr id="8"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56390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questions</a:t>
            </a:r>
            <a:endParaRPr lang="en-US" dirty="0"/>
          </a:p>
        </p:txBody>
      </p:sp>
      <p:sp>
        <p:nvSpPr>
          <p:cNvPr id="3" name="Content Placeholder 2"/>
          <p:cNvSpPr>
            <a:spLocks noGrp="1"/>
          </p:cNvSpPr>
          <p:nvPr>
            <p:ph idx="1"/>
          </p:nvPr>
        </p:nvSpPr>
        <p:spPr/>
        <p:txBody>
          <a:bodyPr/>
          <a:lstStyle/>
          <a:p>
            <a:pPr lvl="0" eaLnBrk="0" hangingPunct="0">
              <a:buFont typeface="+mj-lt"/>
              <a:buAutoNum type="arabicPeriod"/>
            </a:pPr>
            <a:r>
              <a:rPr lang="en-US" sz="1200" dirty="0"/>
              <a:t>Is the scope of the Radiation Safety Improvements subproject adequate to meet the requirements of the Fermilab Radiological Controls Manual (FRCM)?</a:t>
            </a:r>
          </a:p>
          <a:p>
            <a:pPr lvl="0" eaLnBrk="0" hangingPunct="0">
              <a:buFont typeface="+mj-lt"/>
              <a:buAutoNum type="arabicPeriod"/>
            </a:pPr>
            <a:r>
              <a:rPr lang="en-US" sz="1200" dirty="0"/>
              <a:t>Is the design, fabrication, and implementation of the TLM systems for the AP1 to Delivery Ring, Delivery Ring, and M4 beam line technically sound and mature enough to be considered a final design? Are there any remaining issues that require attention prior to the fabrication and installation of TLM systems?</a:t>
            </a:r>
          </a:p>
          <a:p>
            <a:pPr lvl="0" eaLnBrk="0" hangingPunct="0">
              <a:buFont typeface="+mj-lt"/>
              <a:buAutoNum type="arabicPeriod"/>
            </a:pPr>
            <a:r>
              <a:rPr lang="en-US" sz="1200" dirty="0"/>
              <a:t>Is the design of the Electrical and Radiation Safety Systems for the Delivery Ring, M4 beam line, Production Solenoid Room, Transport Solenoid Room, and Detector Solenoid Room technically sound and mature enough to be considered a final design? Are there any remaining issues that require attention prior to the fabrication and installation of these systems?</a:t>
            </a:r>
          </a:p>
          <a:p>
            <a:pPr lvl="0" eaLnBrk="0" hangingPunct="0">
              <a:buFont typeface="+mj-lt"/>
              <a:buAutoNum type="arabicPeriod"/>
            </a:pPr>
            <a:r>
              <a:rPr lang="en-US" sz="1200" dirty="0"/>
              <a:t>Is the design of the ODH systems for the Production Solenoid, Transport Solenoid, and Detector Solenoid rooms technically sound and mature enough to be considered a final design?</a:t>
            </a:r>
          </a:p>
          <a:p>
            <a:pPr lvl="0" eaLnBrk="0" hangingPunct="0">
              <a:buFont typeface="+mj-lt"/>
              <a:buAutoNum type="arabicPeriod"/>
            </a:pPr>
            <a:r>
              <a:rPr lang="en-US" sz="1200" dirty="0"/>
              <a:t>Is the plan to deploy Friskers, Wallflowers, and Air Monitors technically sound and mature enough to be considered a final design?</a:t>
            </a:r>
          </a:p>
          <a:p>
            <a:pPr lvl="0" eaLnBrk="0" hangingPunct="0">
              <a:buFont typeface="+mj-lt"/>
              <a:buAutoNum type="arabicPeriod"/>
            </a:pPr>
            <a:r>
              <a:rPr lang="en-US" sz="1200" dirty="0" smtClean="0"/>
              <a:t>Has </a:t>
            </a:r>
            <a:r>
              <a:rPr lang="en-US" sz="1200" dirty="0"/>
              <a:t>the design of in-tunnel shielding systems been adequately reviewed? Can these designs be considered final designs?</a:t>
            </a:r>
          </a:p>
          <a:p>
            <a:pPr lvl="0" eaLnBrk="0" hangingPunct="0">
              <a:buFont typeface="+mj-lt"/>
              <a:buAutoNum type="arabicPeriod"/>
            </a:pPr>
            <a:r>
              <a:rPr lang="en-US" sz="1200" dirty="0" smtClean="0"/>
              <a:t>MARS </a:t>
            </a:r>
            <a:r>
              <a:rPr lang="en-US" sz="1200" dirty="0"/>
              <a:t>simulations have recently been completed for the Production Solenoid room shielding berm. Supplemental </a:t>
            </a:r>
            <a:r>
              <a:rPr lang="en-US" sz="1200" dirty="0" smtClean="0"/>
              <a:t>concrete </a:t>
            </a:r>
            <a:r>
              <a:rPr lang="en-US" sz="1200" dirty="0"/>
              <a:t>and steel shielding masses have been included as a result of the latest simulations. Is the final simulation result compliant with the requirements of the FRCM? Was the final simulation completed using acceptable modeling techniques?</a:t>
            </a:r>
          </a:p>
          <a:p>
            <a:endParaRPr lang="en-US" sz="12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
        <p:nvSpPr>
          <p:cNvPr id="4" name="TextBox 3"/>
          <p:cNvSpPr txBox="1"/>
          <p:nvPr/>
        </p:nvSpPr>
        <p:spPr>
          <a:xfrm>
            <a:off x="296562" y="4794422"/>
            <a:ext cx="8604551" cy="830997"/>
          </a:xfrm>
          <a:prstGeom prst="rect">
            <a:avLst/>
          </a:prstGeom>
          <a:noFill/>
        </p:spPr>
        <p:txBody>
          <a:bodyPr wrap="square" rtlCol="0">
            <a:spAutoFit/>
          </a:bodyPr>
          <a:lstStyle/>
          <a:p>
            <a:r>
              <a:rPr lang="en-US" dirty="0" smtClean="0"/>
              <a:t>These charge questions were derived from the Mu2e Design Review Plan, which is posted on the review Indico site.</a:t>
            </a:r>
            <a:endParaRPr lang="en-US" dirty="0"/>
          </a:p>
        </p:txBody>
      </p:sp>
    </p:spTree>
    <p:extLst>
      <p:ext uri="{BB962C8B-B14F-4D97-AF65-F5344CB8AC3E}">
        <p14:creationId xmlns:p14="http://schemas.microsoft.com/office/powerpoint/2010/main" val="1064306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Shielding Berm Prompt Rates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914400"/>
            <a:ext cx="5242816" cy="5391995"/>
          </a:xfrm>
        </p:spPr>
      </p:pic>
      <p:sp>
        <p:nvSpPr>
          <p:cNvPr id="5" name="Slide Number Placeholder 4"/>
          <p:cNvSpPr>
            <a:spLocks noGrp="1"/>
          </p:cNvSpPr>
          <p:nvPr>
            <p:ph type="sldNum" sz="quarter" idx="12"/>
          </p:nvPr>
        </p:nvSpPr>
        <p:spPr/>
        <p:txBody>
          <a:bodyPr/>
          <a:lstStyle/>
          <a:p>
            <a:fld id="{52E9C158-AEF1-41A2-A6CE-6F0BAB305EFD}" type="slidenum">
              <a:rPr lang="en-US" altLang="en-US" smtClean="0"/>
              <a:pPr/>
              <a:t>40</a:t>
            </a:fld>
            <a:endParaRPr lang="en-US" altLang="en-US"/>
          </a:p>
        </p:txBody>
      </p:sp>
      <p:sp>
        <p:nvSpPr>
          <p:cNvPr id="3" name="TextBox 2"/>
          <p:cNvSpPr txBox="1"/>
          <p:nvPr/>
        </p:nvSpPr>
        <p:spPr>
          <a:xfrm>
            <a:off x="228600" y="2820112"/>
            <a:ext cx="1999716" cy="923330"/>
          </a:xfrm>
          <a:prstGeom prst="rect">
            <a:avLst/>
          </a:prstGeom>
          <a:noFill/>
        </p:spPr>
        <p:txBody>
          <a:bodyPr wrap="square" rtlCol="0">
            <a:spAutoFit/>
          </a:bodyPr>
          <a:lstStyle/>
          <a:p>
            <a:pPr algn="ctr"/>
            <a:r>
              <a:rPr lang="en-US" sz="1800" dirty="0" smtClean="0"/>
              <a:t>Wireframe is shown at PS centerline</a:t>
            </a:r>
            <a:endParaRPr lang="en-US" sz="1800" dirty="0"/>
          </a:p>
        </p:txBody>
      </p:sp>
      <p:cxnSp>
        <p:nvCxnSpPr>
          <p:cNvPr id="7" name="Straight Arrow Connector 6"/>
          <p:cNvCxnSpPr/>
          <p:nvPr/>
        </p:nvCxnSpPr>
        <p:spPr>
          <a:xfrm flipV="1">
            <a:off x="5189342" y="5919149"/>
            <a:ext cx="0" cy="3667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89342" y="5978113"/>
            <a:ext cx="300082" cy="307777"/>
          </a:xfrm>
          <a:prstGeom prst="rect">
            <a:avLst/>
          </a:prstGeom>
          <a:noFill/>
        </p:spPr>
        <p:txBody>
          <a:bodyPr wrap="none" rtlCol="0">
            <a:spAutoFit/>
          </a:bodyPr>
          <a:lstStyle/>
          <a:p>
            <a:r>
              <a:rPr lang="en-US" sz="1400" dirty="0" smtClean="0">
                <a:solidFill>
                  <a:srgbClr val="FF0000"/>
                </a:solidFill>
              </a:rPr>
              <a:t>N</a:t>
            </a:r>
            <a:endParaRPr lang="en-US" sz="1400" dirty="0">
              <a:solidFill>
                <a:srgbClr val="FF0000"/>
              </a:solidFill>
            </a:endParaRPr>
          </a:p>
        </p:txBody>
      </p:sp>
      <p:sp>
        <p:nvSpPr>
          <p:cNvPr id="9" name="TextBox 8"/>
          <p:cNvSpPr txBox="1"/>
          <p:nvPr/>
        </p:nvSpPr>
        <p:spPr>
          <a:xfrm>
            <a:off x="3717421" y="5877455"/>
            <a:ext cx="1374222" cy="461665"/>
          </a:xfrm>
          <a:prstGeom prst="rect">
            <a:avLst/>
          </a:prstGeom>
          <a:noFill/>
        </p:spPr>
        <p:txBody>
          <a:bodyPr wrap="none" rtlCol="0">
            <a:spAutoFit/>
          </a:bodyPr>
          <a:lstStyle/>
          <a:p>
            <a:r>
              <a:rPr lang="en-US" dirty="0" smtClean="0">
                <a:solidFill>
                  <a:srgbClr val="FF0000"/>
                </a:solidFill>
              </a:rPr>
              <a:t>Plan view</a:t>
            </a:r>
            <a:endParaRPr lang="en-US" dirty="0">
              <a:solidFill>
                <a:srgbClr val="FF0000"/>
              </a:solidFill>
            </a:endParaRPr>
          </a:p>
        </p:txBody>
      </p:sp>
      <p:sp>
        <p:nvSpPr>
          <p:cNvPr id="10"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201524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Shielding Berm Prompt Rates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914400"/>
            <a:ext cx="5245699" cy="5394960"/>
          </a:xfrm>
        </p:spPr>
      </p:pic>
      <p:sp>
        <p:nvSpPr>
          <p:cNvPr id="5" name="Slide Number Placeholder 4"/>
          <p:cNvSpPr>
            <a:spLocks noGrp="1"/>
          </p:cNvSpPr>
          <p:nvPr>
            <p:ph type="sldNum" sz="quarter" idx="12"/>
          </p:nvPr>
        </p:nvSpPr>
        <p:spPr/>
        <p:txBody>
          <a:bodyPr/>
          <a:lstStyle/>
          <a:p>
            <a:fld id="{52E9C158-AEF1-41A2-A6CE-6F0BAB305EFD}" type="slidenum">
              <a:rPr lang="en-US" altLang="en-US" smtClean="0"/>
              <a:pPr/>
              <a:t>41</a:t>
            </a:fld>
            <a:endParaRPr lang="en-US" altLang="en-US"/>
          </a:p>
        </p:txBody>
      </p:sp>
      <p:sp>
        <p:nvSpPr>
          <p:cNvPr id="7" name="TextBox 6"/>
          <p:cNvSpPr txBox="1"/>
          <p:nvPr/>
        </p:nvSpPr>
        <p:spPr>
          <a:xfrm>
            <a:off x="228600" y="2820112"/>
            <a:ext cx="1999716" cy="1200329"/>
          </a:xfrm>
          <a:prstGeom prst="rect">
            <a:avLst/>
          </a:prstGeom>
          <a:noFill/>
        </p:spPr>
        <p:txBody>
          <a:bodyPr wrap="square" rtlCol="0">
            <a:spAutoFit/>
          </a:bodyPr>
          <a:lstStyle/>
          <a:p>
            <a:pPr algn="ctr"/>
            <a:r>
              <a:rPr lang="en-US" sz="1800" dirty="0" smtClean="0"/>
              <a:t>Wireframe is shown at 4 m above PS centerline</a:t>
            </a:r>
            <a:endParaRPr lang="en-US" sz="1800" dirty="0"/>
          </a:p>
        </p:txBody>
      </p:sp>
      <p:cxnSp>
        <p:nvCxnSpPr>
          <p:cNvPr id="8" name="Straight Arrow Connector 7"/>
          <p:cNvCxnSpPr/>
          <p:nvPr/>
        </p:nvCxnSpPr>
        <p:spPr>
          <a:xfrm flipV="1">
            <a:off x="5189342" y="5919149"/>
            <a:ext cx="0" cy="3667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189342" y="5978113"/>
            <a:ext cx="300082" cy="307777"/>
          </a:xfrm>
          <a:prstGeom prst="rect">
            <a:avLst/>
          </a:prstGeom>
          <a:noFill/>
        </p:spPr>
        <p:txBody>
          <a:bodyPr wrap="none" rtlCol="0">
            <a:spAutoFit/>
          </a:bodyPr>
          <a:lstStyle/>
          <a:p>
            <a:r>
              <a:rPr lang="en-US" sz="1400" dirty="0" smtClean="0">
                <a:solidFill>
                  <a:srgbClr val="FF0000"/>
                </a:solidFill>
              </a:rPr>
              <a:t>N</a:t>
            </a:r>
            <a:endParaRPr lang="en-US" sz="1400" dirty="0">
              <a:solidFill>
                <a:srgbClr val="FF0000"/>
              </a:solidFill>
            </a:endParaRPr>
          </a:p>
        </p:txBody>
      </p:sp>
      <p:sp>
        <p:nvSpPr>
          <p:cNvPr id="10" name="TextBox 9"/>
          <p:cNvSpPr txBox="1"/>
          <p:nvPr/>
        </p:nvSpPr>
        <p:spPr>
          <a:xfrm>
            <a:off x="3717421" y="5877455"/>
            <a:ext cx="1374222" cy="461665"/>
          </a:xfrm>
          <a:prstGeom prst="rect">
            <a:avLst/>
          </a:prstGeom>
          <a:noFill/>
        </p:spPr>
        <p:txBody>
          <a:bodyPr wrap="none" rtlCol="0">
            <a:spAutoFit/>
          </a:bodyPr>
          <a:lstStyle/>
          <a:p>
            <a:r>
              <a:rPr lang="en-US" dirty="0" smtClean="0">
                <a:solidFill>
                  <a:srgbClr val="FF0000"/>
                </a:solidFill>
              </a:rPr>
              <a:t>Plan view</a:t>
            </a:r>
            <a:endParaRPr lang="en-US" dirty="0">
              <a:solidFill>
                <a:srgbClr val="FF0000"/>
              </a:solidFill>
            </a:endParaRPr>
          </a:p>
        </p:txBody>
      </p:sp>
      <p:sp>
        <p:nvSpPr>
          <p:cNvPr id="11"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038877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Shielding Berm Prompt Rates</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42</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914400"/>
            <a:ext cx="5245699" cy="5394960"/>
          </a:xfrm>
          <a:prstGeom prst="rect">
            <a:avLst/>
          </a:prstGeom>
        </p:spPr>
      </p:pic>
      <p:sp>
        <p:nvSpPr>
          <p:cNvPr id="8" name="TextBox 7"/>
          <p:cNvSpPr txBox="1"/>
          <p:nvPr/>
        </p:nvSpPr>
        <p:spPr>
          <a:xfrm>
            <a:off x="228600" y="2820112"/>
            <a:ext cx="1999716" cy="1200329"/>
          </a:xfrm>
          <a:prstGeom prst="rect">
            <a:avLst/>
          </a:prstGeom>
          <a:noFill/>
        </p:spPr>
        <p:txBody>
          <a:bodyPr wrap="square" rtlCol="0">
            <a:spAutoFit/>
          </a:bodyPr>
          <a:lstStyle/>
          <a:p>
            <a:pPr algn="ctr"/>
            <a:r>
              <a:rPr lang="en-US" sz="1800" dirty="0" smtClean="0"/>
              <a:t>Wireframe is shown at 7 m above PS centerline</a:t>
            </a:r>
            <a:endParaRPr lang="en-US" sz="1800" dirty="0"/>
          </a:p>
        </p:txBody>
      </p:sp>
      <p:sp>
        <p:nvSpPr>
          <p:cNvPr id="10" name="TextBox 9"/>
          <p:cNvSpPr txBox="1"/>
          <p:nvPr/>
        </p:nvSpPr>
        <p:spPr>
          <a:xfrm>
            <a:off x="6915684" y="4258211"/>
            <a:ext cx="1999716" cy="646331"/>
          </a:xfrm>
          <a:prstGeom prst="rect">
            <a:avLst/>
          </a:prstGeom>
          <a:noFill/>
        </p:spPr>
        <p:txBody>
          <a:bodyPr wrap="square" rtlCol="0">
            <a:spAutoFit/>
          </a:bodyPr>
          <a:lstStyle/>
          <a:p>
            <a:pPr algn="ctr"/>
            <a:r>
              <a:rPr lang="en-US" sz="1800" dirty="0" smtClean="0">
                <a:solidFill>
                  <a:srgbClr val="00B050"/>
                </a:solidFill>
              </a:rPr>
              <a:t>Exit stairway</a:t>
            </a:r>
            <a:br>
              <a:rPr lang="en-US" sz="1800" dirty="0" smtClean="0">
                <a:solidFill>
                  <a:srgbClr val="00B050"/>
                </a:solidFill>
              </a:rPr>
            </a:br>
            <a:r>
              <a:rPr lang="en-US" sz="1800" dirty="0" smtClean="0">
                <a:solidFill>
                  <a:srgbClr val="00B050"/>
                </a:solidFill>
              </a:rPr>
              <a:t>0.14 mrem/hr</a:t>
            </a:r>
            <a:endParaRPr lang="en-US" sz="1800" dirty="0">
              <a:solidFill>
                <a:srgbClr val="00B050"/>
              </a:solidFill>
            </a:endParaRPr>
          </a:p>
        </p:txBody>
      </p:sp>
      <p:cxnSp>
        <p:nvCxnSpPr>
          <p:cNvPr id="4" name="Straight Arrow Connector 3"/>
          <p:cNvCxnSpPr/>
          <p:nvPr/>
        </p:nvCxnSpPr>
        <p:spPr>
          <a:xfrm flipH="1" flipV="1">
            <a:off x="5024927" y="4452359"/>
            <a:ext cx="2110812" cy="145278"/>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7455" y="4768110"/>
            <a:ext cx="1999716" cy="923330"/>
          </a:xfrm>
          <a:prstGeom prst="rect">
            <a:avLst/>
          </a:prstGeom>
          <a:noFill/>
        </p:spPr>
        <p:txBody>
          <a:bodyPr wrap="square" rtlCol="0">
            <a:spAutoFit/>
          </a:bodyPr>
          <a:lstStyle/>
          <a:p>
            <a:pPr algn="ctr"/>
            <a:r>
              <a:rPr lang="en-US" sz="1800" dirty="0" smtClean="0">
                <a:solidFill>
                  <a:srgbClr val="00B050"/>
                </a:solidFill>
              </a:rPr>
              <a:t>Extinction room</a:t>
            </a:r>
            <a:br>
              <a:rPr lang="en-US" sz="1800" dirty="0" smtClean="0">
                <a:solidFill>
                  <a:srgbClr val="00B050"/>
                </a:solidFill>
              </a:rPr>
            </a:br>
            <a:r>
              <a:rPr lang="en-US" sz="1800" dirty="0" smtClean="0">
                <a:solidFill>
                  <a:srgbClr val="00B050"/>
                </a:solidFill>
              </a:rPr>
              <a:t>drop hatch</a:t>
            </a:r>
            <a:br>
              <a:rPr lang="en-US" sz="1800" dirty="0" smtClean="0">
                <a:solidFill>
                  <a:srgbClr val="00B050"/>
                </a:solidFill>
              </a:rPr>
            </a:br>
            <a:r>
              <a:rPr lang="en-US" sz="1800" dirty="0" smtClean="0">
                <a:solidFill>
                  <a:srgbClr val="00B050"/>
                </a:solidFill>
              </a:rPr>
              <a:t>7 mrem/hr</a:t>
            </a:r>
            <a:endParaRPr lang="en-US" sz="1800" dirty="0">
              <a:solidFill>
                <a:srgbClr val="00B050"/>
              </a:solidFill>
            </a:endParaRPr>
          </a:p>
        </p:txBody>
      </p:sp>
      <p:cxnSp>
        <p:nvCxnSpPr>
          <p:cNvPr id="13" name="Straight Arrow Connector 12"/>
          <p:cNvCxnSpPr/>
          <p:nvPr/>
        </p:nvCxnSpPr>
        <p:spPr>
          <a:xfrm flipV="1">
            <a:off x="1828800" y="4145142"/>
            <a:ext cx="2033899" cy="946133"/>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654296" y="1278099"/>
            <a:ext cx="1999716" cy="646331"/>
          </a:xfrm>
          <a:prstGeom prst="rect">
            <a:avLst/>
          </a:prstGeom>
          <a:noFill/>
        </p:spPr>
        <p:txBody>
          <a:bodyPr wrap="square" rtlCol="0">
            <a:spAutoFit/>
          </a:bodyPr>
          <a:lstStyle/>
          <a:p>
            <a:pPr algn="ctr"/>
            <a:r>
              <a:rPr lang="en-US" sz="1800" dirty="0" smtClean="0">
                <a:solidFill>
                  <a:srgbClr val="00B050"/>
                </a:solidFill>
              </a:rPr>
              <a:t>Berm surface</a:t>
            </a:r>
            <a:br>
              <a:rPr lang="en-US" sz="1800" dirty="0" smtClean="0">
                <a:solidFill>
                  <a:srgbClr val="00B050"/>
                </a:solidFill>
              </a:rPr>
            </a:br>
            <a:r>
              <a:rPr lang="en-US" sz="1800" dirty="0" smtClean="0">
                <a:solidFill>
                  <a:srgbClr val="00B050"/>
                </a:solidFill>
              </a:rPr>
              <a:t>3 to 5 mrem/hr</a:t>
            </a:r>
            <a:endParaRPr lang="en-US" sz="1800" dirty="0">
              <a:solidFill>
                <a:srgbClr val="00B050"/>
              </a:solidFill>
            </a:endParaRPr>
          </a:p>
        </p:txBody>
      </p:sp>
      <p:cxnSp>
        <p:nvCxnSpPr>
          <p:cNvPr id="16" name="Straight Arrow Connector 15"/>
          <p:cNvCxnSpPr/>
          <p:nvPr/>
        </p:nvCxnSpPr>
        <p:spPr>
          <a:xfrm flipH="1">
            <a:off x="4572000" y="1912293"/>
            <a:ext cx="2954338" cy="1507983"/>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189342" y="5919149"/>
            <a:ext cx="0" cy="3667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89342" y="5978113"/>
            <a:ext cx="300082" cy="307777"/>
          </a:xfrm>
          <a:prstGeom prst="rect">
            <a:avLst/>
          </a:prstGeom>
          <a:noFill/>
        </p:spPr>
        <p:txBody>
          <a:bodyPr wrap="none" rtlCol="0">
            <a:spAutoFit/>
          </a:bodyPr>
          <a:lstStyle/>
          <a:p>
            <a:r>
              <a:rPr lang="en-US" sz="1400" dirty="0" smtClean="0">
                <a:solidFill>
                  <a:srgbClr val="FF0000"/>
                </a:solidFill>
              </a:rPr>
              <a:t>N</a:t>
            </a:r>
            <a:endParaRPr lang="en-US" sz="1400" dirty="0">
              <a:solidFill>
                <a:srgbClr val="FF0000"/>
              </a:solidFill>
            </a:endParaRPr>
          </a:p>
        </p:txBody>
      </p:sp>
      <p:sp>
        <p:nvSpPr>
          <p:cNvPr id="18" name="TextBox 17"/>
          <p:cNvSpPr txBox="1"/>
          <p:nvPr/>
        </p:nvSpPr>
        <p:spPr>
          <a:xfrm>
            <a:off x="3717421" y="5877455"/>
            <a:ext cx="1374222" cy="461665"/>
          </a:xfrm>
          <a:prstGeom prst="rect">
            <a:avLst/>
          </a:prstGeom>
          <a:noFill/>
        </p:spPr>
        <p:txBody>
          <a:bodyPr wrap="none" rtlCol="0">
            <a:spAutoFit/>
          </a:bodyPr>
          <a:lstStyle/>
          <a:p>
            <a:r>
              <a:rPr lang="en-US" dirty="0" smtClean="0">
                <a:solidFill>
                  <a:srgbClr val="FF0000"/>
                </a:solidFill>
              </a:rPr>
              <a:t>Plan view</a:t>
            </a:r>
            <a:endParaRPr lang="en-US" dirty="0">
              <a:solidFill>
                <a:srgbClr val="FF0000"/>
              </a:solidFill>
            </a:endParaRPr>
          </a:p>
        </p:txBody>
      </p:sp>
    </p:spTree>
    <p:extLst>
      <p:ext uri="{BB962C8B-B14F-4D97-AF65-F5344CB8AC3E}">
        <p14:creationId xmlns:p14="http://schemas.microsoft.com/office/powerpoint/2010/main" val="2131447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Shielding Berm Prompt Rates</a:t>
            </a:r>
          </a:p>
        </p:txBody>
      </p:sp>
      <p:sp>
        <p:nvSpPr>
          <p:cNvPr id="3" name="Content Placeholder 2"/>
          <p:cNvSpPr>
            <a:spLocks noGrp="1"/>
          </p:cNvSpPr>
          <p:nvPr>
            <p:ph idx="1"/>
          </p:nvPr>
        </p:nvSpPr>
        <p:spPr/>
        <p:txBody>
          <a:bodyPr/>
          <a:lstStyle/>
          <a:p>
            <a:r>
              <a:rPr lang="en-US" dirty="0" smtClean="0"/>
              <a:t>PS drop hatch loading was evaluated by Middough and was determined to hold up to 19’ of concrete blocks</a:t>
            </a:r>
          </a:p>
          <a:p>
            <a:r>
              <a:rPr lang="en-US" dirty="0" smtClean="0"/>
              <a:t>Extinction room drop hatch effective dose rate could be reduced further with additional concrete</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43</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791717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Radiation Skyshine</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44</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817" t="4289" r="64891" b="1364"/>
          <a:stretch/>
        </p:blipFill>
        <p:spPr>
          <a:xfrm>
            <a:off x="3909802" y="908416"/>
            <a:ext cx="5080421" cy="5322346"/>
          </a:xfrm>
          <a:prstGeom prst="rect">
            <a:avLst/>
          </a:prstGeom>
        </p:spPr>
      </p:pic>
      <p:cxnSp>
        <p:nvCxnSpPr>
          <p:cNvPr id="8" name="Straight Connector 7"/>
          <p:cNvCxnSpPr/>
          <p:nvPr/>
        </p:nvCxnSpPr>
        <p:spPr>
          <a:xfrm flipV="1">
            <a:off x="5486400" y="2162086"/>
            <a:ext cx="2418460" cy="25637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04860" y="2162086"/>
            <a:ext cx="7947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104534" y="2107987"/>
            <a:ext cx="38186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486400" y="1696101"/>
            <a:ext cx="0" cy="413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854418" y="1971127"/>
            <a:ext cx="300082" cy="307777"/>
          </a:xfrm>
          <a:prstGeom prst="rect">
            <a:avLst/>
          </a:prstGeom>
          <a:noFill/>
        </p:spPr>
        <p:txBody>
          <a:bodyPr wrap="none" rtlCol="0">
            <a:spAutoFit/>
          </a:bodyPr>
          <a:lstStyle/>
          <a:p>
            <a:r>
              <a:rPr lang="en-US" sz="1400" dirty="0" smtClean="0">
                <a:solidFill>
                  <a:srgbClr val="FF0000"/>
                </a:solidFill>
              </a:rPr>
              <a:t>N</a:t>
            </a:r>
            <a:endParaRPr lang="en-US" sz="1400" dirty="0">
              <a:solidFill>
                <a:srgbClr val="FF0000"/>
              </a:solidFill>
            </a:endParaRPr>
          </a:p>
        </p:txBody>
      </p:sp>
      <p:sp>
        <p:nvSpPr>
          <p:cNvPr id="16" name="TextBox 15"/>
          <p:cNvSpPr txBox="1"/>
          <p:nvPr/>
        </p:nvSpPr>
        <p:spPr>
          <a:xfrm>
            <a:off x="5286250" y="1440379"/>
            <a:ext cx="394660" cy="307777"/>
          </a:xfrm>
          <a:prstGeom prst="rect">
            <a:avLst/>
          </a:prstGeom>
          <a:noFill/>
        </p:spPr>
        <p:txBody>
          <a:bodyPr wrap="none" rtlCol="0">
            <a:spAutoFit/>
          </a:bodyPr>
          <a:lstStyle/>
          <a:p>
            <a:r>
              <a:rPr lang="en-US" sz="1400" dirty="0" smtClean="0">
                <a:solidFill>
                  <a:srgbClr val="FF0000"/>
                </a:solidFill>
              </a:rPr>
              <a:t>Up</a:t>
            </a:r>
            <a:endParaRPr lang="en-US" sz="1400" dirty="0">
              <a:solidFill>
                <a:srgbClr val="FF0000"/>
              </a:solidFill>
            </a:endParaRPr>
          </a:p>
        </p:txBody>
      </p:sp>
      <p:sp>
        <p:nvSpPr>
          <p:cNvPr id="17" name="TextBox 16"/>
          <p:cNvSpPr txBox="1"/>
          <p:nvPr/>
        </p:nvSpPr>
        <p:spPr>
          <a:xfrm>
            <a:off x="228600" y="1331088"/>
            <a:ext cx="3540455" cy="3785652"/>
          </a:xfrm>
          <a:prstGeom prst="rect">
            <a:avLst/>
          </a:prstGeom>
          <a:noFill/>
        </p:spPr>
        <p:txBody>
          <a:bodyPr wrap="square" rtlCol="0">
            <a:spAutoFit/>
          </a:bodyPr>
          <a:lstStyle/>
          <a:p>
            <a:r>
              <a:rPr lang="en-US" sz="2000" dirty="0" smtClean="0"/>
              <a:t>Radiation Skyshine is calculated from a particle source crossing planes indicated by the red lines.</a:t>
            </a:r>
          </a:p>
          <a:p>
            <a:r>
              <a:rPr lang="en-US" sz="2000" dirty="0" smtClean="0"/>
              <a:t>The shield includes the north wall supplemental earth shield and 19’ of concrete in the PS drop hatch</a:t>
            </a:r>
          </a:p>
          <a:p>
            <a:endParaRPr lang="en-US" sz="2000" dirty="0"/>
          </a:p>
          <a:p>
            <a:r>
              <a:rPr lang="en-US" sz="2000" dirty="0" smtClean="0"/>
              <a:t>Temporary proton source was used to check efficacy of crossing surface</a:t>
            </a:r>
            <a:endParaRPr lang="en-US" sz="2000" dirty="0"/>
          </a:p>
        </p:txBody>
      </p:sp>
      <p:sp>
        <p:nvSpPr>
          <p:cNvPr id="18"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474871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 Simulations - Radiation Skyshine</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45</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graphicFrame>
        <p:nvGraphicFramePr>
          <p:cNvPr id="7" name="Chart 6"/>
          <p:cNvGraphicFramePr>
            <a:graphicFrameLocks/>
          </p:cNvGraphicFramePr>
          <p:nvPr>
            <p:extLst>
              <p:ext uri="{D42A27DB-BD31-4B8C-83A1-F6EECF244321}">
                <p14:modId xmlns:p14="http://schemas.microsoft.com/office/powerpoint/2010/main" val="3356316202"/>
              </p:ext>
            </p:extLst>
          </p:nvPr>
        </p:nvGraphicFramePr>
        <p:xfrm>
          <a:off x="570743" y="961025"/>
          <a:ext cx="7267575" cy="528637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flipV="1">
            <a:off x="2037806" y="3431177"/>
            <a:ext cx="0" cy="7663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58837" y="4197531"/>
            <a:ext cx="1210490" cy="954107"/>
          </a:xfrm>
          <a:prstGeom prst="rect">
            <a:avLst/>
          </a:prstGeom>
          <a:noFill/>
        </p:spPr>
        <p:txBody>
          <a:bodyPr wrap="square" rtlCol="0">
            <a:spAutoFit/>
          </a:bodyPr>
          <a:lstStyle/>
          <a:p>
            <a:pPr algn="ctr"/>
            <a:r>
              <a:rPr lang="en-US" sz="1400" dirty="0" smtClean="0">
                <a:solidFill>
                  <a:srgbClr val="FF0000"/>
                </a:solidFill>
              </a:rPr>
              <a:t>Approximate location of Wilson Hall wrt source</a:t>
            </a:r>
            <a:endParaRPr lang="en-US" sz="1400" dirty="0">
              <a:solidFill>
                <a:srgbClr val="FF0000"/>
              </a:solidFill>
            </a:endParaRPr>
          </a:p>
        </p:txBody>
      </p:sp>
    </p:spTree>
    <p:extLst>
      <p:ext uri="{BB962C8B-B14F-4D97-AF65-F5344CB8AC3E}">
        <p14:creationId xmlns:p14="http://schemas.microsoft.com/office/powerpoint/2010/main" val="596532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 simulations – Air Activation</a:t>
            </a:r>
            <a:endParaRPr lang="en-US" dirty="0"/>
          </a:p>
        </p:txBody>
      </p:sp>
      <p:sp>
        <p:nvSpPr>
          <p:cNvPr id="3" name="Content Placeholder 2"/>
          <p:cNvSpPr>
            <a:spLocks noGrp="1"/>
          </p:cNvSpPr>
          <p:nvPr>
            <p:ph idx="1"/>
          </p:nvPr>
        </p:nvSpPr>
        <p:spPr/>
        <p:txBody>
          <a:bodyPr/>
          <a:lstStyle/>
          <a:p>
            <a:r>
              <a:rPr lang="en-US" dirty="0" smtClean="0"/>
              <a:t>Air activation calculated in a MARS simulation and reported at Mu2e doc.db 5569-v4</a:t>
            </a:r>
          </a:p>
          <a:p>
            <a:pPr lvl="1"/>
            <a:r>
              <a:rPr lang="en-US" dirty="0" smtClean="0"/>
              <a:t>Production of isotopes was simulated by three methods</a:t>
            </a:r>
          </a:p>
          <a:p>
            <a:pPr lvl="2"/>
            <a:r>
              <a:rPr lang="en-US" dirty="0" smtClean="0"/>
              <a:t>Involved but straight-forward calculations</a:t>
            </a:r>
          </a:p>
          <a:p>
            <a:pPr lvl="1"/>
            <a:r>
              <a:rPr lang="en-US" dirty="0" smtClean="0"/>
              <a:t>Calculation of transit time for radioactive decay is also straight-forward when working with a finite list of known parameters (tunnel cross sections, lengths, fan speeds)</a:t>
            </a:r>
            <a:endParaRPr lang="en-US" dirty="0"/>
          </a:p>
          <a:p>
            <a:r>
              <a:rPr lang="en-US" dirty="0" smtClean="0"/>
              <a:t>Minimizing the annual release of radioactivity requires</a:t>
            </a:r>
          </a:p>
          <a:p>
            <a:pPr lvl="1"/>
            <a:r>
              <a:rPr lang="en-US" dirty="0" smtClean="0"/>
              <a:t>Making the stack exhaust fan flow rate ALARA </a:t>
            </a:r>
          </a:p>
          <a:p>
            <a:pPr lvl="1"/>
            <a:r>
              <a:rPr lang="en-US" dirty="0" smtClean="0"/>
              <a:t>Stack exhaust fan flow rate must be sufficiently high to remove</a:t>
            </a:r>
          </a:p>
          <a:p>
            <a:pPr lvl="2"/>
            <a:r>
              <a:rPr lang="en-US" dirty="0" smtClean="0"/>
              <a:t>Exhaust air volume from dump cooling system (165 to 250 cfm)</a:t>
            </a:r>
          </a:p>
          <a:p>
            <a:pPr lvl="2"/>
            <a:r>
              <a:rPr lang="en-US" dirty="0" smtClean="0"/>
              <a:t>All other sources of inward air leakage along the air decay path, essentially, but not limited to, the M4 line</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46</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319386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803" y="857250"/>
            <a:ext cx="5001197" cy="5143500"/>
          </a:xfrm>
          <a:prstGeom prst="rect">
            <a:avLst/>
          </a:prstGeom>
        </p:spPr>
      </p:pic>
      <p:sp>
        <p:nvSpPr>
          <p:cNvPr id="3" name="Content Placeholder 2"/>
          <p:cNvSpPr txBox="1">
            <a:spLocks/>
          </p:cNvSpPr>
          <p:nvPr/>
        </p:nvSpPr>
        <p:spPr>
          <a:xfrm>
            <a:off x="0" y="857250"/>
            <a:ext cx="4142804" cy="514350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500" dirty="0">
                <a:solidFill>
                  <a:srgbClr val="004C97"/>
                </a:solidFill>
              </a:rPr>
              <a:t>Air volume regions and IM numbers</a:t>
            </a:r>
          </a:p>
          <a:p>
            <a:pPr lvl="1"/>
            <a:r>
              <a:rPr lang="en-US" sz="1350" dirty="0">
                <a:solidFill>
                  <a:srgbClr val="004C97"/>
                </a:solidFill>
              </a:rPr>
              <a:t>20 – air volume beneath PS hatch</a:t>
            </a:r>
          </a:p>
          <a:p>
            <a:pPr lvl="1"/>
            <a:r>
              <a:rPr lang="en-US" sz="1350" dirty="0">
                <a:solidFill>
                  <a:srgbClr val="004C97"/>
                </a:solidFill>
              </a:rPr>
              <a:t>14 – dump entrance</a:t>
            </a:r>
          </a:p>
          <a:p>
            <a:pPr lvl="1"/>
            <a:r>
              <a:rPr lang="en-US" sz="1350" dirty="0">
                <a:solidFill>
                  <a:srgbClr val="004C97"/>
                </a:solidFill>
              </a:rPr>
              <a:t>17 – irregular region at dump entrance</a:t>
            </a:r>
          </a:p>
          <a:p>
            <a:pPr lvl="1"/>
            <a:r>
              <a:rPr lang="en-US" sz="1350" dirty="0">
                <a:solidFill>
                  <a:srgbClr val="004C97"/>
                </a:solidFill>
              </a:rPr>
              <a:t>12 – main PS room volume</a:t>
            </a:r>
          </a:p>
          <a:p>
            <a:pPr lvl="1"/>
            <a:r>
              <a:rPr lang="en-US" sz="1350" dirty="0">
                <a:solidFill>
                  <a:srgbClr val="004C97"/>
                </a:solidFill>
              </a:rPr>
              <a:t>13 – concrete yoke air and US region</a:t>
            </a:r>
          </a:p>
          <a:p>
            <a:pPr lvl="1"/>
            <a:r>
              <a:rPr lang="en-US" sz="1350" dirty="0">
                <a:solidFill>
                  <a:srgbClr val="004C97"/>
                </a:solidFill>
              </a:rPr>
              <a:t>21 – end cap</a:t>
            </a:r>
          </a:p>
        </p:txBody>
      </p:sp>
      <p:sp>
        <p:nvSpPr>
          <p:cNvPr id="4" name="TextBox 3"/>
          <p:cNvSpPr txBox="1"/>
          <p:nvPr/>
        </p:nvSpPr>
        <p:spPr>
          <a:xfrm>
            <a:off x="5655156" y="4416446"/>
            <a:ext cx="536094" cy="369332"/>
          </a:xfrm>
          <a:prstGeom prst="rect">
            <a:avLst/>
          </a:prstGeom>
          <a:noFill/>
        </p:spPr>
        <p:txBody>
          <a:bodyPr wrap="square" rtlCol="0">
            <a:spAutoFit/>
          </a:bodyPr>
          <a:lstStyle/>
          <a:p>
            <a:r>
              <a:rPr lang="en-US" sz="1800" b="1" dirty="0">
                <a:solidFill>
                  <a:srgbClr val="FF0000"/>
                </a:solidFill>
              </a:rPr>
              <a:t>15</a:t>
            </a:r>
          </a:p>
        </p:txBody>
      </p:sp>
      <p:sp>
        <p:nvSpPr>
          <p:cNvPr id="5" name="Rectangle 4"/>
          <p:cNvSpPr/>
          <p:nvPr/>
        </p:nvSpPr>
        <p:spPr>
          <a:xfrm>
            <a:off x="5655155" y="4298484"/>
            <a:ext cx="352739" cy="39496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p:nvSpPr>
        <p:spPr>
          <a:xfrm>
            <a:off x="6007894" y="3962504"/>
            <a:ext cx="467034" cy="369332"/>
          </a:xfrm>
          <a:prstGeom prst="rect">
            <a:avLst/>
          </a:prstGeom>
          <a:noFill/>
        </p:spPr>
        <p:txBody>
          <a:bodyPr wrap="square" rtlCol="0">
            <a:spAutoFit/>
          </a:bodyPr>
          <a:lstStyle/>
          <a:p>
            <a:r>
              <a:rPr lang="en-US" sz="1800" b="1" dirty="0">
                <a:solidFill>
                  <a:srgbClr val="FF0000"/>
                </a:solidFill>
              </a:rPr>
              <a:t>14</a:t>
            </a:r>
          </a:p>
        </p:txBody>
      </p:sp>
      <p:sp>
        <p:nvSpPr>
          <p:cNvPr id="7" name="TextBox 6"/>
          <p:cNvSpPr txBox="1"/>
          <p:nvPr/>
        </p:nvSpPr>
        <p:spPr>
          <a:xfrm>
            <a:off x="6833873" y="4033005"/>
            <a:ext cx="499447" cy="369332"/>
          </a:xfrm>
          <a:prstGeom prst="rect">
            <a:avLst/>
          </a:prstGeom>
          <a:noFill/>
        </p:spPr>
        <p:txBody>
          <a:bodyPr wrap="square" rtlCol="0">
            <a:spAutoFit/>
          </a:bodyPr>
          <a:lstStyle/>
          <a:p>
            <a:r>
              <a:rPr lang="en-US" sz="1800" b="1" dirty="0">
                <a:solidFill>
                  <a:srgbClr val="FF0000"/>
                </a:solidFill>
              </a:rPr>
              <a:t>12</a:t>
            </a:r>
          </a:p>
        </p:txBody>
      </p:sp>
      <p:sp>
        <p:nvSpPr>
          <p:cNvPr id="8" name="TextBox 7"/>
          <p:cNvSpPr txBox="1"/>
          <p:nvPr/>
        </p:nvSpPr>
        <p:spPr>
          <a:xfrm>
            <a:off x="6833875" y="3290501"/>
            <a:ext cx="499446" cy="369332"/>
          </a:xfrm>
          <a:prstGeom prst="rect">
            <a:avLst/>
          </a:prstGeom>
          <a:noFill/>
        </p:spPr>
        <p:txBody>
          <a:bodyPr wrap="square" rtlCol="0">
            <a:spAutoFit/>
          </a:bodyPr>
          <a:lstStyle/>
          <a:p>
            <a:r>
              <a:rPr lang="en-US" sz="1800" b="1" dirty="0">
                <a:solidFill>
                  <a:srgbClr val="FF0000"/>
                </a:solidFill>
              </a:rPr>
              <a:t>20</a:t>
            </a:r>
          </a:p>
        </p:txBody>
      </p:sp>
      <p:sp>
        <p:nvSpPr>
          <p:cNvPr id="9" name="TextBox 8"/>
          <p:cNvSpPr txBox="1"/>
          <p:nvPr/>
        </p:nvSpPr>
        <p:spPr>
          <a:xfrm>
            <a:off x="7968588" y="4554945"/>
            <a:ext cx="527712" cy="369332"/>
          </a:xfrm>
          <a:prstGeom prst="rect">
            <a:avLst/>
          </a:prstGeom>
          <a:noFill/>
        </p:spPr>
        <p:txBody>
          <a:bodyPr wrap="square" rtlCol="0">
            <a:spAutoFit/>
          </a:bodyPr>
          <a:lstStyle/>
          <a:p>
            <a:r>
              <a:rPr lang="en-US" sz="1800" b="1" dirty="0">
                <a:solidFill>
                  <a:srgbClr val="FF0000"/>
                </a:solidFill>
              </a:rPr>
              <a:t>13</a:t>
            </a:r>
          </a:p>
        </p:txBody>
      </p:sp>
      <p:sp>
        <p:nvSpPr>
          <p:cNvPr id="10" name="TextBox 9"/>
          <p:cNvSpPr txBox="1"/>
          <p:nvPr/>
        </p:nvSpPr>
        <p:spPr>
          <a:xfrm>
            <a:off x="5876082" y="2655199"/>
            <a:ext cx="491040" cy="369332"/>
          </a:xfrm>
          <a:prstGeom prst="rect">
            <a:avLst/>
          </a:prstGeom>
          <a:noFill/>
        </p:spPr>
        <p:txBody>
          <a:bodyPr wrap="square" rtlCol="0">
            <a:spAutoFit/>
          </a:bodyPr>
          <a:lstStyle/>
          <a:p>
            <a:r>
              <a:rPr lang="en-US" sz="1800" b="1" dirty="0">
                <a:solidFill>
                  <a:srgbClr val="FF0000"/>
                </a:solidFill>
              </a:rPr>
              <a:t>17</a:t>
            </a:r>
          </a:p>
        </p:txBody>
      </p:sp>
      <p:cxnSp>
        <p:nvCxnSpPr>
          <p:cNvPr id="11" name="Straight Arrow Connector 10"/>
          <p:cNvCxnSpPr>
            <a:stCxn id="10" idx="2"/>
          </p:cNvCxnSpPr>
          <p:nvPr/>
        </p:nvCxnSpPr>
        <p:spPr>
          <a:xfrm>
            <a:off x="6121602" y="3024531"/>
            <a:ext cx="245520" cy="542969"/>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926378" y="2733780"/>
            <a:ext cx="531861" cy="369332"/>
          </a:xfrm>
          <a:prstGeom prst="rect">
            <a:avLst/>
          </a:prstGeom>
          <a:noFill/>
        </p:spPr>
        <p:txBody>
          <a:bodyPr wrap="square" rtlCol="0">
            <a:spAutoFit/>
          </a:bodyPr>
          <a:lstStyle/>
          <a:p>
            <a:r>
              <a:rPr lang="en-US" sz="1800" b="1" dirty="0">
                <a:solidFill>
                  <a:srgbClr val="FF0000"/>
                </a:solidFill>
              </a:rPr>
              <a:t>21</a:t>
            </a:r>
          </a:p>
        </p:txBody>
      </p:sp>
      <p:sp>
        <p:nvSpPr>
          <p:cNvPr id="12" name="Slide Number Placeholder 11"/>
          <p:cNvSpPr>
            <a:spLocks noGrp="1"/>
          </p:cNvSpPr>
          <p:nvPr>
            <p:ph type="sldNum" sz="quarter" idx="12"/>
          </p:nvPr>
        </p:nvSpPr>
        <p:spPr/>
        <p:txBody>
          <a:bodyPr/>
          <a:lstStyle/>
          <a:p>
            <a:fld id="{D57F1E4F-1CFF-5643-939E-217C01CDF565}" type="slidenum">
              <a:rPr lang="en-US" smtClean="0"/>
              <a:pPr/>
              <a:t>47</a:t>
            </a:fld>
            <a:endParaRPr lang="en-US" dirty="0"/>
          </a:p>
        </p:txBody>
      </p:sp>
      <p:sp>
        <p:nvSpPr>
          <p:cNvPr id="16" name="Title 1"/>
          <p:cNvSpPr txBox="1">
            <a:spLocks/>
          </p:cNvSpPr>
          <p:nvPr/>
        </p:nvSpPr>
        <p:spPr>
          <a:xfrm>
            <a:off x="228600" y="103664"/>
            <a:ext cx="8686800" cy="641739"/>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smtClean="0"/>
              <a:t>MARS simulations – Air Activation</a:t>
            </a:r>
            <a:endParaRPr lang="en-US" sz="2400" dirty="0"/>
          </a:p>
        </p:txBody>
      </p:sp>
      <p:cxnSp>
        <p:nvCxnSpPr>
          <p:cNvPr id="15" name="Straight Arrow Connector 14"/>
          <p:cNvCxnSpPr/>
          <p:nvPr/>
        </p:nvCxnSpPr>
        <p:spPr>
          <a:xfrm flipH="1">
            <a:off x="7599847" y="3010779"/>
            <a:ext cx="419234" cy="1090225"/>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856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803" y="857250"/>
            <a:ext cx="5001197" cy="5143500"/>
          </a:xfrm>
          <a:prstGeom prst="rect">
            <a:avLst/>
          </a:prstGeom>
        </p:spPr>
      </p:pic>
      <p:sp>
        <p:nvSpPr>
          <p:cNvPr id="3" name="Content Placeholder 2"/>
          <p:cNvSpPr txBox="1">
            <a:spLocks/>
          </p:cNvSpPr>
          <p:nvPr/>
        </p:nvSpPr>
        <p:spPr>
          <a:xfrm>
            <a:off x="955589" y="3103287"/>
            <a:ext cx="3056238" cy="105392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1500" dirty="0">
                <a:solidFill>
                  <a:srgbClr val="004C97"/>
                </a:solidFill>
              </a:rPr>
              <a:t>Elevation view</a:t>
            </a:r>
          </a:p>
          <a:p>
            <a:r>
              <a:rPr lang="en-US" sz="1500" dirty="0">
                <a:solidFill>
                  <a:srgbClr val="004C97"/>
                </a:solidFill>
              </a:rPr>
              <a:t>Hadron flux &gt;30 MeV</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sp>
        <p:nvSpPr>
          <p:cNvPr id="5" name="Title 1"/>
          <p:cNvSpPr txBox="1">
            <a:spLocks/>
          </p:cNvSpPr>
          <p:nvPr/>
        </p:nvSpPr>
        <p:spPr>
          <a:xfrm>
            <a:off x="228600" y="103664"/>
            <a:ext cx="8686800" cy="641739"/>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smtClean="0"/>
              <a:t>MARS simulations – Air Activation</a:t>
            </a:r>
            <a:endParaRPr lang="en-US" sz="2400" dirty="0"/>
          </a:p>
        </p:txBody>
      </p:sp>
    </p:spTree>
    <p:extLst>
      <p:ext uri="{BB962C8B-B14F-4D97-AF65-F5344CB8AC3E}">
        <p14:creationId xmlns:p14="http://schemas.microsoft.com/office/powerpoint/2010/main" val="3491023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857251"/>
          <a:ext cx="9144001" cy="5144973"/>
        </p:xfrm>
        <a:graphic>
          <a:graphicData uri="http://schemas.openxmlformats.org/drawingml/2006/table">
            <a:tbl>
              <a:tblPr firstRow="1" firstCol="1" bandRow="1">
                <a:tableStyleId>{5C22544A-7EE6-4342-B048-85BDC9FD1C3A}</a:tableStyleId>
              </a:tblPr>
              <a:tblGrid>
                <a:gridCol w="1027045"/>
                <a:gridCol w="2057921"/>
                <a:gridCol w="2030209"/>
                <a:gridCol w="1253021"/>
                <a:gridCol w="1529318"/>
                <a:gridCol w="1246487"/>
              </a:tblGrid>
              <a:tr h="731520">
                <a:tc>
                  <a:txBody>
                    <a:bodyPr/>
                    <a:lstStyle/>
                    <a:p>
                      <a:pPr marL="0" marR="0" algn="ctr">
                        <a:lnSpc>
                          <a:spcPct val="100000"/>
                        </a:lnSpc>
                        <a:spcBef>
                          <a:spcPts val="0"/>
                        </a:spcBef>
                        <a:spcAft>
                          <a:spcPts val="0"/>
                        </a:spcAft>
                      </a:pPr>
                      <a:r>
                        <a:rPr lang="en-US" sz="1200" dirty="0">
                          <a:effectLst/>
                          <a:latin typeface="Calibri" panose="020F0502020204030204" pitchFamily="34" charset="0"/>
                        </a:rPr>
                        <a:t>IM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Name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Description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Volume (cc)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Be7</a:t>
                      </a:r>
                      <a:endPar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Bq/sec/volume subdivided run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Be7</a:t>
                      </a:r>
                    </a:p>
                    <a:p>
                      <a:pPr marL="0" marR="0" algn="ctr">
                        <a:lnSpc>
                          <a:spcPct val="100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Bq/sec combined volume run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r>
              <a:tr h="514938">
                <a:tc>
                  <a:txBody>
                    <a:bodyPr/>
                    <a:lstStyle/>
                    <a:p>
                      <a:pPr marL="0" marR="0" algn="ctr">
                        <a:lnSpc>
                          <a:spcPct val="100000"/>
                        </a:lnSpc>
                        <a:spcBef>
                          <a:spcPts val="0"/>
                        </a:spcBef>
                        <a:spcAft>
                          <a:spcPts val="0"/>
                        </a:spcAft>
                      </a:pPr>
                      <a:r>
                        <a:rPr lang="en-US" sz="1200" dirty="0">
                          <a:effectLst/>
                          <a:latin typeface="Calibri" panose="020F0502020204030204" pitchFamily="34" charset="0"/>
                        </a:rPr>
                        <a:t>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rPr>
                        <a:t>PS room main volume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rPr>
                        <a:t>Box volume between PS and </a:t>
                      </a:r>
                      <a:r>
                        <a:rPr lang="en-US" sz="1200" dirty="0" smtClean="0">
                          <a:effectLst/>
                          <a:latin typeface="Calibri" panose="020F0502020204030204" pitchFamily="34" charset="0"/>
                        </a:rPr>
                        <a:t>west </a:t>
                      </a:r>
                      <a:r>
                        <a:rPr lang="en-US" sz="1200" dirty="0">
                          <a:effectLst/>
                          <a:latin typeface="Calibri" panose="020F0502020204030204" pitchFamily="34" charset="0"/>
                        </a:rPr>
                        <a:t>wall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2.5E+08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b"/>
                      <a:r>
                        <a:rPr lang="en-US" sz="1100" b="0" i="0" u="none" strike="noStrike" dirty="0">
                          <a:solidFill>
                            <a:srgbClr val="000000"/>
                          </a:solidFill>
                          <a:effectLst/>
                          <a:latin typeface="Calibri" panose="020F0502020204030204" pitchFamily="34" charset="0"/>
                        </a:rPr>
                        <a:t>725</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686584">
                <a:tc>
                  <a:txBody>
                    <a:bodyPr/>
                    <a:lstStyle/>
                    <a:p>
                      <a:pPr marL="0" marR="0" algn="ctr">
                        <a:lnSpc>
                          <a:spcPct val="100000"/>
                        </a:lnSpc>
                        <a:spcBef>
                          <a:spcPts val="0"/>
                        </a:spcBef>
                        <a:spcAft>
                          <a:spcPts val="0"/>
                        </a:spcAft>
                      </a:pPr>
                      <a:r>
                        <a:rPr lang="en-US" sz="1200">
                          <a:effectLst/>
                          <a:latin typeface="Calibri" panose="020F0502020204030204" pitchFamily="34"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rPr>
                        <a:t>Yoke air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rPr>
                        <a:t>Box volume </a:t>
                      </a:r>
                      <a:r>
                        <a:rPr lang="en-US" sz="1200" dirty="0" smtClean="0">
                          <a:effectLst/>
                          <a:latin typeface="Calibri" panose="020F0502020204030204" pitchFamily="34" charset="0"/>
                        </a:rPr>
                        <a:t>surrounding</a:t>
                      </a:r>
                      <a:r>
                        <a:rPr lang="en-US" sz="1200" baseline="0" dirty="0" smtClean="0">
                          <a:effectLst/>
                          <a:latin typeface="Calibri" panose="020F0502020204030204" pitchFamily="34" charset="0"/>
                        </a:rPr>
                        <a:t> </a:t>
                      </a:r>
                      <a:r>
                        <a:rPr lang="en-US" sz="1200" dirty="0" smtClean="0">
                          <a:effectLst/>
                          <a:latin typeface="Calibri" panose="020F0502020204030204" pitchFamily="34" charset="0"/>
                        </a:rPr>
                        <a:t>PS,</a:t>
                      </a:r>
                      <a:r>
                        <a:rPr lang="en-US" sz="1200" baseline="0" dirty="0" smtClean="0">
                          <a:effectLst/>
                          <a:latin typeface="Calibri" panose="020F0502020204030204" pitchFamily="34" charset="0"/>
                        </a:rPr>
                        <a:t> </a:t>
                      </a:r>
                      <a:r>
                        <a:rPr lang="en-US" sz="1200" dirty="0" smtClean="0">
                          <a:effectLst/>
                          <a:latin typeface="Calibri" panose="020F0502020204030204" pitchFamily="34" charset="0"/>
                        </a:rPr>
                        <a:t>yoke,  </a:t>
                      </a:r>
                      <a:r>
                        <a:rPr lang="en-US" sz="1200" dirty="0">
                          <a:effectLst/>
                          <a:latin typeface="Calibri" panose="020F0502020204030204" pitchFamily="34" charset="0"/>
                        </a:rPr>
                        <a:t>and </a:t>
                      </a:r>
                      <a:r>
                        <a:rPr lang="en-US" sz="1200" dirty="0" smtClean="0">
                          <a:effectLst/>
                          <a:latin typeface="Calibri" panose="020F0502020204030204" pitchFamily="34" charset="0"/>
                        </a:rPr>
                        <a:t>upstream of 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1.77E+08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b"/>
                      <a:r>
                        <a:rPr lang="en-US" sz="1100" b="0" i="0" u="none" strike="noStrike">
                          <a:solidFill>
                            <a:srgbClr val="000000"/>
                          </a:solidFill>
                          <a:effectLst/>
                          <a:latin typeface="Calibri" panose="020F0502020204030204" pitchFamily="34" charset="0"/>
                        </a:rPr>
                        <a:t>9</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370835">
                <a:tc>
                  <a:txBody>
                    <a:bodyPr/>
                    <a:lstStyle/>
                    <a:p>
                      <a:pPr marL="0" marR="0" algn="ctr">
                        <a:lnSpc>
                          <a:spcPct val="100000"/>
                        </a:lnSpc>
                        <a:spcBef>
                          <a:spcPts val="0"/>
                        </a:spcBef>
                        <a:spcAft>
                          <a:spcPts val="0"/>
                        </a:spcAft>
                      </a:pPr>
                      <a:r>
                        <a:rPr lang="en-US" sz="1200">
                          <a:effectLst/>
                          <a:latin typeface="Calibri" panose="020F0502020204030204" pitchFamily="34"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rPr>
                        <a:t>Dump entrance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Reentrant volume</a:t>
                      </a:r>
                      <a:r>
                        <a:rPr lang="en-US" sz="1200" dirty="0">
                          <a:effectLst/>
                          <a:latin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ctr">
                        <a:lnSpc>
                          <a:spcPct val="100000"/>
                        </a:lnSpc>
                      </a:pPr>
                      <a:r>
                        <a:rPr lang="en-US" sz="1200" b="0" i="0" u="none" strike="noStrike" dirty="0" smtClean="0">
                          <a:solidFill>
                            <a:srgbClr val="000000"/>
                          </a:solidFill>
                          <a:effectLst/>
                          <a:latin typeface="Calibri" panose="020F0502020204030204" pitchFamily="34" charset="0"/>
                        </a:rPr>
                        <a:t>8.59E+06</a:t>
                      </a:r>
                      <a:endParaRPr lang="en-US" sz="1200" b="0" i="0" u="none" strike="noStrike" dirty="0">
                        <a:solidFill>
                          <a:srgbClr val="000000"/>
                        </a:solidFill>
                        <a:effectLst/>
                        <a:latin typeface="Calibri" panose="020F0502020204030204" pitchFamily="34" charset="0"/>
                      </a:endParaRPr>
                    </a:p>
                  </a:txBody>
                  <a:tcPr marL="8216" marR="8216" marT="8216" marB="0" anchor="ctr"/>
                </a:tc>
                <a:tc>
                  <a:txBody>
                    <a:bodyPr/>
                    <a:lstStyle/>
                    <a:p>
                      <a:pPr algn="ctr" fontAlgn="b"/>
                      <a:r>
                        <a:rPr lang="en-US" sz="1100" b="0" i="0" u="none" strike="noStrike">
                          <a:solidFill>
                            <a:srgbClr val="000000"/>
                          </a:solidFill>
                          <a:effectLst/>
                          <a:latin typeface="Calibri" panose="020F0502020204030204" pitchFamily="34" charset="0"/>
                        </a:rPr>
                        <a:t>114</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449175">
                <a:tc>
                  <a:txBody>
                    <a:bodyPr/>
                    <a:lstStyle/>
                    <a:p>
                      <a:pPr marL="0" marR="0" algn="ctr">
                        <a:lnSpc>
                          <a:spcPct val="100000"/>
                        </a:lnSpc>
                        <a:spcBef>
                          <a:spcPts val="0"/>
                        </a:spcBef>
                        <a:spcAft>
                          <a:spcPts val="0"/>
                        </a:spcAft>
                      </a:pPr>
                      <a:r>
                        <a:rPr lang="en-US" sz="1200">
                          <a:effectLst/>
                          <a:latin typeface="Calibri" panose="020F0502020204030204" pitchFamily="34"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Dump cooling air ducts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rPr>
                        <a:t>Duct work beneath dump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ctr">
                        <a:lnSpc>
                          <a:spcPct val="100000"/>
                        </a:lnSpc>
                      </a:pPr>
                      <a:r>
                        <a:rPr lang="en-US" sz="1200" b="0" i="0" u="none" strike="noStrike" dirty="0" smtClean="0">
                          <a:solidFill>
                            <a:srgbClr val="000000"/>
                          </a:solidFill>
                          <a:effectLst/>
                          <a:latin typeface="Calibri" panose="020F0502020204030204" pitchFamily="34" charset="0"/>
                        </a:rPr>
                        <a:t>2.33E+04</a:t>
                      </a:r>
                      <a:endParaRPr lang="en-US" sz="1200" b="0" i="0" u="none" strike="noStrike" dirty="0">
                        <a:solidFill>
                          <a:srgbClr val="000000"/>
                        </a:solidFill>
                        <a:effectLst/>
                        <a:latin typeface="Calibri" panose="020F0502020204030204" pitchFamily="34" charset="0"/>
                      </a:endParaRPr>
                    </a:p>
                  </a:txBody>
                  <a:tcPr marL="8216" marR="8216" marT="8216" marB="0" anchor="ctr"/>
                </a:tc>
                <a:tc>
                  <a:txBody>
                    <a:bodyPr/>
                    <a:lstStyle/>
                    <a:p>
                      <a:pPr algn="ctr" fontAlgn="b"/>
                      <a:r>
                        <a:rPr lang="en-US" sz="1100" b="0" i="0" u="none" strike="noStrike">
                          <a:solidFill>
                            <a:srgbClr val="000000"/>
                          </a:solidFill>
                          <a:effectLst/>
                          <a:latin typeface="Calibri" panose="020F0502020204030204" pitchFamily="34" charset="0"/>
                        </a:rPr>
                        <a:t>0</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427508">
                <a:tc>
                  <a:txBody>
                    <a:bodyPr/>
                    <a:lstStyle/>
                    <a:p>
                      <a:pPr marL="0" marR="0" algn="ctr">
                        <a:lnSpc>
                          <a:spcPct val="100000"/>
                        </a:lnSpc>
                        <a:spcBef>
                          <a:spcPts val="0"/>
                        </a:spcBef>
                        <a:spcAft>
                          <a:spcPts val="0"/>
                        </a:spcAft>
                      </a:pPr>
                      <a:r>
                        <a:rPr lang="en-US" sz="1200">
                          <a:effectLst/>
                          <a:latin typeface="Calibri" panose="020F0502020204030204" pitchFamily="34"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Dump cooling air channels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a:effectLst/>
                          <a:latin typeface="Calibri" panose="020F0502020204030204" pitchFamily="34" charset="0"/>
                        </a:rPr>
                        <a:t>Layer of air outside of dump steel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2.37E+06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b"/>
                      <a:r>
                        <a:rPr lang="en-US" sz="1100" b="0" i="0" u="none" strike="noStrike">
                          <a:solidFill>
                            <a:srgbClr val="000000"/>
                          </a:solidFill>
                          <a:effectLst/>
                          <a:latin typeface="Calibri" panose="020F0502020204030204" pitchFamily="34" charset="0"/>
                        </a:rPr>
                        <a:t>143</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427508">
                <a:tc>
                  <a:txBody>
                    <a:bodyPr/>
                    <a:lstStyle/>
                    <a:p>
                      <a:pPr marL="0" marR="0" algn="ctr">
                        <a:lnSpc>
                          <a:spcPct val="100000"/>
                        </a:lnSpc>
                        <a:spcBef>
                          <a:spcPts val="0"/>
                        </a:spcBef>
                        <a:spcAft>
                          <a:spcPts val="0"/>
                        </a:spcAft>
                      </a:pPr>
                      <a:r>
                        <a:rPr lang="en-US" sz="1200">
                          <a:effectLst/>
                          <a:latin typeface="Calibri" panose="020F0502020204030204" pitchFamily="34"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Dump/PS air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Irregular volume between 12 &amp; 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3.51E+07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b"/>
                      <a:r>
                        <a:rPr lang="en-US" sz="1100" b="0" i="0" u="none" strike="noStrike">
                          <a:solidFill>
                            <a:srgbClr val="000000"/>
                          </a:solidFill>
                          <a:effectLst/>
                          <a:latin typeface="Calibri" panose="020F0502020204030204" pitchFamily="34" charset="0"/>
                        </a:rPr>
                        <a:t>127</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254381">
                <a:tc>
                  <a:txBody>
                    <a:bodyPr/>
                    <a:lstStyle/>
                    <a:p>
                      <a:pPr marL="0" marR="0" algn="ctr">
                        <a:lnSpc>
                          <a:spcPct val="100000"/>
                        </a:lnSpc>
                        <a:spcBef>
                          <a:spcPts val="0"/>
                        </a:spcBef>
                        <a:spcAft>
                          <a:spcPts val="0"/>
                        </a:spcAft>
                      </a:pPr>
                      <a:r>
                        <a:rPr lang="en-US" sz="1200">
                          <a:effectLst/>
                          <a:latin typeface="Calibri" panose="020F0502020204030204" pitchFamily="34" charset="0"/>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RHR air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Air volume of RHR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4.96E+08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b"/>
                      <a:r>
                        <a:rPr lang="en-US" sz="1100" b="0" i="0" u="none" strike="noStrike">
                          <a:solidFill>
                            <a:srgbClr val="000000"/>
                          </a:solidFill>
                          <a:effectLst/>
                          <a:latin typeface="Calibri" panose="020F0502020204030204" pitchFamily="34" charset="0"/>
                        </a:rPr>
                        <a:t>1</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427508">
                <a:tc>
                  <a:txBody>
                    <a:bodyPr/>
                    <a:lstStyle/>
                    <a:p>
                      <a:pPr marL="0" marR="0" algn="ctr">
                        <a:lnSpc>
                          <a:spcPct val="100000"/>
                        </a:lnSpc>
                        <a:spcBef>
                          <a:spcPts val="0"/>
                        </a:spcBef>
                        <a:spcAft>
                          <a:spcPts val="0"/>
                        </a:spcAft>
                      </a:pPr>
                      <a:r>
                        <a:rPr lang="en-US" sz="1200">
                          <a:effectLst/>
                          <a:latin typeface="Calibri" panose="020F0502020204030204" pitchFamily="34"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PS drop hatch void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Air volume under PS hatch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2.05E+07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b"/>
                      <a:r>
                        <a:rPr lang="en-US" sz="1100" b="0" i="0" u="none" strike="noStrike">
                          <a:solidFill>
                            <a:srgbClr val="000000"/>
                          </a:solidFill>
                          <a:effectLst/>
                          <a:latin typeface="Calibri" panose="020F0502020204030204" pitchFamily="34" charset="0"/>
                        </a:rPr>
                        <a:t>3</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427508">
                <a:tc>
                  <a:txBody>
                    <a:bodyPr/>
                    <a:lstStyle/>
                    <a:p>
                      <a:pPr marL="0" marR="0" algn="ctr">
                        <a:lnSpc>
                          <a:spcPct val="100000"/>
                        </a:lnSpc>
                        <a:spcBef>
                          <a:spcPts val="0"/>
                        </a:spcBef>
                        <a:spcAft>
                          <a:spcPts val="0"/>
                        </a:spcAft>
                      </a:pPr>
                      <a:r>
                        <a:rPr lang="en-US" sz="1200">
                          <a:effectLst/>
                          <a:latin typeface="Calibri" panose="020F0502020204030204" pitchFamily="34" charset="0"/>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Dish air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a:effectLst/>
                          <a:latin typeface="Calibri" panose="020F0502020204030204" pitchFamily="34" charset="0"/>
                        </a:rPr>
                        <a:t>Air volume in end cap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rPr>
                        <a:t>1.07E+06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b"/>
                      <a:r>
                        <a:rPr lang="en-US" sz="1100" b="0" i="0" u="none" strike="noStrike">
                          <a:solidFill>
                            <a:srgbClr val="000000"/>
                          </a:solidFill>
                          <a:effectLst/>
                          <a:latin typeface="Calibri" panose="020F0502020204030204" pitchFamily="34" charset="0"/>
                        </a:rPr>
                        <a:t>31</a:t>
                      </a:r>
                    </a:p>
                  </a:txBody>
                  <a:tcPr marL="7144" marR="7144" marT="7144"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144" marR="7144" marT="7144" marB="0" anchor="ctr">
                    <a:solidFill>
                      <a:schemeClr val="bg1">
                        <a:lumMod val="95000"/>
                        <a:lumOff val="5000"/>
                      </a:schemeClr>
                    </a:solidFill>
                  </a:tcPr>
                </a:tc>
              </a:tr>
              <a:tr h="427508">
                <a:tc>
                  <a:txBody>
                    <a:bodyPr/>
                    <a:lstStyle/>
                    <a:p>
                      <a:pPr marL="0" marR="0" algn="ctr">
                        <a:lnSpc>
                          <a:spcPct val="100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marL="0" marR="0" algn="ctr">
                        <a:lnSpc>
                          <a:spcPct val="10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847" marR="76847" marT="0" marB="0" anchor="ctr"/>
                </a:tc>
                <a:tc>
                  <a:txBody>
                    <a:bodyPr/>
                    <a:lstStyle/>
                    <a:p>
                      <a:pPr algn="ctr" fontAlgn="b"/>
                      <a:r>
                        <a:rPr lang="en-US" sz="1200" b="0" i="0" u="none" strike="noStrike" dirty="0">
                          <a:solidFill>
                            <a:srgbClr val="000000"/>
                          </a:solidFill>
                          <a:effectLst/>
                          <a:latin typeface="Calibri" panose="020F0502020204030204" pitchFamily="34" charset="0"/>
                        </a:rPr>
                        <a:t>9.85E+08</a:t>
                      </a:r>
                    </a:p>
                  </a:txBody>
                  <a:tcPr marL="8216" marR="8216" marT="8216" marB="0" anchor="ctr"/>
                </a:tc>
                <a:tc>
                  <a:txBody>
                    <a:bodyPr/>
                    <a:lstStyle/>
                    <a:p>
                      <a:pPr algn="ctr" fontAlgn="b"/>
                      <a:r>
                        <a:rPr lang="en-US" sz="1100" b="0" i="0" u="none" strike="noStrike" dirty="0">
                          <a:solidFill>
                            <a:srgbClr val="000000"/>
                          </a:solidFill>
                          <a:effectLst/>
                          <a:latin typeface="Calibri" panose="020F0502020204030204" pitchFamily="34" charset="0"/>
                        </a:rPr>
                        <a:t>1155</a:t>
                      </a:r>
                    </a:p>
                  </a:txBody>
                  <a:tcPr marL="7144" marR="7144" marT="7144" marB="0" anchor="ctr"/>
                </a:tc>
                <a:tc>
                  <a:txBody>
                    <a:bodyPr/>
                    <a:lstStyle/>
                    <a:p>
                      <a:pPr algn="ctr" fontAlgn="b"/>
                      <a:r>
                        <a:rPr lang="en-US" sz="1100" b="0" i="0" u="none" strike="noStrike" dirty="0" smtClean="0">
                          <a:solidFill>
                            <a:srgbClr val="000000"/>
                          </a:solidFill>
                          <a:effectLst/>
                          <a:latin typeface="Calibri" panose="020F0502020204030204" pitchFamily="34" charset="0"/>
                        </a:rPr>
                        <a:t>941</a:t>
                      </a:r>
                      <a:endParaRPr lang="en-US" sz="1100" b="0" i="0" u="none" strike="noStrike" dirty="0">
                        <a:solidFill>
                          <a:srgbClr val="000000"/>
                        </a:solidFill>
                        <a:effectLst/>
                        <a:latin typeface="Calibri" panose="020F0502020204030204" pitchFamily="34" charset="0"/>
                      </a:endParaRPr>
                    </a:p>
                  </a:txBody>
                  <a:tcPr marL="7144" marR="7144" marT="7144" marB="0" anchor="ctr"/>
                </a:tc>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49</a:t>
            </a:fld>
            <a:endParaRPr lang="en-US" dirty="0"/>
          </a:p>
        </p:txBody>
      </p:sp>
      <p:sp>
        <p:nvSpPr>
          <p:cNvPr id="4" name="Title 1"/>
          <p:cNvSpPr txBox="1">
            <a:spLocks/>
          </p:cNvSpPr>
          <p:nvPr/>
        </p:nvSpPr>
        <p:spPr>
          <a:xfrm>
            <a:off x="228600" y="103664"/>
            <a:ext cx="8686800" cy="641739"/>
          </a:xfrm>
          <a:prstGeom prst="rect">
            <a:avLst/>
          </a:prstGeom>
        </p:spPr>
        <p:txBody>
          <a:bodyPr/>
          <a:lst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smtClean="0"/>
              <a:t>MARS simulations – Air Activation, relative abundances</a:t>
            </a:r>
            <a:endParaRPr lang="en-US" sz="2400" dirty="0"/>
          </a:p>
        </p:txBody>
      </p:sp>
    </p:spTree>
    <p:extLst>
      <p:ext uri="{BB962C8B-B14F-4D97-AF65-F5344CB8AC3E}">
        <p14:creationId xmlns:p14="http://schemas.microsoft.com/office/powerpoint/2010/main" val="3318586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Regarding the Preliminary Shielding Assessments . . . </a:t>
            </a:r>
            <a:endParaRPr lang="en-US" dirty="0"/>
          </a:p>
        </p:txBody>
      </p:sp>
      <p:sp>
        <p:nvSpPr>
          <p:cNvPr id="3" name="Content Placeholder 2"/>
          <p:cNvSpPr>
            <a:spLocks noGrp="1"/>
          </p:cNvSpPr>
          <p:nvPr>
            <p:ph idx="1"/>
          </p:nvPr>
        </p:nvSpPr>
        <p:spPr/>
        <p:txBody>
          <a:bodyPr/>
          <a:lstStyle/>
          <a:p>
            <a:r>
              <a:rPr lang="en-US" dirty="0" smtClean="0"/>
              <a:t>The Muon Campus PSA </a:t>
            </a:r>
            <a:r>
              <a:rPr lang="en-US" dirty="0" smtClean="0"/>
              <a:t>(Beams-doc-4513-v7) includes </a:t>
            </a:r>
            <a:r>
              <a:rPr lang="en-US" dirty="0" smtClean="0"/>
              <a:t>items that are not a part of the Mu2e project, and thus not within the scope of this review.</a:t>
            </a:r>
            <a:r>
              <a:rPr lang="en-US" dirty="0"/>
              <a:t> F</a:t>
            </a:r>
            <a:r>
              <a:rPr lang="en-US" dirty="0" smtClean="0"/>
              <a:t>or example:</a:t>
            </a:r>
          </a:p>
          <a:p>
            <a:pPr lvl="1"/>
            <a:r>
              <a:rPr lang="en-US" dirty="0" smtClean="0"/>
              <a:t>Delivery Ring Cleanup Abort: Delivery Ring AIP</a:t>
            </a:r>
          </a:p>
          <a:p>
            <a:pPr lvl="1"/>
            <a:r>
              <a:rPr lang="en-US" dirty="0" smtClean="0"/>
              <a:t>Diagnostic Absorber in M4 line: Beam line tunnel GPP</a:t>
            </a:r>
          </a:p>
          <a:p>
            <a:pPr lvl="1"/>
            <a:r>
              <a:rPr lang="en-US" dirty="0" smtClean="0"/>
              <a:t>M5 shield wall: Muon g-2 Project</a:t>
            </a:r>
          </a:p>
          <a:p>
            <a:pPr lvl="1"/>
            <a:r>
              <a:rPr lang="en-US" dirty="0" smtClean="0"/>
              <a:t>M4 Beam Line Penetrations to MC-1: </a:t>
            </a:r>
            <a:r>
              <a:rPr lang="en-US" dirty="0"/>
              <a:t>Beam line tunnel </a:t>
            </a:r>
            <a:r>
              <a:rPr lang="en-US" dirty="0" smtClean="0"/>
              <a:t>GPP</a:t>
            </a:r>
          </a:p>
          <a:p>
            <a:pPr marL="400050"/>
            <a:endParaRPr lang="en-US" dirty="0" smtClean="0"/>
          </a:p>
          <a:p>
            <a:pPr marL="400050"/>
            <a:r>
              <a:rPr lang="en-US" dirty="0" smtClean="0"/>
              <a:t>These elements have been reviewed elsewhere, specifically in the muon campus PSA</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46380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Air Activation</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50</a:t>
            </a:fld>
            <a:endParaRPr lang="en-US" altLang="en-US"/>
          </a:p>
        </p:txBody>
      </p:sp>
      <p:graphicFrame>
        <p:nvGraphicFramePr>
          <p:cNvPr id="7" name="Chart 6"/>
          <p:cNvGraphicFramePr>
            <a:graphicFrameLocks/>
          </p:cNvGraphicFramePr>
          <p:nvPr>
            <p:extLst>
              <p:ext uri="{D42A27DB-BD31-4B8C-83A1-F6EECF244321}">
                <p14:modId xmlns:p14="http://schemas.microsoft.com/office/powerpoint/2010/main" val="841721409"/>
              </p:ext>
            </p:extLst>
          </p:nvPr>
        </p:nvGraphicFramePr>
        <p:xfrm>
          <a:off x="228599" y="934278"/>
          <a:ext cx="8686801" cy="5138531"/>
        </p:xfrm>
        <a:graphic>
          <a:graphicData uri="http://schemas.openxmlformats.org/drawingml/2006/chart">
            <c:chart xmlns:c="http://schemas.openxmlformats.org/drawingml/2006/chart" xmlns:r="http://schemas.openxmlformats.org/officeDocument/2006/relationships" r:id="rId2"/>
          </a:graphicData>
        </a:graphic>
      </p:graphicFrame>
      <p:sp>
        <p:nvSpPr>
          <p:cNvPr id="8"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813683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Air Activation</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51</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3454"/>
            <a:ext cx="9144000" cy="3271092"/>
          </a:xfrm>
          <a:prstGeom prst="rect">
            <a:avLst/>
          </a:prstGeom>
        </p:spPr>
      </p:pic>
      <p:sp>
        <p:nvSpPr>
          <p:cNvPr id="3" name="TextBox 2"/>
          <p:cNvSpPr txBox="1"/>
          <p:nvPr/>
        </p:nvSpPr>
        <p:spPr>
          <a:xfrm>
            <a:off x="307818" y="1734292"/>
            <a:ext cx="1036181" cy="461665"/>
          </a:xfrm>
          <a:prstGeom prst="rect">
            <a:avLst/>
          </a:prstGeom>
          <a:noFill/>
        </p:spPr>
        <p:txBody>
          <a:bodyPr wrap="none" rtlCol="0">
            <a:spAutoFit/>
          </a:bodyPr>
          <a:lstStyle/>
          <a:p>
            <a:r>
              <a:rPr lang="en-US" dirty="0" smtClean="0">
                <a:solidFill>
                  <a:srgbClr val="0070C0"/>
                </a:solidFill>
              </a:rPr>
              <a:t>Source</a:t>
            </a:r>
            <a:endParaRPr lang="en-US" dirty="0">
              <a:solidFill>
                <a:srgbClr val="0070C0"/>
              </a:solidFill>
            </a:endParaRPr>
          </a:p>
        </p:txBody>
      </p:sp>
      <p:sp>
        <p:nvSpPr>
          <p:cNvPr id="27" name="TextBox 26"/>
          <p:cNvSpPr txBox="1"/>
          <p:nvPr/>
        </p:nvSpPr>
        <p:spPr>
          <a:xfrm>
            <a:off x="7114515" y="1272627"/>
            <a:ext cx="1884618" cy="461665"/>
          </a:xfrm>
          <a:prstGeom prst="rect">
            <a:avLst/>
          </a:prstGeom>
          <a:noFill/>
        </p:spPr>
        <p:txBody>
          <a:bodyPr wrap="none" rtlCol="0">
            <a:spAutoFit/>
          </a:bodyPr>
          <a:lstStyle/>
          <a:p>
            <a:r>
              <a:rPr lang="en-US" dirty="0" smtClean="0">
                <a:solidFill>
                  <a:srgbClr val="0070C0"/>
                </a:solidFill>
              </a:rPr>
              <a:t>Stack Exhaust</a:t>
            </a:r>
            <a:endParaRPr lang="en-US" dirty="0">
              <a:solidFill>
                <a:srgbClr val="0070C0"/>
              </a:solidFill>
            </a:endParaRPr>
          </a:p>
        </p:txBody>
      </p:sp>
      <p:cxnSp>
        <p:nvCxnSpPr>
          <p:cNvPr id="16" name="Straight Arrow Connector 15"/>
          <p:cNvCxnSpPr/>
          <p:nvPr/>
        </p:nvCxnSpPr>
        <p:spPr>
          <a:xfrm flipH="1">
            <a:off x="452437" y="2195957"/>
            <a:ext cx="373471" cy="218592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243560" y="1624080"/>
            <a:ext cx="149002" cy="91089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3"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499004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Air Activation</a:t>
            </a:r>
          </a:p>
        </p:txBody>
      </p:sp>
      <p:sp>
        <p:nvSpPr>
          <p:cNvPr id="3" name="Content Placeholder 2"/>
          <p:cNvSpPr>
            <a:spLocks noGrp="1"/>
          </p:cNvSpPr>
          <p:nvPr>
            <p:ph idx="1"/>
          </p:nvPr>
        </p:nvSpPr>
        <p:spPr>
          <a:xfrm>
            <a:off x="129210" y="1043046"/>
            <a:ext cx="8771904" cy="4987867"/>
          </a:xfrm>
        </p:spPr>
        <p:txBody>
          <a:bodyPr/>
          <a:lstStyle/>
          <a:p>
            <a:r>
              <a:rPr lang="en-US" dirty="0" smtClean="0"/>
              <a:t>Sources of inward air leakage:</a:t>
            </a:r>
          </a:p>
          <a:p>
            <a:pPr lvl="1"/>
            <a:r>
              <a:rPr lang="en-US" dirty="0" smtClean="0"/>
              <a:t>Electrical conduits</a:t>
            </a:r>
          </a:p>
          <a:p>
            <a:pPr lvl="1"/>
            <a:r>
              <a:rPr lang="en-US" dirty="0" smtClean="0"/>
              <a:t>Doorways</a:t>
            </a:r>
          </a:p>
          <a:p>
            <a:pPr lvl="1"/>
            <a:r>
              <a:rPr lang="en-US" dirty="0" smtClean="0"/>
              <a:t>enclosure underdrain pipes at sump locations</a:t>
            </a:r>
          </a:p>
          <a:p>
            <a:pPr lvl="1"/>
            <a:r>
              <a:rPr lang="en-US" dirty="0" smtClean="0"/>
              <a:t>drop hatches (3)</a:t>
            </a:r>
          </a:p>
          <a:p>
            <a:pPr lvl="1"/>
            <a:r>
              <a:rPr lang="en-US" dirty="0" smtClean="0"/>
              <a:t>detector room boundary leaks</a:t>
            </a:r>
          </a:p>
          <a:p>
            <a:pPr lvl="1"/>
            <a:r>
              <a:rPr lang="en-US" dirty="0" smtClean="0"/>
              <a:t>M5 line sources (limited by M5 line air barrier)</a:t>
            </a:r>
          </a:p>
          <a:p>
            <a:pPr lvl="1"/>
            <a:r>
              <a:rPr lang="en-US" dirty="0" smtClean="0"/>
              <a:t>Delivery Ring sources (limited by extraction enclosure air barrier)</a:t>
            </a:r>
          </a:p>
          <a:p>
            <a:pPr lvl="1"/>
            <a:r>
              <a:rPr lang="en-US" dirty="0" smtClean="0"/>
              <a:t>Others?</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52</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6373447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Air Activation</a:t>
            </a:r>
          </a:p>
        </p:txBody>
      </p:sp>
      <p:sp>
        <p:nvSpPr>
          <p:cNvPr id="3" name="Content Placeholder 2"/>
          <p:cNvSpPr>
            <a:spLocks noGrp="1"/>
          </p:cNvSpPr>
          <p:nvPr>
            <p:ph idx="1"/>
          </p:nvPr>
        </p:nvSpPr>
        <p:spPr/>
        <p:txBody>
          <a:bodyPr/>
          <a:lstStyle/>
          <a:p>
            <a:r>
              <a:rPr lang="en-US" dirty="0"/>
              <a:t>What are we doing?</a:t>
            </a:r>
          </a:p>
          <a:p>
            <a:pPr lvl="1"/>
            <a:r>
              <a:rPr lang="en-US" dirty="0"/>
              <a:t>We have an air handling working group formed after the target handling review conducted in early March </a:t>
            </a:r>
            <a:r>
              <a:rPr lang="en-US" dirty="0" smtClean="0"/>
              <a:t>2015</a:t>
            </a:r>
          </a:p>
          <a:p>
            <a:pPr lvl="2"/>
            <a:r>
              <a:rPr lang="en-US" dirty="0" smtClean="0"/>
              <a:t>A summary of the effort is documented in Mu2e doc.db 5768-v1</a:t>
            </a:r>
            <a:endParaRPr lang="en-US" dirty="0"/>
          </a:p>
          <a:p>
            <a:pPr lvl="2"/>
            <a:r>
              <a:rPr lang="en-US" dirty="0"/>
              <a:t>We have a list of penetrations </a:t>
            </a:r>
          </a:p>
          <a:p>
            <a:pPr lvl="3"/>
            <a:r>
              <a:rPr lang="en-US" dirty="0"/>
              <a:t>New candidates are being added as they are discovered</a:t>
            </a:r>
          </a:p>
          <a:p>
            <a:pPr lvl="1"/>
            <a:r>
              <a:rPr lang="en-US" dirty="0"/>
              <a:t>We are working to define boundaries of the PS room for air containment</a:t>
            </a:r>
          </a:p>
          <a:p>
            <a:pPr lvl="2"/>
            <a:r>
              <a:rPr lang="en-US" dirty="0"/>
              <a:t>A number of possibilities are under </a:t>
            </a:r>
            <a:r>
              <a:rPr lang="en-US" dirty="0" smtClean="0"/>
              <a:t>consideration</a:t>
            </a:r>
          </a:p>
          <a:p>
            <a:pPr lvl="1"/>
            <a:r>
              <a:rPr lang="en-US" dirty="0" smtClean="0"/>
              <a:t>We also consider the possibility of substituting air volume of the largest source (volume 12) with helium or a contained air volume</a:t>
            </a:r>
            <a:endParaRPr lang="en-US" dirty="0"/>
          </a:p>
          <a:p>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53</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6689687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Air Activation</a:t>
            </a:r>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54</a:t>
            </a:fld>
            <a:endParaRPr lang="en-US" altLang="en-US"/>
          </a:p>
        </p:txBody>
      </p:sp>
      <p:pic>
        <p:nvPicPr>
          <p:cNvPr id="7" name="Content Placeholder 8"/>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0" y="819023"/>
            <a:ext cx="7210166" cy="5483309"/>
          </a:xfrm>
          <a:prstGeom prst="rect">
            <a:avLst/>
          </a:prstGeom>
        </p:spPr>
      </p:pic>
      <p:sp>
        <p:nvSpPr>
          <p:cNvPr id="9"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7797512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Air Activation</a:t>
            </a:r>
          </a:p>
        </p:txBody>
      </p:sp>
      <p:pic>
        <p:nvPicPr>
          <p:cNvPr id="6" name="Content Placeholder 5"/>
          <p:cNvPicPr>
            <a:picLocks noGrp="1" noChangeAspect="1"/>
          </p:cNvPicPr>
          <p:nvPr>
            <p:ph idx="1"/>
          </p:nvPr>
        </p:nvPicPr>
        <p:blipFill>
          <a:blip r:embed="rId2"/>
          <a:stretch>
            <a:fillRect/>
          </a:stretch>
        </p:blipFill>
        <p:spPr>
          <a:xfrm>
            <a:off x="3822594" y="944185"/>
            <a:ext cx="5254837" cy="4987925"/>
          </a:xfrm>
          <a:prstGeom prst="rect">
            <a:avLst/>
          </a:prstGeom>
        </p:spPr>
      </p:pic>
      <p:sp>
        <p:nvSpPr>
          <p:cNvPr id="5" name="Slide Number Placeholder 4"/>
          <p:cNvSpPr>
            <a:spLocks noGrp="1"/>
          </p:cNvSpPr>
          <p:nvPr>
            <p:ph type="sldNum" sz="quarter" idx="12"/>
          </p:nvPr>
        </p:nvSpPr>
        <p:spPr/>
        <p:txBody>
          <a:bodyPr/>
          <a:lstStyle/>
          <a:p>
            <a:fld id="{52E9C158-AEF1-41A2-A6CE-6F0BAB305EFD}" type="slidenum">
              <a:rPr lang="en-US" altLang="en-US" smtClean="0"/>
              <a:pPr/>
              <a:t>55</a:t>
            </a:fld>
            <a:endParaRPr lang="en-US" altLang="en-US"/>
          </a:p>
        </p:txBody>
      </p:sp>
      <p:sp>
        <p:nvSpPr>
          <p:cNvPr id="8" name="TextBox 7"/>
          <p:cNvSpPr txBox="1"/>
          <p:nvPr/>
        </p:nvSpPr>
        <p:spPr>
          <a:xfrm>
            <a:off x="228600" y="1391478"/>
            <a:ext cx="3240157" cy="1754326"/>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t>Possible air barrier locations under consideration at the PS room and Detector Room</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smtClean="0"/>
              <a:t>We are exploring these possible solutions</a:t>
            </a:r>
            <a:endParaRPr lang="en-US" sz="1800" dirty="0"/>
          </a:p>
        </p:txBody>
      </p:sp>
      <p:sp>
        <p:nvSpPr>
          <p:cNvPr id="9"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8284514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 simulations – Air Activation</a:t>
            </a:r>
          </a:p>
        </p:txBody>
      </p:sp>
      <p:sp>
        <p:nvSpPr>
          <p:cNvPr id="3" name="Content Placeholder 2"/>
          <p:cNvSpPr>
            <a:spLocks noGrp="1"/>
          </p:cNvSpPr>
          <p:nvPr>
            <p:ph idx="1"/>
          </p:nvPr>
        </p:nvSpPr>
        <p:spPr/>
        <p:txBody>
          <a:bodyPr/>
          <a:lstStyle/>
          <a:p>
            <a:pPr lvl="1"/>
            <a:r>
              <a:rPr lang="en-US" dirty="0" smtClean="0"/>
              <a:t>An ANYSYS analysis of the </a:t>
            </a:r>
            <a:r>
              <a:rPr lang="en-US" dirty="0"/>
              <a:t>beam dump cooling air flow rate requirement has been </a:t>
            </a:r>
            <a:r>
              <a:rPr lang="en-US" dirty="0" smtClean="0"/>
              <a:t>revisited</a:t>
            </a:r>
          </a:p>
          <a:p>
            <a:pPr lvl="2"/>
            <a:r>
              <a:rPr lang="en-US" dirty="0" smtClean="0"/>
              <a:t>Documented in Mu2e doc.db 5855-v4</a:t>
            </a:r>
            <a:endParaRPr lang="en-US" dirty="0"/>
          </a:p>
          <a:p>
            <a:pPr lvl="2"/>
            <a:r>
              <a:rPr lang="en-US" dirty="0"/>
              <a:t>The range of acceptable flow is now 165 to 250 cfm (was 800 cfm</a:t>
            </a:r>
            <a:r>
              <a:rPr lang="en-US" dirty="0" smtClean="0"/>
              <a:t>)</a:t>
            </a:r>
          </a:p>
          <a:p>
            <a:pPr lvl="1"/>
            <a:r>
              <a:rPr lang="en-US" dirty="0" smtClean="0"/>
              <a:t>Ultimately, the effort to seal up sources of inward air leakage cannot be completed until facility construction is complete and all equipment, shielding, and air barriers have been installed</a:t>
            </a:r>
          </a:p>
          <a:p>
            <a:pPr lvl="1"/>
            <a:r>
              <a:rPr lang="en-US" dirty="0" smtClean="0"/>
              <a:t>This activity will remain after completion of the Mu2e Project </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56</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0564511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692" y="3044840"/>
            <a:ext cx="8478795" cy="645711"/>
          </a:xfrm>
        </p:spPr>
        <p:txBody>
          <a:bodyPr/>
          <a:lstStyle/>
          <a:p>
            <a:pPr algn="ctr"/>
            <a:r>
              <a:rPr lang="en-US" dirty="0" smtClean="0"/>
              <a:t>End of Materials for Review Panel</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57</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3842224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Regarding the Preliminary Shielding Assessments . . . </a:t>
            </a:r>
            <a:endParaRPr lang="en-US" dirty="0"/>
          </a:p>
        </p:txBody>
      </p:sp>
      <p:sp>
        <p:nvSpPr>
          <p:cNvPr id="3" name="Content Placeholder 2"/>
          <p:cNvSpPr>
            <a:spLocks noGrp="1"/>
          </p:cNvSpPr>
          <p:nvPr>
            <p:ph idx="1"/>
          </p:nvPr>
        </p:nvSpPr>
        <p:spPr/>
        <p:txBody>
          <a:bodyPr/>
          <a:lstStyle/>
          <a:p>
            <a:r>
              <a:rPr lang="en-US" sz="2000" dirty="0"/>
              <a:t>Some significant changes have been made to the Mu2e target station after construction start</a:t>
            </a:r>
          </a:p>
          <a:p>
            <a:r>
              <a:rPr lang="en-US" sz="2000" dirty="0"/>
              <a:t>Technically, review of the changes could be put off until the Final Shielding Assessment process</a:t>
            </a:r>
          </a:p>
          <a:p>
            <a:r>
              <a:rPr lang="en-US" sz="2000" dirty="0"/>
              <a:t>These changes are the subject of recent MARS simulation </a:t>
            </a:r>
            <a:r>
              <a:rPr lang="en-US" sz="2000" dirty="0" smtClean="0"/>
              <a:t>updates and are the subject of charge question 7</a:t>
            </a:r>
            <a:endParaRPr lang="en-US" sz="2000" dirty="0"/>
          </a:p>
          <a:p>
            <a:pPr lvl="1"/>
            <a:r>
              <a:rPr lang="en-US" sz="2000" dirty="0" smtClean="0"/>
              <a:t>Mu2e Target Station Shielding</a:t>
            </a:r>
          </a:p>
          <a:p>
            <a:pPr lvl="1"/>
            <a:r>
              <a:rPr lang="en-US" sz="2000" dirty="0" smtClean="0"/>
              <a:t>Mu2e </a:t>
            </a:r>
            <a:r>
              <a:rPr lang="en-US" sz="2000" dirty="0" smtClean="0"/>
              <a:t>Target Station Surface water activation</a:t>
            </a:r>
          </a:p>
          <a:p>
            <a:pPr lvl="1"/>
            <a:r>
              <a:rPr lang="en-US" sz="2000" dirty="0" smtClean="0"/>
              <a:t>Mu2e Target Station Air Activation</a:t>
            </a:r>
          </a:p>
          <a:p>
            <a:pPr lvl="1"/>
            <a:r>
              <a:rPr lang="en-US" sz="2000" dirty="0" smtClean="0"/>
              <a:t>North wall shield</a:t>
            </a:r>
          </a:p>
          <a:p>
            <a:pPr lvl="1"/>
            <a:endParaRPr lang="en-US" sz="2000" dirty="0" smtClean="0"/>
          </a:p>
          <a:p>
            <a:endParaRPr lang="en-US" sz="2000" dirty="0" smtClean="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6</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3208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538" y="2923290"/>
            <a:ext cx="6589823" cy="641739"/>
          </a:xfrm>
        </p:spPr>
        <p:txBody>
          <a:bodyPr/>
          <a:lstStyle/>
          <a:p>
            <a:pPr algn="ctr"/>
            <a:r>
              <a:rPr lang="en-US" altLang="en-US" sz="4800" dirty="0">
                <a:latin typeface="Helvetica" panose="020B0604020202020204" pitchFamily="34" charset="0"/>
                <a:ea typeface="Geneva" pitchFamily="121" charset="-128"/>
              </a:rPr>
              <a:t>Muon campus </a:t>
            </a:r>
            <a:r>
              <a:rPr lang="en-US" altLang="en-US" sz="4800" dirty="0" smtClean="0">
                <a:latin typeface="Helvetica" panose="020B0604020202020204" pitchFamily="34" charset="0"/>
                <a:ea typeface="Geneva" pitchFamily="121" charset="-128"/>
              </a:rPr>
              <a:t>modes</a:t>
            </a:r>
            <a:endParaRPr lang="en-US" sz="4800"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7</a:t>
            </a:fld>
            <a:endParaRPr lang="en-US" altLang="en-US"/>
          </a:p>
        </p:txBody>
      </p:sp>
      <p:sp>
        <p:nvSpPr>
          <p:cNvPr id="6"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2891894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Muon Campus schematic - partial</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8</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3454"/>
            <a:ext cx="9144000" cy="3271092"/>
          </a:xfrm>
          <a:prstGeom prst="rect">
            <a:avLst/>
          </a:prstGeom>
        </p:spPr>
      </p:pic>
      <p:sp>
        <p:nvSpPr>
          <p:cNvPr id="7" name="TextBox 6"/>
          <p:cNvSpPr txBox="1"/>
          <p:nvPr/>
        </p:nvSpPr>
        <p:spPr>
          <a:xfrm>
            <a:off x="6358071" y="854436"/>
            <a:ext cx="2098010" cy="369332"/>
          </a:xfrm>
          <a:prstGeom prst="rect">
            <a:avLst/>
          </a:prstGeom>
          <a:noFill/>
        </p:spPr>
        <p:txBody>
          <a:bodyPr wrap="none" rtlCol="0">
            <a:spAutoFit/>
          </a:bodyPr>
          <a:lstStyle/>
          <a:p>
            <a:r>
              <a:rPr lang="en-US" sz="1800" dirty="0" smtClean="0"/>
              <a:t>Extraction enclosure</a:t>
            </a:r>
            <a:endParaRPr lang="en-US" sz="1800" dirty="0"/>
          </a:p>
        </p:txBody>
      </p:sp>
      <p:sp>
        <p:nvSpPr>
          <p:cNvPr id="8" name="TextBox 7"/>
          <p:cNvSpPr txBox="1"/>
          <p:nvPr/>
        </p:nvSpPr>
        <p:spPr>
          <a:xfrm>
            <a:off x="4767129" y="1339613"/>
            <a:ext cx="1479892" cy="369332"/>
          </a:xfrm>
          <a:prstGeom prst="rect">
            <a:avLst/>
          </a:prstGeom>
          <a:noFill/>
        </p:spPr>
        <p:txBody>
          <a:bodyPr wrap="none" rtlCol="0">
            <a:spAutoFit/>
          </a:bodyPr>
          <a:lstStyle/>
          <a:p>
            <a:r>
              <a:rPr lang="en-US" sz="1800" dirty="0" smtClean="0"/>
              <a:t>M5 beam line</a:t>
            </a:r>
            <a:endParaRPr lang="en-US" sz="1800" dirty="0"/>
          </a:p>
        </p:txBody>
      </p:sp>
      <p:sp>
        <p:nvSpPr>
          <p:cNvPr id="9" name="TextBox 8"/>
          <p:cNvSpPr txBox="1"/>
          <p:nvPr/>
        </p:nvSpPr>
        <p:spPr>
          <a:xfrm>
            <a:off x="4970121" y="3996038"/>
            <a:ext cx="1479892" cy="369332"/>
          </a:xfrm>
          <a:prstGeom prst="rect">
            <a:avLst/>
          </a:prstGeom>
          <a:noFill/>
        </p:spPr>
        <p:txBody>
          <a:bodyPr wrap="none" rtlCol="0">
            <a:spAutoFit/>
          </a:bodyPr>
          <a:lstStyle/>
          <a:p>
            <a:r>
              <a:rPr lang="en-US" sz="1800" dirty="0" smtClean="0"/>
              <a:t>M4 beam line</a:t>
            </a:r>
            <a:endParaRPr lang="en-US" sz="1800" dirty="0"/>
          </a:p>
        </p:txBody>
      </p:sp>
      <p:sp>
        <p:nvSpPr>
          <p:cNvPr id="10" name="TextBox 9"/>
          <p:cNvSpPr txBox="1"/>
          <p:nvPr/>
        </p:nvSpPr>
        <p:spPr>
          <a:xfrm>
            <a:off x="3594576" y="4265213"/>
            <a:ext cx="1578317" cy="923330"/>
          </a:xfrm>
          <a:prstGeom prst="rect">
            <a:avLst/>
          </a:prstGeom>
          <a:noFill/>
        </p:spPr>
        <p:txBody>
          <a:bodyPr wrap="none" rtlCol="0">
            <a:spAutoFit/>
          </a:bodyPr>
          <a:lstStyle/>
          <a:p>
            <a:pPr algn="ctr"/>
            <a:r>
              <a:rPr lang="en-US" sz="1800" dirty="0" smtClean="0"/>
              <a:t>Diagnostic</a:t>
            </a:r>
          </a:p>
          <a:p>
            <a:pPr algn="ctr"/>
            <a:r>
              <a:rPr lang="en-US" sz="1800" dirty="0" smtClean="0"/>
              <a:t>Absorber</a:t>
            </a:r>
          </a:p>
          <a:p>
            <a:pPr algn="ctr"/>
            <a:r>
              <a:rPr lang="en-US" sz="1800" dirty="0" smtClean="0"/>
              <a:t>and shield wall</a:t>
            </a:r>
            <a:endParaRPr lang="en-US" sz="1800" dirty="0"/>
          </a:p>
        </p:txBody>
      </p:sp>
      <p:sp>
        <p:nvSpPr>
          <p:cNvPr id="11" name="TextBox 10"/>
          <p:cNvSpPr txBox="1"/>
          <p:nvPr/>
        </p:nvSpPr>
        <p:spPr>
          <a:xfrm>
            <a:off x="1025548" y="5202234"/>
            <a:ext cx="1538947" cy="369332"/>
          </a:xfrm>
          <a:prstGeom prst="rect">
            <a:avLst/>
          </a:prstGeom>
          <a:noFill/>
        </p:spPr>
        <p:txBody>
          <a:bodyPr wrap="none" rtlCol="0">
            <a:spAutoFit/>
          </a:bodyPr>
          <a:lstStyle/>
          <a:p>
            <a:r>
              <a:rPr lang="en-US" sz="1800" dirty="0" smtClean="0"/>
              <a:t>7’ step in floor</a:t>
            </a:r>
            <a:endParaRPr lang="en-US" sz="1800" dirty="0"/>
          </a:p>
        </p:txBody>
      </p:sp>
      <p:sp>
        <p:nvSpPr>
          <p:cNvPr id="12" name="TextBox 11"/>
          <p:cNvSpPr txBox="1"/>
          <p:nvPr/>
        </p:nvSpPr>
        <p:spPr>
          <a:xfrm>
            <a:off x="2576626" y="1753203"/>
            <a:ext cx="1224374" cy="369332"/>
          </a:xfrm>
          <a:prstGeom prst="rect">
            <a:avLst/>
          </a:prstGeom>
          <a:noFill/>
        </p:spPr>
        <p:txBody>
          <a:bodyPr wrap="none" rtlCol="0">
            <a:spAutoFit/>
          </a:bodyPr>
          <a:lstStyle/>
          <a:p>
            <a:r>
              <a:rPr lang="en-US" sz="1800" dirty="0" smtClean="0"/>
              <a:t>Drop hatch</a:t>
            </a:r>
            <a:endParaRPr lang="en-US" sz="1800" dirty="0"/>
          </a:p>
        </p:txBody>
      </p:sp>
      <p:sp>
        <p:nvSpPr>
          <p:cNvPr id="13" name="TextBox 12"/>
          <p:cNvSpPr txBox="1"/>
          <p:nvPr/>
        </p:nvSpPr>
        <p:spPr>
          <a:xfrm>
            <a:off x="2181630" y="2299635"/>
            <a:ext cx="821507" cy="369332"/>
          </a:xfrm>
          <a:prstGeom prst="rect">
            <a:avLst/>
          </a:prstGeom>
          <a:noFill/>
        </p:spPr>
        <p:txBody>
          <a:bodyPr wrap="none" rtlCol="0">
            <a:spAutoFit/>
          </a:bodyPr>
          <a:lstStyle/>
          <a:p>
            <a:r>
              <a:rPr lang="en-US" sz="1800" dirty="0" smtClean="0"/>
              <a:t>bypass</a:t>
            </a:r>
            <a:endParaRPr lang="en-US" sz="1800" dirty="0"/>
          </a:p>
        </p:txBody>
      </p:sp>
      <p:cxnSp>
        <p:nvCxnSpPr>
          <p:cNvPr id="15" name="Straight Arrow Connector 14"/>
          <p:cNvCxnSpPr/>
          <p:nvPr/>
        </p:nvCxnSpPr>
        <p:spPr>
          <a:xfrm>
            <a:off x="7648486" y="1222756"/>
            <a:ext cx="76402" cy="1446211"/>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869537" y="1695086"/>
            <a:ext cx="189431" cy="928473"/>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011120" y="2075557"/>
            <a:ext cx="114434" cy="1574858"/>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714846" y="2623559"/>
            <a:ext cx="0" cy="957129"/>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1" idx="0"/>
          </p:cNvCxnSpPr>
          <p:nvPr/>
        </p:nvCxnSpPr>
        <p:spPr>
          <a:xfrm flipH="1" flipV="1">
            <a:off x="1677183" y="4112336"/>
            <a:ext cx="117839" cy="1089898"/>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2640650" y="3969117"/>
            <a:ext cx="1196275" cy="682947"/>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5109603" y="3247402"/>
            <a:ext cx="534269" cy="799861"/>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32" idx="0"/>
          </p:cNvCxnSpPr>
          <p:nvPr/>
        </p:nvCxnSpPr>
        <p:spPr>
          <a:xfrm flipV="1">
            <a:off x="488719" y="4286960"/>
            <a:ext cx="234535" cy="1219720"/>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510" y="5506680"/>
            <a:ext cx="966418" cy="369332"/>
          </a:xfrm>
          <a:prstGeom prst="rect">
            <a:avLst/>
          </a:prstGeom>
          <a:noFill/>
        </p:spPr>
        <p:txBody>
          <a:bodyPr wrap="none" rtlCol="0">
            <a:spAutoFit/>
          </a:bodyPr>
          <a:lstStyle/>
          <a:p>
            <a:r>
              <a:rPr lang="en-US" sz="1800" dirty="0" smtClean="0"/>
              <a:t>PS room</a:t>
            </a:r>
            <a:endParaRPr lang="en-US" sz="1800" dirty="0"/>
          </a:p>
        </p:txBody>
      </p:sp>
      <p:sp>
        <p:nvSpPr>
          <p:cNvPr id="37" name="TextBox 36"/>
          <p:cNvSpPr txBox="1"/>
          <p:nvPr/>
        </p:nvSpPr>
        <p:spPr>
          <a:xfrm>
            <a:off x="105409" y="888843"/>
            <a:ext cx="1025089" cy="923330"/>
          </a:xfrm>
          <a:prstGeom prst="rect">
            <a:avLst/>
          </a:prstGeom>
          <a:noFill/>
        </p:spPr>
        <p:txBody>
          <a:bodyPr wrap="none" rtlCol="0">
            <a:spAutoFit/>
          </a:bodyPr>
          <a:lstStyle/>
          <a:p>
            <a:pPr algn="ctr"/>
            <a:r>
              <a:rPr lang="en-US" sz="1800" dirty="0" smtClean="0"/>
              <a:t>Main</a:t>
            </a:r>
          </a:p>
          <a:p>
            <a:pPr algn="ctr"/>
            <a:r>
              <a:rPr lang="en-US" sz="1800" dirty="0" smtClean="0"/>
              <a:t>Beam</a:t>
            </a:r>
          </a:p>
          <a:p>
            <a:pPr algn="ctr"/>
            <a:r>
              <a:rPr lang="en-US" sz="1800" dirty="0" smtClean="0"/>
              <a:t>absorber</a:t>
            </a:r>
            <a:endParaRPr lang="en-US" sz="1800" dirty="0"/>
          </a:p>
        </p:txBody>
      </p:sp>
      <p:cxnSp>
        <p:nvCxnSpPr>
          <p:cNvPr id="38" name="Straight Arrow Connector 37"/>
          <p:cNvCxnSpPr>
            <a:stCxn id="37" idx="2"/>
          </p:cNvCxnSpPr>
          <p:nvPr/>
        </p:nvCxnSpPr>
        <p:spPr>
          <a:xfrm flipH="1">
            <a:off x="121844" y="1812173"/>
            <a:ext cx="496110" cy="2618609"/>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964456" y="1354031"/>
            <a:ext cx="1554721" cy="646331"/>
          </a:xfrm>
          <a:prstGeom prst="rect">
            <a:avLst/>
          </a:prstGeom>
          <a:noFill/>
        </p:spPr>
        <p:txBody>
          <a:bodyPr wrap="none" rtlCol="0">
            <a:spAutoFit/>
          </a:bodyPr>
          <a:lstStyle/>
          <a:p>
            <a:pPr algn="ctr"/>
            <a:r>
              <a:rPr lang="en-US" sz="1800" dirty="0" smtClean="0"/>
              <a:t>Remote</a:t>
            </a:r>
          </a:p>
          <a:p>
            <a:pPr algn="ctr"/>
            <a:r>
              <a:rPr lang="en-US" sz="1800" dirty="0" smtClean="0"/>
              <a:t>handling room</a:t>
            </a:r>
            <a:endParaRPr lang="en-US" sz="1800" dirty="0"/>
          </a:p>
        </p:txBody>
      </p:sp>
      <p:cxnSp>
        <p:nvCxnSpPr>
          <p:cNvPr id="41" name="Straight Arrow Connector 40"/>
          <p:cNvCxnSpPr>
            <a:stCxn id="40" idx="2"/>
          </p:cNvCxnSpPr>
          <p:nvPr/>
        </p:nvCxnSpPr>
        <p:spPr>
          <a:xfrm flipH="1">
            <a:off x="776713" y="2000362"/>
            <a:ext cx="965104" cy="1905066"/>
          </a:xfrm>
          <a:prstGeom prst="straightConnector1">
            <a:avLst/>
          </a:prstGeom>
          <a:ln>
            <a:solidFill>
              <a:srgbClr val="004C97"/>
            </a:solidFill>
            <a:tailEnd type="triangle"/>
          </a:ln>
        </p:spPr>
        <p:style>
          <a:lnRef idx="2">
            <a:schemeClr val="accent1"/>
          </a:lnRef>
          <a:fillRef idx="0">
            <a:schemeClr val="accent1"/>
          </a:fillRef>
          <a:effectRef idx="1">
            <a:schemeClr val="accent1"/>
          </a:effectRef>
          <a:fontRef idx="minor">
            <a:schemeClr val="tx1"/>
          </a:fontRef>
        </p:style>
      </p:cxnSp>
      <p:sp>
        <p:nvSpPr>
          <p:cNvPr id="27" name="Date Placeholder 3"/>
          <p:cNvSpPr txBox="1">
            <a:spLocks/>
          </p:cNvSpPr>
          <p:nvPr/>
        </p:nvSpPr>
        <p:spPr>
          <a:xfrm>
            <a:off x="6450013" y="6515100"/>
            <a:ext cx="1076325" cy="241300"/>
          </a:xfrm>
          <a:prstGeom prst="rect">
            <a:avLst/>
          </a:prstGeom>
        </p:spPr>
        <p:txBody>
          <a:bodyPr vert="horz" wrap="square" lIns="0" tIns="0" rIns="0" bIns="0" numCol="1" anchor="t" anchorCtr="0" compatLnSpc="1">
            <a:prstTxWarp prst="textNoShape">
              <a:avLst/>
            </a:prstTxWarp>
          </a:bodyPr>
          <a:lstStyle>
            <a:defPPr>
              <a:defRPr lang="en-US"/>
            </a:defPPr>
            <a:lvl1pPr algn="r" defTabSz="457200" rtl="0" fontAlgn="base">
              <a:spcBef>
                <a:spcPct val="0"/>
              </a:spcBef>
              <a:spcAft>
                <a:spcPct val="0"/>
              </a:spcAft>
              <a:defRPr sz="1200" kern="1200">
                <a:solidFill>
                  <a:srgbClr val="004C97"/>
                </a:solidFill>
                <a:latin typeface="Helvetica" panose="020B060402020202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r>
              <a:rPr lang="en-US" altLang="en-US" dirty="0" smtClean="0"/>
              <a:t>10/20/15</a:t>
            </a:r>
            <a:endParaRPr lang="en-US" altLang="en-US" dirty="0"/>
          </a:p>
        </p:txBody>
      </p:sp>
    </p:spTree>
    <p:extLst>
      <p:ext uri="{BB962C8B-B14F-4D97-AF65-F5344CB8AC3E}">
        <p14:creationId xmlns:p14="http://schemas.microsoft.com/office/powerpoint/2010/main" val="3816308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to MC-1 with temporary labyrinth</a:t>
            </a:r>
            <a:endParaRPr lang="en-US" dirty="0"/>
          </a:p>
        </p:txBody>
      </p:sp>
      <p:sp>
        <p:nvSpPr>
          <p:cNvPr id="5" name="Slide Number Placeholder 4"/>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3436"/>
            <a:ext cx="9144000" cy="3622463"/>
          </a:xfrm>
          <a:prstGeom prst="rect">
            <a:avLst/>
          </a:prstGeom>
        </p:spPr>
      </p:pic>
      <p:sp>
        <p:nvSpPr>
          <p:cNvPr id="8" name="TextBox 7"/>
          <p:cNvSpPr txBox="1"/>
          <p:nvPr/>
        </p:nvSpPr>
        <p:spPr>
          <a:xfrm>
            <a:off x="6181767" y="2147673"/>
            <a:ext cx="2733633" cy="461665"/>
          </a:xfrm>
          <a:prstGeom prst="rect">
            <a:avLst/>
          </a:prstGeom>
          <a:noFill/>
        </p:spPr>
        <p:txBody>
          <a:bodyPr wrap="none" rtlCol="0">
            <a:spAutoFit/>
          </a:bodyPr>
          <a:lstStyle/>
          <a:p>
            <a:r>
              <a:rPr lang="en-US" dirty="0" smtClean="0"/>
              <a:t>Extraction enclosure</a:t>
            </a:r>
            <a:endParaRPr lang="en-US" dirty="0"/>
          </a:p>
        </p:txBody>
      </p:sp>
      <p:cxnSp>
        <p:nvCxnSpPr>
          <p:cNvPr id="10" name="Straight Arrow Connector 9"/>
          <p:cNvCxnSpPr/>
          <p:nvPr/>
        </p:nvCxnSpPr>
        <p:spPr>
          <a:xfrm flipH="1">
            <a:off x="7272472" y="2448453"/>
            <a:ext cx="276111" cy="134169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228600" y="2220483"/>
            <a:ext cx="2232589" cy="1200329"/>
            <a:chOff x="228600" y="1224815"/>
            <a:chExt cx="2232589" cy="1200329"/>
          </a:xfrm>
        </p:grpSpPr>
        <p:sp>
          <p:nvSpPr>
            <p:cNvPr id="12" name="TextBox 11"/>
            <p:cNvSpPr txBox="1"/>
            <p:nvPr/>
          </p:nvSpPr>
          <p:spPr>
            <a:xfrm>
              <a:off x="228600" y="1224815"/>
              <a:ext cx="2232589" cy="1200329"/>
            </a:xfrm>
            <a:prstGeom prst="rect">
              <a:avLst/>
            </a:prstGeom>
            <a:noFill/>
          </p:spPr>
          <p:txBody>
            <a:bodyPr wrap="square" rtlCol="0">
              <a:spAutoFit/>
            </a:bodyPr>
            <a:lstStyle/>
            <a:p>
              <a:r>
                <a:rPr lang="en-US" sz="1800" dirty="0" smtClean="0"/>
                <a:t>            Legend</a:t>
              </a:r>
            </a:p>
            <a:p>
              <a:r>
                <a:rPr lang="en-US" sz="1800" dirty="0" smtClean="0"/>
                <a:t>No access</a:t>
              </a:r>
            </a:p>
            <a:p>
              <a:r>
                <a:rPr lang="en-US" sz="1800" dirty="0" smtClean="0"/>
                <a:t>Access</a:t>
              </a:r>
            </a:p>
            <a:p>
              <a:r>
                <a:rPr lang="en-US" sz="1800" dirty="0" smtClean="0"/>
                <a:t>Uncertain</a:t>
              </a:r>
              <a:endParaRPr lang="en-US" sz="1800" dirty="0"/>
            </a:p>
          </p:txBody>
        </p:sp>
        <p:cxnSp>
          <p:nvCxnSpPr>
            <p:cNvPr id="14" name="Straight Connector 13"/>
            <p:cNvCxnSpPr/>
            <p:nvPr/>
          </p:nvCxnSpPr>
          <p:spPr>
            <a:xfrm>
              <a:off x="1368906" y="1700613"/>
              <a:ext cx="80172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68906" y="1947017"/>
              <a:ext cx="801726" cy="0"/>
            </a:xfrm>
            <a:prstGeom prst="line">
              <a:avLst/>
            </a:prstGeom>
            <a:ln w="762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68906" y="2220483"/>
              <a:ext cx="801726" cy="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3" name="Rectangle 2"/>
          <p:cNvSpPr/>
          <p:nvPr/>
        </p:nvSpPr>
        <p:spPr>
          <a:xfrm>
            <a:off x="95060" y="958613"/>
            <a:ext cx="8820339" cy="1200329"/>
          </a:xfrm>
          <a:prstGeom prst="rect">
            <a:avLst/>
          </a:prstGeom>
        </p:spPr>
        <p:txBody>
          <a:bodyPr wrap="square">
            <a:spAutoFit/>
          </a:bodyPr>
          <a:lstStyle/>
          <a:p>
            <a:pPr marL="342900" indent="-342900">
              <a:buFont typeface="Arial" panose="020B0604020202020204" pitchFamily="34" charset="0"/>
              <a:buChar char="•"/>
            </a:pPr>
            <a:r>
              <a:rPr lang="en-US" altLang="en-US" sz="1800" dirty="0">
                <a:latin typeface="Helvetica" panose="020B0604020202020204" pitchFamily="34" charset="0"/>
              </a:rPr>
              <a:t>Muon g-2 experiment run starts with </a:t>
            </a:r>
            <a:r>
              <a:rPr lang="en-US" sz="1800" dirty="0">
                <a:latin typeface="Helvetica" panose="020B0604020202020204" pitchFamily="34" charset="0"/>
              </a:rPr>
              <a:t>M4 upstream labyrinth in position and interlocked gate forming the boundary of the extraction enclosure</a:t>
            </a:r>
          </a:p>
          <a:p>
            <a:pPr marL="342900" indent="-342900">
              <a:buFont typeface="Arial" panose="020B0604020202020204" pitchFamily="34" charset="0"/>
              <a:buChar char="•"/>
            </a:pPr>
            <a:r>
              <a:rPr lang="en-US" sz="1800" dirty="0">
                <a:latin typeface="Helvetica" panose="020B0604020202020204" pitchFamily="34" charset="0"/>
              </a:rPr>
              <a:t>M4 beam line is built in the section between the upstream labyrinth and the diagnostic absorber</a:t>
            </a:r>
          </a:p>
        </p:txBody>
      </p:sp>
      <p:sp>
        <p:nvSpPr>
          <p:cNvPr id="18" name="Date Placeholder 3"/>
          <p:cNvSpPr>
            <a:spLocks noGrp="1"/>
          </p:cNvSpPr>
          <p:nvPr>
            <p:ph type="dt" sz="half" idx="10"/>
          </p:nvPr>
        </p:nvSpPr>
        <p:spPr>
          <a:xfrm>
            <a:off x="6450013" y="6515100"/>
            <a:ext cx="1076325" cy="241300"/>
          </a:xfrm>
        </p:spPr>
        <p:txBody>
          <a:bodyPr/>
          <a:lstStyle/>
          <a:p>
            <a:r>
              <a:rPr lang="en-US" altLang="en-US" dirty="0" smtClean="0"/>
              <a:t>10/20/15</a:t>
            </a:r>
            <a:endParaRPr lang="en-US" altLang="en-US" dirty="0"/>
          </a:p>
        </p:txBody>
      </p:sp>
    </p:spTree>
    <p:extLst>
      <p:ext uri="{BB962C8B-B14F-4D97-AF65-F5344CB8AC3E}">
        <p14:creationId xmlns:p14="http://schemas.microsoft.com/office/powerpoint/2010/main" val="1603478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11670</TotalTime>
  <Words>3534</Words>
  <Application>Microsoft Office PowerPoint</Application>
  <PresentationFormat>On-screen Show (4:3)</PresentationFormat>
  <Paragraphs>633</Paragraphs>
  <Slides>57</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0</vt:i4>
      </vt:variant>
      <vt:variant>
        <vt:lpstr>Slide Titles</vt:lpstr>
      </vt:variant>
      <vt:variant>
        <vt:i4>57</vt:i4>
      </vt:variant>
    </vt:vector>
  </HeadingPairs>
  <TitlesOfParts>
    <vt:vector size="67" baseType="lpstr">
      <vt:lpstr>ＭＳ Ｐゴシック</vt:lpstr>
      <vt:lpstr>ＭＳ Ｐゴシック</vt:lpstr>
      <vt:lpstr>Arial</vt:lpstr>
      <vt:lpstr>Calibri</vt:lpstr>
      <vt:lpstr>Geneva</vt:lpstr>
      <vt:lpstr>Helvetica</vt:lpstr>
      <vt:lpstr>Times New Roman</vt:lpstr>
      <vt:lpstr>Wingdings 3</vt:lpstr>
      <vt:lpstr>FNAL_TemplateMac_060514</vt:lpstr>
      <vt:lpstr>Fermilab: Footer Only</vt:lpstr>
      <vt:lpstr>Final design review for Accelerator Radiation Safety Improvements Level 3  Overview presentation for review panel </vt:lpstr>
      <vt:lpstr>Outline</vt:lpstr>
      <vt:lpstr>Purpose  of FDR (from Mu2e doc.db 5061-v2) </vt:lpstr>
      <vt:lpstr>Charge questions</vt:lpstr>
      <vt:lpstr>Regarding the Preliminary Shielding Assessments . . . </vt:lpstr>
      <vt:lpstr>Regarding the Preliminary Shielding Assessments . . . </vt:lpstr>
      <vt:lpstr>Muon campus modes</vt:lpstr>
      <vt:lpstr>Muon Campus schematic - partial</vt:lpstr>
      <vt:lpstr>Beam to MC-1 with temporary labyrinth</vt:lpstr>
      <vt:lpstr>Beam to MC-1 building after labyrinth removal</vt:lpstr>
      <vt:lpstr>Beam to Diagnostic Absorber</vt:lpstr>
      <vt:lpstr>Beam to Mu2e</vt:lpstr>
      <vt:lpstr>Input for Charge question 1</vt:lpstr>
      <vt:lpstr>Input for Charge question 1</vt:lpstr>
      <vt:lpstr>Input for Charge question 2</vt:lpstr>
      <vt:lpstr>Input for Charge question 3</vt:lpstr>
      <vt:lpstr>Input for Charge question 3</vt:lpstr>
      <vt:lpstr>Input for Charge question 4</vt:lpstr>
      <vt:lpstr>Input for Charge question 4</vt:lpstr>
      <vt:lpstr>Input for Charge question 5 – Friskers, Wallflowers, Air Monitors</vt:lpstr>
      <vt:lpstr>Input for Charge question 6</vt:lpstr>
      <vt:lpstr>Input for Charge question 6 - AP30 extraction region</vt:lpstr>
      <vt:lpstr>Input for Charge question 6 - AP30 extraction region</vt:lpstr>
      <vt:lpstr>Input for Charge question 6 - AP30 extraction region</vt:lpstr>
      <vt:lpstr>Input for Charge question 6 - M4 line shield wall</vt:lpstr>
      <vt:lpstr>Input for Charge question 6 - M4 line shield wall at Diagnostic Absorber</vt:lpstr>
      <vt:lpstr>Input for Charge question 6 - M4 line shield wall at Diagnostic Absorber</vt:lpstr>
      <vt:lpstr>MARS Simulations</vt:lpstr>
      <vt:lpstr>MARS Simulations - Surface water activation downstream of the Production Solenoid</vt:lpstr>
      <vt:lpstr>MARS Simulations - Surface water activation downstream of the Production Solenoid</vt:lpstr>
      <vt:lpstr>MARS Simulations – North Wall Prompt Rates, z=-300cm</vt:lpstr>
      <vt:lpstr>MARS Simulations – North Wall Prompt Rates, z=-600cm</vt:lpstr>
      <vt:lpstr>MARS Simulations – North Wall Prompt Rates</vt:lpstr>
      <vt:lpstr>MARS Simulations – Shielding Berm Prompt Rates</vt:lpstr>
      <vt:lpstr>MARS Simulations – Shielding Berm Prompt Rates (As reported in the PSA)</vt:lpstr>
      <vt:lpstr>MARS Simulations – field measurement of backfill density</vt:lpstr>
      <vt:lpstr>Elevation view – total flux at y = 0 cm</vt:lpstr>
      <vt:lpstr>Plan view  top of PS ceiling concrete – total flux at 378 cm</vt:lpstr>
      <vt:lpstr>Supplemental steel shielding</vt:lpstr>
      <vt:lpstr>MARS Simulations – Shielding Berm Prompt Rates</vt:lpstr>
      <vt:lpstr>MARS Simulations – Shielding Berm Prompt Rates</vt:lpstr>
      <vt:lpstr>MARS Simulations – Shielding Berm Prompt Rates</vt:lpstr>
      <vt:lpstr>MARS Simulations – Shielding Berm Prompt Rates</vt:lpstr>
      <vt:lpstr>MARS Simulations - Radiation Skyshine</vt:lpstr>
      <vt:lpstr>MARS Simulations - Radiation Skyshine</vt:lpstr>
      <vt:lpstr>MARS simulations – Air Activation</vt:lpstr>
      <vt:lpstr>PowerPoint Presentation</vt:lpstr>
      <vt:lpstr>PowerPoint Presentation</vt:lpstr>
      <vt:lpstr>PowerPoint Presentation</vt:lpstr>
      <vt:lpstr>MARS simulations – Air Activation</vt:lpstr>
      <vt:lpstr>MARS simulations – Air Activation</vt:lpstr>
      <vt:lpstr>MARS simulations – Air Activation</vt:lpstr>
      <vt:lpstr>MARS simulations – Air Activation</vt:lpstr>
      <vt:lpstr>MARS simulations – Air Activation</vt:lpstr>
      <vt:lpstr>MARS simulations – Air Activation</vt:lpstr>
      <vt:lpstr>MARS simulations – Air Activation</vt:lpstr>
      <vt:lpstr>PowerPoint Presentation</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subsequent_ultimate 4 stage run</dc:title>
  <dc:creator>Anthony F. Leveling x4041 03438N</dc:creator>
  <cp:lastModifiedBy>Anthony F. Leveling x4041 03438N</cp:lastModifiedBy>
  <cp:revision>316</cp:revision>
  <cp:lastPrinted>2014-01-20T19:40:21Z</cp:lastPrinted>
  <dcterms:created xsi:type="dcterms:W3CDTF">2015-09-02T17:38:18Z</dcterms:created>
  <dcterms:modified xsi:type="dcterms:W3CDTF">2015-10-20T12:12:03Z</dcterms:modified>
</cp:coreProperties>
</file>