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106" r:id="rId3"/>
    <p:sldMasterId id="2147484118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6" r:id="rId6"/>
    <p:sldId id="269" r:id="rId7"/>
    <p:sldId id="281" r:id="rId8"/>
    <p:sldId id="270" r:id="rId9"/>
    <p:sldId id="283" r:id="rId10"/>
    <p:sldId id="286" r:id="rId11"/>
    <p:sldId id="268" r:id="rId12"/>
    <p:sldId id="280" r:id="rId13"/>
    <p:sldId id="278" r:id="rId14"/>
    <p:sldId id="276" r:id="rId15"/>
    <p:sldId id="287" r:id="rId16"/>
    <p:sldId id="274" r:id="rId17"/>
    <p:sldId id="279" r:id="rId18"/>
    <p:sldId id="284" r:id="rId19"/>
    <p:sldId id="291" r:id="rId20"/>
    <p:sldId id="290" r:id="rId21"/>
    <p:sldId id="292" r:id="rId22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5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spron\Documents\work\Mu2e\DPA\RRR-req-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05555555555561E-2"/>
          <c:y val="0.1344103335397682"/>
          <c:w val="0.82126313622561875"/>
          <c:h val="0.74960983809608073"/>
        </c:manualLayout>
      </c:layout>
      <c:scatterChart>
        <c:scatterStyle val="smoothMarker"/>
        <c:varyColors val="0"/>
        <c:ser>
          <c:idx val="1"/>
          <c:order val="0"/>
          <c:tx>
            <c:v>η=0.357</c:v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'RRR600 limits last'!$A$2:$A$38</c:f>
              <c:numCache>
                <c:formatCode>0.00E+00</c:formatCode>
                <c:ptCount val="37"/>
                <c:pt idx="0">
                  <c:v>9.9999999999999943E-8</c:v>
                </c:pt>
                <c:pt idx="1">
                  <c:v>1.9999999999999999E-7</c:v>
                </c:pt>
                <c:pt idx="2">
                  <c:v>2.9999999999999999E-7</c:v>
                </c:pt>
                <c:pt idx="3">
                  <c:v>3.9999999999999998E-7</c:v>
                </c:pt>
                <c:pt idx="4">
                  <c:v>4.9999999999999998E-7</c:v>
                </c:pt>
                <c:pt idx="5">
                  <c:v>5.9999999999999997E-7</c:v>
                </c:pt>
                <c:pt idx="6">
                  <c:v>6.9999999999999997E-7</c:v>
                </c:pt>
                <c:pt idx="7">
                  <c:v>7.9999999999999996E-7</c:v>
                </c:pt>
                <c:pt idx="8">
                  <c:v>8.9999999999999996E-7</c:v>
                </c:pt>
                <c:pt idx="9">
                  <c:v>9.9999999999999995E-7</c:v>
                </c:pt>
                <c:pt idx="10">
                  <c:v>1.9999999999999999E-6</c:v>
                </c:pt>
                <c:pt idx="11">
                  <c:v>3.0000000000000001E-6</c:v>
                </c:pt>
                <c:pt idx="12">
                  <c:v>3.9999999999999998E-6</c:v>
                </c:pt>
                <c:pt idx="13">
                  <c:v>5.0000000000000004E-6</c:v>
                </c:pt>
                <c:pt idx="14">
                  <c:v>6.0000000000000002E-6</c:v>
                </c:pt>
                <c:pt idx="15">
                  <c:v>6.9999999999999999E-6</c:v>
                </c:pt>
                <c:pt idx="16">
                  <c:v>7.9999999999999996E-6</c:v>
                </c:pt>
                <c:pt idx="17">
                  <c:v>9.0000000000000002E-6</c:v>
                </c:pt>
                <c:pt idx="18">
                  <c:v>1.0000000000000001E-5</c:v>
                </c:pt>
                <c:pt idx="19">
                  <c:v>2.0000000000000002E-5</c:v>
                </c:pt>
                <c:pt idx="20">
                  <c:v>3.0000000000000001E-5</c:v>
                </c:pt>
                <c:pt idx="21">
                  <c:v>4.0000000000000003E-5</c:v>
                </c:pt>
                <c:pt idx="22">
                  <c:v>5.0000000000000002E-5</c:v>
                </c:pt>
                <c:pt idx="23">
                  <c:v>6.0000000000000002E-5</c:v>
                </c:pt>
                <c:pt idx="24">
                  <c:v>6.9999999999999994E-5</c:v>
                </c:pt>
                <c:pt idx="25">
                  <c:v>8.0000000000000007E-5</c:v>
                </c:pt>
                <c:pt idx="26">
                  <c:v>9.0000000000000006E-5</c:v>
                </c:pt>
                <c:pt idx="27">
                  <c:v>1E-4</c:v>
                </c:pt>
                <c:pt idx="28">
                  <c:v>2.0000000000000001E-4</c:v>
                </c:pt>
                <c:pt idx="29">
                  <c:v>2.9999999999999997E-4</c:v>
                </c:pt>
                <c:pt idx="30">
                  <c:v>4.0000000000000002E-4</c:v>
                </c:pt>
                <c:pt idx="31">
                  <c:v>5.0000000000000001E-4</c:v>
                </c:pt>
                <c:pt idx="32">
                  <c:v>5.9999999999999995E-4</c:v>
                </c:pt>
                <c:pt idx="33">
                  <c:v>6.9999999999999999E-4</c:v>
                </c:pt>
                <c:pt idx="34">
                  <c:v>8.0000000000000004E-4</c:v>
                </c:pt>
                <c:pt idx="35">
                  <c:v>8.9999999999999998E-4</c:v>
                </c:pt>
                <c:pt idx="36">
                  <c:v>1E-3</c:v>
                </c:pt>
              </c:numCache>
            </c:numRef>
          </c:xVal>
          <c:yVal>
            <c:numRef>
              <c:f>'RRR600 limits last'!$I$2:$I$38</c:f>
              <c:numCache>
                <c:formatCode>0.00E+00</c:formatCode>
                <c:ptCount val="37"/>
                <c:pt idx="0">
                  <c:v>591.89754234382622</c:v>
                </c:pt>
                <c:pt idx="1">
                  <c:v>584.01100165770754</c:v>
                </c:pt>
                <c:pt idx="2">
                  <c:v>576.33186068676491</c:v>
                </c:pt>
                <c:pt idx="3">
                  <c:v>568.85204433458193</c:v>
                </c:pt>
                <c:pt idx="4">
                  <c:v>561.56389133845289</c:v>
                </c:pt>
                <c:pt idx="5">
                  <c:v>554.46012809447473</c:v>
                </c:pt>
                <c:pt idx="6">
                  <c:v>547.53384444449091</c:v>
                </c:pt>
                <c:pt idx="7">
                  <c:v>540.77847125545304</c:v>
                </c:pt>
                <c:pt idx="8">
                  <c:v>534.18775963828546</c:v>
                </c:pt>
                <c:pt idx="9">
                  <c:v>527.75576166806718</c:v>
                </c:pt>
                <c:pt idx="10">
                  <c:v>471.03930230263563</c:v>
                </c:pt>
                <c:pt idx="11">
                  <c:v>425.33023267169852</c:v>
                </c:pt>
                <c:pt idx="12">
                  <c:v>387.70757089419311</c:v>
                </c:pt>
                <c:pt idx="13">
                  <c:v>356.19984951859885</c:v>
                </c:pt>
                <c:pt idx="14">
                  <c:v>329.42829366266892</c:v>
                </c:pt>
                <c:pt idx="15">
                  <c:v>306.39966060927173</c:v>
                </c:pt>
                <c:pt idx="16">
                  <c:v>286.38029138421882</c:v>
                </c:pt>
                <c:pt idx="17">
                  <c:v>268.81650904313165</c:v>
                </c:pt>
                <c:pt idx="18">
                  <c:v>253.28261625602789</c:v>
                </c:pt>
                <c:pt idx="19">
                  <c:v>160.52263575495411</c:v>
                </c:pt>
                <c:pt idx="20">
                  <c:v>117.49302985628395</c:v>
                </c:pt>
                <c:pt idx="21">
                  <c:v>92.655775648297364</c:v>
                </c:pt>
                <c:pt idx="22">
                  <c:v>76.486939418224537</c:v>
                </c:pt>
                <c:pt idx="23">
                  <c:v>65.122738105243968</c:v>
                </c:pt>
                <c:pt idx="24">
                  <c:v>56.698625456042748</c:v>
                </c:pt>
                <c:pt idx="25">
                  <c:v>50.20432144442325</c:v>
                </c:pt>
                <c:pt idx="26">
                  <c:v>45.044849824675069</c:v>
                </c:pt>
                <c:pt idx="27">
                  <c:v>40.847022843838538</c:v>
                </c:pt>
                <c:pt idx="28">
                  <c:v>21.143209040821336</c:v>
                </c:pt>
                <c:pt idx="29">
                  <c:v>14.263009241629186</c:v>
                </c:pt>
                <c:pt idx="30">
                  <c:v>10.76120994660503</c:v>
                </c:pt>
                <c:pt idx="31">
                  <c:v>8.6399600988018559</c:v>
                </c:pt>
                <c:pt idx="32">
                  <c:v>7.2172881605929584</c:v>
                </c:pt>
                <c:pt idx="33">
                  <c:v>6.1968957524956103</c:v>
                </c:pt>
                <c:pt idx="34">
                  <c:v>5.4292931091434724</c:v>
                </c:pt>
                <c:pt idx="35">
                  <c:v>4.8308954205752945</c:v>
                </c:pt>
                <c:pt idx="36">
                  <c:v>4.3513093319052656</c:v>
                </c:pt>
              </c:numCache>
            </c:numRef>
          </c:yVal>
          <c:smooth val="1"/>
        </c:ser>
        <c:ser>
          <c:idx val="2"/>
          <c:order val="1"/>
          <c:tx>
            <c:v>η=0.535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'RRR600 limits last'!$A$2:$A$38</c:f>
              <c:numCache>
                <c:formatCode>0.00E+00</c:formatCode>
                <c:ptCount val="37"/>
                <c:pt idx="0">
                  <c:v>9.9999999999999943E-8</c:v>
                </c:pt>
                <c:pt idx="1">
                  <c:v>1.9999999999999999E-7</c:v>
                </c:pt>
                <c:pt idx="2">
                  <c:v>2.9999999999999999E-7</c:v>
                </c:pt>
                <c:pt idx="3">
                  <c:v>3.9999999999999998E-7</c:v>
                </c:pt>
                <c:pt idx="4">
                  <c:v>4.9999999999999998E-7</c:v>
                </c:pt>
                <c:pt idx="5">
                  <c:v>5.9999999999999997E-7</c:v>
                </c:pt>
                <c:pt idx="6">
                  <c:v>6.9999999999999997E-7</c:v>
                </c:pt>
                <c:pt idx="7">
                  <c:v>7.9999999999999996E-7</c:v>
                </c:pt>
                <c:pt idx="8">
                  <c:v>8.9999999999999996E-7</c:v>
                </c:pt>
                <c:pt idx="9">
                  <c:v>9.9999999999999995E-7</c:v>
                </c:pt>
                <c:pt idx="10">
                  <c:v>1.9999999999999999E-6</c:v>
                </c:pt>
                <c:pt idx="11">
                  <c:v>3.0000000000000001E-6</c:v>
                </c:pt>
                <c:pt idx="12">
                  <c:v>3.9999999999999998E-6</c:v>
                </c:pt>
                <c:pt idx="13">
                  <c:v>5.0000000000000004E-6</c:v>
                </c:pt>
                <c:pt idx="14">
                  <c:v>6.0000000000000002E-6</c:v>
                </c:pt>
                <c:pt idx="15">
                  <c:v>6.9999999999999999E-6</c:v>
                </c:pt>
                <c:pt idx="16">
                  <c:v>7.9999999999999996E-6</c:v>
                </c:pt>
                <c:pt idx="17">
                  <c:v>9.0000000000000002E-6</c:v>
                </c:pt>
                <c:pt idx="18">
                  <c:v>1.0000000000000001E-5</c:v>
                </c:pt>
                <c:pt idx="19">
                  <c:v>2.0000000000000002E-5</c:v>
                </c:pt>
                <c:pt idx="20">
                  <c:v>3.0000000000000001E-5</c:v>
                </c:pt>
                <c:pt idx="21">
                  <c:v>4.0000000000000003E-5</c:v>
                </c:pt>
                <c:pt idx="22">
                  <c:v>5.0000000000000002E-5</c:v>
                </c:pt>
                <c:pt idx="23">
                  <c:v>6.0000000000000002E-5</c:v>
                </c:pt>
                <c:pt idx="24">
                  <c:v>6.9999999999999994E-5</c:v>
                </c:pt>
                <c:pt idx="25">
                  <c:v>8.0000000000000007E-5</c:v>
                </c:pt>
                <c:pt idx="26">
                  <c:v>9.0000000000000006E-5</c:v>
                </c:pt>
                <c:pt idx="27">
                  <c:v>1E-4</c:v>
                </c:pt>
                <c:pt idx="28">
                  <c:v>2.0000000000000001E-4</c:v>
                </c:pt>
                <c:pt idx="29">
                  <c:v>2.9999999999999997E-4</c:v>
                </c:pt>
                <c:pt idx="30">
                  <c:v>4.0000000000000002E-4</c:v>
                </c:pt>
                <c:pt idx="31">
                  <c:v>5.0000000000000001E-4</c:v>
                </c:pt>
                <c:pt idx="32">
                  <c:v>5.9999999999999995E-4</c:v>
                </c:pt>
                <c:pt idx="33">
                  <c:v>6.9999999999999999E-4</c:v>
                </c:pt>
                <c:pt idx="34">
                  <c:v>8.0000000000000004E-4</c:v>
                </c:pt>
                <c:pt idx="35">
                  <c:v>8.9999999999999998E-4</c:v>
                </c:pt>
                <c:pt idx="36">
                  <c:v>1E-3</c:v>
                </c:pt>
              </c:numCache>
            </c:numRef>
          </c:xVal>
          <c:yVal>
            <c:numRef>
              <c:f>'RRR600 limits last'!$J$2:$J$38</c:f>
              <c:numCache>
                <c:formatCode>0.00E+00</c:formatCode>
                <c:ptCount val="37"/>
                <c:pt idx="0">
                  <c:v>594.56891168540972</c:v>
                </c:pt>
                <c:pt idx="1">
                  <c:v>589.23526375949518</c:v>
                </c:pt>
                <c:pt idx="2">
                  <c:v>583.99645723654442</c:v>
                </c:pt>
                <c:pt idx="3">
                  <c:v>578.84998474515851</c:v>
                </c:pt>
                <c:pt idx="4">
                  <c:v>573.79342652675496</c:v>
                </c:pt>
                <c:pt idx="5">
                  <c:v>568.82444664198795</c:v>
                </c:pt>
                <c:pt idx="6">
                  <c:v>563.94078937258666</c:v>
                </c:pt>
                <c:pt idx="7">
                  <c:v>559.14027580696904</c:v>
                </c:pt>
                <c:pt idx="8">
                  <c:v>554.42080059877219</c:v>
                </c:pt>
                <c:pt idx="9">
                  <c:v>549.78032888816733</c:v>
                </c:pt>
                <c:pt idx="10">
                  <c:v>507.31808339302859</c:v>
                </c:pt>
                <c:pt idx="11">
                  <c:v>470.94470205753566</c:v>
                </c:pt>
                <c:pt idx="12">
                  <c:v>439.43813565516956</c:v>
                </c:pt>
                <c:pt idx="13">
                  <c:v>411.88285284497897</c:v>
                </c:pt>
                <c:pt idx="14">
                  <c:v>387.57940862919423</c:v>
                </c:pt>
                <c:pt idx="15">
                  <c:v>365.98424481896052</c:v>
                </c:pt>
                <c:pt idx="16">
                  <c:v>346.66855354393607</c:v>
                </c:pt>
                <c:pt idx="17">
                  <c:v>329.28951418333628</c:v>
                </c:pt>
                <c:pt idx="18">
                  <c:v>313.56976890946578</c:v>
                </c:pt>
                <c:pt idx="19">
                  <c:v>212.24666617497604</c:v>
                </c:pt>
                <c:pt idx="20">
                  <c:v>160.41282608828683</c:v>
                </c:pt>
                <c:pt idx="21">
                  <c:v>128.9269247129109</c:v>
                </c:pt>
                <c:pt idx="22">
                  <c:v>107.77316048636123</c:v>
                </c:pt>
                <c:pt idx="23">
                  <c:v>92.582611702312064</c:v>
                </c:pt>
                <c:pt idx="24">
                  <c:v>81.145247882017188</c:v>
                </c:pt>
                <c:pt idx="25">
                  <c:v>72.223041184199403</c:v>
                </c:pt>
                <c:pt idx="26">
                  <c:v>65.068526772789525</c:v>
                </c:pt>
                <c:pt idx="27">
                  <c:v>59.203723944937238</c:v>
                </c:pt>
                <c:pt idx="28">
                  <c:v>31.138105122327552</c:v>
                </c:pt>
                <c:pt idx="29">
                  <c:v>21.124162522239839</c:v>
                </c:pt>
                <c:pt idx="30">
                  <c:v>15.98380711636749</c:v>
                </c:pt>
                <c:pt idx="31">
                  <c:v>12.855539179300274</c:v>
                </c:pt>
                <c:pt idx="32">
                  <c:v>10.751342177358868</c:v>
                </c:pt>
                <c:pt idx="33">
                  <c:v>9.239086767078831</c:v>
                </c:pt>
                <c:pt idx="34">
                  <c:v>8.0997914787496885</c:v>
                </c:pt>
                <c:pt idx="35">
                  <c:v>7.2106303148108948</c:v>
                </c:pt>
                <c:pt idx="36">
                  <c:v>6.4973756456293197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50768"/>
        <c:axId val="193551160"/>
      </c:scatterChart>
      <c:valAx>
        <c:axId val="193550768"/>
        <c:scaling>
          <c:logBase val="10"/>
          <c:orientation val="minMax"/>
          <c:max val="1.0000000000000002E-3"/>
          <c:min val="1.0000000000000004E-7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/>
                </a:pPr>
                <a:r>
                  <a:rPr lang="en-US" sz="2400" baseline="0"/>
                  <a:t>DPA</a:t>
                </a:r>
              </a:p>
            </c:rich>
          </c:tx>
          <c:layout>
            <c:manualLayout>
              <c:xMode val="edge"/>
              <c:yMode val="edge"/>
              <c:x val="0.75821705501644721"/>
              <c:y val="0.90635269461373824"/>
            </c:manualLayout>
          </c:layout>
          <c:overlay val="0"/>
        </c:title>
        <c:numFmt formatCode="0.00E+00" sourceLinked="1"/>
        <c:majorTickMark val="out"/>
        <c:minorTickMark val="out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93551160"/>
        <c:crosses val="autoZero"/>
        <c:crossBetween val="midCat"/>
      </c:valAx>
      <c:valAx>
        <c:axId val="193551160"/>
        <c:scaling>
          <c:orientation val="minMax"/>
          <c:max val="6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aseline="0"/>
                </a:pPr>
                <a:r>
                  <a:rPr lang="en-US" sz="2400" baseline="0"/>
                  <a:t>RRR</a:t>
                </a:r>
              </a:p>
            </c:rich>
          </c:tx>
          <c:layout>
            <c:manualLayout>
              <c:xMode val="edge"/>
              <c:yMode val="edge"/>
              <c:x val="1.3422715168738969E-2"/>
              <c:y val="0.413132256772988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9355076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4.5421906216946764E-2"/>
          <c:y val="2.247191011235955E-2"/>
          <c:w val="0.93403180945665376"/>
          <c:h val="0.11110796543690465"/>
        </c:manualLayout>
      </c:layout>
      <c:overlay val="0"/>
      <c:txPr>
        <a:bodyPr/>
        <a:lstStyle/>
        <a:p>
          <a:pPr>
            <a:defRPr sz="2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0.64539</cdr:x>
      <cdr:y>0.75843</cdr:y>
    </cdr:from>
    <cdr:to>
      <cdr:x>0.91031</cdr:x>
      <cdr:y>0.75843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3417906" y="2571754"/>
          <a:ext cx="1402989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0.64386</cdr:x>
      <cdr:y>0.76123</cdr:y>
    </cdr:from>
    <cdr:to>
      <cdr:x>0.64388</cdr:x>
      <cdr:y>0.88202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3409841" y="2581262"/>
          <a:ext cx="106" cy="40958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0.61194</cdr:x>
      <cdr:y>0.75843</cdr:y>
    </cdr:from>
    <cdr:to>
      <cdr:x>0.90671</cdr:x>
      <cdr:y>0.75843</cdr:y>
    </cdr:to>
    <cdr:cxnSp macro="">
      <cdr:nvCxnSpPr>
        <cdr:cNvPr id="2" name="Straight Connector 2"/>
        <cdr:cNvCxnSpPr/>
      </cdr:nvCxnSpPr>
      <cdr:spPr>
        <a:xfrm xmlns:a="http://schemas.openxmlformats.org/drawingml/2006/main" flipH="1" flipV="1">
          <a:off x="3240773" y="2571754"/>
          <a:ext cx="1561072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0.60791</cdr:x>
      <cdr:y>0.75843</cdr:y>
    </cdr:from>
    <cdr:to>
      <cdr:x>0.60841</cdr:x>
      <cdr:y>0.88483</cdr:y>
    </cdr:to>
    <cdr:cxnSp macro="">
      <cdr:nvCxnSpPr>
        <cdr:cNvPr id="5" name="Straight Connector 3"/>
        <cdr:cNvCxnSpPr/>
      </cdr:nvCxnSpPr>
      <cdr:spPr>
        <a:xfrm xmlns:a="http://schemas.openxmlformats.org/drawingml/2006/main" flipH="1" flipV="1">
          <a:off x="3219453" y="2571760"/>
          <a:ext cx="2648" cy="42861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9DDC-8989-4391-9F8E-8B2C53BCD7A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ADC6-5EBA-47A3-8E76-2AA8388A8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1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9814-50D4-4119-AC4D-7FDC34039F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7CA5B-D200-408C-95D4-BA96FD14C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24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12F1-3C15-4012-BC68-EABE891AFB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F976B-709B-4063-B7A9-5160DDD44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55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3066-436C-426F-96C3-0A2EC8E182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DBA67-8CFA-4360-9417-607F90EBA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12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09ED-901F-4054-B9FE-12B1470A3D1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252C4-1EE2-4EF9-8C63-588CD277A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94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859D-9F93-4171-BD6B-1A4F9202B41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B004D-E2BD-4B41-92C6-8064F84F2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1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894B-813E-44E9-BD0A-5774DC1480B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FEEB-3C9A-4864-AAC7-6A878E374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92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F21D-DA56-4C46-8A3D-DAFEC6E54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F3A14-AECE-465B-B69A-A5FFC8EAD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25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5ECA-4EA1-474C-91DE-5B5ED2DE274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38705-C475-4047-BF76-BF66F64BE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8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3260-2EDF-4FC9-9824-7DED09FF7AF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FDE83-04DA-4D85-AE17-89149A925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58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9E7F-E37C-4B40-8B67-82FD4CA0F2C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C963F-6F49-4B7C-B93F-3582F8967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218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96A2-E881-4C31-AAF2-C4E4371A8D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5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7583-B300-4EF3-8457-B99D0F7E1F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3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33C-4F80-413C-A1B8-694936A509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0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6BC0-1368-4BF3-8A6F-255B0A2FF8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5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8C91-5B92-4547-81C4-5EAB67EA60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76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F626-5CB7-48E4-9B93-D5B36F39F9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33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4934-00FA-4C44-BBBA-5CCBEBE78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4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5BE3-0840-48B1-9277-A88DF87ADB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27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6C74-74A4-45E5-B0E6-9A4D3D3C5E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3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DA72-084A-4053-8E46-8160A8079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92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3A50-CC02-462B-8717-898B8FB130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8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11/16/2015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E42A6C6C-D4B6-4488-B169-52B345261DB0}" type="datetime1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/>
            <a:fld id="{7499A99F-8CE5-4D09-9E6B-36E1FFE50E9F}" type="slidenum">
              <a:rPr lang="en-US" altLang="en-US" smtClean="0">
                <a:ea typeface="+mn-ea"/>
              </a:rPr>
              <a:pPr defTabSz="914400"/>
              <a:t>‹#›</a:t>
            </a:fld>
            <a:endParaRPr lang="en-US" altLang="en-US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71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B4822A4-4EC3-4842-85C2-C2376B0B0F0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24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Mu2e Heat and Radiation Shield MARS15 Modeling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09734" y="4841875"/>
            <a:ext cx="810895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  <a:ea typeface="Geneva" pitchFamily="121" charset="-128"/>
              </a:rPr>
              <a:t>Vitaly Pronskikh</a:t>
            </a:r>
          </a:p>
          <a:p>
            <a:r>
              <a:rPr lang="en-US" dirty="0">
                <a:latin typeface="Calibri" panose="020F0502020204030204" pitchFamily="34" charset="0"/>
              </a:rPr>
              <a:t>Mu2e Target, Remote Handling, and Heat &amp; Radiation Shield Technical </a:t>
            </a:r>
            <a:r>
              <a:rPr lang="en-US" dirty="0" smtClean="0">
                <a:latin typeface="Calibri" panose="020F0502020204030204" pitchFamily="34" charset="0"/>
              </a:rPr>
              <a:t>Review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Geneva" pitchFamily="121" charset="-128"/>
              </a:rPr>
              <a:t>November 16-18,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Power density distribution in the coils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" y="1335041"/>
            <a:ext cx="4448907" cy="4148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92" y="1157481"/>
            <a:ext cx="4223208" cy="417065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01946" y="2076994"/>
            <a:ext cx="3681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2226" y="3827229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2226" y="3741111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66449" y="3781300"/>
            <a:ext cx="695777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2009" y="5608426"/>
            <a:ext cx="8082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Distribution in slice: +-10 cm in Y, 6 cm in X (thickness)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252049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40063" y="1923105"/>
            <a:ext cx="835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0.03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Absorbed dose distribution in the coils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81" y="1085796"/>
            <a:ext cx="4133919" cy="4110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7" y="1197925"/>
            <a:ext cx="4647064" cy="3886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76275" y="1899138"/>
            <a:ext cx="395727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56662" y="3694615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56662" y="3608497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60885" y="3648686"/>
            <a:ext cx="695777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2009" y="5411501"/>
            <a:ext cx="8082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Distribution in slice: +-10 cm in Y, 6 cm in X (thickness)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190502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-29023" y="1621710"/>
            <a:ext cx="835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350000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Transport Solenoid (TS1) coils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0922"/>
            <a:ext cx="4110038" cy="32414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900" y="4233940"/>
            <a:ext cx="3671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Coil </a:t>
            </a:r>
            <a:r>
              <a:rPr lang="it-IT" dirty="0" smtClean="0"/>
              <a:t>material:</a:t>
            </a:r>
          </a:p>
          <a:p>
            <a:r>
              <a:rPr lang="it-IT" dirty="0" smtClean="0"/>
              <a:t>NbTi </a:t>
            </a:r>
            <a:r>
              <a:rPr lang="it-IT" dirty="0"/>
              <a:t>8.27</a:t>
            </a:r>
            <a:r>
              <a:rPr lang="it-IT" dirty="0" smtClean="0"/>
              <a:t>%, Cu </a:t>
            </a:r>
            <a:r>
              <a:rPr lang="it-IT" dirty="0"/>
              <a:t>9.51%, G10 15.53</a:t>
            </a:r>
            <a:r>
              <a:rPr lang="it-IT" dirty="0" smtClean="0"/>
              <a:t>%, Al </a:t>
            </a:r>
            <a:r>
              <a:rPr lang="it-IT" dirty="0"/>
              <a:t>66.69% </a:t>
            </a:r>
            <a:r>
              <a:rPr lang="it-IT" dirty="0" smtClean="0"/>
              <a:t>Stabilizer </a:t>
            </a:r>
            <a:r>
              <a:rPr lang="it-IT" dirty="0"/>
              <a:t>Al 5083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810696" y="1558791"/>
            <a:ext cx="211442" cy="227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164125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23" y="863409"/>
            <a:ext cx="3059844" cy="305984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22138" y="1672469"/>
            <a:ext cx="5715093" cy="41203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75414"/>
              </p:ext>
            </p:extLst>
          </p:nvPr>
        </p:nvGraphicFramePr>
        <p:xfrm>
          <a:off x="3751933" y="4265638"/>
          <a:ext cx="5328259" cy="163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192"/>
                <a:gridCol w="1133475"/>
                <a:gridCol w="990600"/>
                <a:gridCol w="1002992"/>
              </a:tblGrid>
              <a:tr h="535837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  <a:tr h="319453">
                <a:tc>
                  <a:txBody>
                    <a:bodyPr/>
                    <a:lstStyle/>
                    <a:p>
                      <a:r>
                        <a:rPr lang="en-US" dirty="0" smtClean="0"/>
                        <a:t>Peak DPA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1.5·10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yr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  <a:tr h="319453">
                <a:tc>
                  <a:txBody>
                    <a:bodyPr/>
                    <a:lstStyle/>
                    <a:p>
                      <a:r>
                        <a:rPr lang="en-US" dirty="0" smtClean="0"/>
                        <a:t>Peak power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µW/g</a:t>
                      </a:r>
                      <a:endParaRPr lang="en-US" dirty="0"/>
                    </a:p>
                  </a:txBody>
                  <a:tcPr/>
                </a:tc>
              </a:tr>
              <a:tr h="31945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heat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06840" y="5536998"/>
            <a:ext cx="2888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doc-</a:t>
            </a:r>
            <a:r>
              <a:rPr lang="en-US" dirty="0" err="1"/>
              <a:t>db</a:t>
            </a:r>
            <a:r>
              <a:rPr lang="en-US" dirty="0"/>
              <a:t> 1092-v15 for requirements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61886" y="5873556"/>
            <a:ext cx="356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Absorbed dose ~ 20 </a:t>
            </a:r>
            <a:r>
              <a:rPr lang="en-US" dirty="0" err="1" smtClean="0"/>
              <a:t>kGy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78541"/>
            <a:ext cx="8229600" cy="5989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Summary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969958"/>
              </p:ext>
            </p:extLst>
          </p:nvPr>
        </p:nvGraphicFramePr>
        <p:xfrm>
          <a:off x="386862" y="1411299"/>
          <a:ext cx="8077200" cy="3354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261"/>
                <a:gridCol w="1714313"/>
                <a:gridCol w="1632626"/>
              </a:tblGrid>
              <a:tr h="317659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Limits</a:t>
                      </a:r>
                      <a:endParaRPr lang="en-US" dirty="0"/>
                    </a:p>
                  </a:txBody>
                  <a:tcPr/>
                </a:tc>
              </a:tr>
              <a:tr h="198537">
                <a:tc>
                  <a:txBody>
                    <a:bodyPr/>
                    <a:lstStyle/>
                    <a:p>
                      <a:r>
                        <a:rPr lang="en-US" dirty="0" smtClean="0"/>
                        <a:t>Peak Total Neutron flux in coils, yr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5.2*10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20</a:t>
                      </a:r>
                      <a:endParaRPr lang="en-US" sz="1800" baseline="300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85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Peak Neutron flux &gt; 100 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 in coils, yr</a:t>
                      </a:r>
                      <a:r>
                        <a:rPr lang="en-US" baseline="30000" dirty="0" smtClean="0"/>
                        <a:t>-1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2.0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20</a:t>
                      </a:r>
                      <a:endParaRPr lang="en-US" sz="1800" baseline="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7073">
                <a:tc>
                  <a:txBody>
                    <a:bodyPr/>
                    <a:lstStyle/>
                    <a:p>
                      <a:r>
                        <a:rPr lang="en-US" dirty="0" smtClean="0"/>
                        <a:t>Peak Power density, µW/g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17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30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8537">
                <a:tc>
                  <a:txBody>
                    <a:bodyPr/>
                    <a:lstStyle/>
                    <a:p>
                      <a:r>
                        <a:rPr lang="en-US" dirty="0" smtClean="0"/>
                        <a:t>Peak DPA, yr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1.4*10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-5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4-6*10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-5</a:t>
                      </a:r>
                      <a:endParaRPr lang="en-US" sz="1800" baseline="300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85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Peak DPA (TS1), </a:t>
                      </a:r>
                      <a:r>
                        <a:rPr lang="en-US" dirty="0" smtClean="0"/>
                        <a:t>yr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1.0*10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-6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1.5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-5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7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bsorbed dose, </a:t>
                      </a:r>
                      <a:r>
                        <a:rPr lang="en-US" dirty="0" err="1" smtClean="0"/>
                        <a:t>MGy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yr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0.33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0.35</a:t>
                      </a:r>
                    </a:p>
                  </a:txBody>
                  <a:tcPr/>
                </a:tc>
              </a:tr>
              <a:tr h="198537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heat load,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28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100</a:t>
                      </a:r>
                    </a:p>
                  </a:txBody>
                  <a:tcPr/>
                </a:tc>
              </a:tr>
              <a:tr h="198537">
                <a:tc>
                  <a:txBody>
                    <a:bodyPr/>
                    <a:lstStyle/>
                    <a:p>
                      <a:r>
                        <a:rPr lang="en-US" dirty="0" smtClean="0"/>
                        <a:t>Heat load in the HRS volume,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3.3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5314" y="5022568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Current </a:t>
            </a: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Mu2e 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HRS radiation design </a:t>
            </a: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solutions are safe during the lifetime of the 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experiment.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164125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21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89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7" y="1019993"/>
            <a:ext cx="6025173" cy="528058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181710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1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en-US" smtClean="0"/>
              <a:t>DPA modeling in MARS15</a:t>
            </a:r>
          </a:p>
        </p:txBody>
      </p:sp>
      <p:pic>
        <p:nvPicPr>
          <p:cNvPr id="71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524000"/>
            <a:ext cx="2708275" cy="762000"/>
          </a:xfrm>
          <a:noFill/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62000" y="114300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Damage cross section: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04800" y="2362200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E – projectile kinetic energy,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T – kinetic energy transferred to the recoil,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Td – displacement energy,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Tmax – highest (kinematic) energy,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Damage function: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         = 0 (T&lt;Td)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         = 1 (Td&lt;T&lt;2.5Td)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         = k(T)Ed/2Td (2.5Td&lt;T)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Ed – “damage” energy in elastic collision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Td – function of atomic number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k(T) – displacement efficiency (R.E.Stoller)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4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685800" y="56388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Kinchin-Pease model:</a:t>
            </a:r>
          </a:p>
        </p:txBody>
      </p:sp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31146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5257800" y="2362200"/>
            <a:ext cx="35925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Projectile energy 1 keV to 10 TeV</a:t>
            </a:r>
            <a:br>
              <a:rPr lang="en-US" altLang="en-US" sz="1800" smtClean="0">
                <a:solidFill>
                  <a:prstClr val="black"/>
                </a:solidFill>
                <a:ea typeface="+mn-ea"/>
              </a:rPr>
            </a:br>
            <a:endParaRPr lang="en-US" altLang="en-US" sz="1800" smtClean="0">
              <a:solidFill>
                <a:prstClr val="black"/>
              </a:solidFill>
              <a:ea typeface="+mn-ea"/>
            </a:endParaRP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Primary knock-on atom (PKA)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created in nuclear collisions can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generate a cascade of atomic</a:t>
            </a:r>
          </a:p>
          <a:p>
            <a:pPr defTabSz="914400" eaLnBrk="1" hangingPunct="1"/>
            <a:r>
              <a:rPr lang="en-US" altLang="en-US" sz="1800" smtClean="0">
                <a:solidFill>
                  <a:prstClr val="black"/>
                </a:solidFill>
                <a:ea typeface="+mn-ea"/>
              </a:rPr>
              <a:t>displacements.</a:t>
            </a:r>
          </a:p>
        </p:txBody>
      </p:sp>
      <p:pic>
        <p:nvPicPr>
          <p:cNvPr id="71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9338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7177" idx="1"/>
          </p:cNvCxnSpPr>
          <p:nvPr/>
        </p:nvCxnSpPr>
        <p:spPr>
          <a:xfrm rot="10800000" flipV="1">
            <a:off x="3276600" y="3240088"/>
            <a:ext cx="1981200" cy="798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AE77A9-A0D6-49E0-9219-D88340F4890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56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DPA modeling (contd)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07286D-968C-4FCF-B648-34D6E681399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500438" y="1447800"/>
          <a:ext cx="36623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Equation" r:id="rId3" imgW="2209680" imgH="431640" progId="Equation.DSMT4">
                  <p:embed/>
                </p:oleObj>
              </mc:Choice>
              <mc:Fallback>
                <p:oleObj name="Equation" r:id="rId3" imgW="2209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1447800"/>
                        <a:ext cx="3662362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3963987" y="2436813"/>
            <a:ext cx="912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"/>
          <p:cNvSpPr txBox="1">
            <a:spLocks noChangeArrowheads="1"/>
          </p:cNvSpPr>
          <p:nvPr/>
        </p:nvSpPr>
        <p:spPr bwMode="auto">
          <a:xfrm>
            <a:off x="3352800" y="2895600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damage cross section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143500" y="2019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7"/>
          <p:cNvSpPr txBox="1">
            <a:spLocks noChangeArrowheads="1"/>
          </p:cNvSpPr>
          <p:nvPr/>
        </p:nvSpPr>
        <p:spPr bwMode="auto">
          <a:xfrm>
            <a:off x="5257800" y="24384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particle flux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28600" y="2971800"/>
          <a:ext cx="2828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5" imgW="2120760" imgH="241200" progId="Equation.DSMT4">
                  <p:embed/>
                </p:oleObj>
              </mc:Choice>
              <mc:Fallback>
                <p:oleObj name="Equation" r:id="rId5" imgW="2120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2828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304800" y="3429000"/>
          <a:ext cx="22177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7" imgW="1574640" imgH="241200" progId="Equation.DSMT4">
                  <p:embed/>
                </p:oleObj>
              </mc:Choice>
              <mc:Fallback>
                <p:oleObj name="Equation" r:id="rId7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221773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Box 20"/>
          <p:cNvSpPr txBox="1">
            <a:spLocks noChangeArrowheads="1"/>
          </p:cNvSpPr>
          <p:nvPr/>
        </p:nvSpPr>
        <p:spPr bwMode="auto">
          <a:xfrm>
            <a:off x="2133600" y="47355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Example:</a:t>
            </a:r>
          </a:p>
        </p:txBody>
      </p:sp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304800" y="5257800"/>
          <a:ext cx="2641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9" imgW="1981080" imgH="228600" progId="Equation.DSMT4">
                  <p:embed/>
                </p:oleObj>
              </mc:Choice>
              <mc:Fallback>
                <p:oleObj name="Equation" r:id="rId9" imgW="1981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57800"/>
                        <a:ext cx="2641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9"/>
          <p:cNvGraphicFramePr>
            <a:graphicFrameLocks noChangeAspect="1"/>
          </p:cNvGraphicFramePr>
          <p:nvPr/>
        </p:nvGraphicFramePr>
        <p:xfrm>
          <a:off x="3048000" y="5105400"/>
          <a:ext cx="5624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11" imgW="3632040" imgH="393480" progId="Equation.DSMT4">
                  <p:embed/>
                </p:oleObj>
              </mc:Choice>
              <mc:Fallback>
                <p:oleObj name="Equation" r:id="rId11" imgW="363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5624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0"/>
          <p:cNvGraphicFramePr>
            <a:graphicFrameLocks noChangeAspect="1"/>
          </p:cNvGraphicFramePr>
          <p:nvPr/>
        </p:nvGraphicFramePr>
        <p:xfrm>
          <a:off x="609600" y="5746750"/>
          <a:ext cx="55546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13" imgW="3517560" imgH="393480" progId="Equation.DSMT4">
                  <p:embed/>
                </p:oleObj>
              </mc:Choice>
              <mc:Fallback>
                <p:oleObj name="Equation" r:id="rId13" imgW="3517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46750"/>
                        <a:ext cx="55546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Box 27"/>
          <p:cNvSpPr txBox="1">
            <a:spLocks noChangeArrowheads="1"/>
          </p:cNvSpPr>
          <p:nvPr/>
        </p:nvSpPr>
        <p:spPr bwMode="auto">
          <a:xfrm>
            <a:off x="6781800" y="22098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from MARS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400800" y="19050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Rectangle 30"/>
          <p:cNvSpPr>
            <a:spLocks noChangeArrowheads="1"/>
          </p:cNvSpPr>
          <p:nvPr/>
        </p:nvSpPr>
        <p:spPr bwMode="auto">
          <a:xfrm>
            <a:off x="3200400" y="3448050"/>
            <a:ext cx="5257800" cy="1200150"/>
          </a:xfrm>
          <a:prstGeom prst="rect">
            <a:avLst/>
          </a:prstGeom>
          <a:noFill/>
          <a:ln w="31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Radiation damage is displacement of atoms from their equilibrium position in a crystalline lattice due to irradiation with formation of interstitial atoms and vacancies in the lattice.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155333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596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18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MARS15 DPA model development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61" y="5047297"/>
            <a:ext cx="87094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omic Sans MS" pitchFamily="66" charset="0"/>
                <a:ea typeface="+mn-ea"/>
              </a:rPr>
              <a:t>Based on </a:t>
            </a:r>
            <a:r>
              <a:rPr lang="en-US" sz="2000" dirty="0" smtClean="0">
                <a:solidFill>
                  <a:srgbClr val="1F497D"/>
                </a:solidFill>
                <a:latin typeface="Comic Sans MS" pitchFamily="66" charset="0"/>
                <a:ea typeface="+mn-ea"/>
              </a:rPr>
              <a:t>ENDF/B-VII, calculated for 393 nuclides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omic Sans MS" pitchFamily="66" charset="0"/>
                <a:ea typeface="+mn-ea"/>
              </a:rPr>
              <a:t>NRT (industry standard) corrected for experimental </a:t>
            </a:r>
            <a:r>
              <a:rPr lang="el-GR" sz="2000" dirty="0" smtClean="0">
                <a:solidFill>
                  <a:srgbClr val="1F497D"/>
                </a:solidFill>
                <a:latin typeface="Comic Sans MS" pitchFamily="66" charset="0"/>
                <a:ea typeface="+mn-ea"/>
                <a:cs typeface="Calibri"/>
              </a:rPr>
              <a:t>η</a:t>
            </a:r>
            <a:endParaRPr lang="en-US" sz="2000" dirty="0" smtClean="0">
              <a:solidFill>
                <a:srgbClr val="1F497D"/>
              </a:solidFill>
              <a:latin typeface="Comic Sans MS" pitchFamily="66" charset="0"/>
              <a:ea typeface="+mn-ea"/>
              <a:cs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1F497D"/>
                </a:solidFill>
                <a:latin typeface="Comic Sans MS" pitchFamily="66" charset="0"/>
                <a:ea typeface="+mn-ea"/>
                <a:cs typeface="Calibri"/>
              </a:rPr>
              <a:t>η</a:t>
            </a:r>
            <a:r>
              <a:rPr lang="en-US" sz="2000" dirty="0" smtClean="0">
                <a:solidFill>
                  <a:srgbClr val="1F497D"/>
                </a:solidFill>
                <a:latin typeface="Comic Sans MS" pitchFamily="66" charset="0"/>
                <a:ea typeface="+mn-ea"/>
                <a:cs typeface="Calibri"/>
              </a:rPr>
              <a:t> – ratio </a:t>
            </a:r>
            <a:r>
              <a:rPr lang="en-US" sz="2000" dirty="0" smtClean="0">
                <a:solidFill>
                  <a:srgbClr val="1F497D"/>
                </a:solidFill>
                <a:latin typeface="Comic Sans MS" pitchFamily="66" charset="0"/>
                <a:ea typeface="+mn-ea"/>
              </a:rPr>
              <a:t>of </a:t>
            </a:r>
            <a:r>
              <a:rPr lang="en-US" sz="2000" dirty="0">
                <a:solidFill>
                  <a:srgbClr val="1F497D"/>
                </a:solidFill>
                <a:latin typeface="Comic Sans MS" pitchFamily="66" charset="0"/>
                <a:ea typeface="+mn-ea"/>
              </a:rPr>
              <a:t>number of single interstitial atom vacancy pairs </a:t>
            </a:r>
            <a:r>
              <a:rPr lang="en-US" sz="2000" dirty="0" smtClean="0">
                <a:solidFill>
                  <a:srgbClr val="1F497D"/>
                </a:solidFill>
                <a:latin typeface="Comic Sans MS" pitchFamily="66" charset="0"/>
                <a:ea typeface="+mn-ea"/>
              </a:rPr>
              <a:t>(</a:t>
            </a:r>
            <a:r>
              <a:rPr lang="en-US" sz="2000" dirty="0" err="1" smtClean="0">
                <a:solidFill>
                  <a:srgbClr val="1F497D"/>
                </a:solidFill>
                <a:latin typeface="Comic Sans MS" pitchFamily="66" charset="0"/>
                <a:ea typeface="+mn-ea"/>
              </a:rPr>
              <a:t>Frenkel</a:t>
            </a:r>
            <a:endParaRPr lang="en-US" sz="2000" dirty="0" smtClean="0">
              <a:solidFill>
                <a:srgbClr val="1F497D"/>
              </a:solidFill>
              <a:latin typeface="Comic Sans MS" pitchFamily="66" charset="0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F497D"/>
                </a:solidFill>
                <a:latin typeface="Comic Sans MS" pitchFamily="66" charset="0"/>
                <a:ea typeface="+mn-ea"/>
              </a:rPr>
              <a:t>pairs) produced in a material </a:t>
            </a:r>
            <a:r>
              <a:rPr lang="en-US" sz="2000" dirty="0">
                <a:solidFill>
                  <a:srgbClr val="1F497D"/>
                </a:solidFill>
                <a:latin typeface="Comic Sans MS" pitchFamily="66" charset="0"/>
                <a:ea typeface="+mn-ea"/>
              </a:rPr>
              <a:t>to </a:t>
            </a:r>
            <a:r>
              <a:rPr lang="en-US" sz="2000" dirty="0" smtClean="0">
                <a:solidFill>
                  <a:srgbClr val="1F497D"/>
                </a:solidFill>
                <a:latin typeface="Comic Sans MS" pitchFamily="66" charset="0"/>
                <a:ea typeface="+mn-ea"/>
              </a:rPr>
              <a:t>the number </a:t>
            </a:r>
            <a:r>
              <a:rPr lang="en-US" sz="2000" dirty="0">
                <a:solidFill>
                  <a:srgbClr val="1F497D"/>
                </a:solidFill>
                <a:latin typeface="Comic Sans MS" pitchFamily="66" charset="0"/>
                <a:ea typeface="+mn-ea"/>
              </a:rPr>
              <a:t>of defects calculated </a:t>
            </a:r>
            <a:r>
              <a:rPr lang="en-US" sz="2000" dirty="0" smtClean="0">
                <a:solidFill>
                  <a:srgbClr val="1F497D"/>
                </a:solidFill>
                <a:latin typeface="Comic Sans MS" pitchFamily="66" charset="0"/>
                <a:ea typeface="+mn-ea"/>
              </a:rPr>
              <a:t>using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F497D"/>
                </a:solidFill>
                <a:latin typeface="Comic Sans MS" pitchFamily="66" charset="0"/>
                <a:ea typeface="+mn-ea"/>
              </a:rPr>
              <a:t>NRT </a:t>
            </a:r>
            <a:r>
              <a:rPr lang="en-US" sz="2000" dirty="0">
                <a:solidFill>
                  <a:srgbClr val="1F497D"/>
                </a:solidFill>
                <a:latin typeface="Comic Sans MS" pitchFamily="66" charset="0"/>
                <a:ea typeface="+mn-ea"/>
              </a:rPr>
              <a:t>model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530546" y="990600"/>
          <a:ext cx="5223054" cy="399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Graph" r:id="rId3" imgW="3896280" imgH="2976480" progId="Origin50.Graph">
                  <p:embed/>
                </p:oleObj>
              </mc:Choice>
              <mc:Fallback>
                <p:oleObj name="Graph" r:id="rId3" imgW="3896280" imgH="2976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0546" y="990600"/>
                        <a:ext cx="5223054" cy="399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0" y="966592"/>
          <a:ext cx="528571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Graph" r:id="rId5" imgW="3896280" imgH="2976480" progId="Origin50.Graph">
                  <p:embed/>
                </p:oleObj>
              </mc:Choice>
              <mc:Fallback>
                <p:oleObj name="Graph" r:id="rId5" imgW="3896280" imgH="2976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966592"/>
                        <a:ext cx="5285719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791200" y="3222321"/>
            <a:ext cx="76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2433" y="3657600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+mn-ea"/>
              </a:rPr>
              <a:t>Al</a:t>
            </a:r>
            <a:endParaRPr lang="en-US" sz="2000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6216" y="4708743"/>
            <a:ext cx="27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Broeders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Konobeyev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, 2004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208087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4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rPr>
              <a:t>Mu2e Heat and Radiation Shield Optimization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85726" y="1042988"/>
            <a:ext cx="8972550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Main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optimization goal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Maximize useful particle production, minimize background particle yields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Issues:</a:t>
            </a:r>
          </a:p>
          <a:p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Quench: power density and dynamic heat load of superconducting (SC) coils. </a:t>
            </a:r>
          </a:p>
          <a:p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Integrity and lifetime of critical components: integrated dose in organic materials, i.e. epoxy, insulator. </a:t>
            </a:r>
          </a:p>
          <a:p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Radiation damage to superconducting and stabilizing materials: atomic displacements (DPA), integrated particle flux 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Safety 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aspects: shielding, nuclide production, residual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dose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260841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Mu2e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Heat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Radiation Shield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9501" y="1038225"/>
            <a:ext cx="8449199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Heat and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Radiation Shield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(Absorber) is intended to prevent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radiation damage  to the magnet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coil material and ensure quench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protection and acceptable heat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loads for the lifetime of the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xperiment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Quantities simulated: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Total dynamic heat load on the coils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Peak power density in the coils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Peak radiation dose to the insulation and epoxy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Displacements Per Atom (DPA) to describe how radiation affects the electrical conductivity of metals in the superconducting cable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8" y="1261696"/>
            <a:ext cx="3824653" cy="382465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322387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1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 l="5482" r="3144" b="1176"/>
          <a:stretch>
            <a:fillRect/>
          </a:stretch>
        </p:blipFill>
        <p:spPr bwMode="auto">
          <a:xfrm>
            <a:off x="448346" y="3727132"/>
            <a:ext cx="3036400" cy="255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HRS and solenoid MARS15 model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1" y="831050"/>
            <a:ext cx="3376246" cy="281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1804" y="4078336"/>
            <a:ext cx="2863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Coils: Al stabilizer +</a:t>
            </a:r>
          </a:p>
          <a:p>
            <a:r>
              <a:rPr lang="en-US" dirty="0" err="1" smtClean="0"/>
              <a:t>NbTi+Al</a:t>
            </a:r>
            <a:r>
              <a:rPr lang="en-US" dirty="0" smtClean="0"/>
              <a:t>+ insulation.</a:t>
            </a:r>
          </a:p>
          <a:p>
            <a:r>
              <a:rPr lang="en-US" dirty="0" smtClean="0"/>
              <a:t>Homogeneous model</a:t>
            </a:r>
          </a:p>
          <a:p>
            <a:r>
              <a:rPr lang="en-US" dirty="0" smtClean="0"/>
              <a:t>In MARS15.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4826" y="831050"/>
            <a:ext cx="2128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High-resistivity</a:t>
            </a:r>
          </a:p>
          <a:p>
            <a:r>
              <a:rPr lang="en-US" dirty="0" smtClean="0"/>
              <a:t>bronze C63200,</a:t>
            </a:r>
          </a:p>
          <a:p>
            <a:r>
              <a:rPr lang="en-US" dirty="0" smtClean="0"/>
              <a:t>7.64 g/cm</a:t>
            </a:r>
            <a:r>
              <a:rPr lang="en-US" baseline="30000" dirty="0" smtClean="0"/>
              <a:t>3</a:t>
            </a:r>
            <a:r>
              <a:rPr lang="en-US" dirty="0" smtClean="0"/>
              <a:t>,</a:t>
            </a:r>
          </a:p>
          <a:p>
            <a:r>
              <a:rPr lang="en-US" dirty="0" smtClean="0"/>
              <a:t>~33 </a:t>
            </a:r>
            <a:r>
              <a:rPr lang="en-US" dirty="0" err="1" smtClean="0"/>
              <a:t>tonnes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29400" y="3901122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Coil materials: 8.35% NbTi 8.35% Cu 17.33% G10 65.97% Al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75946" y="2738722"/>
            <a:ext cx="175846" cy="263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3" idx="6"/>
          </p:cNvCxnSpPr>
          <p:nvPr/>
        </p:nvCxnSpPr>
        <p:spPr>
          <a:xfrm flipV="1">
            <a:off x="1151792" y="2227794"/>
            <a:ext cx="4855035" cy="642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482969" y="4814523"/>
            <a:ext cx="175846" cy="263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 flipV="1">
            <a:off x="1658815" y="2227794"/>
            <a:ext cx="4348012" cy="2718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807" y="928583"/>
            <a:ext cx="2672369" cy="2931327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296010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658815" y="1292346"/>
            <a:ext cx="2044509" cy="540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9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Mu2e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HRS Dose Limits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308755"/>
              </p:ext>
            </p:extLst>
          </p:nvPr>
        </p:nvGraphicFramePr>
        <p:xfrm>
          <a:off x="250521" y="1371600"/>
          <a:ext cx="8610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7698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DPA, 10</a:t>
                      </a:r>
                      <a:r>
                        <a:rPr lang="en-US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en-US" sz="28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Power density, µW/g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Absorbed dose,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MGy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Dynamic heat load, W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59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Specs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0.35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3962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DPA 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damage we can get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so that 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RRR degrades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from ~600 to 100. After this RRR 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reduction we must warm-up and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anneal Al (once a year).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The cooling requirements lead to limits on peak power density calculated based on the heat 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Dynamic heat load limit depends on cooling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243256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34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71843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DPA model (simplified) and Residual Resistivity Ratio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02" y="3836019"/>
            <a:ext cx="2314751" cy="249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53" y="3836018"/>
            <a:ext cx="965930" cy="249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3207" y="2558417"/>
            <a:ext cx="452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MARS15 DPA model:</a:t>
            </a:r>
          </a:p>
          <a:p>
            <a:endParaRPr lang="en-US" sz="2400" b="0" dirty="0" smtClean="0"/>
          </a:p>
          <a:p>
            <a:r>
              <a:rPr lang="en-US" sz="2400" dirty="0" smtClean="0"/>
              <a:t>                 ;  </a:t>
            </a:r>
            <a:r>
              <a:rPr lang="el-GR" sz="2400" dirty="0" smtClean="0"/>
              <a:t>η</a:t>
            </a:r>
            <a:r>
              <a:rPr lang="en-US" sz="2400" dirty="0" smtClean="0"/>
              <a:t> = 0.357 – 0.535   </a:t>
            </a:r>
          </a:p>
          <a:p>
            <a:r>
              <a:rPr lang="en-US" sz="2400" dirty="0" smtClean="0"/>
              <a:t>                 scales NRT to experiment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28523" y="963925"/>
            <a:ext cx="4148379" cy="1167188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4970475" y="2266359"/>
            <a:ext cx="38064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NRT model: </a:t>
            </a:r>
            <a:r>
              <a:rPr lang="el-GR" dirty="0" smtClean="0"/>
              <a:t>ν</a:t>
            </a:r>
            <a:r>
              <a:rPr lang="en-US" dirty="0" smtClean="0"/>
              <a:t>= </a:t>
            </a:r>
            <a:r>
              <a:rPr lang="el-GR" dirty="0" smtClean="0"/>
              <a:t>0.8/(2 · </a:t>
            </a:r>
            <a:r>
              <a:rPr lang="en-US" dirty="0" smtClean="0"/>
              <a:t>Ed)</a:t>
            </a:r>
          </a:p>
          <a:p>
            <a:endParaRPr lang="en-US" dirty="0" smtClean="0"/>
          </a:p>
          <a:p>
            <a:r>
              <a:rPr lang="en-US" dirty="0" smtClean="0"/>
              <a:t>MARS15 model for neutrons:</a:t>
            </a:r>
          </a:p>
          <a:p>
            <a:r>
              <a:rPr lang="el-GR" dirty="0" smtClean="0"/>
              <a:t>ν</a:t>
            </a:r>
            <a:r>
              <a:rPr lang="en-US" dirty="0"/>
              <a:t>= </a:t>
            </a:r>
            <a:r>
              <a:rPr lang="el-GR" dirty="0"/>
              <a:t>η · 0.8/(2 · </a:t>
            </a:r>
            <a:r>
              <a:rPr lang="en-US" dirty="0"/>
              <a:t>Ed</a:t>
            </a:r>
            <a:r>
              <a:rPr lang="en-US" dirty="0" smtClean="0"/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58198" y="5066420"/>
                <a:ext cx="319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000" dirty="0" smtClean="0"/>
                  <a:t> – from KEK measurement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198" y="5066420"/>
                <a:ext cx="3197991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r="-152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2117309"/>
            <a:ext cx="4835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Norgett</a:t>
            </a:r>
            <a:r>
              <a:rPr lang="en-US" dirty="0"/>
              <a:t>, Robinson, and </a:t>
            </a:r>
            <a:r>
              <a:rPr lang="en-US" dirty="0" smtClean="0"/>
              <a:t>Torrens (NRT)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68218" y="5622882"/>
            <a:ext cx="2881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(Mu2e requirement)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734" y="6515100"/>
            <a:ext cx="1184274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4" y="2997497"/>
            <a:ext cx="1450380" cy="953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03" y="4281451"/>
            <a:ext cx="4512736" cy="893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57" y="1187246"/>
            <a:ext cx="4426880" cy="73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437" y="5452749"/>
            <a:ext cx="1541674" cy="8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796417"/>
              </p:ext>
            </p:extLst>
          </p:nvPr>
        </p:nvGraphicFramePr>
        <p:xfrm>
          <a:off x="494664" y="1047749"/>
          <a:ext cx="80311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Residual Resistivity Ratio as a function of DPA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8" name="TextBox 4"/>
          <p:cNvSpPr txBox="1"/>
          <p:nvPr/>
        </p:nvSpPr>
        <p:spPr>
          <a:xfrm>
            <a:off x="1213083" y="3711087"/>
            <a:ext cx="2459328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Range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4-6E-5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190502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DPA distribution in the coils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86" y="964860"/>
            <a:ext cx="4307656" cy="4211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1549725"/>
            <a:ext cx="4466493" cy="338908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56662" y="3639052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56662" y="3552934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60885" y="3593123"/>
            <a:ext cx="695777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2009" y="5411501"/>
            <a:ext cx="8082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Distribution in slice: +-10 cm in Y, 6 cm in X (thickness)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172918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1824380"/>
            <a:ext cx="835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4-6E-5</a:t>
            </a:r>
          </a:p>
        </p:txBody>
      </p:sp>
    </p:spTree>
    <p:extLst>
      <p:ext uri="{BB962C8B-B14F-4D97-AF65-F5344CB8AC3E}">
        <p14:creationId xmlns:p14="http://schemas.microsoft.com/office/powerpoint/2010/main" val="6843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t="-803" r="10633" b="11884"/>
          <a:stretch>
            <a:fillRect/>
          </a:stretch>
        </p:blipFill>
        <p:spPr>
          <a:xfrm>
            <a:off x="4991827" y="1768767"/>
            <a:ext cx="3766703" cy="3007466"/>
          </a:xfrm>
          <a:prstGeom prst="rect">
            <a:avLst/>
          </a:prstGeom>
        </p:spPr>
      </p:pic>
      <p:pic>
        <p:nvPicPr>
          <p:cNvPr id="18" name="Picture 17" descr="B:\Project\Mu2e\Alternative\PS0\May2013 design\Thermal\Q_HRSc.png"/>
          <p:cNvPicPr>
            <a:picLocks noChangeAspect="1"/>
          </p:cNvPicPr>
          <p:nvPr/>
        </p:nvPicPr>
        <p:blipFill>
          <a:blip r:embed="rId3" cstate="print"/>
          <a:srcRect r="7543"/>
          <a:stretch>
            <a:fillRect/>
          </a:stretch>
        </p:blipFill>
        <p:spPr bwMode="auto">
          <a:xfrm>
            <a:off x="84927" y="2285308"/>
            <a:ext cx="44222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435"/>
            <a:ext cx="8839200" cy="61885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Peak power density map and limit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25879" y="4780995"/>
            <a:ext cx="43133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 plot for T</a:t>
            </a:r>
            <a:r>
              <a:rPr lang="en-US" sz="1600" baseline="-25000" dirty="0" smtClean="0">
                <a:solidFill>
                  <a:schemeClr val="tx2"/>
                </a:solidFill>
              </a:rPr>
              <a:t>0</a:t>
            </a:r>
            <a:r>
              <a:rPr lang="en-US" sz="1600" dirty="0" smtClean="0">
                <a:solidFill>
                  <a:schemeClr val="tx2"/>
                </a:solidFill>
              </a:rPr>
              <a:t> =4.7K </a:t>
            </a:r>
            <a:r>
              <a:rPr lang="en-US" sz="1600" dirty="0">
                <a:solidFill>
                  <a:schemeClr val="tx2"/>
                </a:solidFill>
              </a:rPr>
              <a:t>(liquid He temp)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T</a:t>
            </a:r>
            <a:r>
              <a:rPr lang="en-US" sz="1600" baseline="-25000" dirty="0" smtClean="0">
                <a:solidFill>
                  <a:schemeClr val="tx2"/>
                </a:solidFill>
              </a:rPr>
              <a:t>c </a:t>
            </a:r>
            <a:r>
              <a:rPr lang="en-US" sz="1600" dirty="0" smtClean="0">
                <a:solidFill>
                  <a:schemeClr val="tx2"/>
                </a:solidFill>
              </a:rPr>
              <a:t>= 6.6K; (</a:t>
            </a:r>
            <a:r>
              <a:rPr lang="en-US" sz="1600" dirty="0" err="1" smtClean="0">
                <a:solidFill>
                  <a:schemeClr val="tx2"/>
                </a:solidFill>
              </a:rPr>
              <a:t>supercond+field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sz="1600" dirty="0" err="1" smtClean="0">
                <a:solidFill>
                  <a:schemeClr val="tx2"/>
                </a:solidFill>
              </a:rPr>
              <a:t>T</a:t>
            </a:r>
            <a:r>
              <a:rPr lang="en-US" sz="1600" baseline="-25000" dirty="0" err="1" smtClean="0">
                <a:solidFill>
                  <a:schemeClr val="tx2"/>
                </a:solidFill>
              </a:rPr>
              <a:t>peak</a:t>
            </a:r>
            <a:r>
              <a:rPr lang="en-US" sz="1600" baseline="-250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= T</a:t>
            </a:r>
            <a:r>
              <a:rPr lang="en-US" sz="1600" baseline="-25000" dirty="0" smtClean="0">
                <a:solidFill>
                  <a:schemeClr val="tx2"/>
                </a:solidFill>
              </a:rPr>
              <a:t>c</a:t>
            </a:r>
            <a:r>
              <a:rPr lang="en-US" sz="1600" dirty="0" smtClean="0">
                <a:solidFill>
                  <a:schemeClr val="tx2"/>
                </a:solidFill>
              </a:rPr>
              <a:t>-1.5K = 5.1K.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Peak coil temperature starts to violate allowable value based on 1.5 K thermal margin and 5 T field above 30 µW/g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736" y="1711228"/>
            <a:ext cx="36397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Surface power deposition, µW/g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1400145"/>
            <a:ext cx="2669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Volume temperature, K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75179" y="205839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5 K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88200" y="3914269"/>
            <a:ext cx="167743" cy="20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51163" y="2781161"/>
            <a:ext cx="926542" cy="109734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7942">
            <a:off x="676275" y="283412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295292" y="3358257"/>
            <a:ext cx="154721" cy="198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99959" y="2406610"/>
            <a:ext cx="795333" cy="95164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78427" y="194494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304" y="5911410"/>
            <a:ext cx="36095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Thermal analysis by Vadim </a:t>
            </a:r>
            <a:r>
              <a:rPr lang="en-US" sz="1800" dirty="0" err="1" smtClean="0"/>
              <a:t>Kashikhin</a:t>
            </a:r>
            <a:endParaRPr lang="en-US" sz="1800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243256" cy="241300"/>
          </a:xfrm>
        </p:spPr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| </a:t>
            </a:r>
            <a:r>
              <a:rPr lang="en-US" altLang="en-US" dirty="0">
                <a:ea typeface="Geneva" pitchFamily="121" charset="-128"/>
              </a:rPr>
              <a:t>Mu2e Heat and Radiation Shield MARS15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4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blipFill rotWithShape="1">
          <a:blip xmlns:r="http://schemas.openxmlformats.org/officeDocument/2006/relationships" r:embed="rId1"/>
          <a:stretch>
            <a:fillRect l="-2957" b="-2837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2280</TotalTime>
  <Words>1118</Words>
  <Application>Microsoft Office PowerPoint</Application>
  <PresentationFormat>On-screen Show (4:3)</PresentationFormat>
  <Paragraphs>217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Cambria Math</vt:lpstr>
      <vt:lpstr>Comic Sans MS</vt:lpstr>
      <vt:lpstr>Geneva</vt:lpstr>
      <vt:lpstr>Helvetica</vt:lpstr>
      <vt:lpstr>Times New Roman</vt:lpstr>
      <vt:lpstr>FNAL_TemplateMac_060514</vt:lpstr>
      <vt:lpstr>Fermilab: Footer Only</vt:lpstr>
      <vt:lpstr>Office Theme</vt:lpstr>
      <vt:lpstr>1_Office Theme</vt:lpstr>
      <vt:lpstr>Equation</vt:lpstr>
      <vt:lpstr>Graph</vt:lpstr>
      <vt:lpstr>Mu2e Heat and Radiation Shield MARS15 Modeling</vt:lpstr>
      <vt:lpstr>Mu2e Heat and Radiation Shield Optimization</vt:lpstr>
      <vt:lpstr>Mu2e Heat and Radiation Shield</vt:lpstr>
      <vt:lpstr>HRS and solenoid MARS15 model</vt:lpstr>
      <vt:lpstr>Mu2e HRS Dose Limits</vt:lpstr>
      <vt:lpstr>DPA model (simplified) and Residual Resistivity Ratio</vt:lpstr>
      <vt:lpstr>Residual Resistivity Ratio as a function of DPA</vt:lpstr>
      <vt:lpstr>DPA distribution in the coils</vt:lpstr>
      <vt:lpstr>Peak power density map and limit</vt:lpstr>
      <vt:lpstr>Power density distribution in the coils</vt:lpstr>
      <vt:lpstr>Absorbed dose distribution in the coils</vt:lpstr>
      <vt:lpstr>Transport Solenoid (TS1) coils</vt:lpstr>
      <vt:lpstr>Summary</vt:lpstr>
      <vt:lpstr>Spare slides</vt:lpstr>
      <vt:lpstr>PowerPoint Presentation</vt:lpstr>
      <vt:lpstr>DPA modeling in MARS15</vt:lpstr>
      <vt:lpstr>DPA modeling (contd)</vt:lpstr>
      <vt:lpstr>MARS15 DPA model development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Vitaly Pronskikh x 15404N</dc:creator>
  <cp:lastModifiedBy>Vitaly Pronskikh x 15404N</cp:lastModifiedBy>
  <cp:revision>67</cp:revision>
  <cp:lastPrinted>2015-11-04T17:23:45Z</cp:lastPrinted>
  <dcterms:created xsi:type="dcterms:W3CDTF">2015-10-30T16:38:47Z</dcterms:created>
  <dcterms:modified xsi:type="dcterms:W3CDTF">2015-11-16T17:19:14Z</dcterms:modified>
</cp:coreProperties>
</file>