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412" r:id="rId3"/>
    <p:sldId id="383" r:id="rId4"/>
    <p:sldId id="411" r:id="rId5"/>
    <p:sldId id="382" r:id="rId6"/>
    <p:sldId id="386" r:id="rId7"/>
    <p:sldId id="407" r:id="rId8"/>
    <p:sldId id="393" r:id="rId9"/>
    <p:sldId id="391" r:id="rId10"/>
    <p:sldId id="396" r:id="rId11"/>
    <p:sldId id="406" r:id="rId12"/>
    <p:sldId id="413" r:id="rId13"/>
    <p:sldId id="410" r:id="rId14"/>
    <p:sldId id="408" r:id="rId15"/>
    <p:sldId id="390" r:id="rId16"/>
    <p:sldId id="389" r:id="rId17"/>
    <p:sldId id="405" r:id="rId18"/>
    <p:sldId id="384" r:id="rId19"/>
    <p:sldId id="398" r:id="rId20"/>
    <p:sldId id="399" r:id="rId21"/>
    <p:sldId id="397" r:id="rId22"/>
    <p:sldId id="400" r:id="rId23"/>
    <p:sldId id="387" r:id="rId24"/>
    <p:sldId id="395" r:id="rId25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3BD"/>
    <a:srgbClr val="00CC00"/>
    <a:srgbClr val="AE78D6"/>
    <a:srgbClr val="006666"/>
    <a:srgbClr val="D90120"/>
    <a:srgbClr val="00761F"/>
    <a:srgbClr val="F3F9FA"/>
    <a:srgbClr val="E7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3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6967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28" y="1"/>
            <a:ext cx="2949099" cy="496967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pPr>
              <a:defRPr/>
            </a:pPr>
            <a:fld id="{03A26E0B-84FF-4E8E-8C2D-59085E20B7BA}" type="datetimeFigureOut">
              <a:rPr lang="en-GB"/>
              <a:pPr>
                <a:defRPr/>
              </a:pPr>
              <a:t>17/11/2015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5546"/>
            <a:ext cx="2949099" cy="49696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28" y="9445546"/>
            <a:ext cx="2949099" cy="49696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pPr>
              <a:defRPr/>
            </a:pPr>
            <a:fld id="{5245B645-E6EB-4A66-9AB3-DE19230CF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364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6967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28" y="1"/>
            <a:ext cx="2949099" cy="496967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9AC238-FEDA-4FB3-A659-7D53F06291B4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568"/>
            <a:ext cx="5444490" cy="4474289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546"/>
            <a:ext cx="2949099" cy="49696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28" y="9445546"/>
            <a:ext cx="2949099" cy="49696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25A620-3343-4786-A213-134040093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2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A7F340-0845-442D-8F5D-C6349760CA1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CI_PPT_temp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6"/>
          <p:cNvSpPr txBox="1">
            <a:spLocks noGrp="1"/>
          </p:cNvSpPr>
          <p:nvPr userDrawn="1"/>
        </p:nvSpPr>
        <p:spPr>
          <a:xfrm>
            <a:off x="3635375" y="63087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fld id="{35085EA2-13E2-4D1C-BFC1-BD60A66B45E8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ctr">
                <a:defRPr/>
              </a:pPr>
              <a:t>‹#›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019925" y="6237288"/>
            <a:ext cx="2016125" cy="504825"/>
          </a:xfrm>
          <a:prstGeom prst="rect">
            <a:avLst/>
          </a:prstGeom>
          <a:solidFill>
            <a:srgbClr val="F3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908050"/>
            <a:ext cx="8229600" cy="500062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908050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0" descr="logo_ra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850" y="6165850"/>
            <a:ext cx="2663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 txBox="1">
            <a:spLocks noGrp="1"/>
          </p:cNvSpPr>
          <p:nvPr userDrawn="1"/>
        </p:nvSpPr>
        <p:spPr>
          <a:xfrm>
            <a:off x="3635375" y="63087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fld id="{958FFC35-C80B-4351-A0A1-43676160B6A8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ctr">
                <a:defRPr/>
              </a:pPr>
              <a:t>‹#›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07950" y="2276475"/>
            <a:ext cx="89281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smtClean="0">
                <a:latin typeface="Calibri" pitchFamily="34" charset="0"/>
              </a:rPr>
              <a:t>Radiation Cooled Target Design</a:t>
            </a:r>
            <a:br>
              <a:rPr lang="en-GB" sz="3200" b="1" dirty="0" smtClean="0">
                <a:latin typeface="Calibri" pitchFamily="34" charset="0"/>
              </a:rPr>
            </a:br>
            <a:endParaRPr lang="en-GB" sz="2500" dirty="0"/>
          </a:p>
          <a:p>
            <a:pPr algn="ctr"/>
            <a:r>
              <a:rPr lang="en-GB" sz="2000" dirty="0" smtClean="0">
                <a:latin typeface="Calibri" pitchFamily="34" charset="0"/>
              </a:rPr>
              <a:t>Peter Loveridge</a:t>
            </a:r>
            <a:br>
              <a:rPr lang="en-GB" sz="2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STFC/</a:t>
            </a:r>
            <a:r>
              <a:rPr lang="en-GB" sz="2000" i="1" dirty="0" smtClean="0">
                <a:latin typeface="Calibri" pitchFamily="34" charset="0"/>
              </a:rPr>
              <a:t>RAL</a:t>
            </a:r>
          </a:p>
          <a:p>
            <a:pPr algn="ctr"/>
            <a:endParaRPr lang="en-GB" sz="2000" dirty="0">
              <a:latin typeface="Calibri" pitchFamily="34" charset="0"/>
            </a:endParaRPr>
          </a:p>
          <a:p>
            <a:pPr algn="ctr"/>
            <a:r>
              <a:rPr lang="en-GB" sz="1600" dirty="0" smtClean="0">
                <a:latin typeface="Calibri" pitchFamily="34" charset="0"/>
              </a:rPr>
              <a:t/>
            </a:r>
            <a:br>
              <a:rPr lang="en-GB" sz="1600" dirty="0" smtClean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Mu2e Target, Remote Handling, and Heat &amp; Radiation Shield </a:t>
            </a:r>
            <a:r>
              <a:rPr lang="en-GB" sz="1600" dirty="0" smtClean="0">
                <a:latin typeface="Calibri" pitchFamily="34" charset="0"/>
              </a:rPr>
              <a:t>Review</a:t>
            </a:r>
            <a:br>
              <a:rPr lang="en-GB" sz="1600" dirty="0" smtClean="0">
                <a:latin typeface="Calibri" pitchFamily="34" charset="0"/>
              </a:rPr>
            </a:br>
            <a:r>
              <a:rPr lang="en-GB" sz="1600" dirty="0" smtClean="0">
                <a:latin typeface="Calibri" pitchFamily="34" charset="0"/>
              </a:rPr>
              <a:t>Nov 16-18 2015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88371" cy="836613"/>
          </a:xfrm>
        </p:spPr>
        <p:txBody>
          <a:bodyPr/>
          <a:lstStyle/>
          <a:p>
            <a:r>
              <a:rPr lang="en-GB" dirty="0" smtClean="0"/>
              <a:t>Off-Centre Beam Effects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99938" y="836712"/>
            <a:ext cx="423210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smtClean="0"/>
              <a:t>Can a misaligned target/beam lead to distortion of the target?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 smtClean="0"/>
              <a:t>Target </a:t>
            </a:r>
            <a:r>
              <a:rPr lang="en-GB" sz="2000" dirty="0"/>
              <a:t>radius ≈ </a:t>
            </a:r>
            <a:r>
              <a:rPr lang="en-GB" sz="2000" dirty="0" smtClean="0"/>
              <a:t>3</a:t>
            </a:r>
            <a:r>
              <a:rPr lang="el-GR" sz="2000" dirty="0" smtClean="0"/>
              <a:t>σ</a:t>
            </a:r>
            <a:endParaRPr lang="en-GB" sz="2000" dirty="0" smtClean="0"/>
          </a:p>
          <a:p>
            <a:pPr>
              <a:buFont typeface="Wingdings" pitchFamily="2" charset="2"/>
              <a:buChar char="q"/>
            </a:pPr>
            <a:r>
              <a:rPr lang="en-GB" sz="2000" dirty="0" smtClean="0"/>
              <a:t>Worst case for bending is found for </a:t>
            </a:r>
            <a:r>
              <a:rPr lang="en-GB" sz="2000" dirty="0"/>
              <a:t>an offset of </a:t>
            </a:r>
            <a:r>
              <a:rPr lang="en-GB" sz="2000" dirty="0" smtClean="0"/>
              <a:t>≈2</a:t>
            </a:r>
            <a:r>
              <a:rPr lang="el-GR" sz="2000" dirty="0" smtClean="0"/>
              <a:t>σ</a:t>
            </a:r>
            <a:r>
              <a:rPr lang="en-GB" sz="2000" dirty="0" smtClean="0"/>
              <a:t> (i.e. 2mm)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 marL="0" indent="0">
              <a:buNone/>
            </a:pPr>
            <a:r>
              <a:rPr lang="en-GB" sz="2000" b="1" dirty="0" smtClean="0"/>
              <a:t>2mm Offset Condition:</a:t>
            </a:r>
            <a:endParaRPr lang="en-GB" sz="2000" b="1" dirty="0"/>
          </a:p>
          <a:p>
            <a:pPr>
              <a:buFont typeface="Wingdings" pitchFamily="2" charset="2"/>
              <a:buChar char="q"/>
            </a:pPr>
            <a:r>
              <a:rPr lang="en-GB" sz="2000" dirty="0" smtClean="0"/>
              <a:t>Heat load reduced by </a:t>
            </a:r>
            <a:r>
              <a:rPr lang="en-GB" sz="2000" dirty="0"/>
              <a:t>≈</a:t>
            </a:r>
            <a:r>
              <a:rPr lang="en-GB" sz="2000" dirty="0" smtClean="0"/>
              <a:t>20%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 smtClean="0"/>
              <a:t>Equilibrium temperature reduces accordingly to about 1600°C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 smtClean="0"/>
              <a:t>Little change in maximum stress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 smtClean="0"/>
              <a:t>Very little bending, about 20</a:t>
            </a:r>
            <a:r>
              <a:rPr lang="el-GR" sz="2000" dirty="0" smtClean="0"/>
              <a:t>μ</a:t>
            </a:r>
            <a:r>
              <a:rPr lang="en-GB" sz="2000" dirty="0" smtClean="0"/>
              <a:t>m, is of the same order as radial thermal expansion of the rod</a:t>
            </a: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sz="2000" dirty="0" smtClean="0"/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148064" y="332656"/>
            <a:ext cx="3600000" cy="5425323"/>
            <a:chOff x="4716016" y="188640"/>
            <a:chExt cx="4320000" cy="65103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r="50000"/>
            <a:stretch/>
          </p:blipFill>
          <p:spPr bwMode="auto">
            <a:xfrm>
              <a:off x="4716016" y="188640"/>
              <a:ext cx="4320000" cy="3255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50000"/>
            <a:stretch/>
          </p:blipFill>
          <p:spPr bwMode="auto">
            <a:xfrm>
              <a:off x="4716016" y="3443834"/>
              <a:ext cx="4320000" cy="3255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5148064" y="5757980"/>
            <a:ext cx="3600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Loads (FLUKA) for the well centred case (above) and 1mm offset case (below).  There is no significant change in local peak, but the integrated heating is ~20% lower in the 2mm offset case.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549" y="11643"/>
            <a:ext cx="9144000" cy="897077"/>
          </a:xfrm>
        </p:spPr>
        <p:txBody>
          <a:bodyPr/>
          <a:lstStyle/>
          <a:p>
            <a:r>
              <a:rPr lang="en-GB" dirty="0"/>
              <a:t>Evaporation / </a:t>
            </a:r>
            <a:r>
              <a:rPr lang="en-GB" dirty="0" smtClean="0"/>
              <a:t>Chemical Attack </a:t>
            </a:r>
            <a:r>
              <a:rPr lang="en-GB" dirty="0"/>
              <a:t>of the Target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395537" y="764704"/>
                <a:ext cx="4032448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000" b="1" dirty="0" smtClean="0"/>
                  <a:t>Evaporation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GB" sz="2000" dirty="0" smtClean="0"/>
              </a:p>
              <a:p>
                <a:pPr>
                  <a:buFont typeface="Wingdings" pitchFamily="2" charset="2"/>
                  <a:buChar char="q"/>
                </a:pPr>
                <a:r>
                  <a:rPr lang="en-GB" sz="1600" dirty="0" smtClean="0"/>
                  <a:t>Evaporation rate in vacuum strongly dependent on temperature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GB" sz="1600" dirty="0" smtClean="0"/>
                  <a:t>Tungsten has lowest vapour pressure of the refractory metals and has a negligibly  small evaporation rate under Mu2e conditions</a:t>
                </a:r>
              </a:p>
              <a:p>
                <a:pPr>
                  <a:buFont typeface="Wingdings" pitchFamily="2" charset="2"/>
                  <a:buChar char="q"/>
                </a:pPr>
                <a:endParaRPr lang="en-GB" sz="2000" dirty="0" smtClean="0"/>
              </a:p>
              <a:p>
                <a:pPr>
                  <a:buFont typeface="Wingdings" pitchFamily="2" charset="2"/>
                  <a:buChar char="q"/>
                </a:pPr>
                <a:endParaRPr lang="en-GB" sz="2000" dirty="0"/>
              </a:p>
              <a:p>
                <a:pPr>
                  <a:buFont typeface="Wingdings" pitchFamily="2" charset="2"/>
                  <a:buChar char="q"/>
                </a:pPr>
                <a:endParaRPr lang="en-GB" sz="2000" dirty="0"/>
              </a:p>
              <a:p>
                <a:pPr>
                  <a:buFont typeface="Wingdings" pitchFamily="2" charset="2"/>
                  <a:buChar char="q"/>
                </a:pPr>
                <a:endParaRPr lang="en-GB" dirty="0" smtClean="0"/>
              </a:p>
              <a:p>
                <a:pPr>
                  <a:buFont typeface="Wingdings" pitchFamily="2" charset="2"/>
                  <a:buChar char="q"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7" y="764704"/>
                <a:ext cx="4032448" cy="2376264"/>
              </a:xfrm>
              <a:prstGeom prst="rect">
                <a:avLst/>
              </a:prstGeom>
              <a:blipFill rotWithShape="1">
                <a:blip r:embed="rId2"/>
                <a:stretch>
                  <a:fillRect l="-1664" t="-1282" r="-3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 bwMode="auto">
              <a:xfrm>
                <a:off x="4716016" y="692696"/>
                <a:ext cx="4032448" cy="3312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000" b="1" dirty="0" smtClean="0"/>
                  <a:t>Oxidation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𝑊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+3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𝑊𝑂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2000" dirty="0" smtClean="0"/>
              </a:p>
              <a:p>
                <a:pPr>
                  <a:buFont typeface="Wingdings" pitchFamily="2" charset="2"/>
                  <a:buChar char="q"/>
                </a:pPr>
                <a:r>
                  <a:rPr lang="en-US" sz="1600" dirty="0"/>
                  <a:t>At temperatures exceeding ~1300°C in vacuum, tungsten oxide will evaporate faster than it is </a:t>
                </a:r>
                <a:r>
                  <a:rPr lang="en-US" sz="1600" dirty="0" smtClean="0"/>
                  <a:t>formed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US" sz="1600" dirty="0"/>
                  <a:t>In this regime oxidation is </a:t>
                </a:r>
                <a:r>
                  <a:rPr lang="en-US" sz="1600" dirty="0" err="1"/>
                  <a:t>realised</a:t>
                </a:r>
                <a:r>
                  <a:rPr lang="en-US" sz="1600" dirty="0"/>
                  <a:t> as a surface recession, the rate of which depends strongly on temperature and oxygen pressure</a:t>
                </a:r>
                <a:endParaRPr lang="en-GB" sz="2000" dirty="0" smtClean="0"/>
              </a:p>
              <a:p>
                <a:pPr>
                  <a:buFont typeface="Wingdings" pitchFamily="2" charset="2"/>
                  <a:buChar char="q"/>
                </a:pPr>
                <a:endParaRPr lang="en-GB" sz="1400" dirty="0"/>
              </a:p>
              <a:p>
                <a:pPr marL="0" indent="0">
                  <a:buNone/>
                </a:pPr>
                <a:r>
                  <a:rPr lang="en-GB" sz="2000" b="1" dirty="0" smtClean="0"/>
                  <a:t>Water Cycle</a:t>
                </a:r>
                <a:endParaRPr lang="en-GB" sz="2000" b="1" dirty="0"/>
              </a:p>
              <a:p>
                <a:pPr>
                  <a:buFont typeface="Wingdings" pitchFamily="2" charset="2"/>
                  <a:buChar char="q"/>
                </a:pPr>
                <a:endParaRPr lang="en-GB" sz="2000" dirty="0"/>
              </a:p>
              <a:p>
                <a:pPr>
                  <a:buFont typeface="Wingdings" pitchFamily="2" charset="2"/>
                  <a:buChar char="q"/>
                </a:pPr>
                <a:endParaRPr lang="en-GB" dirty="0" smtClean="0"/>
              </a:p>
              <a:p>
                <a:pPr>
                  <a:buFont typeface="Wingdings" pitchFamily="2" charset="2"/>
                  <a:buChar char="q"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016" y="692696"/>
                <a:ext cx="4032448" cy="3312368"/>
              </a:xfrm>
              <a:prstGeom prst="rect">
                <a:avLst/>
              </a:prstGeom>
              <a:blipFill rotWithShape="1">
                <a:blip r:embed="rId3"/>
                <a:stretch>
                  <a:fillRect l="-1664" t="-9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7503" y="6309320"/>
            <a:ext cx="397339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acuum evaporation rates for several pure metals calculated from their vapour pressure using kinetic theory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068960"/>
            <a:ext cx="3973395" cy="327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4304340" y="3826109"/>
            <a:ext cx="4804164" cy="2818748"/>
            <a:chOff x="4304340" y="3826109"/>
            <a:chExt cx="4804164" cy="2818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508104" y="3933056"/>
                  <a:ext cx="1834925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GB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1600" b="0" i="1" smtClean="0">
                            <a:latin typeface="Cambria Math"/>
                          </a:rPr>
                          <m:t>𝑂</m:t>
                        </m:r>
                        <m:r>
                          <a:rPr lang="en-GB" sz="1600" i="1">
                            <a:latin typeface="Cambria Math"/>
                          </a:rPr>
                          <m:t>→</m:t>
                        </m:r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GB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16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8104" y="3933056"/>
                  <a:ext cx="1834925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991897" y="5301208"/>
                  <a:ext cx="1972591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/>
                          </a:rPr>
                          <m:t>𝑊</m:t>
                        </m:r>
                        <m:r>
                          <a:rPr lang="en-GB" sz="16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1600" i="1" smtClean="0">
                            <a:latin typeface="Cambria Math"/>
                          </a:rPr>
                          <m:t>→</m:t>
                        </m:r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/>
                          </a:rPr>
                          <m:t>𝑊</m:t>
                        </m:r>
                        <m:sSub>
                          <m:sSubPr>
                            <m:ctrlPr>
                              <a:rPr lang="en-GB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1897" y="5301208"/>
                  <a:ext cx="1972591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304340" y="5301208"/>
                  <a:ext cx="2487156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/>
                          </a:rPr>
                          <m:t>𝑊</m:t>
                        </m:r>
                        <m:sSub>
                          <m:sSubPr>
                            <m:ctrlPr>
                              <a:rPr lang="en-GB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GB" sz="1600" b="0" i="1" smtClean="0">
                            <a:latin typeface="Cambria Math"/>
                          </a:rPr>
                          <m:t>+3</m:t>
                        </m:r>
                        <m:sSub>
                          <m:sSubPr>
                            <m:ctrlPr>
                              <a:rPr lang="en-GB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1600" i="1">
                            <a:latin typeface="Cambria Math"/>
                          </a:rPr>
                          <m:t>→</m:t>
                        </m:r>
                        <m:r>
                          <a:rPr lang="en-GB" sz="1600" b="0" i="1" smtClean="0">
                            <a:latin typeface="Cambria Math"/>
                          </a:rPr>
                          <m:t>𝑊</m:t>
                        </m:r>
                        <m:r>
                          <a:rPr lang="en-GB" sz="16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1600" b="0" i="1" smtClean="0">
                            <a:latin typeface="Cambria Math"/>
                          </a:rPr>
                          <m:t>𝑂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4340" y="5301208"/>
                  <a:ext cx="2487156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Circular Arrow 26"/>
            <p:cNvSpPr/>
            <p:nvPr/>
          </p:nvSpPr>
          <p:spPr>
            <a:xfrm rot="947236">
              <a:off x="5823159" y="3826109"/>
              <a:ext cx="2160000" cy="2160000"/>
            </a:xfrm>
            <a:prstGeom prst="circularArrow">
              <a:avLst>
                <a:gd name="adj1" fmla="val 8755"/>
                <a:gd name="adj2" fmla="val 1142319"/>
                <a:gd name="adj3" fmla="val 20370161"/>
                <a:gd name="adj4" fmla="val 17905181"/>
                <a:gd name="adj5" fmla="val 11418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Circular Arrow 30"/>
            <p:cNvSpPr/>
            <p:nvPr/>
          </p:nvSpPr>
          <p:spPr>
            <a:xfrm rot="14329063">
              <a:off x="4833701" y="3976166"/>
              <a:ext cx="2160000" cy="2160000"/>
            </a:xfrm>
            <a:prstGeom prst="circularArrow">
              <a:avLst>
                <a:gd name="adj1" fmla="val 8755"/>
                <a:gd name="adj2" fmla="val 1142319"/>
                <a:gd name="adj3" fmla="val 20370161"/>
                <a:gd name="adj4" fmla="val 17693290"/>
                <a:gd name="adj5" fmla="val 11418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Circular Arrow 31"/>
            <p:cNvSpPr/>
            <p:nvPr/>
          </p:nvSpPr>
          <p:spPr>
            <a:xfrm rot="7315807">
              <a:off x="5604615" y="4484857"/>
              <a:ext cx="2160000" cy="2160000"/>
            </a:xfrm>
            <a:prstGeom prst="circularArrow">
              <a:avLst>
                <a:gd name="adj1" fmla="val 8755"/>
                <a:gd name="adj2" fmla="val 1142319"/>
                <a:gd name="adj3" fmla="val 20370161"/>
                <a:gd name="adj4" fmla="val 17856027"/>
                <a:gd name="adj5" fmla="val 11418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64088" y="4273932"/>
              <a:ext cx="2232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 dissociates </a:t>
              </a:r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</a:t>
              </a:r>
              <a:b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hot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tungsten</a:t>
              </a:r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76256" y="5652265"/>
              <a:ext cx="2232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free oxygen then reacts with the hot tungsten</a:t>
              </a:r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27984" y="5661248"/>
              <a:ext cx="2232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oxide is then reduced by </a:t>
              </a:r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freed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hydrogen</a:t>
              </a:r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4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3959860" cy="3905885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549" y="11643"/>
            <a:ext cx="9144000" cy="897077"/>
          </a:xfrm>
        </p:spPr>
        <p:txBody>
          <a:bodyPr/>
          <a:lstStyle/>
          <a:p>
            <a:r>
              <a:rPr lang="en-GB" dirty="0" smtClean="0"/>
              <a:t>Target Oxidation Lifetime</a:t>
            </a: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9" y="883477"/>
            <a:ext cx="3736925" cy="29279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3528" y="4797152"/>
            <a:ext cx="4032448" cy="1944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/>
              <a:t>Must prevent Oxygen coming into contact with hot target</a:t>
            </a:r>
            <a:endParaRPr lang="en-GB" sz="1600" dirty="0"/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Good quality vacuum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Reduce target temperature – adopt forced convection cooling, helium or water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Apply oxidation resistant coating</a:t>
            </a:r>
          </a:p>
          <a:p>
            <a:pPr>
              <a:buFont typeface="Wingdings" pitchFamily="2" charset="2"/>
              <a:buChar char="q"/>
            </a:pPr>
            <a:endParaRPr lang="en-GB" sz="2000" dirty="0" smtClean="0"/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3861048"/>
            <a:ext cx="434912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recession of initially cylindrical tungsten rods heated in a low oxygen pressure.  Reproduced from Perkins, Price and Crooks, 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“Oxidation of Tungsten at Ultra-High Temperatures,” Lockheed Missiles and Space Company, November 1962</a:t>
            </a:r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4797152"/>
            <a:ext cx="395986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Above: Literature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on recession rate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tungsten as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function of oxygen pressure @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1700°C.  Note the RAL test data highlighted in red.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43428" y="5445224"/>
            <a:ext cx="40324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/>
              <a:t>Baseline: need good vacuum quality, at least 10</a:t>
            </a:r>
            <a:r>
              <a:rPr lang="en-GB" sz="1600" b="1" baseline="30000" dirty="0" smtClean="0"/>
              <a:t>-5</a:t>
            </a:r>
            <a:r>
              <a:rPr lang="en-GB" sz="1600" b="1" dirty="0" smtClean="0"/>
              <a:t> Torr, to permit a long target life</a:t>
            </a:r>
            <a:endParaRPr lang="en-GB" sz="1600" dirty="0" smtClean="0"/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Recall 1-2mm diameter spokes, 1-2 mm thick hub, 6mm diameter target rod</a:t>
            </a:r>
          </a:p>
        </p:txBody>
      </p:sp>
    </p:spTree>
    <p:extLst>
      <p:ext uri="{BB962C8B-B14F-4D97-AF65-F5344CB8AC3E}">
        <p14:creationId xmlns:p14="http://schemas.microsoft.com/office/powerpoint/2010/main" val="67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/>
              <a:t>Creep / Sag in the Target Rod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99939" y="836711"/>
            <a:ext cx="4232101" cy="299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GB" sz="1600" dirty="0" smtClean="0"/>
              <a:t>As a rule-of-thumb creep tends to become significant  at temperatures beyond </a:t>
            </a:r>
            <a:r>
              <a:rPr lang="en-GB" sz="1600" dirty="0" err="1" smtClean="0"/>
              <a:t>T</a:t>
            </a:r>
            <a:r>
              <a:rPr lang="en-GB" sz="1600" baseline="-25000" dirty="0" err="1" smtClean="0"/>
              <a:t>melt</a:t>
            </a:r>
            <a:r>
              <a:rPr lang="en-GB" sz="1600" dirty="0" smtClean="0"/>
              <a:t>/2, ~1840K in tungsten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Self-weight could result in an unwanted  permanent “sag” in the target rod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Some literature data for Mu2e-like conditions although not fully conclusive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/>
              <a:t>T</a:t>
            </a:r>
            <a:r>
              <a:rPr lang="en-GB" sz="1600" dirty="0" smtClean="0"/>
              <a:t>he little wires tested by Bennett and </a:t>
            </a:r>
            <a:r>
              <a:rPr lang="en-GB" sz="1600" dirty="0" err="1" smtClean="0"/>
              <a:t>Skoro</a:t>
            </a:r>
            <a:r>
              <a:rPr lang="en-GB" sz="1600" dirty="0" smtClean="0"/>
              <a:t> at RAL were subject to similar bending stress and “did not suffer from creep”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2858135" cy="269938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>
                <a:off x="5220072" y="3429000"/>
                <a:ext cx="3584029" cy="3284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q"/>
                </a:pPr>
                <a:r>
                  <a:rPr lang="en-GB" sz="1600" dirty="0" smtClean="0"/>
                  <a:t>Steady-state creep relation proposed by </a:t>
                </a:r>
                <a:r>
                  <a:rPr lang="en-GB" sz="1600" dirty="0" err="1" smtClean="0"/>
                  <a:t>Purohit</a:t>
                </a:r>
                <a:r>
                  <a:rPr lang="en-GB" sz="1600" dirty="0" smtClean="0"/>
                  <a:t> et al:</a:t>
                </a:r>
              </a:p>
              <a:p>
                <a:pPr>
                  <a:buFont typeface="Wingdings" pitchFamily="2" charset="2"/>
                  <a:buChar char="q"/>
                </a:pPr>
                <a:endParaRPr lang="en-GB" sz="12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16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</a:rPr>
                          <m:t>ε</m:t>
                        </m:r>
                      </m:e>
                    </m:acc>
                    <m:r>
                      <a:rPr lang="en-GB" sz="1600" i="1" smtClean="0">
                        <a:latin typeface="Cambria Math"/>
                      </a:rPr>
                      <m:t>=</m:t>
                    </m:r>
                    <m:r>
                      <a:rPr lang="en-GB" sz="1600" b="0" i="1" smtClean="0">
                        <a:latin typeface="Cambria Math"/>
                      </a:rPr>
                      <m:t>1.3×</m:t>
                    </m:r>
                    <m:sSup>
                      <m:sSup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GB" sz="16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−53370</m:t>
                                </m:r>
                              </m:num>
                              <m:den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GB" sz="1600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600" b="0" i="1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</a:rPr>
                          <m:t>3.53</m:t>
                        </m:r>
                      </m:sup>
                    </m:sSup>
                  </m:oMath>
                </a14:m>
                <a:r>
                  <a:rPr lang="en-GB" sz="1600" b="0" dirty="0" smtClean="0"/>
                  <a:t>       [h</a:t>
                </a:r>
                <a:r>
                  <a:rPr lang="en-GB" sz="1600" b="0" baseline="30000" dirty="0" smtClean="0"/>
                  <a:t>-1</a:t>
                </a:r>
                <a:r>
                  <a:rPr lang="en-GB" sz="1600" b="0" dirty="0" smtClean="0"/>
                  <a:t>]</a:t>
                </a:r>
              </a:p>
              <a:p>
                <a:pPr marL="0" indent="0">
                  <a:buNone/>
                </a:pPr>
                <a:endParaRPr lang="en-GB" sz="1200" dirty="0" smtClean="0"/>
              </a:p>
              <a:p>
                <a:pPr marL="0" indent="0">
                  <a:buNone/>
                </a:pPr>
                <a:r>
                  <a:rPr lang="en-GB" sz="1200" dirty="0" smtClean="0"/>
                  <a:t>           range </a:t>
                </a:r>
                <a:r>
                  <a:rPr lang="el-GR" sz="1200" dirty="0" smtClean="0"/>
                  <a:t>σ</a:t>
                </a:r>
                <a:r>
                  <a:rPr lang="en-GB" sz="1200" dirty="0" smtClean="0"/>
                  <a:t> </a:t>
                </a:r>
                <a:r>
                  <a:rPr lang="el-GR" sz="1200" dirty="0" smtClean="0"/>
                  <a:t>≤</a:t>
                </a:r>
                <a:r>
                  <a:rPr lang="en-GB" sz="1200" dirty="0" smtClean="0"/>
                  <a:t> 20MPa, 1500 ≤ T ≤ 2900 K</a:t>
                </a:r>
              </a:p>
              <a:p>
                <a:pPr>
                  <a:buFont typeface="Wingdings" pitchFamily="2" charset="2"/>
                  <a:buChar char="q"/>
                </a:pPr>
                <a:endParaRPr lang="en-GB" sz="1200" dirty="0" smtClean="0"/>
              </a:p>
              <a:p>
                <a:pPr>
                  <a:buFont typeface="Wingdings" pitchFamily="2" charset="2"/>
                  <a:buChar char="q"/>
                </a:pPr>
                <a:r>
                  <a:rPr lang="en-GB" sz="1600" dirty="0" smtClean="0"/>
                  <a:t>Suggests only ~10</a:t>
                </a:r>
                <a:r>
                  <a:rPr lang="el-GR" sz="1600" dirty="0" smtClean="0"/>
                  <a:t>μ</a:t>
                </a:r>
                <a:r>
                  <a:rPr lang="en-GB" sz="1600" dirty="0" smtClean="0"/>
                  <a:t>-strain /year</a:t>
                </a:r>
                <a:r>
                  <a:rPr lang="en-GB" sz="1600" dirty="0"/>
                  <a:t> </a:t>
                </a:r>
                <a:r>
                  <a:rPr lang="en-GB" sz="1600" dirty="0" smtClean="0"/>
                  <a:t>for Mu2e target</a:t>
                </a:r>
              </a:p>
              <a:p>
                <a:pPr>
                  <a:buFont typeface="Wingdings" pitchFamily="2" charset="2"/>
                  <a:buChar char="q"/>
                </a:pPr>
                <a:endParaRPr lang="en-GB" sz="2000" dirty="0"/>
              </a:p>
              <a:p>
                <a:pPr>
                  <a:buFont typeface="Wingdings" pitchFamily="2" charset="2"/>
                  <a:buChar char="q"/>
                </a:pPr>
                <a:endParaRPr lang="en-GB" sz="2000" dirty="0"/>
              </a:p>
              <a:p>
                <a:pPr>
                  <a:buFont typeface="Wingdings" pitchFamily="2" charset="2"/>
                  <a:buChar char="q"/>
                </a:pPr>
                <a:endParaRPr lang="en-GB" dirty="0" smtClean="0"/>
              </a:p>
              <a:p>
                <a:pPr>
                  <a:buFont typeface="Wingdings" pitchFamily="2" charset="2"/>
                  <a:buChar char="q"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3429000"/>
                <a:ext cx="3584029" cy="3284984"/>
              </a:xfrm>
              <a:prstGeom prst="rect">
                <a:avLst/>
              </a:prstGeom>
              <a:blipFill rotWithShape="1">
                <a:blip r:embed="rId3"/>
                <a:stretch>
                  <a:fillRect l="-510" t="-558" r="-20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220071" y="5949280"/>
            <a:ext cx="358402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Purohit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al, development of a steady state creep behavior model of polycrystalline tungsten for bimodal space reactor application, Argonne National Lab., Argonne, Illinois, February 1995.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l68\Desktop\gor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32815"/>
            <a:ext cx="4392488" cy="21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20071" y="4149080"/>
            <a:ext cx="3584029" cy="10081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3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/>
              <a:t>Creep / Sag in the Target Rod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99939" y="1052736"/>
            <a:ext cx="77768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GB" dirty="0" smtClean="0"/>
              <a:t>Propose a test to quantify the expected creep rate under “Mu2e-like” conditions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59485" y="2132856"/>
            <a:ext cx="5344963" cy="3556809"/>
            <a:chOff x="3131840" y="2328864"/>
            <a:chExt cx="5344963" cy="3556809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2328864"/>
              <a:ext cx="5219998" cy="1519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3419872" y="4037453"/>
                  <a:ext cx="5056931" cy="5436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i="1">
                            <a:latin typeface="Cambria Math"/>
                          </a:rPr>
                          <m:t>𝑤</m:t>
                        </m:r>
                        <m:r>
                          <a:rPr lang="en-GB" sz="14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400" i="1">
                                <a:latin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GB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GB" sz="1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1400" i="1">
                                <a:latin typeface="Cambria Math"/>
                              </a:rPr>
                              <m:t>𝜌</m:t>
                            </m:r>
                            <m:r>
                              <a:rPr lang="en-GB" sz="1400" i="1">
                                <a:latin typeface="Cambria Math"/>
                              </a:rPr>
                              <m:t>𝑔</m:t>
                            </m:r>
                          </m:num>
                          <m:den>
                            <m:r>
                              <a:rPr lang="en-GB" sz="1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GB" sz="1400" i="1">
                            <a:latin typeface="Cambria Math"/>
                          </a:rPr>
                          <m:t>                      </m:t>
                        </m:r>
                        <m:r>
                          <a:rPr lang="en-GB" sz="1400" i="1">
                            <a:latin typeface="Cambria Math"/>
                          </a:rPr>
                          <m:t>𝐼</m:t>
                        </m:r>
                        <m:r>
                          <a:rPr lang="en-GB" sz="14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400" i="1">
                                <a:latin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GB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GB" sz="14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400" i="1">
                                <a:latin typeface="Cambria Math"/>
                              </a:rPr>
                              <m:t>64</m:t>
                            </m:r>
                          </m:den>
                        </m:f>
                        <m:sSub>
                          <m:sSubPr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                         </m:t>
                            </m:r>
                            <m:r>
                              <a:rPr lang="en-GB" sz="1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1400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GB" sz="14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400" i="1">
                                <a:latin typeface="Cambria Math"/>
                              </a:rPr>
                              <m:t>𝑤</m:t>
                            </m:r>
                            <m:sSup>
                              <m:sSupPr>
                                <m:ctrlPr>
                                  <a:rPr lang="en-GB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GB" sz="1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400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4037453"/>
                  <a:ext cx="5056931" cy="5436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635896" y="4653136"/>
                  <a:ext cx="4694042" cy="5422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GB" sz="1400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GB" sz="14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sz="1400" i="1">
                                    <a:latin typeface="Cambria Math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GB" sz="1400" i="1"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n-GB" sz="1400" i="1">
                                <a:latin typeface="Cambria Math"/>
                              </a:rPr>
                              <m:t>𝐼</m:t>
                            </m:r>
                          </m:den>
                        </m:f>
                        <m:r>
                          <a:rPr lang="en-GB" sz="14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sz="1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GB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𝜌</m:t>
                            </m:r>
                            <m: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𝑔</m:t>
                            </m:r>
                          </m:num>
                          <m:den>
                            <m: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</m:t>
                            </m:r>
                          </m:den>
                        </m:f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⇨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𝑆𝑡𝑟𝑒𝑠𝑠</m:t>
                        </m:r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(</m:t>
                        </m:r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𝑎𝑛𝑑</m:t>
                        </m:r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𝑆𝑡𝑟𝑎𝑖𝑛</m:t>
                        </m:r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)∝ </m:t>
                        </m:r>
                        <m:f>
                          <m:fPr>
                            <m:type m:val="lin"/>
                            <m:ctrlP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4653136"/>
                  <a:ext cx="4694042" cy="54226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635896" y="5319108"/>
                  <a:ext cx="4288738" cy="5665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GB" sz="1400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GB" sz="14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400" i="1">
                                <a:latin typeface="Cambria Math"/>
                              </a:rPr>
                              <m:t>5</m:t>
                            </m:r>
                            <m:r>
                              <a:rPr lang="en-GB" sz="1400" i="1">
                                <a:latin typeface="Cambria Math"/>
                              </a:rPr>
                              <m:t>𝑤</m:t>
                            </m:r>
                            <m:sSup>
                              <m:sSupPr>
                                <m:ctrlPr>
                                  <a:rPr lang="en-GB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GB" sz="14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400" i="1">
                                <a:latin typeface="Cambria Math"/>
                              </a:rPr>
                              <m:t>384</m:t>
                            </m:r>
                            <m:r>
                              <a:rPr lang="en-GB" sz="1400" i="1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  <m:r>
                          <a:rPr lang="en-GB" sz="14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sz="1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  <m: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𝜌</m:t>
                            </m:r>
                            <m: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GB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GB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24</m:t>
                            </m:r>
                            <m: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  <m:sSup>
                              <m:sSupPr>
                                <m:ctrlPr>
                                  <a:rPr lang="en-GB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GB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⇨</m:t>
                        </m:r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𝐷𝑒𝑓𝑙𝑒𝑐𝑡𝑖𝑜𝑛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∝ </m:t>
                        </m:r>
                        <m:f>
                          <m:fPr>
                            <m:type m:val="lin"/>
                            <m:ctrlP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14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5319108"/>
                  <a:ext cx="4288738" cy="5665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9552" y="1844824"/>
            <a:ext cx="2664296" cy="336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Design “Handles”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Increase target </a:t>
            </a:r>
            <a:r>
              <a:rPr lang="en-GB" dirty="0" smtClean="0"/>
              <a:t>diameter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Reduce target </a:t>
            </a:r>
            <a:r>
              <a:rPr lang="en-GB" dirty="0" smtClean="0"/>
              <a:t>length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Move supports inboard</a:t>
            </a: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LaO</a:t>
            </a:r>
            <a:r>
              <a:rPr lang="en-GB" baseline="-25000" dirty="0" smtClean="0"/>
              <a:t>2</a:t>
            </a:r>
            <a:r>
              <a:rPr lang="en-GB" dirty="0" smtClean="0"/>
              <a:t> doped “Anti-sag</a:t>
            </a:r>
            <a:r>
              <a:rPr lang="en-GB" dirty="0"/>
              <a:t>” </a:t>
            </a:r>
            <a:r>
              <a:rPr lang="en-GB" dirty="0" smtClean="0"/>
              <a:t>tungsten</a:t>
            </a: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GB" dirty="0"/>
              <a:t>Reduce operating temperature through high emissivity surface treatment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endParaRPr lang="en-GB" b="1" dirty="0" smtClean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 smtClean="0"/>
              <a:t>The Hub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99939" y="836712"/>
            <a:ext cx="444812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GB" sz="1600" dirty="0" smtClean="0"/>
              <a:t>The hub provides the mounting point for the tie rods (AKA spokes)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No direct beam heating in the conical part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Thin cone wall limits heat conduction from the hot target rod towards the spoke mounts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Heat radiates away from the cone surfaces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Limits the maximum spoke temperature to ~1000°C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Plan to make target and hub as one integral part</a:t>
            </a:r>
          </a:p>
          <a:p>
            <a:pPr>
              <a:buFont typeface="Wingdings" pitchFamily="2" charset="2"/>
              <a:buChar char="q"/>
            </a:pPr>
            <a:endParaRPr lang="en-GB" sz="1600" dirty="0"/>
          </a:p>
          <a:p>
            <a:pPr>
              <a:buFont typeface="Wingdings" pitchFamily="2" charset="2"/>
              <a:buChar char="q"/>
            </a:pPr>
            <a:endParaRPr lang="en-GB" sz="1600" dirty="0"/>
          </a:p>
          <a:p>
            <a:pPr>
              <a:buFont typeface="Wingdings" pitchFamily="2" charset="2"/>
              <a:buChar char="q"/>
            </a:pPr>
            <a:endParaRPr lang="en-GB" sz="1600" dirty="0" smtClean="0"/>
          </a:p>
          <a:p>
            <a:pPr>
              <a:buFont typeface="Wingdings" pitchFamily="2" charset="2"/>
              <a:buChar char="q"/>
            </a:pP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599815" cy="2699385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9962"/>
            <a:ext cx="3455799" cy="25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09884" y="3645023"/>
            <a:ext cx="3594164" cy="2699385"/>
            <a:chOff x="1409884" y="3645023"/>
            <a:chExt cx="3594164" cy="2699385"/>
          </a:xfrm>
        </p:grpSpPr>
        <p:pic>
          <p:nvPicPr>
            <p:cNvPr id="6152" name="Picture 8" descr="D:\Mu2eTarget\Target\Transient\AlphaTrial\April2014\BareTungsten\Mu2e_NLe_STST_F_THERM01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884" y="3645023"/>
              <a:ext cx="3594164" cy="269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177717" y="5816297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FF0000"/>
                  </a:solidFill>
                </a:rPr>
                <a:t>1698°C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75656" y="5816297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1003BD"/>
                  </a:solidFill>
                </a:rPr>
                <a:t>997°C</a:t>
              </a:r>
              <a:endParaRPr lang="en-GB" sz="1200" dirty="0">
                <a:solidFill>
                  <a:srgbClr val="1003B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3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 smtClean="0"/>
              <a:t>The Tie Rods (A.K.A Spokes)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923928" y="1124744"/>
            <a:ext cx="5061079" cy="3948800"/>
            <a:chOff x="3923928" y="1124744"/>
            <a:chExt cx="5061079" cy="394880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124744"/>
              <a:ext cx="5061079" cy="370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4788024" y="4827323"/>
              <a:ext cx="374441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Ref: KR Lynch and JL Popp, Mu2e doc-</a:t>
              </a:r>
              <a:r>
                <a:rPr lang="en-GB" sz="10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db</a:t>
              </a:r>
              <a:r>
                <a:rPr lang="en-GB" sz="1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#3751, 15 January 2014.</a:t>
              </a:r>
              <a:endParaRPr lang="en-GB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699939" y="1052736"/>
            <a:ext cx="322398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GB" sz="1600" dirty="0" smtClean="0"/>
              <a:t>Six tie rods act as the spokes of the “bicycle wheel” structure, connecting the target to its support ring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/>
              <a:t>M</a:t>
            </a:r>
            <a:r>
              <a:rPr lang="en-GB" sz="1600" dirty="0" smtClean="0"/>
              <a:t>inimum number of spokes for a statically determinate system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Spokes can be tungsten or tantalum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A spoke diameter in the range 1 – 2 mm is proposed. Compromise based on: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dirty="0" smtClean="0"/>
              <a:t>Large diameter more robust, lower tensile stress, margin for chemical erosion, ease of manufacture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dirty="0" smtClean="0"/>
              <a:t>Small diameter for efficient particle production</a:t>
            </a:r>
          </a:p>
          <a:p>
            <a:pPr>
              <a:buFont typeface="Wingdings" pitchFamily="2" charset="2"/>
              <a:buChar char="q"/>
            </a:pPr>
            <a:endParaRPr lang="en-GB" sz="1600" dirty="0"/>
          </a:p>
          <a:p>
            <a:pPr>
              <a:buFont typeface="Wingdings" pitchFamily="2" charset="2"/>
              <a:buChar char="q"/>
            </a:pPr>
            <a:endParaRPr lang="en-GB" sz="1600" dirty="0"/>
          </a:p>
          <a:p>
            <a:pPr>
              <a:buFont typeface="Wingdings" pitchFamily="2" charset="2"/>
              <a:buChar char="q"/>
            </a:pPr>
            <a:endParaRPr lang="en-GB" sz="1600" dirty="0" smtClean="0"/>
          </a:p>
          <a:p>
            <a:pPr>
              <a:buFont typeface="Wingdings" pitchFamily="2" charset="2"/>
              <a:buChar char="q"/>
            </a:pP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2525" y="5257363"/>
            <a:ext cx="3816424" cy="52322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Note: “Zero-Mass” support structure for optimum physics performance.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473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 smtClean="0"/>
              <a:t>Spoke Temperature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699939" y="836712"/>
                <a:ext cx="3634145" cy="5040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b="1" dirty="0" smtClean="0"/>
                  <a:t>Spokes are long/thin enough that they contribute at best only a few Watts towards cooling the target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𝑐𝑜𝑛𝑑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𝑘𝐴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𝑑𝑇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>
                  <a:buFont typeface="Wingdings" pitchFamily="2" charset="2"/>
                  <a:buChar char="q"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b="1" dirty="0" smtClean="0"/>
                  <a:t>What is the thermal elongation in the spoke? </a:t>
                </a:r>
                <a:endParaRPr lang="en-GB" b="1" dirty="0"/>
              </a:p>
              <a:p>
                <a:pPr>
                  <a:buFont typeface="Wingdings" pitchFamily="2" charset="2"/>
                  <a:buChar char="q"/>
                </a:pPr>
                <a:r>
                  <a:rPr lang="en-GB" dirty="0" smtClean="0"/>
                  <a:t>Assume hot end fixed at 1000°C</a:t>
                </a:r>
                <a:endParaRPr lang="en-GB" dirty="0"/>
              </a:p>
              <a:p>
                <a:pPr>
                  <a:buFont typeface="Wingdings" pitchFamily="2" charset="2"/>
                  <a:buChar char="q"/>
                </a:pPr>
                <a:r>
                  <a:rPr lang="en-GB" dirty="0" smtClean="0"/>
                  <a:t>Heat loss by radiation alone</a:t>
                </a:r>
                <a:endParaRPr lang="en-GB" dirty="0"/>
              </a:p>
              <a:p>
                <a:pPr>
                  <a:buFont typeface="Wingdings" pitchFamily="2" charset="2"/>
                  <a:buChar char="q"/>
                </a:pPr>
                <a:endParaRPr lang="en-GB" sz="2000" dirty="0" smtClean="0"/>
              </a:p>
              <a:p>
                <a:pPr>
                  <a:buFont typeface="Wingdings" pitchFamily="2" charset="2"/>
                  <a:buChar char="q"/>
                </a:pPr>
                <a:endParaRPr lang="en-GB" sz="2000" dirty="0"/>
              </a:p>
              <a:p>
                <a:pPr>
                  <a:buFont typeface="Wingdings" pitchFamily="2" charset="2"/>
                  <a:buChar char="q"/>
                </a:pPr>
                <a:endParaRPr lang="en-GB" sz="2000" dirty="0"/>
              </a:p>
              <a:p>
                <a:pPr>
                  <a:buFont typeface="Wingdings" pitchFamily="2" charset="2"/>
                  <a:buChar char="q"/>
                </a:pPr>
                <a:endParaRPr lang="en-GB" dirty="0" smtClean="0"/>
              </a:p>
              <a:p>
                <a:pPr>
                  <a:buFont typeface="Wingdings" pitchFamily="2" charset="2"/>
                  <a:buChar char="q"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939" y="836712"/>
                <a:ext cx="3634145" cy="5040560"/>
              </a:xfrm>
              <a:prstGeom prst="rect">
                <a:avLst/>
              </a:prstGeom>
              <a:blipFill rotWithShape="1">
                <a:blip r:embed="rId2"/>
                <a:stretch>
                  <a:fillRect l="-1510" t="-6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262076" y="980728"/>
            <a:ext cx="4758690" cy="1656080"/>
            <a:chOff x="2195736" y="2348880"/>
            <a:chExt cx="4758690" cy="1656080"/>
          </a:xfrm>
        </p:grpSpPr>
        <p:grpSp>
          <p:nvGrpSpPr>
            <p:cNvPr id="18" name="Group 17"/>
            <p:cNvGrpSpPr/>
            <p:nvPr/>
          </p:nvGrpSpPr>
          <p:grpSpPr>
            <a:xfrm>
              <a:off x="2195736" y="2348880"/>
              <a:ext cx="4758690" cy="1656080"/>
              <a:chOff x="3851920" y="4797152"/>
              <a:chExt cx="4758690" cy="1656080"/>
            </a:xfrm>
          </p:grpSpPr>
          <p:pic>
            <p:nvPicPr>
              <p:cNvPr id="21" name="Picture 20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51920" y="4797152"/>
                <a:ext cx="4758690" cy="1656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3923928" y="5026513"/>
                <a:ext cx="792088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84715" y="5026513"/>
                <a:ext cx="792088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211960" y="3645024"/>
              <a:ext cx="93610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L=220mm</a:t>
              </a:r>
              <a:endPara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5065459" y="3295582"/>
              <a:ext cx="77089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Diameter</a:t>
              </a:r>
              <a:br>
                <a:rPr lang="en-GB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GB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– 2 mm</a:t>
              </a:r>
              <a:endPara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959271"/>
              </p:ext>
            </p:extLst>
          </p:nvPr>
        </p:nvGraphicFramePr>
        <p:xfrm>
          <a:off x="666825" y="4170392"/>
          <a:ext cx="3758528" cy="17068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25052"/>
                <a:gridCol w="683369"/>
                <a:gridCol w="683369"/>
                <a:gridCol w="683369"/>
                <a:gridCol w="683369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Diameter (mm)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Length (mm)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220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220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220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220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Material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W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W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Ta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Ta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T hot (°C)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1000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1000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1000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1000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T cold (°C)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379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274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effectLst/>
                          <a:latin typeface="Cambria Math"/>
                          <a:ea typeface="Cambria Math"/>
                        </a:rPr>
                        <a:t>Δ</a:t>
                      </a:r>
                      <a:r>
                        <a:rPr lang="en-GB" sz="1400" dirty="0" smtClean="0">
                          <a:effectLst/>
                          <a:latin typeface="Cambria Math"/>
                          <a:ea typeface="Cambria Math"/>
                        </a:rPr>
                        <a:t>L (mm)</a:t>
                      </a:r>
                      <a:endParaRPr lang="en-GB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0.39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0.46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0.48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0.59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76056" y="6095037"/>
            <a:ext cx="341485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distribution along a spoke assuming a worst case where no heat is conducted from the cold end into the support ring, i.e. Qc=0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826454"/>
            <a:ext cx="3414859" cy="323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9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 smtClean="0"/>
              <a:t>Creep in the Spokes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99939" y="836712"/>
            <a:ext cx="783250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GB" sz="1600" dirty="0" smtClean="0"/>
              <a:t>“Bicycle wheel” structure relies on maintaining spoke tension for its stability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Any creep (elongation) of the spoke must be taken up by the spring pre-load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Plan to limit the spoke maximum temperature to 1000°C to avoid creep issue</a:t>
            </a:r>
          </a:p>
          <a:p>
            <a:pPr>
              <a:buFont typeface="Wingdings" pitchFamily="2" charset="2"/>
              <a:buChar char="q"/>
            </a:pPr>
            <a:endParaRPr lang="en-GB" sz="1600" dirty="0" smtClean="0"/>
          </a:p>
          <a:p>
            <a:pPr>
              <a:buFont typeface="Wingdings" pitchFamily="2" charset="2"/>
              <a:buChar char="q"/>
            </a:pPr>
            <a:endParaRPr lang="en-GB" sz="1600" dirty="0"/>
          </a:p>
          <a:p>
            <a:pPr>
              <a:buFont typeface="Wingdings" pitchFamily="2" charset="2"/>
              <a:buChar char="q"/>
            </a:pPr>
            <a:endParaRPr lang="en-GB" sz="1600" dirty="0"/>
          </a:p>
          <a:p>
            <a:pPr>
              <a:buFont typeface="Wingdings" pitchFamily="2" charset="2"/>
              <a:buChar char="q"/>
            </a:pPr>
            <a:endParaRPr lang="en-GB" sz="1600" dirty="0" smtClean="0"/>
          </a:p>
          <a:p>
            <a:pPr>
              <a:buFont typeface="Wingdings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6093296"/>
            <a:ext cx="367240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GB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Gallet</a:t>
            </a:r>
            <a:r>
              <a:rPr lang="en-GB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 </a:t>
            </a:r>
            <a:r>
              <a:rPr lang="en-GB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Dhers</a:t>
            </a:r>
            <a:r>
              <a:rPr lang="en-GB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</a:t>
            </a:r>
            <a:r>
              <a:rPr lang="en-GB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Levoy</a:t>
            </a:r>
            <a:r>
              <a:rPr lang="en-GB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“Creep Laws for Refractory Metals and Alloys at Temperatures Between 900 and 1100°C,” Tungsten, Hard Metals and Refractory Alloys, vol. 5, pp. 189-196, 2000.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4" y="1916832"/>
            <a:ext cx="3599815" cy="35026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0" y="5230941"/>
            <a:ext cx="39604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profile (solid line) and cumulative creep (dashed </a:t>
            </a:r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line) for 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year at 10 MPa in a 1mm diameter 220mm long stress-relieved tungsten spoke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529" y="5489888"/>
            <a:ext cx="39604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Extrapolated creep law plots for stress-relieved tungsten under 10MPa applied </a:t>
            </a:r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b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[Ref </a:t>
            </a:r>
            <a:r>
              <a:rPr lang="en-GB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Gallet</a:t>
            </a:r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al]</a:t>
            </a:r>
            <a:endParaRPr lang="en-GB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36555"/>
            <a:ext cx="3600000" cy="292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1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Support Ring</a:t>
            </a:r>
            <a:endParaRPr lang="en-GB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323528" y="764704"/>
            <a:ext cx="4176463" cy="59046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Concept 1 </a:t>
            </a:r>
            <a:r>
              <a:rPr lang="en-GB" sz="2000" dirty="0" smtClean="0">
                <a:solidFill>
                  <a:srgbClr val="00CC00"/>
                </a:solidFill>
              </a:rPr>
              <a:t>✔</a:t>
            </a:r>
            <a:r>
              <a:rPr lang="en-GB" b="1" dirty="0" smtClean="0"/>
              <a:t> </a:t>
            </a:r>
          </a:p>
          <a:p>
            <a:pPr marL="0" indent="0">
              <a:buNone/>
            </a:pPr>
            <a:r>
              <a:rPr lang="en-GB" sz="1600" b="1" dirty="0" smtClean="0"/>
              <a:t>Titanium Support Ring</a:t>
            </a:r>
            <a:endParaRPr lang="en-GB" sz="1600" dirty="0" smtClean="0"/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Can operate </a:t>
            </a:r>
            <a:r>
              <a:rPr lang="en-GB" sz="1600" b="1" dirty="0" smtClean="0"/>
              <a:t>without</a:t>
            </a:r>
            <a:r>
              <a:rPr lang="en-GB" sz="1600" dirty="0" smtClean="0"/>
              <a:t> </a:t>
            </a:r>
            <a:r>
              <a:rPr lang="en-GB" sz="1600" b="1" dirty="0" smtClean="0"/>
              <a:t>conduction </a:t>
            </a:r>
            <a:r>
              <a:rPr lang="en-GB" sz="1600" b="1" dirty="0" smtClean="0"/>
              <a:t>link</a:t>
            </a:r>
            <a:r>
              <a:rPr lang="en-GB" sz="1600" dirty="0" smtClean="0"/>
              <a:t> between support ring and water-cooled vessel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Ring heat-load transferred to vessel by thermal radiation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Ring material needs low CTE, high working temperature.  Can tolerate poor thermal conductivity - </a:t>
            </a:r>
            <a:r>
              <a:rPr lang="en-GB" sz="1600" b="1" dirty="0" smtClean="0"/>
              <a:t>Titanium</a:t>
            </a:r>
          </a:p>
          <a:p>
            <a:pPr>
              <a:buFont typeface="Wingdings" pitchFamily="2" charset="2"/>
              <a:buChar char="q"/>
            </a:pPr>
            <a:endParaRPr lang="en-GB" sz="1200" dirty="0" smtClean="0"/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4644008" y="764704"/>
            <a:ext cx="4176464" cy="59046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Concept 2 </a:t>
            </a:r>
            <a:r>
              <a:rPr lang="en-GB" sz="2000" dirty="0" smtClean="0">
                <a:solidFill>
                  <a:srgbClr val="FF0000"/>
                </a:solidFill>
              </a:rPr>
              <a:t>✘</a:t>
            </a:r>
            <a:r>
              <a:rPr lang="en-GB" b="1" dirty="0" smtClean="0"/>
              <a:t> </a:t>
            </a:r>
          </a:p>
          <a:p>
            <a:pPr marL="0" indent="0">
              <a:buNone/>
            </a:pPr>
            <a:r>
              <a:rPr lang="en-GB" sz="1600" b="1" dirty="0" smtClean="0"/>
              <a:t>Aluminium Alloy Support Ring</a:t>
            </a:r>
            <a:endParaRPr lang="en-GB" sz="1600" dirty="0" smtClean="0"/>
          </a:p>
          <a:p>
            <a:pPr>
              <a:buFont typeface="Wingdings" pitchFamily="2" charset="2"/>
              <a:buChar char="q"/>
            </a:pPr>
            <a:r>
              <a:rPr lang="en-GB" sz="1600" b="1" dirty="0" smtClean="0"/>
              <a:t>Requires</a:t>
            </a:r>
            <a:r>
              <a:rPr lang="en-GB" sz="1600" dirty="0" smtClean="0"/>
              <a:t> </a:t>
            </a:r>
            <a:r>
              <a:rPr lang="en-GB" sz="1600" b="1" dirty="0" smtClean="0"/>
              <a:t>a </a:t>
            </a:r>
            <a:r>
              <a:rPr lang="en-GB" sz="1600" b="1" dirty="0" smtClean="0"/>
              <a:t>conduction link </a:t>
            </a:r>
            <a:r>
              <a:rPr lang="en-GB" sz="1600" dirty="0" smtClean="0"/>
              <a:t>between support-ring and water-cooled </a:t>
            </a:r>
            <a:r>
              <a:rPr lang="en-GB" sz="1600" dirty="0" smtClean="0"/>
              <a:t>vessel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Deposited h</a:t>
            </a:r>
            <a:r>
              <a:rPr lang="en-GB" sz="1600" dirty="0" smtClean="0"/>
              <a:t>eat is conducted </a:t>
            </a:r>
            <a:r>
              <a:rPr lang="en-GB" sz="1600" dirty="0" smtClean="0"/>
              <a:t>through the ring to the mounts and into the vessel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Ring material needs high Thermal conductivity.  Can tolerate high CTE due to </a:t>
            </a:r>
            <a:r>
              <a:rPr lang="en-GB" sz="1600" dirty="0"/>
              <a:t>l</a:t>
            </a:r>
            <a:r>
              <a:rPr lang="en-GB" sz="1600" dirty="0" smtClean="0"/>
              <a:t>ow working temperature – </a:t>
            </a:r>
            <a:r>
              <a:rPr lang="en-GB" sz="1600" b="1" dirty="0" smtClean="0"/>
              <a:t>Aluminium Alloy</a:t>
            </a:r>
          </a:p>
          <a:p>
            <a:pPr>
              <a:buFont typeface="Wingdings" pitchFamily="2" charset="2"/>
              <a:buChar char="q"/>
            </a:pPr>
            <a:endParaRPr lang="en-GB" sz="1200" dirty="0" smtClean="0"/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531319"/>
            <a:ext cx="3640137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3857"/>
            <a:ext cx="3640137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10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C:\Users\jod22\Desktop\td-1176-931_r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5" t="4996" r="19684" b="4460"/>
          <a:stretch>
            <a:fillRect/>
          </a:stretch>
        </p:blipFill>
        <p:spPr bwMode="auto">
          <a:xfrm>
            <a:off x="2569187" y="1617153"/>
            <a:ext cx="4019038" cy="418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6613"/>
          </a:xfrm>
        </p:spPr>
        <p:txBody>
          <a:bodyPr/>
          <a:lstStyle/>
          <a:p>
            <a:r>
              <a:rPr lang="en-GB" dirty="0" smtClean="0"/>
              <a:t>Radiation Cooled Target Concept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690295" y="1052736"/>
            <a:ext cx="231449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b="1" i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i="1" dirty="0" smtClean="0"/>
              <a:t>Disadvantages:</a:t>
            </a:r>
            <a:endParaRPr lang="en-GB" b="1" i="1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dirty="0" smtClean="0"/>
              <a:t>Limited experience of high temperature target operation.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dirty="0" smtClean="0"/>
              <a:t>Oxidation </a:t>
            </a:r>
            <a:r>
              <a:rPr lang="en-GB" sz="1600" dirty="0"/>
              <a:t>/ chemical </a:t>
            </a:r>
            <a:r>
              <a:rPr lang="en-GB" sz="1600" dirty="0" smtClean="0"/>
              <a:t>attack by residual gasses in the target environment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dirty="0" smtClean="0"/>
              <a:t>Alignment stability across a wide temperature </a:t>
            </a:r>
            <a:r>
              <a:rPr lang="en-GB" sz="1600" dirty="0"/>
              <a:t>range. </a:t>
            </a:r>
            <a:endParaRPr lang="en-GB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dirty="0" smtClean="0"/>
              <a:t>Creep </a:t>
            </a:r>
            <a:r>
              <a:rPr lang="en-GB" sz="1600" dirty="0"/>
              <a:t>of the target  / support </a:t>
            </a:r>
            <a:r>
              <a:rPr lang="en-GB" sz="1600" dirty="0" smtClean="0"/>
              <a:t>structure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dirty="0" smtClean="0"/>
              <a:t>Limited scope for potential future beam upgrades</a:t>
            </a:r>
          </a:p>
          <a:p>
            <a:pPr>
              <a:buFont typeface="Wingdings" pitchFamily="2" charset="2"/>
              <a:buChar char="q"/>
            </a:pPr>
            <a:endParaRPr lang="en-GB" b="1" dirty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0" y="1045656"/>
            <a:ext cx="2317667" cy="42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b="1" i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i="1" dirty="0" smtClean="0"/>
              <a:t>Advantages:</a:t>
            </a:r>
            <a:endParaRPr lang="en-GB" b="1" i="1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dirty="0" smtClean="0"/>
              <a:t>No coolant plant required. Eliminates costs associated with design, hardware, plant room space, maintenance, etc.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dirty="0"/>
              <a:t>Eliminating the need for an active coolant greatly simplifies the remote target exchange process</a:t>
            </a:r>
            <a:r>
              <a:rPr lang="en-GB" sz="16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dirty="0" smtClean="0"/>
              <a:t>Eliminates the risk of coolant leaks.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dirty="0" smtClean="0"/>
              <a:t>Minimise material for pion production</a:t>
            </a:r>
            <a:endParaRPr lang="en-GB" sz="1600" dirty="0"/>
          </a:p>
          <a:p>
            <a:pPr>
              <a:buFont typeface="Wingdings" pitchFamily="2" charset="2"/>
              <a:buChar char="q"/>
            </a:pPr>
            <a:endParaRPr lang="en-GB" b="1" dirty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726093" y="2152622"/>
            <a:ext cx="1021779" cy="688667"/>
          </a:xfrm>
          <a:prstGeom prst="wedgeRoundRectCallout">
            <a:avLst>
              <a:gd name="adj1" fmla="val 98489"/>
              <a:gd name="adj2" fmla="val 1676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Tungsten target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314418" y="1113097"/>
            <a:ext cx="1129790" cy="603194"/>
          </a:xfrm>
          <a:prstGeom prst="wedgeRoundRectCallout">
            <a:avLst>
              <a:gd name="adj1" fmla="val -33662"/>
              <a:gd name="adj2" fmla="val 918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Mounting ring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9511" y="908720"/>
            <a:ext cx="2389675" cy="526823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6588224" y="864096"/>
            <a:ext cx="2389675" cy="573325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ular Callout 12"/>
          <p:cNvSpPr/>
          <p:nvPr/>
        </p:nvSpPr>
        <p:spPr>
          <a:xfrm>
            <a:off x="5560505" y="2841289"/>
            <a:ext cx="955711" cy="378110"/>
          </a:xfrm>
          <a:prstGeom prst="wedgeRoundRectCallout">
            <a:avLst>
              <a:gd name="adj1" fmla="val -71617"/>
              <a:gd name="adj2" fmla="val 2349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End hub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663533" y="5424542"/>
            <a:ext cx="972363" cy="666142"/>
          </a:xfrm>
          <a:prstGeom prst="wedgeRoundRectCallout">
            <a:avLst>
              <a:gd name="adj1" fmla="val 63609"/>
              <a:gd name="adj2" fmla="val -1211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Tie rod (spoke)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182662" y="4425465"/>
            <a:ext cx="792088" cy="628371"/>
          </a:xfrm>
          <a:prstGeom prst="wedgeRoundRectCallout">
            <a:avLst>
              <a:gd name="adj1" fmla="val 103985"/>
              <a:gd name="adj2" fmla="val -3861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Leaf Spring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184044" y="5734312"/>
            <a:ext cx="1224136" cy="647016"/>
          </a:xfrm>
          <a:prstGeom prst="wedgeRoundRectCallout">
            <a:avLst>
              <a:gd name="adj1" fmla="val 443"/>
              <a:gd name="adj2" fmla="val -2007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Tensioning mechanism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726093" y="1068473"/>
            <a:ext cx="1175497" cy="908720"/>
          </a:xfrm>
          <a:prstGeom prst="wedgeRoundRectCallout">
            <a:avLst>
              <a:gd name="adj1" fmla="val 117053"/>
              <a:gd name="adj2" fmla="val 5159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Remote Handling Features</a:t>
            </a:r>
            <a:endParaRPr lang="en-GB" sz="1600" dirty="0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40353" y="978346"/>
            <a:ext cx="540000" cy="540000"/>
            <a:chOff x="755576" y="404664"/>
            <a:chExt cx="720080" cy="720080"/>
          </a:xfrm>
        </p:grpSpPr>
        <p:sp>
          <p:nvSpPr>
            <p:cNvPr id="4" name="Oval 3"/>
            <p:cNvSpPr/>
            <p:nvPr/>
          </p:nvSpPr>
          <p:spPr>
            <a:xfrm>
              <a:off x="755576" y="404664"/>
              <a:ext cx="720080" cy="72008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9610" y="535115"/>
              <a:ext cx="72009" cy="4591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85216" y="736747"/>
              <a:ext cx="460800" cy="7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513061" y="926751"/>
            <a:ext cx="540000" cy="540000"/>
            <a:chOff x="1829337" y="376707"/>
            <a:chExt cx="720080" cy="720080"/>
          </a:xfrm>
        </p:grpSpPr>
        <p:sp>
          <p:nvSpPr>
            <p:cNvPr id="18" name="Oval 17"/>
            <p:cNvSpPr/>
            <p:nvPr/>
          </p:nvSpPr>
          <p:spPr>
            <a:xfrm>
              <a:off x="1829337" y="376707"/>
              <a:ext cx="720080" cy="72008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58977" y="708790"/>
              <a:ext cx="460800" cy="7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692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Ring Temperature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1054080"/>
                <a:ext cx="4572480" cy="2806968"/>
              </a:xfrm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GB" sz="1600" dirty="0" smtClean="0"/>
                  <a:t>         </a:t>
                </a:r>
                <a:r>
                  <a:rPr lang="en-GB" sz="1600" u="sng" dirty="0" smtClean="0"/>
                  <a:t>Radiated Heat Balance</a:t>
                </a:r>
                <a:r>
                  <a:rPr lang="en-GB" sz="1600" dirty="0" smtClean="0"/>
                  <a:t/>
                </a:r>
                <a:br>
                  <a:rPr lang="en-GB" sz="1600" dirty="0" smtClean="0"/>
                </a:br>
                <a:r>
                  <a:rPr lang="en-GB" sz="16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𝑛𝑒𝑡</m:t>
                        </m:r>
                      </m:sub>
                    </m:sSub>
                    <m:r>
                      <a:rPr lang="en-GB" sz="16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𝑖𝑛𝑐𝑖𝑑𝑒𝑛𝑡</m:t>
                        </m:r>
                      </m:sub>
                    </m:sSub>
                    <m:r>
                      <a:rPr lang="en-GB" sz="16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𝑟𝑒𝑓𝑙𝑒𝑐𝑡𝑒𝑑</m:t>
                        </m:r>
                      </m:sub>
                    </m:sSub>
                    <m:r>
                      <a:rPr lang="en-GB" sz="16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𝑒𝑚𝑖𝑡𝑡𝑒𝑑</m:t>
                        </m:r>
                      </m:sub>
                    </m:sSub>
                  </m:oMath>
                </a14:m>
                <a:r>
                  <a:rPr lang="en-GB" sz="1600" dirty="0" smtClean="0"/>
                  <a:t/>
                </a:r>
                <a:br>
                  <a:rPr lang="en-GB" sz="1600" dirty="0" smtClean="0"/>
                </a:br>
                <a:r>
                  <a:rPr lang="en-GB" sz="1200" dirty="0" smtClean="0"/>
                  <a:t> </a:t>
                </a:r>
                <a:br>
                  <a:rPr lang="en-GB" sz="1200" dirty="0" smtClean="0"/>
                </a:br>
                <a:r>
                  <a:rPr lang="en-GB" sz="1200" dirty="0" smtClean="0"/>
                  <a:t> </a:t>
                </a:r>
                <a:br>
                  <a:rPr lang="en-GB" sz="1200" dirty="0" smtClean="0"/>
                </a:br>
                <a:r>
                  <a:rPr lang="en-GB" sz="1600" dirty="0" smtClean="0"/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600" b="0" i="1" smtClean="0">
                        <a:latin typeface="Cambria Math"/>
                      </a:rPr>
                      <m:t>                  </m:t>
                    </m:r>
                    <m:sSub>
                      <m:sSubPr>
                        <m:ctrlPr>
                          <a:rPr lang="en-GB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1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l-GR" sz="1600" b="0" i="1" smtClean="0">
                            <a:latin typeface="Cambria Math"/>
                          </a:rPr>
                          <m:t>ε</m:t>
                        </m:r>
                      </m:e>
                    </m:d>
                    <m:r>
                      <a:rPr lang="en-GB" sz="1600" b="0" i="1" smtClean="0">
                        <a:latin typeface="Cambria Math"/>
                      </a:rPr>
                      <m:t>                  </m:t>
                    </m:r>
                    <m:r>
                      <m:rPr>
                        <m:sty m:val="p"/>
                      </m:rPr>
                      <a:rPr lang="el-GR" sz="1600" i="1" smtClean="0">
                        <a:latin typeface="Cambria Math"/>
                      </a:rPr>
                      <m:t>εσ</m:t>
                    </m:r>
                    <m:sSup>
                      <m:sSupPr>
                        <m:ctrlPr>
                          <a:rPr lang="el-GR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GB" sz="1600" dirty="0" smtClean="0"/>
              </a:p>
              <a:p>
                <a:endParaRPr lang="en-GB" sz="1200" dirty="0"/>
              </a:p>
              <a:p>
                <a:endParaRPr lang="en-GB" sz="1200" dirty="0" smtClean="0"/>
              </a:p>
              <a:p>
                <a:pPr marL="0" indent="0">
                  <a:buNone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400" b="0" i="0" smtClean="0">
                        <a:latin typeface="Cambria Math"/>
                      </a:rPr>
                      <m:t>    </m:t>
                    </m:r>
                    <m:r>
                      <a:rPr lang="en-GB" sz="1400" b="0" i="1" smtClean="0">
                        <a:latin typeface="Cambria Math"/>
                      </a:rPr>
                      <m:t>𝑑𝑖𝑟𝑒𝑐𝑡</m:t>
                    </m:r>
                    <m:r>
                      <a:rPr lang="en-GB" sz="1400" b="0" i="1" smtClean="0">
                        <a:latin typeface="Cambria Math"/>
                      </a:rPr>
                      <m:t>            </m:t>
                    </m:r>
                    <m:r>
                      <a:rPr lang="en-GB" sz="1400" b="0" i="1" smtClean="0">
                        <a:latin typeface="Cambria Math"/>
                      </a:rPr>
                      <m:t>𝑖𝑛𝑑𝑖𝑟𝑒𝑐𝑡</m:t>
                    </m:r>
                  </m:oMath>
                </a14:m>
                <a:endParaRPr lang="en-GB" sz="1400" dirty="0"/>
              </a:p>
              <a:p>
                <a:endParaRPr lang="en-GB" sz="1600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sz="1600" dirty="0" smtClean="0"/>
                  <a:t>At thermal equilibrium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𝑛𝑒𝑡</m:t>
                        </m:r>
                      </m:sub>
                    </m:sSub>
                    <m:r>
                      <a:rPr lang="en-GB" sz="1600" i="1">
                        <a:latin typeface="Cambria Math"/>
                      </a:rPr>
                      <m:t>=</m:t>
                    </m:r>
                    <m:r>
                      <a:rPr lang="en-GB" sz="1600" b="0" i="1" smtClean="0">
                        <a:latin typeface="Cambria Math"/>
                      </a:rPr>
                      <m:t>𝑧𝑒𝑟𝑜</m:t>
                    </m:r>
                  </m:oMath>
                </a14:m>
                <a:r>
                  <a:rPr lang="en-GB" sz="1600" b="0" dirty="0" smtClean="0"/>
                  <a:t/>
                </a:r>
                <a:br>
                  <a:rPr lang="en-GB" sz="1600" b="0" dirty="0" smtClean="0"/>
                </a:br>
                <a:r>
                  <a:rPr lang="en-GB" sz="1600" b="0" dirty="0" smtClean="0"/>
                  <a:t/>
                </a:r>
                <a:br>
                  <a:rPr lang="en-GB" sz="1600" b="0" dirty="0" smtClean="0"/>
                </a:br>
                <a:endParaRPr lang="en-GB" sz="1400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1054080"/>
                <a:ext cx="4572480" cy="2806968"/>
              </a:xfrm>
              <a:blipFill rotWithShape="1">
                <a:blip r:embed="rId2"/>
                <a:stretch>
                  <a:fillRect l="-400" t="-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1475566" y="1674946"/>
            <a:ext cx="288032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71800" y="1674946"/>
            <a:ext cx="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79912" y="1665044"/>
            <a:ext cx="288032" cy="2979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88258" y="2350894"/>
            <a:ext cx="288032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03648" y="2352260"/>
            <a:ext cx="288032" cy="2866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5536" y="1054750"/>
            <a:ext cx="4248472" cy="20162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4924487" y="738870"/>
            <a:ext cx="3960000" cy="5843734"/>
            <a:chOff x="4924487" y="738870"/>
            <a:chExt cx="3960000" cy="5843734"/>
          </a:xfrm>
        </p:grpSpPr>
        <p:pic>
          <p:nvPicPr>
            <p:cNvPr id="21" name="Picture 2" descr="D:\Mu2eTarget\SupportRingThermal\SupportRing_AL00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87" y="738870"/>
              <a:ext cx="3960000" cy="2976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4487" y="3715018"/>
              <a:ext cx="3960000" cy="2867586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004047" y="3026569"/>
            <a:ext cx="17571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ANSYS radiation heat transfer FE model</a:t>
            </a:r>
            <a:endParaRPr lang="en-GB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804464"/>
              </p:ext>
            </p:extLst>
          </p:nvPr>
        </p:nvGraphicFramePr>
        <p:xfrm>
          <a:off x="153851" y="4077072"/>
          <a:ext cx="4531542" cy="169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4041"/>
                <a:gridCol w="2037501"/>
              </a:tblGrid>
              <a:tr h="370840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Support</a:t>
                      </a:r>
                      <a:r>
                        <a:rPr lang="en-GB" sz="1600" i="1" baseline="0" dirty="0" smtClean="0"/>
                        <a:t> Ring</a:t>
                      </a:r>
                      <a:r>
                        <a:rPr lang="en-GB" sz="1600" i="1" dirty="0" smtClean="0"/>
                        <a:t> Heat loads</a:t>
                      </a:r>
                      <a:endParaRPr lang="en-GB" sz="1600" b="1" i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Thermal Radiation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10W &lt; </a:t>
                      </a:r>
                      <a:r>
                        <a:rPr lang="en-GB" sz="1600" dirty="0" err="1" smtClean="0"/>
                        <a:t>Q</a:t>
                      </a:r>
                      <a:r>
                        <a:rPr lang="en-GB" sz="1600" baseline="-25000" dirty="0" err="1" smtClean="0"/>
                        <a:t>rad</a:t>
                      </a:r>
                      <a:r>
                        <a:rPr lang="en-GB" sz="1600" dirty="0" smtClean="0"/>
                        <a:t>    &lt; 100W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Secondary Particle Heating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10W uniformly distributed</a:t>
                      </a:r>
                      <a:endParaRPr lang="en-GB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Conduction Along Spokes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6x0.5=3W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633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 smtClean="0"/>
              <a:t>Dimensional Stability of the Target Assembly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99939" y="836712"/>
            <a:ext cx="358402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How does the structure respond when the beam is switched on?</a:t>
            </a:r>
            <a:endParaRPr lang="en-GB" b="1" dirty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Spoke tension increases 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Spring mounts prevent over tension of spokes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Target axis angled by 13° with respect to solenoid (mounting) axis - Need 4 “long” spokes and 2 “short” spokes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This asymmetry in the structure leads to a lateral displacement of target ends of the order ±100 microns when beam is on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Longitudinal displacements negligible compared to thermal elongation of the target</a:t>
            </a:r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836712"/>
            <a:ext cx="4321810" cy="434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0" y="5327355"/>
            <a:ext cx="39604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ANSYS finite element model of the target support structure.</a:t>
            </a:r>
            <a:b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spring rate of 10N/mm and a pre-extension of 1mm are assumed.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 smtClean="0"/>
              <a:t>Stiffness of the Target Assembly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99939" y="836712"/>
            <a:ext cx="768848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GB" sz="1600" dirty="0" smtClean="0"/>
              <a:t>A longitudinal 10N force applied at the target rod results in a displacement of 1mm.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Providing we have sufficient spring pre-tension the first mode is a bulk translation of the target rod at ~48 Hz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We can tune the spring rate and pre-tension to avoid “60Hz”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No significant change in 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mode frequency between beam on/off scenarios</a:t>
            </a:r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520" y="2708920"/>
            <a:ext cx="8640000" cy="3407804"/>
            <a:chOff x="251520" y="2901516"/>
            <a:chExt cx="8640000" cy="34078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715715"/>
              <a:ext cx="8640000" cy="2593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ular Callout 6"/>
            <p:cNvSpPr/>
            <p:nvPr/>
          </p:nvSpPr>
          <p:spPr>
            <a:xfrm>
              <a:off x="1259632" y="2901516"/>
              <a:ext cx="1656184" cy="639688"/>
            </a:xfrm>
            <a:prstGeom prst="wedgeRoundRectCallout">
              <a:avLst>
                <a:gd name="adj1" fmla="val 23136"/>
                <a:gd name="adj2" fmla="val 9813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2"/>
                  </a:solidFill>
                </a:rPr>
                <a:t>Mode 1 driven by spring rate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4211960" y="2901516"/>
              <a:ext cx="3456383" cy="997939"/>
            </a:xfrm>
            <a:custGeom>
              <a:avLst/>
              <a:gdLst>
                <a:gd name="connsiteX0" fmla="*/ 0 w 3456383"/>
                <a:gd name="connsiteY0" fmla="*/ 106617 h 639688"/>
                <a:gd name="connsiteX1" fmla="*/ 106617 w 3456383"/>
                <a:gd name="connsiteY1" fmla="*/ 0 h 639688"/>
                <a:gd name="connsiteX2" fmla="*/ 576064 w 3456383"/>
                <a:gd name="connsiteY2" fmla="*/ 0 h 639688"/>
                <a:gd name="connsiteX3" fmla="*/ 576064 w 3456383"/>
                <a:gd name="connsiteY3" fmla="*/ 0 h 639688"/>
                <a:gd name="connsiteX4" fmla="*/ 1440160 w 3456383"/>
                <a:gd name="connsiteY4" fmla="*/ 0 h 639688"/>
                <a:gd name="connsiteX5" fmla="*/ 3349766 w 3456383"/>
                <a:gd name="connsiteY5" fmla="*/ 0 h 639688"/>
                <a:gd name="connsiteX6" fmla="*/ 3456383 w 3456383"/>
                <a:gd name="connsiteY6" fmla="*/ 106617 h 639688"/>
                <a:gd name="connsiteX7" fmla="*/ 3456383 w 3456383"/>
                <a:gd name="connsiteY7" fmla="*/ 373151 h 639688"/>
                <a:gd name="connsiteX8" fmla="*/ 3456383 w 3456383"/>
                <a:gd name="connsiteY8" fmla="*/ 373151 h 639688"/>
                <a:gd name="connsiteX9" fmla="*/ 3456383 w 3456383"/>
                <a:gd name="connsiteY9" fmla="*/ 533073 h 639688"/>
                <a:gd name="connsiteX10" fmla="*/ 3456383 w 3456383"/>
                <a:gd name="connsiteY10" fmla="*/ 533071 h 639688"/>
                <a:gd name="connsiteX11" fmla="*/ 3349766 w 3456383"/>
                <a:gd name="connsiteY11" fmla="*/ 639688 h 639688"/>
                <a:gd name="connsiteX12" fmla="*/ 1440160 w 3456383"/>
                <a:gd name="connsiteY12" fmla="*/ 639688 h 639688"/>
                <a:gd name="connsiteX13" fmla="*/ 640330 w 3456383"/>
                <a:gd name="connsiteY13" fmla="*/ 997939 h 639688"/>
                <a:gd name="connsiteX14" fmla="*/ 576064 w 3456383"/>
                <a:gd name="connsiteY14" fmla="*/ 639688 h 639688"/>
                <a:gd name="connsiteX15" fmla="*/ 106617 w 3456383"/>
                <a:gd name="connsiteY15" fmla="*/ 639688 h 639688"/>
                <a:gd name="connsiteX16" fmla="*/ 0 w 3456383"/>
                <a:gd name="connsiteY16" fmla="*/ 533071 h 639688"/>
                <a:gd name="connsiteX17" fmla="*/ 0 w 3456383"/>
                <a:gd name="connsiteY17" fmla="*/ 533073 h 639688"/>
                <a:gd name="connsiteX18" fmla="*/ 0 w 3456383"/>
                <a:gd name="connsiteY18" fmla="*/ 373151 h 639688"/>
                <a:gd name="connsiteX19" fmla="*/ 0 w 3456383"/>
                <a:gd name="connsiteY19" fmla="*/ 373151 h 639688"/>
                <a:gd name="connsiteX20" fmla="*/ 0 w 3456383"/>
                <a:gd name="connsiteY20" fmla="*/ 106617 h 639688"/>
                <a:gd name="connsiteX0" fmla="*/ 0 w 3456383"/>
                <a:gd name="connsiteY0" fmla="*/ 106617 h 997939"/>
                <a:gd name="connsiteX1" fmla="*/ 106617 w 3456383"/>
                <a:gd name="connsiteY1" fmla="*/ 0 h 997939"/>
                <a:gd name="connsiteX2" fmla="*/ 576064 w 3456383"/>
                <a:gd name="connsiteY2" fmla="*/ 0 h 997939"/>
                <a:gd name="connsiteX3" fmla="*/ 576064 w 3456383"/>
                <a:gd name="connsiteY3" fmla="*/ 0 h 997939"/>
                <a:gd name="connsiteX4" fmla="*/ 1440160 w 3456383"/>
                <a:gd name="connsiteY4" fmla="*/ 0 h 997939"/>
                <a:gd name="connsiteX5" fmla="*/ 3349766 w 3456383"/>
                <a:gd name="connsiteY5" fmla="*/ 0 h 997939"/>
                <a:gd name="connsiteX6" fmla="*/ 3456383 w 3456383"/>
                <a:gd name="connsiteY6" fmla="*/ 106617 h 997939"/>
                <a:gd name="connsiteX7" fmla="*/ 3456383 w 3456383"/>
                <a:gd name="connsiteY7" fmla="*/ 373151 h 997939"/>
                <a:gd name="connsiteX8" fmla="*/ 3456383 w 3456383"/>
                <a:gd name="connsiteY8" fmla="*/ 373151 h 997939"/>
                <a:gd name="connsiteX9" fmla="*/ 3456383 w 3456383"/>
                <a:gd name="connsiteY9" fmla="*/ 533073 h 997939"/>
                <a:gd name="connsiteX10" fmla="*/ 3456383 w 3456383"/>
                <a:gd name="connsiteY10" fmla="*/ 533071 h 997939"/>
                <a:gd name="connsiteX11" fmla="*/ 3349766 w 3456383"/>
                <a:gd name="connsiteY11" fmla="*/ 639688 h 997939"/>
                <a:gd name="connsiteX12" fmla="*/ 2009179 w 3456383"/>
                <a:gd name="connsiteY12" fmla="*/ 638638 h 997939"/>
                <a:gd name="connsiteX13" fmla="*/ 1440160 w 3456383"/>
                <a:gd name="connsiteY13" fmla="*/ 639688 h 997939"/>
                <a:gd name="connsiteX14" fmla="*/ 640330 w 3456383"/>
                <a:gd name="connsiteY14" fmla="*/ 997939 h 997939"/>
                <a:gd name="connsiteX15" fmla="*/ 576064 w 3456383"/>
                <a:gd name="connsiteY15" fmla="*/ 639688 h 997939"/>
                <a:gd name="connsiteX16" fmla="*/ 106617 w 3456383"/>
                <a:gd name="connsiteY16" fmla="*/ 639688 h 997939"/>
                <a:gd name="connsiteX17" fmla="*/ 0 w 3456383"/>
                <a:gd name="connsiteY17" fmla="*/ 533071 h 997939"/>
                <a:gd name="connsiteX18" fmla="*/ 0 w 3456383"/>
                <a:gd name="connsiteY18" fmla="*/ 533073 h 997939"/>
                <a:gd name="connsiteX19" fmla="*/ 0 w 3456383"/>
                <a:gd name="connsiteY19" fmla="*/ 373151 h 997939"/>
                <a:gd name="connsiteX20" fmla="*/ 0 w 3456383"/>
                <a:gd name="connsiteY20" fmla="*/ 373151 h 997939"/>
                <a:gd name="connsiteX21" fmla="*/ 0 w 3456383"/>
                <a:gd name="connsiteY21" fmla="*/ 106617 h 997939"/>
                <a:gd name="connsiteX0" fmla="*/ 0 w 3456383"/>
                <a:gd name="connsiteY0" fmla="*/ 106617 h 997939"/>
                <a:gd name="connsiteX1" fmla="*/ 106617 w 3456383"/>
                <a:gd name="connsiteY1" fmla="*/ 0 h 997939"/>
                <a:gd name="connsiteX2" fmla="*/ 576064 w 3456383"/>
                <a:gd name="connsiteY2" fmla="*/ 0 h 997939"/>
                <a:gd name="connsiteX3" fmla="*/ 576064 w 3456383"/>
                <a:gd name="connsiteY3" fmla="*/ 0 h 997939"/>
                <a:gd name="connsiteX4" fmla="*/ 1440160 w 3456383"/>
                <a:gd name="connsiteY4" fmla="*/ 0 h 997939"/>
                <a:gd name="connsiteX5" fmla="*/ 3349766 w 3456383"/>
                <a:gd name="connsiteY5" fmla="*/ 0 h 997939"/>
                <a:gd name="connsiteX6" fmla="*/ 3456383 w 3456383"/>
                <a:gd name="connsiteY6" fmla="*/ 106617 h 997939"/>
                <a:gd name="connsiteX7" fmla="*/ 3456383 w 3456383"/>
                <a:gd name="connsiteY7" fmla="*/ 373151 h 997939"/>
                <a:gd name="connsiteX8" fmla="*/ 3456383 w 3456383"/>
                <a:gd name="connsiteY8" fmla="*/ 373151 h 997939"/>
                <a:gd name="connsiteX9" fmla="*/ 3456383 w 3456383"/>
                <a:gd name="connsiteY9" fmla="*/ 533073 h 997939"/>
                <a:gd name="connsiteX10" fmla="*/ 3456383 w 3456383"/>
                <a:gd name="connsiteY10" fmla="*/ 533071 h 997939"/>
                <a:gd name="connsiteX11" fmla="*/ 3349766 w 3456383"/>
                <a:gd name="connsiteY11" fmla="*/ 639688 h 997939"/>
                <a:gd name="connsiteX12" fmla="*/ 2898412 w 3456383"/>
                <a:gd name="connsiteY12" fmla="*/ 647027 h 997939"/>
                <a:gd name="connsiteX13" fmla="*/ 2009179 w 3456383"/>
                <a:gd name="connsiteY13" fmla="*/ 638638 h 997939"/>
                <a:gd name="connsiteX14" fmla="*/ 1440160 w 3456383"/>
                <a:gd name="connsiteY14" fmla="*/ 639688 h 997939"/>
                <a:gd name="connsiteX15" fmla="*/ 640330 w 3456383"/>
                <a:gd name="connsiteY15" fmla="*/ 997939 h 997939"/>
                <a:gd name="connsiteX16" fmla="*/ 576064 w 3456383"/>
                <a:gd name="connsiteY16" fmla="*/ 639688 h 997939"/>
                <a:gd name="connsiteX17" fmla="*/ 106617 w 3456383"/>
                <a:gd name="connsiteY17" fmla="*/ 639688 h 997939"/>
                <a:gd name="connsiteX18" fmla="*/ 0 w 3456383"/>
                <a:gd name="connsiteY18" fmla="*/ 533071 h 997939"/>
                <a:gd name="connsiteX19" fmla="*/ 0 w 3456383"/>
                <a:gd name="connsiteY19" fmla="*/ 533073 h 997939"/>
                <a:gd name="connsiteX20" fmla="*/ 0 w 3456383"/>
                <a:gd name="connsiteY20" fmla="*/ 373151 h 997939"/>
                <a:gd name="connsiteX21" fmla="*/ 0 w 3456383"/>
                <a:gd name="connsiteY21" fmla="*/ 373151 h 997939"/>
                <a:gd name="connsiteX22" fmla="*/ 0 w 3456383"/>
                <a:gd name="connsiteY22" fmla="*/ 106617 h 997939"/>
                <a:gd name="connsiteX0" fmla="*/ 0 w 3456383"/>
                <a:gd name="connsiteY0" fmla="*/ 106617 h 997939"/>
                <a:gd name="connsiteX1" fmla="*/ 106617 w 3456383"/>
                <a:gd name="connsiteY1" fmla="*/ 0 h 997939"/>
                <a:gd name="connsiteX2" fmla="*/ 576064 w 3456383"/>
                <a:gd name="connsiteY2" fmla="*/ 0 h 997939"/>
                <a:gd name="connsiteX3" fmla="*/ 576064 w 3456383"/>
                <a:gd name="connsiteY3" fmla="*/ 0 h 997939"/>
                <a:gd name="connsiteX4" fmla="*/ 1440160 w 3456383"/>
                <a:gd name="connsiteY4" fmla="*/ 0 h 997939"/>
                <a:gd name="connsiteX5" fmla="*/ 3349766 w 3456383"/>
                <a:gd name="connsiteY5" fmla="*/ 0 h 997939"/>
                <a:gd name="connsiteX6" fmla="*/ 3456383 w 3456383"/>
                <a:gd name="connsiteY6" fmla="*/ 106617 h 997939"/>
                <a:gd name="connsiteX7" fmla="*/ 3456383 w 3456383"/>
                <a:gd name="connsiteY7" fmla="*/ 373151 h 997939"/>
                <a:gd name="connsiteX8" fmla="*/ 3456383 w 3456383"/>
                <a:gd name="connsiteY8" fmla="*/ 373151 h 997939"/>
                <a:gd name="connsiteX9" fmla="*/ 3456383 w 3456383"/>
                <a:gd name="connsiteY9" fmla="*/ 533073 h 997939"/>
                <a:gd name="connsiteX10" fmla="*/ 3456383 w 3456383"/>
                <a:gd name="connsiteY10" fmla="*/ 533071 h 997939"/>
                <a:gd name="connsiteX11" fmla="*/ 3349766 w 3456383"/>
                <a:gd name="connsiteY11" fmla="*/ 639688 h 997939"/>
                <a:gd name="connsiteX12" fmla="*/ 2898412 w 3456383"/>
                <a:gd name="connsiteY12" fmla="*/ 647027 h 997939"/>
                <a:gd name="connsiteX13" fmla="*/ 2520908 w 3456383"/>
                <a:gd name="connsiteY13" fmla="*/ 940642 h 997939"/>
                <a:gd name="connsiteX14" fmla="*/ 2009179 w 3456383"/>
                <a:gd name="connsiteY14" fmla="*/ 638638 h 997939"/>
                <a:gd name="connsiteX15" fmla="*/ 1440160 w 3456383"/>
                <a:gd name="connsiteY15" fmla="*/ 639688 h 997939"/>
                <a:gd name="connsiteX16" fmla="*/ 640330 w 3456383"/>
                <a:gd name="connsiteY16" fmla="*/ 997939 h 997939"/>
                <a:gd name="connsiteX17" fmla="*/ 576064 w 3456383"/>
                <a:gd name="connsiteY17" fmla="*/ 639688 h 997939"/>
                <a:gd name="connsiteX18" fmla="*/ 106617 w 3456383"/>
                <a:gd name="connsiteY18" fmla="*/ 639688 h 997939"/>
                <a:gd name="connsiteX19" fmla="*/ 0 w 3456383"/>
                <a:gd name="connsiteY19" fmla="*/ 533071 h 997939"/>
                <a:gd name="connsiteX20" fmla="*/ 0 w 3456383"/>
                <a:gd name="connsiteY20" fmla="*/ 533073 h 997939"/>
                <a:gd name="connsiteX21" fmla="*/ 0 w 3456383"/>
                <a:gd name="connsiteY21" fmla="*/ 373151 h 997939"/>
                <a:gd name="connsiteX22" fmla="*/ 0 w 3456383"/>
                <a:gd name="connsiteY22" fmla="*/ 373151 h 997939"/>
                <a:gd name="connsiteX23" fmla="*/ 0 w 3456383"/>
                <a:gd name="connsiteY23" fmla="*/ 106617 h 997939"/>
                <a:gd name="connsiteX0" fmla="*/ 0 w 3456383"/>
                <a:gd name="connsiteY0" fmla="*/ 106617 h 997939"/>
                <a:gd name="connsiteX1" fmla="*/ 106617 w 3456383"/>
                <a:gd name="connsiteY1" fmla="*/ 0 h 997939"/>
                <a:gd name="connsiteX2" fmla="*/ 576064 w 3456383"/>
                <a:gd name="connsiteY2" fmla="*/ 0 h 997939"/>
                <a:gd name="connsiteX3" fmla="*/ 576064 w 3456383"/>
                <a:gd name="connsiteY3" fmla="*/ 0 h 997939"/>
                <a:gd name="connsiteX4" fmla="*/ 1440160 w 3456383"/>
                <a:gd name="connsiteY4" fmla="*/ 0 h 997939"/>
                <a:gd name="connsiteX5" fmla="*/ 3349766 w 3456383"/>
                <a:gd name="connsiteY5" fmla="*/ 0 h 997939"/>
                <a:gd name="connsiteX6" fmla="*/ 3456383 w 3456383"/>
                <a:gd name="connsiteY6" fmla="*/ 106617 h 997939"/>
                <a:gd name="connsiteX7" fmla="*/ 3456383 w 3456383"/>
                <a:gd name="connsiteY7" fmla="*/ 373151 h 997939"/>
                <a:gd name="connsiteX8" fmla="*/ 3456383 w 3456383"/>
                <a:gd name="connsiteY8" fmla="*/ 373151 h 997939"/>
                <a:gd name="connsiteX9" fmla="*/ 3456383 w 3456383"/>
                <a:gd name="connsiteY9" fmla="*/ 533073 h 997939"/>
                <a:gd name="connsiteX10" fmla="*/ 3456383 w 3456383"/>
                <a:gd name="connsiteY10" fmla="*/ 533071 h 997939"/>
                <a:gd name="connsiteX11" fmla="*/ 3349766 w 3456383"/>
                <a:gd name="connsiteY11" fmla="*/ 639688 h 997939"/>
                <a:gd name="connsiteX12" fmla="*/ 2898412 w 3456383"/>
                <a:gd name="connsiteY12" fmla="*/ 647027 h 997939"/>
                <a:gd name="connsiteX13" fmla="*/ 2520908 w 3456383"/>
                <a:gd name="connsiteY13" fmla="*/ 940642 h 997939"/>
                <a:gd name="connsiteX14" fmla="*/ 2009179 w 3456383"/>
                <a:gd name="connsiteY14" fmla="*/ 638638 h 997939"/>
                <a:gd name="connsiteX15" fmla="*/ 1440160 w 3456383"/>
                <a:gd name="connsiteY15" fmla="*/ 639688 h 997939"/>
                <a:gd name="connsiteX16" fmla="*/ 640330 w 3456383"/>
                <a:gd name="connsiteY16" fmla="*/ 997939 h 997939"/>
                <a:gd name="connsiteX17" fmla="*/ 576064 w 3456383"/>
                <a:gd name="connsiteY17" fmla="*/ 639688 h 997939"/>
                <a:gd name="connsiteX18" fmla="*/ 106617 w 3456383"/>
                <a:gd name="connsiteY18" fmla="*/ 639688 h 997939"/>
                <a:gd name="connsiteX19" fmla="*/ 0 w 3456383"/>
                <a:gd name="connsiteY19" fmla="*/ 533071 h 997939"/>
                <a:gd name="connsiteX20" fmla="*/ 0 w 3456383"/>
                <a:gd name="connsiteY20" fmla="*/ 533073 h 997939"/>
                <a:gd name="connsiteX21" fmla="*/ 0 w 3456383"/>
                <a:gd name="connsiteY21" fmla="*/ 373151 h 997939"/>
                <a:gd name="connsiteX22" fmla="*/ 0 w 3456383"/>
                <a:gd name="connsiteY22" fmla="*/ 373151 h 997939"/>
                <a:gd name="connsiteX23" fmla="*/ 0 w 3456383"/>
                <a:gd name="connsiteY23" fmla="*/ 106617 h 997939"/>
                <a:gd name="connsiteX0" fmla="*/ 0 w 3456383"/>
                <a:gd name="connsiteY0" fmla="*/ 106617 h 997939"/>
                <a:gd name="connsiteX1" fmla="*/ 106617 w 3456383"/>
                <a:gd name="connsiteY1" fmla="*/ 0 h 997939"/>
                <a:gd name="connsiteX2" fmla="*/ 576064 w 3456383"/>
                <a:gd name="connsiteY2" fmla="*/ 0 h 997939"/>
                <a:gd name="connsiteX3" fmla="*/ 576064 w 3456383"/>
                <a:gd name="connsiteY3" fmla="*/ 0 h 997939"/>
                <a:gd name="connsiteX4" fmla="*/ 1440160 w 3456383"/>
                <a:gd name="connsiteY4" fmla="*/ 0 h 997939"/>
                <a:gd name="connsiteX5" fmla="*/ 3349766 w 3456383"/>
                <a:gd name="connsiteY5" fmla="*/ 0 h 997939"/>
                <a:gd name="connsiteX6" fmla="*/ 3456383 w 3456383"/>
                <a:gd name="connsiteY6" fmla="*/ 106617 h 997939"/>
                <a:gd name="connsiteX7" fmla="*/ 3456383 w 3456383"/>
                <a:gd name="connsiteY7" fmla="*/ 373151 h 997939"/>
                <a:gd name="connsiteX8" fmla="*/ 3456383 w 3456383"/>
                <a:gd name="connsiteY8" fmla="*/ 373151 h 997939"/>
                <a:gd name="connsiteX9" fmla="*/ 3456383 w 3456383"/>
                <a:gd name="connsiteY9" fmla="*/ 533073 h 997939"/>
                <a:gd name="connsiteX10" fmla="*/ 3456383 w 3456383"/>
                <a:gd name="connsiteY10" fmla="*/ 533071 h 997939"/>
                <a:gd name="connsiteX11" fmla="*/ 3349766 w 3456383"/>
                <a:gd name="connsiteY11" fmla="*/ 639688 h 997939"/>
                <a:gd name="connsiteX12" fmla="*/ 2898412 w 3456383"/>
                <a:gd name="connsiteY12" fmla="*/ 647027 h 997939"/>
                <a:gd name="connsiteX13" fmla="*/ 2520908 w 3456383"/>
                <a:gd name="connsiteY13" fmla="*/ 940642 h 997939"/>
                <a:gd name="connsiteX14" fmla="*/ 2009179 w 3456383"/>
                <a:gd name="connsiteY14" fmla="*/ 638638 h 997939"/>
                <a:gd name="connsiteX15" fmla="*/ 1440160 w 3456383"/>
                <a:gd name="connsiteY15" fmla="*/ 639688 h 997939"/>
                <a:gd name="connsiteX16" fmla="*/ 640330 w 3456383"/>
                <a:gd name="connsiteY16" fmla="*/ 997939 h 997939"/>
                <a:gd name="connsiteX17" fmla="*/ 576064 w 3456383"/>
                <a:gd name="connsiteY17" fmla="*/ 639688 h 997939"/>
                <a:gd name="connsiteX18" fmla="*/ 106617 w 3456383"/>
                <a:gd name="connsiteY18" fmla="*/ 639688 h 997939"/>
                <a:gd name="connsiteX19" fmla="*/ 0 w 3456383"/>
                <a:gd name="connsiteY19" fmla="*/ 533071 h 997939"/>
                <a:gd name="connsiteX20" fmla="*/ 0 w 3456383"/>
                <a:gd name="connsiteY20" fmla="*/ 533073 h 997939"/>
                <a:gd name="connsiteX21" fmla="*/ 0 w 3456383"/>
                <a:gd name="connsiteY21" fmla="*/ 373151 h 997939"/>
                <a:gd name="connsiteX22" fmla="*/ 0 w 3456383"/>
                <a:gd name="connsiteY22" fmla="*/ 373151 h 997939"/>
                <a:gd name="connsiteX23" fmla="*/ 0 w 3456383"/>
                <a:gd name="connsiteY23" fmla="*/ 106617 h 997939"/>
                <a:gd name="connsiteX0" fmla="*/ 0 w 3456383"/>
                <a:gd name="connsiteY0" fmla="*/ 106617 h 997939"/>
                <a:gd name="connsiteX1" fmla="*/ 106617 w 3456383"/>
                <a:gd name="connsiteY1" fmla="*/ 0 h 997939"/>
                <a:gd name="connsiteX2" fmla="*/ 576064 w 3456383"/>
                <a:gd name="connsiteY2" fmla="*/ 0 h 997939"/>
                <a:gd name="connsiteX3" fmla="*/ 576064 w 3456383"/>
                <a:gd name="connsiteY3" fmla="*/ 0 h 997939"/>
                <a:gd name="connsiteX4" fmla="*/ 1440160 w 3456383"/>
                <a:gd name="connsiteY4" fmla="*/ 0 h 997939"/>
                <a:gd name="connsiteX5" fmla="*/ 3349766 w 3456383"/>
                <a:gd name="connsiteY5" fmla="*/ 0 h 997939"/>
                <a:gd name="connsiteX6" fmla="*/ 3456383 w 3456383"/>
                <a:gd name="connsiteY6" fmla="*/ 106617 h 997939"/>
                <a:gd name="connsiteX7" fmla="*/ 3456383 w 3456383"/>
                <a:gd name="connsiteY7" fmla="*/ 373151 h 997939"/>
                <a:gd name="connsiteX8" fmla="*/ 3456383 w 3456383"/>
                <a:gd name="connsiteY8" fmla="*/ 373151 h 997939"/>
                <a:gd name="connsiteX9" fmla="*/ 3456383 w 3456383"/>
                <a:gd name="connsiteY9" fmla="*/ 533073 h 997939"/>
                <a:gd name="connsiteX10" fmla="*/ 3456383 w 3456383"/>
                <a:gd name="connsiteY10" fmla="*/ 533071 h 997939"/>
                <a:gd name="connsiteX11" fmla="*/ 3349766 w 3456383"/>
                <a:gd name="connsiteY11" fmla="*/ 639688 h 997939"/>
                <a:gd name="connsiteX12" fmla="*/ 2898412 w 3456383"/>
                <a:gd name="connsiteY12" fmla="*/ 647027 h 997939"/>
                <a:gd name="connsiteX13" fmla="*/ 2520908 w 3456383"/>
                <a:gd name="connsiteY13" fmla="*/ 940642 h 997939"/>
                <a:gd name="connsiteX14" fmla="*/ 2009179 w 3456383"/>
                <a:gd name="connsiteY14" fmla="*/ 638638 h 997939"/>
                <a:gd name="connsiteX15" fmla="*/ 1071044 w 3456383"/>
                <a:gd name="connsiteY15" fmla="*/ 639688 h 997939"/>
                <a:gd name="connsiteX16" fmla="*/ 640330 w 3456383"/>
                <a:gd name="connsiteY16" fmla="*/ 997939 h 997939"/>
                <a:gd name="connsiteX17" fmla="*/ 576064 w 3456383"/>
                <a:gd name="connsiteY17" fmla="*/ 639688 h 997939"/>
                <a:gd name="connsiteX18" fmla="*/ 106617 w 3456383"/>
                <a:gd name="connsiteY18" fmla="*/ 639688 h 997939"/>
                <a:gd name="connsiteX19" fmla="*/ 0 w 3456383"/>
                <a:gd name="connsiteY19" fmla="*/ 533071 h 997939"/>
                <a:gd name="connsiteX20" fmla="*/ 0 w 3456383"/>
                <a:gd name="connsiteY20" fmla="*/ 533073 h 997939"/>
                <a:gd name="connsiteX21" fmla="*/ 0 w 3456383"/>
                <a:gd name="connsiteY21" fmla="*/ 373151 h 997939"/>
                <a:gd name="connsiteX22" fmla="*/ 0 w 3456383"/>
                <a:gd name="connsiteY22" fmla="*/ 373151 h 997939"/>
                <a:gd name="connsiteX23" fmla="*/ 0 w 3456383"/>
                <a:gd name="connsiteY23" fmla="*/ 106617 h 997939"/>
                <a:gd name="connsiteX0" fmla="*/ 0 w 3456383"/>
                <a:gd name="connsiteY0" fmla="*/ 106617 h 997939"/>
                <a:gd name="connsiteX1" fmla="*/ 106617 w 3456383"/>
                <a:gd name="connsiteY1" fmla="*/ 0 h 997939"/>
                <a:gd name="connsiteX2" fmla="*/ 576064 w 3456383"/>
                <a:gd name="connsiteY2" fmla="*/ 0 h 997939"/>
                <a:gd name="connsiteX3" fmla="*/ 576064 w 3456383"/>
                <a:gd name="connsiteY3" fmla="*/ 0 h 997939"/>
                <a:gd name="connsiteX4" fmla="*/ 1440160 w 3456383"/>
                <a:gd name="connsiteY4" fmla="*/ 0 h 997939"/>
                <a:gd name="connsiteX5" fmla="*/ 3349766 w 3456383"/>
                <a:gd name="connsiteY5" fmla="*/ 0 h 997939"/>
                <a:gd name="connsiteX6" fmla="*/ 3456383 w 3456383"/>
                <a:gd name="connsiteY6" fmla="*/ 106617 h 997939"/>
                <a:gd name="connsiteX7" fmla="*/ 3456383 w 3456383"/>
                <a:gd name="connsiteY7" fmla="*/ 373151 h 997939"/>
                <a:gd name="connsiteX8" fmla="*/ 3456383 w 3456383"/>
                <a:gd name="connsiteY8" fmla="*/ 373151 h 997939"/>
                <a:gd name="connsiteX9" fmla="*/ 3456383 w 3456383"/>
                <a:gd name="connsiteY9" fmla="*/ 533073 h 997939"/>
                <a:gd name="connsiteX10" fmla="*/ 3456383 w 3456383"/>
                <a:gd name="connsiteY10" fmla="*/ 533071 h 997939"/>
                <a:gd name="connsiteX11" fmla="*/ 3349766 w 3456383"/>
                <a:gd name="connsiteY11" fmla="*/ 639688 h 997939"/>
                <a:gd name="connsiteX12" fmla="*/ 2898412 w 3456383"/>
                <a:gd name="connsiteY12" fmla="*/ 647027 h 997939"/>
                <a:gd name="connsiteX13" fmla="*/ 2520908 w 3456383"/>
                <a:gd name="connsiteY13" fmla="*/ 940642 h 997939"/>
                <a:gd name="connsiteX14" fmla="*/ 2277627 w 3456383"/>
                <a:gd name="connsiteY14" fmla="*/ 638638 h 997939"/>
                <a:gd name="connsiteX15" fmla="*/ 1071044 w 3456383"/>
                <a:gd name="connsiteY15" fmla="*/ 639688 h 997939"/>
                <a:gd name="connsiteX16" fmla="*/ 640330 w 3456383"/>
                <a:gd name="connsiteY16" fmla="*/ 997939 h 997939"/>
                <a:gd name="connsiteX17" fmla="*/ 576064 w 3456383"/>
                <a:gd name="connsiteY17" fmla="*/ 639688 h 997939"/>
                <a:gd name="connsiteX18" fmla="*/ 106617 w 3456383"/>
                <a:gd name="connsiteY18" fmla="*/ 639688 h 997939"/>
                <a:gd name="connsiteX19" fmla="*/ 0 w 3456383"/>
                <a:gd name="connsiteY19" fmla="*/ 533071 h 997939"/>
                <a:gd name="connsiteX20" fmla="*/ 0 w 3456383"/>
                <a:gd name="connsiteY20" fmla="*/ 533073 h 997939"/>
                <a:gd name="connsiteX21" fmla="*/ 0 w 3456383"/>
                <a:gd name="connsiteY21" fmla="*/ 373151 h 997939"/>
                <a:gd name="connsiteX22" fmla="*/ 0 w 3456383"/>
                <a:gd name="connsiteY22" fmla="*/ 373151 h 997939"/>
                <a:gd name="connsiteX23" fmla="*/ 0 w 3456383"/>
                <a:gd name="connsiteY23" fmla="*/ 106617 h 997939"/>
                <a:gd name="connsiteX0" fmla="*/ 0 w 3456383"/>
                <a:gd name="connsiteY0" fmla="*/ 106617 h 997939"/>
                <a:gd name="connsiteX1" fmla="*/ 106617 w 3456383"/>
                <a:gd name="connsiteY1" fmla="*/ 0 h 997939"/>
                <a:gd name="connsiteX2" fmla="*/ 576064 w 3456383"/>
                <a:gd name="connsiteY2" fmla="*/ 0 h 997939"/>
                <a:gd name="connsiteX3" fmla="*/ 576064 w 3456383"/>
                <a:gd name="connsiteY3" fmla="*/ 0 h 997939"/>
                <a:gd name="connsiteX4" fmla="*/ 1440160 w 3456383"/>
                <a:gd name="connsiteY4" fmla="*/ 0 h 997939"/>
                <a:gd name="connsiteX5" fmla="*/ 3349766 w 3456383"/>
                <a:gd name="connsiteY5" fmla="*/ 0 h 997939"/>
                <a:gd name="connsiteX6" fmla="*/ 3456383 w 3456383"/>
                <a:gd name="connsiteY6" fmla="*/ 106617 h 997939"/>
                <a:gd name="connsiteX7" fmla="*/ 3456383 w 3456383"/>
                <a:gd name="connsiteY7" fmla="*/ 373151 h 997939"/>
                <a:gd name="connsiteX8" fmla="*/ 3456383 w 3456383"/>
                <a:gd name="connsiteY8" fmla="*/ 373151 h 997939"/>
                <a:gd name="connsiteX9" fmla="*/ 3456383 w 3456383"/>
                <a:gd name="connsiteY9" fmla="*/ 533073 h 997939"/>
                <a:gd name="connsiteX10" fmla="*/ 3456383 w 3456383"/>
                <a:gd name="connsiteY10" fmla="*/ 533071 h 997939"/>
                <a:gd name="connsiteX11" fmla="*/ 3349766 w 3456383"/>
                <a:gd name="connsiteY11" fmla="*/ 639688 h 997939"/>
                <a:gd name="connsiteX12" fmla="*/ 2688688 w 3456383"/>
                <a:gd name="connsiteY12" fmla="*/ 647027 h 997939"/>
                <a:gd name="connsiteX13" fmla="*/ 2520908 w 3456383"/>
                <a:gd name="connsiteY13" fmla="*/ 940642 h 997939"/>
                <a:gd name="connsiteX14" fmla="*/ 2277627 w 3456383"/>
                <a:gd name="connsiteY14" fmla="*/ 638638 h 997939"/>
                <a:gd name="connsiteX15" fmla="*/ 1071044 w 3456383"/>
                <a:gd name="connsiteY15" fmla="*/ 639688 h 997939"/>
                <a:gd name="connsiteX16" fmla="*/ 640330 w 3456383"/>
                <a:gd name="connsiteY16" fmla="*/ 997939 h 997939"/>
                <a:gd name="connsiteX17" fmla="*/ 576064 w 3456383"/>
                <a:gd name="connsiteY17" fmla="*/ 639688 h 997939"/>
                <a:gd name="connsiteX18" fmla="*/ 106617 w 3456383"/>
                <a:gd name="connsiteY18" fmla="*/ 639688 h 997939"/>
                <a:gd name="connsiteX19" fmla="*/ 0 w 3456383"/>
                <a:gd name="connsiteY19" fmla="*/ 533071 h 997939"/>
                <a:gd name="connsiteX20" fmla="*/ 0 w 3456383"/>
                <a:gd name="connsiteY20" fmla="*/ 533073 h 997939"/>
                <a:gd name="connsiteX21" fmla="*/ 0 w 3456383"/>
                <a:gd name="connsiteY21" fmla="*/ 373151 h 997939"/>
                <a:gd name="connsiteX22" fmla="*/ 0 w 3456383"/>
                <a:gd name="connsiteY22" fmla="*/ 373151 h 997939"/>
                <a:gd name="connsiteX23" fmla="*/ 0 w 3456383"/>
                <a:gd name="connsiteY23" fmla="*/ 106617 h 997939"/>
                <a:gd name="connsiteX0" fmla="*/ 0 w 3456383"/>
                <a:gd name="connsiteY0" fmla="*/ 106617 h 997939"/>
                <a:gd name="connsiteX1" fmla="*/ 106617 w 3456383"/>
                <a:gd name="connsiteY1" fmla="*/ 0 h 997939"/>
                <a:gd name="connsiteX2" fmla="*/ 576064 w 3456383"/>
                <a:gd name="connsiteY2" fmla="*/ 0 h 997939"/>
                <a:gd name="connsiteX3" fmla="*/ 576064 w 3456383"/>
                <a:gd name="connsiteY3" fmla="*/ 0 h 997939"/>
                <a:gd name="connsiteX4" fmla="*/ 1440160 w 3456383"/>
                <a:gd name="connsiteY4" fmla="*/ 0 h 997939"/>
                <a:gd name="connsiteX5" fmla="*/ 3349766 w 3456383"/>
                <a:gd name="connsiteY5" fmla="*/ 0 h 997939"/>
                <a:gd name="connsiteX6" fmla="*/ 3456383 w 3456383"/>
                <a:gd name="connsiteY6" fmla="*/ 106617 h 997939"/>
                <a:gd name="connsiteX7" fmla="*/ 3456383 w 3456383"/>
                <a:gd name="connsiteY7" fmla="*/ 373151 h 997939"/>
                <a:gd name="connsiteX8" fmla="*/ 3456383 w 3456383"/>
                <a:gd name="connsiteY8" fmla="*/ 373151 h 997939"/>
                <a:gd name="connsiteX9" fmla="*/ 3456383 w 3456383"/>
                <a:gd name="connsiteY9" fmla="*/ 533073 h 997939"/>
                <a:gd name="connsiteX10" fmla="*/ 3456383 w 3456383"/>
                <a:gd name="connsiteY10" fmla="*/ 533071 h 997939"/>
                <a:gd name="connsiteX11" fmla="*/ 3349766 w 3456383"/>
                <a:gd name="connsiteY11" fmla="*/ 639688 h 997939"/>
                <a:gd name="connsiteX12" fmla="*/ 2688688 w 3456383"/>
                <a:gd name="connsiteY12" fmla="*/ 647027 h 997939"/>
                <a:gd name="connsiteX13" fmla="*/ 2520908 w 3456383"/>
                <a:gd name="connsiteY13" fmla="*/ 940642 h 997939"/>
                <a:gd name="connsiteX14" fmla="*/ 2277627 w 3456383"/>
                <a:gd name="connsiteY14" fmla="*/ 638638 h 997939"/>
                <a:gd name="connsiteX15" fmla="*/ 1071044 w 3456383"/>
                <a:gd name="connsiteY15" fmla="*/ 639688 h 997939"/>
                <a:gd name="connsiteX16" fmla="*/ 640330 w 3456383"/>
                <a:gd name="connsiteY16" fmla="*/ 997939 h 997939"/>
                <a:gd name="connsiteX17" fmla="*/ 576064 w 3456383"/>
                <a:gd name="connsiteY17" fmla="*/ 639688 h 997939"/>
                <a:gd name="connsiteX18" fmla="*/ 106617 w 3456383"/>
                <a:gd name="connsiteY18" fmla="*/ 639688 h 997939"/>
                <a:gd name="connsiteX19" fmla="*/ 0 w 3456383"/>
                <a:gd name="connsiteY19" fmla="*/ 533071 h 997939"/>
                <a:gd name="connsiteX20" fmla="*/ 0 w 3456383"/>
                <a:gd name="connsiteY20" fmla="*/ 533073 h 997939"/>
                <a:gd name="connsiteX21" fmla="*/ 0 w 3456383"/>
                <a:gd name="connsiteY21" fmla="*/ 373151 h 997939"/>
                <a:gd name="connsiteX22" fmla="*/ 0 w 3456383"/>
                <a:gd name="connsiteY22" fmla="*/ 373151 h 997939"/>
                <a:gd name="connsiteX23" fmla="*/ 0 w 3456383"/>
                <a:gd name="connsiteY23" fmla="*/ 106617 h 997939"/>
                <a:gd name="connsiteX0" fmla="*/ 0 w 3456383"/>
                <a:gd name="connsiteY0" fmla="*/ 106617 h 997939"/>
                <a:gd name="connsiteX1" fmla="*/ 106617 w 3456383"/>
                <a:gd name="connsiteY1" fmla="*/ 0 h 997939"/>
                <a:gd name="connsiteX2" fmla="*/ 576064 w 3456383"/>
                <a:gd name="connsiteY2" fmla="*/ 0 h 997939"/>
                <a:gd name="connsiteX3" fmla="*/ 576064 w 3456383"/>
                <a:gd name="connsiteY3" fmla="*/ 0 h 997939"/>
                <a:gd name="connsiteX4" fmla="*/ 1440160 w 3456383"/>
                <a:gd name="connsiteY4" fmla="*/ 0 h 997939"/>
                <a:gd name="connsiteX5" fmla="*/ 3349766 w 3456383"/>
                <a:gd name="connsiteY5" fmla="*/ 0 h 997939"/>
                <a:gd name="connsiteX6" fmla="*/ 3456383 w 3456383"/>
                <a:gd name="connsiteY6" fmla="*/ 106617 h 997939"/>
                <a:gd name="connsiteX7" fmla="*/ 3456383 w 3456383"/>
                <a:gd name="connsiteY7" fmla="*/ 373151 h 997939"/>
                <a:gd name="connsiteX8" fmla="*/ 3456383 w 3456383"/>
                <a:gd name="connsiteY8" fmla="*/ 373151 h 997939"/>
                <a:gd name="connsiteX9" fmla="*/ 3456383 w 3456383"/>
                <a:gd name="connsiteY9" fmla="*/ 533073 h 997939"/>
                <a:gd name="connsiteX10" fmla="*/ 3456383 w 3456383"/>
                <a:gd name="connsiteY10" fmla="*/ 533071 h 997939"/>
                <a:gd name="connsiteX11" fmla="*/ 3349766 w 3456383"/>
                <a:gd name="connsiteY11" fmla="*/ 639688 h 997939"/>
                <a:gd name="connsiteX12" fmla="*/ 2688688 w 3456383"/>
                <a:gd name="connsiteY12" fmla="*/ 647027 h 997939"/>
                <a:gd name="connsiteX13" fmla="*/ 2520908 w 3456383"/>
                <a:gd name="connsiteY13" fmla="*/ 940642 h 997939"/>
                <a:gd name="connsiteX14" fmla="*/ 2277627 w 3456383"/>
                <a:gd name="connsiteY14" fmla="*/ 638638 h 997939"/>
                <a:gd name="connsiteX15" fmla="*/ 1071044 w 3456383"/>
                <a:gd name="connsiteY15" fmla="*/ 639688 h 997939"/>
                <a:gd name="connsiteX16" fmla="*/ 640330 w 3456383"/>
                <a:gd name="connsiteY16" fmla="*/ 997939 h 997939"/>
                <a:gd name="connsiteX17" fmla="*/ 576064 w 3456383"/>
                <a:gd name="connsiteY17" fmla="*/ 639688 h 997939"/>
                <a:gd name="connsiteX18" fmla="*/ 106617 w 3456383"/>
                <a:gd name="connsiteY18" fmla="*/ 639688 h 997939"/>
                <a:gd name="connsiteX19" fmla="*/ 0 w 3456383"/>
                <a:gd name="connsiteY19" fmla="*/ 533071 h 997939"/>
                <a:gd name="connsiteX20" fmla="*/ 0 w 3456383"/>
                <a:gd name="connsiteY20" fmla="*/ 533073 h 997939"/>
                <a:gd name="connsiteX21" fmla="*/ 0 w 3456383"/>
                <a:gd name="connsiteY21" fmla="*/ 373151 h 997939"/>
                <a:gd name="connsiteX22" fmla="*/ 0 w 3456383"/>
                <a:gd name="connsiteY22" fmla="*/ 373151 h 997939"/>
                <a:gd name="connsiteX23" fmla="*/ 0 w 3456383"/>
                <a:gd name="connsiteY23" fmla="*/ 106617 h 99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56383" h="997939">
                  <a:moveTo>
                    <a:pt x="0" y="106617"/>
                  </a:moveTo>
                  <a:cubicBezTo>
                    <a:pt x="0" y="47734"/>
                    <a:pt x="47734" y="0"/>
                    <a:pt x="106617" y="0"/>
                  </a:cubicBezTo>
                  <a:lnTo>
                    <a:pt x="576064" y="0"/>
                  </a:lnTo>
                  <a:lnTo>
                    <a:pt x="576064" y="0"/>
                  </a:lnTo>
                  <a:lnTo>
                    <a:pt x="1440160" y="0"/>
                  </a:lnTo>
                  <a:lnTo>
                    <a:pt x="3349766" y="0"/>
                  </a:lnTo>
                  <a:cubicBezTo>
                    <a:pt x="3408649" y="0"/>
                    <a:pt x="3456383" y="47734"/>
                    <a:pt x="3456383" y="106617"/>
                  </a:cubicBezTo>
                  <a:lnTo>
                    <a:pt x="3456383" y="373151"/>
                  </a:lnTo>
                  <a:lnTo>
                    <a:pt x="3456383" y="373151"/>
                  </a:lnTo>
                  <a:lnTo>
                    <a:pt x="3456383" y="533073"/>
                  </a:lnTo>
                  <a:lnTo>
                    <a:pt x="3456383" y="533071"/>
                  </a:lnTo>
                  <a:cubicBezTo>
                    <a:pt x="3456383" y="591954"/>
                    <a:pt x="3408649" y="639688"/>
                    <a:pt x="3349766" y="639688"/>
                  </a:cubicBezTo>
                  <a:lnTo>
                    <a:pt x="2688688" y="647027"/>
                  </a:lnTo>
                  <a:cubicBezTo>
                    <a:pt x="2590817" y="814807"/>
                    <a:pt x="2618779" y="789640"/>
                    <a:pt x="2520908" y="940642"/>
                  </a:cubicBezTo>
                  <a:lnTo>
                    <a:pt x="2277627" y="638638"/>
                  </a:lnTo>
                  <a:lnTo>
                    <a:pt x="1071044" y="639688"/>
                  </a:lnTo>
                  <a:lnTo>
                    <a:pt x="640330" y="997939"/>
                  </a:lnTo>
                  <a:lnTo>
                    <a:pt x="576064" y="639688"/>
                  </a:lnTo>
                  <a:lnTo>
                    <a:pt x="106617" y="639688"/>
                  </a:lnTo>
                  <a:cubicBezTo>
                    <a:pt x="47734" y="639688"/>
                    <a:pt x="0" y="591954"/>
                    <a:pt x="0" y="533071"/>
                  </a:cubicBezTo>
                  <a:lnTo>
                    <a:pt x="0" y="533073"/>
                  </a:lnTo>
                  <a:lnTo>
                    <a:pt x="0" y="373151"/>
                  </a:lnTo>
                  <a:lnTo>
                    <a:pt x="0" y="373151"/>
                  </a:lnTo>
                  <a:lnTo>
                    <a:pt x="0" y="10661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2"/>
                  </a:solidFill>
                </a:rPr>
                <a:t>Modes 2 &amp; 3 driven by spring pre-tension and spoke diameter</a:t>
              </a:r>
            </a:p>
            <a:p>
              <a:pPr algn="ctr"/>
              <a:endParaRPr lang="en-GB" sz="2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 smtClean="0"/>
              <a:t>Radiation Damage Considerations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99939" y="836712"/>
            <a:ext cx="77768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GB" sz="2000" dirty="0" smtClean="0"/>
              <a:t>Mu2e peak flux at target face is similar to existing ISIS targets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 smtClean="0"/>
              <a:t>DPA rate 10x faster for Mu2e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 smtClean="0"/>
              <a:t>But ISIS targets typically operate for about 5 years and are replaced only when instrumentation fails.  Recall 1 year Mu2e target life.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 smtClean="0"/>
              <a:t>Much higher service temperature for Mu2e radiation cooled target means that damage effects could be different</a:t>
            </a:r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87522"/>
              </p:ext>
            </p:extLst>
          </p:nvPr>
        </p:nvGraphicFramePr>
        <p:xfrm>
          <a:off x="3707902" y="3068960"/>
          <a:ext cx="4536506" cy="3235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78625"/>
                <a:gridCol w="1205752"/>
                <a:gridCol w="1152129"/>
              </a:tblGrid>
              <a:tr h="252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/>
                        </a:rPr>
                        <a:t>ISIS</a:t>
                      </a:r>
                      <a:endParaRPr lang="en-GB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/>
                        </a:rPr>
                        <a:t>Mu2e</a:t>
                      </a:r>
                      <a:endParaRPr lang="en-GB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Beam kinetic </a:t>
                      </a:r>
                      <a:r>
                        <a:rPr lang="en-GB" sz="1400" dirty="0" smtClean="0">
                          <a:effectLst/>
                          <a:latin typeface="+mn-lt"/>
                        </a:rPr>
                        <a:t>energy (GeV)</a:t>
                      </a:r>
                      <a:endParaRPr lang="en-GB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0.8</a:t>
                      </a:r>
                      <a:endParaRPr lang="en-GB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en-GB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/>
                        </a:rPr>
                        <a:t>Average Beam Current (</a:t>
                      </a: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μ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Times New Roman"/>
                        </a:rPr>
                        <a:t>A)</a:t>
                      </a:r>
                      <a:endParaRPr lang="en-GB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/>
                        </a:rPr>
                        <a:t>Average Beam Power (kW)</a:t>
                      </a:r>
                      <a:endParaRPr lang="en-GB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/>
                        </a:rPr>
                        <a:t>160</a:t>
                      </a:r>
                      <a:endParaRPr lang="en-GB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endParaRPr lang="en-GB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Beam </a:t>
                      </a:r>
                      <a:r>
                        <a:rPr lang="en-GB" sz="1400" dirty="0" smtClean="0">
                          <a:effectLst/>
                          <a:latin typeface="+mn-lt"/>
                        </a:rPr>
                        <a:t>shape</a:t>
                      </a:r>
                      <a:endParaRPr lang="en-GB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Gaussian</a:t>
                      </a:r>
                      <a:endParaRPr lang="en-GB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Gaussian</a:t>
                      </a:r>
                      <a:endParaRPr lang="en-GB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Beam </a:t>
                      </a:r>
                      <a:r>
                        <a:rPr lang="en-GB" sz="1400" dirty="0" smtClean="0">
                          <a:effectLst/>
                          <a:latin typeface="+mn-lt"/>
                        </a:rPr>
                        <a:t>sigma (mm)</a:t>
                      </a:r>
                      <a:endParaRPr lang="en-GB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16</a:t>
                      </a:r>
                      <a:endParaRPr lang="en-GB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1</a:t>
                      </a:r>
                      <a:endParaRPr lang="en-GB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Peak Flux on target front face (</a:t>
                      </a: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μ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Times New Roman"/>
                        </a:rPr>
                        <a:t>A/cm</a:t>
                      </a:r>
                      <a:r>
                        <a:rPr lang="en-GB" sz="1400" baseline="3000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en-GB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12.4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15.3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Peak</a:t>
                      </a: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+mn-lt"/>
                        </a:rPr>
                        <a:t>DPA / year *</a:t>
                      </a:r>
                      <a:endParaRPr lang="en-GB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260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/>
                        </a:rPr>
                        <a:t>Helium Gas Production (</a:t>
                      </a:r>
                      <a:r>
                        <a:rPr lang="en-GB" sz="1400" dirty="0" err="1" smtClean="0">
                          <a:effectLst/>
                          <a:latin typeface="+mn-lt"/>
                          <a:ea typeface="Times New Roman"/>
                        </a:rPr>
                        <a:t>appm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Times New Roman"/>
                        </a:rPr>
                        <a:t>/DPA) 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Typical Target life (years)</a:t>
                      </a:r>
                      <a:endParaRPr lang="en-GB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5+</a:t>
                      </a:r>
                      <a:endParaRPr lang="en-GB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* Brian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Hartsell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mars calculation for the RADIATE collaboration,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www.radiate.fnal.gov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361" name="Picture 1" descr="image0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57"/>
          <a:stretch/>
        </p:blipFill>
        <p:spPr bwMode="auto">
          <a:xfrm>
            <a:off x="393464" y="3140968"/>
            <a:ext cx="2882392" cy="23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0504" y="5589240"/>
            <a:ext cx="280831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GB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Ullmaier</a:t>
            </a:r>
            <a:r>
              <a:rPr lang="en-GB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F </a:t>
            </a:r>
            <a:r>
              <a:rPr lang="en-GB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Carsughi</a:t>
            </a:r>
            <a:r>
              <a:rPr lang="en-GB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GB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Inst. And Meth. In Phys. Res. B, Vol. 101, pp. 406-421, 1995.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 smtClean="0"/>
              <a:t>Summary of Technical Challenges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03353"/>
              </p:ext>
            </p:extLst>
          </p:nvPr>
        </p:nvGraphicFramePr>
        <p:xfrm>
          <a:off x="683568" y="764704"/>
          <a:ext cx="7776863" cy="5372680"/>
        </p:xfrm>
        <a:graphic>
          <a:graphicData uri="http://schemas.openxmlformats.org/drawingml/2006/table">
            <a:tbl>
              <a:tblPr firstRow="1" firstCol="1" bandRow="1"/>
              <a:tblGrid>
                <a:gridCol w="2076382"/>
                <a:gridCol w="2748153"/>
                <a:gridCol w="2952328"/>
              </a:tblGrid>
              <a:tr h="23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Challenge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Approach Taken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Potential Further Mitigation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b="1" i="1" dirty="0" smtClean="0">
                          <a:effectLst/>
                          <a:latin typeface="+mn-lt"/>
                        </a:rPr>
                        <a:t>Oxidation / chemical attack by residual gasses in the target environment</a:t>
                      </a:r>
                      <a:endParaRPr lang="en-GB" sz="1200" b="1" i="1" dirty="0">
                        <a:effectLst/>
                        <a:latin typeface="Calibri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Literature data and test programme to quantify the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problem.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Require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good vacuum quality for a long target life.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Chemical resistant coating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Operate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the target below ~500°C. 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Requires a forced convection cooling loop, e.g. water or helium.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Alignment stability across a wide temperature range</a:t>
                      </a:r>
                      <a:endParaRPr lang="en-GB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Symmetrical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structure.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Low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CTE materials.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re-design support ring to achieve equal length spokes.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b="1" i="1" dirty="0" smtClean="0">
                          <a:effectLst/>
                          <a:latin typeface="+mn-lt"/>
                        </a:rPr>
                        <a:t>Relaxation (creep) in the spokes</a:t>
                      </a:r>
                      <a:endParaRPr lang="en-GB" sz="1200" b="1" i="1" dirty="0">
                        <a:effectLst/>
                        <a:latin typeface="Calibri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Material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choice.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Limit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spoke max.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temperature.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Spring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load spokes to reduce applied stress.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Increase spoke diameter to reduce tensile stress.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Sagging (creep) of the target rod</a:t>
                      </a:r>
                      <a:endParaRPr lang="en-GB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Material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choice.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Target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dimensions.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Increase target diameter, reduce unsupported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length.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Lanthanum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doped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tungsten.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High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emissivity coating / surface treatment such that target runs cooler.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Cyclical thermal stresses due to beam duty factor</a:t>
                      </a:r>
                      <a:endParaRPr lang="en-GB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Target material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choice.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Test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programme to demonstrate lifetime.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High emissivity coating / surface treatment such that target runs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cooler.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Increase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beam duty factor.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Radiation Damage</a:t>
                      </a:r>
                      <a:endParaRPr lang="en-GB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Tungsten widely used as a spallation target material.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Larger beam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spot.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Reduced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beam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power.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More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frequent target change.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b="1" i="1" dirty="0" smtClean="0">
                          <a:effectLst/>
                          <a:latin typeface="+mn-lt"/>
                        </a:rPr>
                        <a:t>Limited scope for potential future beam upgrades</a:t>
                      </a:r>
                      <a:endParaRPr lang="en-GB" sz="1200" b="1" i="1" dirty="0">
                        <a:effectLst/>
                        <a:latin typeface="Calibri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Beam power upgrade not considered.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Would require helium or water cooled target.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5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 smtClean="0"/>
              <a:t>Why Tungsten?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836712"/>
            <a:ext cx="46805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GB" sz="1600" dirty="0" smtClean="0"/>
              <a:t>Favourable mechanical properties at elevated temperature</a:t>
            </a:r>
            <a:br>
              <a:rPr lang="en-GB" sz="1600" dirty="0" smtClean="0"/>
            </a:br>
            <a:r>
              <a:rPr lang="en-GB" sz="1400" i="1" dirty="0" smtClean="0"/>
              <a:t>Highest Melting Temperature, lowest Vapour Pressure and lowest CTE of all refractory metals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High Z – good for producing </a:t>
            </a:r>
            <a:r>
              <a:rPr lang="en-GB" sz="1600" dirty="0" err="1" smtClean="0"/>
              <a:t>pions</a:t>
            </a:r>
            <a:endParaRPr lang="en-GB" sz="1600" dirty="0" smtClean="0"/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Spallation neutron target material of choice</a:t>
            </a:r>
            <a:br>
              <a:rPr lang="en-GB" sz="1600" dirty="0" smtClean="0"/>
            </a:br>
            <a:r>
              <a:rPr lang="en-GB" sz="1400" i="1" dirty="0" smtClean="0"/>
              <a:t>Have run tungsten targets at ISIS for many years</a:t>
            </a:r>
          </a:p>
          <a:p>
            <a:pPr>
              <a:buFont typeface="Wingdings" pitchFamily="2" charset="2"/>
              <a:buChar char="q"/>
            </a:pPr>
            <a:r>
              <a:rPr lang="en-GB" sz="1600" dirty="0" smtClean="0"/>
              <a:t>Excellent </a:t>
            </a:r>
            <a:r>
              <a:rPr lang="en-GB" sz="1600" dirty="0"/>
              <a:t>lifetime under cyclic thermal </a:t>
            </a:r>
            <a:r>
              <a:rPr lang="en-GB" sz="1600" dirty="0" smtClean="0"/>
              <a:t>loading indicated by High temperature shock wire test programme of Bennett et. al.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52120" y="4149080"/>
            <a:ext cx="3096344" cy="2338340"/>
            <a:chOff x="5652120" y="4409134"/>
            <a:chExt cx="3096344" cy="233834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409134"/>
              <a:ext cx="3096344" cy="2338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444208" y="4469050"/>
              <a:ext cx="228206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 </a:t>
              </a:r>
              <a:r>
                <a:rPr lang="en-GB" sz="1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Mordike</a:t>
              </a:r>
              <a:r>
                <a:rPr lang="en-GB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CA Brookes, </a:t>
              </a:r>
              <a:r>
                <a:rPr lang="en-GB" sz="1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Platinum </a:t>
              </a:r>
              <a:r>
                <a:rPr lang="en-GB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Metals Review, Vol. 4, pp. 94-99, 1960</a:t>
              </a:r>
              <a:r>
                <a:rPr lang="en-GB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07308" y="1052736"/>
            <a:ext cx="3487512" cy="2880320"/>
            <a:chOff x="5407308" y="1484784"/>
            <a:chExt cx="3487512" cy="28803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308" y="1484784"/>
              <a:ext cx="3487512" cy="288032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 rot="16200000">
              <a:off x="5380057" y="2652881"/>
              <a:ext cx="201622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Ultra-High Temperature Materials, Vol 1, IL </a:t>
              </a:r>
              <a:r>
                <a:rPr lang="en-GB" sz="1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Shabalin</a:t>
              </a:r>
              <a:r>
                <a:rPr lang="en-GB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Springer, 2014</a:t>
              </a:r>
              <a:endParaRPr lang="en-GB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9513" y="3501008"/>
            <a:ext cx="3079772" cy="2589403"/>
            <a:chOff x="179513" y="3501008"/>
            <a:chExt cx="3079772" cy="258940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87" b="7184"/>
            <a:stretch/>
          </p:blipFill>
          <p:spPr bwMode="auto">
            <a:xfrm rot="5400000">
              <a:off x="424697" y="3255824"/>
              <a:ext cx="2589403" cy="3079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719398" y="3811106"/>
              <a:ext cx="1213972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>
                  <a:latin typeface="Times New Roman" panose="02020603050405020304" pitchFamily="18" charset="0"/>
                  <a:cs typeface="Times New Roman" pitchFamily="18" charset="0"/>
                </a:rPr>
                <a:t>J.R.J. Bennett et al., </a:t>
              </a:r>
              <a:r>
                <a:rPr lang="en-GB" sz="1000" i="1" dirty="0" err="1">
                  <a:latin typeface="Times New Roman" pitchFamily="18" charset="0"/>
                  <a:cs typeface="Times New Roman" pitchFamily="18" charset="0"/>
                </a:rPr>
                <a:t>Nucl</a:t>
              </a:r>
              <a:r>
                <a:rPr lang="en-GB" sz="1000" i="1" dirty="0">
                  <a:latin typeface="Times New Roman" pitchFamily="18" charset="0"/>
                  <a:cs typeface="Times New Roman" pitchFamily="18" charset="0"/>
                </a:rPr>
                <a:t>. Instr</a:t>
              </a:r>
              <a:r>
                <a:rPr lang="en-GB" sz="1000" i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GB" sz="1000" i="1" dirty="0">
                  <a:latin typeface="Times New Roman" pitchFamily="18" charset="0"/>
                  <a:cs typeface="Times New Roman" pitchFamily="18" charset="0"/>
                </a:rPr>
                <a:t>Meth. A (2011</a:t>
              </a:r>
              <a:r>
                <a:rPr lang="en-GB" sz="10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GB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203848" y="3429000"/>
            <a:ext cx="2100407" cy="3176300"/>
            <a:chOff x="3121689" y="3284983"/>
            <a:chExt cx="2238003" cy="3384377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689" y="3284983"/>
              <a:ext cx="2238003" cy="3384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121689" y="3331731"/>
              <a:ext cx="22380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A Tungsten ISIS Target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388169" y="667435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W </a:t>
            </a:r>
            <a:r>
              <a:rPr lang="en-GB" sz="1600" dirty="0" err="1" smtClean="0">
                <a:latin typeface="+mn-lt"/>
              </a:rPr>
              <a:t>T</a:t>
            </a:r>
            <a:r>
              <a:rPr lang="en-GB" sz="1600" baseline="-25000" dirty="0" err="1" smtClean="0">
                <a:latin typeface="+mn-lt"/>
              </a:rPr>
              <a:t>melt</a:t>
            </a:r>
            <a:r>
              <a:rPr lang="en-GB" sz="1600" dirty="0" smtClean="0">
                <a:latin typeface="+mn-lt"/>
              </a:rPr>
              <a:t> = 3400°C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41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 smtClean="0"/>
              <a:t>Material Property Data: W, Ta, </a:t>
            </a:r>
            <a:r>
              <a:rPr lang="en-GB" dirty="0" err="1" smtClean="0"/>
              <a:t>Ir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9702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1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 smtClean="0"/>
              <a:t>Beam Parameters and Deposited Energy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48075" y="3059707"/>
            <a:ext cx="4316413" cy="3249613"/>
            <a:chOff x="4648075" y="3059707"/>
            <a:chExt cx="4316413" cy="324961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075" y="3059707"/>
              <a:ext cx="4316413" cy="3249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506070" y="4970784"/>
              <a:ext cx="25922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+mn-lt"/>
                </a:rPr>
                <a:t>For a beam power of 7.7 kW, 580W is deposited as heat in the target (FLUKA)</a:t>
              </a:r>
              <a:endParaRPr lang="en-GB" sz="1400" i="1" dirty="0">
                <a:latin typeface="+mn-lt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535383"/>
              </p:ext>
            </p:extLst>
          </p:nvPr>
        </p:nvGraphicFramePr>
        <p:xfrm>
          <a:off x="5076056" y="764704"/>
          <a:ext cx="3510280" cy="2133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49805"/>
                <a:gridCol w="1260475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Beam kinetic energy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8 GeV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Beam spot shape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Gaussian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Beam spot size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σx = σy = 1 mm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Main Injector cycle time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1.333 sec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Number of spills per MI cycle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8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Duration of Spill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54 </a:t>
                      </a:r>
                      <a:r>
                        <a:rPr lang="en-GB" sz="1400" dirty="0" err="1">
                          <a:effectLst/>
                        </a:rPr>
                        <a:t>msec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Number of protons per spill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1 </a:t>
                      </a:r>
                      <a:r>
                        <a:rPr lang="en-GB" sz="1400" dirty="0" err="1">
                          <a:effectLst/>
                        </a:rPr>
                        <a:t>Tp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Duty Factor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32 %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Average Beam Power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7.7 kW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/>
                        </a:rPr>
                        <a:t>Average Beam Current</a:t>
                      </a:r>
                      <a:endParaRPr lang="en-GB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/>
                        </a:rPr>
                        <a:t>1 </a:t>
                      </a: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μ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n-GB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67367" y="764704"/>
            <a:ext cx="4404633" cy="5335562"/>
            <a:chOff x="167367" y="880844"/>
            <a:chExt cx="4404633" cy="5335562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83" y="1017456"/>
              <a:ext cx="4320000" cy="375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67367" y="880844"/>
              <a:ext cx="4404633" cy="40324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367" y="4985300"/>
              <a:ext cx="440463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latin typeface="+mn-lt"/>
                </a:rPr>
                <a:t>This figure shows the first eight Booster ticks of a Main </a:t>
              </a:r>
              <a:r>
                <a:rPr lang="en-GB" sz="1200" i="1" dirty="0" smtClean="0">
                  <a:latin typeface="+mn-lt"/>
                </a:rPr>
                <a:t>Injector cycle</a:t>
              </a:r>
              <a:r>
                <a:rPr lang="en-GB" sz="1200" i="1" dirty="0">
                  <a:latin typeface="+mn-lt"/>
                </a:rPr>
                <a:t>. The top </a:t>
              </a:r>
              <a:r>
                <a:rPr lang="en-GB" sz="1200" i="1" dirty="0" smtClean="0">
                  <a:latin typeface="+mn-lt"/>
                </a:rPr>
                <a:t>graph shows </a:t>
              </a:r>
              <a:r>
                <a:rPr lang="en-GB" sz="1200" i="1" dirty="0">
                  <a:latin typeface="+mn-lt"/>
                </a:rPr>
                <a:t>the Recycler Ring beam intensity as </a:t>
              </a:r>
              <a:r>
                <a:rPr lang="en-GB" sz="1200" i="1" dirty="0" smtClean="0">
                  <a:latin typeface="+mn-lt"/>
                </a:rPr>
                <a:t>a function </a:t>
              </a:r>
              <a:r>
                <a:rPr lang="en-GB" sz="1200" i="1" dirty="0">
                  <a:latin typeface="+mn-lt"/>
                </a:rPr>
                <a:t>of time. The bottom plot shows </a:t>
              </a:r>
              <a:r>
                <a:rPr lang="en-GB" sz="1200" i="1" dirty="0" smtClean="0">
                  <a:latin typeface="+mn-lt"/>
                </a:rPr>
                <a:t>the Delivery </a:t>
              </a:r>
              <a:r>
                <a:rPr lang="en-GB" sz="1200" i="1" dirty="0">
                  <a:latin typeface="+mn-lt"/>
                </a:rPr>
                <a:t>Ring </a:t>
              </a:r>
              <a:r>
                <a:rPr lang="en-GB" sz="1200" i="1" dirty="0" smtClean="0">
                  <a:latin typeface="+mn-lt"/>
                </a:rPr>
                <a:t>beam intensity </a:t>
              </a:r>
              <a:r>
                <a:rPr lang="en-GB" sz="1200" i="1" dirty="0">
                  <a:latin typeface="+mn-lt"/>
                </a:rPr>
                <a:t>as a function of time. </a:t>
              </a:r>
              <a:r>
                <a:rPr lang="en-GB" sz="1200" i="1" dirty="0" smtClean="0">
                  <a:latin typeface="+mn-lt"/>
                </a:rPr>
                <a:t/>
              </a:r>
              <a:br>
                <a:rPr lang="en-GB" sz="1200" i="1" dirty="0" smtClean="0">
                  <a:latin typeface="+mn-lt"/>
                </a:rPr>
              </a:br>
              <a:r>
                <a:rPr lang="en-GB" sz="1400" i="1" dirty="0" smtClean="0">
                  <a:latin typeface="+mn-lt"/>
                </a:rPr>
                <a:t/>
              </a:r>
              <a:br>
                <a:rPr lang="en-GB" sz="1400" i="1" dirty="0" smtClean="0">
                  <a:latin typeface="+mn-lt"/>
                </a:rPr>
              </a:br>
              <a:r>
                <a:rPr lang="en-GB" sz="1200" dirty="0" smtClean="0">
                  <a:latin typeface="+mn-lt"/>
                </a:rPr>
                <a:t>Ref: “Mu2e </a:t>
              </a:r>
              <a:r>
                <a:rPr lang="en-GB" sz="1200" dirty="0">
                  <a:latin typeface="+mn-lt"/>
                </a:rPr>
                <a:t>Technical Design Report,” doc-</a:t>
              </a:r>
              <a:r>
                <a:rPr lang="en-GB" sz="1200" dirty="0" err="1">
                  <a:latin typeface="+mn-lt"/>
                </a:rPr>
                <a:t>db</a:t>
              </a:r>
              <a:r>
                <a:rPr lang="en-GB" sz="1200" dirty="0">
                  <a:latin typeface="+mn-lt"/>
                </a:rPr>
                <a:t> #4299, October 2014.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9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14067"/>
            <a:ext cx="4316413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08104" cy="836613"/>
          </a:xfrm>
        </p:spPr>
        <p:txBody>
          <a:bodyPr/>
          <a:lstStyle/>
          <a:p>
            <a:r>
              <a:rPr lang="en-GB" dirty="0" smtClean="0"/>
              <a:t>Target Temperature</a:t>
            </a:r>
            <a:endParaRPr lang="en-GB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0256" y="782179"/>
            <a:ext cx="4927353" cy="199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GB" sz="1600" dirty="0" smtClean="0">
                <a:solidFill>
                  <a:prstClr val="black"/>
                </a:solidFill>
              </a:rPr>
              <a:t>Heat transfer dominated by thermal radiation</a:t>
            </a:r>
            <a:br>
              <a:rPr lang="en-GB" sz="1600" dirty="0" smtClean="0">
                <a:solidFill>
                  <a:prstClr val="black"/>
                </a:solidFill>
              </a:rPr>
            </a:br>
            <a:r>
              <a:rPr lang="en-GB" sz="16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 = A </a:t>
            </a:r>
            <a:r>
              <a:rPr lang="el-GR" sz="16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GB" sz="12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(T) </a:t>
            </a:r>
            <a:r>
              <a:rPr lang="el-GR" sz="16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GB" sz="16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(T</a:t>
            </a:r>
            <a:r>
              <a:rPr lang="en-GB" sz="1600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hot</a:t>
            </a:r>
            <a:r>
              <a:rPr lang="en-GB" sz="1600" i="1" baseline="30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</a:t>
            </a:r>
            <a:r>
              <a:rPr lang="en-GB" sz="16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T</a:t>
            </a:r>
            <a:r>
              <a:rPr lang="en-GB" sz="1600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cold</a:t>
            </a:r>
            <a:r>
              <a:rPr lang="en-GB" sz="1600" i="1" baseline="30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GB" sz="16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GB" sz="1600" dirty="0" smtClean="0">
              <a:solidFill>
                <a:prstClr val="black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GB" sz="1600" dirty="0" smtClean="0">
                <a:solidFill>
                  <a:prstClr val="black"/>
                </a:solidFill>
              </a:rPr>
              <a:t>When beam is on target heats up until it is able to dissipate the deposited power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sz="1600" dirty="0" smtClean="0">
                <a:solidFill>
                  <a:prstClr val="black"/>
                </a:solidFill>
              </a:rPr>
              <a:t>That “equilibrium temperature” depends on </a:t>
            </a:r>
            <a:r>
              <a:rPr lang="en-GB" sz="1600" b="1" i="1" dirty="0" smtClean="0">
                <a:solidFill>
                  <a:prstClr val="black"/>
                </a:solidFill>
              </a:rPr>
              <a:t>heat load</a:t>
            </a:r>
            <a:r>
              <a:rPr lang="en-GB" sz="1600" dirty="0" smtClean="0">
                <a:solidFill>
                  <a:prstClr val="black"/>
                </a:solidFill>
              </a:rPr>
              <a:t>, </a:t>
            </a:r>
            <a:r>
              <a:rPr lang="en-GB" sz="1600" b="1" i="1" dirty="0" smtClean="0">
                <a:solidFill>
                  <a:prstClr val="black"/>
                </a:solidFill>
              </a:rPr>
              <a:t>emissivity</a:t>
            </a:r>
            <a:r>
              <a:rPr lang="en-GB" sz="1600" dirty="0" smtClean="0">
                <a:solidFill>
                  <a:prstClr val="black"/>
                </a:solidFill>
              </a:rPr>
              <a:t> and </a:t>
            </a:r>
            <a:r>
              <a:rPr lang="en-GB" sz="1600" b="1" i="1" dirty="0" smtClean="0">
                <a:solidFill>
                  <a:prstClr val="black"/>
                </a:solidFill>
              </a:rPr>
              <a:t>surface area</a:t>
            </a:r>
            <a:r>
              <a:rPr lang="en-GB" sz="16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143563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Equilibrium temperature distribution </a:t>
            </a:r>
            <a:r>
              <a:rPr lang="en-GB" sz="1400" i="1" dirty="0">
                <a:latin typeface="+mn-lt"/>
              </a:rPr>
              <a:t>a</a:t>
            </a:r>
            <a:r>
              <a:rPr lang="en-GB" sz="1400" i="1" dirty="0" smtClean="0">
                <a:latin typeface="+mn-lt"/>
              </a:rPr>
              <a:t>ssuming 580W and </a:t>
            </a:r>
            <a:r>
              <a:rPr lang="el-GR" sz="1400" i="1" dirty="0" smtClean="0">
                <a:latin typeface="Cambria Math"/>
                <a:ea typeface="Cambria Math"/>
              </a:rPr>
              <a:t>ε</a:t>
            </a:r>
            <a:r>
              <a:rPr lang="en-GB" sz="1400" i="1" dirty="0" smtClean="0">
                <a:latin typeface="Cambria Math"/>
                <a:ea typeface="Cambria Math"/>
              </a:rPr>
              <a:t>(T ) from the literature</a:t>
            </a:r>
            <a:endParaRPr lang="en-GB" sz="1400" i="1" dirty="0">
              <a:latin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808" y="3068960"/>
            <a:ext cx="3764334" cy="363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609" y="636742"/>
            <a:ext cx="3361390" cy="262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1772816"/>
            <a:ext cx="1584176" cy="954107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±20% in heat load equates to ±100</a:t>
            </a:r>
            <a:r>
              <a:rPr lang="en-GB" sz="1400" dirty="0" smtClean="0">
                <a:latin typeface="+mn-lt"/>
                <a:ea typeface="Times New Roman"/>
              </a:rPr>
              <a:t>°C </a:t>
            </a:r>
            <a:r>
              <a:rPr lang="en-GB" sz="1400" dirty="0" smtClean="0">
                <a:latin typeface="+mn-lt"/>
                <a:ea typeface="Times New Roman"/>
              </a:rPr>
              <a:t>in operating </a:t>
            </a:r>
            <a:r>
              <a:rPr lang="en-GB" sz="1400" dirty="0" smtClean="0">
                <a:latin typeface="+mn-lt"/>
                <a:ea typeface="Times New Roman"/>
              </a:rPr>
              <a:t>temperature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34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85133" y="2332"/>
            <a:ext cx="4642891" cy="101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 smtClean="0"/>
              <a:t>Target Emissivity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337560" y="2894125"/>
            <a:ext cx="4176465" cy="3271179"/>
            <a:chOff x="179511" y="3513549"/>
            <a:chExt cx="4176465" cy="327117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3513549"/>
              <a:ext cx="4176465" cy="3271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43608" y="3695393"/>
              <a:ext cx="6480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FF0000"/>
                  </a:solidFill>
                </a:rPr>
                <a:t>1700°C</a:t>
              </a:r>
              <a:endParaRPr lang="en-GB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3608" y="4293096"/>
              <a:ext cx="6480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FF0000"/>
                  </a:solidFill>
                </a:rPr>
                <a:t>1250°C</a:t>
              </a:r>
              <a:endParaRPr lang="en-GB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92080" y="6165304"/>
            <a:ext cx="310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latin typeface="+mn-lt"/>
              </a:rPr>
              <a:t>Tungsten samples after CVD coating with silicon-carbide</a:t>
            </a:r>
            <a:endParaRPr lang="en-GB" sz="140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323528" y="926195"/>
                <a:ext cx="4409776" cy="1998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buFont typeface="Wingdings" pitchFamily="2" charset="2"/>
                  <a:buChar char="q"/>
                </a:pPr>
                <a:r>
                  <a:rPr lang="en-GB" sz="1600" dirty="0" smtClean="0">
                    <a:solidFill>
                      <a:prstClr val="black"/>
                    </a:solidFill>
                  </a:rPr>
                  <a:t>Emissivity will significantly effect target service temperature</a:t>
                </a:r>
                <a:br>
                  <a:rPr lang="en-GB" sz="1600" dirty="0" smtClean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GB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𝑄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el-GR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ε</m:t>
                        </m:r>
                        <m:r>
                          <m:rPr>
                            <m:sty m:val="p"/>
                          </m:rPr>
                          <a:rPr lang="el-GR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σ</m:t>
                        </m:r>
                      </m:den>
                    </m:f>
                  </m:oMath>
                </a14:m>
                <a:endParaRPr lang="en-GB" sz="1600" dirty="0" smtClean="0">
                  <a:solidFill>
                    <a:prstClr val="black"/>
                  </a:solidFill>
                </a:endParaRPr>
              </a:p>
              <a:p>
                <a:pPr eaLnBrk="1" hangingPunct="1">
                  <a:buFont typeface="Wingdings" pitchFamily="2" charset="2"/>
                  <a:buChar char="q"/>
                </a:pPr>
                <a:r>
                  <a:rPr lang="en-GB" sz="1600" dirty="0" smtClean="0">
                    <a:solidFill>
                      <a:prstClr val="black"/>
                    </a:solidFill>
                  </a:rPr>
                  <a:t>Investigated high emissivity surface treatments including silicon carbide</a:t>
                </a:r>
                <a:r>
                  <a:rPr lang="en-GB" sz="1600" dirty="0">
                    <a:solidFill>
                      <a:prstClr val="black"/>
                    </a:solidFill>
                  </a:rPr>
                  <a:t> </a:t>
                </a:r>
                <a:r>
                  <a:rPr lang="en-GB" sz="1600" dirty="0" smtClean="0">
                    <a:solidFill>
                      <a:prstClr val="black"/>
                    </a:solidFill>
                  </a:rPr>
                  <a:t>coating and surface roughening</a:t>
                </a: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926195"/>
                <a:ext cx="4409776" cy="1998749"/>
              </a:xfrm>
              <a:prstGeom prst="rect">
                <a:avLst/>
              </a:prstGeom>
              <a:blipFill rotWithShape="1">
                <a:blip r:embed="rId3"/>
                <a:stretch>
                  <a:fillRect l="-415" t="-915" r="-15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63" descr="x8 zoom with measureme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1560"/>
            <a:ext cx="2496275" cy="18753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20072" y="229961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latin typeface="+mn-lt"/>
              </a:rPr>
              <a:t>25 </a:t>
            </a:r>
            <a:r>
              <a:rPr lang="el-GR" sz="1400" i="1" dirty="0" smtClean="0">
                <a:latin typeface="+mn-lt"/>
              </a:rPr>
              <a:t>μ</a:t>
            </a:r>
            <a:r>
              <a:rPr lang="en-GB" sz="1400" i="1" dirty="0" smtClean="0">
                <a:latin typeface="+mn-lt"/>
              </a:rPr>
              <a:t>m wide grooves laser machined</a:t>
            </a:r>
            <a:br>
              <a:rPr lang="en-GB" sz="1400" i="1" dirty="0" smtClean="0">
                <a:latin typeface="+mn-lt"/>
              </a:rPr>
            </a:br>
            <a:r>
              <a:rPr lang="en-GB" sz="1400" i="1" dirty="0" smtClean="0">
                <a:latin typeface="+mn-lt"/>
              </a:rPr>
              <a:t>into a tungsten surface</a:t>
            </a:r>
            <a:endParaRPr lang="en-GB" sz="1400" i="1" dirty="0"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71" y="3017924"/>
            <a:ext cx="4078804" cy="3058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40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700701" y="784427"/>
            <a:ext cx="4320000" cy="3508669"/>
            <a:chOff x="4700701" y="784427"/>
            <a:chExt cx="4320000" cy="350866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701" y="784427"/>
              <a:ext cx="4320000" cy="3267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132499" y="4046875"/>
              <a:ext cx="374441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Ref: KR Lynch and JL Popp, Mu2e doc-</a:t>
              </a:r>
              <a:r>
                <a:rPr lang="en-GB" sz="10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db</a:t>
              </a:r>
              <a:r>
                <a:rPr lang="en-GB" sz="1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#3752, 15 January 2014.</a:t>
              </a:r>
              <a:endParaRPr lang="en-GB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 smtClean="0"/>
              <a:t>Target Surface Area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67544" y="1124744"/>
                <a:ext cx="4104456" cy="4763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b="1" dirty="0"/>
                  <a:t>Will a larger target run cooler due to its increased surface area?</a:t>
                </a:r>
                <a:endParaRPr lang="en-GB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GB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GB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𝑄</m:t>
                        </m:r>
                      </m:num>
                      <m:den>
                        <m:r>
                          <a:rPr lang="en-GB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ε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σ</m:t>
                        </m:r>
                      </m:den>
                    </m:f>
                  </m:oMath>
                </a14:m>
                <a:r>
                  <a:rPr lang="en-GB" sz="1600" dirty="0" smtClean="0"/>
                  <a:t>    ,    </a:t>
                </a:r>
                <a:r>
                  <a:rPr lang="en-GB" sz="160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GB" sz="1600" i="1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cyl  </a:t>
                </a:r>
                <a:r>
                  <a:rPr lang="en-GB" sz="16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160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l-GR" sz="160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n-GB" sz="1600" i="1" dirty="0" err="1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rL</a:t>
                </a:r>
                <a:endParaRPr lang="en-GB" sz="1600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800" dirty="0" smtClean="0"/>
              </a:p>
              <a:p>
                <a:pPr marL="0" indent="0">
                  <a:buNone/>
                </a:pPr>
                <a:r>
                  <a:rPr lang="en-GB" sz="1600" dirty="0" smtClean="0">
                    <a:solidFill>
                      <a:srgbClr val="FF0000"/>
                    </a:solidFill>
                  </a:rPr>
                  <a:t>Temperature proportional to </a:t>
                </a:r>
                <a:r>
                  <a:rPr lang="en-GB" sz="160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GB" sz="1600" i="1" baseline="30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-0.25</a:t>
                </a:r>
                <a:r>
                  <a:rPr lang="en-GB" sz="1600" i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GB" sz="16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GB" sz="16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Sadly, No.</a:t>
                </a:r>
              </a:p>
              <a:p>
                <a:pPr marL="0" indent="0">
                  <a:buNone/>
                </a:pPr>
                <a:endParaRPr lang="en-GB" sz="800" dirty="0" smtClean="0"/>
              </a:p>
              <a:p>
                <a:pPr>
                  <a:buFont typeface="Wingdings" pitchFamily="2" charset="2"/>
                  <a:buChar char="q"/>
                </a:pPr>
                <a:r>
                  <a:rPr lang="en-GB" dirty="0" smtClean="0">
                    <a:solidFill>
                      <a:prstClr val="black"/>
                    </a:solidFill>
                  </a:rPr>
                  <a:t>Increasing the target length does not reduce the peak temperature</a:t>
                </a:r>
                <a:br>
                  <a:rPr lang="en-GB" dirty="0" smtClean="0">
                    <a:solidFill>
                      <a:prstClr val="black"/>
                    </a:solidFill>
                  </a:rPr>
                </a:br>
                <a:r>
                  <a:rPr lang="en-GB" sz="1400" i="1" dirty="0" smtClean="0">
                    <a:solidFill>
                      <a:prstClr val="black"/>
                    </a:solidFill>
                  </a:rPr>
                  <a:t>Little longitudinal conduction, cooler downstream end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GB" dirty="0" smtClean="0">
                    <a:solidFill>
                      <a:prstClr val="black"/>
                    </a:solidFill>
                  </a:rPr>
                  <a:t>Additional surface area gained through increasing the target radius is partially offset by higher heat load</a:t>
                </a:r>
                <a:r>
                  <a:rPr lang="en-GB" sz="1600" dirty="0" smtClean="0">
                    <a:solidFill>
                      <a:prstClr val="black"/>
                    </a:solidFill>
                  </a:rPr>
                  <a:t/>
                </a:r>
                <a:br>
                  <a:rPr lang="en-GB" sz="1600" dirty="0" smtClean="0">
                    <a:solidFill>
                      <a:prstClr val="black"/>
                    </a:solidFill>
                  </a:rPr>
                </a:br>
                <a:r>
                  <a:rPr lang="en-GB" sz="1400" i="1" dirty="0" smtClean="0">
                    <a:solidFill>
                      <a:prstClr val="black"/>
                    </a:solidFill>
                  </a:rPr>
                  <a:t>Particle shower builds up through the additional material?</a:t>
                </a:r>
                <a:endParaRPr lang="en-GB" sz="1600" dirty="0" smtClean="0">
                  <a:solidFill>
                    <a:prstClr val="black"/>
                  </a:solidFill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GB" dirty="0">
                  <a:solidFill>
                    <a:prstClr val="black"/>
                  </a:solidFill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124744"/>
                <a:ext cx="4104456" cy="4763561"/>
              </a:xfrm>
              <a:prstGeom prst="rect">
                <a:avLst/>
              </a:prstGeom>
              <a:blipFill rotWithShape="1">
                <a:blip r:embed="rId3"/>
                <a:stretch>
                  <a:fillRect l="-1337" t="-640" r="-133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38895"/>
              </p:ext>
            </p:extLst>
          </p:nvPr>
        </p:nvGraphicFramePr>
        <p:xfrm>
          <a:off x="4700701" y="4653136"/>
          <a:ext cx="4176214" cy="1280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55475"/>
                <a:gridCol w="907678"/>
                <a:gridCol w="991236"/>
                <a:gridCol w="821825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Baseline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“Longer”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“Fatter”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Radius (mm)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3.15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3.15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Length (mm)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220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Heat Load (W)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580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610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700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Surface</a:t>
                      </a:r>
                      <a:r>
                        <a:rPr lang="en-GB" sz="14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Area cm</a:t>
                      </a:r>
                      <a:r>
                        <a:rPr lang="en-GB" sz="1400" baseline="300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GB" sz="1400" baseline="30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31.7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43.5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</a:rPr>
                        <a:t>40.2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err="1" smtClean="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lang="en-GB" sz="1400" baseline="-25000" dirty="0" err="1" smtClean="0">
                          <a:effectLst/>
                          <a:latin typeface="Times New Roman"/>
                          <a:ea typeface="Times New Roman"/>
                        </a:rPr>
                        <a:t>max</a:t>
                      </a:r>
                      <a:r>
                        <a:rPr lang="en-GB" sz="1400" baseline="0" dirty="0" smtClean="0">
                          <a:effectLst/>
                          <a:latin typeface="Times New Roman"/>
                          <a:ea typeface="Times New Roman"/>
                        </a:rPr>
                        <a:t> (°C)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1698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1698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1671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32499" y="6032321"/>
            <a:ext cx="35439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Load (FLUKA) as a function of target size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2319" y="1268760"/>
            <a:ext cx="1368153" cy="1169551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Particle yield optimisation suggests radius ≈ 3mm, i.e. r ≈  3</a:t>
            </a:r>
            <a:r>
              <a:rPr lang="el-GR" sz="1400" dirty="0"/>
              <a:t>σ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473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92080" cy="836613"/>
          </a:xfrm>
        </p:spPr>
        <p:txBody>
          <a:bodyPr/>
          <a:lstStyle/>
          <a:p>
            <a:r>
              <a:rPr lang="en-GB" dirty="0" smtClean="0"/>
              <a:t>Thermal Stress in the Target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99849" y="836712"/>
            <a:ext cx="444812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GB" dirty="0" smtClean="0"/>
              <a:t>The beam cycle causes transient thermal stresses in the target rod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Thermal stress generated by radial temperature gradients in the rod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When beam is “on” radial temperature gradient and thermal stress increase because heat deposition is biased towards the centre of the rod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When beam is off the heat spreads by thermal conduction and the thermal stress decreases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Tensile stress at the surface, compressive stress in the core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~24 Million cycles per year of continuous running on a 1.333 sec cycle time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624"/>
            <a:ext cx="3240000" cy="31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26526"/>
            <a:ext cx="3240000" cy="313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0112" y="6310097"/>
            <a:ext cx="3240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(above) and Von-Mises Stress (below) at a Z slice near the shower-max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102666</TotalTime>
  <Words>2534</Words>
  <Application>Microsoft Office PowerPoint</Application>
  <PresentationFormat>On-screen Show (4:3)</PresentationFormat>
  <Paragraphs>408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Radiation Cooled Target Concept</vt:lpstr>
      <vt:lpstr>Why Tungsten?</vt:lpstr>
      <vt:lpstr>Material Property Data: W, Ta, Ir</vt:lpstr>
      <vt:lpstr>Beam Parameters and Deposited Energy</vt:lpstr>
      <vt:lpstr>Target Temperature</vt:lpstr>
      <vt:lpstr>PowerPoint Presentation</vt:lpstr>
      <vt:lpstr>Target Surface Area</vt:lpstr>
      <vt:lpstr>Thermal Stress in the Target</vt:lpstr>
      <vt:lpstr>Off-Centre Beam Effects</vt:lpstr>
      <vt:lpstr>Evaporation / Chemical Attack of the Target</vt:lpstr>
      <vt:lpstr>Target Oxidation Lifetime</vt:lpstr>
      <vt:lpstr>Creep / Sag in the Target Rod</vt:lpstr>
      <vt:lpstr>Creep / Sag in the Target Rod</vt:lpstr>
      <vt:lpstr>The Hub</vt:lpstr>
      <vt:lpstr>The Tie Rods (A.K.A Spokes)</vt:lpstr>
      <vt:lpstr>Spoke Temperature</vt:lpstr>
      <vt:lpstr>Creep in the Spokes</vt:lpstr>
      <vt:lpstr>The Support Ring</vt:lpstr>
      <vt:lpstr>Support Ring Temperature</vt:lpstr>
      <vt:lpstr>Dimensional Stability of the Target Assembly</vt:lpstr>
      <vt:lpstr>Stiffness of the Target Assembly</vt:lpstr>
      <vt:lpstr>Radiation Damage Considerations</vt:lpstr>
      <vt:lpstr>Summary of Technical Challenges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T2K Beam Window Design</dc:title>
  <dc:creator>Peter Loveridge</dc:creator>
  <cp:lastModifiedBy>Loveridge, Peter (STFC,RAL,TECH)</cp:lastModifiedBy>
  <cp:revision>2330</cp:revision>
  <cp:lastPrinted>2015-11-01T14:10:58Z</cp:lastPrinted>
  <dcterms:created xsi:type="dcterms:W3CDTF">2011-04-20T15:21:04Z</dcterms:created>
  <dcterms:modified xsi:type="dcterms:W3CDTF">2015-11-17T11:44:30Z</dcterms:modified>
</cp:coreProperties>
</file>