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  <p:sldMasterId id="2147483840" r:id="rId3"/>
    <p:sldMasterId id="2147483847" r:id="rId4"/>
    <p:sldMasterId id="2147483857" r:id="rId5"/>
    <p:sldMasterId id="2147483869" r:id="rId6"/>
  </p:sldMasterIdLst>
  <p:notesMasterIdLst>
    <p:notesMasterId r:id="rId19"/>
  </p:notesMasterIdLst>
  <p:handoutMasterIdLst>
    <p:handoutMasterId r:id="rId20"/>
  </p:handoutMasterIdLst>
  <p:sldIdLst>
    <p:sldId id="396" r:id="rId7"/>
    <p:sldId id="407" r:id="rId8"/>
    <p:sldId id="406" r:id="rId9"/>
    <p:sldId id="404" r:id="rId10"/>
    <p:sldId id="409" r:id="rId11"/>
    <p:sldId id="408" r:id="rId12"/>
    <p:sldId id="410" r:id="rId13"/>
    <p:sldId id="402" r:id="rId14"/>
    <p:sldId id="411" r:id="rId15"/>
    <p:sldId id="395" r:id="rId16"/>
    <p:sldId id="397" r:id="rId17"/>
    <p:sldId id="398" r:id="rId18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761F"/>
    <a:srgbClr val="D90120"/>
    <a:srgbClr val="1003BD"/>
    <a:srgbClr val="00CC00"/>
    <a:srgbClr val="AE78D6"/>
    <a:srgbClr val="006666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6" autoAdjust="0"/>
    <p:restoredTop sz="94660"/>
  </p:normalViewPr>
  <p:slideViewPr>
    <p:cSldViewPr>
      <p:cViewPr varScale="1">
        <p:scale>
          <a:sx n="82" d="100"/>
          <a:sy n="82" d="100"/>
        </p:scale>
        <p:origin x="-423" y="-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03A26E0B-84FF-4E8E-8C2D-59085E20B7BA}" type="datetimeFigureOut">
              <a:rPr lang="en-GB"/>
              <a:pPr>
                <a:defRPr/>
              </a:pPr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245B645-E6EB-4A66-9AB3-DE19230CF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4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9AC238-FEDA-4FB3-A659-7D53F06291B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568"/>
            <a:ext cx="5444490" cy="4474289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5A620-3343-4786-A213-13404009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7F340-0845-442D-8F5D-C6349760CA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261" indent="-227261">
              <a:buAutoNum type="arabicParenR"/>
            </a:pPr>
            <a:r>
              <a:rPr lang="en-US" dirty="0" smtClean="0"/>
              <a:t>There are also significant changes to the scope</a:t>
            </a:r>
            <a:r>
              <a:rPr lang="en-US" baseline="0" dirty="0" smtClean="0"/>
              <a:t> of the accelerator upgrades on the Mu2e project</a:t>
            </a:r>
          </a:p>
          <a:p>
            <a:endParaRPr lang="en-US" dirty="0" smtClean="0"/>
          </a:p>
          <a:p>
            <a:r>
              <a:rPr lang="en-US" dirty="0" smtClean="0"/>
              <a:t>2) These changes were primarily driven by costs. The determination</a:t>
            </a:r>
            <a:r>
              <a:rPr lang="en-US" baseline="0" dirty="0" smtClean="0"/>
              <a:t> which project performs which part of the upgrades is driven by schedule. The items required to be complete for g-2 running were assigned to the AIP and the g-2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254F-9F57-114D-86BE-FFC886BA476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9925" y="6237288"/>
            <a:ext cx="2016125" cy="504825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908050"/>
            <a:ext cx="8229600" cy="50006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35085EA2-13E2-4D1C-BFC1-BD60A66B45E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7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4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1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4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3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8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80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6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92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47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+mn-lt"/>
              </a:defRPr>
            </a:lvl1pPr>
            <a:lvl2pPr>
              <a:defRPr sz="2200">
                <a:solidFill>
                  <a:srgbClr val="404040"/>
                </a:solidFill>
                <a:latin typeface="+mn-lt"/>
              </a:defRPr>
            </a:lvl2pPr>
            <a:lvl3pPr>
              <a:defRPr sz="2000">
                <a:solidFill>
                  <a:srgbClr val="404040"/>
                </a:solidFill>
                <a:latin typeface="+mn-lt"/>
              </a:defRPr>
            </a:lvl3pPr>
            <a:lvl4pPr>
              <a:defRPr sz="1800">
                <a:solidFill>
                  <a:srgbClr val="40404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Nov.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DA45632-DF86-4B59-A918-3230B66F04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470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Nov. 16-18, 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7814238-4CE1-4321-AE56-CF7535A046A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13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+mn-lt"/>
              </a:defRPr>
            </a:lvl1pPr>
            <a:lvl2pPr>
              <a:defRPr sz="2200">
                <a:solidFill>
                  <a:srgbClr val="505050"/>
                </a:solidFill>
                <a:latin typeface="+mn-lt"/>
              </a:defRPr>
            </a:lvl2pPr>
            <a:lvl3pPr>
              <a:defRPr sz="2000">
                <a:solidFill>
                  <a:srgbClr val="505050"/>
                </a:solidFill>
                <a:latin typeface="+mn-lt"/>
              </a:defRPr>
            </a:lvl3pPr>
            <a:lvl4pPr>
              <a:defRPr sz="1800">
                <a:solidFill>
                  <a:srgbClr val="505050"/>
                </a:solidFill>
                <a:latin typeface="+mn-lt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Nov. 16-18, 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86FAAA8-036A-4F83-B882-7C41B796E02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296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 smtClean="0"/>
              <a:t>Nov. 16-18, 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E484F26-CFA8-400B-9957-2D1B8D8B9C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19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30925"/>
            <a:ext cx="8371114" cy="507274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Nov. 16-18,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| Mu2e Project Overview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3291-C15C-47A1-BED7-896B8662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43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246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5151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626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372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5024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5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55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6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6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9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5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75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59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38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78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0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8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4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246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8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5151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623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5933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4403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72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16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10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0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90805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 descr="logo_r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958FFC35-C80B-4351-A0A1-43676160B6A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1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pPr defTabSz="457200"/>
            <a:r>
              <a:rPr lang="en-US" altLang="en-US" smtClean="0">
                <a:ea typeface="MS PGothic" pitchFamily="34" charset="-128"/>
              </a:rPr>
              <a:t>Nov. 16-18, 2015</a:t>
            </a: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en-US" dirty="0" smtClean="0"/>
              <a:t>S. Werkema | Mu2e Project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pPr defTabSz="457200"/>
            <a:fld id="{69F8C4DB-42E2-4CB2-A4AB-11593F228C10}" type="slidenum">
              <a:rPr lang="en-US" altLang="en-US" smtClean="0">
                <a:ea typeface="MS PGothic" pitchFamily="34" charset="-128"/>
              </a:rPr>
              <a:pPr defTabSz="457200"/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32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D650F6E-0AE4-4729-838C-8EBBB16ED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9A2E28-2109-4859-A82C-B8AC477F7CF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842707-826F-4E0A-8B10-74313A3683E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5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D650F6E-0AE4-4729-838C-8EBBB16ED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7504" y="1916832"/>
            <a:ext cx="89281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latin typeface="Calibri" pitchFamily="34" charset="0"/>
              </a:rPr>
              <a:t>Target Introduction</a:t>
            </a:r>
            <a:br>
              <a:rPr lang="en-GB" sz="3200" b="1" dirty="0" smtClean="0">
                <a:latin typeface="Calibri" pitchFamily="34" charset="0"/>
              </a:rPr>
            </a:br>
            <a:endParaRPr lang="en-GB" sz="2500" dirty="0"/>
          </a:p>
          <a:p>
            <a:pPr algn="ctr"/>
            <a:r>
              <a:rPr lang="en-GB" sz="2000" dirty="0" smtClean="0">
                <a:latin typeface="Calibri" pitchFamily="34" charset="0"/>
              </a:rPr>
              <a:t>Chris Densham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STFC/</a:t>
            </a:r>
            <a:r>
              <a:rPr lang="en-GB" sz="2000" i="1" dirty="0" smtClean="0">
                <a:latin typeface="Calibri" pitchFamily="34" charset="0"/>
              </a:rPr>
              <a:t>RAL</a:t>
            </a:r>
          </a:p>
          <a:p>
            <a:pPr algn="ctr"/>
            <a:endParaRPr lang="en-GB" sz="2000" dirty="0">
              <a:latin typeface="Calibri" pitchFamily="34" charset="0"/>
            </a:endParaRPr>
          </a:p>
          <a:p>
            <a:pPr algn="ctr"/>
            <a:r>
              <a:rPr lang="en-GB" sz="1600" dirty="0" smtClean="0">
                <a:latin typeface="Calibri" pitchFamily="34" charset="0"/>
              </a:rPr>
              <a:t/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Mu2e Target, Remote Handling, and Heat &amp; Radiation Shield </a:t>
            </a:r>
            <a:r>
              <a:rPr lang="en-GB" sz="1600" dirty="0" smtClean="0">
                <a:latin typeface="Calibri" pitchFamily="34" charset="0"/>
              </a:rPr>
              <a:t>Review</a:t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 smtClean="0">
                <a:latin typeface="Calibri" pitchFamily="34" charset="0"/>
              </a:rPr>
              <a:t>Nov 16-18 2015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Target design &amp; development program status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61517"/>
              </p:ext>
            </p:extLst>
          </p:nvPr>
        </p:nvGraphicFramePr>
        <p:xfrm>
          <a:off x="179512" y="886134"/>
          <a:ext cx="8784975" cy="5842978"/>
        </p:xfrm>
        <a:graphic>
          <a:graphicData uri="http://schemas.openxmlformats.org/drawingml/2006/table">
            <a:tbl>
              <a:tblPr firstRow="1" firstCol="1" bandRow="1"/>
              <a:tblGrid>
                <a:gridCol w="894766"/>
                <a:gridCol w="894766"/>
                <a:gridCol w="4240831"/>
                <a:gridCol w="2754612"/>
              </a:tblGrid>
              <a:tr h="18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Contract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Dates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Scope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Deliverables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i="1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</a:rPr>
                        <a:t>1a</a:t>
                      </a:r>
                      <a:endParaRPr lang="en-GB" sz="1600" b="1" i="1" dirty="0">
                        <a:solidFill>
                          <a:srgbClr val="00761F"/>
                        </a:solidFill>
                        <a:effectLst/>
                        <a:latin typeface="Calibri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Oct 2010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Jul 2011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cooled target concept for 25kW beam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Cooling plant concept design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Remote handling concepts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Intermediate Report, Apr 2011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Doc-</a:t>
                      </a:r>
                      <a:r>
                        <a:rPr lang="en-GB" sz="1400" dirty="0" err="1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#1477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400" baseline="300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Intermediate Report, Jul 2011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Doc-</a:t>
                      </a:r>
                      <a:r>
                        <a:rPr lang="en-GB" sz="1400" baseline="0" dirty="0" err="1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#1746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1b</a:t>
                      </a:r>
                      <a:endParaRPr lang="en-GB" sz="1600" b="1" i="1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Aug 2011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July 2012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Radiation cooled target concept for 8kW beam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Remote handling concepts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 Report, Jul 2012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Doc-</a:t>
                      </a:r>
                      <a:r>
                        <a:rPr lang="en-GB" sz="1400" dirty="0" err="1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#2406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i="1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1" i="1" dirty="0">
                        <a:solidFill>
                          <a:srgbClr val="00761F"/>
                        </a:solidFill>
                        <a:effectLst/>
                        <a:latin typeface="Calibri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Jan 2013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2014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Preliminary target design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Emissivity measurements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Pulsed heating lifetime tests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Prototype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poke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manufacture</a:t>
                      </a: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 Report, Jun 2014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Doc-</a:t>
                      </a:r>
                      <a:r>
                        <a:rPr lang="en-GB" sz="1400" dirty="0" err="1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#4305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7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 b="1" i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Aug 2014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Sep</a:t>
                      </a: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2016</a:t>
                      </a:r>
                      <a:endParaRPr lang="en-GB" sz="1400" dirty="0" smtClean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Oxidation lifetime test</a:t>
                      </a: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 vacuum / leak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 silicon-carbide coatings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Helium cooled “backup” target concept for 8kW beam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 iridium coatings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Creep testing of target components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Optimisation/prototyping of mounting components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Interim Report, Jul 2015</a:t>
                      </a:r>
                      <a:b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Doc-</a:t>
                      </a:r>
                      <a:r>
                        <a:rPr lang="en-GB" sz="1400" dirty="0" err="1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db</a:t>
                      </a:r>
                      <a:r>
                        <a:rPr lang="en-GB" sz="1400" dirty="0" smtClean="0">
                          <a:solidFill>
                            <a:srgbClr val="00761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#5937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400" dirty="0" smtClean="0">
                        <a:solidFill>
                          <a:srgbClr val="00761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</a:t>
                      </a: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Design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Report, Sep 2016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GB" sz="1400" dirty="0">
                        <a:solidFill>
                          <a:srgbClr val="0076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600" b="1" i="1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Oct</a:t>
                      </a: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2016</a:t>
                      </a:r>
                      <a:b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b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Dec 2017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Detail design of target, fiducials and dummy mount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Manufacture and thermal test of full</a:t>
                      </a: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prototype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full</a:t>
                      </a:r>
                      <a:r>
                        <a:rPr lang="en-GB" sz="1400" baseline="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prototype target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600" b="1" i="1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Jan 2018</a:t>
                      </a:r>
                      <a:b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Sep 2018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Manufacture 1</a:t>
                      </a:r>
                      <a:r>
                        <a:rPr lang="en-GB" sz="1400" baseline="300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complete production target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Deliver 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rgbClr val="D9012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production target</a:t>
                      </a:r>
                      <a:endParaRPr lang="en-GB" sz="1400" dirty="0">
                        <a:solidFill>
                          <a:srgbClr val="D9012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12" marR="63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Schedule for RAL Contract 3</a:t>
            </a:r>
            <a:endParaRPr lang="en-GB" dirty="0"/>
          </a:p>
        </p:txBody>
      </p:sp>
      <p:pic>
        <p:nvPicPr>
          <p:cNvPr id="6273" name="Picture 3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667609"/>
            <a:ext cx="9002166" cy="6117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38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/>
              <a:t>Schedule for RAL Contract 3</a:t>
            </a:r>
          </a:p>
        </p:txBody>
      </p:sp>
      <p:pic>
        <p:nvPicPr>
          <p:cNvPr id="3" name="Picture 3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667609"/>
            <a:ext cx="9002166" cy="6117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79512" y="1124744"/>
            <a:ext cx="1296144" cy="3024336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3</a:t>
            </a:r>
            <a:br>
              <a:rPr lang="en-GB" b="1" dirty="0" smtClean="0"/>
            </a:br>
            <a:r>
              <a:rPr lang="en-GB" b="1" dirty="0" smtClean="0"/>
              <a:t>Phase 1</a:t>
            </a:r>
          </a:p>
          <a:p>
            <a:pPr algn="ctr"/>
            <a:endParaRPr lang="en-GB" dirty="0"/>
          </a:p>
          <a:p>
            <a:pPr algn="ctr"/>
            <a:r>
              <a:rPr lang="en-GB" sz="1600" i="1" dirty="0" smtClean="0"/>
              <a:t>Design &amp; Test</a:t>
            </a:r>
            <a:endParaRPr lang="en-GB" sz="16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78421" y="4365104"/>
            <a:ext cx="1296144" cy="2232248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3</a:t>
            </a:r>
            <a:br>
              <a:rPr lang="en-GB" b="1" dirty="0" smtClean="0"/>
            </a:br>
            <a:r>
              <a:rPr lang="en-GB" b="1" dirty="0" smtClean="0"/>
              <a:t>Phase 2</a:t>
            </a:r>
          </a:p>
          <a:p>
            <a:pPr algn="ctr"/>
            <a:endParaRPr lang="en-GB" dirty="0"/>
          </a:p>
          <a:p>
            <a:pPr algn="ctr"/>
            <a:r>
              <a:rPr lang="en-GB" i="1" dirty="0"/>
              <a:t>Design &amp; Test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1196752"/>
            <a:ext cx="1800200" cy="720080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Emissivity measurements</a:t>
            </a:r>
            <a:endParaRPr lang="en-GB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1835696" y="1988840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</a:t>
            </a:r>
            <a:r>
              <a:rPr lang="en-GB" sz="1400" dirty="0" smtClean="0"/>
              <a:t>ulsed lifetime test</a:t>
            </a:r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123728" y="2852936"/>
            <a:ext cx="2016224" cy="576064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Silicon-Carbide coatings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260254" y="3474400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Vacuum/leak test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988096" y="6093296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Helium cooled target concept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759052" y="3726428"/>
            <a:ext cx="122413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Intermediate report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35412" y="4365104"/>
            <a:ext cx="2772891" cy="360040"/>
          </a:xfrm>
          <a:prstGeom prst="roundRect">
            <a:avLst/>
          </a:prstGeom>
          <a:solidFill>
            <a:schemeClr val="accent6">
              <a:lumMod val="75000"/>
              <a:alpha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Alternative coating technology</a:t>
            </a:r>
            <a:endParaRPr lang="en-GB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921857" y="5085184"/>
            <a:ext cx="120701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Creep/sag tests</a:t>
            </a:r>
            <a:endParaRPr lang="en-GB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6300192" y="5589240"/>
            <a:ext cx="120701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Creep/sag tests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320" y="6021288"/>
            <a:ext cx="95323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Prototype springs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08104" y="6191039"/>
            <a:ext cx="1944216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Optimise + prototype target mount system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8316416" y="6335055"/>
            <a:ext cx="764648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Final Report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50" y="858837"/>
            <a:ext cx="6952290" cy="53609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16-18,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S. Werkema | Mu2e Project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FEE9-2E67-449B-AD8C-4B97904C27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004" y="1150219"/>
            <a:ext cx="385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ea typeface="MS PGothic" pitchFamily="34" charset="-128"/>
              </a:rPr>
              <a:t>Target – located inside the Production Solenoid (PS)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254"/>
            <a:ext cx="5029200" cy="66334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Mu2e Proton Target Station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-2583"/>
          <a:stretch/>
        </p:blipFill>
        <p:spPr bwMode="auto">
          <a:xfrm>
            <a:off x="228600" y="3646527"/>
            <a:ext cx="2657475" cy="26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557337" y="4914900"/>
            <a:ext cx="3948114" cy="42862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779220">
            <a:off x="3450230" y="3595869"/>
            <a:ext cx="10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Proton Absorber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rot="372923">
            <a:off x="2941939" y="4887430"/>
            <a:ext cx="8308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Target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021792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4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PS</a:t>
            </a:r>
            <a:endParaRPr lang="en-US" sz="2400" dirty="0">
              <a:solidFill>
                <a:srgbClr val="004C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 rot="20794738">
            <a:off x="7179154" y="249152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M4 Beamline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1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0801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 history: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descope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from IDR -&gt; CDR, TDR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96368"/>
              </p:ext>
            </p:extLst>
          </p:nvPr>
        </p:nvGraphicFramePr>
        <p:xfrm>
          <a:off x="181927" y="1370529"/>
          <a:ext cx="7268528" cy="3022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56498"/>
                <a:gridCol w="2434590"/>
                <a:gridCol w="2377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Item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CDR, TDR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Power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 kW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kW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Booster batches</a:t>
                      </a:r>
                      <a:r>
                        <a:rPr lang="en-US" sz="1400" baseline="0" dirty="0" smtClean="0"/>
                        <a:t> per MI cycle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Proton Stacking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Accumulator (3 batches)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Formation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Accumulator (2.5 MHz RF + BB)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Recycler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Gold/Water cooled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Tungsten/Radiation cooled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Proton Absorber Cooling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Tungsten</a:t>
                      </a:r>
                      <a:r>
                        <a:rPr lang="en-US" sz="1400" baseline="0" dirty="0" smtClean="0"/>
                        <a:t> + bronze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Bronze only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Radiation Safety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Service Building</a:t>
                      </a:r>
                      <a:r>
                        <a:rPr lang="en-US" sz="1400" baseline="0" dirty="0" smtClean="0"/>
                        <a:t> Shielding, Fences, …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TLMs, Internal Shielding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 Werkema - Director's CD-1 Review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382827" y="2286000"/>
            <a:ext cx="314325" cy="734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825" y="2484418"/>
            <a:ext cx="1158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No longer need the Accumulator Ring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" y="4531757"/>
            <a:ext cx="4297680" cy="1914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90" y="4531757"/>
            <a:ext cx="4297680" cy="1914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371975"/>
            <a:ext cx="144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IDR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(old MI cycle)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575" y="4347091"/>
            <a:ext cx="155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CDR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(new MI cycle)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9196" y="1870116"/>
            <a:ext cx="103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Timeline change    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sym typeface="Symbol"/>
              </a:rPr>
              <a:t>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7450456" y="2131726"/>
            <a:ext cx="658740" cy="39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‘Historical’ 25 kW design: water cooled gold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71520"/>
            <a:ext cx="2195289" cy="589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383" y="3281240"/>
            <a:ext cx="6641617" cy="357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197502" cy="21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3184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Water cooling streamlines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0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Convectively cooled target station - early remote handling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Documents and Settings\jod22\Desktop\td-1176-001_3-1-1.jpg"/>
          <p:cNvPicPr/>
          <p:nvPr/>
        </p:nvPicPr>
        <p:blipFill>
          <a:blip r:embed="rId2" cstate="print"/>
          <a:srcRect l="4326" t="4705" r="8652" b="30172"/>
          <a:stretch>
            <a:fillRect/>
          </a:stretch>
        </p:blipFill>
        <p:spPr bwMode="auto">
          <a:xfrm>
            <a:off x="539552" y="1700808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8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952872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Why move to a Radiation Cooled Target?</a:t>
            </a:r>
            <a:endParaRPr lang="en-GB" sz="24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 smtClean="0"/>
              <a:t>Target </a:t>
            </a:r>
            <a:r>
              <a:rPr lang="en-GB" sz="2000" i="1" dirty="0"/>
              <a:t>rod </a:t>
            </a:r>
            <a:r>
              <a:rPr lang="en-GB" sz="2000" i="1" dirty="0" smtClean="0"/>
              <a:t>directly radiates </a:t>
            </a:r>
            <a:r>
              <a:rPr lang="en-GB" sz="2000" i="1" dirty="0"/>
              <a:t>the beam induced heat load to its surroundings without the need for an active coolant.  </a:t>
            </a:r>
            <a:endParaRPr lang="en-GB" sz="2000" i="1" dirty="0" smtClean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Advantages Over Forced Convection Cooling:</a:t>
            </a:r>
            <a:endParaRPr lang="en-GB" sz="2000" b="1" dirty="0"/>
          </a:p>
          <a:p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cost of an active cooling circuit is </a:t>
            </a:r>
            <a:r>
              <a:rPr lang="en-GB" sz="2000" dirty="0" smtClean="0"/>
              <a:t>avoided</a:t>
            </a:r>
            <a:br>
              <a:rPr lang="en-GB" sz="2000" dirty="0" smtClean="0"/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no plant room, circulation plant, or maintenance required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 smtClean="0"/>
              <a:t>Remote </a:t>
            </a:r>
            <a:r>
              <a:rPr lang="en-GB" sz="2000" dirty="0"/>
              <a:t>target exchange process is greatly </a:t>
            </a:r>
            <a:r>
              <a:rPr lang="en-GB" sz="2000" dirty="0" smtClean="0"/>
              <a:t>simplified</a:t>
            </a:r>
            <a:br>
              <a:rPr lang="en-GB" sz="2000" dirty="0" smtClean="0"/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fewer operations = lower risk, smaller assembly </a:t>
            </a:r>
          </a:p>
          <a:p>
            <a:r>
              <a:rPr lang="en-GB" sz="2000" dirty="0" smtClean="0"/>
              <a:t>Disposal of spent targets is simplified</a:t>
            </a:r>
            <a:br>
              <a:rPr lang="en-GB" sz="2000" dirty="0" smtClean="0"/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e.g. no active water, smaller target assembly/cask</a:t>
            </a:r>
          </a:p>
          <a:p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potential for coolant leaks in the high-radiation target environment is </a:t>
            </a:r>
            <a:r>
              <a:rPr lang="en-GB" sz="2000" dirty="0" smtClean="0"/>
              <a:t>eliminated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6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952872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Issues with Radiation Cooled Target</a:t>
            </a:r>
            <a:endParaRPr lang="en-GB" sz="24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55576" y="764704"/>
            <a:ext cx="8064896" cy="5112568"/>
          </a:xfr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High Temperature Operation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Temperature dependent on deposited heat load and emissivity </a:t>
            </a:r>
          </a:p>
          <a:p>
            <a:pPr lvl="0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Limited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material options (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tungsten or graphite)</a:t>
            </a:r>
          </a:p>
          <a:p>
            <a:pPr lvl="1"/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 Graphite excluded for poor pion yield</a:t>
            </a:r>
          </a:p>
          <a:p>
            <a:pPr lvl="0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Are target material properties sufficient at elevated temperature?</a:t>
            </a:r>
            <a:b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Will target suffer from chemical attack from impurities in vacuum?</a:t>
            </a:r>
            <a:endParaRPr lang="en-GB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GB" sz="1600" dirty="0" smtClean="0">
                <a:solidFill>
                  <a:srgbClr val="BBE0E3">
                    <a:lumMod val="50000"/>
                  </a:srgbClr>
                </a:solidFill>
              </a:rPr>
              <a:t>      - Will target material evaporate and contaminate inside of HRS?  </a:t>
            </a:r>
          </a:p>
          <a:p>
            <a:pPr marL="0" lvl="0" indent="0">
              <a:buNone/>
            </a:pPr>
            <a:r>
              <a:rPr lang="en-GB" sz="1600" dirty="0">
                <a:solidFill>
                  <a:srgbClr val="BBE0E3">
                    <a:lumMod val="50000"/>
                  </a:srgbClr>
                </a:solidFill>
              </a:rPr>
              <a:t>	</a:t>
            </a:r>
            <a:r>
              <a:rPr lang="en-GB" sz="1600" dirty="0" smtClean="0">
                <a:solidFill>
                  <a:srgbClr val="BBE0E3">
                    <a:lumMod val="50000"/>
                  </a:srgbClr>
                </a:solidFill>
              </a:rPr>
              <a:t>- potentially worse than coolant leak</a:t>
            </a:r>
            <a:r>
              <a:rPr lang="en-GB" sz="1600" dirty="0">
                <a:solidFill>
                  <a:srgbClr val="BBE0E3">
                    <a:lumMod val="50000"/>
                  </a:srgbClr>
                </a:solidFill>
              </a:rPr>
              <a:t/>
            </a:r>
            <a:br>
              <a:rPr lang="en-GB" sz="1600" dirty="0">
                <a:solidFill>
                  <a:srgbClr val="BBE0E3">
                    <a:lumMod val="50000"/>
                  </a:srgbClr>
                </a:solidFill>
              </a:rPr>
            </a:b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Beam-induced Thermal Cycling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- Will target have sufficient lifetime (&gt;1 year) from creep-fatigue?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alt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altLang="en-US" sz="2000" dirty="0" smtClean="0"/>
              <a:t>Support Structure</a:t>
            </a:r>
            <a:br>
              <a:rPr lang="en-GB" altLang="en-US" sz="2000" dirty="0" smtClean="0"/>
            </a:br>
            <a:r>
              <a:rPr lang="en-GB" altLang="en-US" sz="1600" dirty="0" smtClean="0">
                <a:solidFill>
                  <a:schemeClr val="accent1">
                    <a:lumMod val="50000"/>
                  </a:schemeClr>
                </a:solidFill>
              </a:rPr>
              <a:t>- Can we design a support structure that is stable enough at target temperature?  </a:t>
            </a:r>
            <a:br>
              <a:rPr lang="en-GB" alt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1600" dirty="0" smtClean="0">
                <a:solidFill>
                  <a:schemeClr val="accent1">
                    <a:lumMod val="50000"/>
                  </a:schemeClr>
                </a:solidFill>
              </a:rPr>
              <a:t>- What material / manufacturing options are available?</a:t>
            </a:r>
          </a:p>
          <a:p>
            <a:pPr marL="0" indent="0">
              <a:buNone/>
            </a:pPr>
            <a:endParaRPr lang="en-GB" altLang="en-US" sz="1600" dirty="0" smtClean="0">
              <a:solidFill>
                <a:srgbClr val="FF0000"/>
              </a:solidFill>
            </a:endParaRPr>
          </a:p>
          <a:p>
            <a:r>
              <a:rPr lang="en-GB" alt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Research program required</a:t>
            </a:r>
            <a:endParaRPr lang="en-GB" altLang="en-US" sz="1600" b="1" dirty="0" smtClean="0">
              <a:solidFill>
                <a:srgbClr val="FF0000"/>
              </a:solidFill>
            </a:endParaRP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4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499992" cy="692696"/>
          </a:xfrm>
        </p:spPr>
        <p:txBody>
          <a:bodyPr/>
          <a:lstStyle/>
          <a:p>
            <a:r>
              <a:rPr lang="en-GB" dirty="0" smtClean="0"/>
              <a:t>‘Study’ bunch structure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723" y="793589"/>
            <a:ext cx="4404633" cy="5335562"/>
            <a:chOff x="167367" y="880844"/>
            <a:chExt cx="4404633" cy="533556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83" y="1017456"/>
              <a:ext cx="4320000" cy="375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7367" y="880844"/>
              <a:ext cx="4404633" cy="40324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367" y="4985300"/>
              <a:ext cx="440463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+mn-lt"/>
                </a:rPr>
                <a:t>This figure shows the first eight Booster ticks of a Main </a:t>
              </a:r>
              <a:r>
                <a:rPr lang="en-GB" sz="1200" i="1" dirty="0" smtClean="0">
                  <a:latin typeface="+mn-lt"/>
                </a:rPr>
                <a:t>Injector cycle</a:t>
              </a:r>
              <a:r>
                <a:rPr lang="en-GB" sz="1200" i="1" dirty="0">
                  <a:latin typeface="+mn-lt"/>
                </a:rPr>
                <a:t>. The top </a:t>
              </a:r>
              <a:r>
                <a:rPr lang="en-GB" sz="1200" i="1" dirty="0" smtClean="0">
                  <a:latin typeface="+mn-lt"/>
                </a:rPr>
                <a:t>graph shows </a:t>
              </a:r>
              <a:r>
                <a:rPr lang="en-GB" sz="1200" i="1" dirty="0">
                  <a:latin typeface="+mn-lt"/>
                </a:rPr>
                <a:t>the Recycler Ring beam intensity as </a:t>
              </a:r>
              <a:r>
                <a:rPr lang="en-GB" sz="1200" i="1" dirty="0" smtClean="0">
                  <a:latin typeface="+mn-lt"/>
                </a:rPr>
                <a:t>a function </a:t>
              </a:r>
              <a:r>
                <a:rPr lang="en-GB" sz="1200" i="1" dirty="0">
                  <a:latin typeface="+mn-lt"/>
                </a:rPr>
                <a:t>of time. The bottom plot shows </a:t>
              </a:r>
              <a:r>
                <a:rPr lang="en-GB" sz="1200" i="1" dirty="0" smtClean="0">
                  <a:latin typeface="+mn-lt"/>
                </a:rPr>
                <a:t>the Delivery </a:t>
              </a:r>
              <a:r>
                <a:rPr lang="en-GB" sz="1200" i="1" dirty="0">
                  <a:latin typeface="+mn-lt"/>
                </a:rPr>
                <a:t>Ring </a:t>
              </a:r>
              <a:r>
                <a:rPr lang="en-GB" sz="1200" i="1" dirty="0" smtClean="0">
                  <a:latin typeface="+mn-lt"/>
                </a:rPr>
                <a:t>beam intensity </a:t>
              </a:r>
              <a:r>
                <a:rPr lang="en-GB" sz="1200" i="1" dirty="0">
                  <a:latin typeface="+mn-lt"/>
                </a:rPr>
                <a:t>as a function of time. </a:t>
              </a:r>
              <a:r>
                <a:rPr lang="en-GB" sz="1200" i="1" dirty="0" smtClean="0">
                  <a:latin typeface="+mn-lt"/>
                </a:rPr>
                <a:t/>
              </a:r>
              <a:br>
                <a:rPr lang="en-GB" sz="1200" i="1" dirty="0" smtClean="0">
                  <a:latin typeface="+mn-lt"/>
                </a:rPr>
              </a:br>
              <a:r>
                <a:rPr lang="en-GB" sz="1400" i="1" dirty="0" smtClean="0">
                  <a:latin typeface="+mn-lt"/>
                </a:rPr>
                <a:t/>
              </a:r>
              <a:br>
                <a:rPr lang="en-GB" sz="1400" i="1" dirty="0" smtClean="0">
                  <a:latin typeface="+mn-lt"/>
                </a:rPr>
              </a:br>
              <a:r>
                <a:rPr lang="en-GB" sz="1200" dirty="0" smtClean="0">
                  <a:latin typeface="+mn-lt"/>
                </a:rPr>
                <a:t>Ref: “Mu2e </a:t>
              </a:r>
              <a:r>
                <a:rPr lang="en-GB" sz="1200" dirty="0">
                  <a:latin typeface="+mn-lt"/>
                </a:rPr>
                <a:t>Technical Design Report,” doc-</a:t>
              </a:r>
              <a:r>
                <a:rPr lang="en-GB" sz="1200" dirty="0" err="1">
                  <a:latin typeface="+mn-lt"/>
                </a:rPr>
                <a:t>db</a:t>
              </a:r>
              <a:r>
                <a:rPr lang="en-GB" sz="1200" dirty="0">
                  <a:latin typeface="+mn-lt"/>
                </a:rPr>
                <a:t> #4299, October 2014.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7" y="908720"/>
            <a:ext cx="4654694" cy="38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588434" y="0"/>
            <a:ext cx="449999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New bunch structure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9718"/>
              </p:ext>
            </p:extLst>
          </p:nvPr>
        </p:nvGraphicFramePr>
        <p:xfrm>
          <a:off x="4588434" y="5373216"/>
          <a:ext cx="4499991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903"/>
                <a:gridCol w="1120544"/>
                <a:gridCol w="1120544"/>
              </a:tblGrid>
              <a:tr h="149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‘study’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</a:t>
                      </a:r>
                      <a:r>
                        <a:rPr lang="en-GB" baseline="0" dirty="0" smtClean="0"/>
                        <a:t> beam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 kW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 kW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Duty factor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target parameters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1164"/>
              </p:ext>
            </p:extLst>
          </p:nvPr>
        </p:nvGraphicFramePr>
        <p:xfrm>
          <a:off x="1619672" y="1916832"/>
          <a:ext cx="5011377" cy="43145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04027"/>
                <a:gridCol w="1203675"/>
                <a:gridCol w="1203675"/>
              </a:tblGrid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TDR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New (if different)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Beam kinetic energy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8GeV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Beam spot shape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Gaussian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Beam spot size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σx</a:t>
                      </a:r>
                      <a:r>
                        <a:rPr lang="en-GB" sz="1600" dirty="0" smtClean="0">
                          <a:effectLst/>
                        </a:rPr>
                        <a:t> = </a:t>
                      </a:r>
                      <a:r>
                        <a:rPr lang="en-GB" sz="1600" dirty="0" err="1" smtClean="0">
                          <a:effectLst/>
                        </a:rPr>
                        <a:t>σy</a:t>
                      </a:r>
                      <a:r>
                        <a:rPr lang="en-GB" sz="1600" dirty="0" smtClean="0">
                          <a:effectLst/>
                        </a:rPr>
                        <a:t> = 1 mm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Main Injector cycle </a:t>
                      </a:r>
                      <a:r>
                        <a:rPr lang="en-GB" sz="1600" b="0" dirty="0" smtClean="0">
                          <a:effectLst/>
                        </a:rPr>
                        <a:t>time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1.333 sec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Number of spills per MI cycle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Duration of spill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54 </a:t>
                      </a:r>
                      <a:r>
                        <a:rPr lang="en-GB" sz="1600" dirty="0" err="1" smtClean="0">
                          <a:effectLst/>
                          <a:latin typeface="Times New Roman"/>
                          <a:ea typeface="Times New Roman"/>
                        </a:rPr>
                        <a:t>ms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43 </a:t>
                      </a:r>
                      <a:r>
                        <a:rPr lang="en-GB" sz="1600" dirty="0" err="1" smtClean="0">
                          <a:effectLst/>
                          <a:latin typeface="Times New Roman"/>
                          <a:ea typeface="Times New Roman"/>
                        </a:rPr>
                        <a:t>ms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+mn-ea"/>
                        </a:rPr>
                        <a:t>Protons</a:t>
                      </a:r>
                      <a:r>
                        <a:rPr lang="en-GB" sz="1600" b="0" baseline="0" dirty="0" smtClean="0">
                          <a:effectLst/>
                          <a:latin typeface="+mn-lt"/>
                          <a:ea typeface="+mn-ea"/>
                        </a:rPr>
                        <a:t> per spill on target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10</a:t>
                      </a:r>
                      <a:r>
                        <a:rPr lang="en-GB" sz="1600" b="0" baseline="30000" dirty="0" smtClean="0">
                          <a:effectLst/>
                        </a:rPr>
                        <a:t>12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Average Beam Power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7.7 kW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Target radius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3 mm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 smtClean="0">
                          <a:effectLst/>
                          <a:latin typeface="Times New Roman"/>
                          <a:ea typeface="Times New Roman"/>
                        </a:rPr>
                        <a:t>Target length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160 mm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0" dirty="0">
                          <a:effectLst/>
                        </a:rPr>
                        <a:t>Average </a:t>
                      </a:r>
                      <a:r>
                        <a:rPr lang="en-GB" sz="1600" b="0" dirty="0" smtClean="0">
                          <a:effectLst/>
                        </a:rPr>
                        <a:t>Power in Production Target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W (FLUKA)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690 W (MARS)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rmilab 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104380</TotalTime>
  <Words>623</Words>
  <Application>Microsoft Office PowerPoint</Application>
  <PresentationFormat>On-screen Show (4:3)</PresentationFormat>
  <Paragraphs>185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1_Office Theme</vt:lpstr>
      <vt:lpstr>Fermilab Template</vt:lpstr>
      <vt:lpstr>3_Blank Presentation</vt:lpstr>
      <vt:lpstr>2_Office Theme</vt:lpstr>
      <vt:lpstr>4_Blank Presentation</vt:lpstr>
      <vt:lpstr>PowerPoint Presentation</vt:lpstr>
      <vt:lpstr>Mu2e Proton Target Station</vt:lpstr>
      <vt:lpstr>Some history: descope from IDR -&gt; CDR, TDR</vt:lpstr>
      <vt:lpstr>‘Historical’ 25 kW design: water cooled gold</vt:lpstr>
      <vt:lpstr>Convectively cooled target station - early remote handling concept</vt:lpstr>
      <vt:lpstr>Why move to a Radiation Cooled Target?</vt:lpstr>
      <vt:lpstr>Issues with Radiation Cooled Target</vt:lpstr>
      <vt:lpstr>‘Study’ bunch structure</vt:lpstr>
      <vt:lpstr>Key target parameters</vt:lpstr>
      <vt:lpstr>Target design &amp; development program status</vt:lpstr>
      <vt:lpstr>Schedule for RAL Contract 3</vt:lpstr>
      <vt:lpstr>Schedule for RAL Contract 3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 Beam Window Design</dc:title>
  <dc:creator>Peter Loveridge</dc:creator>
  <cp:lastModifiedBy>Densham, Chris (STFC,RAL,TECH)</cp:lastModifiedBy>
  <cp:revision>2352</cp:revision>
  <cp:lastPrinted>2015-11-12T13:10:29Z</cp:lastPrinted>
  <dcterms:created xsi:type="dcterms:W3CDTF">2011-04-20T15:21:04Z</dcterms:created>
  <dcterms:modified xsi:type="dcterms:W3CDTF">2015-11-17T03:41:27Z</dcterms:modified>
</cp:coreProperties>
</file>