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7" r:id="rId2"/>
    <p:sldId id="382" r:id="rId3"/>
    <p:sldId id="385" r:id="rId4"/>
    <p:sldId id="383" r:id="rId5"/>
    <p:sldId id="441" r:id="rId6"/>
    <p:sldId id="433" r:id="rId7"/>
    <p:sldId id="434" r:id="rId8"/>
    <p:sldId id="406" r:id="rId9"/>
    <p:sldId id="407" r:id="rId10"/>
    <p:sldId id="408" r:id="rId11"/>
    <p:sldId id="390" r:id="rId12"/>
    <p:sldId id="414" r:id="rId13"/>
    <p:sldId id="415" r:id="rId14"/>
    <p:sldId id="416" r:id="rId15"/>
    <p:sldId id="417" r:id="rId16"/>
    <p:sldId id="426" r:id="rId17"/>
    <p:sldId id="419" r:id="rId18"/>
    <p:sldId id="418" r:id="rId19"/>
    <p:sldId id="442" r:id="rId20"/>
    <p:sldId id="420" r:id="rId21"/>
    <p:sldId id="422" r:id="rId22"/>
    <p:sldId id="389" r:id="rId23"/>
    <p:sldId id="400" r:id="rId24"/>
    <p:sldId id="401" r:id="rId25"/>
    <p:sldId id="402" r:id="rId26"/>
    <p:sldId id="446" r:id="rId27"/>
    <p:sldId id="403" r:id="rId28"/>
    <p:sldId id="404" r:id="rId29"/>
    <p:sldId id="386" r:id="rId30"/>
    <p:sldId id="437" r:id="rId31"/>
    <p:sldId id="388" r:id="rId32"/>
    <p:sldId id="445" r:id="rId33"/>
    <p:sldId id="411" r:id="rId34"/>
    <p:sldId id="412" r:id="rId35"/>
    <p:sldId id="450" r:id="rId36"/>
    <p:sldId id="409" r:id="rId37"/>
    <p:sldId id="448" r:id="rId38"/>
    <p:sldId id="395" r:id="rId39"/>
    <p:sldId id="397" r:id="rId40"/>
    <p:sldId id="398" r:id="rId41"/>
    <p:sldId id="449" r:id="rId42"/>
    <p:sldId id="451" r:id="rId43"/>
    <p:sldId id="387" r:id="rId44"/>
    <p:sldId id="394" r:id="rId45"/>
    <p:sldId id="443" r:id="rId46"/>
    <p:sldId id="444" r:id="rId47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1003BD"/>
    <a:srgbClr val="AE78D6"/>
    <a:srgbClr val="006666"/>
    <a:srgbClr val="D90120"/>
    <a:srgbClr val="00761F"/>
    <a:srgbClr val="F3F9FA"/>
    <a:srgbClr val="E7F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7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8"/>
      </p:cViewPr>
      <p:guideLst>
        <p:guide orient="horz" pos="3225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363" cy="511486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83" y="0"/>
            <a:ext cx="3076363" cy="511486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r">
              <a:defRPr sz="1200"/>
            </a:lvl1pPr>
          </a:lstStyle>
          <a:p>
            <a:pPr>
              <a:defRPr/>
            </a:pPr>
            <a:fld id="{03A26E0B-84FF-4E8E-8C2D-59085E20B7BA}" type="datetimeFigureOut">
              <a:rPr lang="en-GB"/>
              <a:pPr>
                <a:defRPr/>
              </a:pPr>
              <a:t>15/11/2015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721494"/>
            <a:ext cx="3076363" cy="511485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83" y="9721494"/>
            <a:ext cx="3076363" cy="511485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r">
              <a:defRPr sz="1200"/>
            </a:lvl1pPr>
          </a:lstStyle>
          <a:p>
            <a:pPr>
              <a:defRPr/>
            </a:pPr>
            <a:fld id="{5245B645-E6EB-4A66-9AB3-DE19230CF8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3648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363" cy="511486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83" y="0"/>
            <a:ext cx="3076363" cy="511486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19AC238-FEDA-4FB3-A659-7D53F06291B4}" type="datetimeFigureOut">
              <a:rPr lang="en-US"/>
              <a:pPr>
                <a:defRPr/>
              </a:pPr>
              <a:t>11/15/2015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22" tIns="47311" rIns="94622" bIns="4731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564"/>
            <a:ext cx="5679440" cy="4605004"/>
          </a:xfrm>
          <a:prstGeom prst="rect">
            <a:avLst/>
          </a:prstGeom>
        </p:spPr>
        <p:txBody>
          <a:bodyPr vert="horz" lIns="94622" tIns="47311" rIns="94622" bIns="4731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721494"/>
            <a:ext cx="3076363" cy="511485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83" y="9721494"/>
            <a:ext cx="3076363" cy="511485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825A620-3343-4786-A213-134040093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2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A7F340-0845-442D-8F5D-C6349760CA1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SCI_PPT_temp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6"/>
          <p:cNvSpPr txBox="1">
            <a:spLocks noGrp="1"/>
          </p:cNvSpPr>
          <p:nvPr userDrawn="1"/>
        </p:nvSpPr>
        <p:spPr>
          <a:xfrm>
            <a:off x="3635375" y="6308725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fld id="{35085EA2-13E2-4D1C-BFC1-BD60A66B45E8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ctr">
                <a:defRPr/>
              </a:pPr>
              <a:t>‹#›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7019925" y="6237288"/>
            <a:ext cx="2016125" cy="504825"/>
          </a:xfrm>
          <a:prstGeom prst="rect">
            <a:avLst/>
          </a:prstGeom>
          <a:solidFill>
            <a:srgbClr val="F3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908050"/>
            <a:ext cx="8229600" cy="5000625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8313" y="908050"/>
            <a:ext cx="82296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10" descr="logo_ral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3850" y="6165850"/>
            <a:ext cx="2663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 txBox="1">
            <a:spLocks noGrp="1"/>
          </p:cNvSpPr>
          <p:nvPr userDrawn="1"/>
        </p:nvSpPr>
        <p:spPr>
          <a:xfrm>
            <a:off x="3635375" y="6308725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fld id="{958FFC35-C80B-4351-A0A1-43676160B6A8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ctr">
                <a:defRPr/>
              </a:pPr>
              <a:t>‹#›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07950" y="2276475"/>
            <a:ext cx="89281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200" b="1" dirty="0" smtClean="0">
                <a:latin typeface="Calibri" pitchFamily="34" charset="0"/>
              </a:rPr>
              <a:t>Target Test Program</a:t>
            </a:r>
            <a:br>
              <a:rPr lang="en-GB" sz="3200" b="1" dirty="0" smtClean="0">
                <a:latin typeface="Calibri" pitchFamily="34" charset="0"/>
              </a:rPr>
            </a:br>
            <a:endParaRPr lang="en-GB" sz="2500" dirty="0"/>
          </a:p>
          <a:p>
            <a:pPr algn="ctr"/>
            <a:r>
              <a:rPr lang="en-GB" sz="2000" dirty="0" smtClean="0">
                <a:latin typeface="Calibri" pitchFamily="34" charset="0"/>
              </a:rPr>
              <a:t>Peter Loveridge</a:t>
            </a:r>
            <a:br>
              <a:rPr lang="en-GB" sz="2000" dirty="0" smtClean="0">
                <a:latin typeface="Calibri" pitchFamily="34" charset="0"/>
              </a:rPr>
            </a:br>
            <a:r>
              <a:rPr lang="en-GB" sz="2000" dirty="0" smtClean="0">
                <a:latin typeface="Calibri" pitchFamily="34" charset="0"/>
              </a:rPr>
              <a:t>STFC/</a:t>
            </a:r>
            <a:r>
              <a:rPr lang="en-GB" sz="2000" i="1" dirty="0" smtClean="0">
                <a:latin typeface="Calibri" pitchFamily="34" charset="0"/>
              </a:rPr>
              <a:t>RAL</a:t>
            </a:r>
          </a:p>
          <a:p>
            <a:pPr algn="ctr"/>
            <a:endParaRPr lang="en-GB" sz="2000" dirty="0">
              <a:latin typeface="Calibri" pitchFamily="34" charset="0"/>
            </a:endParaRPr>
          </a:p>
          <a:p>
            <a:pPr algn="ctr"/>
            <a:r>
              <a:rPr lang="en-GB" sz="1600" dirty="0" smtClean="0">
                <a:latin typeface="Calibri" pitchFamily="34" charset="0"/>
              </a:rPr>
              <a:t/>
            </a:r>
            <a:br>
              <a:rPr lang="en-GB" sz="1600" dirty="0" smtClean="0">
                <a:latin typeface="Calibri" pitchFamily="34" charset="0"/>
              </a:rPr>
            </a:br>
            <a:r>
              <a:rPr lang="en-GB" sz="1600" dirty="0">
                <a:latin typeface="Calibri" pitchFamily="34" charset="0"/>
              </a:rPr>
              <a:t>Mu2e Target, Remote Handling, and Heat &amp; Radiation Shield </a:t>
            </a:r>
            <a:r>
              <a:rPr lang="en-GB" sz="1600" dirty="0" smtClean="0">
                <a:latin typeface="Calibri" pitchFamily="34" charset="0"/>
              </a:rPr>
              <a:t>Review</a:t>
            </a:r>
            <a:br>
              <a:rPr lang="en-GB" sz="1600" dirty="0" smtClean="0">
                <a:latin typeface="Calibri" pitchFamily="34" charset="0"/>
              </a:rPr>
            </a:br>
            <a:r>
              <a:rPr lang="en-GB" sz="1600" dirty="0" smtClean="0">
                <a:latin typeface="Calibri" pitchFamily="34" charset="0"/>
              </a:rPr>
              <a:t>Nov 16-18 2015</a:t>
            </a:r>
            <a:endParaRPr lang="en-US" sz="1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Total Hemispherical </a:t>
            </a:r>
            <a:r>
              <a:rPr lang="en-GB" dirty="0"/>
              <a:t>Emissivity Results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280578"/>
              </p:ext>
            </p:extLst>
          </p:nvPr>
        </p:nvGraphicFramePr>
        <p:xfrm>
          <a:off x="4572000" y="4077075"/>
          <a:ext cx="4200126" cy="2520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021"/>
                <a:gridCol w="700021"/>
                <a:gridCol w="700021"/>
                <a:gridCol w="700021"/>
                <a:gridCol w="700021"/>
                <a:gridCol w="700021"/>
              </a:tblGrid>
              <a:tr h="54492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  <a:b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(Amps)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 </a:t>
                      </a:r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(°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 tot </a:t>
                      </a:r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 con (W)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 rad (W)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ε </a:t>
                      </a:r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l-G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 </a:t>
                      </a:r>
                      <a:r>
                        <a:rPr lang="el-G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)</a:t>
                      </a:r>
                    </a:p>
                  </a:txBody>
                  <a:tcPr marL="9525" marR="9525" marT="9525" marB="0" anchor="ctr"/>
                </a:tc>
              </a:tr>
              <a:tr h="3292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0.188</a:t>
                      </a:r>
                    </a:p>
                  </a:txBody>
                  <a:tcPr marL="9525" marR="9525" marT="9525" marB="0" anchor="b"/>
                </a:tc>
              </a:tr>
              <a:tr h="3292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0.234</a:t>
                      </a:r>
                    </a:p>
                  </a:txBody>
                  <a:tcPr marL="9525" marR="9525" marT="9525" marB="0" anchor="b"/>
                </a:tc>
              </a:tr>
              <a:tr h="3292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0.259</a:t>
                      </a:r>
                    </a:p>
                  </a:txBody>
                  <a:tcPr marL="9525" marR="9525" marT="9525" marB="0" anchor="b"/>
                </a:tc>
              </a:tr>
              <a:tr h="3292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0.273</a:t>
                      </a:r>
                    </a:p>
                  </a:txBody>
                  <a:tcPr marL="9525" marR="9525" marT="9525" marB="0" anchor="b"/>
                </a:tc>
              </a:tr>
              <a:tr h="3292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1575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0.283</a:t>
                      </a:r>
                    </a:p>
                  </a:txBody>
                  <a:tcPr marL="9525" marR="9525" marT="9525" marB="0" anchor="b"/>
                </a:tc>
              </a:tr>
              <a:tr h="3292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1706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0.295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7" name="Picture 2" descr="C:\Users\pl68\Desktop\15EC1123 Target materials test st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2" y="692696"/>
            <a:ext cx="3600000" cy="539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115716" y="4358997"/>
            <a:ext cx="863896" cy="720080"/>
          </a:xfrm>
          <a:prstGeom prst="wedgeRoundRectCallout">
            <a:avLst>
              <a:gd name="adj1" fmla="val 104626"/>
              <a:gd name="adj2" fmla="val -7032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Linear vertical  Slide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75656" y="1671967"/>
            <a:ext cx="1080120" cy="720080"/>
          </a:xfrm>
          <a:prstGeom prst="wedgeRoundRectCallout">
            <a:avLst>
              <a:gd name="adj1" fmla="val 70234"/>
              <a:gd name="adj2" fmla="val 14396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Digital Pyrometer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22983"/>
            <a:ext cx="5944337" cy="281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59792" y="744959"/>
            <a:ext cx="365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for centreless-ground tungsten:</a:t>
            </a:r>
            <a:endParaRPr lang="en-GB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6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78092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atin typeface="Calibri" pitchFamily="34" charset="0"/>
              </a:rPr>
              <a:t>Thermal Fatigue Test</a:t>
            </a:r>
            <a:endParaRPr lang="en-GB" sz="32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12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Mu2eTarget\Target\Transient\AlphaTrial\Mu2e_7p7kW_Tran_V6_ctex_STRUC0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320000" cy="32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Mu2eTarget\Target\Transient\AlphaTrial\Mu2e_7p7kW_Tran_V6_ctex_STRUC0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320000" cy="32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Cyclic Thermal Stress in the Target Rod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602034" y="6167217"/>
            <a:ext cx="108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0000"/>
                </a:solidFill>
              </a:rPr>
              <a:t>13.5 MPa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8260" y="6167217"/>
            <a:ext cx="108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1003BD"/>
                </a:solidFill>
              </a:rPr>
              <a:t>0 MPa</a:t>
            </a:r>
            <a:endParaRPr lang="en-GB" sz="1200" dirty="0">
              <a:solidFill>
                <a:srgbClr val="1003BD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52763" y="4497410"/>
            <a:ext cx="836617" cy="3478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i="1" dirty="0" smtClean="0">
                <a:latin typeface="+mj-lt"/>
                <a:cs typeface="Times New Roman" pitchFamily="18" charset="0"/>
              </a:rPr>
              <a:t>Tension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087330" y="5446670"/>
            <a:ext cx="1225604" cy="3478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i="1" dirty="0" smtClean="0">
                <a:latin typeface="+mj-lt"/>
                <a:cs typeface="Times New Roman" pitchFamily="18" charset="0"/>
              </a:rPr>
              <a:t>Compression</a:t>
            </a:r>
          </a:p>
        </p:txBody>
      </p:sp>
      <p:sp>
        <p:nvSpPr>
          <p:cNvPr id="15" name="Freeform 14"/>
          <p:cNvSpPr/>
          <p:nvPr/>
        </p:nvSpPr>
        <p:spPr>
          <a:xfrm rot="19439748">
            <a:off x="1140168" y="5323957"/>
            <a:ext cx="850648" cy="604063"/>
          </a:xfrm>
          <a:custGeom>
            <a:avLst/>
            <a:gdLst>
              <a:gd name="connsiteX0" fmla="*/ 809625 w 809625"/>
              <a:gd name="connsiteY0" fmla="*/ 581025 h 581025"/>
              <a:gd name="connsiteX1" fmla="*/ 428625 w 809625"/>
              <a:gd name="connsiteY1" fmla="*/ 171450 h 581025"/>
              <a:gd name="connsiteX2" fmla="*/ 314325 w 809625"/>
              <a:gd name="connsiteY2" fmla="*/ 314325 h 581025"/>
              <a:gd name="connsiteX3" fmla="*/ 0 w 809625"/>
              <a:gd name="connsiteY3" fmla="*/ 0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625" h="581025">
                <a:moveTo>
                  <a:pt x="809625" y="581025"/>
                </a:moveTo>
                <a:cubicBezTo>
                  <a:pt x="660400" y="398462"/>
                  <a:pt x="511175" y="215900"/>
                  <a:pt x="428625" y="171450"/>
                </a:cubicBezTo>
                <a:cubicBezTo>
                  <a:pt x="346075" y="127000"/>
                  <a:pt x="385762" y="342900"/>
                  <a:pt x="314325" y="314325"/>
                </a:cubicBezTo>
                <a:cubicBezTo>
                  <a:pt x="242887" y="285750"/>
                  <a:pt x="0" y="0"/>
                  <a:pt x="0" y="0"/>
                </a:cubicBezTo>
              </a:path>
            </a:pathLst>
          </a:custGeom>
          <a:noFill/>
          <a:ln w="12700">
            <a:solidFill>
              <a:schemeClr val="tx1"/>
            </a:solidFill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/>
          <p:cNvSpPr/>
          <p:nvPr/>
        </p:nvSpPr>
        <p:spPr>
          <a:xfrm rot="13384980">
            <a:off x="814726" y="4905930"/>
            <a:ext cx="458285" cy="354100"/>
          </a:xfrm>
          <a:custGeom>
            <a:avLst/>
            <a:gdLst>
              <a:gd name="connsiteX0" fmla="*/ 809625 w 809625"/>
              <a:gd name="connsiteY0" fmla="*/ 581025 h 581025"/>
              <a:gd name="connsiteX1" fmla="*/ 428625 w 809625"/>
              <a:gd name="connsiteY1" fmla="*/ 171450 h 581025"/>
              <a:gd name="connsiteX2" fmla="*/ 314325 w 809625"/>
              <a:gd name="connsiteY2" fmla="*/ 314325 h 581025"/>
              <a:gd name="connsiteX3" fmla="*/ 0 w 809625"/>
              <a:gd name="connsiteY3" fmla="*/ 0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625" h="581025">
                <a:moveTo>
                  <a:pt x="809625" y="581025"/>
                </a:moveTo>
                <a:cubicBezTo>
                  <a:pt x="660400" y="398462"/>
                  <a:pt x="511175" y="215900"/>
                  <a:pt x="428625" y="171450"/>
                </a:cubicBezTo>
                <a:cubicBezTo>
                  <a:pt x="346075" y="127000"/>
                  <a:pt x="385762" y="342900"/>
                  <a:pt x="314325" y="314325"/>
                </a:cubicBezTo>
                <a:cubicBezTo>
                  <a:pt x="242887" y="285750"/>
                  <a:pt x="0" y="0"/>
                  <a:pt x="0" y="0"/>
                </a:cubicBezTo>
              </a:path>
            </a:pathLst>
          </a:custGeom>
          <a:noFill/>
          <a:ln w="12700">
            <a:solidFill>
              <a:schemeClr val="tx1"/>
            </a:solidFill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497537" y="3685578"/>
            <a:ext cx="1704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n-lt"/>
              </a:rPr>
              <a:t>Von-</a:t>
            </a:r>
            <a:r>
              <a:rPr lang="en-GB" sz="1400" dirty="0" err="1" smtClean="0">
                <a:latin typeface="+mn-lt"/>
              </a:rPr>
              <a:t>Mises</a:t>
            </a:r>
            <a:r>
              <a:rPr lang="en-GB" sz="1400" dirty="0" smtClean="0">
                <a:latin typeface="+mn-lt"/>
              </a:rPr>
              <a:t> Stress at time ‘A’</a:t>
            </a:r>
            <a:endParaRPr lang="en-GB" sz="14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99896" y="6167216"/>
            <a:ext cx="108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0000"/>
                </a:solidFill>
              </a:rPr>
              <a:t>13.5 MPa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6122" y="6167216"/>
            <a:ext cx="108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1003BD"/>
                </a:solidFill>
              </a:rPr>
              <a:t>0 MPa</a:t>
            </a:r>
            <a:endParaRPr lang="en-GB" sz="1200" dirty="0">
              <a:solidFill>
                <a:srgbClr val="1003BD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664" y="764704"/>
            <a:ext cx="3322687" cy="318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652120" y="4077072"/>
            <a:ext cx="1704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n-lt"/>
              </a:rPr>
              <a:t>Von-</a:t>
            </a:r>
            <a:r>
              <a:rPr lang="en-GB" sz="1400" dirty="0" err="1" smtClean="0">
                <a:latin typeface="+mn-lt"/>
              </a:rPr>
              <a:t>Mises</a:t>
            </a:r>
            <a:r>
              <a:rPr lang="en-GB" sz="1400" dirty="0" smtClean="0">
                <a:latin typeface="+mn-lt"/>
              </a:rPr>
              <a:t> Stress at time ‘B’</a:t>
            </a:r>
            <a:endParaRPr lang="en-GB" sz="1400" dirty="0">
              <a:latin typeface="+mn-lt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450256" y="1052736"/>
            <a:ext cx="440977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itchFamily="2" charset="2"/>
              <a:buChar char="q"/>
            </a:pPr>
            <a:r>
              <a:rPr lang="en-GB" dirty="0" smtClean="0">
                <a:solidFill>
                  <a:prstClr val="black"/>
                </a:solidFill>
              </a:rPr>
              <a:t>The radial temperature gradient generates a thermal stress in the target</a:t>
            </a:r>
          </a:p>
          <a:p>
            <a:pPr eaLnBrk="1" hangingPunct="1">
              <a:buFont typeface="Wingdings" pitchFamily="2" charset="2"/>
              <a:buChar char="q"/>
            </a:pPr>
            <a:endParaRPr lang="en-GB" dirty="0">
              <a:solidFill>
                <a:prstClr val="black"/>
              </a:solidFill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en-GB" dirty="0" smtClean="0">
                <a:solidFill>
                  <a:prstClr val="black"/>
                </a:solidFill>
              </a:rPr>
              <a:t>The thermal stress falls away between pulses as thermal conduction acts to equalise the temperature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6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6804248" cy="836613"/>
          </a:xfrm>
        </p:spPr>
        <p:txBody>
          <a:bodyPr/>
          <a:lstStyle/>
          <a:p>
            <a:r>
              <a:rPr lang="en-GB" dirty="0" smtClean="0"/>
              <a:t>Conventional Fatigue Testing</a:t>
            </a:r>
            <a:endParaRPr lang="en-GB" dirty="0"/>
          </a:p>
        </p:txBody>
      </p:sp>
      <p:sp>
        <p:nvSpPr>
          <p:cNvPr id="2" name="AutoShape 2" descr="http://www.google.co.uk/url?sa=i&amp;source=imgres&amp;cd=&amp;docid=JXKpvQXmW9PT-M&amp;tbnid=n5EI-r8r6cLAgM:&amp;ved=0CAkQjBw&amp;url=http%3A%2F%2Fwww.instron.com%2Ffileuniverse%2Flanding%2Ftn%2Frrmoore.jpg&amp;ei=SsgNVNPUKYS3O6PegPgK&amp;psig=AFQjCNHlHgVsIv79inz1LMSfq4cdp9ncXA&amp;ust=141027578676416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0"/>
          <a:stretch/>
        </p:blipFill>
        <p:spPr bwMode="auto">
          <a:xfrm>
            <a:off x="4567332" y="3933056"/>
            <a:ext cx="4316133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28267" r="58239"/>
          <a:stretch/>
        </p:blipFill>
        <p:spPr bwMode="auto">
          <a:xfrm>
            <a:off x="7164288" y="383281"/>
            <a:ext cx="1743444" cy="339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36712"/>
            <a:ext cx="6480720" cy="2975388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GB" sz="2000" b="1" i="1" dirty="0"/>
              <a:t>Little </a:t>
            </a:r>
            <a:r>
              <a:rPr lang="en-GB" sz="2000" b="1" i="1" dirty="0" smtClean="0"/>
              <a:t>high-temperature </a:t>
            </a:r>
            <a:r>
              <a:rPr lang="en-GB" sz="2000" b="1" i="1" dirty="0"/>
              <a:t>fatigue data for tungsten exists in the literature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dirty="0" smtClean="0"/>
              <a:t>High </a:t>
            </a:r>
            <a:r>
              <a:rPr lang="en-GB" dirty="0"/>
              <a:t>cycle fatigue tests are typically performed in either a rotating beam fatigue setup </a:t>
            </a:r>
            <a:r>
              <a:rPr lang="en-GB" dirty="0" smtClean="0"/>
              <a:t>such as </a:t>
            </a:r>
            <a:r>
              <a:rPr lang="en-GB" dirty="0"/>
              <a:t>the popular ‘</a:t>
            </a:r>
            <a:r>
              <a:rPr lang="en-GB" dirty="0" err="1"/>
              <a:t>R.R.Moore</a:t>
            </a:r>
            <a:r>
              <a:rPr lang="en-GB" dirty="0"/>
              <a:t>’ system, or via </a:t>
            </a:r>
            <a:r>
              <a:rPr lang="en-GB" dirty="0" err="1"/>
              <a:t>uni</a:t>
            </a:r>
            <a:r>
              <a:rPr lang="en-GB" dirty="0"/>
              <a:t>-axial loading according to a force </a:t>
            </a:r>
            <a:r>
              <a:rPr lang="en-GB" dirty="0" smtClean="0"/>
              <a:t>cycle waveform</a:t>
            </a:r>
            <a:r>
              <a:rPr lang="en-GB" dirty="0"/>
              <a:t>. </a:t>
            </a:r>
            <a:endParaRPr lang="en-GB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dirty="0" smtClean="0"/>
              <a:t>There </a:t>
            </a:r>
            <a:r>
              <a:rPr lang="en-GB" dirty="0"/>
              <a:t>are commercially available fatigue machines that, using split furnace </a:t>
            </a:r>
            <a:r>
              <a:rPr lang="en-GB" dirty="0" smtClean="0"/>
              <a:t>type heaters</a:t>
            </a:r>
            <a:r>
              <a:rPr lang="en-GB" dirty="0"/>
              <a:t>, can go up to around 1000°C and there is a standard, BS3987, that specifies </a:t>
            </a:r>
            <a:r>
              <a:rPr lang="en-GB" dirty="0" err="1" smtClean="0"/>
              <a:t>dogbone</a:t>
            </a:r>
            <a:r>
              <a:rPr lang="en-GB" dirty="0" smtClean="0"/>
              <a:t> specimens </a:t>
            </a:r>
            <a:r>
              <a:rPr lang="en-GB" dirty="0"/>
              <a:t>and covers testing up to </a:t>
            </a:r>
            <a:r>
              <a:rPr lang="en-GB" dirty="0" smtClean="0"/>
              <a:t>1200°C.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7544" y="4221088"/>
            <a:ext cx="39604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GB" dirty="0" smtClean="0"/>
              <a:t>However these conventional systems are not designed to test samples in the </a:t>
            </a:r>
            <a:r>
              <a:rPr lang="en-GB" b="1" i="1" dirty="0" smtClean="0"/>
              <a:t>ultra-high temperature</a:t>
            </a:r>
            <a:r>
              <a:rPr lang="en-GB" dirty="0" smtClean="0"/>
              <a:t> range of interest to Mu2e (1000 – 2000°C) or </a:t>
            </a:r>
            <a:r>
              <a:rPr lang="en-GB" b="1" i="1" dirty="0" smtClean="0"/>
              <a:t>in vacuum</a:t>
            </a:r>
            <a:r>
              <a:rPr lang="en-GB" dirty="0" smtClean="0"/>
              <a:t>.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376662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5" y="813652"/>
            <a:ext cx="3672408" cy="5000625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GB" sz="2000" b="1" i="1" dirty="0" smtClean="0"/>
              <a:t>Operating Principle:</a:t>
            </a:r>
            <a:endParaRPr lang="en-GB" sz="2000" i="1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dirty="0" smtClean="0"/>
              <a:t>Use a pulsed power supply to heat specially shaped samples in a vacuum environment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dirty="0" smtClean="0"/>
              <a:t>Control the pulse repetition rate to achieve the desired operating temperature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dirty="0"/>
              <a:t>This system has the </a:t>
            </a:r>
            <a:r>
              <a:rPr lang="en-GB" dirty="0" smtClean="0"/>
              <a:t>advantage that </a:t>
            </a:r>
            <a:r>
              <a:rPr lang="en-GB" dirty="0"/>
              <a:t>stresses in the sample are generated by temperature gradients (in much the same way </a:t>
            </a:r>
            <a:r>
              <a:rPr lang="en-GB" dirty="0" smtClean="0"/>
              <a:t>as they </a:t>
            </a:r>
            <a:r>
              <a:rPr lang="en-GB" dirty="0"/>
              <a:t>are in the real target) and not via mechanical means as is the case in the standard </a:t>
            </a:r>
            <a:r>
              <a:rPr lang="en-GB" dirty="0" smtClean="0"/>
              <a:t>test methods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35224"/>
            <a:ext cx="4478490" cy="1989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77" y="3717032"/>
            <a:ext cx="4460305" cy="2093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Novel Thermal Fatigue </a:t>
            </a:r>
            <a:r>
              <a:rPr lang="en-GB" dirty="0" smtClean="0"/>
              <a:t>Test for Mu2e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442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Tungsten Lifetime Test Samples</a:t>
            </a:r>
            <a:endParaRPr lang="en-GB" dirty="0"/>
          </a:p>
        </p:txBody>
      </p:sp>
      <p:pic>
        <p:nvPicPr>
          <p:cNvPr id="3074" name="Picture 2" descr="J:\pl68\Mu2e\FatigueTest\FatigueSamplePDF\Turn and Burn on EDM Thermal Fatigue Testpie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62" y="923528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J:\pl68\Mu2e\Metrology\Metrology_190913\SNAP-overvie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t="18857" r="17051" b="19107"/>
          <a:stretch/>
        </p:blipFill>
        <p:spPr bwMode="auto">
          <a:xfrm>
            <a:off x="5822662" y="911727"/>
            <a:ext cx="3135650" cy="215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18" y="3068959"/>
            <a:ext cx="5313382" cy="376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36262" y="4725144"/>
            <a:ext cx="301160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GB" b="1" i="1" dirty="0" smtClean="0"/>
              <a:t>How to make the samples?</a:t>
            </a:r>
            <a:endParaRPr lang="en-GB" dirty="0" smtClean="0">
              <a:solidFill>
                <a:prstClr val="black"/>
              </a:solidFill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en-GB" dirty="0" smtClean="0">
                <a:solidFill>
                  <a:prstClr val="black"/>
                </a:solidFill>
              </a:rPr>
              <a:t>“Turn </a:t>
            </a:r>
            <a:r>
              <a:rPr lang="en-GB" dirty="0">
                <a:solidFill>
                  <a:prstClr val="black"/>
                </a:solidFill>
              </a:rPr>
              <a:t>and </a:t>
            </a:r>
            <a:r>
              <a:rPr lang="en-GB" dirty="0" smtClean="0">
                <a:solidFill>
                  <a:prstClr val="black"/>
                </a:solidFill>
              </a:rPr>
              <a:t>Burn” </a:t>
            </a:r>
            <a:r>
              <a:rPr lang="en-GB" dirty="0">
                <a:solidFill>
                  <a:prstClr val="black"/>
                </a:solidFill>
              </a:rPr>
              <a:t>wire EDM process at RAL precision development facility</a:t>
            </a:r>
          </a:p>
        </p:txBody>
      </p:sp>
    </p:spTree>
    <p:extLst>
      <p:ext uri="{BB962C8B-B14F-4D97-AF65-F5344CB8AC3E}">
        <p14:creationId xmlns:p14="http://schemas.microsoft.com/office/powerpoint/2010/main" val="126299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84604" y="4437112"/>
            <a:ext cx="2866072" cy="216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Sample Condition Pre-Test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984604" y="682551"/>
            <a:ext cx="2866072" cy="2165350"/>
          </a:xfrm>
          <a:prstGeom prst="rect">
            <a:avLst/>
          </a:prstGeom>
        </p:spPr>
      </p:pic>
      <p:pic>
        <p:nvPicPr>
          <p:cNvPr id="5" name="Picture 4" descr="J:\pl68\Mu2e\Metrology\Metrology_070114\Tungsten Rod_Wire EDM_RaTrace 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10590"/>
            <a:ext cx="5732145" cy="285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2" y="764704"/>
            <a:ext cx="5299088" cy="2932516"/>
          </a:xfrm>
          <a:prstGeom prst="rect">
            <a:avLst/>
          </a:prstGeom>
          <a:noFill/>
        </p:spPr>
      </p:pic>
      <p:sp>
        <p:nvSpPr>
          <p:cNvPr id="15" name="Rounded Rectangular Callout 14"/>
          <p:cNvSpPr/>
          <p:nvPr/>
        </p:nvSpPr>
        <p:spPr>
          <a:xfrm>
            <a:off x="5984603" y="2977140"/>
            <a:ext cx="1827757" cy="720080"/>
          </a:xfrm>
          <a:prstGeom prst="wedgeRoundRectCallout">
            <a:avLst>
              <a:gd name="adj1" fmla="val -37200"/>
              <a:gd name="adj2" fmla="val -10868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Checked dimensions and form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5259547" y="3801655"/>
            <a:ext cx="1832733" cy="595876"/>
          </a:xfrm>
          <a:prstGeom prst="wedgeRoundRectCallout">
            <a:avLst>
              <a:gd name="adj1" fmla="val -63128"/>
              <a:gd name="adj2" fmla="val 3384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Surface roughness Ra ~1.6 microns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7417640" y="3801655"/>
            <a:ext cx="1582752" cy="595876"/>
          </a:xfrm>
          <a:prstGeom prst="wedgeRoundRectCallout">
            <a:avLst>
              <a:gd name="adj1" fmla="val 21175"/>
              <a:gd name="adj2" fmla="val 7354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Surface texture post EDM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2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Calculated Stresses in the Sample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25884"/>
            <a:ext cx="7082405" cy="26642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599" y="3390180"/>
            <a:ext cx="7082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Von-</a:t>
            </a:r>
            <a:r>
              <a:rPr lang="en-GB" sz="1400" i="1" dirty="0" err="1"/>
              <a:t>Mises</a:t>
            </a:r>
            <a:r>
              <a:rPr lang="en-GB" sz="1400" i="1" dirty="0"/>
              <a:t> stress distribution before (left) and after (right) a current pulse</a:t>
            </a: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2854325" cy="21488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347864" y="6505599"/>
            <a:ext cx="244793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Stress in the sample</a:t>
            </a:r>
            <a:endParaRPr lang="en-GB" sz="14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53041"/>
            <a:ext cx="2447930" cy="267230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940152" y="6525345"/>
            <a:ext cx="28083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Stress in the target</a:t>
            </a:r>
            <a:endParaRPr lang="en-GB" sz="1400" i="1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33" y="3853041"/>
            <a:ext cx="2790031" cy="267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14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Parameters</a:t>
            </a:r>
            <a:endParaRPr lang="en-GB" dirty="0"/>
          </a:p>
        </p:txBody>
      </p:sp>
      <p:pic>
        <p:nvPicPr>
          <p:cNvPr id="2050" name="Picture 2" descr="J:\Group_photos\2013-12_Mu2e_tungsten_testing\IMG_02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6"/>
          <a:stretch/>
        </p:blipFill>
        <p:spPr bwMode="auto">
          <a:xfrm>
            <a:off x="4211960" y="2420888"/>
            <a:ext cx="4608032" cy="43312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685266"/>
              </p:ext>
            </p:extLst>
          </p:nvPr>
        </p:nvGraphicFramePr>
        <p:xfrm>
          <a:off x="347167" y="1196752"/>
          <a:ext cx="8472828" cy="110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2138"/>
                <a:gridCol w="1412138"/>
                <a:gridCol w="1412138"/>
                <a:gridCol w="1412138"/>
                <a:gridCol w="1412138"/>
                <a:gridCol w="141213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Peak Current (A)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Repetition Frequency (Hz)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‘mean’ operating temperature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>
                          <a:latin typeface="Cambria Math"/>
                          <a:ea typeface="Cambria Math"/>
                        </a:rPr>
                        <a:t>Δ</a:t>
                      </a:r>
                      <a:r>
                        <a:rPr lang="en-GB" sz="1400" dirty="0" smtClean="0">
                          <a:latin typeface="+mn-lt"/>
                          <a:ea typeface="Cambria Math"/>
                        </a:rPr>
                        <a:t>T at surface</a:t>
                      </a:r>
                      <a:r>
                        <a:rPr lang="en-GB" sz="1400" dirty="0" smtClean="0">
                          <a:latin typeface="Cambria Math"/>
                          <a:ea typeface="Cambria Math"/>
                        </a:rPr>
                        <a:t> </a:t>
                      </a:r>
                      <a:r>
                        <a:rPr lang="en-GB" sz="1400" baseline="0" dirty="0" smtClean="0">
                          <a:latin typeface="Cambria Math"/>
                          <a:ea typeface="Cambria Math"/>
                        </a:rPr>
                        <a:t> </a:t>
                      </a:r>
                      <a:r>
                        <a:rPr lang="en-GB" sz="1400" baseline="0" dirty="0" smtClean="0">
                          <a:latin typeface="Calibri" panose="020F0502020204030204" pitchFamily="34" charset="0"/>
                          <a:ea typeface="Cambria Math"/>
                        </a:rPr>
                        <a:t>(°C)</a:t>
                      </a:r>
                      <a:endParaRPr lang="en-GB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Number of Cycles Run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Failure?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1900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16.2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1750°C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44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100 Million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No</a:t>
                      </a:r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66" y="2420888"/>
            <a:ext cx="3628921" cy="3240360"/>
          </a:xfrm>
          <a:prstGeom prst="rect">
            <a:avLst/>
          </a:prstGeom>
          <a:noFill/>
        </p:spPr>
      </p:pic>
      <p:pic>
        <p:nvPicPr>
          <p:cNvPr id="8" name="Picture 7" descr="C:\Users\pl68\AppData\Local\Microsoft\Windows\Temporary Internet Files\Content.Word\capture_20140331_11564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r="5090" b="4480"/>
          <a:stretch/>
        </p:blipFill>
        <p:spPr bwMode="auto">
          <a:xfrm>
            <a:off x="4211960" y="4947428"/>
            <a:ext cx="2232248" cy="18047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11560" y="692696"/>
            <a:ext cx="799288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GB" sz="2000" b="1" i="1" dirty="0" smtClean="0">
                <a:solidFill>
                  <a:prstClr val="black"/>
                </a:solidFill>
              </a:rPr>
              <a:t>Test designed to mimic the target operating conditions</a:t>
            </a:r>
            <a:endParaRPr lang="en-GB" dirty="0" smtClean="0">
              <a:solidFill>
                <a:prstClr val="black"/>
              </a:solidFill>
            </a:endParaRPr>
          </a:p>
          <a:p>
            <a:pPr eaLnBrk="1" hangingPunct="1">
              <a:buFont typeface="Wingdings" pitchFamily="2" charset="2"/>
              <a:buChar char="q"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7133" y="5638820"/>
            <a:ext cx="3993220" cy="74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400" i="1" dirty="0" smtClean="0"/>
              <a:t>Above: data from the digital pyrometer</a:t>
            </a:r>
            <a:br>
              <a:rPr lang="en-GB" sz="1400" i="1" dirty="0" smtClean="0"/>
            </a:br>
            <a:r>
              <a:rPr lang="en-GB" sz="1400" i="1" dirty="0" smtClean="0"/>
              <a:t>Right: </a:t>
            </a:r>
            <a:r>
              <a:rPr lang="en-GB" sz="1400" i="1" dirty="0"/>
              <a:t>a</a:t>
            </a:r>
            <a:r>
              <a:rPr lang="en-GB" sz="1400" i="1" dirty="0" smtClean="0"/>
              <a:t> fatigue sample inside the vessel</a:t>
            </a:r>
            <a:br>
              <a:rPr lang="en-GB" sz="1400" i="1" dirty="0" smtClean="0"/>
            </a:br>
            <a:r>
              <a:rPr lang="en-GB" sz="1400" i="1" dirty="0" smtClean="0"/>
              <a:t>Inset: pyrometer software</a:t>
            </a:r>
            <a:endParaRPr lang="en-GB" sz="1400" i="1" dirty="0"/>
          </a:p>
          <a:p>
            <a:pPr>
              <a:buFont typeface="Wingdings" pitchFamily="2" charset="2"/>
              <a:buChar char="q"/>
            </a:pP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139902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59838" cy="836613"/>
          </a:xfrm>
        </p:spPr>
        <p:txBody>
          <a:bodyPr/>
          <a:lstStyle/>
          <a:p>
            <a:r>
              <a:rPr lang="en-GB" dirty="0" smtClean="0"/>
              <a:t>Horizontal Configuration</a:t>
            </a: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7544" y="836712"/>
            <a:ext cx="432048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itchFamily="2" charset="2"/>
              <a:buChar char="q"/>
            </a:pPr>
            <a:r>
              <a:rPr lang="en-GB" dirty="0">
                <a:solidFill>
                  <a:prstClr val="black"/>
                </a:solidFill>
              </a:rPr>
              <a:t>It was suggested that the pulsed heating test could be made more representative of Mu2e target conditions if the samples were mounted and tested in a horizontal (rather than vertical) </a:t>
            </a:r>
            <a:r>
              <a:rPr lang="en-GB" dirty="0" smtClean="0">
                <a:solidFill>
                  <a:prstClr val="black"/>
                </a:solidFill>
              </a:rPr>
              <a:t>configuration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GB" dirty="0">
                <a:solidFill>
                  <a:prstClr val="black"/>
                </a:solidFill>
              </a:rPr>
              <a:t>The test rig was reconfigured to allow the sample fixture to be plugged in </a:t>
            </a:r>
            <a:r>
              <a:rPr lang="en-GB" dirty="0" smtClean="0">
                <a:solidFill>
                  <a:prstClr val="black"/>
                </a:solidFill>
              </a:rPr>
              <a:t>horizontally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GB" dirty="0" smtClean="0">
                <a:solidFill>
                  <a:prstClr val="black"/>
                </a:solidFill>
              </a:rPr>
              <a:t>A new sample was tested up to 95 million pulses (~4 </a:t>
            </a:r>
            <a:r>
              <a:rPr lang="en-GB" dirty="0" err="1" smtClean="0">
                <a:solidFill>
                  <a:prstClr val="black"/>
                </a:solidFill>
              </a:rPr>
              <a:t>yrs</a:t>
            </a:r>
            <a:r>
              <a:rPr lang="en-GB" dirty="0" smtClean="0">
                <a:solidFill>
                  <a:prstClr val="black"/>
                </a:solidFill>
              </a:rPr>
              <a:t> at Mu2e) without failure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2" t="22582" r="3810" b="20573"/>
          <a:stretch/>
        </p:blipFill>
        <p:spPr bwMode="auto">
          <a:xfrm>
            <a:off x="1359630" y="4005064"/>
            <a:ext cx="2536308" cy="219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438878" y="208206"/>
            <a:ext cx="3525610" cy="6483026"/>
            <a:chOff x="5438878" y="208206"/>
            <a:chExt cx="3525610" cy="6483026"/>
          </a:xfrm>
        </p:grpSpPr>
        <p:pic>
          <p:nvPicPr>
            <p:cNvPr id="10" name="Picture 2" descr="J:\Group_photos\2015-07_Mu2e_samples\IMG_077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21" t="23370" r="20808" b="21946"/>
            <a:stretch/>
          </p:blipFill>
          <p:spPr bwMode="auto">
            <a:xfrm>
              <a:off x="5459838" y="208206"/>
              <a:ext cx="3502715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438878" y="2063455"/>
              <a:ext cx="19414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latin typeface="+mn-lt"/>
                </a:rPr>
                <a:t>After 26 Million Pulses</a:t>
              </a:r>
              <a:endParaRPr lang="en-GB" sz="1400" dirty="0">
                <a:latin typeface="+mn-lt"/>
              </a:endParaRPr>
            </a:p>
          </p:txBody>
        </p:sp>
        <p:pic>
          <p:nvPicPr>
            <p:cNvPr id="12" name="Picture 3" descr="J:\Group_photos\2015-07_Mu2e_samples\2015-09-25\IMG_079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0" t="10867" r="6291" b="2785"/>
            <a:stretch/>
          </p:blipFill>
          <p:spPr bwMode="auto">
            <a:xfrm>
              <a:off x="5438879" y="2371232"/>
              <a:ext cx="3523674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54315" y="4223455"/>
              <a:ext cx="19259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latin typeface="+mn-lt"/>
                </a:rPr>
                <a:t>After 56 Million Pulses</a:t>
              </a:r>
              <a:endParaRPr lang="en-GB" sz="1400" dirty="0">
                <a:latin typeface="+mn-lt"/>
              </a:endParaRPr>
            </a:p>
          </p:txBody>
        </p:sp>
        <p:pic>
          <p:nvPicPr>
            <p:cNvPr id="14" name="Picture 4" descr="J:\Group_photos\2015-07_Mu2e_samples\2015-10-22\IMG_0813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7" t="8884" b="8567"/>
            <a:stretch/>
          </p:blipFill>
          <p:spPr bwMode="auto">
            <a:xfrm>
              <a:off x="5454315" y="4531232"/>
              <a:ext cx="3510173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438878" y="6383455"/>
              <a:ext cx="190603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latin typeface="+mn-lt"/>
                </a:rPr>
                <a:t>After 95 Million Pulses</a:t>
              </a:r>
              <a:endParaRPr lang="en-GB" sz="14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0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n-GB" dirty="0" smtClean="0"/>
              <a:t>Target Test Program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99939" y="836712"/>
            <a:ext cx="777686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 smtClean="0"/>
              <a:t>The Mu2e target test program aims to:</a:t>
            </a:r>
          </a:p>
          <a:p>
            <a:pPr marL="0" indent="0">
              <a:buNone/>
            </a:pPr>
            <a:r>
              <a:rPr lang="en-GB" sz="2000" b="1" dirty="0"/>
              <a:t>	</a:t>
            </a:r>
            <a:r>
              <a:rPr lang="en-GB" sz="2000" i="1" dirty="0"/>
              <a:t>i</a:t>
            </a:r>
            <a:r>
              <a:rPr lang="en-GB" sz="2000" i="1" dirty="0" smtClean="0"/>
              <a:t>dentify “show-stoppers”</a:t>
            </a:r>
          </a:p>
          <a:p>
            <a:pPr marL="0" indent="0">
              <a:buNone/>
            </a:pPr>
            <a:r>
              <a:rPr lang="en-GB" sz="2000" i="1" dirty="0"/>
              <a:t>	</a:t>
            </a:r>
            <a:r>
              <a:rPr lang="en-GB" sz="2000" i="1" dirty="0" smtClean="0"/>
              <a:t>	quantify the technical challenges</a:t>
            </a:r>
          </a:p>
          <a:p>
            <a:pPr marL="0" indent="0">
              <a:buNone/>
            </a:pPr>
            <a:r>
              <a:rPr lang="en-GB" sz="2000" i="1" dirty="0"/>
              <a:t>	</a:t>
            </a:r>
            <a:r>
              <a:rPr lang="en-GB" sz="2000" i="1" dirty="0" smtClean="0"/>
              <a:t>		investigate potential technology solutions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 smtClean="0"/>
              <a:t>Topics: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sz="2000" dirty="0" smtClean="0"/>
              <a:t>Emissivity Measurements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sz="2000" dirty="0" smtClean="0"/>
              <a:t>Thermal Fatigue Tests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sz="2000" dirty="0" smtClean="0"/>
              <a:t>Vacuum / Leak Test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sz="2000" dirty="0" smtClean="0"/>
              <a:t>Sag / Creep Test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sz="2000" dirty="0" err="1" smtClean="0"/>
              <a:t>SiC</a:t>
            </a:r>
            <a:r>
              <a:rPr lang="en-GB" sz="2000" dirty="0" smtClean="0"/>
              <a:t> Coating Development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sz="2000" dirty="0" smtClean="0"/>
              <a:t>Iridium Coating Development</a:t>
            </a:r>
          </a:p>
          <a:p>
            <a:pPr>
              <a:buFont typeface="Wingdings" pitchFamily="2" charset="2"/>
              <a:buChar char="q"/>
            </a:pPr>
            <a:endParaRPr lang="en-GB" sz="2000" dirty="0"/>
          </a:p>
          <a:p>
            <a:pPr>
              <a:buFont typeface="Wingdings" pitchFamily="2" charset="2"/>
              <a:buChar char="q"/>
            </a:pPr>
            <a:endParaRPr lang="en-GB" sz="2000" dirty="0"/>
          </a:p>
          <a:p>
            <a:pPr>
              <a:buFont typeface="Wingdings" pitchFamily="2" charset="2"/>
              <a:buChar char="q"/>
            </a:pPr>
            <a:endParaRPr lang="en-GB" dirty="0" smtClean="0"/>
          </a:p>
          <a:p>
            <a:pPr>
              <a:buFont typeface="Wingdings" pitchFamily="2" charset="2"/>
              <a:buChar char="q"/>
            </a:pP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2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39434" cy="836613"/>
          </a:xfrm>
        </p:spPr>
        <p:txBody>
          <a:bodyPr/>
          <a:lstStyle/>
          <a:p>
            <a:r>
              <a:rPr lang="en-GB" dirty="0" smtClean="0"/>
              <a:t>However…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95536" y="698275"/>
            <a:ext cx="6048672" cy="5507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itchFamily="2" charset="2"/>
              <a:buChar char="q"/>
            </a:pPr>
            <a:r>
              <a:rPr lang="en-GB" dirty="0" smtClean="0">
                <a:solidFill>
                  <a:prstClr val="black"/>
                </a:solidFill>
              </a:rPr>
              <a:t>After 100 </a:t>
            </a:r>
            <a:r>
              <a:rPr lang="en-GB" dirty="0">
                <a:solidFill>
                  <a:prstClr val="black"/>
                </a:solidFill>
              </a:rPr>
              <a:t>Million </a:t>
            </a:r>
            <a:r>
              <a:rPr lang="en-GB" dirty="0" smtClean="0">
                <a:solidFill>
                  <a:prstClr val="black"/>
                </a:solidFill>
              </a:rPr>
              <a:t>cycles (equivalent to 4 years operation at Mu2e) under temperature and stress conditions closely representing Mu2e </a:t>
            </a:r>
            <a:r>
              <a:rPr lang="en-GB" dirty="0">
                <a:solidFill>
                  <a:prstClr val="black"/>
                </a:solidFill>
              </a:rPr>
              <a:t>target operation </a:t>
            </a:r>
            <a:r>
              <a:rPr lang="en-GB" dirty="0" smtClean="0">
                <a:solidFill>
                  <a:prstClr val="black"/>
                </a:solidFill>
              </a:rPr>
              <a:t>the </a:t>
            </a:r>
            <a:r>
              <a:rPr lang="en-GB" dirty="0">
                <a:solidFill>
                  <a:prstClr val="black"/>
                </a:solidFill>
              </a:rPr>
              <a:t>sample had not </a:t>
            </a:r>
            <a:r>
              <a:rPr lang="en-GB" dirty="0" smtClean="0">
                <a:solidFill>
                  <a:prstClr val="black"/>
                </a:solidFill>
              </a:rPr>
              <a:t>failed.</a:t>
            </a:r>
          </a:p>
          <a:p>
            <a:pPr marL="0" indent="0" eaLnBrk="1" hangingPunct="1">
              <a:buNone/>
            </a:pPr>
            <a:endParaRPr lang="en-GB" dirty="0" smtClean="0">
              <a:solidFill>
                <a:prstClr val="black"/>
              </a:solidFill>
            </a:endParaRPr>
          </a:p>
          <a:p>
            <a:pPr eaLnBrk="1" hangingPunct="1">
              <a:spcAft>
                <a:spcPts val="600"/>
              </a:spcAft>
              <a:buFont typeface="Wingdings" pitchFamily="2" charset="2"/>
              <a:buChar char="q"/>
            </a:pPr>
            <a:r>
              <a:rPr lang="en-GB" dirty="0" smtClean="0">
                <a:solidFill>
                  <a:prstClr val="black"/>
                </a:solidFill>
              </a:rPr>
              <a:t>The test conditions were then made more severe to see if we could induce a failure.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	</a:t>
            </a:r>
            <a:r>
              <a:rPr lang="en-GB" dirty="0" err="1" smtClean="0">
                <a:solidFill>
                  <a:prstClr val="black"/>
                </a:solidFill>
              </a:rPr>
              <a:t>I</a:t>
            </a:r>
            <a:r>
              <a:rPr lang="en-GB" baseline="-25000" dirty="0" err="1" smtClean="0">
                <a:solidFill>
                  <a:prstClr val="black"/>
                </a:solidFill>
              </a:rPr>
              <a:t>peak</a:t>
            </a:r>
            <a:r>
              <a:rPr lang="en-GB" dirty="0" smtClean="0">
                <a:solidFill>
                  <a:prstClr val="black"/>
                </a:solidFill>
              </a:rPr>
              <a:t> 1900 A </a:t>
            </a:r>
            <a:r>
              <a:rPr lang="en-GB" dirty="0" smtClean="0">
                <a:solidFill>
                  <a:prstClr val="black"/>
                </a:solidFill>
                <a:latin typeface="Cambria Math"/>
                <a:ea typeface="Cambria Math"/>
              </a:rPr>
              <a:t>→</a:t>
            </a:r>
            <a:r>
              <a:rPr lang="en-GB" dirty="0" smtClean="0">
                <a:solidFill>
                  <a:prstClr val="black"/>
                </a:solidFill>
              </a:rPr>
              <a:t> 2300 A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	</a:t>
            </a:r>
            <a:r>
              <a:rPr lang="el-GR" dirty="0" smtClean="0">
                <a:solidFill>
                  <a:prstClr val="black"/>
                </a:solidFill>
              </a:rPr>
              <a:t>Δ</a:t>
            </a:r>
            <a:r>
              <a:rPr lang="en-GB" dirty="0" err="1" smtClean="0">
                <a:solidFill>
                  <a:prstClr val="black"/>
                </a:solidFill>
              </a:rPr>
              <a:t>T</a:t>
            </a:r>
            <a:r>
              <a:rPr lang="en-GB" baseline="-25000" dirty="0" err="1" smtClean="0">
                <a:solidFill>
                  <a:prstClr val="black"/>
                </a:solidFill>
              </a:rPr>
              <a:t>surf</a:t>
            </a:r>
            <a:r>
              <a:rPr lang="en-GB" dirty="0" smtClean="0">
                <a:solidFill>
                  <a:prstClr val="black"/>
                </a:solidFill>
              </a:rPr>
              <a:t> 44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mbria Math"/>
              </a:rPr>
              <a:t> °C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  <a:latin typeface="Cambria Math"/>
                <a:ea typeface="Cambria Math"/>
              </a:rPr>
              <a:t>→ </a:t>
            </a:r>
            <a:r>
              <a:rPr lang="en-GB" dirty="0" smtClean="0">
                <a:solidFill>
                  <a:prstClr val="black"/>
                </a:solidFill>
                <a:latin typeface="Calibri" panose="020F0502020204030204" pitchFamily="34" charset="0"/>
                <a:ea typeface="Cambria Math"/>
              </a:rPr>
              <a:t>73 °C</a:t>
            </a:r>
            <a:r>
              <a:rPr lang="en-GB" dirty="0" smtClean="0">
                <a:solidFill>
                  <a:prstClr val="black"/>
                </a:solidFill>
              </a:rPr>
              <a:t/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	</a:t>
            </a:r>
            <a:r>
              <a:rPr lang="en-GB" dirty="0" err="1" smtClean="0">
                <a:solidFill>
                  <a:prstClr val="black"/>
                </a:solidFill>
              </a:rPr>
              <a:t>T</a:t>
            </a:r>
            <a:r>
              <a:rPr lang="en-GB" baseline="-25000" dirty="0" err="1" smtClean="0">
                <a:solidFill>
                  <a:prstClr val="black"/>
                </a:solidFill>
              </a:rPr>
              <a:t>mean</a:t>
            </a:r>
            <a:r>
              <a:rPr lang="en-GB" dirty="0" smtClean="0">
                <a:solidFill>
                  <a:prstClr val="black"/>
                </a:solidFill>
              </a:rPr>
              <a:t> 1750 °C </a:t>
            </a:r>
            <a:r>
              <a:rPr lang="en-GB" dirty="0" smtClean="0">
                <a:solidFill>
                  <a:prstClr val="black"/>
                </a:solidFill>
                <a:latin typeface="Cambria Math"/>
                <a:ea typeface="Cambria Math"/>
              </a:rPr>
              <a:t>→ </a:t>
            </a:r>
            <a:r>
              <a:rPr lang="en-GB" dirty="0" smtClean="0">
                <a:solidFill>
                  <a:prstClr val="black"/>
                </a:solidFill>
                <a:ea typeface="Cambria Math"/>
              </a:rPr>
              <a:t>2000</a:t>
            </a:r>
            <a:r>
              <a:rPr lang="en-GB" dirty="0" smtClean="0">
                <a:solidFill>
                  <a:prstClr val="black"/>
                </a:solidFill>
                <a:latin typeface="Calibri" panose="020F0502020204030204" pitchFamily="34" charset="0"/>
                <a:ea typeface="Cambria Math"/>
              </a:rPr>
              <a:t> 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ea typeface="Cambria Math"/>
              </a:rPr>
              <a:t>°C</a:t>
            </a:r>
            <a:r>
              <a:rPr lang="en-GB" dirty="0" smtClean="0">
                <a:solidFill>
                  <a:prstClr val="black"/>
                </a:solidFill>
              </a:rPr>
              <a:t/>
            </a:r>
            <a:br>
              <a:rPr lang="en-GB" dirty="0" smtClean="0">
                <a:solidFill>
                  <a:prstClr val="black"/>
                </a:solidFill>
              </a:rPr>
            </a:b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39552" y="2060848"/>
            <a:ext cx="576064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J:\Group_photos\2014-07_Mu2e_W_failure\IMG_0035_m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26868" y="2298847"/>
            <a:ext cx="6415979" cy="181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J:\Group_photos\2014-07_Mu2e_W_failure\IMG_0030_mo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715" y="5039716"/>
            <a:ext cx="1818284" cy="181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933056"/>
            <a:ext cx="3719314" cy="278948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95536" y="4128652"/>
            <a:ext cx="2736304" cy="18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itchFamily="2" charset="2"/>
              <a:buChar char="q"/>
            </a:pPr>
            <a:r>
              <a:rPr lang="en-GB" dirty="0" smtClean="0">
                <a:solidFill>
                  <a:prstClr val="black"/>
                </a:solidFill>
              </a:rPr>
              <a:t>The sample survived a further 37 million cycles before the failure (pictured) was observed.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49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Discussion: Failure Mechanism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15219" y="935536"/>
            <a:ext cx="410445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GB" sz="2000" b="1" i="1" dirty="0" smtClean="0">
                <a:solidFill>
                  <a:prstClr val="black"/>
                </a:solidFill>
              </a:rPr>
              <a:t>Could electro-migration be a contributing factor?</a:t>
            </a:r>
            <a:endParaRPr lang="en-GB" dirty="0" smtClean="0">
              <a:solidFill>
                <a:prstClr val="black"/>
              </a:solidFill>
            </a:endParaRPr>
          </a:p>
          <a:p>
            <a:pPr eaLnBrk="1" hangingPunct="1">
              <a:buFont typeface="Wingdings" pitchFamily="2" charset="2"/>
              <a:buChar char="q"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91952" y="1767500"/>
            <a:ext cx="472812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dirty="0" smtClean="0"/>
              <a:t>When an electric field is applied to a metal, in addition to the transport of electrons, a relatively small transport of the metal ions also occurs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dirty="0" smtClean="0"/>
              <a:t>This process of mass transport of metal ions is referred to as </a:t>
            </a:r>
            <a:r>
              <a:rPr lang="en-GB" b="1" i="1" dirty="0" smtClean="0"/>
              <a:t>electro-migration</a:t>
            </a:r>
            <a:r>
              <a:rPr lang="en-GB" dirty="0" smtClean="0"/>
              <a:t> or </a:t>
            </a:r>
            <a:r>
              <a:rPr lang="en-GB" b="1" i="1" dirty="0" smtClean="0"/>
              <a:t>electro-diffusion</a:t>
            </a:r>
            <a:endParaRPr lang="en-GB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dirty="0" smtClean="0"/>
              <a:t>Rate of mass transport depends on </a:t>
            </a:r>
            <a:r>
              <a:rPr lang="en-GB" b="1" i="1" dirty="0" smtClean="0"/>
              <a:t>temperature</a:t>
            </a:r>
            <a:r>
              <a:rPr lang="en-GB" dirty="0" smtClean="0"/>
              <a:t> and </a:t>
            </a:r>
            <a:r>
              <a:rPr lang="en-GB" b="1" i="1" dirty="0" smtClean="0"/>
              <a:t>current-density</a:t>
            </a:r>
            <a:endParaRPr lang="en-GB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dirty="0" smtClean="0"/>
              <a:t>Can be the lifetime limiting factor in DC tungsten filament lamps</a:t>
            </a:r>
            <a:endParaRPr lang="en-GB" dirty="0"/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GB" sz="16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343" y="949600"/>
            <a:ext cx="3240000" cy="239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343" y="3484612"/>
            <a:ext cx="3240000" cy="248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940152" y="6087980"/>
            <a:ext cx="3197696" cy="53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i="1" dirty="0" smtClean="0"/>
              <a:t>Figures reproduced from:</a:t>
            </a:r>
            <a:br>
              <a:rPr lang="en-GB" sz="1400" i="1" dirty="0" smtClean="0"/>
            </a:br>
            <a:r>
              <a:rPr lang="en-GB" sz="1400" i="1" dirty="0" smtClean="0"/>
              <a:t>J. Appl. Phys., Vol. 36 No. 9, 1965</a:t>
            </a:r>
            <a:endParaRPr lang="en-GB" sz="1400" i="1" dirty="0"/>
          </a:p>
          <a:p>
            <a:pPr>
              <a:buFont typeface="Wingdings" pitchFamily="2" charset="2"/>
              <a:buChar char="q"/>
            </a:pPr>
            <a:endParaRPr lang="en-GB" sz="16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6084168" y="949600"/>
            <a:ext cx="557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A.C.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1452" y="3497389"/>
            <a:ext cx="557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D.C.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78092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atin typeface="Calibri" pitchFamily="34" charset="0"/>
              </a:rPr>
              <a:t>Vacuum / Leak Test</a:t>
            </a:r>
            <a:endParaRPr lang="en-GB" sz="32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12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910" y="908720"/>
            <a:ext cx="4388553" cy="432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848" y="836712"/>
            <a:ext cx="3332088" cy="2664296"/>
          </a:xfrm>
        </p:spPr>
        <p:txBody>
          <a:bodyPr/>
          <a:lstStyle/>
          <a:p>
            <a:pPr marL="0" indent="0">
              <a:buNone/>
            </a:pPr>
            <a:r>
              <a:rPr lang="en-GB" sz="1800" i="1" dirty="0"/>
              <a:t>At temperatures exceeding </a:t>
            </a:r>
            <a:r>
              <a:rPr lang="en-GB" sz="1800" i="1" dirty="0" smtClean="0"/>
              <a:t>~1300°C in vacuum, tungsten oxide will evaporate faster than it is formed. In </a:t>
            </a:r>
            <a:r>
              <a:rPr lang="en-GB" sz="1800" i="1" dirty="0"/>
              <a:t>this regime </a:t>
            </a:r>
            <a:r>
              <a:rPr lang="en-GB" sz="1800" i="1" dirty="0" smtClean="0"/>
              <a:t>oxidation </a:t>
            </a:r>
            <a:r>
              <a:rPr lang="en-GB" sz="1800" i="1" dirty="0"/>
              <a:t>is realised as a surface recession, the rate of which depends strongly on temperature and oxygen pressure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549" y="11643"/>
            <a:ext cx="9144000" cy="897077"/>
          </a:xfrm>
        </p:spPr>
        <p:txBody>
          <a:bodyPr/>
          <a:lstStyle/>
          <a:p>
            <a:r>
              <a:rPr lang="en-GB" sz="2400" dirty="0" smtClean="0"/>
              <a:t>Motivation for Vacuum / Leak Test</a:t>
            </a:r>
            <a:endParaRPr lang="en-GB" sz="2400" dirty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2" y="3284984"/>
            <a:ext cx="3675380" cy="28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ular Callout 8"/>
          <p:cNvSpPr/>
          <p:nvPr/>
        </p:nvSpPr>
        <p:spPr>
          <a:xfrm>
            <a:off x="3203848" y="5351512"/>
            <a:ext cx="2016224" cy="1008112"/>
          </a:xfrm>
          <a:prstGeom prst="wedgeRoundRectCallout">
            <a:avLst>
              <a:gd name="adj1" fmla="val -44959"/>
              <a:gd name="adj2" fmla="val -8242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Surface recession of initially cylindrical tungsten rods heated in a low oxygen pressure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940152" y="5351512"/>
            <a:ext cx="2016224" cy="1008112"/>
          </a:xfrm>
          <a:prstGeom prst="wedgeRoundRectCallout">
            <a:avLst>
              <a:gd name="adj1" fmla="val 33462"/>
              <a:gd name="adj2" fmla="val -8904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Literature data on recession rate as a function of oxygen </a:t>
            </a:r>
            <a:r>
              <a:rPr lang="en-GB" sz="1400" dirty="0" smtClean="0">
                <a:solidFill>
                  <a:schemeClr val="tx1"/>
                </a:solidFill>
              </a:rPr>
              <a:t>pressure @ 1700°C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1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0"/>
            <a:ext cx="4620334" cy="692696"/>
          </a:xfrm>
        </p:spPr>
        <p:txBody>
          <a:bodyPr/>
          <a:lstStyle/>
          <a:p>
            <a:r>
              <a:rPr lang="en-GB" sz="2400" dirty="0" smtClean="0"/>
              <a:t>Leak Test Setup</a:t>
            </a:r>
            <a:endParaRPr lang="en-GB" sz="2400" dirty="0"/>
          </a:p>
        </p:txBody>
      </p:sp>
      <p:pic>
        <p:nvPicPr>
          <p:cNvPr id="3074" name="Picture 2" descr="G:\HPT_Mu2e\RGA_and_leak_valve_test\Photos\IMG_01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348" y="116631"/>
            <a:ext cx="4148083" cy="553077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6458710" y="908719"/>
            <a:ext cx="1356774" cy="747369"/>
          </a:xfrm>
          <a:prstGeom prst="wedgeRoundRectCallout">
            <a:avLst>
              <a:gd name="adj1" fmla="val -25423"/>
              <a:gd name="adj2" fmla="val 4797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Residual Gas </a:t>
            </a:r>
          </a:p>
          <a:p>
            <a:pPr algn="ctr"/>
            <a:r>
              <a:rPr lang="en-GB" sz="1400" dirty="0" err="1" smtClean="0">
                <a:solidFill>
                  <a:schemeClr val="tx1"/>
                </a:solidFill>
              </a:rPr>
              <a:t>Analyzer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7192669" y="2996952"/>
            <a:ext cx="864096" cy="648072"/>
          </a:xfrm>
          <a:prstGeom prst="wedgeRoundRectCallout">
            <a:avLst>
              <a:gd name="adj1" fmla="val -80249"/>
              <a:gd name="adj2" fmla="val -15558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Turbo Pump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4384357" y="692696"/>
            <a:ext cx="1152128" cy="620203"/>
          </a:xfrm>
          <a:prstGeom prst="wedgeRoundRectCallout">
            <a:avLst>
              <a:gd name="adj1" fmla="val -18504"/>
              <a:gd name="adj2" fmla="val 12921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Vacuum Gauge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4384357" y="3796983"/>
            <a:ext cx="1414903" cy="341352"/>
          </a:xfrm>
          <a:prstGeom prst="wedgeRoundRectCallout">
            <a:avLst>
              <a:gd name="adj1" fmla="val 40645"/>
              <a:gd name="adj2" fmla="val 30866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Leak Valve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8" name="Picture 27" descr="J:\pl68\Mu2e\PoorVacuumTest\layout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4289" r="23411" b="10158"/>
          <a:stretch/>
        </p:blipFill>
        <p:spPr bwMode="auto">
          <a:xfrm>
            <a:off x="868808" y="668925"/>
            <a:ext cx="3028505" cy="32987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6" descr="SlikeZaRad2a.bmp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4" t="1665" r="835" b="14197"/>
          <a:stretch/>
        </p:blipFill>
        <p:spPr bwMode="auto">
          <a:xfrm rot="5400000" flipH="1">
            <a:off x="6937381" y="4124360"/>
            <a:ext cx="1044375" cy="200172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ular Callout 30"/>
          <p:cNvSpPr/>
          <p:nvPr/>
        </p:nvSpPr>
        <p:spPr>
          <a:xfrm>
            <a:off x="7459568" y="5743081"/>
            <a:ext cx="1558925" cy="616704"/>
          </a:xfrm>
          <a:prstGeom prst="wedgeRoundRectCallout">
            <a:avLst>
              <a:gd name="adj1" fmla="val -36250"/>
              <a:gd name="adj2" fmla="val -14412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0.5mm diameter tungsten wire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22566"/>
            <a:ext cx="2880000" cy="2731703"/>
          </a:xfrm>
          <a:prstGeom prst="rect">
            <a:avLst/>
          </a:prstGeom>
          <a:noFill/>
        </p:spPr>
      </p:pic>
      <p:sp>
        <p:nvSpPr>
          <p:cNvPr id="38" name="Rounded Rectangular Callout 37"/>
          <p:cNvSpPr/>
          <p:nvPr/>
        </p:nvSpPr>
        <p:spPr>
          <a:xfrm>
            <a:off x="3327682" y="5805264"/>
            <a:ext cx="3548574" cy="864096"/>
          </a:xfrm>
          <a:prstGeom prst="wedgeRoundRectCallout">
            <a:avLst>
              <a:gd name="adj1" fmla="val -58829"/>
              <a:gd name="adj2" fmla="val -2958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Calculated </a:t>
            </a:r>
            <a:r>
              <a:rPr lang="en-GB" sz="1400" dirty="0">
                <a:solidFill>
                  <a:schemeClr val="tx1"/>
                </a:solidFill>
              </a:rPr>
              <a:t>temperature profile along a 0.5mm diameter 50mm long tungsten wire carrying 12A DC and with ends fixed at 100°C</a:t>
            </a:r>
          </a:p>
        </p:txBody>
      </p:sp>
    </p:spTree>
    <p:extLst>
      <p:ext uri="{BB962C8B-B14F-4D97-AF65-F5344CB8AC3E}">
        <p14:creationId xmlns:p14="http://schemas.microsoft.com/office/powerpoint/2010/main" val="385971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4048" y="0"/>
            <a:ext cx="4139952" cy="692696"/>
          </a:xfrm>
        </p:spPr>
        <p:txBody>
          <a:bodyPr/>
          <a:lstStyle/>
          <a:p>
            <a:r>
              <a:rPr lang="en-GB" sz="2400" dirty="0" smtClean="0"/>
              <a:t>RGA Data</a:t>
            </a:r>
            <a:endParaRPr lang="en-GB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4624"/>
            <a:ext cx="4896545" cy="219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14" y="2348880"/>
            <a:ext cx="4746834" cy="225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656832"/>
            <a:ext cx="4392489" cy="21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1"/>
            <a:ext cx="5004048" cy="23416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0" y="2341623"/>
            <a:ext cx="5004048" cy="22362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0" y="4577144"/>
            <a:ext cx="5004048" cy="22808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unded Rectangular Callout 30"/>
          <p:cNvSpPr/>
          <p:nvPr/>
        </p:nvSpPr>
        <p:spPr>
          <a:xfrm>
            <a:off x="5580112" y="836712"/>
            <a:ext cx="2808312" cy="1250748"/>
          </a:xfrm>
          <a:prstGeom prst="wedgeRoundRectCallout">
            <a:avLst>
              <a:gd name="adj1" fmla="val -75128"/>
              <a:gd name="adj2" fmla="val -1825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err="1" smtClean="0">
                <a:solidFill>
                  <a:schemeClr val="tx1"/>
                </a:solidFill>
              </a:rPr>
              <a:t>Bakeout</a:t>
            </a:r>
            <a:r>
              <a:rPr lang="en-GB" sz="1400" b="1" dirty="0" smtClean="0">
                <a:solidFill>
                  <a:schemeClr val="tx1"/>
                </a:solidFill>
              </a:rPr>
              <a:t>:</a:t>
            </a:r>
            <a:r>
              <a:rPr lang="en-GB" sz="1400" dirty="0" smtClean="0">
                <a:solidFill>
                  <a:schemeClr val="tx1"/>
                </a:solidFill>
              </a:rPr>
              <a:t/>
            </a:r>
            <a:br>
              <a:rPr lang="en-GB" sz="1400" dirty="0" smtClean="0">
                <a:solidFill>
                  <a:schemeClr val="tx1"/>
                </a:solidFill>
              </a:rPr>
            </a:br>
            <a:r>
              <a:rPr lang="en-GB" sz="1400" dirty="0" smtClean="0">
                <a:solidFill>
                  <a:schemeClr val="tx1"/>
                </a:solidFill>
              </a:rPr>
              <a:t>Gradually increase the wire temperature while the pumps run.</a:t>
            </a:r>
          </a:p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Note - residual gasses dominated by water.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9" name="Rounded Rectangular Callout 38"/>
          <p:cNvSpPr/>
          <p:nvPr/>
        </p:nvSpPr>
        <p:spPr>
          <a:xfrm>
            <a:off x="5566886" y="2970340"/>
            <a:ext cx="2821538" cy="1394764"/>
          </a:xfrm>
          <a:prstGeom prst="wedgeRoundRectCallout">
            <a:avLst>
              <a:gd name="adj1" fmla="val -75128"/>
              <a:gd name="adj2" fmla="val -1825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Start of Run:</a:t>
            </a:r>
            <a:r>
              <a:rPr lang="en-GB" sz="1400" dirty="0" smtClean="0">
                <a:solidFill>
                  <a:schemeClr val="tx1"/>
                </a:solidFill>
              </a:rPr>
              <a:t/>
            </a:r>
            <a:br>
              <a:rPr lang="en-GB" sz="1400" dirty="0" smtClean="0">
                <a:solidFill>
                  <a:schemeClr val="tx1"/>
                </a:solidFill>
              </a:rPr>
            </a:br>
            <a:r>
              <a:rPr lang="en-GB" sz="1400" dirty="0" smtClean="0">
                <a:solidFill>
                  <a:schemeClr val="tx1"/>
                </a:solidFill>
              </a:rPr>
              <a:t>With the wire fully up to temperature we open the leak valve.</a:t>
            </a:r>
          </a:p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Note: residual gasses dominated by air.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0" name="Rounded Rectangular Callout 39"/>
          <p:cNvSpPr/>
          <p:nvPr/>
        </p:nvSpPr>
        <p:spPr>
          <a:xfrm>
            <a:off x="5573500" y="5223670"/>
            <a:ext cx="2821536" cy="1373682"/>
          </a:xfrm>
          <a:prstGeom prst="wedgeRoundRectCallout">
            <a:avLst>
              <a:gd name="adj1" fmla="val -75128"/>
              <a:gd name="adj2" fmla="val -1825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Effective Pumping of the Wire is Negligible:</a:t>
            </a:r>
            <a:r>
              <a:rPr lang="en-GB" sz="1400" dirty="0" smtClean="0">
                <a:solidFill>
                  <a:schemeClr val="tx1"/>
                </a:solidFill>
              </a:rPr>
              <a:t/>
            </a:r>
            <a:br>
              <a:rPr lang="en-GB" sz="1400" dirty="0" smtClean="0">
                <a:solidFill>
                  <a:schemeClr val="tx1"/>
                </a:solidFill>
              </a:rPr>
            </a:br>
            <a:r>
              <a:rPr lang="en-GB" sz="1400" dirty="0" smtClean="0">
                <a:solidFill>
                  <a:schemeClr val="tx1"/>
                </a:solidFill>
              </a:rPr>
              <a:t>Cool the wire down with the leak valve open.</a:t>
            </a:r>
            <a:br>
              <a:rPr lang="en-GB" sz="1400" dirty="0" smtClean="0">
                <a:solidFill>
                  <a:schemeClr val="tx1"/>
                </a:solidFill>
              </a:rPr>
            </a:br>
            <a:r>
              <a:rPr lang="en-GB" sz="1400" dirty="0" smtClean="0">
                <a:solidFill>
                  <a:schemeClr val="tx1"/>
                </a:solidFill>
              </a:rPr>
              <a:t>Note - no change in residual gasses.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696236" y="2236232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Down Arrow 40"/>
          <p:cNvSpPr/>
          <p:nvPr/>
        </p:nvSpPr>
        <p:spPr>
          <a:xfrm>
            <a:off x="6761631" y="4516979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12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n-GB" dirty="0" smtClean="0"/>
              <a:t>SEM Images of the Tungsten Test Wires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13806" y="927187"/>
            <a:ext cx="3603320" cy="28800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603321" y="922318"/>
            <a:ext cx="3603320" cy="28800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618163" y="3834199"/>
            <a:ext cx="3588478" cy="2880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84538" y="3829263"/>
            <a:ext cx="3588478" cy="28800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 bwMode="auto">
          <a:xfrm rot="5400000">
            <a:off x="1381006" y="3272130"/>
            <a:ext cx="5482396" cy="75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 smtClean="0"/>
              <a:t>Tungsten wire </a:t>
            </a:r>
            <a:r>
              <a:rPr lang="en-GB" dirty="0"/>
              <a:t>b</a:t>
            </a:r>
            <a:r>
              <a:rPr lang="en-GB" dirty="0" smtClean="0"/>
              <a:t>efore </a:t>
            </a:r>
            <a:r>
              <a:rPr lang="en-GB" dirty="0"/>
              <a:t>h</a:t>
            </a:r>
            <a:r>
              <a:rPr lang="en-GB" dirty="0" smtClean="0"/>
              <a:t>eating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99295" y="908720"/>
            <a:ext cx="4300697" cy="57969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 rot="5400000">
            <a:off x="5834103" y="3267261"/>
            <a:ext cx="5482396" cy="75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 smtClean="0"/>
              <a:t>Tungsten wire after testing at 1700°C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4652392" y="903851"/>
            <a:ext cx="4300697" cy="57969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06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2184"/>
            <a:ext cx="8820000" cy="4807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Vacuum/Leak Test Measurements</a:t>
            </a:r>
            <a:endParaRPr lang="en-GB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3059831" y="5610111"/>
            <a:ext cx="1728193" cy="1059249"/>
          </a:xfrm>
          <a:prstGeom prst="wedgeRoundRectCallout">
            <a:avLst>
              <a:gd name="adj1" fmla="val -19062"/>
              <a:gd name="adj2" fmla="val -7190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Mass loss measured on a four figure balance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948264" y="5607252"/>
            <a:ext cx="1800200" cy="1062108"/>
          </a:xfrm>
          <a:prstGeom prst="wedgeRoundRectCallout">
            <a:avLst>
              <a:gd name="adj1" fmla="val -19062"/>
              <a:gd name="adj2" fmla="val -7190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Change in wire diameter measured using a </a:t>
            </a:r>
            <a:r>
              <a:rPr lang="en-GB" sz="1400" b="1" dirty="0" err="1" smtClean="0">
                <a:solidFill>
                  <a:schemeClr val="tx1"/>
                </a:solidFill>
              </a:rPr>
              <a:t>micrometer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6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Vacuum/Leak Test Summary: Bare Tungsten @ 1700°C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36711"/>
            <a:ext cx="5477007" cy="540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976593"/>
              </p:ext>
            </p:extLst>
          </p:nvPr>
        </p:nvGraphicFramePr>
        <p:xfrm>
          <a:off x="323528" y="836712"/>
          <a:ext cx="2880320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14401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Total Pressure</a:t>
                      </a:r>
                      <a:br>
                        <a:rPr lang="en-GB" dirty="0" smtClean="0"/>
                      </a:br>
                      <a:r>
                        <a:rPr lang="en-GB" i="1" dirty="0" smtClean="0"/>
                        <a:t>(Torr)</a:t>
                      </a:r>
                      <a:endParaRPr lang="en-GB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Recession Rate</a:t>
                      </a:r>
                      <a:br>
                        <a:rPr lang="en-GB" dirty="0" smtClean="0"/>
                      </a:br>
                      <a:r>
                        <a:rPr lang="en-GB" i="1" dirty="0" smtClean="0"/>
                        <a:t>(mm/year)</a:t>
                      </a:r>
                      <a:endParaRPr lang="en-GB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+mn-lt"/>
                        </a:rPr>
                        <a:t>1</a:t>
                      </a:r>
                      <a:r>
                        <a:rPr lang="en-GB" dirty="0" smtClean="0">
                          <a:latin typeface="+mn-lt"/>
                          <a:ea typeface="Cambria Math"/>
                        </a:rPr>
                        <a:t>×10</a:t>
                      </a:r>
                      <a:r>
                        <a:rPr lang="en-GB" baseline="30000" dirty="0" smtClean="0">
                          <a:latin typeface="+mn-lt"/>
                          <a:ea typeface="Cambria Math"/>
                        </a:rPr>
                        <a:t>-6</a:t>
                      </a:r>
                      <a:endParaRPr lang="en-GB" baseline="300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Few Microns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+mn-lt"/>
                        </a:rPr>
                        <a:t>1</a:t>
                      </a:r>
                      <a:r>
                        <a:rPr lang="en-GB" dirty="0" smtClean="0">
                          <a:latin typeface="+mn-lt"/>
                          <a:ea typeface="Cambria Math"/>
                        </a:rPr>
                        <a:t>×10</a:t>
                      </a:r>
                      <a:r>
                        <a:rPr lang="en-GB" baseline="30000" dirty="0" smtClean="0">
                          <a:latin typeface="+mn-lt"/>
                          <a:ea typeface="Cambria Math"/>
                        </a:rPr>
                        <a:t>-5</a:t>
                      </a:r>
                      <a:endParaRPr lang="en-GB" baseline="300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C000"/>
                          </a:solidFill>
                        </a:rPr>
                        <a:t>0.12</a:t>
                      </a:r>
                      <a:endParaRPr lang="en-GB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latin typeface="+mn-lt"/>
                        </a:rPr>
                        <a:t>1</a:t>
                      </a:r>
                      <a:r>
                        <a:rPr lang="en-GB" dirty="0" smtClean="0">
                          <a:latin typeface="+mn-lt"/>
                          <a:ea typeface="Cambria Math"/>
                        </a:rPr>
                        <a:t>×10</a:t>
                      </a:r>
                      <a:r>
                        <a:rPr lang="en-GB" baseline="30000" dirty="0" smtClean="0">
                          <a:latin typeface="+mn-lt"/>
                          <a:ea typeface="Cambria Math"/>
                        </a:rPr>
                        <a:t>-4</a:t>
                      </a:r>
                      <a:endParaRPr lang="en-GB" baseline="30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1.8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67544" y="3140968"/>
            <a:ext cx="244827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GB" dirty="0" smtClean="0"/>
              <a:t>At 10</a:t>
            </a:r>
            <a:r>
              <a:rPr lang="en-GB" baseline="30000" dirty="0" smtClean="0"/>
              <a:t>-5</a:t>
            </a:r>
            <a:r>
              <a:rPr lang="en-GB" dirty="0" smtClean="0"/>
              <a:t> Torr total pressure and 1700°C the erosion rate looks to be tolerable</a:t>
            </a:r>
          </a:p>
          <a:p>
            <a:pPr>
              <a:buFont typeface="Wingdings" pitchFamily="2" charset="2"/>
              <a:buChar char="q"/>
            </a:pPr>
            <a:endParaRPr lang="en-GB" dirty="0" smtClean="0"/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Recall 1-2mm diameter spokes, 1-2mm thick hub, 6mm diameter target rod</a:t>
            </a:r>
          </a:p>
          <a:p>
            <a:pPr>
              <a:buFont typeface="Wingdings" pitchFamily="2" charset="2"/>
              <a:buChar char="q"/>
            </a:pPr>
            <a:endParaRPr lang="en-GB" sz="2000" dirty="0"/>
          </a:p>
          <a:p>
            <a:pPr>
              <a:buFont typeface="Wingdings" pitchFamily="2" charset="2"/>
              <a:buChar char="q"/>
            </a:pPr>
            <a:endParaRPr lang="en-GB" sz="2000" dirty="0"/>
          </a:p>
          <a:p>
            <a:pPr>
              <a:buFont typeface="Wingdings" pitchFamily="2" charset="2"/>
              <a:buChar char="q"/>
            </a:pPr>
            <a:endParaRPr lang="en-GB" dirty="0" smtClean="0"/>
          </a:p>
          <a:p>
            <a:pPr>
              <a:buFont typeface="Wingdings" pitchFamily="2" charset="2"/>
              <a:buChar char="q"/>
            </a:pP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4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78092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Calibri" pitchFamily="34" charset="0"/>
              </a:rPr>
              <a:t>Sag / Creep Test</a:t>
            </a:r>
          </a:p>
        </p:txBody>
      </p:sp>
    </p:spTree>
    <p:extLst>
      <p:ext uri="{BB962C8B-B14F-4D97-AF65-F5344CB8AC3E}">
        <p14:creationId xmlns:p14="http://schemas.microsoft.com/office/powerpoint/2010/main" val="331112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Mu2e Target Test Rig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7544" y="764704"/>
            <a:ext cx="82809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GB" sz="2000" b="1" i="1" dirty="0" smtClean="0">
                <a:solidFill>
                  <a:prstClr val="black"/>
                </a:solidFill>
              </a:rPr>
              <a:t>A multi-purpose test rig for high temperature target applications</a:t>
            </a:r>
            <a:endParaRPr lang="en-GB" dirty="0" smtClean="0">
              <a:solidFill>
                <a:prstClr val="black"/>
              </a:solidFill>
            </a:endParaRPr>
          </a:p>
          <a:p>
            <a:pPr eaLnBrk="1" hangingPunct="1">
              <a:buFont typeface="Wingdings" pitchFamily="2" charset="2"/>
              <a:buChar char="q"/>
            </a:pP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26" name="Picture 2" descr="J:\pl68\Mu2e\P101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03" y="1988840"/>
            <a:ext cx="5076324" cy="380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07504" y="4077072"/>
            <a:ext cx="1296144" cy="688667"/>
          </a:xfrm>
          <a:prstGeom prst="wedgeRoundRectCallout">
            <a:avLst>
              <a:gd name="adj1" fmla="val 93863"/>
              <a:gd name="adj2" fmla="val -3147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300 l/s Turbo pump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68821" y="1445754"/>
            <a:ext cx="2376264" cy="1224136"/>
          </a:xfrm>
          <a:prstGeom prst="wedgeRoundRectCallout">
            <a:avLst>
              <a:gd name="adj1" fmla="val 62106"/>
              <a:gd name="adj2" fmla="val 981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Air-cooled vacuum vessel with </a:t>
            </a:r>
            <a:r>
              <a:rPr lang="en-GB" sz="1600" dirty="0" err="1" smtClean="0">
                <a:solidFill>
                  <a:schemeClr val="tx2"/>
                </a:solidFill>
              </a:rPr>
              <a:t>feedthroughs</a:t>
            </a:r>
            <a:r>
              <a:rPr lang="en-GB" sz="1600" dirty="0" smtClean="0">
                <a:solidFill>
                  <a:schemeClr val="tx2"/>
                </a:solidFill>
              </a:rPr>
              <a:t> for power and thermocouples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65914" y="2996952"/>
            <a:ext cx="1296144" cy="688667"/>
          </a:xfrm>
          <a:prstGeom prst="wedgeRoundRectCallout">
            <a:avLst>
              <a:gd name="adj1" fmla="val 101946"/>
              <a:gd name="adj2" fmla="val 1278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Digital Pyrometer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28861" y="5227770"/>
            <a:ext cx="1084989" cy="688667"/>
          </a:xfrm>
          <a:prstGeom prst="wedgeRoundRectCallout">
            <a:avLst>
              <a:gd name="adj1" fmla="val 133980"/>
              <a:gd name="adj2" fmla="val -7435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Backing pump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3969221" y="2200581"/>
            <a:ext cx="1296144" cy="688667"/>
          </a:xfrm>
          <a:prstGeom prst="wedgeRoundRectCallout">
            <a:avLst>
              <a:gd name="adj1" fmla="val -39150"/>
              <a:gd name="adj2" fmla="val 14970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Vacuum gauges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473277" y="5661248"/>
            <a:ext cx="1720974" cy="688667"/>
          </a:xfrm>
          <a:prstGeom prst="wedgeRoundRectCallout">
            <a:avLst>
              <a:gd name="adj1" fmla="val -36755"/>
              <a:gd name="adj2" fmla="val -13521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4-channel digital oscilloscope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2558405" y="5600204"/>
            <a:ext cx="1296144" cy="688667"/>
          </a:xfrm>
          <a:prstGeom prst="wedgeRoundRectCallout">
            <a:avLst>
              <a:gd name="adj1" fmla="val 74021"/>
              <a:gd name="adj2" fmla="val -18915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Data logger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7012556" y="1445754"/>
            <a:ext cx="1879502" cy="3165908"/>
          </a:xfrm>
          <a:prstGeom prst="wedgeRoundRectCallout">
            <a:avLst>
              <a:gd name="adj1" fmla="val -68672"/>
              <a:gd name="adj2" fmla="val 2206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u="sng" dirty="0" smtClean="0">
                <a:solidFill>
                  <a:schemeClr val="tx2"/>
                </a:solidFill>
              </a:rPr>
              <a:t>Power supply rack</a:t>
            </a:r>
          </a:p>
          <a:p>
            <a:pPr algn="ctr"/>
            <a:endParaRPr lang="en-GB" sz="1600" dirty="0">
              <a:solidFill>
                <a:schemeClr val="tx2"/>
              </a:solidFill>
            </a:endParaRPr>
          </a:p>
          <a:p>
            <a:pPr algn="ctr"/>
            <a:r>
              <a:rPr lang="en-GB" sz="1600" b="1" i="1" dirty="0" smtClean="0">
                <a:solidFill>
                  <a:schemeClr val="tx2"/>
                </a:solidFill>
              </a:rPr>
              <a:t>Pulse mode</a:t>
            </a:r>
            <a:r>
              <a:rPr lang="en-GB" sz="1600" dirty="0" smtClean="0">
                <a:solidFill>
                  <a:schemeClr val="tx2"/>
                </a:solidFill>
              </a:rPr>
              <a:t>:</a:t>
            </a:r>
            <a:br>
              <a:rPr lang="en-GB" sz="1600" dirty="0" smtClean="0">
                <a:solidFill>
                  <a:schemeClr val="tx2"/>
                </a:solidFill>
              </a:rPr>
            </a:br>
            <a:r>
              <a:rPr lang="en-GB" sz="1600" dirty="0" smtClean="0">
                <a:solidFill>
                  <a:schemeClr val="tx2"/>
                </a:solidFill>
              </a:rPr>
              <a:t>1 </a:t>
            </a:r>
            <a:r>
              <a:rPr lang="en-GB" sz="1600" dirty="0" err="1" smtClean="0">
                <a:solidFill>
                  <a:schemeClr val="tx2"/>
                </a:solidFill>
              </a:rPr>
              <a:t>msec</a:t>
            </a:r>
            <a:r>
              <a:rPr lang="en-GB" sz="1600" dirty="0" smtClean="0">
                <a:solidFill>
                  <a:schemeClr val="tx2"/>
                </a:solidFill>
              </a:rPr>
              <a:t> long half-sine wave pulses 0 - </a:t>
            </a:r>
            <a:r>
              <a:rPr lang="en-GB" sz="1600" dirty="0" smtClean="0">
                <a:solidFill>
                  <a:schemeClr val="tx2"/>
                </a:solidFill>
              </a:rPr>
              <a:t>2.5 </a:t>
            </a:r>
            <a:r>
              <a:rPr lang="en-GB" sz="1600" dirty="0" smtClean="0">
                <a:solidFill>
                  <a:schemeClr val="tx2"/>
                </a:solidFill>
              </a:rPr>
              <a:t>kA peak</a:t>
            </a:r>
            <a:br>
              <a:rPr lang="en-GB" sz="1600" dirty="0" smtClean="0">
                <a:solidFill>
                  <a:schemeClr val="tx2"/>
                </a:solidFill>
              </a:rPr>
            </a:br>
            <a:r>
              <a:rPr lang="en-GB" sz="1600" dirty="0" smtClean="0">
                <a:solidFill>
                  <a:schemeClr val="tx2"/>
                </a:solidFill>
              </a:rPr>
              <a:t>1 - 50 Hz repetition</a:t>
            </a:r>
            <a:br>
              <a:rPr lang="en-GB" sz="1600" dirty="0" smtClean="0">
                <a:solidFill>
                  <a:schemeClr val="tx2"/>
                </a:solidFill>
              </a:rPr>
            </a:br>
            <a:r>
              <a:rPr lang="en-GB" sz="1600" dirty="0" smtClean="0">
                <a:solidFill>
                  <a:schemeClr val="tx2"/>
                </a:solidFill>
              </a:rPr>
              <a:t/>
            </a:r>
            <a:br>
              <a:rPr lang="en-GB" sz="1600" dirty="0" smtClean="0">
                <a:solidFill>
                  <a:schemeClr val="tx2"/>
                </a:solidFill>
              </a:rPr>
            </a:br>
            <a:r>
              <a:rPr lang="en-GB" sz="1600" b="1" i="1" dirty="0" smtClean="0">
                <a:solidFill>
                  <a:schemeClr val="tx2"/>
                </a:solidFill>
              </a:rPr>
              <a:t>DC mode</a:t>
            </a:r>
            <a:r>
              <a:rPr lang="en-GB" sz="1600" dirty="0" smtClean="0">
                <a:solidFill>
                  <a:schemeClr val="tx2"/>
                </a:solidFill>
              </a:rPr>
              <a:t>:</a:t>
            </a:r>
            <a:br>
              <a:rPr lang="en-GB" sz="1600" dirty="0" smtClean="0">
                <a:solidFill>
                  <a:schemeClr val="tx2"/>
                </a:solidFill>
              </a:rPr>
            </a:br>
            <a:r>
              <a:rPr lang="en-GB" sz="1600" dirty="0" smtClean="0">
                <a:solidFill>
                  <a:schemeClr val="tx2"/>
                </a:solidFill>
              </a:rPr>
              <a:t>0-300A </a:t>
            </a:r>
            <a:r>
              <a:rPr lang="en-GB" sz="1600" dirty="0" smtClean="0">
                <a:solidFill>
                  <a:schemeClr val="tx2"/>
                </a:solidFill>
              </a:rPr>
              <a:t>constant current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3049674" y="1353500"/>
            <a:ext cx="1296144" cy="688667"/>
          </a:xfrm>
          <a:prstGeom prst="wedgeRoundRectCallout">
            <a:avLst>
              <a:gd name="adj1" fmla="val -40619"/>
              <a:gd name="adj2" fmla="val 24514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2"/>
                </a:solidFill>
              </a:rPr>
              <a:t>Observation windows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640735" y="4869160"/>
            <a:ext cx="1936998" cy="1800200"/>
          </a:xfrm>
          <a:prstGeom prst="wedgeRoundRectCallout">
            <a:avLst>
              <a:gd name="adj1" fmla="val -68969"/>
              <a:gd name="adj2" fmla="val -2358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u="sng" dirty="0" smtClean="0">
                <a:solidFill>
                  <a:schemeClr val="tx2"/>
                </a:solidFill>
              </a:rPr>
              <a:t>System interlocks</a:t>
            </a:r>
            <a:r>
              <a:rPr lang="en-GB" sz="1600" dirty="0" smtClean="0">
                <a:solidFill>
                  <a:schemeClr val="tx2"/>
                </a:solidFill>
              </a:rPr>
              <a:t/>
            </a:r>
            <a:br>
              <a:rPr lang="en-GB" sz="1600" dirty="0" smtClean="0">
                <a:solidFill>
                  <a:schemeClr val="tx2"/>
                </a:solidFill>
              </a:rPr>
            </a:br>
            <a:r>
              <a:rPr lang="en-GB" sz="1600" dirty="0" smtClean="0">
                <a:solidFill>
                  <a:schemeClr val="tx2"/>
                </a:solidFill>
              </a:rPr>
              <a:t>vessel over-temp</a:t>
            </a:r>
            <a:br>
              <a:rPr lang="en-GB" sz="1600" dirty="0" smtClean="0">
                <a:solidFill>
                  <a:schemeClr val="tx2"/>
                </a:solidFill>
              </a:rPr>
            </a:br>
            <a:r>
              <a:rPr lang="en-GB" sz="1600" dirty="0" smtClean="0">
                <a:solidFill>
                  <a:schemeClr val="tx2"/>
                </a:solidFill>
              </a:rPr>
              <a:t>coolant flow</a:t>
            </a:r>
            <a:br>
              <a:rPr lang="en-GB" sz="1600" dirty="0" smtClean="0">
                <a:solidFill>
                  <a:schemeClr val="tx2"/>
                </a:solidFill>
              </a:rPr>
            </a:br>
            <a:r>
              <a:rPr lang="en-GB" sz="1600" dirty="0" smtClean="0">
                <a:solidFill>
                  <a:schemeClr val="tx2"/>
                </a:solidFill>
              </a:rPr>
              <a:t>sample over-temp</a:t>
            </a:r>
            <a:br>
              <a:rPr lang="en-GB" sz="1600" dirty="0" smtClean="0">
                <a:solidFill>
                  <a:schemeClr val="tx2"/>
                </a:solidFill>
              </a:rPr>
            </a:br>
            <a:r>
              <a:rPr lang="en-GB" sz="1600" dirty="0" smtClean="0">
                <a:solidFill>
                  <a:schemeClr val="tx2"/>
                </a:solidFill>
              </a:rPr>
              <a:t>vacuum level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1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Sag/Creep Test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908050"/>
            <a:ext cx="4463727" cy="50006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dirty="0" smtClean="0"/>
              <a:t>Test under preparation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 smtClean="0"/>
              <a:t>Aim to quantify the expected level of creep/sag in the Mu2e target rod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 smtClean="0"/>
              <a:t>First results soon</a:t>
            </a:r>
            <a:endParaRPr lang="en-GB" dirty="0"/>
          </a:p>
        </p:txBody>
      </p:sp>
      <p:pic>
        <p:nvPicPr>
          <p:cNvPr id="4099" name="Picture 3" descr="J:\Group_photos\2015-07_Mu2e_samples\2015-10-27_sag_test\IMG_15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b="8725"/>
          <a:stretch/>
        </p:blipFill>
        <p:spPr bwMode="auto">
          <a:xfrm rot="5400000">
            <a:off x="4414648" y="1584621"/>
            <a:ext cx="4683916" cy="34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:\Group_photos\2015-07_Mu2e_samples\2015-10-27_sag_test\IMG_15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32" y="2390403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5292080" y="4039532"/>
            <a:ext cx="1224137" cy="792088"/>
          </a:xfrm>
          <a:prstGeom prst="wedgeRoundRectCallout">
            <a:avLst>
              <a:gd name="adj1" fmla="val 112437"/>
              <a:gd name="adj2" fmla="val -8152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Alignment Telescope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086663" y="967983"/>
            <a:ext cx="1224137" cy="792088"/>
          </a:xfrm>
          <a:prstGeom prst="wedgeRoundRectCallout">
            <a:avLst>
              <a:gd name="adj1" fmla="val 54080"/>
              <a:gd name="adj2" fmla="val 9644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Vacuum Vessel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99592" y="2708920"/>
            <a:ext cx="1224137" cy="792088"/>
          </a:xfrm>
          <a:prstGeom prst="wedgeRoundRectCallout">
            <a:avLst>
              <a:gd name="adj1" fmla="val 54080"/>
              <a:gd name="adj2" fmla="val 9644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Heated Tungsten Bar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987825" y="4149080"/>
            <a:ext cx="1152128" cy="792088"/>
          </a:xfrm>
          <a:prstGeom prst="wedgeRoundRectCallout">
            <a:avLst>
              <a:gd name="adj1" fmla="val -71972"/>
              <a:gd name="adj2" fmla="val -4064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Fiducial Post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5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78092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atin typeface="Calibri" pitchFamily="34" charset="0"/>
              </a:rPr>
              <a:t>Silicon-Carbide </a:t>
            </a:r>
            <a:r>
              <a:rPr lang="en-GB" sz="3200" b="1" dirty="0">
                <a:latin typeface="Calibri" pitchFamily="34" charset="0"/>
              </a:rPr>
              <a:t>Coatings</a:t>
            </a:r>
          </a:p>
        </p:txBody>
      </p:sp>
    </p:spTree>
    <p:extLst>
      <p:ext uri="{BB962C8B-B14F-4D97-AF65-F5344CB8AC3E}">
        <p14:creationId xmlns:p14="http://schemas.microsoft.com/office/powerpoint/2010/main" val="331112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814912"/>
            <a:ext cx="4932040" cy="1845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n-GB" dirty="0" err="1" smtClean="0"/>
              <a:t>SiC</a:t>
            </a:r>
            <a:r>
              <a:rPr lang="en-GB" dirty="0" smtClean="0"/>
              <a:t> Coating by Chemical Vapour Deposition (CVD)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99939" y="764704"/>
            <a:ext cx="777686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GB" sz="1600" dirty="0" smtClean="0"/>
              <a:t>The </a:t>
            </a:r>
            <a:r>
              <a:rPr lang="en-GB" sz="1600" dirty="0"/>
              <a:t>ideal target coating would have a high </a:t>
            </a:r>
            <a:r>
              <a:rPr lang="en-GB" sz="1600" dirty="0" smtClean="0"/>
              <a:t>emissivity</a:t>
            </a:r>
            <a:r>
              <a:rPr lang="en-GB" sz="1600" dirty="0"/>
              <a:t>, excellent high temperature chemical stability, a thermal expansion coefficient that is well matched to tungsten (the substrate), </a:t>
            </a:r>
            <a:r>
              <a:rPr lang="en-GB" sz="1600" dirty="0" smtClean="0"/>
              <a:t>and </a:t>
            </a:r>
            <a:r>
              <a:rPr lang="en-GB" sz="1600" dirty="0"/>
              <a:t>excellent </a:t>
            </a:r>
            <a:r>
              <a:rPr lang="en-GB" sz="1600" dirty="0" smtClean="0"/>
              <a:t>radiation damage tolerance.</a:t>
            </a:r>
          </a:p>
          <a:p>
            <a:pPr>
              <a:buFont typeface="Wingdings" pitchFamily="2" charset="2"/>
              <a:buChar char="q"/>
            </a:pPr>
            <a:r>
              <a:rPr lang="en-GB" sz="1600" dirty="0"/>
              <a:t>F</a:t>
            </a:r>
            <a:r>
              <a:rPr lang="en-GB" sz="1600" dirty="0" smtClean="0"/>
              <a:t>rom </a:t>
            </a:r>
            <a:r>
              <a:rPr lang="en-GB" sz="1600" dirty="0"/>
              <a:t>a number of candidate </a:t>
            </a:r>
            <a:r>
              <a:rPr lang="en-GB" sz="1600" dirty="0" smtClean="0"/>
              <a:t>commercially available coating </a:t>
            </a:r>
            <a:r>
              <a:rPr lang="en-GB" sz="1600" dirty="0"/>
              <a:t>systems, Silicon Carbide (</a:t>
            </a:r>
            <a:r>
              <a:rPr lang="en-GB" sz="1600" dirty="0" err="1"/>
              <a:t>SiC</a:t>
            </a:r>
            <a:r>
              <a:rPr lang="en-GB" sz="1600" dirty="0"/>
              <a:t>) was singled out for further investigation as a potential target coating </a:t>
            </a:r>
            <a:r>
              <a:rPr lang="en-GB" sz="1600" dirty="0" smtClean="0"/>
              <a:t>material.</a:t>
            </a:r>
          </a:p>
          <a:p>
            <a:pPr>
              <a:buFont typeface="Wingdings" pitchFamily="2" charset="2"/>
              <a:buChar char="q"/>
            </a:pPr>
            <a:r>
              <a:rPr lang="en-GB" sz="1600" dirty="0" err="1" smtClean="0"/>
              <a:t>SiC</a:t>
            </a:r>
            <a:r>
              <a:rPr lang="en-GB" sz="1600" dirty="0" smtClean="0"/>
              <a:t> is very “black”.  Breaks down at temperatures above 1500°C.</a:t>
            </a:r>
            <a:endParaRPr lang="en-GB" sz="1600" dirty="0"/>
          </a:p>
          <a:p>
            <a:pPr>
              <a:buFont typeface="Wingdings" pitchFamily="2" charset="2"/>
              <a:buChar char="q"/>
            </a:pPr>
            <a:r>
              <a:rPr lang="en-GB" sz="1600" dirty="0" err="1" smtClean="0"/>
              <a:t>SiC</a:t>
            </a:r>
            <a:r>
              <a:rPr lang="en-GB" sz="1600" dirty="0" smtClean="0"/>
              <a:t> coatings can be generated using Chemical </a:t>
            </a:r>
            <a:r>
              <a:rPr lang="en-GB" sz="1600" dirty="0"/>
              <a:t>Vapour Deposition (CVD</a:t>
            </a:r>
            <a:r>
              <a:rPr lang="en-GB" sz="1600" dirty="0" smtClean="0"/>
              <a:t>), </a:t>
            </a:r>
            <a:r>
              <a:rPr lang="en-GB" sz="1600" dirty="0"/>
              <a:t>a process where gaseous precursors react to form a solid coating on a heated substrate</a:t>
            </a:r>
            <a:r>
              <a:rPr lang="en-GB" sz="1600" dirty="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GB" sz="1600" dirty="0" smtClean="0"/>
              <a:t>Highly </a:t>
            </a:r>
            <a:r>
              <a:rPr lang="en-GB" sz="1600" dirty="0"/>
              <a:t>pure and fully dense </a:t>
            </a:r>
            <a:r>
              <a:rPr lang="en-GB" sz="1600" dirty="0" err="1"/>
              <a:t>SiC</a:t>
            </a:r>
            <a:r>
              <a:rPr lang="en-GB" sz="1600" dirty="0"/>
              <a:t> can be produced by </a:t>
            </a:r>
            <a:r>
              <a:rPr lang="en-GB" sz="1600" dirty="0" smtClean="0"/>
              <a:t>CVD.  Coatings of 100</a:t>
            </a:r>
            <a:r>
              <a:rPr lang="el-GR" sz="1600" dirty="0" smtClean="0"/>
              <a:t>μ</a:t>
            </a:r>
            <a:r>
              <a:rPr lang="en-GB" sz="1600" dirty="0" smtClean="0"/>
              <a:t>m or more are possible.  </a:t>
            </a:r>
          </a:p>
          <a:p>
            <a:pPr>
              <a:buFont typeface="Wingdings" pitchFamily="2" charset="2"/>
              <a:buChar char="q"/>
            </a:pPr>
            <a:endParaRPr lang="en-GB" sz="1400" dirty="0"/>
          </a:p>
          <a:p>
            <a:pPr>
              <a:buFont typeface="Wingdings" pitchFamily="2" charset="2"/>
              <a:buChar char="q"/>
            </a:pPr>
            <a:endParaRPr lang="en-GB" sz="1400" dirty="0" smtClean="0"/>
          </a:p>
          <a:p>
            <a:pPr>
              <a:buFont typeface="Wingdings" pitchFamily="2" charset="2"/>
              <a:buChar char="q"/>
            </a:pPr>
            <a:endParaRPr lang="en-GB" sz="1400" dirty="0">
              <a:solidFill>
                <a:prstClr val="black"/>
              </a:solidFill>
            </a:endParaRPr>
          </a:p>
        </p:txBody>
      </p:sp>
      <p:pic>
        <p:nvPicPr>
          <p:cNvPr id="4" name="Picture 3" descr="J:\Group_photos\2014-07_SiC_coated_W_tube\bumpy_surfac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8" r="22270"/>
          <a:stretch/>
        </p:blipFill>
        <p:spPr bwMode="auto">
          <a:xfrm>
            <a:off x="538832" y="3713335"/>
            <a:ext cx="3817143" cy="15582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1384" y="5271617"/>
            <a:ext cx="3658879" cy="53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i="1" dirty="0" smtClean="0"/>
              <a:t>Above:</a:t>
            </a:r>
            <a:br>
              <a:rPr lang="en-GB" sz="1200" i="1" dirty="0" smtClean="0"/>
            </a:br>
            <a:r>
              <a:rPr lang="en-GB" sz="1200" i="1" dirty="0" smtClean="0"/>
              <a:t>50 </a:t>
            </a:r>
            <a:r>
              <a:rPr lang="el-GR" sz="1200" i="1" dirty="0" smtClean="0"/>
              <a:t>μ</a:t>
            </a:r>
            <a:r>
              <a:rPr lang="en-GB" sz="1200" i="1" dirty="0" smtClean="0"/>
              <a:t>m </a:t>
            </a:r>
            <a:r>
              <a:rPr lang="en-GB" sz="1200" i="1" dirty="0" err="1" smtClean="0"/>
              <a:t>SiC</a:t>
            </a:r>
            <a:r>
              <a:rPr lang="en-GB" sz="1200" i="1" dirty="0" smtClean="0"/>
              <a:t> </a:t>
            </a:r>
            <a:r>
              <a:rPr lang="en-GB" sz="1200" i="1" dirty="0"/>
              <a:t>coating on </a:t>
            </a:r>
            <a:r>
              <a:rPr lang="en-GB" sz="1200" i="1" dirty="0" smtClean="0"/>
              <a:t>a </a:t>
            </a:r>
            <a:r>
              <a:rPr lang="en-GB" sz="1200" i="1" dirty="0"/>
              <a:t>1.6mm </a:t>
            </a:r>
            <a:r>
              <a:rPr lang="en-GB" sz="1200" i="1" dirty="0" smtClean="0"/>
              <a:t>diameter</a:t>
            </a:r>
            <a:r>
              <a:rPr lang="en-GB" sz="1200" i="1" dirty="0"/>
              <a:t> </a:t>
            </a:r>
            <a:r>
              <a:rPr lang="en-GB" sz="1200" i="1" dirty="0" smtClean="0"/>
              <a:t>tungsten </a:t>
            </a:r>
            <a:r>
              <a:rPr lang="en-GB" sz="1200" i="1" dirty="0"/>
              <a:t>tube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240" y="3501008"/>
            <a:ext cx="4594264" cy="3115264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39552" y="5806467"/>
            <a:ext cx="3658879" cy="66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i="1" dirty="0" smtClean="0"/>
              <a:t>Right:</a:t>
            </a:r>
            <a:br>
              <a:rPr lang="en-GB" sz="1200" i="1" dirty="0" smtClean="0"/>
            </a:br>
            <a:r>
              <a:rPr lang="en-GB" sz="1200" i="1" dirty="0" smtClean="0"/>
              <a:t>50 </a:t>
            </a:r>
            <a:r>
              <a:rPr lang="el-GR" sz="1200" i="1" dirty="0" smtClean="0"/>
              <a:t>μ</a:t>
            </a:r>
            <a:r>
              <a:rPr lang="en-GB" sz="1200" i="1" dirty="0" smtClean="0"/>
              <a:t>m Tungsten samples mounted to the furnace fixture prior to coating at Archer </a:t>
            </a:r>
            <a:r>
              <a:rPr lang="en-GB" sz="1200" i="1" dirty="0" err="1" smtClean="0"/>
              <a:t>Technicoat</a:t>
            </a:r>
            <a:r>
              <a:rPr lang="en-GB" sz="1200" i="1" dirty="0" smtClean="0"/>
              <a:t>, UK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11492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148064" cy="836613"/>
          </a:xfrm>
        </p:spPr>
        <p:txBody>
          <a:bodyPr/>
          <a:lstStyle/>
          <a:p>
            <a:r>
              <a:rPr lang="en-GB" dirty="0" smtClean="0"/>
              <a:t>Thermal Cycling Tests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49080"/>
            <a:ext cx="2970184" cy="252089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6633"/>
            <a:ext cx="2970184" cy="3960440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66550"/>
            <a:ext cx="4319905" cy="1842770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95536" y="915864"/>
            <a:ext cx="5472608" cy="352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i="1" dirty="0" smtClean="0">
                <a:solidFill>
                  <a:prstClr val="black"/>
                </a:solidFill>
              </a:rPr>
              <a:t>Samples:</a:t>
            </a:r>
            <a:endParaRPr lang="en-GB" sz="1600" dirty="0" smtClean="0"/>
          </a:p>
          <a:p>
            <a:pPr>
              <a:buFont typeface="Wingdings" pitchFamily="2" charset="2"/>
              <a:buChar char="q"/>
            </a:pPr>
            <a:r>
              <a:rPr lang="en-GB" sz="1600" dirty="0" smtClean="0"/>
              <a:t>Diameter 1.6mm x 0.5mm wall tungsten tubes CVD coated with silicon-carbide</a:t>
            </a:r>
          </a:p>
          <a:p>
            <a:pPr>
              <a:buFont typeface="Wingdings" pitchFamily="2" charset="2"/>
              <a:buChar char="q"/>
            </a:pPr>
            <a:r>
              <a:rPr lang="en-GB" sz="1600" dirty="0" smtClean="0"/>
              <a:t>Ends polished back to bare tungsten (with some difficulty - </a:t>
            </a:r>
            <a:r>
              <a:rPr lang="en-GB" sz="1600" dirty="0" err="1" smtClean="0"/>
              <a:t>SiC</a:t>
            </a:r>
            <a:r>
              <a:rPr lang="en-GB" sz="1600" dirty="0" smtClean="0"/>
              <a:t> is very Hard!)</a:t>
            </a:r>
          </a:p>
          <a:p>
            <a:pPr>
              <a:buFont typeface="Wingdings" pitchFamily="2" charset="2"/>
              <a:buChar char="q"/>
            </a:pPr>
            <a:r>
              <a:rPr lang="en-GB" sz="1600" dirty="0"/>
              <a:t>Lateral pyrometer hole laser machined </a:t>
            </a:r>
            <a:r>
              <a:rPr lang="en-GB" sz="1600" dirty="0" smtClean="0"/>
              <a:t>through one wall</a:t>
            </a:r>
          </a:p>
          <a:p>
            <a:pPr>
              <a:buFont typeface="Wingdings" pitchFamily="2" charset="2"/>
              <a:buChar char="q"/>
            </a:pPr>
            <a:r>
              <a:rPr lang="en-GB" sz="1600" dirty="0" smtClean="0"/>
              <a:t>Samples </a:t>
            </a:r>
            <a:r>
              <a:rPr lang="en-GB" sz="1600" dirty="0"/>
              <a:t>heated in good (10</a:t>
            </a:r>
            <a:r>
              <a:rPr lang="en-GB" sz="1600" baseline="30000" dirty="0"/>
              <a:t>-7</a:t>
            </a:r>
            <a:r>
              <a:rPr lang="en-GB" sz="1600" dirty="0"/>
              <a:t> mbar)  vacuum by a DC </a:t>
            </a:r>
            <a:r>
              <a:rPr lang="en-GB" sz="1600" dirty="0" smtClean="0"/>
              <a:t>current</a:t>
            </a:r>
          </a:p>
          <a:p>
            <a:pPr>
              <a:buFont typeface="Wingdings" pitchFamily="2" charset="2"/>
              <a:buChar char="q"/>
            </a:pPr>
            <a:endParaRPr lang="en-GB" sz="1600" dirty="0" smtClean="0"/>
          </a:p>
          <a:p>
            <a:pPr marL="0" indent="0" eaLnBrk="1" hangingPunct="1">
              <a:buNone/>
            </a:pPr>
            <a:r>
              <a:rPr lang="en-GB" sz="1600" b="1" i="1" dirty="0">
                <a:solidFill>
                  <a:prstClr val="black"/>
                </a:solidFill>
              </a:rPr>
              <a:t>Test for adhesion of coating / substrate under thermal </a:t>
            </a:r>
            <a:r>
              <a:rPr lang="en-GB" sz="1600" b="1" i="1" dirty="0" smtClean="0">
                <a:solidFill>
                  <a:prstClr val="black"/>
                </a:solidFill>
              </a:rPr>
              <a:t>cycling:</a:t>
            </a:r>
            <a:endParaRPr lang="en-GB" sz="1600" b="1" i="1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GB" sz="1600" dirty="0"/>
              <a:t>No damage observed after several cycles between room temperature and 1500°C</a:t>
            </a:r>
          </a:p>
          <a:p>
            <a:pPr>
              <a:buFont typeface="Wingdings" pitchFamily="2" charset="2"/>
              <a:buChar char="q"/>
            </a:pPr>
            <a:endParaRPr lang="en-GB" sz="1600" dirty="0"/>
          </a:p>
          <a:p>
            <a:pPr eaLnBrk="1" hangingPunct="1">
              <a:buFont typeface="Wingdings" pitchFamily="2" charset="2"/>
              <a:buChar char="q"/>
            </a:pP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9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Monochromatic Emissivity Measurement and Long Bake-Out</a:t>
            </a:r>
            <a:endParaRPr lang="en-GB" dirty="0"/>
          </a:p>
        </p:txBody>
      </p:sp>
      <p:pic>
        <p:nvPicPr>
          <p:cNvPr id="2052" name="Picture 4" descr="J:\Group_photos\2014-07_SiC_coated_W_tube\Heating_test\2014-09-25\IMG_03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r="22641" b="16059"/>
          <a:stretch/>
        </p:blipFill>
        <p:spPr bwMode="auto">
          <a:xfrm rot="10800000">
            <a:off x="6588224" y="836710"/>
            <a:ext cx="2342841" cy="48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88224" y="5962041"/>
            <a:ext cx="227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n-lt"/>
              </a:rPr>
              <a:t>The sample (cold) after 40 days bake-out</a:t>
            </a:r>
            <a:endParaRPr lang="en-GB" sz="1400" i="1" dirty="0">
              <a:latin typeface="+mn-lt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2879725" cy="2919095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61" y="2492896"/>
            <a:ext cx="3051398" cy="291909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95536" y="5401202"/>
            <a:ext cx="287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n-lt"/>
              </a:rPr>
              <a:t>Monochromatic emissivity of the </a:t>
            </a:r>
            <a:r>
              <a:rPr lang="en-GB" sz="1400" dirty="0" err="1" smtClean="0">
                <a:latin typeface="+mn-lt"/>
              </a:rPr>
              <a:t>SiC</a:t>
            </a:r>
            <a:r>
              <a:rPr lang="en-GB" sz="1400" dirty="0" smtClean="0">
                <a:latin typeface="+mn-lt"/>
              </a:rPr>
              <a:t> coated tube on first heating</a:t>
            </a:r>
            <a:endParaRPr lang="en-GB" sz="1400" i="1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61097" y="5421388"/>
            <a:ext cx="287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n-lt"/>
              </a:rPr>
              <a:t>Average monochromatic emissivity vs time during a long bakeout</a:t>
            </a:r>
            <a:endParaRPr lang="en-GB" sz="1400" i="1" dirty="0">
              <a:latin typeface="+mn-lt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23529" y="915864"/>
            <a:ext cx="6003130" cy="143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GB" sz="1600" dirty="0" smtClean="0"/>
              <a:t>Very high emissivity </a:t>
            </a:r>
            <a:r>
              <a:rPr lang="el-GR" sz="1600" dirty="0" smtClean="0"/>
              <a:t>ελ</a:t>
            </a:r>
            <a:r>
              <a:rPr lang="en-GB" sz="1600" baseline="-25000" dirty="0" smtClean="0"/>
              <a:t>0.65</a:t>
            </a:r>
            <a:r>
              <a:rPr lang="en-GB" sz="1600" dirty="0" smtClean="0"/>
              <a:t>=0.9</a:t>
            </a:r>
          </a:p>
          <a:p>
            <a:pPr>
              <a:buFont typeface="Wingdings" pitchFamily="2" charset="2"/>
              <a:buChar char="q"/>
            </a:pPr>
            <a:r>
              <a:rPr lang="en-GB" sz="1600" dirty="0" smtClean="0"/>
              <a:t>Long bakeout </a:t>
            </a:r>
            <a:r>
              <a:rPr lang="en-GB" sz="1600" dirty="0"/>
              <a:t>at 1250°C in good (10</a:t>
            </a:r>
            <a:r>
              <a:rPr lang="en-GB" sz="1600" baseline="30000" dirty="0"/>
              <a:t>-7</a:t>
            </a:r>
            <a:r>
              <a:rPr lang="en-GB" sz="1600" dirty="0"/>
              <a:t> mbar) </a:t>
            </a:r>
            <a:r>
              <a:rPr lang="en-GB" sz="1600" dirty="0" smtClean="0"/>
              <a:t>vacuum</a:t>
            </a:r>
          </a:p>
          <a:p>
            <a:pPr>
              <a:buFont typeface="Wingdings" pitchFamily="2" charset="2"/>
              <a:buChar char="q"/>
            </a:pPr>
            <a:r>
              <a:rPr lang="en-GB" sz="1600" dirty="0" smtClean="0"/>
              <a:t>After an initial fall the emissivity appeared to recover and stabilise</a:t>
            </a:r>
          </a:p>
          <a:p>
            <a:pPr>
              <a:buFont typeface="Wingdings" pitchFamily="2" charset="2"/>
              <a:buChar char="q"/>
            </a:pPr>
            <a:r>
              <a:rPr lang="en-GB" sz="1600" dirty="0" smtClean="0"/>
              <a:t>No apparent damage to the coating</a:t>
            </a:r>
            <a:endParaRPr lang="en-GB" sz="1600" dirty="0"/>
          </a:p>
          <a:p>
            <a:pPr eaLnBrk="1" hangingPunct="1">
              <a:buFont typeface="Wingdings" pitchFamily="2" charset="2"/>
              <a:buChar char="q"/>
            </a:pP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2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Cycle Pulse testing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908050"/>
            <a:ext cx="8265210" cy="50006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sz="1600" dirty="0"/>
              <a:t>Following on from the long bakeout a high cycle pulse test was performed on the same sample in order to mimic the thermal cycling of the Mu2e target. </a:t>
            </a:r>
            <a:endParaRPr lang="en-GB" sz="16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 smtClean="0"/>
              <a:t>the </a:t>
            </a:r>
            <a:r>
              <a:rPr lang="en-GB" sz="1600" dirty="0"/>
              <a:t>coated sample was connected to the pulsed power supply </a:t>
            </a:r>
            <a:r>
              <a:rPr lang="en-GB" sz="1600" dirty="0" smtClean="0"/>
              <a:t>which was </a:t>
            </a:r>
            <a:r>
              <a:rPr lang="en-GB" sz="1600" dirty="0"/>
              <a:t>adjusted to supply a 1.8kA pulses at 2Hz.  This resulted in a mean temperature of about 1250°C with </a:t>
            </a:r>
            <a:r>
              <a:rPr lang="en-GB" sz="1600" dirty="0" smtClean="0"/>
              <a:t>a pulsed ΔT </a:t>
            </a:r>
            <a:r>
              <a:rPr lang="en-GB" sz="1600" dirty="0"/>
              <a:t>of 40°C.  </a:t>
            </a:r>
            <a:endParaRPr lang="en-GB" sz="16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 smtClean="0"/>
              <a:t>After </a:t>
            </a:r>
            <a:r>
              <a:rPr lang="en-GB" sz="1600" dirty="0"/>
              <a:t>1 million cycles the test was stopped.  No visible damage to the coating had occurred.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09"/>
          <a:stretch/>
        </p:blipFill>
        <p:spPr bwMode="auto">
          <a:xfrm>
            <a:off x="6948264" y="2708918"/>
            <a:ext cx="1823591" cy="402129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716016" y="3212976"/>
            <a:ext cx="20024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n-lt"/>
              </a:rPr>
              <a:t>Left:</a:t>
            </a:r>
          </a:p>
          <a:p>
            <a:r>
              <a:rPr lang="en-GB" sz="1400" dirty="0" smtClean="0">
                <a:latin typeface="+mn-lt"/>
              </a:rPr>
              <a:t>Predicted temperature fluctuations in a </a:t>
            </a:r>
            <a:r>
              <a:rPr lang="en-GB" sz="1400" dirty="0" err="1" smtClean="0">
                <a:latin typeface="+mn-lt"/>
              </a:rPr>
              <a:t>SiC</a:t>
            </a:r>
            <a:r>
              <a:rPr lang="en-GB" sz="1400" dirty="0" smtClean="0">
                <a:latin typeface="+mn-lt"/>
              </a:rPr>
              <a:t> coated tungsten Mu2e target</a:t>
            </a:r>
          </a:p>
          <a:p>
            <a:endParaRPr lang="en-GB" sz="1400" dirty="0">
              <a:latin typeface="+mn-lt"/>
            </a:endParaRPr>
          </a:p>
          <a:p>
            <a:endParaRPr lang="en-GB" sz="1400" dirty="0" smtClean="0">
              <a:latin typeface="+mn-lt"/>
            </a:endParaRPr>
          </a:p>
          <a:p>
            <a:r>
              <a:rPr lang="en-GB" sz="1400" dirty="0" smtClean="0">
                <a:latin typeface="+mn-lt"/>
              </a:rPr>
              <a:t>Right:</a:t>
            </a:r>
          </a:p>
          <a:p>
            <a:r>
              <a:rPr lang="en-GB" sz="1400" dirty="0" smtClean="0">
                <a:latin typeface="+mn-lt"/>
              </a:rPr>
              <a:t>The sample under test at 1250°C</a:t>
            </a:r>
            <a:endParaRPr lang="en-GB" sz="1400" i="1" dirty="0"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19857"/>
            <a:ext cx="3528392" cy="341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1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5012016"/>
            <a:ext cx="4932040" cy="1845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Thermogravimetric</a:t>
            </a:r>
            <a:r>
              <a:rPr lang="en-GB" dirty="0" smtClean="0"/>
              <a:t>-Analysis (TGA)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00" y="766287"/>
            <a:ext cx="4320000" cy="284069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7104" y="3627021"/>
            <a:ext cx="43200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400" b="1" dirty="0" smtClean="0">
                <a:latin typeface="+mn-lt"/>
              </a:rPr>
              <a:t>In House Test At RAL</a:t>
            </a:r>
            <a:r>
              <a:rPr lang="en-GB" sz="1400" dirty="0" smtClean="0">
                <a:latin typeface="+mn-lt"/>
              </a:rPr>
              <a:t/>
            </a:r>
            <a:br>
              <a:rPr lang="en-GB" sz="1400" dirty="0" smtClean="0">
                <a:latin typeface="+mn-lt"/>
              </a:rPr>
            </a:br>
            <a:r>
              <a:rPr lang="en-GB" sz="1400" dirty="0" smtClean="0">
                <a:latin typeface="+mn-lt"/>
              </a:rPr>
              <a:t>RT </a:t>
            </a:r>
            <a:r>
              <a:rPr lang="en-GB" sz="1400" dirty="0">
                <a:latin typeface="+mn-lt"/>
              </a:rPr>
              <a:t>– </a:t>
            </a:r>
            <a:r>
              <a:rPr lang="en-GB" sz="1400" dirty="0" smtClean="0">
                <a:latin typeface="+mn-lt"/>
              </a:rPr>
              <a:t>1000°C , Tested in air</a:t>
            </a:r>
          </a:p>
          <a:p>
            <a:pPr algn="ctr">
              <a:spcAft>
                <a:spcPts val="0"/>
              </a:spcAft>
            </a:pPr>
            <a:r>
              <a:rPr lang="en-GB" sz="1400" dirty="0" smtClean="0">
                <a:latin typeface="+mn-lt"/>
              </a:rPr>
              <a:t>Oxidation in bare tungsten takes off at ~500°C</a:t>
            </a:r>
          </a:p>
          <a:p>
            <a:pPr algn="ctr">
              <a:spcAft>
                <a:spcPts val="0"/>
              </a:spcAft>
            </a:pPr>
            <a:r>
              <a:rPr lang="en-GB" sz="1400" dirty="0" smtClean="0">
                <a:latin typeface="+mn-lt"/>
              </a:rPr>
              <a:t>Coated sample shows little/no response</a:t>
            </a:r>
          </a:p>
          <a:p>
            <a:pPr algn="ctr">
              <a:spcAft>
                <a:spcPts val="600"/>
              </a:spcAft>
            </a:pPr>
            <a:endParaRPr lang="en-GB" sz="14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1600" y="3656434"/>
            <a:ext cx="432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400" b="1" dirty="0" smtClean="0">
                <a:latin typeface="+mn-lt"/>
              </a:rPr>
              <a:t>Test At Netzsch (external company)</a:t>
            </a:r>
            <a:r>
              <a:rPr lang="en-GB" sz="1400" dirty="0" smtClean="0">
                <a:latin typeface="+mn-lt"/>
              </a:rPr>
              <a:t/>
            </a:r>
            <a:br>
              <a:rPr lang="en-GB" sz="1400" dirty="0" smtClean="0">
                <a:latin typeface="+mn-lt"/>
              </a:rPr>
            </a:br>
            <a:r>
              <a:rPr lang="en-GB" sz="1400" dirty="0" smtClean="0">
                <a:latin typeface="+mn-lt"/>
              </a:rPr>
              <a:t>RT </a:t>
            </a:r>
            <a:r>
              <a:rPr lang="en-GB" sz="1400" dirty="0">
                <a:latin typeface="+mn-lt"/>
              </a:rPr>
              <a:t>– </a:t>
            </a:r>
            <a:r>
              <a:rPr lang="en-GB" sz="1400" dirty="0" smtClean="0">
                <a:latin typeface="+mn-lt"/>
              </a:rPr>
              <a:t>1650°C - RT, Purge in argon/air mix</a:t>
            </a:r>
          </a:p>
          <a:p>
            <a:pPr algn="ctr">
              <a:spcAft>
                <a:spcPts val="0"/>
              </a:spcAft>
            </a:pPr>
            <a:r>
              <a:rPr lang="en-GB" sz="1400" dirty="0">
                <a:latin typeface="+mn-lt"/>
              </a:rPr>
              <a:t>P</a:t>
            </a:r>
            <a:r>
              <a:rPr lang="en-GB" sz="1400" dirty="0" smtClean="0">
                <a:latin typeface="+mn-lt"/>
              </a:rPr>
              <a:t>art of the coating broke away exposing the bare tungsten substrate</a:t>
            </a:r>
          </a:p>
          <a:p>
            <a:pPr algn="ctr">
              <a:spcAft>
                <a:spcPts val="0"/>
              </a:spcAft>
            </a:pPr>
            <a:r>
              <a:rPr lang="en-GB" sz="1400" dirty="0" smtClean="0">
                <a:latin typeface="+mn-lt"/>
              </a:rPr>
              <a:t>Significant mass loss beyond 1300</a:t>
            </a:r>
            <a:r>
              <a:rPr lang="en-GB" sz="1400" dirty="0"/>
              <a:t>°</a:t>
            </a:r>
            <a:r>
              <a:rPr lang="en-GB" sz="1400" dirty="0" smtClean="0">
                <a:latin typeface="+mn-lt"/>
              </a:rPr>
              <a:t>C</a:t>
            </a: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6480212" y="5085184"/>
            <a:ext cx="2484036" cy="1656024"/>
            <a:chOff x="6804248" y="692696"/>
            <a:chExt cx="2160000" cy="144000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692696"/>
              <a:ext cx="2160000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920324" y="1610986"/>
              <a:ext cx="8920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1" dirty="0" smtClean="0">
                  <a:solidFill>
                    <a:schemeClr val="bg1"/>
                  </a:solidFill>
                </a:rPr>
                <a:t>Coating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044357" y="1486387"/>
              <a:ext cx="8920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1" dirty="0" smtClean="0">
                  <a:solidFill>
                    <a:schemeClr val="bg1"/>
                  </a:solidFill>
                </a:rPr>
                <a:t>Substrate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716016" y="5229200"/>
            <a:ext cx="187220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dirty="0" smtClean="0">
                <a:latin typeface="+mn-lt"/>
              </a:rPr>
              <a:t>Right:</a:t>
            </a:r>
          </a:p>
          <a:p>
            <a:pPr>
              <a:spcAft>
                <a:spcPts val="600"/>
              </a:spcAft>
            </a:pPr>
            <a:r>
              <a:rPr lang="en-GB" sz="1400" dirty="0" smtClean="0">
                <a:latin typeface="+mn-lt"/>
              </a:rPr>
              <a:t>Microscope image showing a chip in the coating following the Netzsch TGA test</a:t>
            </a:r>
          </a:p>
          <a:p>
            <a:pPr algn="ctr">
              <a:spcAft>
                <a:spcPts val="600"/>
              </a:spcAft>
            </a:pPr>
            <a:endParaRPr lang="en-GB" sz="1400" dirty="0">
              <a:latin typeface="+mn-lt"/>
            </a:endParaRPr>
          </a:p>
        </p:txBody>
      </p:sp>
      <p:pic>
        <p:nvPicPr>
          <p:cNvPr id="4098" name="Picture 2" descr="J:\Group_photos\2014-12_SiC_coating\IMG_04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t="-1" r="14700" b="1189"/>
          <a:stretch/>
        </p:blipFill>
        <p:spPr bwMode="auto">
          <a:xfrm>
            <a:off x="525101" y="4661026"/>
            <a:ext cx="19529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58250"/>
            <a:ext cx="3460083" cy="2848732"/>
          </a:xfrm>
          <a:prstGeom prst="rect">
            <a:avLst/>
          </a:prstGeom>
          <a:noFill/>
        </p:spPr>
      </p:pic>
      <p:pic>
        <p:nvPicPr>
          <p:cNvPr id="4099" name="Picture 3" descr="J:\Group_photos\2014-06_SiC_W_samples\Sample_2\IMG_0138_side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9" t="8980" r="24992" b="19133"/>
          <a:stretch/>
        </p:blipFill>
        <p:spPr bwMode="auto">
          <a:xfrm>
            <a:off x="2478076" y="4661173"/>
            <a:ext cx="195454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39552" y="6461026"/>
            <a:ext cx="3891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400" dirty="0" smtClean="0">
                <a:latin typeface="+mn-lt"/>
              </a:rPr>
              <a:t>6mm diameter x 1mm thick tungsten disks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9552" y="6191835"/>
            <a:ext cx="1224136" cy="276999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200" dirty="0" smtClean="0">
                <a:latin typeface="+mn-lt"/>
              </a:rPr>
              <a:t>Before Coating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78076" y="6191834"/>
            <a:ext cx="1224136" cy="276999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200" dirty="0" smtClean="0">
                <a:latin typeface="+mn-lt"/>
              </a:rPr>
              <a:t>After Coating</a:t>
            </a:r>
          </a:p>
        </p:txBody>
      </p:sp>
    </p:spTree>
    <p:extLst>
      <p:ext uri="{BB962C8B-B14F-4D97-AF65-F5344CB8AC3E}">
        <p14:creationId xmlns:p14="http://schemas.microsoft.com/office/powerpoint/2010/main" val="424457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012016"/>
            <a:ext cx="4932040" cy="1845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n-GB" dirty="0" err="1" smtClean="0"/>
              <a:t>SiC</a:t>
            </a:r>
            <a:r>
              <a:rPr lang="en-GB" dirty="0" smtClean="0"/>
              <a:t> Coated Wire Preparation for Vacuum/Leak Test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0" b="20538"/>
          <a:stretch/>
        </p:blipFill>
        <p:spPr bwMode="auto">
          <a:xfrm>
            <a:off x="3995936" y="1002106"/>
            <a:ext cx="4817350" cy="2250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3"/>
          <a:stretch/>
        </p:blipFill>
        <p:spPr bwMode="auto">
          <a:xfrm>
            <a:off x="3995936" y="3501008"/>
            <a:ext cx="4817350" cy="2641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868046"/>
            <a:ext cx="3096345" cy="2518312"/>
          </a:xfrm>
          <a:prstGeom prst="rect">
            <a:avLst/>
          </a:prstGeom>
          <a:noFill/>
        </p:spPr>
      </p:pic>
      <p:pic>
        <p:nvPicPr>
          <p:cNvPr id="6146" name="Picture 2" descr="\\te9files\ProjectsHPT\Mu2e\SEM_25Mar2015\unheated_Wwire_0p5mm\300x_15k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6" y="3789040"/>
            <a:ext cx="310153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528" y="3356992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200" dirty="0" smtClean="0">
                <a:latin typeface="+mn-lt"/>
              </a:rPr>
              <a:t>SEM image of a </a:t>
            </a:r>
            <a:r>
              <a:rPr lang="en-GB" sz="1200" dirty="0" err="1" smtClean="0">
                <a:latin typeface="+mn-lt"/>
              </a:rPr>
              <a:t>SiC</a:t>
            </a:r>
            <a:r>
              <a:rPr lang="en-GB" sz="1200" dirty="0" smtClean="0">
                <a:latin typeface="+mn-lt"/>
              </a:rPr>
              <a:t> coated wire prior to heating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8" y="6309040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200" dirty="0" smtClean="0">
                <a:latin typeface="+mn-lt"/>
              </a:rPr>
              <a:t>SEM image of a bare tungsten wire before coating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79498" y="6165304"/>
            <a:ext cx="4833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200" dirty="0" smtClean="0">
                <a:latin typeface="+mn-lt"/>
              </a:rPr>
              <a:t>Close-up photograph of the 50 </a:t>
            </a:r>
            <a:r>
              <a:rPr lang="el-GR" sz="1200" dirty="0" smtClean="0">
                <a:latin typeface="+mn-lt"/>
              </a:rPr>
              <a:t>μ</a:t>
            </a:r>
            <a:r>
              <a:rPr lang="en-GB" sz="1200" dirty="0" smtClean="0">
                <a:latin typeface="+mn-lt"/>
              </a:rPr>
              <a:t>m thick silicon-carbide coating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79498" y="3265009"/>
            <a:ext cx="4833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200" dirty="0" smtClean="0">
                <a:latin typeface="+mn-lt"/>
              </a:rPr>
              <a:t>Sample preparation, note the coated central portion and bare ends</a:t>
            </a:r>
          </a:p>
        </p:txBody>
      </p:sp>
    </p:spTree>
    <p:extLst>
      <p:ext uri="{BB962C8B-B14F-4D97-AF65-F5344CB8AC3E}">
        <p14:creationId xmlns:p14="http://schemas.microsoft.com/office/powerpoint/2010/main" val="289329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Group_photos\2015-02_SiC_coated_wires\IMG_0668_ro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39358" r="8326" b="42010"/>
          <a:stretch/>
        </p:blipFill>
        <p:spPr bwMode="auto">
          <a:xfrm>
            <a:off x="899591" y="4822166"/>
            <a:ext cx="6231451" cy="91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Vacuum/Leak Test of </a:t>
            </a:r>
            <a:r>
              <a:rPr lang="en-GB" dirty="0" err="1" smtClean="0"/>
              <a:t>SiC</a:t>
            </a:r>
            <a:r>
              <a:rPr lang="en-GB" dirty="0" smtClean="0"/>
              <a:t> Coated Wire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11560" y="836712"/>
            <a:ext cx="777686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GB" dirty="0" smtClean="0"/>
              <a:t>Wire heated to </a:t>
            </a:r>
            <a:r>
              <a:rPr lang="en-GB" dirty="0" err="1" smtClean="0"/>
              <a:t>T</a:t>
            </a:r>
            <a:r>
              <a:rPr lang="en-GB" baseline="-25000" dirty="0" err="1" smtClean="0"/>
              <a:t>max</a:t>
            </a:r>
            <a:r>
              <a:rPr lang="en-GB" dirty="0" smtClean="0"/>
              <a:t>=1300°C in 10</a:t>
            </a:r>
            <a:r>
              <a:rPr lang="en-GB" baseline="30000" dirty="0" smtClean="0"/>
              <a:t>-4</a:t>
            </a:r>
            <a:r>
              <a:rPr lang="en-GB" dirty="0" smtClean="0"/>
              <a:t>mbar air</a:t>
            </a:r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Much greater heating power required compared to bare tungsten!</a:t>
            </a:r>
          </a:p>
          <a:p>
            <a:pPr>
              <a:buFont typeface="Wingdings" pitchFamily="2" charset="2"/>
              <a:buChar char="q"/>
            </a:pPr>
            <a:endParaRPr lang="en-GB" dirty="0" smtClean="0"/>
          </a:p>
          <a:p>
            <a:pPr>
              <a:buFont typeface="Wingdings" pitchFamily="2" charset="2"/>
              <a:buChar char="q"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The test was stopped after 5 days.  A white deposit had built up in places.</a:t>
            </a:r>
            <a:endParaRPr lang="en-GB" sz="2000" dirty="0"/>
          </a:p>
          <a:p>
            <a:pPr>
              <a:buFont typeface="Wingdings" pitchFamily="2" charset="2"/>
              <a:buChar char="q"/>
            </a:pPr>
            <a:endParaRPr lang="en-GB" sz="2000" dirty="0"/>
          </a:p>
          <a:p>
            <a:pPr>
              <a:buFont typeface="Wingdings" pitchFamily="2" charset="2"/>
              <a:buChar char="q"/>
            </a:pPr>
            <a:endParaRPr lang="en-GB" dirty="0" smtClean="0"/>
          </a:p>
          <a:p>
            <a:pPr>
              <a:buFont typeface="Wingdings" pitchFamily="2" charset="2"/>
              <a:buChar char="q"/>
            </a:pP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6231451" cy="854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17" y="2968107"/>
            <a:ext cx="6272726" cy="892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14575" y="2555296"/>
            <a:ext cx="6216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err="1" smtClean="0">
                <a:latin typeface="+mn-lt"/>
              </a:rPr>
              <a:t>SiC</a:t>
            </a:r>
            <a:r>
              <a:rPr lang="en-GB" sz="1400" i="1" dirty="0" smtClean="0">
                <a:latin typeface="+mn-lt"/>
              </a:rPr>
              <a:t> coated tungsten wire shortly before heating</a:t>
            </a:r>
            <a:endParaRPr lang="en-GB" sz="1400" i="1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9592" y="3841303"/>
            <a:ext cx="6216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err="1" smtClean="0">
                <a:latin typeface="+mn-lt"/>
              </a:rPr>
              <a:t>SiC</a:t>
            </a:r>
            <a:r>
              <a:rPr lang="en-GB" sz="1400" i="1" dirty="0" smtClean="0">
                <a:latin typeface="+mn-lt"/>
              </a:rPr>
              <a:t> coated tungsten wire shortly after first heating to 1250°C</a:t>
            </a:r>
            <a:endParaRPr lang="en-GB" sz="1400" i="1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87624" y="5669876"/>
            <a:ext cx="62164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err="1" smtClean="0">
                <a:latin typeface="+mn-lt"/>
              </a:rPr>
              <a:t>SiC</a:t>
            </a:r>
            <a:r>
              <a:rPr lang="en-GB" sz="1400" i="1" dirty="0" smtClean="0">
                <a:latin typeface="+mn-lt"/>
              </a:rPr>
              <a:t> coated tungsten wire after 5 days at 1250°C </a:t>
            </a:r>
            <a:r>
              <a:rPr lang="en-GB" sz="1400" i="1" dirty="0">
                <a:latin typeface="+mn-lt"/>
              </a:rPr>
              <a:t>in 10</a:t>
            </a:r>
            <a:r>
              <a:rPr lang="en-GB" sz="1400" i="1" baseline="30000" dirty="0">
                <a:latin typeface="+mn-lt"/>
              </a:rPr>
              <a:t>-4</a:t>
            </a:r>
            <a:r>
              <a:rPr lang="en-GB" sz="1400" i="1" dirty="0">
                <a:latin typeface="+mn-lt"/>
              </a:rPr>
              <a:t>mbar </a:t>
            </a:r>
            <a:r>
              <a:rPr lang="en-GB" sz="1400" i="1" dirty="0" smtClean="0">
                <a:latin typeface="+mn-lt"/>
              </a:rPr>
              <a:t>air</a:t>
            </a:r>
            <a:br>
              <a:rPr lang="en-GB" sz="1400" i="1" dirty="0" smtClean="0">
                <a:latin typeface="+mn-lt"/>
              </a:rPr>
            </a:br>
            <a:r>
              <a:rPr lang="en-GB" sz="1400" i="1" dirty="0" smtClean="0">
                <a:latin typeface="+mn-lt"/>
              </a:rPr>
              <a:t>Note the white deposits</a:t>
            </a:r>
            <a:endParaRPr lang="en-GB" sz="1400" i="1" dirty="0">
              <a:latin typeface="+mn-lt"/>
            </a:endParaRPr>
          </a:p>
          <a:p>
            <a:pPr algn="ctr"/>
            <a:endParaRPr lang="en-GB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217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92696"/>
          </a:xfrm>
        </p:spPr>
        <p:txBody>
          <a:bodyPr/>
          <a:lstStyle/>
          <a:p>
            <a:r>
              <a:rPr lang="en-GB" dirty="0" smtClean="0"/>
              <a:t>SEM Images (Post Heating)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4788024" y="625700"/>
            <a:ext cx="3888432" cy="6120680"/>
            <a:chOff x="4788024" y="625700"/>
            <a:chExt cx="3888432" cy="6120680"/>
          </a:xfrm>
        </p:grpSpPr>
        <p:sp>
          <p:nvSpPr>
            <p:cNvPr id="10" name="Rectangle 9"/>
            <p:cNvSpPr/>
            <p:nvPr/>
          </p:nvSpPr>
          <p:spPr>
            <a:xfrm>
              <a:off x="4788024" y="625700"/>
              <a:ext cx="3888432" cy="61206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58209" y="6251882"/>
              <a:ext cx="3548063" cy="3738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GB" sz="1600" dirty="0" smtClean="0"/>
                <a:t>White Patch (Near End)</a:t>
              </a:r>
              <a:endParaRPr lang="en-GB" sz="1600" dirty="0"/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8209" y="808346"/>
              <a:ext cx="3548063" cy="5416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ounded Rectangular Callout 13"/>
            <p:cNvSpPr/>
            <p:nvPr/>
          </p:nvSpPr>
          <p:spPr>
            <a:xfrm>
              <a:off x="5148064" y="4658371"/>
              <a:ext cx="792088" cy="354805"/>
            </a:xfrm>
            <a:prstGeom prst="wedgeRoundRectCallout">
              <a:avLst>
                <a:gd name="adj1" fmla="val 28927"/>
                <a:gd name="adj2" fmla="val 318863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Carbon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ular Callout 14"/>
            <p:cNvSpPr/>
            <p:nvPr/>
          </p:nvSpPr>
          <p:spPr>
            <a:xfrm>
              <a:off x="6084168" y="5013176"/>
              <a:ext cx="792088" cy="354805"/>
            </a:xfrm>
            <a:prstGeom prst="wedgeRoundRectCallout">
              <a:avLst>
                <a:gd name="adj1" fmla="val -45210"/>
                <a:gd name="adj2" fmla="val 217194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Oxygen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ular Callout 15"/>
            <p:cNvSpPr/>
            <p:nvPr/>
          </p:nvSpPr>
          <p:spPr>
            <a:xfrm>
              <a:off x="7884368" y="4275823"/>
              <a:ext cx="690735" cy="354805"/>
            </a:xfrm>
            <a:prstGeom prst="wedgeRoundRectCallout">
              <a:avLst>
                <a:gd name="adj1" fmla="val -62777"/>
                <a:gd name="adj2" fmla="val 106069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Silicon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ular Callout 16"/>
            <p:cNvSpPr/>
            <p:nvPr/>
          </p:nvSpPr>
          <p:spPr>
            <a:xfrm>
              <a:off x="6480212" y="5445224"/>
              <a:ext cx="1008112" cy="354805"/>
            </a:xfrm>
            <a:prstGeom prst="wedgeRoundRectCallout">
              <a:avLst>
                <a:gd name="adj1" fmla="val 38005"/>
                <a:gd name="adj2" fmla="val 110796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Aluminium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7544" y="620688"/>
            <a:ext cx="3888432" cy="6120680"/>
            <a:chOff x="467544" y="620688"/>
            <a:chExt cx="3888432" cy="6120680"/>
          </a:xfrm>
        </p:grpSpPr>
        <p:sp>
          <p:nvSpPr>
            <p:cNvPr id="3" name="Rectangle 2"/>
            <p:cNvSpPr/>
            <p:nvPr/>
          </p:nvSpPr>
          <p:spPr>
            <a:xfrm>
              <a:off x="467544" y="620688"/>
              <a:ext cx="3888432" cy="61206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903" y="792088"/>
              <a:ext cx="3541713" cy="543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40902" y="6251882"/>
              <a:ext cx="35417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GB" sz="1600" dirty="0" smtClean="0"/>
                <a:t>Centre of Wire (Appears Black)</a:t>
              </a:r>
              <a:endParaRPr lang="en-GB" sz="1600" dirty="0"/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3491881" y="4275823"/>
              <a:ext cx="690735" cy="354805"/>
            </a:xfrm>
            <a:prstGeom prst="wedgeRoundRectCallout">
              <a:avLst>
                <a:gd name="adj1" fmla="val -66421"/>
                <a:gd name="adj2" fmla="val 132077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Silicon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1475656" y="4941168"/>
              <a:ext cx="792088" cy="354805"/>
            </a:xfrm>
            <a:prstGeom prst="wedgeRoundRectCallout">
              <a:avLst>
                <a:gd name="adj1" fmla="val -57919"/>
                <a:gd name="adj2" fmla="val 200644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Carbon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ular Callout 17"/>
            <p:cNvSpPr/>
            <p:nvPr/>
          </p:nvSpPr>
          <p:spPr>
            <a:xfrm>
              <a:off x="2123728" y="5413999"/>
              <a:ext cx="1008112" cy="354805"/>
            </a:xfrm>
            <a:prstGeom prst="wedgeRoundRectCallout">
              <a:avLst>
                <a:gd name="adj1" fmla="val 38005"/>
                <a:gd name="adj2" fmla="val 110796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Aluminium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05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78092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atin typeface="Calibri" pitchFamily="34" charset="0"/>
              </a:rPr>
              <a:t>Emissivity</a:t>
            </a:r>
            <a:endParaRPr lang="en-GB" sz="3200" b="1" dirty="0">
              <a:latin typeface="Calibri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91580" y="3365703"/>
            <a:ext cx="7776864" cy="143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Char char="q"/>
            </a:pPr>
            <a:r>
              <a:rPr lang="en-GB" sz="2000" dirty="0" smtClean="0"/>
              <a:t>Single Wavelength Method</a:t>
            </a:r>
          </a:p>
          <a:p>
            <a:pPr algn="ctr">
              <a:buFont typeface="Wingdings" pitchFamily="2" charset="2"/>
              <a:buChar char="q"/>
            </a:pPr>
            <a:r>
              <a:rPr lang="en-GB" sz="2000" dirty="0" smtClean="0"/>
              <a:t>Energy Balance Method</a:t>
            </a:r>
          </a:p>
          <a:p>
            <a:pPr>
              <a:buFont typeface="Wingdings" pitchFamily="2" charset="2"/>
              <a:buChar char="q"/>
            </a:pPr>
            <a:endParaRPr lang="en-GB" sz="2000" dirty="0"/>
          </a:p>
          <a:p>
            <a:pPr>
              <a:buFont typeface="Wingdings" pitchFamily="2" charset="2"/>
              <a:buChar char="q"/>
            </a:pPr>
            <a:endParaRPr lang="en-GB" sz="2000" dirty="0"/>
          </a:p>
          <a:p>
            <a:pPr>
              <a:buFont typeface="Wingdings" pitchFamily="2" charset="2"/>
              <a:buChar char="q"/>
            </a:pPr>
            <a:endParaRPr lang="en-GB" dirty="0" smtClean="0"/>
          </a:p>
          <a:p>
            <a:pPr>
              <a:buFont typeface="Wingdings" pitchFamily="2" charset="2"/>
              <a:buChar char="q"/>
            </a:pP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0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Likely Scenario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 bwMode="auto">
              <a:xfrm>
                <a:off x="684135" y="836712"/>
                <a:ext cx="7776864" cy="51125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2"/>
                  <a:buChar char="q"/>
                </a:pPr>
                <a:r>
                  <a:rPr lang="en-GB" sz="1600" dirty="0" smtClean="0"/>
                  <a:t>The white substance is most likely silica (SiO</a:t>
                </a:r>
                <a:r>
                  <a:rPr lang="en-GB" sz="1600" baseline="-25000" dirty="0" smtClean="0"/>
                  <a:t>2</a:t>
                </a:r>
                <a:r>
                  <a:rPr lang="en-GB" sz="1600" dirty="0"/>
                  <a:t>)</a:t>
                </a:r>
                <a:endParaRPr lang="en-GB" sz="1600" dirty="0" smtClean="0"/>
              </a:p>
              <a:p>
                <a:pPr>
                  <a:buFont typeface="Wingdings" pitchFamily="2" charset="2"/>
                  <a:buChar char="q"/>
                </a:pPr>
                <a:r>
                  <a:rPr lang="en-GB" sz="1600" dirty="0" smtClean="0"/>
                  <a:t>High Temperature oxidation of silicon carbide can apparently occur in either a “</a:t>
                </a:r>
                <a:r>
                  <a:rPr lang="en-GB" sz="1600" b="1" dirty="0" smtClean="0"/>
                  <a:t>Passive</a:t>
                </a:r>
                <a:r>
                  <a:rPr lang="en-GB" sz="1600" dirty="0" smtClean="0"/>
                  <a:t>” or an “</a:t>
                </a:r>
                <a:r>
                  <a:rPr lang="en-GB" sz="1600" b="1" dirty="0" smtClean="0"/>
                  <a:t>Active</a:t>
                </a:r>
                <a:r>
                  <a:rPr lang="en-GB" sz="1600" dirty="0" smtClean="0"/>
                  <a:t>” mode</a:t>
                </a:r>
              </a:p>
              <a:p>
                <a:pPr>
                  <a:buFont typeface="Wingdings" pitchFamily="2" charset="2"/>
                  <a:buChar char="q"/>
                </a:pPr>
                <a:r>
                  <a:rPr lang="en-GB" sz="1600" dirty="0" smtClean="0"/>
                  <a:t>Neither mechanism is desirable</a:t>
                </a:r>
              </a:p>
              <a:p>
                <a:pPr>
                  <a:buFont typeface="Wingdings" pitchFamily="2" charset="2"/>
                  <a:buChar char="q"/>
                </a:pPr>
                <a:endParaRPr lang="en-GB" sz="1600" dirty="0"/>
              </a:p>
              <a:p>
                <a:pPr>
                  <a:buFont typeface="+mj-lt"/>
                  <a:buAutoNum type="arabicPeriod"/>
                </a:pPr>
                <a:r>
                  <a:rPr lang="en-GB" sz="1600" b="1" i="1" dirty="0" smtClean="0"/>
                  <a:t>Passive Oxidation </a:t>
                </a:r>
                <a:r>
                  <a:rPr lang="en-GB" sz="1600" dirty="0" smtClean="0">
                    <a:ea typeface="Cambria Math"/>
                  </a:rPr>
                  <a:t>⇨ </a:t>
                </a:r>
                <a:r>
                  <a:rPr lang="en-GB" sz="1600" dirty="0"/>
                  <a:t>The black coating turns white</a:t>
                </a:r>
                <a:r>
                  <a:rPr lang="en-GB" sz="1600" dirty="0" smtClean="0"/>
                  <a:t>!</a:t>
                </a:r>
              </a:p>
              <a:p>
                <a:pPr marL="0" indent="0">
                  <a:buNone/>
                </a:pPr>
                <a:r>
                  <a:rPr lang="en-GB" sz="1600" dirty="0" smtClean="0"/>
                  <a:t/>
                </a:r>
                <a:br>
                  <a:rPr lang="en-GB" sz="1600" dirty="0" smtClean="0"/>
                </a:br>
                <a:r>
                  <a:rPr lang="en-GB" sz="1600" dirty="0" smtClean="0"/>
                  <a:t>Forms a protective (white) oxide film which limits further attack of the </a:t>
                </a:r>
                <a:r>
                  <a:rPr lang="en-GB" sz="1600" dirty="0" err="1" smtClean="0"/>
                  <a:t>SiC</a:t>
                </a:r>
                <a:r>
                  <a:rPr lang="en-GB" sz="1600" dirty="0"/>
                  <a:t/>
                </a:r>
                <a:br>
                  <a:rPr lang="en-GB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6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SiC</m:t>
                      </m:r>
                      <m:d>
                        <m:dPr>
                          <m:ctrlP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s</m:t>
                          </m:r>
                        </m:e>
                      </m:d>
                      <m:r>
                        <a:rPr lang="en-GB" sz="16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ox>
                            <m:boxPr>
                              <m:ctrlPr>
                                <a:rPr lang="en-GB" sz="1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GB" sz="16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GB" sz="1600" b="0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GB" sz="1600" b="0" i="0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a:rPr lang="en-GB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g</m:t>
                          </m:r>
                        </m:e>
                      </m:d>
                      <m:r>
                        <a:rPr lang="en-GB" sz="16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GB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      </m:t>
                          </m:r>
                        </m:e>
                      </m:groupChr>
                      <m:r>
                        <a:rPr lang="en-GB" sz="16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Si</m:t>
                      </m:r>
                      <m:sSub>
                        <m:sSubPr>
                          <m:ctrlP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a:rPr lang="en-GB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s</m:t>
                          </m:r>
                        </m:e>
                      </m:d>
                      <m:r>
                        <a:rPr lang="en-GB" sz="16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CO</m:t>
                      </m:r>
                      <m:d>
                        <m:dPr>
                          <m:ctrlP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g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600" i="0">
                          <a:solidFill>
                            <a:srgbClr val="FF0000"/>
                          </a:solidFill>
                          <a:latin typeface="Cambria Math"/>
                        </a:rPr>
                        <m:t>SiC</m:t>
                      </m:r>
                      <m:d>
                        <m:dPr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s</m:t>
                          </m:r>
                        </m:e>
                      </m:d>
                      <m:r>
                        <a:rPr lang="en-GB" sz="1600" i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a:rPr lang="en-GB" sz="1600" i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g</m:t>
                          </m:r>
                        </m:e>
                      </m:d>
                      <m:r>
                        <a:rPr lang="en-GB" sz="1600" i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GB" sz="1600" i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sz="1600" i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      </m:t>
                          </m:r>
                        </m:e>
                      </m:groupChr>
                      <m:r>
                        <a:rPr lang="en-GB" sz="1600" i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600" i="0">
                          <a:solidFill>
                            <a:srgbClr val="FF0000"/>
                          </a:solidFill>
                          <a:latin typeface="Cambria Math"/>
                        </a:rPr>
                        <m:t>Si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a:rPr lang="en-GB" sz="1600" i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s</m:t>
                          </m:r>
                        </m:e>
                      </m:d>
                      <m:r>
                        <a:rPr lang="en-GB" sz="1600" i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1600" i="0">
                          <a:solidFill>
                            <a:srgbClr val="FF0000"/>
                          </a:solidFill>
                          <a:latin typeface="Cambria Math"/>
                        </a:rPr>
                        <m:t>C</m:t>
                      </m:r>
                      <m:sSub>
                        <m:sSubPr>
                          <m:ctrlPr>
                            <a:rPr lang="en-GB" sz="16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a:rPr lang="en-GB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16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g</m:t>
                          </m:r>
                        </m:e>
                      </m:d>
                    </m:oMath>
                  </m:oMathPara>
                </a14:m>
                <a:r>
                  <a:rPr lang="en-GB" sz="1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/>
                </a:r>
                <a:br>
                  <a:rPr lang="en-GB" sz="1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</a:br>
                <a:r>
                  <a:rPr lang="en-GB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GB" sz="1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GB" sz="1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+mj-lt"/>
                  <a:buAutoNum type="arabicPeriod" startAt="2"/>
                </a:pPr>
                <a:r>
                  <a:rPr lang="en-GB" sz="1600" b="1" i="1" dirty="0" smtClean="0"/>
                  <a:t>Active Oxidation</a:t>
                </a:r>
                <a:r>
                  <a:rPr lang="en-GB" sz="1600" dirty="0">
                    <a:ea typeface="Cambria Math"/>
                  </a:rPr>
                  <a:t> ⇨ </a:t>
                </a:r>
                <a:r>
                  <a:rPr lang="en-GB" sz="1600" dirty="0"/>
                  <a:t>The coating rapidly erodes away</a:t>
                </a:r>
                <a:r>
                  <a:rPr lang="en-GB" sz="1600" dirty="0" smtClean="0"/>
                  <a:t>!</a:t>
                </a:r>
              </a:p>
              <a:p>
                <a:pPr marL="0" indent="0">
                  <a:buNone/>
                </a:pPr>
                <a:r>
                  <a:rPr lang="en-GB" sz="1600" dirty="0" smtClean="0"/>
                  <a:t/>
                </a:r>
                <a:br>
                  <a:rPr lang="en-GB" sz="1600" dirty="0" smtClean="0"/>
                </a:br>
                <a:r>
                  <a:rPr lang="en-GB" sz="1600" dirty="0" smtClean="0"/>
                  <a:t>Forms a volatile oxide  and may lead to recession of the </a:t>
                </a:r>
                <a:r>
                  <a:rPr lang="en-GB" sz="1600" dirty="0" err="1" smtClean="0"/>
                  <a:t>SiC</a:t>
                </a:r>
                <a:r>
                  <a:rPr lang="en-GB" sz="1600" dirty="0" smtClean="0"/>
                  <a:t> layer</a:t>
                </a:r>
                <a:r>
                  <a:rPr lang="en-GB" sz="1600" dirty="0"/>
                  <a:t/>
                </a:r>
                <a:br>
                  <a:rPr lang="en-GB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600">
                          <a:solidFill>
                            <a:srgbClr val="FF0000"/>
                          </a:solidFill>
                          <a:latin typeface="Cambria Math"/>
                        </a:rPr>
                        <m:t>SiC</m:t>
                      </m:r>
                      <m:d>
                        <m:dPr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s</m:t>
                          </m:r>
                        </m:e>
                      </m:d>
                      <m:r>
                        <a:rPr lang="en-GB" sz="160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6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a:rPr lang="en-GB" sz="16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g</m:t>
                          </m:r>
                        </m:e>
                      </m:d>
                      <m:r>
                        <a:rPr lang="en-GB" sz="160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GB" sz="16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sz="16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      </m:t>
                          </m:r>
                        </m:e>
                      </m:groupChr>
                      <m:r>
                        <a:rPr lang="en-GB" sz="160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600">
                          <a:solidFill>
                            <a:srgbClr val="FF0000"/>
                          </a:solidFill>
                          <a:latin typeface="Cambria Math"/>
                        </a:rPr>
                        <m:t>SiO</m:t>
                      </m:r>
                      <m:d>
                        <m:dPr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g</m:t>
                          </m:r>
                        </m:e>
                      </m:d>
                      <m:r>
                        <a:rPr lang="en-GB" sz="160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1600">
                          <a:solidFill>
                            <a:srgbClr val="FF0000"/>
                          </a:solidFill>
                          <a:latin typeface="Cambria Math"/>
                        </a:rPr>
                        <m:t>CO</m:t>
                      </m:r>
                      <m:d>
                        <m:dPr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g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600">
                          <a:solidFill>
                            <a:srgbClr val="FF0000"/>
                          </a:solidFill>
                          <a:latin typeface="Cambria Math"/>
                        </a:rPr>
                        <m:t>SiC</m:t>
                      </m:r>
                      <m:d>
                        <m:dPr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s</m:t>
                          </m:r>
                        </m:e>
                      </m:d>
                      <m:r>
                        <a:rPr lang="en-GB" sz="160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ox>
                            <m:boxPr>
                              <m:ctrlPr>
                                <a:rPr lang="en-GB" sz="16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GB" sz="16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GB" sz="16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GB" sz="16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  <m:r>
                            <m:rPr>
                              <m:sty m:val="p"/>
                            </m:rPr>
                            <a:rPr lang="en-GB" sz="16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a:rPr lang="en-GB" sz="16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g</m:t>
                          </m:r>
                        </m:e>
                      </m:d>
                      <m:r>
                        <a:rPr lang="en-GB" sz="160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GB" sz="16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sz="16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      </m:t>
                          </m:r>
                        </m:e>
                      </m:groupChr>
                      <m:r>
                        <a:rPr lang="en-GB" sz="160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600">
                          <a:solidFill>
                            <a:srgbClr val="FF0000"/>
                          </a:solidFill>
                          <a:latin typeface="Cambria Math"/>
                        </a:rPr>
                        <m:t>SiO</m:t>
                      </m:r>
                      <m:d>
                        <m:dPr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g</m:t>
                          </m:r>
                        </m:e>
                      </m:d>
                      <m:r>
                        <a:rPr lang="en-GB" sz="160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1600">
                          <a:solidFill>
                            <a:srgbClr val="FF0000"/>
                          </a:solidFill>
                          <a:latin typeface="Cambria Math"/>
                        </a:rPr>
                        <m:t>C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6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a:rPr lang="en-GB" sz="16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g</m:t>
                          </m:r>
                        </m:e>
                      </m:d>
                    </m:oMath>
                  </m:oMathPara>
                </a14:m>
                <a:r>
                  <a:rPr lang="en-GB" sz="1600" dirty="0" smtClean="0">
                    <a:solidFill>
                      <a:srgbClr val="FF0000"/>
                    </a:solidFill>
                    <a:latin typeface="Cambria Math"/>
                  </a:rPr>
                  <a:t/>
                </a:r>
                <a:br>
                  <a:rPr lang="en-GB" sz="1600" dirty="0" smtClean="0">
                    <a:solidFill>
                      <a:srgbClr val="FF0000"/>
                    </a:solidFill>
                    <a:latin typeface="Cambria Math"/>
                  </a:rPr>
                </a:br>
                <a:endParaRPr lang="en-GB" sz="1600" dirty="0" smtClean="0"/>
              </a:p>
              <a:p>
                <a:pPr>
                  <a:buFont typeface="Wingdings" pitchFamily="2" charset="2"/>
                  <a:buChar char="q"/>
                </a:pPr>
                <a:endParaRPr lang="en-GB" sz="1600" dirty="0"/>
              </a:p>
              <a:p>
                <a:pPr>
                  <a:buFont typeface="Wingdings" pitchFamily="2" charset="2"/>
                  <a:buChar char="q"/>
                </a:pPr>
                <a:endParaRPr lang="en-GB" sz="1600" dirty="0"/>
              </a:p>
              <a:p>
                <a:pPr>
                  <a:buFont typeface="Wingdings" pitchFamily="2" charset="2"/>
                  <a:buChar char="q"/>
                </a:pPr>
                <a:endParaRPr lang="en-GB" sz="1600" dirty="0" smtClean="0"/>
              </a:p>
              <a:p>
                <a:pPr>
                  <a:buFont typeface="Wingdings" pitchFamily="2" charset="2"/>
                  <a:buChar char="q"/>
                </a:pPr>
                <a:endParaRPr lang="en-GB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135" y="836712"/>
                <a:ext cx="7776864" cy="5112568"/>
              </a:xfrm>
              <a:prstGeom prst="rect">
                <a:avLst/>
              </a:prstGeom>
              <a:blipFill rotWithShape="1">
                <a:blip r:embed="rId2"/>
                <a:stretch>
                  <a:fillRect l="-392" t="-358" r="-5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84135" y="2132856"/>
            <a:ext cx="6696177" cy="165618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84135" y="4077072"/>
            <a:ext cx="6696177" cy="15841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79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n-GB" dirty="0" smtClean="0"/>
              <a:t>Test to Failure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99939" y="836712"/>
            <a:ext cx="777686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GB" sz="1600" dirty="0"/>
              <a:t>A second coated wire was mounted in the vacuum/leak test rig.  After bakeout it was run at about 1250°C in good (about 10</a:t>
            </a:r>
            <a:r>
              <a:rPr lang="en-GB" sz="1600" baseline="30000" dirty="0"/>
              <a:t>-7</a:t>
            </a:r>
            <a:r>
              <a:rPr lang="en-GB" sz="1600" dirty="0"/>
              <a:t> mbar) vacuum for three weeks. </a:t>
            </a:r>
            <a:r>
              <a:rPr lang="en-GB" sz="1600" dirty="0" smtClean="0"/>
              <a:t>No </a:t>
            </a:r>
            <a:r>
              <a:rPr lang="en-GB" sz="1600" dirty="0"/>
              <a:t>noticeable degradation of the coating occurred.  </a:t>
            </a:r>
            <a:endParaRPr lang="en-GB" sz="1600" dirty="0" smtClean="0"/>
          </a:p>
          <a:p>
            <a:pPr>
              <a:buFont typeface="Wingdings" pitchFamily="2" charset="2"/>
              <a:buChar char="q"/>
            </a:pPr>
            <a:r>
              <a:rPr lang="en-GB" sz="1600" dirty="0" smtClean="0"/>
              <a:t>Then the </a:t>
            </a:r>
            <a:r>
              <a:rPr lang="en-GB" sz="1600" dirty="0"/>
              <a:t>air leak was opened and adjusted to run at a total pressure of 10</a:t>
            </a:r>
            <a:r>
              <a:rPr lang="en-GB" sz="1600" baseline="30000" dirty="0"/>
              <a:t>-4</a:t>
            </a:r>
            <a:r>
              <a:rPr lang="en-GB" sz="1600" dirty="0"/>
              <a:t> mbar.  During the next few days a gradual build-up of white deposits along the full length of the wire was observed.  </a:t>
            </a:r>
            <a:r>
              <a:rPr lang="en-GB" sz="1600" dirty="0" smtClean="0"/>
              <a:t>After 1 week the </a:t>
            </a:r>
            <a:r>
              <a:rPr lang="en-GB" sz="1600" dirty="0"/>
              <a:t>coating had almost completely disappeared leaving behind a shiny tungsten wire running at about 1700°C. </a:t>
            </a:r>
          </a:p>
          <a:p>
            <a:pPr>
              <a:buFont typeface="Wingdings" pitchFamily="2" charset="2"/>
              <a:buChar char="q"/>
            </a:pPr>
            <a:endParaRPr lang="en-GB" sz="2000" dirty="0"/>
          </a:p>
          <a:p>
            <a:pPr>
              <a:buFont typeface="Wingdings" pitchFamily="2" charset="2"/>
              <a:buChar char="q"/>
            </a:pPr>
            <a:endParaRPr lang="en-GB" dirty="0" smtClean="0"/>
          </a:p>
          <a:p>
            <a:pPr>
              <a:buFont typeface="Wingdings" pitchFamily="2" charset="2"/>
              <a:buChar char="q"/>
            </a:pP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7" name="Picture 2" descr="J:\Group_photos\2015-02_SiC_coated_wires\Wire6\after_cro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"/>
          <a:stretch/>
        </p:blipFill>
        <p:spPr bwMode="auto">
          <a:xfrm>
            <a:off x="323528" y="4688306"/>
            <a:ext cx="7920000" cy="198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J:\Group_photos\2015-02_SiC_coated_wires\Wire6\Wire6_180d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08" y="2852936"/>
            <a:ext cx="7920000" cy="164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8268" y="2924944"/>
            <a:ext cx="9242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BEFORE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7388" y="4760315"/>
            <a:ext cx="7802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AFTER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99009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n-GB" dirty="0" smtClean="0"/>
              <a:t>Silicon-Carbide Coatings Summary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99939" y="836712"/>
            <a:ext cx="777686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en-GB" dirty="0"/>
              <a:t>The silicon carbide coatings </a:t>
            </a:r>
            <a:r>
              <a:rPr lang="en-GB" dirty="0" smtClean="0"/>
              <a:t>performed </a:t>
            </a:r>
            <a:r>
              <a:rPr lang="en-GB" dirty="0"/>
              <a:t>very well in a good </a:t>
            </a:r>
            <a:r>
              <a:rPr lang="en-GB" dirty="0" smtClean="0"/>
              <a:t>vacuum of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10</a:t>
            </a:r>
            <a:r>
              <a:rPr lang="en-GB" baseline="30000" dirty="0" smtClean="0"/>
              <a:t>-6 </a:t>
            </a:r>
            <a:r>
              <a:rPr lang="en-GB" dirty="0" smtClean="0"/>
              <a:t>mbar </a:t>
            </a:r>
            <a:r>
              <a:rPr lang="en-GB" dirty="0" smtClean="0"/>
              <a:t>or better… 	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 smtClean="0"/>
              <a:t>	</a:t>
            </a:r>
            <a:r>
              <a:rPr lang="en-GB" dirty="0"/>
              <a:t>high </a:t>
            </a:r>
            <a:r>
              <a:rPr lang="en-GB" dirty="0" smtClean="0"/>
              <a:t>emissivity </a:t>
            </a:r>
            <a:r>
              <a:rPr lang="en-GB" sz="2000" dirty="0" smtClean="0">
                <a:solidFill>
                  <a:srgbClr val="00CC00"/>
                </a:solidFill>
              </a:rPr>
              <a:t>✔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 smtClean="0"/>
              <a:t>	survived thermal cycling between room temperature and 1500°C </a:t>
            </a:r>
            <a:r>
              <a:rPr lang="en-GB" sz="2000" dirty="0" smtClean="0">
                <a:solidFill>
                  <a:srgbClr val="00CC00"/>
                </a:solidFill>
              </a:rPr>
              <a:t>✔</a:t>
            </a:r>
            <a:endParaRPr lang="en-GB" sz="20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 smtClean="0"/>
              <a:t>	survived long bakeout 10 weeks </a:t>
            </a:r>
            <a:r>
              <a:rPr lang="en-GB" sz="2000" dirty="0" smtClean="0">
                <a:solidFill>
                  <a:srgbClr val="00CC00"/>
                </a:solidFill>
              </a:rPr>
              <a:t>✔</a:t>
            </a:r>
            <a:r>
              <a:rPr lang="en-GB" dirty="0" smtClean="0"/>
              <a:t>	</a:t>
            </a:r>
            <a:endParaRPr lang="en-GB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 smtClean="0"/>
              <a:t>	survived 1 million 40°C pulses at 1250°C </a:t>
            </a:r>
            <a:r>
              <a:rPr lang="en-GB" dirty="0" err="1" smtClean="0"/>
              <a:t>T</a:t>
            </a:r>
            <a:r>
              <a:rPr lang="en-GB" baseline="-25000" dirty="0" err="1" smtClean="0"/>
              <a:t>mean</a:t>
            </a:r>
            <a:r>
              <a:rPr lang="en-GB" baseline="-25000" dirty="0" smtClean="0"/>
              <a:t> </a:t>
            </a:r>
            <a:r>
              <a:rPr lang="en-GB" sz="2000" dirty="0" smtClean="0">
                <a:solidFill>
                  <a:srgbClr val="00CC00"/>
                </a:solidFill>
              </a:rPr>
              <a:t>✔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…but quickly failed when the vacuum quality was reduced to 10</a:t>
            </a:r>
            <a:r>
              <a:rPr lang="en-GB" baseline="30000" dirty="0" smtClean="0"/>
              <a:t>-4</a:t>
            </a:r>
            <a:r>
              <a:rPr lang="en-GB" dirty="0" smtClean="0"/>
              <a:t> </a:t>
            </a:r>
            <a:r>
              <a:rPr lang="en-GB" dirty="0"/>
              <a:t>mbar </a:t>
            </a:r>
            <a:r>
              <a:rPr lang="en-GB" sz="2000" dirty="0">
                <a:solidFill>
                  <a:srgbClr val="FF0000"/>
                </a:solidFill>
              </a:rPr>
              <a:t>✘</a:t>
            </a:r>
            <a:endParaRPr lang="en-GB" sz="20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q"/>
            </a:pPr>
            <a:endParaRPr lang="en-GB" dirty="0" smtClean="0"/>
          </a:p>
          <a:p>
            <a:pPr>
              <a:buFont typeface="Wingdings" pitchFamily="2" charset="2"/>
              <a:buChar char="q"/>
            </a:pPr>
            <a:r>
              <a:rPr lang="en-GB" dirty="0" smtClean="0"/>
              <a:t>For </a:t>
            </a:r>
            <a:r>
              <a:rPr lang="en-GB" dirty="0"/>
              <a:t>this reason the silicon carbide </a:t>
            </a:r>
            <a:r>
              <a:rPr lang="en-GB" b="1" i="1" dirty="0"/>
              <a:t>cannot be recommended</a:t>
            </a:r>
            <a:r>
              <a:rPr lang="en-GB" i="1" dirty="0"/>
              <a:t> </a:t>
            </a:r>
            <a:r>
              <a:rPr lang="en-GB" dirty="0"/>
              <a:t>as </a:t>
            </a:r>
            <a:r>
              <a:rPr lang="en-GB" dirty="0" smtClean="0"/>
              <a:t>an oxidation resistant </a:t>
            </a:r>
            <a:r>
              <a:rPr lang="en-GB" dirty="0"/>
              <a:t>target </a:t>
            </a:r>
            <a:r>
              <a:rPr lang="en-GB" dirty="0" smtClean="0"/>
              <a:t>coating</a:t>
            </a:r>
            <a:endParaRPr lang="en-GB" dirty="0"/>
          </a:p>
          <a:p>
            <a:pPr>
              <a:buFont typeface="Wingdings" pitchFamily="2" charset="2"/>
              <a:buChar char="q"/>
            </a:pPr>
            <a:endParaRPr lang="en-GB" sz="1600" dirty="0" smtClean="0"/>
          </a:p>
          <a:p>
            <a:pPr>
              <a:buFont typeface="Wingdings" pitchFamily="2" charset="2"/>
              <a:buChar char="q"/>
            </a:pPr>
            <a:endParaRPr lang="en-GB" sz="1600" dirty="0"/>
          </a:p>
          <a:p>
            <a:pPr>
              <a:buFont typeface="Wingdings" pitchFamily="2" charset="2"/>
              <a:buChar char="q"/>
            </a:pPr>
            <a:endParaRPr lang="en-GB" sz="1600" dirty="0"/>
          </a:p>
          <a:p>
            <a:pPr>
              <a:buFont typeface="Wingdings" pitchFamily="2" charset="2"/>
              <a:buChar char="q"/>
            </a:pPr>
            <a:endParaRPr lang="en-GB" sz="1600" dirty="0" smtClean="0"/>
          </a:p>
          <a:p>
            <a:pPr>
              <a:buFont typeface="Wingdings" pitchFamily="2" charset="2"/>
              <a:buChar char="q"/>
            </a:pPr>
            <a:endParaRPr lang="en-GB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81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78092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Calibri" pitchFamily="34" charset="0"/>
              </a:rPr>
              <a:t>Iridium Coatings</a:t>
            </a:r>
          </a:p>
        </p:txBody>
      </p:sp>
    </p:spTree>
    <p:extLst>
      <p:ext uri="{BB962C8B-B14F-4D97-AF65-F5344CB8AC3E}">
        <p14:creationId xmlns:p14="http://schemas.microsoft.com/office/powerpoint/2010/main" val="331112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41" y="755503"/>
            <a:ext cx="4316413" cy="42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"/>
            <a:ext cx="9144000" cy="836613"/>
          </a:xfrm>
        </p:spPr>
        <p:txBody>
          <a:bodyPr/>
          <a:lstStyle/>
          <a:p>
            <a:r>
              <a:rPr lang="en-GB" dirty="0" smtClean="0"/>
              <a:t>Oxidation Recession Rates for Tungsten and Iridium at 1700°C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1" y="755503"/>
            <a:ext cx="4320000" cy="426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51520" y="5085184"/>
            <a:ext cx="4248472" cy="16561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000" dirty="0" smtClean="0"/>
              <a:t>RA Perkins</a:t>
            </a:r>
            <a:r>
              <a:rPr lang="en-GB" sz="1000" dirty="0"/>
              <a:t>, </a:t>
            </a:r>
            <a:r>
              <a:rPr lang="en-GB" sz="1000" dirty="0" smtClean="0"/>
              <a:t>WL </a:t>
            </a:r>
            <a:r>
              <a:rPr lang="en-GB" sz="1000" dirty="0"/>
              <a:t>Price and </a:t>
            </a:r>
            <a:r>
              <a:rPr lang="en-GB" sz="1000" dirty="0" smtClean="0"/>
              <a:t>DD </a:t>
            </a:r>
            <a:r>
              <a:rPr lang="en-GB" sz="1000" dirty="0"/>
              <a:t>Crooks, “Oxidation of Tungsten at </a:t>
            </a:r>
            <a:r>
              <a:rPr lang="en-GB" sz="1000" dirty="0" smtClean="0"/>
              <a:t>Ultra-High Temperatures</a:t>
            </a:r>
            <a:r>
              <a:rPr lang="en-GB" sz="1000" dirty="0"/>
              <a:t>,” Lockheed Missiles and Space Company, November 1962</a:t>
            </a:r>
            <a:r>
              <a:rPr lang="en-GB" sz="1000" dirty="0" smtClean="0"/>
              <a:t>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000" dirty="0" smtClean="0"/>
              <a:t>RW </a:t>
            </a:r>
            <a:r>
              <a:rPr lang="en-GB" sz="1000" dirty="0"/>
              <a:t>Bartlett, “Tungsten Oxidation Kinetics at High Temperatures,” Transactions of </a:t>
            </a:r>
            <a:r>
              <a:rPr lang="en-GB" sz="1000" dirty="0" smtClean="0"/>
              <a:t>the Metallurgical </a:t>
            </a:r>
            <a:r>
              <a:rPr lang="en-GB" sz="1000" dirty="0"/>
              <a:t>Society of AIME, </a:t>
            </a:r>
            <a:r>
              <a:rPr lang="en-GB" sz="1000" dirty="0" smtClean="0"/>
              <a:t>vol.230</a:t>
            </a:r>
            <a:r>
              <a:rPr lang="en-GB" sz="1000" dirty="0"/>
              <a:t>, </a:t>
            </a:r>
            <a:r>
              <a:rPr lang="en-GB" sz="1000" dirty="0" smtClean="0"/>
              <a:t>p.1097</a:t>
            </a:r>
            <a:r>
              <a:rPr lang="en-GB" sz="1000" dirty="0"/>
              <a:t>, </a:t>
            </a:r>
            <a:r>
              <a:rPr lang="en-GB" sz="1000" dirty="0" smtClean="0"/>
              <a:t>1964.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000" dirty="0"/>
              <a:t>H U Anderson, “Kinetic studies of the reactions </a:t>
            </a:r>
            <a:r>
              <a:rPr lang="en-GB" sz="1000" dirty="0" smtClean="0"/>
              <a:t>occurring </a:t>
            </a:r>
            <a:r>
              <a:rPr lang="en-GB" sz="1000" dirty="0"/>
              <a:t>between tungsten and gasses </a:t>
            </a:r>
            <a:r>
              <a:rPr lang="en-GB" sz="1000" dirty="0" smtClean="0"/>
              <a:t>at low </a:t>
            </a:r>
            <a:r>
              <a:rPr lang="en-GB" sz="1000" dirty="0"/>
              <a:t>pressure and high temperature,” PhD Thesis, University of California </a:t>
            </a:r>
            <a:r>
              <a:rPr lang="en-GB" sz="1000" dirty="0" smtClean="0"/>
              <a:t>Lawrence Laboratory</a:t>
            </a:r>
            <a:r>
              <a:rPr lang="en-GB" sz="1000" dirty="0"/>
              <a:t>, UCRL-10135, Apr 1962</a:t>
            </a:r>
            <a:r>
              <a:rPr lang="en-GB" sz="1000" dirty="0" smtClean="0"/>
              <a:t>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000" dirty="0"/>
              <a:t>J Eisinger, “Adsorption of Oxygen on Tungsten,” Journal of Chemical Physics, </a:t>
            </a:r>
            <a:r>
              <a:rPr lang="en-GB" sz="1000" dirty="0" smtClean="0"/>
              <a:t>vol.30, p.412</a:t>
            </a:r>
            <a:r>
              <a:rPr lang="en-GB" sz="1000" dirty="0"/>
              <a:t>, 1959.</a:t>
            </a:r>
            <a:endParaRPr lang="en-GB" sz="1000" dirty="0" smtClean="0"/>
          </a:p>
          <a:p>
            <a:pPr>
              <a:buFont typeface="Wingdings" pitchFamily="2" charset="2"/>
              <a:buChar char="q"/>
            </a:pPr>
            <a:endParaRPr lang="en-GB" sz="2000" dirty="0"/>
          </a:p>
          <a:p>
            <a:pPr>
              <a:buFont typeface="Wingdings" pitchFamily="2" charset="2"/>
              <a:buChar char="q"/>
            </a:pPr>
            <a:endParaRPr lang="en-GB" sz="2000" dirty="0"/>
          </a:p>
          <a:p>
            <a:pPr>
              <a:buFont typeface="Wingdings" pitchFamily="2" charset="2"/>
              <a:buChar char="q"/>
            </a:pPr>
            <a:endParaRPr lang="en-GB" dirty="0" smtClean="0"/>
          </a:p>
          <a:p>
            <a:pPr>
              <a:buFont typeface="Wingdings" pitchFamily="2" charset="2"/>
              <a:buChar char="q"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1092923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u="sng" dirty="0" smtClean="0">
                <a:latin typeface="+mn-lt"/>
              </a:rPr>
              <a:t>Tungsten</a:t>
            </a:r>
            <a:endParaRPr lang="en-GB" u="sng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2320" y="1096344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u="sng" dirty="0" smtClean="0">
                <a:latin typeface="+mn-lt"/>
              </a:rPr>
              <a:t>Iridium</a:t>
            </a:r>
            <a:endParaRPr lang="en-GB" u="sng" dirty="0">
              <a:latin typeface="+mn-lt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716016" y="5085184"/>
            <a:ext cx="417646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000" dirty="0" smtClean="0"/>
              <a:t>H </a:t>
            </a:r>
            <a:r>
              <a:rPr lang="en-GB" sz="1000" dirty="0" err="1" smtClean="0"/>
              <a:t>Jehn</a:t>
            </a:r>
            <a:r>
              <a:rPr lang="en-GB" sz="1000" dirty="0" smtClean="0"/>
              <a:t>, R Volker and MI Ismail, “Iridium Losses During Oxidation,” Platinum Metals Review, Vol.22, Issue 3, p.92, 1978.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000" dirty="0" smtClean="0"/>
              <a:t>RT </a:t>
            </a:r>
            <a:r>
              <a:rPr lang="en-GB" sz="1000" dirty="0" err="1" smtClean="0"/>
              <a:t>Wimber</a:t>
            </a:r>
            <a:r>
              <a:rPr lang="en-GB" sz="1000" dirty="0" smtClean="0"/>
              <a:t>, SW Hills, NK Wahl and CR </a:t>
            </a:r>
            <a:r>
              <a:rPr lang="en-GB" sz="1000" dirty="0" err="1" smtClean="0"/>
              <a:t>Tempero</a:t>
            </a:r>
            <a:r>
              <a:rPr lang="en-GB" sz="1000" dirty="0" smtClean="0"/>
              <a:t>, “Kinetics of Evaporation / Oxidation of Iridium”, Metallurgical Transactions A, Vol.8, p.193, 1977.</a:t>
            </a:r>
          </a:p>
          <a:p>
            <a:pPr>
              <a:buFont typeface="Wingdings" pitchFamily="2" charset="2"/>
              <a:buChar char="q"/>
            </a:pPr>
            <a:endParaRPr lang="en-GB" sz="2000" dirty="0"/>
          </a:p>
          <a:p>
            <a:pPr>
              <a:buFont typeface="Wingdings" pitchFamily="2" charset="2"/>
              <a:buChar char="q"/>
            </a:pPr>
            <a:endParaRPr lang="en-GB" sz="2000" dirty="0"/>
          </a:p>
          <a:p>
            <a:pPr>
              <a:buFont typeface="Wingdings" pitchFamily="2" charset="2"/>
              <a:buChar char="q"/>
            </a:pPr>
            <a:endParaRPr lang="en-GB" dirty="0" smtClean="0"/>
          </a:p>
          <a:p>
            <a:pPr>
              <a:buFont typeface="Wingdings" pitchFamily="2" charset="2"/>
              <a:buChar char="q"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6021288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66700" algn="l"/>
              </a:tabLst>
            </a:pPr>
            <a:r>
              <a:rPr lang="en-GB" sz="1600" dirty="0" smtClean="0">
                <a:latin typeface="Cambria Math"/>
                <a:ea typeface="Cambria Math"/>
              </a:rPr>
              <a:t>⇨</a:t>
            </a:r>
            <a:r>
              <a:rPr lang="en-GB" sz="1600" dirty="0">
                <a:latin typeface="+mn-lt"/>
              </a:rPr>
              <a:t>	</a:t>
            </a:r>
            <a:r>
              <a:rPr lang="en-GB" sz="1600" dirty="0" smtClean="0">
                <a:latin typeface="+mn-lt"/>
              </a:rPr>
              <a:t>Would like ~100</a:t>
            </a:r>
            <a:r>
              <a:rPr lang="el-GR" sz="1600" dirty="0" smtClean="0">
                <a:latin typeface="+mn-lt"/>
              </a:rPr>
              <a:t>μ</a:t>
            </a:r>
            <a:r>
              <a:rPr lang="en-GB" sz="1600" dirty="0" smtClean="0">
                <a:latin typeface="+mn-lt"/>
              </a:rPr>
              <a:t>m thick iridium</a:t>
            </a:r>
            <a:br>
              <a:rPr lang="en-GB" sz="1600" dirty="0" smtClean="0">
                <a:latin typeface="+mn-lt"/>
              </a:rPr>
            </a:br>
            <a:r>
              <a:rPr lang="en-GB" sz="1600" dirty="0" smtClean="0">
                <a:latin typeface="+mn-lt"/>
              </a:rPr>
              <a:t>	coating for 1 year life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94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805296" cy="836613"/>
          </a:xfrm>
        </p:spPr>
        <p:txBody>
          <a:bodyPr/>
          <a:lstStyle/>
          <a:p>
            <a:r>
              <a:rPr lang="en-GB" dirty="0" smtClean="0"/>
              <a:t>Iridium Coatings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9553" y="764704"/>
            <a:ext cx="511256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i="1" dirty="0" smtClean="0"/>
              <a:t>In early stages of investigation…</a:t>
            </a:r>
          </a:p>
          <a:p>
            <a:pPr marL="0" indent="0">
              <a:buNone/>
            </a:pPr>
            <a:r>
              <a:rPr lang="en-GB" sz="1600" dirty="0" smtClean="0"/>
              <a:t>Potential iridium coating processes include sputter coating, electro-deposition from molten salts, and chemical vapour deposition</a:t>
            </a:r>
          </a:p>
          <a:p>
            <a:pPr marL="0" indent="0">
              <a:buNone/>
            </a:pPr>
            <a:endParaRPr lang="en-GB" sz="1600" b="1" i="1" dirty="0" smtClean="0"/>
          </a:p>
          <a:p>
            <a:pPr marL="0" indent="0">
              <a:buNone/>
            </a:pPr>
            <a:r>
              <a:rPr lang="en-GB" sz="1600" b="1" i="1" dirty="0" smtClean="0"/>
              <a:t>Chemical </a:t>
            </a:r>
            <a:r>
              <a:rPr lang="en-GB" sz="1600" b="1" i="1" dirty="0"/>
              <a:t>Vapour Deposition (</a:t>
            </a:r>
            <a:r>
              <a:rPr lang="en-GB" sz="1600" b="1" i="1" dirty="0" smtClean="0"/>
              <a:t>CVD)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 smtClean="0"/>
              <a:t>Coatings of 100</a:t>
            </a:r>
            <a:r>
              <a:rPr lang="el-GR" sz="1600" dirty="0" smtClean="0"/>
              <a:t>μ</a:t>
            </a:r>
            <a:r>
              <a:rPr lang="en-GB" sz="1600" dirty="0" smtClean="0"/>
              <a:t>m or more possible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 smtClean="0"/>
              <a:t>UK company developing iridium coatings for ESA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 smtClean="0"/>
              <a:t>Metal-organic precursor, niobium substrate, 300 – 400°C deposition temperature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 smtClean="0"/>
              <a:t>Have not tried tungsten substrate yet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 smtClean="0"/>
              <a:t>W and </a:t>
            </a:r>
            <a:r>
              <a:rPr lang="en-GB" sz="1600" dirty="0" err="1" smtClean="0"/>
              <a:t>Ir</a:t>
            </a:r>
            <a:r>
              <a:rPr lang="en-GB" sz="1600" dirty="0" smtClean="0"/>
              <a:t> are compatible - have deposited tungsten coatings on iridium substrates in the past</a:t>
            </a:r>
          </a:p>
          <a:p>
            <a:pPr marL="0" indent="0">
              <a:buNone/>
            </a:pPr>
            <a:endParaRPr lang="en-GB" sz="1600" b="1" i="1" dirty="0" smtClean="0"/>
          </a:p>
          <a:p>
            <a:pPr marL="0" indent="0">
              <a:buNone/>
            </a:pPr>
            <a:r>
              <a:rPr lang="en-GB" sz="1600" b="1" i="1" dirty="0" smtClean="0"/>
              <a:t>Sputter Coating</a:t>
            </a:r>
            <a:endParaRPr lang="en-GB" sz="1600" b="1" i="1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 smtClean="0"/>
              <a:t>Generally very thin coatings on optical elements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 err="1" smtClean="0"/>
              <a:t>Fermilab</a:t>
            </a:r>
            <a:r>
              <a:rPr lang="en-GB" sz="1600" dirty="0" smtClean="0"/>
              <a:t> have produced 5 </a:t>
            </a:r>
            <a:r>
              <a:rPr lang="el-GR" sz="1600" dirty="0" smtClean="0"/>
              <a:t>μ</a:t>
            </a:r>
            <a:r>
              <a:rPr lang="en-GB" sz="1600" dirty="0" smtClean="0"/>
              <a:t>m iridium coating on a 0.5mm diameter tungsten wire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 smtClean="0"/>
              <a:t>Rotating sample fixture to achieve uniform coating</a:t>
            </a:r>
          </a:p>
          <a:p>
            <a:pPr>
              <a:buFont typeface="Wingdings" panose="05000000000000000000" pitchFamily="2" charset="2"/>
              <a:buChar char="q"/>
            </a:pPr>
            <a:endParaRPr lang="en-GB" sz="2000" dirty="0"/>
          </a:p>
          <a:p>
            <a:pPr>
              <a:buFont typeface="Wingdings" panose="05000000000000000000" pitchFamily="2" charset="2"/>
              <a:buChar char="q"/>
            </a:pPr>
            <a:endParaRPr lang="en-GB" sz="2000" dirty="0"/>
          </a:p>
          <a:p>
            <a:pPr>
              <a:buFont typeface="Wingdings" panose="05000000000000000000" pitchFamily="2" charset="2"/>
              <a:buChar char="q"/>
            </a:pPr>
            <a:endParaRPr lang="en-GB" dirty="0" smtClean="0"/>
          </a:p>
          <a:p>
            <a:pPr>
              <a:buFont typeface="Wingdings" panose="05000000000000000000" pitchFamily="2" charset="2"/>
              <a:buChar char="q"/>
            </a:pP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7170" name="Picture 2" descr="J:\Group_photos\2015-10_Mu2e_SEM_IrCoatings\P10102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1" b="11898"/>
          <a:stretch/>
        </p:blipFill>
        <p:spPr bwMode="auto">
          <a:xfrm rot="16200000">
            <a:off x="4045648" y="1759648"/>
            <a:ext cx="6858000" cy="333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81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n-GB" dirty="0" smtClean="0"/>
              <a:t>SEM Images of the Iridium Sputter Coating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 rot="5400000">
            <a:off x="5808990" y="3298637"/>
            <a:ext cx="5482396" cy="75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 smtClean="0"/>
              <a:t>Wire + 5 </a:t>
            </a:r>
            <a:r>
              <a:rPr lang="el-GR" dirty="0"/>
              <a:t>μ</a:t>
            </a:r>
            <a:r>
              <a:rPr lang="en-GB" dirty="0"/>
              <a:t>m </a:t>
            </a:r>
            <a:r>
              <a:rPr lang="en-GB" dirty="0" smtClean="0"/>
              <a:t>Iridium Coating</a:t>
            </a:r>
            <a:endParaRPr lang="en-GB" dirty="0"/>
          </a:p>
        </p:txBody>
      </p:sp>
      <p:pic>
        <p:nvPicPr>
          <p:cNvPr id="8" name="Picture 2" descr="J:\Group_photos\2015-10_Mu2e_SEM_IrCoatings\SEM_29Oct2015\FNAL_BareW_3000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4" y="3825654"/>
            <a:ext cx="354512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J:\Group_photos\2015-10_Mu2e_SEM_IrCoatings\SEM_29Oct2015\FNAL_5um_IrCoat_3000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46" y="3807187"/>
            <a:ext cx="354512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J:\Group_photos\2015-10_Mu2e_SEM_IrCoatings\SEM_29Oct2015\FNAL_5um_IrCoat_300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280" y="927187"/>
            <a:ext cx="354512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J:\Group_photos\2015-10_Mu2e_SEM_IrCoatings\SEM_29Oct2015\FNAL_BareW_300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5" y="920130"/>
            <a:ext cx="354512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 bwMode="auto">
          <a:xfrm rot="5400000">
            <a:off x="1381006" y="3272130"/>
            <a:ext cx="5482396" cy="75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 smtClean="0"/>
              <a:t>Bare Tungsten Wire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99295" y="908720"/>
            <a:ext cx="4300697" cy="57969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26546" y="908720"/>
            <a:ext cx="4300697" cy="57969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3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" y="12779"/>
            <a:ext cx="9144000" cy="101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 smtClean="0"/>
              <a:t>Emissivity Definitions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24" y="2717497"/>
            <a:ext cx="3600000" cy="315601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5076056" y="5775647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+mn-lt"/>
              </a:rPr>
              <a:t>Monochromatic emissivity </a:t>
            </a:r>
            <a:r>
              <a:rPr lang="en-GB" sz="1200" dirty="0">
                <a:latin typeface="+mn-lt"/>
              </a:rPr>
              <a:t>of tungsten as a function of temperature and wavelength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50256" y="765151"/>
            <a:ext cx="7938168" cy="16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GB" b="1" dirty="0">
                <a:solidFill>
                  <a:prstClr val="black"/>
                </a:solidFill>
              </a:rPr>
              <a:t>Monochromatic emissivity (</a:t>
            </a:r>
            <a:r>
              <a:rPr lang="el-GR" b="1" dirty="0">
                <a:solidFill>
                  <a:prstClr val="black"/>
                </a:solidFill>
              </a:rPr>
              <a:t>ελ</a:t>
            </a:r>
            <a:r>
              <a:rPr lang="en-GB" b="1" dirty="0">
                <a:solidFill>
                  <a:prstClr val="black"/>
                </a:solidFill>
              </a:rPr>
              <a:t>)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GB" dirty="0" smtClean="0">
                <a:solidFill>
                  <a:prstClr val="black"/>
                </a:solidFill>
              </a:rPr>
              <a:t>Widely quoted as it is used in optical </a:t>
            </a:r>
            <a:r>
              <a:rPr lang="en-GB" dirty="0" err="1" smtClean="0">
                <a:solidFill>
                  <a:prstClr val="black"/>
                </a:solidFill>
              </a:rPr>
              <a:t>pyrometry</a:t>
            </a:r>
            <a:endParaRPr lang="en-GB" dirty="0" smtClean="0">
              <a:solidFill>
                <a:prstClr val="black"/>
              </a:solidFill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en-GB" dirty="0" smtClean="0">
                <a:solidFill>
                  <a:prstClr val="black"/>
                </a:solidFill>
              </a:rPr>
              <a:t>Useful for relative comparison, effect of surface roughness, </a:t>
            </a:r>
            <a:r>
              <a:rPr lang="en-GB" dirty="0" err="1" smtClean="0">
                <a:solidFill>
                  <a:prstClr val="black"/>
                </a:solidFill>
              </a:rPr>
              <a:t>etc</a:t>
            </a:r>
            <a:endParaRPr lang="en-GB" dirty="0" smtClean="0">
              <a:solidFill>
                <a:prstClr val="black"/>
              </a:solidFill>
            </a:endParaRPr>
          </a:p>
          <a:p>
            <a:pPr marL="0" indent="0" eaLnBrk="1" hangingPunct="1">
              <a:buNone/>
            </a:pPr>
            <a:endParaRPr lang="en-GB" sz="1200" dirty="0">
              <a:solidFill>
                <a:prstClr val="black"/>
              </a:solidFill>
            </a:endParaRPr>
          </a:p>
          <a:p>
            <a:pPr marL="0" indent="0" eaLnBrk="1" hangingPunct="1">
              <a:buNone/>
            </a:pPr>
            <a:r>
              <a:rPr lang="en-GB" b="1" dirty="0">
                <a:solidFill>
                  <a:prstClr val="black"/>
                </a:solidFill>
              </a:rPr>
              <a:t>Total hemispherical emissivity (</a:t>
            </a:r>
            <a:r>
              <a:rPr lang="el-GR" b="1" dirty="0">
                <a:solidFill>
                  <a:prstClr val="black"/>
                </a:solidFill>
              </a:rPr>
              <a:t>ε</a:t>
            </a:r>
            <a:r>
              <a:rPr lang="en-GB" b="1" dirty="0">
                <a:solidFill>
                  <a:prstClr val="black"/>
                </a:solidFill>
              </a:rPr>
              <a:t>HT)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GB" dirty="0" smtClean="0">
                <a:solidFill>
                  <a:prstClr val="black"/>
                </a:solidFill>
              </a:rPr>
              <a:t>Gives the full picture for radiative heat transfer</a:t>
            </a:r>
          </a:p>
          <a:p>
            <a:pPr lvl="1" eaLnBrk="1" hangingPunct="1">
              <a:buFont typeface="Wingdings" pitchFamily="2" charset="2"/>
              <a:buChar char="q"/>
            </a:pP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92" y="2841883"/>
            <a:ext cx="3600000" cy="293376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899992" y="5775647"/>
            <a:ext cx="36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Black-body emissive power versus temperature of a black body</a:t>
            </a:r>
          </a:p>
        </p:txBody>
      </p:sp>
    </p:spTree>
    <p:extLst>
      <p:ext uri="{BB962C8B-B14F-4D97-AF65-F5344CB8AC3E}">
        <p14:creationId xmlns:p14="http://schemas.microsoft.com/office/powerpoint/2010/main" val="188292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ontent Placeholder 2"/>
          <p:cNvSpPr txBox="1">
            <a:spLocks/>
          </p:cNvSpPr>
          <p:nvPr/>
        </p:nvSpPr>
        <p:spPr bwMode="auto">
          <a:xfrm>
            <a:off x="366304" y="998204"/>
            <a:ext cx="4306936" cy="43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itchFamily="2" charset="2"/>
              <a:buChar char="q"/>
            </a:pPr>
            <a:r>
              <a:rPr lang="en-GB" dirty="0" smtClean="0">
                <a:solidFill>
                  <a:prstClr val="black"/>
                </a:solidFill>
              </a:rPr>
              <a:t>Hollow cylindrical sample with a little hole in one wall, heated with D.C.</a:t>
            </a:r>
            <a:br>
              <a:rPr lang="en-GB" dirty="0" smtClean="0">
                <a:solidFill>
                  <a:prstClr val="black"/>
                </a:solidFill>
              </a:rPr>
            </a:br>
            <a:endParaRPr lang="en-GB" dirty="0" smtClean="0">
              <a:solidFill>
                <a:prstClr val="black"/>
              </a:solidFill>
            </a:endParaRPr>
          </a:p>
          <a:p>
            <a:pPr eaLnBrk="1" hangingPunct="1">
              <a:buFont typeface="Wingdings" pitchFamily="2" charset="2"/>
              <a:buChar char="q"/>
            </a:pPr>
            <a:endParaRPr lang="en-GB" dirty="0" smtClean="0">
              <a:solidFill>
                <a:prstClr val="black"/>
              </a:solidFill>
            </a:endParaRPr>
          </a:p>
          <a:p>
            <a:pPr eaLnBrk="1" hangingPunct="1">
              <a:buFont typeface="Wingdings" pitchFamily="2" charset="2"/>
              <a:buChar char="q"/>
            </a:pPr>
            <a:endParaRPr lang="en-GB" dirty="0">
              <a:solidFill>
                <a:prstClr val="black"/>
              </a:solidFill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en-GB" dirty="0" smtClean="0">
                <a:solidFill>
                  <a:prstClr val="black"/>
                </a:solidFill>
              </a:rPr>
              <a:t>Use an Optical Pyrometer to:</a:t>
            </a:r>
          </a:p>
          <a:p>
            <a:pPr lvl="1" eaLnBrk="1" hangingPunct="1"/>
            <a:r>
              <a:rPr lang="en-GB" dirty="0" smtClean="0">
                <a:solidFill>
                  <a:prstClr val="black"/>
                </a:solidFill>
              </a:rPr>
              <a:t>Measure </a:t>
            </a:r>
            <a:r>
              <a:rPr lang="en-GB" b="1" dirty="0">
                <a:solidFill>
                  <a:prstClr val="black"/>
                </a:solidFill>
              </a:rPr>
              <a:t>black body temperature </a:t>
            </a:r>
            <a:r>
              <a:rPr lang="en-GB" dirty="0" smtClean="0">
                <a:solidFill>
                  <a:prstClr val="black"/>
                </a:solidFill>
              </a:rPr>
              <a:t>(</a:t>
            </a:r>
            <a:r>
              <a:rPr lang="en-GB" dirty="0" err="1" smtClean="0">
                <a:solidFill>
                  <a:prstClr val="black"/>
                </a:solidFill>
              </a:rPr>
              <a:t>T</a:t>
            </a:r>
            <a:r>
              <a:rPr lang="en-GB" baseline="-25000" dirty="0" err="1" smtClean="0">
                <a:solidFill>
                  <a:prstClr val="black"/>
                </a:solidFill>
              </a:rPr>
              <a:t>true</a:t>
            </a:r>
            <a:r>
              <a:rPr lang="en-GB" dirty="0" smtClean="0">
                <a:solidFill>
                  <a:prstClr val="black"/>
                </a:solidFill>
              </a:rPr>
              <a:t>) by looking through the little hole</a:t>
            </a:r>
          </a:p>
          <a:p>
            <a:pPr lvl="1" eaLnBrk="1" hangingPunct="1"/>
            <a:r>
              <a:rPr lang="en-GB" dirty="0" smtClean="0">
                <a:solidFill>
                  <a:prstClr val="black"/>
                </a:solidFill>
              </a:rPr>
              <a:t>Measure </a:t>
            </a:r>
            <a:r>
              <a:rPr lang="en-GB" b="1" dirty="0">
                <a:solidFill>
                  <a:prstClr val="black"/>
                </a:solidFill>
              </a:rPr>
              <a:t>surface temperature </a:t>
            </a:r>
            <a:r>
              <a:rPr lang="en-GB" dirty="0" smtClean="0">
                <a:solidFill>
                  <a:prstClr val="black"/>
                </a:solidFill>
              </a:rPr>
              <a:t>(</a:t>
            </a:r>
            <a:r>
              <a:rPr lang="en-GB" dirty="0" err="1" smtClean="0">
                <a:solidFill>
                  <a:prstClr val="black"/>
                </a:solidFill>
              </a:rPr>
              <a:t>T</a:t>
            </a:r>
            <a:r>
              <a:rPr lang="en-GB" baseline="-25000" dirty="0" err="1" smtClean="0">
                <a:solidFill>
                  <a:prstClr val="black"/>
                </a:solidFill>
              </a:rPr>
              <a:t>obs</a:t>
            </a:r>
            <a:r>
              <a:rPr lang="en-GB" dirty="0" smtClean="0">
                <a:solidFill>
                  <a:prstClr val="black"/>
                </a:solidFill>
              </a:rPr>
              <a:t>)</a:t>
            </a:r>
            <a:br>
              <a:rPr lang="en-GB" dirty="0" smtClean="0">
                <a:solidFill>
                  <a:prstClr val="black"/>
                </a:solidFill>
              </a:rPr>
            </a:br>
            <a:endParaRPr lang="en-GB" dirty="0">
              <a:solidFill>
                <a:prstClr val="black"/>
              </a:solidFill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en-GB" dirty="0" smtClean="0">
                <a:solidFill>
                  <a:prstClr val="black"/>
                </a:solidFill>
              </a:rPr>
              <a:t>Calculate the emissivity by rearranging Planck’s radiation law to the form: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3" name="Title 7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Monochromatic Emissivity Measurement Concept</a:t>
            </a:r>
            <a:endParaRPr lang="en-GB" dirty="0"/>
          </a:p>
        </p:txBody>
      </p:sp>
      <p:pic>
        <p:nvPicPr>
          <p:cNvPr id="4148" name="Picture 52" descr="J:\Group_photos\2014-02_Mu2e_W_testing\IMG_03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4" b="25477"/>
          <a:stretch/>
        </p:blipFill>
        <p:spPr bwMode="auto">
          <a:xfrm>
            <a:off x="4644488" y="4221485"/>
            <a:ext cx="43200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04528" y="5695915"/>
            <a:ext cx="3600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Micro-ridged tungsten emissivity samples </a:t>
            </a:r>
            <a:b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before (above) and after (below) </a:t>
            </a: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heating</a:t>
            </a:r>
            <a:endParaRPr lang="en-GB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59" name="Picture 63" descr="x8 zoom with measuremen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4864"/>
            <a:ext cx="2252037" cy="169182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96616" y="4869160"/>
            <a:ext cx="432048" cy="3600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/>
          <p:cNvCxnSpPr>
            <a:stCxn id="2" idx="0"/>
            <a:endCxn id="4159" idx="2"/>
          </p:cNvCxnSpPr>
          <p:nvPr/>
        </p:nvCxnSpPr>
        <p:spPr>
          <a:xfrm flipV="1">
            <a:off x="6012640" y="3896693"/>
            <a:ext cx="189435" cy="9724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64" name="Picture 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74983"/>
            <a:ext cx="4824536" cy="9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029973"/>
              </p:ext>
            </p:extLst>
          </p:nvPr>
        </p:nvGraphicFramePr>
        <p:xfrm>
          <a:off x="1619672" y="4581525"/>
          <a:ext cx="1368152" cy="1122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Equation" r:id="rId6" imgW="812447" imgH="672808" progId="Equation.3">
                  <p:embed/>
                </p:oleObj>
              </mc:Choice>
              <mc:Fallback>
                <p:oleObj name="Equation" r:id="rId6" imgW="812447" imgH="672808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4581525"/>
                        <a:ext cx="1368152" cy="11229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943078" y="1041812"/>
            <a:ext cx="3879568" cy="43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itchFamily="2" charset="2"/>
              <a:buChar char="q"/>
            </a:pPr>
            <a:r>
              <a:rPr lang="en-GB" b="1" dirty="0" smtClean="0">
                <a:solidFill>
                  <a:prstClr val="black"/>
                </a:solidFill>
              </a:rPr>
              <a:t>Various surface treatments:</a:t>
            </a:r>
            <a:r>
              <a:rPr lang="en-GB" dirty="0" smtClean="0">
                <a:solidFill>
                  <a:prstClr val="black"/>
                </a:solidFill>
              </a:rPr>
              <a:t/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Polished, Ground, EDM, micro-grooves, </a:t>
            </a:r>
            <a:r>
              <a:rPr lang="en-GB" dirty="0" err="1" smtClean="0">
                <a:solidFill>
                  <a:prstClr val="black"/>
                </a:solidFill>
              </a:rPr>
              <a:t>SiC</a:t>
            </a:r>
            <a:r>
              <a:rPr lang="en-GB" dirty="0" smtClean="0">
                <a:solidFill>
                  <a:prstClr val="black"/>
                </a:solidFill>
              </a:rPr>
              <a:t> coated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71448" y="2474893"/>
            <a:ext cx="166504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Close-up </a:t>
            </a: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view of 25 micron wide laser machined </a:t>
            </a: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groves</a:t>
            </a:r>
            <a:endParaRPr lang="en-GB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00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Monochromatic Emissivity Results</a:t>
            </a:r>
            <a:endParaRPr lang="en-GB" dirty="0"/>
          </a:p>
        </p:txBody>
      </p:sp>
      <p:pic>
        <p:nvPicPr>
          <p:cNvPr id="5122" name="Picture 2" descr="J:\Group_photos\2013-12_Mu2e_tungsten_testing\180C30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 t="2107" r="4881"/>
          <a:stretch/>
        </p:blipFill>
        <p:spPr bwMode="auto">
          <a:xfrm>
            <a:off x="3635896" y="782180"/>
            <a:ext cx="5324476" cy="415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:\Group_photos\2013-12_Mu2e_tungsten_testing\IMG_03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25692" r="38008" b="37154"/>
          <a:stretch/>
        </p:blipFill>
        <p:spPr bwMode="auto">
          <a:xfrm rot="10800000">
            <a:off x="7143900" y="4961577"/>
            <a:ext cx="1816472" cy="18714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81088" y="692697"/>
            <a:ext cx="29387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GB" b="1" dirty="0" smtClean="0">
                <a:solidFill>
                  <a:prstClr val="black"/>
                </a:solidFill>
              </a:rPr>
              <a:t>Results in </a:t>
            </a:r>
            <a:r>
              <a:rPr lang="en-GB" b="1" dirty="0">
                <a:solidFill>
                  <a:prstClr val="black"/>
                </a:solidFill>
              </a:rPr>
              <a:t>order of highest emissivity:</a:t>
            </a:r>
            <a:r>
              <a:rPr lang="en-GB" dirty="0" smtClean="0">
                <a:solidFill>
                  <a:prstClr val="black"/>
                </a:solidFill>
              </a:rPr>
              <a:t/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(1) micro-ribbed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(2) </a:t>
            </a:r>
            <a:r>
              <a:rPr lang="en-GB" dirty="0" err="1" smtClean="0">
                <a:solidFill>
                  <a:prstClr val="black"/>
                </a:solidFill>
              </a:rPr>
              <a:t>SiC</a:t>
            </a:r>
            <a:r>
              <a:rPr lang="en-GB" dirty="0" smtClean="0">
                <a:solidFill>
                  <a:prstClr val="black"/>
                </a:solidFill>
              </a:rPr>
              <a:t> coated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(3) EDM machined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(4) Ground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(5) Polished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4941168"/>
            <a:ext cx="23042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Above:  operating the optical</a:t>
            </a:r>
            <a:b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pyrometer</a:t>
            </a:r>
            <a:b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Right:  </a:t>
            </a:r>
            <a:r>
              <a:rPr lang="en-GB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iew down the</a:t>
            </a:r>
            <a:b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telescope</a:t>
            </a:r>
            <a:b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Left:  tungsten sample</a:t>
            </a:r>
            <a:b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measurements</a:t>
            </a:r>
            <a:endParaRPr lang="en-GB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861674"/>
            <a:ext cx="5066531" cy="400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42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Total Hemispherical Emissivity Measurement Concept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 bwMode="auto">
              <a:xfrm>
                <a:off x="611560" y="911300"/>
                <a:ext cx="3888432" cy="5311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600"/>
                  </a:spcBef>
                  <a:spcAft>
                    <a:spcPts val="1200"/>
                  </a:spcAft>
                  <a:buNone/>
                </a:pPr>
                <a:r>
                  <a:rPr lang="en-GB" b="1" dirty="0">
                    <a:solidFill>
                      <a:prstClr val="black"/>
                    </a:solidFill>
                  </a:rPr>
                  <a:t>E</a:t>
                </a:r>
                <a:r>
                  <a:rPr lang="en-GB" b="1" dirty="0" smtClean="0">
                    <a:solidFill>
                      <a:prstClr val="black"/>
                    </a:solidFill>
                  </a:rPr>
                  <a:t>quilibrium Energy-Balance Method:</a:t>
                </a:r>
              </a:p>
              <a:p>
                <a:pPr>
                  <a:spcBef>
                    <a:spcPts val="600"/>
                  </a:spcBef>
                  <a:spcAft>
                    <a:spcPts val="1200"/>
                  </a:spcAft>
                  <a:buFont typeface="Wingdings" pitchFamily="2" charset="2"/>
                  <a:buChar char="q"/>
                </a:pPr>
                <a:r>
                  <a:rPr lang="en-GB" dirty="0" smtClean="0"/>
                  <a:t>Power deposited between voltage taps found from</a:t>
                </a:r>
                <a:br>
                  <a:rPr lang="en-GB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𝑖𝑛</m:t>
                        </m:r>
                      </m:sub>
                    </m:sSub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/>
                      </a:rPr>
                      <m:t>𝑉𝐼</m:t>
                    </m:r>
                  </m:oMath>
                </a14:m>
                <a:endParaRPr lang="en-GB" b="0" dirty="0" smtClean="0">
                  <a:solidFill>
                    <a:srgbClr val="0070C0"/>
                  </a:solidFill>
                </a:endParaRPr>
              </a:p>
              <a:p>
                <a:pPr>
                  <a:spcBef>
                    <a:spcPts val="600"/>
                  </a:spcBef>
                  <a:spcAft>
                    <a:spcPts val="1200"/>
                  </a:spcAft>
                  <a:buFont typeface="Wingdings" pitchFamily="2" charset="2"/>
                  <a:buChar char="q"/>
                </a:pPr>
                <a:r>
                  <a:rPr lang="en-GB" dirty="0" smtClean="0"/>
                  <a:t>Conduction loss found from</a:t>
                </a:r>
                <a:br>
                  <a:rPr lang="en-GB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𝑐𝑜𝑛𝑑</m:t>
                        </m:r>
                      </m:sub>
                    </m:sSub>
                    <m:r>
                      <a:rPr lang="en-GB" i="1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/>
                      </a:rPr>
                      <m:t>𝑘𝐴</m:t>
                    </m:r>
                    <m:f>
                      <m:fPr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𝑑𝑇</m:t>
                        </m:r>
                      </m:num>
                      <m:den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𝑑𝑍</m:t>
                        </m:r>
                      </m:den>
                    </m:f>
                  </m:oMath>
                </a14:m>
                <a:endParaRPr lang="en-GB" dirty="0" smtClean="0"/>
              </a:p>
              <a:p>
                <a:pPr>
                  <a:spcBef>
                    <a:spcPts val="600"/>
                  </a:spcBef>
                  <a:spcAft>
                    <a:spcPts val="1200"/>
                  </a:spcAft>
                  <a:buFont typeface="Wingdings" pitchFamily="2" charset="2"/>
                  <a:buChar char="q"/>
                </a:pPr>
                <a:r>
                  <a:rPr lang="en-GB" dirty="0" smtClean="0">
                    <a:solidFill>
                      <a:prstClr val="black"/>
                    </a:solidFill>
                  </a:rPr>
                  <a:t>Radiation loss found from</a:t>
                </a:r>
                <a:br>
                  <a:rPr lang="en-GB" dirty="0" smtClean="0">
                    <a:solidFill>
                      <a:prstClr val="black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𝑟𝑎𝑑</m:t>
                        </m:r>
                      </m:sub>
                    </m:sSub>
                    <m:r>
                      <a:rPr lang="en-GB" i="1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𝑖𝑛</m:t>
                        </m:r>
                      </m:sub>
                    </m:sSub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𝑐𝑜𝑛𝑑</m:t>
                        </m:r>
                      </m:sub>
                    </m:sSub>
                  </m:oMath>
                </a14:m>
                <a:endParaRPr lang="en-GB" dirty="0">
                  <a:solidFill>
                    <a:prstClr val="black"/>
                  </a:solidFill>
                </a:endParaRPr>
              </a:p>
              <a:p>
                <a:pPr>
                  <a:spcBef>
                    <a:spcPts val="600"/>
                  </a:spcBef>
                  <a:spcAft>
                    <a:spcPts val="1200"/>
                  </a:spcAft>
                  <a:buFont typeface="Wingdings" pitchFamily="2" charset="2"/>
                  <a:buChar char="q"/>
                </a:pPr>
                <a:r>
                  <a:rPr lang="en-GB" dirty="0" smtClean="0">
                    <a:solidFill>
                      <a:prstClr val="black"/>
                    </a:solidFill>
                  </a:rPr>
                  <a:t>Emissivity found from</a:t>
                </a:r>
                <a:br>
                  <a:rPr lang="en-GB" dirty="0" smtClean="0">
                    <a:solidFill>
                      <a:prstClr val="black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𝑟𝑎𝑑</m:t>
                        </m:r>
                      </m:sub>
                    </m:sSub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/>
                      </a:rPr>
                      <m:t>𝐴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εσ</m:t>
                    </m:r>
                    <m:d>
                      <m:dPr>
                        <m:ctrlPr>
                          <a:rPr lang="el-GR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l-GR" b="0" i="1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</a:rPr>
                              <m:t>𝑇</m:t>
                            </m:r>
                            <m:r>
                              <m:rPr>
                                <m:sty m:val="p"/>
                              </m:rPr>
                              <a:rPr lang="en-GB" b="0" i="1" baseline="-25000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</a:rPr>
                              <m:t>s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</a:rPr>
                              <m:t>4</m:t>
                            </m:r>
                          </m:sup>
                        </m:sSup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l-GR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</a:rPr>
                              <m:t>𝑇</m:t>
                            </m:r>
                            <m:r>
                              <a:rPr lang="en-GB" b="0" i="1" baseline="-25000" smtClean="0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endParaRPr lang="en-GB" dirty="0" smtClean="0">
                  <a:solidFill>
                    <a:srgbClr val="0070C0"/>
                  </a:solidFill>
                  <a:ea typeface="Cambria Math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q"/>
                </a:pPr>
                <a:endParaRPr lang="en-GB" sz="800" dirty="0" smtClean="0">
                  <a:solidFill>
                    <a:srgbClr val="0070C0"/>
                  </a:solidFill>
                  <a:ea typeface="Cambria Math"/>
                </a:endParaRPr>
              </a:p>
              <a:p>
                <a:pPr>
                  <a:spcBef>
                    <a:spcPts val="600"/>
                  </a:spcBef>
                  <a:spcAft>
                    <a:spcPts val="1200"/>
                  </a:spcAft>
                  <a:buFont typeface="Wingdings" pitchFamily="2" charset="2"/>
                  <a:buChar char="q"/>
                </a:pPr>
                <a:r>
                  <a:rPr lang="en-GB" dirty="0">
                    <a:solidFill>
                      <a:prstClr val="black"/>
                    </a:solidFill>
                  </a:rPr>
                  <a:t>Electrical resistivity found from</a:t>
                </a:r>
                <a:br>
                  <a:rPr lang="en-GB" dirty="0">
                    <a:solidFill>
                      <a:prstClr val="black"/>
                    </a:solidFill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0070C0"/>
                        </a:solidFill>
                        <a:latin typeface="Cambria Math"/>
                      </a:rPr>
                      <m:t>ρ</m:t>
                    </m:r>
                    <m:r>
                      <a:rPr lang="en-GB" i="1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𝑠𝑒𝑐𝑡𝑖𝑜𝑛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𝑔𝑎𝑢𝑔𝑒</m:t>
                            </m:r>
                          </m:sub>
                        </m:sSub>
                      </m:den>
                    </m:f>
                    <m:r>
                      <a:rPr lang="en-GB" i="1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×</m:t>
                    </m:r>
                    <m:f>
                      <m:fPr>
                        <m:ctrlPr>
                          <a:rPr lang="en-GB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𝑉</m:t>
                        </m:r>
                      </m:num>
                      <m:den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𝐼</m:t>
                        </m:r>
                      </m:den>
                    </m:f>
                  </m:oMath>
                </a14:m>
                <a:endParaRPr lang="en-GB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911300"/>
                <a:ext cx="3888432" cy="5311129"/>
              </a:xfrm>
              <a:prstGeom prst="rect">
                <a:avLst/>
              </a:prstGeom>
              <a:blipFill rotWithShape="1">
                <a:blip r:embed="rId2"/>
                <a:stretch>
                  <a:fillRect l="-1254" t="-5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28344"/>
            <a:ext cx="3888432" cy="5829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162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Typical Digital Pyrometer Measurements</a:t>
            </a:r>
            <a:endParaRPr lang="en-GB" dirty="0"/>
          </a:p>
        </p:txBody>
      </p:sp>
      <p:pic>
        <p:nvPicPr>
          <p:cNvPr id="5122" name="Picture 2" descr="C:\Users\pl68\Desktop\15EC1129 Target materials test st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36077"/>
            <a:ext cx="3960000" cy="59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662085"/>
            <a:ext cx="2880000" cy="272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384838"/>
            <a:ext cx="2880000" cy="270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3563888" y="1124744"/>
            <a:ext cx="1296144" cy="1152128"/>
          </a:xfrm>
          <a:prstGeom prst="wedgeRoundRectCallout">
            <a:avLst>
              <a:gd name="adj1" fmla="val -66392"/>
              <a:gd name="adj2" fmla="val -2509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Temperature distribution along the tungsten tube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563888" y="4049600"/>
            <a:ext cx="1296144" cy="1152128"/>
          </a:xfrm>
          <a:prstGeom prst="wedgeRoundRectCallout">
            <a:avLst>
              <a:gd name="adj1" fmla="val -66392"/>
              <a:gd name="adj2" fmla="val -2509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Temperature distribution between the voltage taps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563888" y="2695371"/>
            <a:ext cx="1296144" cy="1152128"/>
          </a:xfrm>
          <a:prstGeom prst="wedgeRoundRectCallout">
            <a:avLst>
              <a:gd name="adj1" fmla="val 68824"/>
              <a:gd name="adj2" fmla="val -2179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View through the optical window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2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78993</TotalTime>
  <Words>2161</Words>
  <Application>Microsoft Office PowerPoint</Application>
  <PresentationFormat>On-screen Show (4:3)</PresentationFormat>
  <Paragraphs>378</Paragraphs>
  <Slides>46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Equation</vt:lpstr>
      <vt:lpstr>PowerPoint Presentation</vt:lpstr>
      <vt:lpstr>Target Test Program</vt:lpstr>
      <vt:lpstr>Mu2e Target Test Rig</vt:lpstr>
      <vt:lpstr>PowerPoint Presentation</vt:lpstr>
      <vt:lpstr>PowerPoint Presentation</vt:lpstr>
      <vt:lpstr>Monochromatic Emissivity Measurement Concept</vt:lpstr>
      <vt:lpstr>Monochromatic Emissivity Results</vt:lpstr>
      <vt:lpstr>Total Hemispherical Emissivity Measurement Concept</vt:lpstr>
      <vt:lpstr>Typical Digital Pyrometer Measurements</vt:lpstr>
      <vt:lpstr>Total Hemispherical Emissivity Results</vt:lpstr>
      <vt:lpstr>PowerPoint Presentation</vt:lpstr>
      <vt:lpstr>Cyclic Thermal Stress in the Target Rod</vt:lpstr>
      <vt:lpstr>Conventional Fatigue Testing</vt:lpstr>
      <vt:lpstr>A Novel Thermal Fatigue Test for Mu2e</vt:lpstr>
      <vt:lpstr>Tungsten Lifetime Test Samples</vt:lpstr>
      <vt:lpstr>Sample Condition Pre-Test</vt:lpstr>
      <vt:lpstr>Calculated Stresses in the Sample</vt:lpstr>
      <vt:lpstr>Test Parameters</vt:lpstr>
      <vt:lpstr>Horizontal Configuration</vt:lpstr>
      <vt:lpstr>However…</vt:lpstr>
      <vt:lpstr>Discussion: Failure Mechanism</vt:lpstr>
      <vt:lpstr>PowerPoint Presentation</vt:lpstr>
      <vt:lpstr>Motivation for Vacuum / Leak Test</vt:lpstr>
      <vt:lpstr>Leak Test Setup</vt:lpstr>
      <vt:lpstr>RGA Data</vt:lpstr>
      <vt:lpstr>SEM Images of the Tungsten Test Wires</vt:lpstr>
      <vt:lpstr>Vacuum/Leak Test Measurements</vt:lpstr>
      <vt:lpstr>Vacuum/Leak Test Summary: Bare Tungsten @ 1700°C</vt:lpstr>
      <vt:lpstr>PowerPoint Presentation</vt:lpstr>
      <vt:lpstr>Sag/Creep Test</vt:lpstr>
      <vt:lpstr>PowerPoint Presentation</vt:lpstr>
      <vt:lpstr>SiC Coating by Chemical Vapour Deposition (CVD)</vt:lpstr>
      <vt:lpstr>Thermal Cycling Tests</vt:lpstr>
      <vt:lpstr>Monochromatic Emissivity Measurement and Long Bake-Out</vt:lpstr>
      <vt:lpstr>High Cycle Pulse testing</vt:lpstr>
      <vt:lpstr>Thermogravimetric-Analysis (TGA)</vt:lpstr>
      <vt:lpstr>SiC Coated Wire Preparation for Vacuum/Leak Test</vt:lpstr>
      <vt:lpstr>Vacuum/Leak Test of SiC Coated Wire</vt:lpstr>
      <vt:lpstr>SEM Images (Post Heating)</vt:lpstr>
      <vt:lpstr>Likely Scenario</vt:lpstr>
      <vt:lpstr>Test to Failure</vt:lpstr>
      <vt:lpstr>Silicon-Carbide Coatings Summary</vt:lpstr>
      <vt:lpstr>PowerPoint Presentation</vt:lpstr>
      <vt:lpstr>Oxidation Recession Rates for Tungsten and Iridium at 1700°C</vt:lpstr>
      <vt:lpstr>Iridium Coatings</vt:lpstr>
      <vt:lpstr>SEM Images of the Iridium Sputter Coating</vt:lpstr>
    </vt:vector>
  </TitlesOfParts>
  <Company>STFC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T2K Beam Window Design</dc:title>
  <dc:creator>Peter Loveridge</dc:creator>
  <cp:lastModifiedBy>Loveridge, Peter (STFC,RAL,TECH)</cp:lastModifiedBy>
  <cp:revision>2265</cp:revision>
  <cp:lastPrinted>2015-11-16T00:07:28Z</cp:lastPrinted>
  <dcterms:created xsi:type="dcterms:W3CDTF">2011-04-20T15:21:04Z</dcterms:created>
  <dcterms:modified xsi:type="dcterms:W3CDTF">2015-11-16T00:08:48Z</dcterms:modified>
</cp:coreProperties>
</file>