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7" r:id="rId2"/>
    <p:sldMasterId id="2147483869" r:id="rId3"/>
  </p:sldMasterIdLst>
  <p:notesMasterIdLst>
    <p:notesMasterId r:id="rId12"/>
  </p:notesMasterIdLst>
  <p:handoutMasterIdLst>
    <p:handoutMasterId r:id="rId13"/>
  </p:handoutMasterIdLst>
  <p:sldIdLst>
    <p:sldId id="396" r:id="rId4"/>
    <p:sldId id="398" r:id="rId5"/>
    <p:sldId id="402" r:id="rId6"/>
    <p:sldId id="403" r:id="rId7"/>
    <p:sldId id="406" r:id="rId8"/>
    <p:sldId id="404" r:id="rId9"/>
    <p:sldId id="401" r:id="rId10"/>
    <p:sldId id="400" r:id="rId11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00761F"/>
    <a:srgbClr val="D90120"/>
    <a:srgbClr val="1003BD"/>
    <a:srgbClr val="00CC00"/>
    <a:srgbClr val="AE78D6"/>
    <a:srgbClr val="006666"/>
    <a:srgbClr val="F3F9FA"/>
    <a:srgbClr val="E7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2" autoAdjust="0"/>
    <p:restoredTop sz="94660"/>
  </p:normalViewPr>
  <p:slideViewPr>
    <p:cSldViewPr>
      <p:cViewPr varScale="1">
        <p:scale>
          <a:sx n="80" d="100"/>
          <a:sy n="80" d="100"/>
        </p:scale>
        <p:origin x="-231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28" y="1"/>
            <a:ext cx="2949099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pPr>
              <a:defRPr/>
            </a:pPr>
            <a:fld id="{03A26E0B-84FF-4E8E-8C2D-59085E20B7BA}" type="datetimeFigureOut">
              <a:rPr lang="en-GB"/>
              <a:pPr>
                <a:defRPr/>
              </a:pPr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546"/>
            <a:ext cx="2949099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5245B645-E6EB-4A66-9AB3-DE19230CF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64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28" y="1"/>
            <a:ext cx="2949099" cy="496967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9AC238-FEDA-4FB3-A659-7D53F06291B4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568"/>
            <a:ext cx="5444490" cy="4474289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546"/>
            <a:ext cx="2949099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25A620-3343-4786-A213-134040093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2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7F340-0845-442D-8F5D-C6349760CA1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019925" y="6237288"/>
            <a:ext cx="2016125" cy="504825"/>
          </a:xfrm>
          <a:prstGeom prst="rect">
            <a:avLst/>
          </a:prstGeom>
          <a:solidFill>
            <a:srgbClr val="F3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908050"/>
            <a:ext cx="8229600" cy="50006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CI_PPT_temp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6"/>
          <p:cNvSpPr txBox="1">
            <a:spLocks noGrp="1"/>
          </p:cNvSpPr>
          <p:nvPr userDrawn="1"/>
        </p:nvSpPr>
        <p:spPr>
          <a:xfrm>
            <a:off x="3635375" y="63087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fld id="{35085EA2-13E2-4D1C-BFC1-BD60A66B45E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ctr"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2e-plone.fnal.gov/mu2e_logo_o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32463"/>
            <a:ext cx="15843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4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2e-plone.fnal.gov/mu2e_logo_ov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51513"/>
            <a:ext cx="15843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626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372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502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5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855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86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47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34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2e-plone.fnal.gov/mu2e_logo_o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32463"/>
            <a:ext cx="15843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8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2e-plone.fnal.gov/mu2e_logo_ov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51513"/>
            <a:ext cx="15843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623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5933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4403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72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8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102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4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908050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0" descr="logo_ra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850" y="6165850"/>
            <a:ext cx="2663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 noGrp="1"/>
          </p:cNvSpPr>
          <p:nvPr userDrawn="1"/>
        </p:nvSpPr>
        <p:spPr>
          <a:xfrm>
            <a:off x="3635375" y="63087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fld id="{958FFC35-C80B-4351-A0A1-43676160B6A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ctr"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6" r:id="rId12"/>
    <p:sldLayoutId id="21474838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2D650F6E-0AE4-4729-838C-8EBBB16EDD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51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6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2D650F6E-0AE4-4729-838C-8EBBB16EDD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51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18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07504" y="1916832"/>
            <a:ext cx="89281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 smtClean="0">
                <a:latin typeface="Calibri" pitchFamily="34" charset="0"/>
              </a:rPr>
              <a:t>Target Summary/Status</a:t>
            </a:r>
            <a:br>
              <a:rPr lang="en-GB" sz="3200" b="1" dirty="0" smtClean="0">
                <a:latin typeface="Calibri" pitchFamily="34" charset="0"/>
              </a:rPr>
            </a:br>
            <a:endParaRPr lang="en-GB" sz="2500" dirty="0"/>
          </a:p>
          <a:p>
            <a:pPr algn="ctr"/>
            <a:r>
              <a:rPr lang="en-GB" sz="2000" dirty="0" smtClean="0">
                <a:latin typeface="Calibri" pitchFamily="34" charset="0"/>
              </a:rPr>
              <a:t>Chris Densham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STFC/</a:t>
            </a:r>
            <a:r>
              <a:rPr lang="en-GB" sz="2000" i="1" dirty="0" smtClean="0">
                <a:latin typeface="Calibri" pitchFamily="34" charset="0"/>
              </a:rPr>
              <a:t>RAL</a:t>
            </a:r>
          </a:p>
          <a:p>
            <a:pPr algn="ctr"/>
            <a:endParaRPr lang="en-GB" sz="2000" dirty="0">
              <a:latin typeface="Calibri" pitchFamily="34" charset="0"/>
            </a:endParaRPr>
          </a:p>
          <a:p>
            <a:pPr algn="ctr"/>
            <a:r>
              <a:rPr lang="en-GB" sz="1600" dirty="0" smtClean="0">
                <a:latin typeface="Calibri" pitchFamily="34" charset="0"/>
              </a:rPr>
              <a:t/>
            </a:r>
            <a:br>
              <a:rPr lang="en-GB" sz="1600" dirty="0" smtClean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Mu2e Target, Remote Handling, and Heat &amp; Radiation Shield </a:t>
            </a:r>
            <a:r>
              <a:rPr lang="en-GB" sz="1600" dirty="0" smtClean="0">
                <a:latin typeface="Calibri" pitchFamily="34" charset="0"/>
              </a:rPr>
              <a:t>Review</a:t>
            </a:r>
            <a:br>
              <a:rPr lang="en-GB" sz="1600" dirty="0" smtClean="0">
                <a:latin typeface="Calibri" pitchFamily="34" charset="0"/>
              </a:rPr>
            </a:br>
            <a:r>
              <a:rPr lang="en-GB" sz="1600" dirty="0" smtClean="0">
                <a:latin typeface="Calibri" pitchFamily="34" charset="0"/>
              </a:rPr>
              <a:t>Nov 16-18 2015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/>
              <a:t>Schedule for </a:t>
            </a:r>
            <a:r>
              <a:rPr lang="en-GB" dirty="0" smtClean="0"/>
              <a:t>Target Program</a:t>
            </a:r>
            <a:endParaRPr lang="en-GB" dirty="0"/>
          </a:p>
        </p:txBody>
      </p:sp>
      <p:pic>
        <p:nvPicPr>
          <p:cNvPr id="3" name="Picture 33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" y="667609"/>
            <a:ext cx="9002166" cy="6117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179512" y="1124744"/>
            <a:ext cx="1296144" cy="3024336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Contract 3</a:t>
            </a:r>
            <a:br>
              <a:rPr lang="en-GB" b="1" dirty="0" smtClean="0"/>
            </a:br>
            <a:r>
              <a:rPr lang="en-GB" b="1" dirty="0" smtClean="0"/>
              <a:t>Phase 1</a:t>
            </a:r>
          </a:p>
          <a:p>
            <a:pPr algn="ctr"/>
            <a:endParaRPr lang="en-GB" dirty="0"/>
          </a:p>
          <a:p>
            <a:pPr algn="ctr"/>
            <a:r>
              <a:rPr lang="en-GB" sz="1600" i="1" dirty="0" smtClean="0"/>
              <a:t>Design &amp; Test</a:t>
            </a:r>
            <a:endParaRPr lang="en-GB" sz="16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178421" y="4365104"/>
            <a:ext cx="1296144" cy="2232248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Contract 3</a:t>
            </a:r>
            <a:br>
              <a:rPr lang="en-GB" b="1" dirty="0" smtClean="0"/>
            </a:br>
            <a:r>
              <a:rPr lang="en-GB" b="1" dirty="0" smtClean="0"/>
              <a:t>Phase 2</a:t>
            </a:r>
          </a:p>
          <a:p>
            <a:pPr algn="ctr"/>
            <a:endParaRPr lang="en-GB" dirty="0"/>
          </a:p>
          <a:p>
            <a:pPr algn="ctr"/>
            <a:r>
              <a:rPr lang="en-GB" i="1" dirty="0"/>
              <a:t>Design &amp; Test</a:t>
            </a:r>
          </a:p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339752" y="1196752"/>
            <a:ext cx="1800200" cy="720080"/>
          </a:xfrm>
          <a:prstGeom prst="roundRect">
            <a:avLst/>
          </a:prstGeom>
          <a:solidFill>
            <a:srgbClr val="00761F">
              <a:alpha val="85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Emissivity measurements</a:t>
            </a:r>
            <a:endParaRPr lang="en-GB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1835696" y="1988840"/>
            <a:ext cx="1404156" cy="504056"/>
          </a:xfrm>
          <a:prstGeom prst="roundRect">
            <a:avLst/>
          </a:prstGeom>
          <a:solidFill>
            <a:srgbClr val="00761F">
              <a:alpha val="85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</a:t>
            </a:r>
            <a:r>
              <a:rPr lang="en-GB" sz="1400" dirty="0" smtClean="0"/>
              <a:t>ulsed lifetime test</a:t>
            </a:r>
            <a:endParaRPr lang="en-GB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2123728" y="2852936"/>
            <a:ext cx="2016224" cy="576064"/>
          </a:xfrm>
          <a:prstGeom prst="roundRect">
            <a:avLst/>
          </a:prstGeom>
          <a:solidFill>
            <a:srgbClr val="00761F">
              <a:alpha val="85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Silicon-Carbide coatings</a:t>
            </a:r>
            <a:endParaRPr lang="en-GB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3260254" y="3474400"/>
            <a:ext cx="1404156" cy="504056"/>
          </a:xfrm>
          <a:prstGeom prst="roundRect">
            <a:avLst/>
          </a:prstGeom>
          <a:solidFill>
            <a:srgbClr val="00761F">
              <a:alpha val="85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Vacuum/leak test</a:t>
            </a:r>
            <a:endParaRPr lang="en-GB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1988096" y="6093296"/>
            <a:ext cx="1404156" cy="504056"/>
          </a:xfrm>
          <a:prstGeom prst="roundRect">
            <a:avLst/>
          </a:prstGeom>
          <a:solidFill>
            <a:srgbClr val="00761F">
              <a:alpha val="85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Helium cooled target concept</a:t>
            </a:r>
            <a:endParaRPr lang="en-GB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4759052" y="3726428"/>
            <a:ext cx="1224136" cy="504056"/>
          </a:xfrm>
          <a:prstGeom prst="roundRect">
            <a:avLst/>
          </a:prstGeom>
          <a:solidFill>
            <a:srgbClr val="00761F">
              <a:alpha val="85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Intermediate report</a:t>
            </a:r>
            <a:endParaRPr lang="en-GB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4535412" y="4365104"/>
            <a:ext cx="2772891" cy="360040"/>
          </a:xfrm>
          <a:prstGeom prst="roundRect">
            <a:avLst/>
          </a:prstGeom>
          <a:solidFill>
            <a:schemeClr val="accent6">
              <a:lumMod val="75000"/>
              <a:alpha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Alternative coating technology</a:t>
            </a:r>
            <a:endParaRPr lang="en-GB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5921857" y="5085184"/>
            <a:ext cx="1207010" cy="406313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Creep/sag tests</a:t>
            </a:r>
            <a:endParaRPr lang="en-GB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6300192" y="5589240"/>
            <a:ext cx="1207010" cy="406313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Creep/sag tests</a:t>
            </a:r>
            <a:endParaRPr lang="en-GB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7452320" y="6021288"/>
            <a:ext cx="953230" cy="406313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Prototype springs</a:t>
            </a:r>
            <a:endParaRPr lang="en-GB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5508104" y="6191039"/>
            <a:ext cx="1944216" cy="406313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Optimise + prototype target mount system</a:t>
            </a:r>
            <a:endParaRPr lang="en-GB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8316416" y="6335055"/>
            <a:ext cx="764648" cy="406313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Final Report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45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Research Status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446393" cy="5328592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Emissivity measurements for tungsten</a:t>
            </a:r>
          </a:p>
          <a:p>
            <a:pPr lvl="1"/>
            <a:r>
              <a:rPr lang="en-GB" dirty="0" smtClean="0"/>
              <a:t>Operating temperature determined for plain target at 7.7 kW beam power </a:t>
            </a:r>
            <a:r>
              <a:rPr lang="en-GB" dirty="0">
                <a:solidFill>
                  <a:srgbClr val="00CC00"/>
                </a:solidFill>
              </a:rPr>
              <a:t>✔</a:t>
            </a:r>
            <a:endParaRPr lang="en-GB" dirty="0" smtClean="0"/>
          </a:p>
          <a:p>
            <a:pPr lvl="1"/>
            <a:r>
              <a:rPr lang="en-GB" dirty="0" smtClean="0"/>
              <a:t>Micro-fins enhance emissivity (lower T) but questions over fatigue life </a:t>
            </a:r>
            <a:r>
              <a:rPr lang="en-GB" dirty="0">
                <a:solidFill>
                  <a:srgbClr val="00CC00"/>
                </a:solidFill>
              </a:rPr>
              <a:t>✔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 High T pulsed fatigue performance of tungsten test samples</a:t>
            </a:r>
          </a:p>
          <a:p>
            <a:pPr lvl="1"/>
            <a:r>
              <a:rPr lang="en-GB" dirty="0" smtClean="0"/>
              <a:t>Sufficient for &gt; 1 year lifetime </a:t>
            </a:r>
            <a:r>
              <a:rPr lang="en-GB" dirty="0">
                <a:solidFill>
                  <a:srgbClr val="00CC00"/>
                </a:solidFill>
              </a:rPr>
              <a:t>✔</a:t>
            </a:r>
            <a:endParaRPr lang="en-GB" dirty="0" smtClean="0"/>
          </a:p>
          <a:p>
            <a:pPr lvl="1"/>
            <a:r>
              <a:rPr lang="en-GB" dirty="0"/>
              <a:t>E</a:t>
            </a:r>
            <a:r>
              <a:rPr lang="en-GB" dirty="0" smtClean="0"/>
              <a:t>ncouraging data at increased pulse intensity</a:t>
            </a:r>
          </a:p>
          <a:p>
            <a:r>
              <a:rPr lang="en-GB" b="1" dirty="0" smtClean="0">
                <a:solidFill>
                  <a:srgbClr val="FFC000"/>
                </a:solidFill>
                <a:sym typeface="Wingdings"/>
              </a:rPr>
              <a:t> </a:t>
            </a:r>
            <a:r>
              <a:rPr lang="en-GB" dirty="0" smtClean="0">
                <a:sym typeface="Wingdings"/>
              </a:rPr>
              <a:t>Sag/creep tests</a:t>
            </a:r>
          </a:p>
          <a:p>
            <a:pPr lvl="1"/>
            <a:r>
              <a:rPr lang="en-GB" dirty="0" smtClean="0">
                <a:sym typeface="Wingdings"/>
              </a:rPr>
              <a:t>Tests underway</a:t>
            </a:r>
          </a:p>
          <a:p>
            <a:pPr lvl="1"/>
            <a:r>
              <a:rPr lang="en-GB" dirty="0" smtClean="0">
                <a:sym typeface="Wingdings"/>
              </a:rPr>
              <a:t>Available data does not cause concern</a:t>
            </a:r>
          </a:p>
          <a:p>
            <a:pPr lvl="1"/>
            <a:r>
              <a:rPr lang="en-GB" dirty="0" smtClean="0">
                <a:sym typeface="Wingdings"/>
              </a:rPr>
              <a:t>If there is a problem, design can be modified e.g. support from Airy points</a:t>
            </a:r>
          </a:p>
          <a:p>
            <a:r>
              <a:rPr lang="en-GB" b="1" dirty="0" smtClean="0">
                <a:solidFill>
                  <a:srgbClr val="FFC000"/>
                </a:solidFill>
                <a:sym typeface="Wingdings"/>
              </a:rPr>
              <a:t> </a:t>
            </a:r>
            <a:r>
              <a:rPr lang="en-GB" dirty="0" smtClean="0">
                <a:sym typeface="Wingdings"/>
              </a:rPr>
              <a:t>Radiation damage of tungsten – high DPA rate, He, H2 production</a:t>
            </a:r>
          </a:p>
          <a:p>
            <a:pPr lvl="1"/>
            <a:r>
              <a:rPr lang="en-GB" dirty="0" smtClean="0">
                <a:sym typeface="Wingdings"/>
              </a:rPr>
              <a:t>c.10x faster rate than in ISIS targets, higher T may be better due to high diffusion</a:t>
            </a:r>
          </a:p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‘Bicycle’ wheel target concept </a:t>
            </a:r>
          </a:p>
          <a:p>
            <a:pPr lvl="1"/>
            <a:r>
              <a:rPr lang="en-GB" dirty="0" smtClean="0"/>
              <a:t>Simple installation into HRS/ easy remote handling </a:t>
            </a:r>
            <a:r>
              <a:rPr lang="en-GB" dirty="0">
                <a:solidFill>
                  <a:srgbClr val="00CC00"/>
                </a:solidFill>
              </a:rPr>
              <a:t>✔</a:t>
            </a:r>
            <a:endParaRPr lang="en-GB" dirty="0" smtClean="0"/>
          </a:p>
          <a:p>
            <a:pPr lvl="1"/>
            <a:r>
              <a:rPr lang="en-GB" dirty="0" smtClean="0"/>
              <a:t>Spoke manufacture </a:t>
            </a:r>
            <a:r>
              <a:rPr lang="en-GB" dirty="0">
                <a:solidFill>
                  <a:srgbClr val="00CC00"/>
                </a:solidFill>
              </a:rPr>
              <a:t>✔</a:t>
            </a:r>
            <a:endParaRPr lang="en-GB" dirty="0" smtClean="0"/>
          </a:p>
          <a:p>
            <a:pPr lvl="1"/>
            <a:r>
              <a:rPr lang="en-GB" dirty="0" smtClean="0"/>
              <a:t>Spoke tensioning system (2 options) </a:t>
            </a:r>
            <a:r>
              <a:rPr lang="en-GB" dirty="0">
                <a:solidFill>
                  <a:srgbClr val="00CC00"/>
                </a:solidFill>
              </a:rPr>
              <a:t>✔</a:t>
            </a:r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7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Research Status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446393" cy="5328592"/>
          </a:xfrm>
        </p:spPr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  <a:sym typeface="Wingdings"/>
              </a:rPr>
              <a:t></a:t>
            </a:r>
            <a:r>
              <a:rPr lang="en-GB" dirty="0" smtClean="0"/>
              <a:t> Operating conditions of radiation cooled target vs requirements</a:t>
            </a:r>
          </a:p>
          <a:p>
            <a:pPr lvl="1"/>
            <a:r>
              <a:rPr lang="en-GB" dirty="0" smtClean="0"/>
              <a:t>Vacuum level of 1e-5 </a:t>
            </a:r>
            <a:r>
              <a:rPr lang="en-GB" dirty="0" err="1" smtClean="0"/>
              <a:t>torr</a:t>
            </a:r>
            <a:r>
              <a:rPr lang="en-GB" dirty="0" smtClean="0"/>
              <a:t> expected by vacuum group</a:t>
            </a:r>
          </a:p>
          <a:p>
            <a:pPr lvl="1"/>
            <a:r>
              <a:rPr lang="en-GB" dirty="0" smtClean="0"/>
              <a:t>Vacuum level of 1e-6 mbar known to result in minimal tungsten oxidation	</a:t>
            </a:r>
          </a:p>
          <a:p>
            <a:pPr lvl="1"/>
            <a:r>
              <a:rPr lang="en-GB" dirty="0" smtClean="0"/>
              <a:t>Uncertainty on target lifetime for actual operating conditions</a:t>
            </a:r>
          </a:p>
          <a:p>
            <a:r>
              <a:rPr lang="en-GB" dirty="0" smtClean="0">
                <a:solidFill>
                  <a:srgbClr val="FF0000"/>
                </a:solidFill>
                <a:sym typeface="Wingdings"/>
              </a:rPr>
              <a:t> </a:t>
            </a:r>
            <a:r>
              <a:rPr lang="en-GB" dirty="0" smtClean="0">
                <a:sym typeface="Wingdings"/>
              </a:rPr>
              <a:t>Oxidation -&gt; contamination of HRS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  <a:sym typeface="Wingdings"/>
              </a:rPr>
              <a:t></a:t>
            </a:r>
            <a:r>
              <a:rPr lang="en-GB" b="1" dirty="0">
                <a:solidFill>
                  <a:srgbClr val="FFC000"/>
                </a:solidFill>
                <a:sym typeface="Wingdings"/>
              </a:rPr>
              <a:t> 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GB" dirty="0" smtClean="0"/>
              <a:t>Target coating to mitigate oxidation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GB" dirty="0" err="1" smtClean="0"/>
              <a:t>SiC</a:t>
            </a:r>
            <a:r>
              <a:rPr lang="en-GB" dirty="0" smtClean="0"/>
              <a:t>: strong, high emissivity coating (lower T), performs well at 1e-7 mbar</a:t>
            </a:r>
          </a:p>
          <a:p>
            <a:pPr lvl="2"/>
            <a:r>
              <a:rPr lang="en-GB" dirty="0">
                <a:solidFill>
                  <a:srgbClr val="FF0000"/>
                </a:solidFill>
                <a:sym typeface="Wingdings"/>
              </a:rPr>
              <a:t> </a:t>
            </a:r>
            <a:r>
              <a:rPr lang="en-GB" dirty="0" smtClean="0">
                <a:sym typeface="Wingdings"/>
              </a:rPr>
              <a:t>Coating rapidly degrades</a:t>
            </a:r>
            <a:r>
              <a:rPr lang="en-GB" dirty="0" smtClean="0"/>
              <a:t> at 1e-4 mbar, not suitable as anti-oxidation coating</a:t>
            </a:r>
          </a:p>
          <a:p>
            <a:pPr lvl="1"/>
            <a:r>
              <a:rPr lang="en-GB" b="1" dirty="0">
                <a:solidFill>
                  <a:srgbClr val="FFC000"/>
                </a:solidFill>
                <a:sym typeface="Wingdings"/>
              </a:rPr>
              <a:t> </a:t>
            </a:r>
            <a:r>
              <a:rPr lang="en-GB" dirty="0" err="1" smtClean="0"/>
              <a:t>Ir</a:t>
            </a:r>
            <a:r>
              <a:rPr lang="en-GB" dirty="0" smtClean="0"/>
              <a:t> coating: much less reactive than W at high temperatures</a:t>
            </a:r>
          </a:p>
          <a:p>
            <a:pPr lvl="2"/>
            <a:r>
              <a:rPr lang="en-GB" dirty="0" smtClean="0"/>
              <a:t>few µm layer achieved by sputter coating</a:t>
            </a:r>
          </a:p>
          <a:p>
            <a:pPr lvl="2"/>
            <a:r>
              <a:rPr lang="en-GB" dirty="0" smtClean="0"/>
              <a:t>c.100 µm required for evaporation/diffusion tolerance </a:t>
            </a:r>
          </a:p>
          <a:p>
            <a:pPr lvl="3"/>
            <a:r>
              <a:rPr lang="en-GB" dirty="0" smtClean="0"/>
              <a:t>CVD being investigated, promising</a:t>
            </a:r>
          </a:p>
          <a:p>
            <a:r>
              <a:rPr lang="en-GB" b="1" dirty="0">
                <a:solidFill>
                  <a:srgbClr val="FFC000"/>
                </a:solidFill>
                <a:sym typeface="Wingdings"/>
              </a:rPr>
              <a:t></a:t>
            </a:r>
            <a:r>
              <a:rPr lang="en-GB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Backup options: convective cooling to eliminate oxidation</a:t>
            </a:r>
            <a:endParaRPr lang="en-GB" dirty="0" smtClean="0"/>
          </a:p>
          <a:p>
            <a:pPr lvl="1"/>
            <a:r>
              <a:rPr lang="en-GB" dirty="0" smtClean="0"/>
              <a:t>Water or helium feasible</a:t>
            </a:r>
          </a:p>
          <a:p>
            <a:pPr lvl="1"/>
            <a:r>
              <a:rPr lang="en-GB" dirty="0" smtClean="0"/>
              <a:t>‘Back door’ kept open to incorporate cooling system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0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4624" y="-315416"/>
            <a:ext cx="5410944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Helium cooled </a:t>
            </a:r>
            <a:r>
              <a:rPr lang="en-GB" sz="2800" dirty="0"/>
              <a:t>t</a:t>
            </a:r>
            <a:r>
              <a:rPr lang="en-GB" sz="2800" dirty="0" smtClean="0"/>
              <a:t>arget</a:t>
            </a:r>
            <a:endParaRPr lang="en-GB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6" b="29492"/>
          <a:stretch/>
        </p:blipFill>
        <p:spPr bwMode="auto">
          <a:xfrm>
            <a:off x="19613" y="2921635"/>
            <a:ext cx="5628005" cy="3936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32145" cy="362331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6" b="37293"/>
          <a:stretch/>
        </p:blipFill>
        <p:spPr bwMode="auto">
          <a:xfrm>
            <a:off x="4796032" y="3615012"/>
            <a:ext cx="4319905" cy="3243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8588" y="548680"/>
            <a:ext cx="3409894" cy="141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/>
              <a:t>p</a:t>
            </a:r>
            <a:r>
              <a:rPr lang="en-GB" sz="1400" dirty="0" smtClean="0"/>
              <a:t>roton beam : 8GeV 8kW 1mm sigma</a:t>
            </a:r>
          </a:p>
          <a:p>
            <a:pPr marL="0" indent="0">
              <a:buNone/>
            </a:pPr>
            <a:r>
              <a:rPr lang="en-GB" sz="1400" dirty="0" smtClean="0"/>
              <a:t>heat load = 588W</a:t>
            </a:r>
          </a:p>
          <a:p>
            <a:pPr marL="0" indent="0">
              <a:buNone/>
            </a:pPr>
            <a:r>
              <a:rPr lang="en-GB" sz="1400" dirty="0" smtClean="0"/>
              <a:t>helium mass flow = 1g/s</a:t>
            </a:r>
          </a:p>
          <a:p>
            <a:pPr marL="0" indent="0">
              <a:buNone/>
            </a:pPr>
            <a:r>
              <a:rPr lang="en-GB" sz="1400" dirty="0" smtClean="0"/>
              <a:t>max helium velocity = 356m/s</a:t>
            </a:r>
          </a:p>
          <a:p>
            <a:pPr marL="0" indent="0">
              <a:buNone/>
            </a:pPr>
            <a:r>
              <a:rPr lang="en-GB" sz="1400" dirty="0"/>
              <a:t>p</a:t>
            </a:r>
            <a:r>
              <a:rPr lang="en-GB" sz="1400" dirty="0" smtClean="0"/>
              <a:t>ressure drop = 0.2bar</a:t>
            </a:r>
          </a:p>
          <a:p>
            <a:pPr marL="0" indent="0">
              <a:buNone/>
            </a:pPr>
            <a:r>
              <a:rPr lang="en-GB" sz="1400" dirty="0"/>
              <a:t>m</a:t>
            </a:r>
            <a:r>
              <a:rPr lang="en-GB" sz="1400" dirty="0" smtClean="0"/>
              <a:t>ax tungsten temperature = 368°C</a:t>
            </a:r>
          </a:p>
          <a:p>
            <a:pPr marL="0" indent="0">
              <a:buNone/>
            </a:pPr>
            <a:r>
              <a:rPr lang="en-GB" sz="1400" dirty="0"/>
              <a:t>t</a:t>
            </a:r>
            <a:r>
              <a:rPr lang="en-GB" sz="1400" dirty="0" smtClean="0"/>
              <a:t>emperature variation per pulse = 58°C</a:t>
            </a:r>
          </a:p>
          <a:p>
            <a:pPr marL="0" indent="0">
              <a:buNone/>
            </a:pPr>
            <a:r>
              <a:rPr lang="en-GB" sz="1400" dirty="0"/>
              <a:t>m</a:t>
            </a:r>
            <a:r>
              <a:rPr lang="en-GB" sz="1400" dirty="0" smtClean="0"/>
              <a:t>ax von Mises stress = 10MPa</a:t>
            </a:r>
          </a:p>
          <a:p>
            <a:pPr marL="0" indent="0">
              <a:buNone/>
            </a:pPr>
            <a:r>
              <a:rPr lang="en-GB" sz="1400" dirty="0"/>
              <a:t>s</a:t>
            </a:r>
            <a:r>
              <a:rPr lang="en-GB" sz="1400" dirty="0" smtClean="0"/>
              <a:t>tress fluctuation = 6MPa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98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08504" cy="620688"/>
          </a:xfrm>
        </p:spPr>
        <p:txBody>
          <a:bodyPr/>
          <a:lstStyle/>
          <a:p>
            <a:r>
              <a:rPr lang="en-GB" dirty="0" smtClean="0"/>
              <a:t>Target research status (III) Convectively cooled back-up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853782"/>
              </p:ext>
            </p:extLst>
          </p:nvPr>
        </p:nvGraphicFramePr>
        <p:xfrm>
          <a:off x="5664" y="620688"/>
          <a:ext cx="9144000" cy="620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2376264"/>
                <a:gridCol w="2520280"/>
                <a:gridCol w="2483768"/>
              </a:tblGrid>
              <a:tr h="3809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Radiation cooled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Water cooled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Helium cooled</a:t>
                      </a:r>
                      <a:endParaRPr lang="en-GB" dirty="0"/>
                    </a:p>
                  </a:txBody>
                  <a:tcPr/>
                </a:tc>
              </a:tr>
              <a:tr h="665140">
                <a:tc>
                  <a:txBody>
                    <a:bodyPr/>
                    <a:lstStyle/>
                    <a:p>
                      <a:r>
                        <a:rPr lang="en-GB" dirty="0" smtClean="0"/>
                        <a:t>Material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Tungsten</a:t>
                      </a:r>
                    </a:p>
                    <a:p>
                      <a:r>
                        <a:rPr lang="en-GB" dirty="0" smtClean="0"/>
                        <a:t>Graphite (low yield)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Gold</a:t>
                      </a:r>
                    </a:p>
                    <a:p>
                      <a:r>
                        <a:rPr lang="en-GB" dirty="0" smtClean="0"/>
                        <a:t>Ta clad tungsten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Tungsten</a:t>
                      </a:r>
                      <a:endParaRPr lang="en-GB" dirty="0"/>
                    </a:p>
                  </a:txBody>
                  <a:tcPr/>
                </a:tc>
              </a:tr>
              <a:tr h="394038">
                <a:tc>
                  <a:txBody>
                    <a:bodyPr/>
                    <a:lstStyle/>
                    <a:p>
                      <a:r>
                        <a:rPr lang="en-GB" dirty="0" smtClean="0"/>
                        <a:t>Physics</a:t>
                      </a:r>
                      <a:r>
                        <a:rPr lang="en-GB" baseline="0" dirty="0" smtClean="0"/>
                        <a:t> (yield)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C000"/>
                          </a:solidFill>
                          <a:sym typeface="Wingdings"/>
                        </a:rPr>
                        <a:t>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c.5%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pion loss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GB" b="1" dirty="0" smtClean="0">
                          <a:solidFill>
                            <a:srgbClr val="FFC000"/>
                          </a:solidFill>
                          <a:sym typeface="Wingdings"/>
                        </a:rPr>
                        <a:t>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c.1% pion loss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8054">
                <a:tc>
                  <a:txBody>
                    <a:bodyPr/>
                    <a:lstStyle/>
                    <a:p>
                      <a:r>
                        <a:rPr lang="en-GB" dirty="0" smtClean="0"/>
                        <a:t>Chemistry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</a:t>
                      </a:r>
                      <a:r>
                        <a:rPr lang="en-GB" b="1" dirty="0" smtClean="0">
                          <a:solidFill>
                            <a:srgbClr val="FFC000"/>
                          </a:solidFill>
                          <a:sym typeface="Wingdings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High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 temperature, poor vacuum</a:t>
                      </a: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FFC000"/>
                          </a:solidFill>
                          <a:sym typeface="Wingdings"/>
                        </a:rPr>
                        <a:t>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Some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 chemistry (W/H2O)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No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chemistry</a:t>
                      </a:r>
                      <a:endParaRPr lang="en-GB" dirty="0"/>
                    </a:p>
                  </a:txBody>
                  <a:tcPr/>
                </a:tc>
              </a:tr>
              <a:tr h="950200">
                <a:tc>
                  <a:txBody>
                    <a:bodyPr/>
                    <a:lstStyle/>
                    <a:p>
                      <a:r>
                        <a:rPr lang="en-GB" dirty="0" smtClean="0"/>
                        <a:t>Operating</a:t>
                      </a:r>
                      <a:r>
                        <a:rPr lang="en-GB" baseline="0" dirty="0" smtClean="0"/>
                        <a:t> temperature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/>
                        </a:rPr>
                        <a:t>High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</a:t>
                      </a:r>
                      <a:r>
                        <a:rPr lang="en-GB" b="1" dirty="0" smtClean="0">
                          <a:solidFill>
                            <a:srgbClr val="FFC000"/>
                          </a:solidFill>
                          <a:sym typeface="Wingdings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dk1"/>
                          </a:solidFill>
                          <a:sym typeface="Wingdings"/>
                        </a:rPr>
                        <a:t>W</a:t>
                      </a:r>
                      <a:r>
                        <a:rPr lang="en-GB" b="0" baseline="0" dirty="0" smtClean="0">
                          <a:solidFill>
                            <a:schemeClr val="dk1"/>
                          </a:solidFill>
                          <a:sym typeface="Wingdings"/>
                        </a:rPr>
                        <a:t> properties</a:t>
                      </a:r>
                      <a:endParaRPr lang="en-GB" dirty="0" smtClean="0">
                        <a:solidFill>
                          <a:srgbClr val="00B050"/>
                        </a:solidFill>
                        <a:sym typeface="Wingdings" panose="05000000000000000000" pitchFamily="2" charset="2"/>
                      </a:endParaRPr>
                    </a:p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Graphite </a:t>
                      </a:r>
                      <a:endParaRPr lang="en-GB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Low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W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properties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FFC000"/>
                          </a:solidFill>
                          <a:sym typeface="Wingdings"/>
                        </a:rPr>
                        <a:t>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Au properties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Low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W properties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665140">
                <a:tc>
                  <a:txBody>
                    <a:bodyPr/>
                    <a:lstStyle/>
                    <a:p>
                      <a:r>
                        <a:rPr lang="en-GB" dirty="0" smtClean="0"/>
                        <a:t>Ease</a:t>
                      </a:r>
                      <a:r>
                        <a:rPr lang="en-GB" baseline="0" dirty="0" smtClean="0"/>
                        <a:t> of remote handling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GB" b="1" dirty="0" smtClean="0">
                          <a:solidFill>
                            <a:srgbClr val="FFC000"/>
                          </a:solidFill>
                          <a:sym typeface="Wingdings"/>
                        </a:rPr>
                        <a:t></a:t>
                      </a: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/>
                        </a:rPr>
                        <a:t>Water connections,  pipes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/>
                        </a:rPr>
                        <a:t>Helium connections, pipes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982">
                <a:tc>
                  <a:txBody>
                    <a:bodyPr/>
                    <a:lstStyle/>
                    <a:p>
                      <a:r>
                        <a:rPr lang="en-GB" dirty="0" smtClean="0"/>
                        <a:t>Plant issues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None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C000"/>
                          </a:solidFill>
                          <a:sym typeface="Wingdings"/>
                        </a:rPr>
                        <a:t>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Known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 tech.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/>
                        </a:rPr>
                        <a:t>Complexity, price</a:t>
                      </a:r>
                      <a:endParaRPr lang="en-GB" dirty="0"/>
                    </a:p>
                  </a:txBody>
                  <a:tcPr/>
                </a:tc>
              </a:tr>
              <a:tr h="380982">
                <a:tc>
                  <a:txBody>
                    <a:bodyPr/>
                    <a:lstStyle/>
                    <a:p>
                      <a:r>
                        <a:rPr lang="en-GB" dirty="0" smtClean="0"/>
                        <a:t>Diagnostics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/>
                        </a:rPr>
                        <a:t>None?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Δ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T,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Δ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T,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activity</a:t>
                      </a:r>
                      <a:endParaRPr lang="en-GB" dirty="0"/>
                    </a:p>
                  </a:txBody>
                  <a:tcPr/>
                </a:tc>
              </a:tr>
              <a:tr h="665140">
                <a:tc>
                  <a:txBody>
                    <a:bodyPr/>
                    <a:lstStyle/>
                    <a:p>
                      <a:r>
                        <a:rPr lang="en-GB" dirty="0" smtClean="0"/>
                        <a:t>Contamination</a:t>
                      </a:r>
                    </a:p>
                    <a:p>
                      <a:r>
                        <a:rPr lang="en-GB" dirty="0" smtClean="0"/>
                        <a:t>/activation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Ox.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 in poor vacuum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b="1" dirty="0" smtClean="0">
                          <a:solidFill>
                            <a:srgbClr val="FFC000"/>
                          </a:solidFill>
                          <a:sym typeface="Wingdings"/>
                        </a:rPr>
                        <a:t>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OK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 in good vacuum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FFC000"/>
                          </a:solidFill>
                          <a:sym typeface="Wingdings"/>
                        </a:rPr>
                        <a:t>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Water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 activation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FFC000"/>
                          </a:solidFill>
                          <a:sym typeface="Wingdings"/>
                        </a:rPr>
                        <a:t>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Issues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 with leaks 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Low activation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Low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leak concerns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5140">
                <a:tc>
                  <a:txBody>
                    <a:bodyPr/>
                    <a:lstStyle/>
                    <a:p>
                      <a:r>
                        <a:rPr lang="en-GB" dirty="0" smtClean="0"/>
                        <a:t>Experience,</a:t>
                      </a:r>
                      <a:r>
                        <a:rPr lang="en-GB" baseline="0" dirty="0" smtClean="0"/>
                        <a:t>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/>
                        </a:rPr>
                        <a:t>Little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 data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Data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on Ta clad 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FFC000"/>
                          </a:solidFill>
                          <a:sym typeface="Wingdings"/>
                        </a:rPr>
                        <a:t>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Little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gold data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Data on pure W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5872">
                <a:tc>
                  <a:txBody>
                    <a:bodyPr/>
                    <a:lstStyle/>
                    <a:p>
                      <a:r>
                        <a:rPr lang="en-GB" dirty="0" smtClean="0"/>
                        <a:t>Upgradeability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 No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 Yes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 Yes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6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/>
              <a:t>Radiation cooled target schedule (2 year float)</a:t>
            </a:r>
          </a:p>
        </p:txBody>
      </p:sp>
      <p:pic>
        <p:nvPicPr>
          <p:cNvPr id="8194" name="Picture 2" descr="J:\pl68\Mu2e\PRESENTATIONS\TargetReviewNov2015\CONT4+5_print2.tif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5430" r="3180" b="5286"/>
          <a:stretch/>
        </p:blipFill>
        <p:spPr bwMode="auto">
          <a:xfrm>
            <a:off x="34297" y="682260"/>
            <a:ext cx="9115829" cy="61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GB" dirty="0" smtClean="0"/>
              <a:t>Radiation cooled target schedule (2 year float) </a:t>
            </a:r>
            <a:endParaRPr lang="en-GB" dirty="0"/>
          </a:p>
        </p:txBody>
      </p:sp>
      <p:pic>
        <p:nvPicPr>
          <p:cNvPr id="8194" name="Picture 2" descr="J:\pl68\Mu2e\PRESENTATIONS\TargetReviewNov2015\CONT4+5_print2.tif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5430" r="3180" b="5286"/>
          <a:stretch/>
        </p:blipFill>
        <p:spPr bwMode="auto">
          <a:xfrm>
            <a:off x="28170" y="682261"/>
            <a:ext cx="9115829" cy="61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3528" y="1196752"/>
            <a:ext cx="1440160" cy="2664296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Contract 4</a:t>
            </a:r>
          </a:p>
          <a:p>
            <a:pPr algn="ctr"/>
            <a:endParaRPr lang="en-GB" dirty="0"/>
          </a:p>
          <a:p>
            <a:pPr algn="ctr"/>
            <a:r>
              <a:rPr lang="en-GB" sz="1600" i="1" dirty="0" smtClean="0"/>
              <a:t>Full Target Prototype</a:t>
            </a:r>
            <a:endParaRPr lang="en-GB" sz="16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323528" y="4036690"/>
            <a:ext cx="1440160" cy="2344638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Contract 5</a:t>
            </a:r>
          </a:p>
          <a:p>
            <a:pPr algn="ctr"/>
            <a:endParaRPr lang="en-GB" dirty="0"/>
          </a:p>
          <a:p>
            <a:pPr algn="ctr"/>
            <a:r>
              <a:rPr lang="en-GB" sz="1600" i="1" dirty="0" smtClean="0"/>
              <a:t>Manufacture 1</a:t>
            </a:r>
            <a:r>
              <a:rPr lang="en-GB" sz="1600" i="1" baseline="30000" dirty="0" smtClean="0"/>
              <a:t>st</a:t>
            </a:r>
            <a:r>
              <a:rPr lang="en-GB" sz="1600" i="1" dirty="0" smtClean="0"/>
              <a:t> Production Target</a:t>
            </a:r>
            <a:endParaRPr lang="en-GB" sz="16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835696" y="993595"/>
            <a:ext cx="864096" cy="419181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Detail Design</a:t>
            </a:r>
            <a:endParaRPr lang="en-GB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2699792" y="1414023"/>
            <a:ext cx="1728192" cy="1006865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Manufacture Prototype Target</a:t>
            </a:r>
            <a:endParaRPr lang="en-GB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3923928" y="2348880"/>
            <a:ext cx="1210052" cy="419181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Intermediate Report</a:t>
            </a:r>
            <a:endParaRPr lang="en-GB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4269884" y="2852937"/>
            <a:ext cx="2102316" cy="792088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Thermal Testing of prototype</a:t>
            </a:r>
            <a:endParaRPr lang="en-GB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5724128" y="3501008"/>
            <a:ext cx="792088" cy="419181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Final Report</a:t>
            </a:r>
            <a:endParaRPr lang="en-GB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6153336" y="4036690"/>
            <a:ext cx="1728192" cy="760462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Manufacture And Assemble Parts</a:t>
            </a:r>
            <a:endParaRPr lang="en-GB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7308304" y="4882027"/>
            <a:ext cx="792088" cy="419181"/>
          </a:xfrm>
          <a:prstGeom prst="roundRect">
            <a:avLst/>
          </a:prstGeom>
          <a:solidFill>
            <a:srgbClr val="FF0000">
              <a:alpha val="85000"/>
            </a:srgb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Ship to FNAL</a:t>
            </a:r>
            <a:endParaRPr lang="en-GB" sz="1400" dirty="0"/>
          </a:p>
        </p:txBody>
      </p:sp>
      <p:sp>
        <p:nvSpPr>
          <p:cNvPr id="15" name="Rectangular Callout 14"/>
          <p:cNvSpPr/>
          <p:nvPr/>
        </p:nvSpPr>
        <p:spPr>
          <a:xfrm>
            <a:off x="7308304" y="717131"/>
            <a:ext cx="1080120" cy="696892"/>
          </a:xfrm>
          <a:prstGeom prst="wedgeRectCallout">
            <a:avLst>
              <a:gd name="adj1" fmla="val 23735"/>
              <a:gd name="adj2" fmla="val 547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Mid FY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106490</TotalTime>
  <Words>502</Words>
  <Application>Microsoft Office PowerPoint</Application>
  <PresentationFormat>On-screen Show (4:3)</PresentationFormat>
  <Paragraphs>139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3_Blank Presentation</vt:lpstr>
      <vt:lpstr>4_Blank Presentation</vt:lpstr>
      <vt:lpstr>PowerPoint Presentation</vt:lpstr>
      <vt:lpstr>Schedule for Target Program</vt:lpstr>
      <vt:lpstr>Target Research Status (I)</vt:lpstr>
      <vt:lpstr>Target Research Status (II)</vt:lpstr>
      <vt:lpstr>Helium cooled target</vt:lpstr>
      <vt:lpstr>Target research status (III) Convectively cooled back-up</vt:lpstr>
      <vt:lpstr>Radiation cooled target schedule (2 year float)</vt:lpstr>
      <vt:lpstr>Radiation cooled target schedule (2 year float) 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T2K Beam Window Design</dc:title>
  <dc:creator>Peter Loveridge</dc:creator>
  <cp:lastModifiedBy>Densham, Chris (STFC,RAL,TECH)</cp:lastModifiedBy>
  <cp:revision>2372</cp:revision>
  <cp:lastPrinted>2015-11-12T13:10:29Z</cp:lastPrinted>
  <dcterms:created xsi:type="dcterms:W3CDTF">2011-04-20T15:21:04Z</dcterms:created>
  <dcterms:modified xsi:type="dcterms:W3CDTF">2015-11-17T03:44:50Z</dcterms:modified>
</cp:coreProperties>
</file>