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82" r:id="rId2"/>
    <p:sldMasterId id="2147484106" r:id="rId3"/>
  </p:sldMasterIdLst>
  <p:notesMasterIdLst>
    <p:notesMasterId r:id="rId39"/>
  </p:notesMasterIdLst>
  <p:handoutMasterIdLst>
    <p:handoutMasterId r:id="rId40"/>
  </p:handoutMasterIdLst>
  <p:sldIdLst>
    <p:sldId id="267" r:id="rId4"/>
    <p:sldId id="320" r:id="rId5"/>
    <p:sldId id="294" r:id="rId6"/>
    <p:sldId id="297" r:id="rId7"/>
    <p:sldId id="322" r:id="rId8"/>
    <p:sldId id="272" r:id="rId9"/>
    <p:sldId id="323" r:id="rId10"/>
    <p:sldId id="273" r:id="rId11"/>
    <p:sldId id="274" r:id="rId12"/>
    <p:sldId id="275" r:id="rId13"/>
    <p:sldId id="277" r:id="rId14"/>
    <p:sldId id="325" r:id="rId15"/>
    <p:sldId id="315" r:id="rId16"/>
    <p:sldId id="317" r:id="rId17"/>
    <p:sldId id="309" r:id="rId18"/>
    <p:sldId id="310" r:id="rId19"/>
    <p:sldId id="311" r:id="rId20"/>
    <p:sldId id="312" r:id="rId21"/>
    <p:sldId id="313" r:id="rId22"/>
    <p:sldId id="280" r:id="rId23"/>
    <p:sldId id="314" r:id="rId24"/>
    <p:sldId id="318" r:id="rId25"/>
    <p:sldId id="299" r:id="rId26"/>
    <p:sldId id="300" r:id="rId27"/>
    <p:sldId id="301" r:id="rId28"/>
    <p:sldId id="302" r:id="rId29"/>
    <p:sldId id="303" r:id="rId30"/>
    <p:sldId id="304" r:id="rId31"/>
    <p:sldId id="306" r:id="rId32"/>
    <p:sldId id="324" r:id="rId33"/>
    <p:sldId id="307" r:id="rId34"/>
    <p:sldId id="308" r:id="rId35"/>
    <p:sldId id="289" r:id="rId36"/>
    <p:sldId id="319" r:id="rId37"/>
    <p:sldId id="298" r:id="rId3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79E96-B58F-47C3-80B1-A931DEA3A606}">
          <p14:sldIdLst>
            <p14:sldId id="267"/>
            <p14:sldId id="320"/>
            <p14:sldId id="294"/>
            <p14:sldId id="297"/>
            <p14:sldId id="322"/>
            <p14:sldId id="272"/>
            <p14:sldId id="323"/>
            <p14:sldId id="273"/>
            <p14:sldId id="274"/>
            <p14:sldId id="275"/>
            <p14:sldId id="277"/>
            <p14:sldId id="325"/>
            <p14:sldId id="315"/>
            <p14:sldId id="317"/>
            <p14:sldId id="309"/>
            <p14:sldId id="310"/>
            <p14:sldId id="311"/>
            <p14:sldId id="312"/>
            <p14:sldId id="313"/>
            <p14:sldId id="280"/>
            <p14:sldId id="314"/>
            <p14:sldId id="318"/>
            <p14:sldId id="299"/>
            <p14:sldId id="300"/>
            <p14:sldId id="301"/>
            <p14:sldId id="302"/>
            <p14:sldId id="303"/>
            <p14:sldId id="304"/>
            <p14:sldId id="306"/>
            <p14:sldId id="324"/>
            <p14:sldId id="307"/>
            <p14:sldId id="308"/>
            <p14:sldId id="289"/>
            <p14:sldId id="319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66FFFF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995" autoAdjust="0"/>
  </p:normalViewPr>
  <p:slideViewPr>
    <p:cSldViewPr snapToGrid="0" snapToObjects="1">
      <p:cViewPr>
        <p:scale>
          <a:sx n="125" d="100"/>
          <a:sy n="125" d="100"/>
        </p:scale>
        <p:origin x="-960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29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Delivery Ring Extraction for Mu2e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10/6/2015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S. Werkema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BFB643-3B51-4A23-96A6-8ED93A064C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21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58060-CE66-8E4C-BD72-A222D144A7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Green area defined by AD Rad Safety during operations</a:t>
            </a:r>
            <a:endParaRPr lang="en-US" dirty="0"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58060-CE66-8E4C-BD72-A222D144A7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1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16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17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4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71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17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18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04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59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9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6827BE81-7C2D-481B-BBCE-23778685B2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Author Name | Talk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319E6341-E9E7-4128-9402-327DA868150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428090-5418-164E-8E01-206F1BA2D7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463D3A-BECD-0245-AAB6-6348FC374D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Mu2e Target Hall Remote Handling</a:t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dirty="0">
                <a:solidFill>
                  <a:schemeClr val="tx2"/>
                </a:solidFill>
                <a:latin typeface="Helvetica" charset="0"/>
              </a:rPr>
              <a:t>	-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Overview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Ryan Schultz</a:t>
            </a: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Helvetica" charset="0"/>
              </a:rPr>
              <a:t>Deputy L3 Manager Target Station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11/17/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38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8000" y="1143000"/>
            <a:ext cx="427513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9DD8-721D-B44E-8D21-946F7A17CB01}" type="datetime1">
              <a:rPr lang="en-US" smtClean="0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7853" y="6305318"/>
            <a:ext cx="135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10/15/15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IMG_2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6338" y="6311668"/>
            <a:ext cx="130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10-21-15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8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9DD8-721D-B44E-8D21-946F7A17CB01}" type="datetime1">
              <a:rPr lang="en-US" smtClean="0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7853" y="6305318"/>
            <a:ext cx="135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10/15/15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IMG_2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6338" y="6311668"/>
            <a:ext cx="130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11-11-15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9DD8-721D-B44E-8D21-946F7A17CB01}" type="datetime1">
              <a:rPr lang="en-US" smtClean="0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" name="Picture 13" descr="IMG_2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6338" y="6274107"/>
            <a:ext cx="135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11/11/15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1354" y="883178"/>
            <a:ext cx="128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PS Hatch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05120" y="1493520"/>
            <a:ext cx="101600" cy="1544320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8880" y="5215803"/>
            <a:ext cx="134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RH Hatch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64064" y="4551680"/>
            <a:ext cx="0" cy="6641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84314" y="893338"/>
            <a:ext cx="135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RH Room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97040" y="1344843"/>
            <a:ext cx="729298" cy="25057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Room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6" descr="ISO RC CASK 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26671"/>
            <a:ext cx="9296400" cy="6145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806" y="5020101"/>
            <a:ext cx="1157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Module</a:t>
            </a:r>
          </a:p>
          <a:p>
            <a:r>
              <a:rPr lang="en-US" dirty="0" smtClean="0">
                <a:solidFill>
                  <a:srgbClr val="202020"/>
                </a:solidFill>
              </a:rPr>
              <a:t>Storage</a:t>
            </a:r>
            <a:endParaRPr lang="en-US" dirty="0">
              <a:solidFill>
                <a:srgbClr val="202020"/>
              </a:solidFill>
            </a:endParaRP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806450" y="4381500"/>
            <a:ext cx="578644" cy="638601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466" y="5925403"/>
            <a:ext cx="13301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02020"/>
                </a:solidFill>
              </a:rPr>
              <a:t>10T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Monorail</a:t>
            </a:r>
            <a:endParaRPr lang="en-US" dirty="0">
              <a:solidFill>
                <a:srgbClr val="20202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21300" y="4775200"/>
            <a:ext cx="1128713" cy="14630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6275" y="5925403"/>
            <a:ext cx="2120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Rails between</a:t>
            </a:r>
          </a:p>
          <a:p>
            <a:r>
              <a:rPr lang="en-US" dirty="0" smtClean="0">
                <a:solidFill>
                  <a:srgbClr val="202020"/>
                </a:solidFill>
              </a:rPr>
              <a:t>RH &amp; PS Rooms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40000" y="5740400"/>
            <a:ext cx="1036320" cy="670560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6338" y="5344528"/>
            <a:ext cx="15493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Calibration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&amp; Testing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Area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582160" y="3738880"/>
            <a:ext cx="2944178" cy="2186523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9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Room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3" name="Picture 2" descr="ISOMETRIC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819895"/>
            <a:ext cx="9982200" cy="604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0013" y="1849120"/>
            <a:ext cx="21243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02020"/>
                </a:solidFill>
              </a:rPr>
              <a:t>Vacuum Pumps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&amp; HEPA Filter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Area</a:t>
            </a:r>
            <a:endParaRPr lang="en-US" dirty="0">
              <a:solidFill>
                <a:srgbClr val="20202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38320" y="2316480"/>
            <a:ext cx="2111693" cy="8432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5547360"/>
            <a:ext cx="1258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Big Door</a:t>
            </a:r>
          </a:p>
          <a:p>
            <a:r>
              <a:rPr lang="en-US" dirty="0" smtClean="0">
                <a:solidFill>
                  <a:srgbClr val="202020"/>
                </a:solidFill>
              </a:rPr>
              <a:t>Rails</a:t>
            </a:r>
            <a:endParaRPr lang="en-US" dirty="0">
              <a:solidFill>
                <a:srgbClr val="20202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87027" y="4551680"/>
            <a:ext cx="1296813" cy="119888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5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 descr="PLANVIEW-G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58" y="-10159"/>
            <a:ext cx="966817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6886" y="314960"/>
            <a:ext cx="2495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02020"/>
                </a:solidFill>
              </a:rPr>
              <a:t>Roll module under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monorail</a:t>
            </a:r>
          </a:p>
        </p:txBody>
      </p:sp>
    </p:spTree>
    <p:extLst>
      <p:ext uri="{BB962C8B-B14F-4D97-AF65-F5344CB8AC3E}">
        <p14:creationId xmlns:p14="http://schemas.microsoft.com/office/powerpoint/2010/main" val="23374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7" name="Picture 6" descr="PLANVIEW-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12700"/>
            <a:ext cx="9690100" cy="6881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6886" y="314960"/>
            <a:ext cx="22865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Load Module</a:t>
            </a:r>
          </a:p>
          <a:p>
            <a:r>
              <a:rPr lang="en-US" dirty="0" smtClean="0">
                <a:solidFill>
                  <a:srgbClr val="202020"/>
                </a:solidFill>
              </a:rPr>
              <a:t>&amp; Cask onto Cart</a:t>
            </a:r>
          </a:p>
          <a:p>
            <a:endParaRPr lang="en-US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7" name="Picture 6" descr="PLANVIEW-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12701"/>
            <a:ext cx="9588500" cy="6904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0" y="528320"/>
            <a:ext cx="289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Practice &amp; Calibration</a:t>
            </a:r>
            <a:endParaRPr lang="en-US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7" name="Picture 6" descr="PLANVIEW-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-1"/>
            <a:ext cx="9499600" cy="6880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0" y="528320"/>
            <a:ext cx="28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Through the Big Door</a:t>
            </a:r>
            <a:endParaRPr lang="en-US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7" name="Picture 6" descr="PLANVIEW-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8729"/>
            <a:ext cx="9525000" cy="68767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652520" y="3972560"/>
            <a:ext cx="10160" cy="24587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9373" y="329904"/>
            <a:ext cx="2124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</a:rPr>
              <a:t>Main operation</a:t>
            </a:r>
          </a:p>
          <a:p>
            <a:r>
              <a:rPr lang="en-US" dirty="0" smtClean="0">
                <a:solidFill>
                  <a:srgbClr val="202020"/>
                </a:solidFill>
              </a:rPr>
              <a:t>in front of PS</a:t>
            </a:r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40" y="4429760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02020"/>
                </a:solidFill>
              </a:rPr>
              <a:t>Close Door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as necessary</a:t>
            </a:r>
            <a:endParaRPr lang="en-US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Ryan Schultz</a:t>
            </a:r>
          </a:p>
          <a:p>
            <a:pPr lvl="1"/>
            <a:r>
              <a:rPr lang="en-US" dirty="0" smtClean="0"/>
              <a:t>Overview, Building Layout, General Goals</a:t>
            </a:r>
          </a:p>
          <a:p>
            <a:r>
              <a:rPr lang="en-US" dirty="0" smtClean="0"/>
              <a:t>Tony Leveling</a:t>
            </a:r>
          </a:p>
          <a:p>
            <a:pPr lvl="1"/>
            <a:r>
              <a:rPr lang="en-US" dirty="0" smtClean="0"/>
              <a:t>Radiological Issues</a:t>
            </a:r>
          </a:p>
          <a:p>
            <a:pPr lvl="1"/>
            <a:r>
              <a:rPr lang="en-US" b="1" i="1" dirty="0" smtClean="0"/>
              <a:t>Radiation rates, etc. described here</a:t>
            </a:r>
          </a:p>
          <a:p>
            <a:r>
              <a:rPr lang="en-US" dirty="0" smtClean="0"/>
              <a:t>Dave </a:t>
            </a:r>
            <a:r>
              <a:rPr lang="en-US" dirty="0" err="1" smtClean="0"/>
              <a:t>Pushka</a:t>
            </a:r>
            <a:endParaRPr lang="en-US" dirty="0" smtClean="0"/>
          </a:p>
          <a:p>
            <a:pPr lvl="1"/>
            <a:r>
              <a:rPr lang="en-US" dirty="0" smtClean="0"/>
              <a:t>Door &amp; Cart design</a:t>
            </a:r>
          </a:p>
          <a:p>
            <a:r>
              <a:rPr lang="en-US" dirty="0" smtClean="0"/>
              <a:t>Mike Campbell</a:t>
            </a:r>
          </a:p>
          <a:p>
            <a:pPr lvl="1"/>
            <a:r>
              <a:rPr lang="en-US" dirty="0" smtClean="0"/>
              <a:t>Modules, Procedure, End Of Arm Tooling</a:t>
            </a:r>
          </a:p>
          <a:p>
            <a:r>
              <a:rPr lang="en-US" dirty="0" smtClean="0"/>
              <a:t>Ryan Schultz</a:t>
            </a:r>
          </a:p>
          <a:p>
            <a:pPr lvl="1"/>
            <a:r>
              <a:rPr lang="en-US" dirty="0" smtClean="0"/>
              <a:t>Contamination Control, Schedule,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98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Nov 16-18,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856274"/>
            <a:ext cx="9745795" cy="600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0" y="3833167"/>
            <a:ext cx="99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473" y="3706592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Pbar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Absorber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54480" y="4602480"/>
            <a:ext cx="4053840" cy="20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1522" y="4602480"/>
            <a:ext cx="94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12’-6”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08320" y="4592320"/>
            <a:ext cx="24688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0138" y="4643120"/>
            <a:ext cx="7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6’-8”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7" name="Picture 6" descr="MAN IN DOORW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10636"/>
            <a:ext cx="10164708" cy="68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Contamination Control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08483" cy="4987867"/>
          </a:xfrm>
        </p:spPr>
        <p:txBody>
          <a:bodyPr/>
          <a:lstStyle/>
          <a:p>
            <a:r>
              <a:rPr lang="en-US" dirty="0" smtClean="0"/>
              <a:t>Contain TARGET material at the source – at the PS Window</a:t>
            </a:r>
          </a:p>
          <a:p>
            <a:pPr lvl="1"/>
            <a:r>
              <a:rPr lang="en-US" dirty="0" smtClean="0"/>
              <a:t>Keep </a:t>
            </a:r>
            <a:r>
              <a:rPr lang="en-US" i="1" dirty="0" smtClean="0"/>
              <a:t>target</a:t>
            </a:r>
            <a:r>
              <a:rPr lang="en-US" dirty="0" smtClean="0"/>
              <a:t> material </a:t>
            </a:r>
            <a:r>
              <a:rPr lang="en-US" dirty="0" smtClean="0"/>
              <a:t>in either</a:t>
            </a:r>
          </a:p>
          <a:p>
            <a:pPr lvl="2"/>
            <a:r>
              <a:rPr lang="en-US" dirty="0" smtClean="0"/>
              <a:t>PS end cap</a:t>
            </a:r>
          </a:p>
          <a:p>
            <a:pPr lvl="3"/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Containment Vessel</a:t>
            </a:r>
          </a:p>
          <a:p>
            <a:pPr lvl="3"/>
            <a:r>
              <a:rPr lang="en-US" dirty="0" smtClean="0"/>
              <a:t>OR</a:t>
            </a:r>
          </a:p>
          <a:p>
            <a:pPr lvl="2"/>
            <a:r>
              <a:rPr lang="en-US" dirty="0" smtClean="0"/>
              <a:t>Cask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EOAT will be disposable</a:t>
            </a:r>
          </a:p>
          <a:p>
            <a:pPr lvl="2"/>
            <a:r>
              <a:rPr lang="en-US" dirty="0" smtClean="0"/>
              <a:t>Disconnect and leave in containment vessel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</a:t>
            </a:r>
            <a:r>
              <a:rPr lang="en-US" b="1" i="1" dirty="0" smtClean="0">
                <a:solidFill>
                  <a:srgbClr val="FF0000"/>
                </a:solidFill>
              </a:rPr>
              <a:t>Cartoon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7832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1832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47832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1832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64387" y="1322504"/>
            <a:ext cx="183445" cy="1777999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35610" y="4332111"/>
            <a:ext cx="183445" cy="20743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4332111"/>
            <a:ext cx="183445" cy="20743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7832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1832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47832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1832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35610" y="4332111"/>
            <a:ext cx="183445" cy="20743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4332111"/>
            <a:ext cx="183445" cy="20743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68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50731" y="841714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684215" y="1652664"/>
            <a:ext cx="7373469" cy="1057800"/>
            <a:chOff x="-2914357" y="2228588"/>
            <a:chExt cx="7373469" cy="1057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548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548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24932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2783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03342" y="2228588"/>
              <a:ext cx="161691" cy="1057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1594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00437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34043" y="2476767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5032" y="242765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48667" y="257945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48667" y="236507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65033" y="294311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8667" y="308421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8667" y="286983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2914357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2914357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2090973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128806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279995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515468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342772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378809" y="415795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9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59111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675835" y="1688425"/>
            <a:ext cx="7373469" cy="1057800"/>
            <a:chOff x="-2914357" y="2228588"/>
            <a:chExt cx="7373469" cy="1057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548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548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24932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2783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03342" y="2228588"/>
              <a:ext cx="161691" cy="1057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1594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00437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34043" y="2476767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5032" y="242765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48667" y="257945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48667" y="236507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65033" y="294311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8667" y="308421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8667" y="286983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2914357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2914357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2090973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128806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279995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515468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443610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387189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1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59111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0931" y="1680756"/>
            <a:ext cx="7373469" cy="1057800"/>
            <a:chOff x="-2914357" y="2228588"/>
            <a:chExt cx="7373469" cy="1057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548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548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24932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2783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03342" y="2228588"/>
              <a:ext cx="161691" cy="1057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1594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00437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34043" y="2476767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5032" y="242765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48667" y="257945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48667" y="236507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65033" y="294311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8667" y="308421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8667" y="286983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2914357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2914357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2090973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128806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279995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515468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443610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87189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54400" y="1680756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61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59111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935721" y="1680756"/>
            <a:ext cx="7373469" cy="1057800"/>
            <a:chOff x="-2914357" y="2228588"/>
            <a:chExt cx="7373469" cy="1057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548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548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24932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2783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03342" y="2228588"/>
              <a:ext cx="161691" cy="1057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1594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00437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334043" y="2476767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5032" y="242765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48667" y="257945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48667" y="2365075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65033" y="2943110"/>
              <a:ext cx="652967" cy="141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8667" y="308421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8667" y="2869838"/>
              <a:ext cx="310445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2914357" y="2476768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2914357" y="303335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2090973" y="247676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1288068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2799957" y="2476768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515468" y="2476770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443610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87189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37748" y="1680756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54035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6902" y="1680756"/>
            <a:ext cx="161691" cy="105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8592" y="187981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2227" y="203162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2227" y="181724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8593" y="239527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22227" y="253638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22227" y="232200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861767" y="1928935"/>
            <a:ext cx="6418809" cy="556591"/>
            <a:chOff x="-1935721" y="1928935"/>
            <a:chExt cx="6418809" cy="5565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80184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80184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03568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06473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94584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79073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312679" y="1928935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1935721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1935721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1112337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309432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1821321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63168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3570498" cy="29597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82113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672" y="1680756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06594"/>
            <a:ext cx="8672513" cy="5114806"/>
          </a:xfrm>
        </p:spPr>
        <p:txBody>
          <a:bodyPr/>
          <a:lstStyle/>
          <a:p>
            <a:r>
              <a:rPr lang="en-US" sz="2000" dirty="0" smtClean="0"/>
              <a:t>General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remote handling shall provide safe handling methods, equipment, and facilities to support target hall </a:t>
            </a:r>
            <a:r>
              <a:rPr lang="en-US" sz="1800" dirty="0" smtClean="0"/>
              <a:t>component installation,  replacement,  </a:t>
            </a:r>
            <a:r>
              <a:rPr lang="en-US" sz="1800" dirty="0"/>
              <a:t>and short-term </a:t>
            </a:r>
            <a:r>
              <a:rPr lang="en-US" sz="1800" dirty="0" smtClean="0"/>
              <a:t>storage.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remote handling shall incorporate ALARA (As Low As Reasonably Achievable) principles into equipment and </a:t>
            </a:r>
            <a:r>
              <a:rPr lang="en-US" sz="1800" dirty="0" smtClean="0"/>
              <a:t>procedures.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remote handling shall be integrated into the infrastructure of the complex both underground and above ground</a:t>
            </a:r>
          </a:p>
          <a:p>
            <a:r>
              <a:rPr lang="en-US" sz="2000" dirty="0" smtClean="0"/>
              <a:t>Devices </a:t>
            </a:r>
          </a:p>
          <a:p>
            <a:pPr lvl="1"/>
            <a:r>
              <a:rPr lang="en-US" sz="1800" dirty="0" smtClean="0"/>
              <a:t>Production Target</a:t>
            </a:r>
          </a:p>
          <a:p>
            <a:pPr lvl="1"/>
            <a:r>
              <a:rPr lang="en-US" sz="1800" dirty="0" smtClean="0"/>
              <a:t>Vacuum Windows (3)</a:t>
            </a:r>
          </a:p>
          <a:p>
            <a:pPr lvl="1"/>
            <a:r>
              <a:rPr lang="en-US" sz="1800" dirty="0" smtClean="0"/>
              <a:t>Anti-Proton Absorber</a:t>
            </a:r>
          </a:p>
          <a:p>
            <a:r>
              <a:rPr lang="en-US" sz="2000" dirty="0" smtClean="0"/>
              <a:t>Timing</a:t>
            </a:r>
          </a:p>
          <a:p>
            <a:pPr lvl="1"/>
            <a:r>
              <a:rPr lang="en-US" sz="1800" dirty="0" smtClean="0"/>
              <a:t>Target replacement </a:t>
            </a:r>
            <a:r>
              <a:rPr lang="en-US" sz="1800" dirty="0"/>
              <a:t>must be performed in less than one month, and may occur on a yearly basis.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596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489201" y="2963663"/>
            <a:ext cx="1969910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9201" y="877474"/>
            <a:ext cx="1969910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54035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6902" y="1680756"/>
            <a:ext cx="161691" cy="105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8592" y="187981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2227" y="203162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2227" y="181724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8593" y="239527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22227" y="253638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22227" y="232200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560267" y="1928935"/>
            <a:ext cx="6418809" cy="556591"/>
            <a:chOff x="-1935721" y="1928935"/>
            <a:chExt cx="6418809" cy="5565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80184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80184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03568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906473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94584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79073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312679" y="1928935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-1935721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1935721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1112337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-309432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1821321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63168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3570498" cy="29597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82113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672" y="1680756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67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386982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94642" y="2963663"/>
            <a:ext cx="386982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54035" y="877475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6902" y="1680756"/>
            <a:ext cx="161691" cy="105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8592" y="187981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2227" y="203162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2227" y="1817243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8593" y="2395278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22227" y="253638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22227" y="2322006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3570498" cy="29597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82113" y="451556"/>
            <a:ext cx="0" cy="425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672" y="1680756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3560267" y="1928935"/>
            <a:ext cx="6418809" cy="556591"/>
            <a:chOff x="-1935721" y="1928935"/>
            <a:chExt cx="6418809" cy="55659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280184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80184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03568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906473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394584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9073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4312679" y="1928935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-1935721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1935721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-1112337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-309432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-1821321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63168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5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489201" y="877474"/>
            <a:ext cx="386982" cy="290475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200" y="451556"/>
            <a:ext cx="2032001" cy="595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54035" y="3537947"/>
            <a:ext cx="2243667" cy="2660472"/>
            <a:chOff x="3414889" y="1417638"/>
            <a:chExt cx="3287890" cy="2660472"/>
          </a:xfrm>
          <a:solidFill>
            <a:srgbClr val="FFFF00"/>
          </a:solidFill>
        </p:grpSpPr>
        <p:sp>
          <p:nvSpPr>
            <p:cNvPr id="45" name="Rectangle 44"/>
            <p:cNvSpPr/>
            <p:nvPr/>
          </p:nvSpPr>
          <p:spPr>
            <a:xfrm>
              <a:off x="3438793" y="1455020"/>
              <a:ext cx="3263986" cy="257974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6392334" y="1417639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14889" y="1417638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14889" y="1425223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92334" y="3640666"/>
              <a:ext cx="310445" cy="437444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4889" y="4034764"/>
              <a:ext cx="3287890" cy="758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14889" y="3160888"/>
              <a:ext cx="0" cy="8814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947832" y="1604726"/>
            <a:ext cx="1072444" cy="1213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4889" y="1322504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8889" y="1604726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54889" y="2818281"/>
            <a:ext cx="254000" cy="2822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8889" y="2818281"/>
            <a:ext cx="8184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5610" y="3752009"/>
            <a:ext cx="183446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3752009"/>
            <a:ext cx="183445" cy="26544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444" y="6180667"/>
            <a:ext cx="3704165" cy="225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6902" y="4341228"/>
            <a:ext cx="161691" cy="1057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38592" y="4540290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2227" y="4692095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2227" y="4477715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38593" y="5055750"/>
            <a:ext cx="652967" cy="141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22227" y="5196858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22227" y="4982478"/>
            <a:ext cx="31044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59666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7610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6406444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1" y="6420555"/>
            <a:ext cx="508000" cy="282221"/>
          </a:xfrm>
          <a:prstGeom prst="rect">
            <a:avLst/>
          </a:prstGeom>
          <a:solidFill>
            <a:srgbClr val="BF97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534" y="155586"/>
            <a:ext cx="3570498" cy="295970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82113" y="451556"/>
            <a:ext cx="0" cy="3031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32672" y="4341228"/>
            <a:ext cx="179711" cy="105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-3560267" y="1928935"/>
            <a:ext cx="6418809" cy="556591"/>
            <a:chOff x="-1935721" y="1928935"/>
            <a:chExt cx="6418809" cy="556591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280184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80184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03568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906473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394584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9073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4312679" y="1928935"/>
              <a:ext cx="161691" cy="5565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-1935721" y="1928936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1935721" y="2485524"/>
              <a:ext cx="3202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-1112337" y="1928936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-309432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-1821321" y="1928936"/>
              <a:ext cx="772600" cy="5565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63168" y="1928938"/>
              <a:ext cx="802905" cy="556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6935609" y="3343229"/>
            <a:ext cx="183447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47999" y="3343229"/>
            <a:ext cx="183446" cy="30632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94642" y="2963663"/>
            <a:ext cx="386982" cy="271232"/>
          </a:xfrm>
          <a:prstGeom prst="rect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Helvetica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4C97"/>
                </a:solidFill>
                <a:latin typeface="Helvetica" charset="0"/>
              </a:rPr>
              <a:t>7/20/15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4C97"/>
                </a:solidFill>
                <a:latin typeface="Helvetica" charset="0"/>
              </a:rPr>
              <a:t>R. Schultz – </a:t>
            </a:r>
            <a:r>
              <a:rPr lang="en-US" sz="900">
                <a:solidFill>
                  <a:schemeClr val="tx2"/>
                </a:solidFill>
                <a:latin typeface="Helvetica" charset="0"/>
              </a:rPr>
              <a:t>Mu2e Target Hall Remote Handling - Status Update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49C0D65-26DA-BF46-84EF-06D350B25CEB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 descr="EOAT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941"/>
            <a:ext cx="9143999" cy="86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7" name="Picture 6" descr="ISO OF PLANVIEW A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267" y="0"/>
            <a:ext cx="10483567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425700" y="4572000"/>
            <a:ext cx="198120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1360" y="4973320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02020"/>
                </a:solidFill>
              </a:rPr>
              <a:t>Decontamination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</a:rPr>
              <a:t>&amp; Removal of Cask</a:t>
            </a:r>
            <a:endParaRPr lang="en-US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1446"/>
            <a:ext cx="8672513" cy="5319654"/>
          </a:xfrm>
        </p:spPr>
        <p:txBody>
          <a:bodyPr/>
          <a:lstStyle/>
          <a:p>
            <a:r>
              <a:rPr lang="en-US" dirty="0" smtClean="0"/>
              <a:t>Facility was designed to do the following:</a:t>
            </a:r>
          </a:p>
          <a:p>
            <a:pPr lvl="1"/>
            <a:r>
              <a:rPr lang="en-US" dirty="0" smtClean="0"/>
              <a:t>Component replacement</a:t>
            </a:r>
          </a:p>
          <a:p>
            <a:pPr lvl="2"/>
            <a:r>
              <a:rPr lang="en-US" dirty="0" smtClean="0"/>
              <a:t>Target</a:t>
            </a:r>
          </a:p>
          <a:p>
            <a:pPr lvl="2"/>
            <a:r>
              <a:rPr lang="en-US" dirty="0" err="1" smtClean="0"/>
              <a:t>Pbar</a:t>
            </a:r>
            <a:r>
              <a:rPr lang="en-US" dirty="0" smtClean="0"/>
              <a:t> absorber</a:t>
            </a:r>
          </a:p>
          <a:p>
            <a:pPr lvl="2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Mitigate Radiological Concerns</a:t>
            </a:r>
          </a:p>
          <a:p>
            <a:pPr lvl="2"/>
            <a:r>
              <a:rPr lang="en-US" dirty="0" smtClean="0"/>
              <a:t>Air Handling</a:t>
            </a:r>
          </a:p>
          <a:p>
            <a:pPr lvl="2"/>
            <a:r>
              <a:rPr lang="en-US" dirty="0" smtClean="0"/>
              <a:t>Contamination Control</a:t>
            </a:r>
          </a:p>
          <a:p>
            <a:pPr lvl="2"/>
            <a:r>
              <a:rPr lang="en-US" dirty="0" smtClean="0"/>
              <a:t>Dose to workers</a:t>
            </a:r>
          </a:p>
          <a:p>
            <a:pPr lvl="1"/>
            <a:r>
              <a:rPr lang="en-US" dirty="0" smtClean="0"/>
              <a:t>Meet the Remote Handling Requirements</a:t>
            </a:r>
          </a:p>
          <a:p>
            <a:pPr lvl="3"/>
            <a:endParaRPr lang="en-US" dirty="0"/>
          </a:p>
          <a:p>
            <a:r>
              <a:rPr lang="en-US" dirty="0" smtClean="0"/>
              <a:t>Subsequent talks will go into more detail</a:t>
            </a:r>
          </a:p>
          <a:p>
            <a:pPr lvl="1"/>
            <a:r>
              <a:rPr lang="en-US" dirty="0" smtClean="0"/>
              <a:t>Radiological Issues – Tony Leveling</a:t>
            </a:r>
          </a:p>
          <a:p>
            <a:pPr lvl="1"/>
            <a:r>
              <a:rPr lang="en-US" dirty="0" smtClean="0"/>
              <a:t>Mechanical Design – Dave </a:t>
            </a:r>
            <a:r>
              <a:rPr lang="en-US" dirty="0" err="1" smtClean="0"/>
              <a:t>Pushka</a:t>
            </a:r>
            <a:r>
              <a:rPr lang="en-US" dirty="0" smtClean="0"/>
              <a:t> &amp; Mike Campbell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00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Review in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we have improved</a:t>
            </a:r>
          </a:p>
          <a:p>
            <a:pPr lvl="1"/>
            <a:r>
              <a:rPr lang="en-US" dirty="0" smtClean="0"/>
              <a:t>Facility</a:t>
            </a:r>
          </a:p>
          <a:p>
            <a:pPr lvl="2"/>
            <a:r>
              <a:rPr lang="en-US" dirty="0" smtClean="0"/>
              <a:t>Can accommodate convectively cooled target if necessary</a:t>
            </a:r>
          </a:p>
          <a:p>
            <a:pPr lvl="2"/>
            <a:r>
              <a:rPr lang="en-US" dirty="0" smtClean="0"/>
              <a:t>Larger door between Remote Handling Room and PS Room</a:t>
            </a:r>
          </a:p>
          <a:p>
            <a:pPr lvl="2"/>
            <a:r>
              <a:rPr lang="en-US" dirty="0" smtClean="0"/>
              <a:t>Hatch is separated from Remote Handling Room</a:t>
            </a:r>
          </a:p>
          <a:p>
            <a:pPr lvl="1"/>
            <a:r>
              <a:rPr lang="en-US" dirty="0" smtClean="0"/>
              <a:t>Mechanical Design</a:t>
            </a:r>
          </a:p>
          <a:p>
            <a:pPr lvl="2"/>
            <a:r>
              <a:rPr lang="en-US" dirty="0" smtClean="0"/>
              <a:t>Removed telescoping arm for target replacement</a:t>
            </a:r>
          </a:p>
          <a:p>
            <a:pPr lvl="1"/>
            <a:r>
              <a:rPr lang="en-US" dirty="0" smtClean="0"/>
              <a:t>Radiological Design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econtamination area inside Remote Handling Room</a:t>
            </a:r>
          </a:p>
          <a:p>
            <a:pPr lvl="2"/>
            <a:r>
              <a:rPr lang="en-US" dirty="0" smtClean="0"/>
              <a:t>Specific containment vessel for target</a:t>
            </a:r>
          </a:p>
          <a:p>
            <a:pPr lvl="2"/>
            <a:r>
              <a:rPr lang="en-US" dirty="0" smtClean="0"/>
              <a:t>HEPA filter located in Remote Handling Room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Nov 16-18, 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14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Nov 16-18,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Ryan Schultz | Mu2e Target Hall Remote Handling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88" y="892607"/>
            <a:ext cx="4433732" cy="5411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02323"/>
            <a:ext cx="127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Beam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06013" y="1371600"/>
            <a:ext cx="1473200" cy="71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06495" y="2107912"/>
            <a:ext cx="124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Production </a:t>
            </a:r>
          </a:p>
          <a:p>
            <a:r>
              <a:rPr lang="en-US" sz="1600" dirty="0" smtClean="0"/>
              <a:t>Solenoid</a:t>
            </a:r>
          </a:p>
          <a:p>
            <a:r>
              <a:rPr lang="en-US" sz="1600" dirty="0" smtClean="0"/>
              <a:t>(target, HRS)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73322" y="2806700"/>
            <a:ext cx="2176691" cy="1587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513" y="3949124"/>
            <a:ext cx="1627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Remote Handling</a:t>
            </a:r>
          </a:p>
          <a:p>
            <a:r>
              <a:rPr lang="en-US" sz="1600" dirty="0" smtClean="0"/>
              <a:t>Room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73282" y="4191000"/>
            <a:ext cx="956681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29" y="3173566"/>
            <a:ext cx="2849153" cy="167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28600" y="103188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Calibri" panose="020F0502020204030204" pitchFamily="34" charset="0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>
                <a:latin typeface="Helvetica" charset="0"/>
              </a:rPr>
              <a:t>Facility Overview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Facility Overview</a:t>
            </a:r>
            <a:endParaRPr lang="en-US" dirty="0">
              <a:latin typeface="Helvetica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1200" dirty="0"/>
              <a:t>Nov 16-18, 2015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Ryan Schultz | Mu2e Target Hall Remote Handling Overview</a:t>
            </a:r>
            <a:endParaRPr lang="en-US" sz="1200" b="1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46325F1-9D90-2046-AFD0-F27D31195679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 descr="NewRo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72" y="628545"/>
            <a:ext cx="9187340" cy="5473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" y="1300480"/>
            <a:ext cx="4368800" cy="231648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1186" y="1717040"/>
            <a:ext cx="3070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Remote Handling</a:t>
            </a:r>
          </a:p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Room</a:t>
            </a:r>
            <a:endParaRPr lang="en-US" sz="3200" dirty="0">
              <a:solidFill>
                <a:srgbClr val="20202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825" y="1300480"/>
            <a:ext cx="2131695" cy="16662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66631" y="1595120"/>
            <a:ext cx="1541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RH Hatch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Room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9" y="4126066"/>
            <a:ext cx="2849153" cy="167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76800" y="2910840"/>
            <a:ext cx="4216468" cy="1536700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45200" y="3467407"/>
            <a:ext cx="211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02020"/>
                </a:solidFill>
              </a:rPr>
              <a:t>M4 </a:t>
            </a:r>
            <a:r>
              <a:rPr lang="en-US" sz="2800" dirty="0" err="1" smtClean="0">
                <a:solidFill>
                  <a:srgbClr val="202020"/>
                </a:solidFill>
              </a:rPr>
              <a:t>Beamline</a:t>
            </a:r>
            <a:endParaRPr lang="en-US" sz="2800" dirty="0">
              <a:solidFill>
                <a:srgbClr val="2020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096" y="3723640"/>
            <a:ext cx="4368800" cy="251841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524" y="4287520"/>
            <a:ext cx="4071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02020"/>
                </a:solidFill>
              </a:rPr>
              <a:t>Production Solenoid</a:t>
            </a:r>
          </a:p>
          <a:p>
            <a:pPr algn="ctr"/>
            <a:r>
              <a:rPr lang="en-US" sz="3600" dirty="0" smtClean="0">
                <a:solidFill>
                  <a:srgbClr val="202020"/>
                </a:solidFill>
              </a:rPr>
              <a:t>Room</a:t>
            </a:r>
            <a:endParaRPr lang="en-US" sz="3600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  <p:bldP spid="9" grpId="0" animBg="1"/>
      <p:bldP spid="14" grpId="0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1200" dirty="0"/>
              <a:t>Nov 16-18, 2015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Ryan Schultz | Mu2e Target Hall Remote Handling Overview</a:t>
            </a:r>
            <a:endParaRPr lang="en-US" sz="1200" b="1" dirty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46325F1-9D90-2046-AFD0-F27D31195679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3" name="Picture 2" descr="NewRo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72" y="628545"/>
            <a:ext cx="9187340" cy="547399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49825" y="3060700"/>
            <a:ext cx="4194175" cy="315595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5232400" y="3124200"/>
            <a:ext cx="3556000" cy="299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900" dirty="0">
                <a:latin typeface="Helvetica" charset="0"/>
              </a:rPr>
              <a:t>RHR is bigger to accommodate equipment, including CC </a:t>
            </a:r>
            <a:r>
              <a:rPr lang="en-US" sz="1900" dirty="0" smtClean="0">
                <a:latin typeface="Helvetica" charset="0"/>
              </a:rPr>
              <a:t>target</a:t>
            </a:r>
          </a:p>
          <a:p>
            <a:pPr eaLnBrk="1" hangingPunct="1"/>
            <a:r>
              <a:rPr lang="en-US" sz="1900" dirty="0" smtClean="0">
                <a:latin typeface="Helvetica" charset="0"/>
              </a:rPr>
              <a:t>Hatch </a:t>
            </a:r>
            <a:r>
              <a:rPr lang="en-US" sz="1900" dirty="0">
                <a:latin typeface="Helvetica" charset="0"/>
              </a:rPr>
              <a:t>is separated from contamination area(s)</a:t>
            </a:r>
          </a:p>
          <a:p>
            <a:pPr eaLnBrk="1" hangingPunct="1"/>
            <a:r>
              <a:rPr lang="en-US" sz="1900" dirty="0">
                <a:latin typeface="Helvetica" charset="0"/>
              </a:rPr>
              <a:t>Door allows equipment to enter room parallel with PS</a:t>
            </a:r>
          </a:p>
          <a:p>
            <a:pPr eaLnBrk="1" hangingPunct="1"/>
            <a:r>
              <a:rPr lang="en-US" sz="1900" dirty="0">
                <a:latin typeface="Helvetica" charset="0"/>
              </a:rPr>
              <a:t>HEPA system in RHR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4" y="4128606"/>
            <a:ext cx="2849153" cy="167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" y="3698240"/>
            <a:ext cx="4368800" cy="251841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2266" y="4287520"/>
            <a:ext cx="2917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02020"/>
                </a:solidFill>
              </a:rPr>
              <a:t>Contaminated</a:t>
            </a:r>
          </a:p>
          <a:p>
            <a:pPr algn="ctr"/>
            <a:r>
              <a:rPr lang="en-US" sz="3600" b="1" dirty="0" smtClean="0">
                <a:solidFill>
                  <a:srgbClr val="202020"/>
                </a:solidFill>
              </a:rPr>
              <a:t>Area</a:t>
            </a:r>
            <a:endParaRPr lang="en-US" sz="3600" b="1" dirty="0">
              <a:solidFill>
                <a:srgbClr val="20202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1300480"/>
            <a:ext cx="4368800" cy="2316480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4466" y="1717040"/>
            <a:ext cx="2664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Contamination</a:t>
            </a:r>
          </a:p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Controls</a:t>
            </a:r>
          </a:p>
          <a:p>
            <a:pPr algn="ctr"/>
            <a:r>
              <a:rPr lang="en-US" sz="3200" dirty="0" smtClean="0">
                <a:solidFill>
                  <a:srgbClr val="202020"/>
                </a:solidFill>
              </a:rPr>
              <a:t>Area</a:t>
            </a:r>
            <a:endParaRPr lang="en-US" sz="3200" dirty="0">
              <a:solidFill>
                <a:srgbClr val="20202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825" y="1300480"/>
            <a:ext cx="2131695" cy="166624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5190" y="1595120"/>
            <a:ext cx="2263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Contaminated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Facility Overview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9DD8-721D-B44E-8D21-946F7A17CB01}" type="datetime1">
              <a:rPr lang="en-US" smtClean="0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 descr="IMG_18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7405" y="6284267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July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9DD8-721D-B44E-8D21-946F7A17CB01}" type="datetime1">
              <a:rPr lang="en-US" smtClean="0"/>
              <a:pPr>
                <a:defRPr/>
              </a:pPr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55C79-1EA3-D643-AB21-600868F6A6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 descr="IMG_19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7853" y="6305318"/>
            <a:ext cx="1358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10/15/15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14622</TotalTime>
  <Words>864</Words>
  <Application>Microsoft Macintosh PowerPoint</Application>
  <PresentationFormat>On-screen Show (4:3)</PresentationFormat>
  <Paragraphs>219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Blank</vt:lpstr>
      <vt:lpstr>Fermilab: Footer Only</vt:lpstr>
      <vt:lpstr>Office Theme</vt:lpstr>
      <vt:lpstr>Mu2e Target Hall Remote Handling  - Overview</vt:lpstr>
      <vt:lpstr>Remote Handling Agenda</vt:lpstr>
      <vt:lpstr>Remote Handling Requirements</vt:lpstr>
      <vt:lpstr>Remote Handling Review in March</vt:lpstr>
      <vt:lpstr> </vt:lpstr>
      <vt:lpstr>Facility Overview</vt:lpstr>
      <vt:lpstr>Facility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Handling Room Layout</vt:lpstr>
      <vt:lpstr>Remote Handling Room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Section of PS</vt:lpstr>
      <vt:lpstr>PowerPoint Presentation</vt:lpstr>
      <vt:lpstr>Contamination Control Goals</vt:lpstr>
      <vt:lpstr>Notional Cartoon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Extraction for Mu2e</dc:title>
  <dc:creator>Steve Werkema</dc:creator>
  <cp:lastModifiedBy>Ryan Schultz</cp:lastModifiedBy>
  <cp:revision>184</cp:revision>
  <cp:lastPrinted>2015-09-28T22:49:57Z</cp:lastPrinted>
  <dcterms:created xsi:type="dcterms:W3CDTF">2015-09-23T15:03:16Z</dcterms:created>
  <dcterms:modified xsi:type="dcterms:W3CDTF">2015-11-16T17:17:13Z</dcterms:modified>
</cp:coreProperties>
</file>