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63"/>
  </p:notesMasterIdLst>
  <p:handoutMasterIdLst>
    <p:handoutMasterId r:id="rId64"/>
  </p:handoutMasterIdLst>
  <p:sldIdLst>
    <p:sldId id="265" r:id="rId3"/>
    <p:sldId id="267" r:id="rId4"/>
    <p:sldId id="345" r:id="rId5"/>
    <p:sldId id="280" r:id="rId6"/>
    <p:sldId id="358" r:id="rId7"/>
    <p:sldId id="322" r:id="rId8"/>
    <p:sldId id="366" r:id="rId9"/>
    <p:sldId id="364" r:id="rId10"/>
    <p:sldId id="413" r:id="rId11"/>
    <p:sldId id="414" r:id="rId12"/>
    <p:sldId id="380" r:id="rId13"/>
    <p:sldId id="374" r:id="rId14"/>
    <p:sldId id="375" r:id="rId15"/>
    <p:sldId id="378" r:id="rId16"/>
    <p:sldId id="379" r:id="rId17"/>
    <p:sldId id="368" r:id="rId18"/>
    <p:sldId id="340" r:id="rId19"/>
    <p:sldId id="408" r:id="rId20"/>
    <p:sldId id="409" r:id="rId21"/>
    <p:sldId id="410" r:id="rId22"/>
    <p:sldId id="411" r:id="rId23"/>
    <p:sldId id="412" r:id="rId24"/>
    <p:sldId id="396" r:id="rId25"/>
    <p:sldId id="397" r:id="rId26"/>
    <p:sldId id="398" r:id="rId27"/>
    <p:sldId id="404" r:id="rId28"/>
    <p:sldId id="359" r:id="rId29"/>
    <p:sldId id="381" r:id="rId30"/>
    <p:sldId id="382" r:id="rId31"/>
    <p:sldId id="360" r:id="rId32"/>
    <p:sldId id="341" r:id="rId33"/>
    <p:sldId id="332" r:id="rId34"/>
    <p:sldId id="387" r:id="rId35"/>
    <p:sldId id="388" r:id="rId36"/>
    <p:sldId id="386" r:id="rId37"/>
    <p:sldId id="342" r:id="rId38"/>
    <p:sldId id="331" r:id="rId39"/>
    <p:sldId id="394" r:id="rId40"/>
    <p:sldId id="415" r:id="rId41"/>
    <p:sldId id="392" r:id="rId42"/>
    <p:sldId id="393" r:id="rId43"/>
    <p:sldId id="384" r:id="rId44"/>
    <p:sldId id="385" r:id="rId45"/>
    <p:sldId id="334" r:id="rId46"/>
    <p:sldId id="389" r:id="rId47"/>
    <p:sldId id="391" r:id="rId48"/>
    <p:sldId id="390" r:id="rId49"/>
    <p:sldId id="318" r:id="rId50"/>
    <p:sldId id="363" r:id="rId51"/>
    <p:sldId id="310" r:id="rId52"/>
    <p:sldId id="417" r:id="rId53"/>
    <p:sldId id="418" r:id="rId54"/>
    <p:sldId id="426" r:id="rId55"/>
    <p:sldId id="419" r:id="rId56"/>
    <p:sldId id="420" r:id="rId57"/>
    <p:sldId id="421" r:id="rId58"/>
    <p:sldId id="422" r:id="rId59"/>
    <p:sldId id="423" r:id="rId60"/>
    <p:sldId id="424" r:id="rId61"/>
    <p:sldId id="425" r:id="rId6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004C97"/>
    <a:srgbClr val="A7A8AA"/>
    <a:srgbClr val="505050"/>
    <a:srgbClr val="63666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43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beamssrv1\leveling$\mu2E%20RPP\RHR%20door\model%20scratchpa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beamssrv1\leveling$\mu2E%20RPP\PS%20room%20contamination%20estimate\model%20scratchpa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N - atoms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'contamination estimate'!$A$9:$A$17</c:f>
              <c:numCache>
                <c:formatCode>0.00</c:formatCode>
                <c:ptCount val="9"/>
                <c:pt idx="0">
                  <c:v>1</c:v>
                </c:pt>
                <c:pt idx="1">
                  <c:v>10</c:v>
                </c:pt>
                <c:pt idx="2">
                  <c:v>53.22</c:v>
                </c:pt>
                <c:pt idx="3">
                  <c:v>106.44</c:v>
                </c:pt>
                <c:pt idx="4">
                  <c:v>159.66</c:v>
                </c:pt>
                <c:pt idx="5">
                  <c:v>212.88</c:v>
                </c:pt>
                <c:pt idx="6">
                  <c:v>266.10000000000002</c:v>
                </c:pt>
                <c:pt idx="7">
                  <c:v>319.32</c:v>
                </c:pt>
                <c:pt idx="8">
                  <c:v>372.53999999999996</c:v>
                </c:pt>
              </c:numCache>
            </c:numRef>
          </c:xVal>
          <c:yVal>
            <c:numRef>
              <c:f>'contamination estimate'!$B$9:$B$17</c:f>
              <c:numCache>
                <c:formatCode>0.00E+00</c:formatCode>
                <c:ptCount val="9"/>
                <c:pt idx="0">
                  <c:v>535640000000000</c:v>
                </c:pt>
                <c:pt idx="1">
                  <c:v>5055030000000000</c:v>
                </c:pt>
                <c:pt idx="2">
                  <c:v>2.06381E+16</c:v>
                </c:pt>
                <c:pt idx="3">
                  <c:v>3.09868E+16</c:v>
                </c:pt>
                <c:pt idx="4">
                  <c:v>3.61759E+16</c:v>
                </c:pt>
                <c:pt idx="5">
                  <c:v>3.8778E+16</c:v>
                </c:pt>
                <c:pt idx="6">
                  <c:v>4.00997E+16</c:v>
                </c:pt>
                <c:pt idx="7">
                  <c:v>4.07455E+16</c:v>
                </c:pt>
                <c:pt idx="8">
                  <c:v>4.10693E+16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7581728"/>
        <c:axId val="417564696"/>
      </c:scatterChart>
      <c:scatterChart>
        <c:scatterStyle val="lineMarker"/>
        <c:varyColors val="0"/>
        <c:ser>
          <c:idx val="1"/>
          <c:order val="1"/>
          <c:tx>
            <c:v>Be7 Bq  - no ventilation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'contamination estimate'!$A$9:$A$17</c:f>
              <c:numCache>
                <c:formatCode>0.00</c:formatCode>
                <c:ptCount val="9"/>
                <c:pt idx="0">
                  <c:v>1</c:v>
                </c:pt>
                <c:pt idx="1">
                  <c:v>10</c:v>
                </c:pt>
                <c:pt idx="2">
                  <c:v>53.22</c:v>
                </c:pt>
                <c:pt idx="3">
                  <c:v>106.44</c:v>
                </c:pt>
                <c:pt idx="4">
                  <c:v>159.66</c:v>
                </c:pt>
                <c:pt idx="5">
                  <c:v>212.88</c:v>
                </c:pt>
                <c:pt idx="6">
                  <c:v>266.10000000000002</c:v>
                </c:pt>
                <c:pt idx="7">
                  <c:v>319.32</c:v>
                </c:pt>
                <c:pt idx="8">
                  <c:v>372.53999999999996</c:v>
                </c:pt>
              </c:numCache>
            </c:numRef>
          </c:xVal>
          <c:yVal>
            <c:numRef>
              <c:f>'contamination estimate'!$C$9:$C$17</c:f>
              <c:numCache>
                <c:formatCode>0.00E+00</c:formatCode>
                <c:ptCount val="9"/>
                <c:pt idx="0">
                  <c:v>80744000</c:v>
                </c:pt>
                <c:pt idx="1">
                  <c:v>762010000</c:v>
                </c:pt>
                <c:pt idx="2">
                  <c:v>3111050000</c:v>
                </c:pt>
                <c:pt idx="3">
                  <c:v>4671040000</c:v>
                </c:pt>
                <c:pt idx="4">
                  <c:v>5453270000</c:v>
                </c:pt>
                <c:pt idx="5">
                  <c:v>5845510000</c:v>
                </c:pt>
                <c:pt idx="6">
                  <c:v>6044750000</c:v>
                </c:pt>
                <c:pt idx="7">
                  <c:v>6142090000</c:v>
                </c:pt>
                <c:pt idx="8">
                  <c:v>6190910000</c:v>
                </c:pt>
              </c:numCache>
            </c:numRef>
          </c:yVal>
          <c:smooth val="0"/>
        </c:ser>
        <c:ser>
          <c:idx val="3"/>
          <c:order val="2"/>
          <c:tx>
            <c:v>Be 7 - 500 cfm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'contamination estimate'!$A$9:$A$17</c:f>
              <c:numCache>
                <c:formatCode>0.00</c:formatCode>
                <c:ptCount val="9"/>
                <c:pt idx="0">
                  <c:v>1</c:v>
                </c:pt>
                <c:pt idx="1">
                  <c:v>10</c:v>
                </c:pt>
                <c:pt idx="2">
                  <c:v>53.22</c:v>
                </c:pt>
                <c:pt idx="3">
                  <c:v>106.44</c:v>
                </c:pt>
                <c:pt idx="4">
                  <c:v>159.66</c:v>
                </c:pt>
                <c:pt idx="5">
                  <c:v>212.88</c:v>
                </c:pt>
                <c:pt idx="6">
                  <c:v>266.10000000000002</c:v>
                </c:pt>
                <c:pt idx="7">
                  <c:v>319.32</c:v>
                </c:pt>
                <c:pt idx="8">
                  <c:v>372.53999999999996</c:v>
                </c:pt>
              </c:numCache>
            </c:numRef>
          </c:xVal>
          <c:yVal>
            <c:numRef>
              <c:f>'contamination estimate'!$J$9:$J$17</c:f>
              <c:numCache>
                <c:formatCode>0.00E+00</c:formatCode>
                <c:ptCount val="9"/>
                <c:pt idx="0">
                  <c:v>25162.778462708382</c:v>
                </c:pt>
                <c:pt idx="1">
                  <c:v>237469.95999261303</c:v>
                </c:pt>
                <c:pt idx="2">
                  <c:v>969516.81223082903</c:v>
                </c:pt>
                <c:pt idx="3">
                  <c:v>1455665.263776313</c:v>
                </c:pt>
                <c:pt idx="4">
                  <c:v>1699439.5923823533</c:v>
                </c:pt>
                <c:pt idx="5">
                  <c:v>1821673.2635016772</c:v>
                </c:pt>
                <c:pt idx="6">
                  <c:v>1883764.6344451974</c:v>
                </c:pt>
                <c:pt idx="7">
                  <c:v>1914096.2628915105</c:v>
                </c:pt>
                <c:pt idx="8">
                  <c:v>1929313.2873375185</c:v>
                </c:pt>
              </c:numCache>
            </c:numRef>
          </c:yVal>
          <c:smooth val="0"/>
        </c:ser>
        <c:ser>
          <c:idx val="2"/>
          <c:order val="3"/>
          <c:tx>
            <c:v>Bq -Be7 800 cfm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'contamination estimate'!$A$9:$A$17</c:f>
              <c:numCache>
                <c:formatCode>0.00</c:formatCode>
                <c:ptCount val="9"/>
                <c:pt idx="0">
                  <c:v>1</c:v>
                </c:pt>
                <c:pt idx="1">
                  <c:v>10</c:v>
                </c:pt>
                <c:pt idx="2">
                  <c:v>53.22</c:v>
                </c:pt>
                <c:pt idx="3">
                  <c:v>106.44</c:v>
                </c:pt>
                <c:pt idx="4">
                  <c:v>159.66</c:v>
                </c:pt>
                <c:pt idx="5">
                  <c:v>212.88</c:v>
                </c:pt>
                <c:pt idx="6">
                  <c:v>266.10000000000002</c:v>
                </c:pt>
                <c:pt idx="7">
                  <c:v>319.32</c:v>
                </c:pt>
                <c:pt idx="8">
                  <c:v>372.53999999999996</c:v>
                </c:pt>
              </c:numCache>
            </c:numRef>
          </c:xVal>
          <c:yVal>
            <c:numRef>
              <c:f>'contamination estimate'!$G$9:$G$17</c:f>
              <c:numCache>
                <c:formatCode>0.00E+00</c:formatCode>
                <c:ptCount val="9"/>
                <c:pt idx="0">
                  <c:v>15728.574638490347</c:v>
                </c:pt>
                <c:pt idx="1">
                  <c:v>148436.07176971584</c:v>
                </c:pt>
                <c:pt idx="2">
                  <c:v>606018.82924511225</c:v>
                </c:pt>
                <c:pt idx="3">
                  <c:v>909897.12369885202</c:v>
                </c:pt>
                <c:pt idx="4">
                  <c:v>1062273.8866005421</c:v>
                </c:pt>
                <c:pt idx="5">
                  <c:v>1138678.8598249434</c:v>
                </c:pt>
                <c:pt idx="6">
                  <c:v>1177490.5024031289</c:v>
                </c:pt>
                <c:pt idx="7">
                  <c:v>1196449.9856330524</c:v>
                </c:pt>
                <c:pt idx="8">
                  <c:v>1205961.7377042978</c:v>
                </c:pt>
              </c:numCache>
            </c:numRef>
          </c:yVal>
          <c:smooth val="0"/>
        </c:ser>
        <c:ser>
          <c:idx val="4"/>
          <c:order val="4"/>
          <c:tx>
            <c:v>Be7 - 1100 cfm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'contamination estimate'!$A$9:$A$17</c:f>
              <c:numCache>
                <c:formatCode>0.00</c:formatCode>
                <c:ptCount val="9"/>
                <c:pt idx="0">
                  <c:v>1</c:v>
                </c:pt>
                <c:pt idx="1">
                  <c:v>10</c:v>
                </c:pt>
                <c:pt idx="2">
                  <c:v>53.22</c:v>
                </c:pt>
                <c:pt idx="3">
                  <c:v>106.44</c:v>
                </c:pt>
                <c:pt idx="4">
                  <c:v>159.66</c:v>
                </c:pt>
                <c:pt idx="5">
                  <c:v>212.88</c:v>
                </c:pt>
                <c:pt idx="6">
                  <c:v>266.10000000000002</c:v>
                </c:pt>
                <c:pt idx="7">
                  <c:v>319.32</c:v>
                </c:pt>
                <c:pt idx="8">
                  <c:v>372.53999999999996</c:v>
                </c:pt>
              </c:numCache>
            </c:numRef>
          </c:xVal>
          <c:yVal>
            <c:numRef>
              <c:f>'contamination estimate'!$M$9:$M$17</c:f>
              <c:numCache>
                <c:formatCode>0.00E+00</c:formatCode>
                <c:ptCount val="9"/>
                <c:pt idx="0">
                  <c:v>11439.571112884676</c:v>
                </c:pt>
                <c:pt idx="1">
                  <c:v>107959.24218739601</c:v>
                </c:pt>
                <c:pt idx="2">
                  <c:v>440764.38280351908</c:v>
                </c:pt>
                <c:pt idx="3">
                  <c:v>661778.52034849278</c:v>
                </c:pt>
                <c:pt idx="4">
                  <c:v>772603.87206226797</c:v>
                </c:pt>
                <c:pt idx="5">
                  <c:v>828174.07747928484</c:v>
                </c:pt>
                <c:pt idx="6">
                  <c:v>856402.22629966098</c:v>
                </c:pt>
                <c:pt idx="7">
                  <c:v>870191.67388095846</c:v>
                </c:pt>
                <c:pt idx="8">
                  <c:v>877109.67934816028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2160248"/>
        <c:axId val="732159856"/>
      </c:scatterChart>
      <c:valAx>
        <c:axId val="727581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irradiation time - 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564696"/>
        <c:crosses val="autoZero"/>
        <c:crossBetween val="midCat"/>
      </c:valAx>
      <c:valAx>
        <c:axId val="417564696"/>
        <c:scaling>
          <c:logBase val="10"/>
          <c:orientation val="minMax"/>
          <c:min val="1000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 - atoms produced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581728"/>
        <c:crosses val="autoZero"/>
        <c:crossBetween val="midCat"/>
      </c:valAx>
      <c:valAx>
        <c:axId val="732159856"/>
        <c:scaling>
          <c:logBase val="10"/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Total </a:t>
                </a:r>
                <a:r>
                  <a:rPr lang="en-US" dirty="0" smtClean="0"/>
                  <a:t>Be 7 activity </a:t>
                </a:r>
                <a:r>
                  <a:rPr lang="en-US" dirty="0"/>
                  <a:t>- Bq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2160248"/>
        <c:crosses val="max"/>
        <c:crossBetween val="midCat"/>
      </c:valAx>
      <c:valAx>
        <c:axId val="732160248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7321598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5308317279137E-2"/>
          <c:y val="0.86183758299364477"/>
          <c:w val="0.81479034120734906"/>
          <c:h val="0.115298041688280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floor deposition fraction for various fallout rates as function of PS room ventilation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4"/>
          <c:order val="0"/>
          <c:tx>
            <c:v>0.01 per hour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'revised deposition calculation'!$B$84:$B$98</c:f>
              <c:numCache>
                <c:formatCode>General</c:formatCode>
                <c:ptCount val="15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</c:numCache>
            </c:numRef>
          </c:xVal>
          <c:yVal>
            <c:numRef>
              <c:f>'revised deposition calculation'!$D$84:$D$98</c:f>
              <c:numCache>
                <c:formatCode>0.00</c:formatCode>
                <c:ptCount val="15"/>
                <c:pt idx="0">
                  <c:v>3.0011445864938792E-2</c:v>
                </c:pt>
                <c:pt idx="1">
                  <c:v>1.5234324992368065E-2</c:v>
                </c:pt>
                <c:pt idx="2">
                  <c:v>1.0208054266993078E-2</c:v>
                </c:pt>
                <c:pt idx="3">
                  <c:v>7.675629009610661E-3</c:v>
                </c:pt>
                <c:pt idx="4">
                  <c:v>6.1499441456268613E-3</c:v>
                </c:pt>
                <c:pt idx="5">
                  <c:v>5.1302118741025447E-3</c:v>
                </c:pt>
                <c:pt idx="6">
                  <c:v>4.4005495708966374E-3</c:v>
                </c:pt>
                <c:pt idx="7">
                  <c:v>3.8526000692322444E-3</c:v>
                </c:pt>
                <c:pt idx="8">
                  <c:v>3.4259999512786048E-3</c:v>
                </c:pt>
                <c:pt idx="9">
                  <c:v>3.0844566909980524E-3</c:v>
                </c:pt>
                <c:pt idx="10">
                  <c:v>2.8048380283094646E-3</c:v>
                </c:pt>
                <c:pt idx="11">
                  <c:v>2.5717026267274212E-3</c:v>
                </c:pt>
                <c:pt idx="12">
                  <c:v>2.3743490492627549E-3</c:v>
                </c:pt>
                <c:pt idx="13">
                  <c:v>2.2051266700591696E-3</c:v>
                </c:pt>
                <c:pt idx="14">
                  <c:v>2.0584208306333473E-3</c:v>
                </c:pt>
              </c:numCache>
            </c:numRef>
          </c:yVal>
          <c:smooth val="0"/>
        </c:ser>
        <c:ser>
          <c:idx val="1"/>
          <c:order val="1"/>
          <c:tx>
            <c:v>0.05 per hr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'revised deposition calculation'!$B$30:$B$44</c:f>
              <c:numCache>
                <c:formatCode>General</c:formatCode>
                <c:ptCount val="15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</c:numCache>
            </c:numRef>
          </c:xVal>
          <c:yVal>
            <c:numRef>
              <c:f>'revised deposition calculation'!$D$30:$D$44</c:f>
              <c:numCache>
                <c:formatCode>0.00</c:formatCode>
                <c:ptCount val="15"/>
                <c:pt idx="0">
                  <c:v>0.13397419243093445</c:v>
                </c:pt>
                <c:pt idx="1">
                  <c:v>7.1796537801085997E-2</c:v>
                </c:pt>
                <c:pt idx="2">
                  <c:v>4.9037943386058901E-2</c:v>
                </c:pt>
                <c:pt idx="3">
                  <c:v>3.7234938744072979E-2</c:v>
                </c:pt>
                <c:pt idx="4">
                  <c:v>3.0011445864938795E-2</c:v>
                </c:pt>
                <c:pt idx="5">
                  <c:v>2.5135262482330577E-2</c:v>
                </c:pt>
                <c:pt idx="6">
                  <c:v>2.1622150474513262E-2</c:v>
                </c:pt>
                <c:pt idx="7">
                  <c:v>1.8970654959716483E-2</c:v>
                </c:pt>
                <c:pt idx="8">
                  <c:v>1.6898423760472764E-2</c:v>
                </c:pt>
                <c:pt idx="9">
                  <c:v>1.5234324992368067E-2</c:v>
                </c:pt>
                <c:pt idx="10">
                  <c:v>1.3868593507669415E-2</c:v>
                </c:pt>
                <c:pt idx="11">
                  <c:v>1.2727586859404182E-2</c:v>
                </c:pt>
                <c:pt idx="12">
                  <c:v>1.1760055341436901E-2</c:v>
                </c:pt>
                <c:pt idx="13">
                  <c:v>1.0929231986548639E-2</c:v>
                </c:pt>
                <c:pt idx="14">
                  <c:v>1.020805426699308E-2</c:v>
                </c:pt>
              </c:numCache>
            </c:numRef>
          </c:yVal>
          <c:smooth val="0"/>
        </c:ser>
        <c:ser>
          <c:idx val="2"/>
          <c:order val="2"/>
          <c:tx>
            <c:v>0.10 per hour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'revised deposition calculation'!$B$48:$B$62</c:f>
              <c:numCache>
                <c:formatCode>General</c:formatCode>
                <c:ptCount val="15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</c:numCache>
            </c:numRef>
          </c:xVal>
          <c:yVal>
            <c:numRef>
              <c:f>'revised deposition calculation'!$D$48:$D$62</c:f>
              <c:numCache>
                <c:formatCode>0.00</c:formatCode>
                <c:ptCount val="15"/>
                <c:pt idx="0">
                  <c:v>0.23629143118985793</c:v>
                </c:pt>
                <c:pt idx="1">
                  <c:v>0.13397419243093445</c:v>
                </c:pt>
                <c:pt idx="2">
                  <c:v>9.3491267299208328E-2</c:v>
                </c:pt>
                <c:pt idx="3">
                  <c:v>7.1796537801085997E-2</c:v>
                </c:pt>
                <c:pt idx="4">
                  <c:v>5.8274004595622854E-2</c:v>
                </c:pt>
                <c:pt idx="5">
                  <c:v>4.9037943386058901E-2</c:v>
                </c:pt>
                <c:pt idx="6">
                  <c:v>4.2329055736448955E-2</c:v>
                </c:pt>
                <c:pt idx="7">
                  <c:v>3.7234938744072979E-2</c:v>
                </c:pt>
                <c:pt idx="8">
                  <c:v>3.3235224611682816E-2</c:v>
                </c:pt>
                <c:pt idx="9">
                  <c:v>3.0011445864938795E-2</c:v>
                </c:pt>
                <c:pt idx="10">
                  <c:v>2.7357773179832706E-2</c:v>
                </c:pt>
                <c:pt idx="11">
                  <c:v>2.5135262482330577E-2</c:v>
                </c:pt>
                <c:pt idx="12">
                  <c:v>2.3246727876538389E-2</c:v>
                </c:pt>
                <c:pt idx="13">
                  <c:v>2.1622150474513262E-2</c:v>
                </c:pt>
                <c:pt idx="14">
                  <c:v>2.0209805740264156E-2</c:v>
                </c:pt>
              </c:numCache>
            </c:numRef>
          </c:yVal>
          <c:smooth val="0"/>
        </c:ser>
        <c:ser>
          <c:idx val="0"/>
          <c:order val="3"/>
          <c:tx>
            <c:v>0.15 per hr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'revised deposition calculation'!$B$12:$B$26</c:f>
              <c:numCache>
                <c:formatCode>General</c:formatCode>
                <c:ptCount val="15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</c:numCache>
            </c:numRef>
          </c:xVal>
          <c:yVal>
            <c:numRef>
              <c:f>'revised deposition calculation'!$D$12:$D$26</c:f>
              <c:numCache>
                <c:formatCode>0.00</c:formatCode>
                <c:ptCount val="15"/>
                <c:pt idx="0">
                  <c:v>0.31698654463492931</c:v>
                </c:pt>
                <c:pt idx="1">
                  <c:v>0.18834462887058154</c:v>
                </c:pt>
                <c:pt idx="2">
                  <c:v>0.13397419243093445</c:v>
                </c:pt>
                <c:pt idx="3">
                  <c:v>0.10396272484935373</c:v>
                </c:pt>
                <c:pt idx="4">
                  <c:v>8.4936220054537798E-2</c:v>
                </c:pt>
                <c:pt idx="5">
                  <c:v>7.1796537801085997E-2</c:v>
                </c:pt>
                <c:pt idx="6">
                  <c:v>6.2177623558098097E-2</c:v>
                </c:pt>
                <c:pt idx="7">
                  <c:v>5.4831582802660643E-2</c:v>
                </c:pt>
                <c:pt idx="8">
                  <c:v>4.9037943386058901E-2</c:v>
                </c:pt>
                <c:pt idx="9">
                  <c:v>4.4351640370409305E-2</c:v>
                </c:pt>
                <c:pt idx="10">
                  <c:v>4.0482898788391591E-2</c:v>
                </c:pt>
                <c:pt idx="11">
                  <c:v>3.7234938744072979E-2</c:v>
                </c:pt>
                <c:pt idx="12">
                  <c:v>3.446944095780631E-2</c:v>
                </c:pt>
                <c:pt idx="13">
                  <c:v>3.2086337898659438E-2</c:v>
                </c:pt>
                <c:pt idx="14">
                  <c:v>3.0011445864938792E-2</c:v>
                </c:pt>
              </c:numCache>
            </c:numRef>
          </c:yVal>
          <c:smooth val="0"/>
        </c:ser>
        <c:ser>
          <c:idx val="3"/>
          <c:order val="4"/>
          <c:tx>
            <c:v>0.20 per hour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'revised deposition calculation'!$B$66:$B$80</c:f>
              <c:numCache>
                <c:formatCode>General</c:formatCode>
                <c:ptCount val="15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</c:numCache>
            </c:numRef>
          </c:xVal>
          <c:yVal>
            <c:numRef>
              <c:f>'revised deposition calculation'!$D$66:$D$80</c:f>
              <c:numCache>
                <c:formatCode>0.00</c:formatCode>
                <c:ptCount val="15"/>
                <c:pt idx="0">
                  <c:v>0.38225846305905609</c:v>
                </c:pt>
                <c:pt idx="1">
                  <c:v>0.23629143118985793</c:v>
                </c:pt>
                <c:pt idx="2">
                  <c:v>0.17099591024649055</c:v>
                </c:pt>
                <c:pt idx="3">
                  <c:v>0.13397419243093445</c:v>
                </c:pt>
                <c:pt idx="4">
                  <c:v>0.11013027692745783</c:v>
                </c:pt>
                <c:pt idx="5">
                  <c:v>9.3491267299208328E-2</c:v>
                </c:pt>
                <c:pt idx="6">
                  <c:v>8.1220139654538767E-2</c:v>
                </c:pt>
                <c:pt idx="7">
                  <c:v>7.1796537801085997E-2</c:v>
                </c:pt>
                <c:pt idx="8">
                  <c:v>6.4332349149582066E-2</c:v>
                </c:pt>
                <c:pt idx="9">
                  <c:v>5.8274004595622854E-2</c:v>
                </c:pt>
                <c:pt idx="10">
                  <c:v>5.3258512066650603E-2</c:v>
                </c:pt>
                <c:pt idx="11">
                  <c:v>4.9037943386058901E-2</c:v>
                </c:pt>
                <c:pt idx="12">
                  <c:v>4.5437189767086675E-2</c:v>
                </c:pt>
                <c:pt idx="13">
                  <c:v>4.2329055736448955E-2</c:v>
                </c:pt>
                <c:pt idx="14">
                  <c:v>3.9618920787768588E-2</c:v>
                </c:pt>
              </c:numCache>
            </c:numRef>
          </c:yVal>
          <c:smooth val="0"/>
        </c:ser>
        <c:ser>
          <c:idx val="5"/>
          <c:order val="5"/>
          <c:tx>
            <c:v>0.25 per hour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'revised deposition calculation'!$B$102:$B$116</c:f>
              <c:numCache>
                <c:formatCode>General</c:formatCode>
                <c:ptCount val="15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</c:numCache>
            </c:numRef>
          </c:xVal>
          <c:yVal>
            <c:numRef>
              <c:f>'revised deposition calculation'!$D$102:$D$116</c:f>
              <c:numCache>
                <c:formatCode>0.00</c:formatCode>
                <c:ptCount val="15"/>
                <c:pt idx="0">
                  <c:v>0.43614321962221597</c:v>
                </c:pt>
                <c:pt idx="1">
                  <c:v>0.27888948981431405</c:v>
                </c:pt>
                <c:pt idx="2">
                  <c:v>0.20498211209752218</c:v>
                </c:pt>
                <c:pt idx="3">
                  <c:v>0.16204043154917774</c:v>
                </c:pt>
                <c:pt idx="4">
                  <c:v>0.13397419243093445</c:v>
                </c:pt>
                <c:pt idx="5">
                  <c:v>0.11419502472872221</c:v>
                </c:pt>
                <c:pt idx="6">
                  <c:v>9.9504727600180101E-2</c:v>
                </c:pt>
                <c:pt idx="7">
                  <c:v>8.8163218783837691E-2</c:v>
                </c:pt>
                <c:pt idx="8">
                  <c:v>7.914257942395253E-2</c:v>
                </c:pt>
                <c:pt idx="9">
                  <c:v>7.1796537801085997E-2</c:v>
                </c:pt>
                <c:pt idx="10">
                  <c:v>6.5698390453136288E-2</c:v>
                </c:pt>
                <c:pt idx="11">
                  <c:v>6.0555055388108188E-2</c:v>
                </c:pt>
                <c:pt idx="12">
                  <c:v>5.6158565361019347E-2</c:v>
                </c:pt>
                <c:pt idx="13">
                  <c:v>5.2357261312485193E-2</c:v>
                </c:pt>
                <c:pt idx="14">
                  <c:v>4.9037943386058901E-2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2161032"/>
        <c:axId val="732161424"/>
      </c:scatterChart>
      <c:valAx>
        <c:axId val="732161032"/>
        <c:scaling>
          <c:orientation val="minMax"/>
          <c:max val="15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PS</a:t>
                </a:r>
                <a:r>
                  <a:rPr lang="en-US" baseline="0"/>
                  <a:t> room ventilation rate - cfm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2161424"/>
        <c:crosses val="autoZero"/>
        <c:crossBetween val="midCat"/>
        <c:majorUnit val="100"/>
      </c:valAx>
      <c:valAx>
        <c:axId val="732161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fraction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21610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42562DBC-7381-4978-A744-C835A4DF9775}" type="datetimeFigureOut">
              <a:rPr lang="en-US" altLang="en-US" smtClean="0"/>
              <a:t>11/12/2015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02E96A9A-A3EF-4815-8CC3-0B0B6BDFE8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0842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84AD138-A477-4ADA-9366-D57E0A666C9F}" type="datetimeFigureOut">
              <a:rPr lang="en-US" altLang="en-US" smtClean="0"/>
              <a:t>11/12/2015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F23CA0D4-3685-467F-9B59-FC9580F554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6695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642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75899-3302-49DE-9A04-F7EACC20F0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50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75899-3302-49DE-9A04-F7EACC20F0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28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75899-3302-49DE-9A04-F7EACC20F0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28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75899-3302-49DE-9A04-F7EACC20F0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30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75899-3302-49DE-9A04-F7EACC20F0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87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75899-3302-49DE-9A04-F7EACC20F0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94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75899-3302-49DE-9A04-F7EACC20F0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98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522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3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861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13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543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5480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098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751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105F4-A072-4D64-B943-3CDC76EBFD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71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105F4-A072-4D64-B943-3CDC76EBFD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27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105F4-A072-4D64-B943-3CDC76EBFD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25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7332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56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970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017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3551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95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0063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1237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89820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38474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404FD-1F80-4BBF-A12E-5B9847C48258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115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2110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24883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09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6486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3721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8842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1005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8440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3311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9515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6671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189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0968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831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0614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8658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5913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105F4-A072-4D64-B943-3CDC76EBFDB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690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105F4-A072-4D64-B943-3CDC76EBFDB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802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105F4-A072-4D64-B943-3CDC76EBFDB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803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105F4-A072-4D64-B943-3CDC76EBFDB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322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105F4-A072-4D64-B943-3CDC76EBFDB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6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105F4-A072-4D64-B943-3CDC76EBFDB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917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105F4-A072-4D64-B943-3CDC76EBFDB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045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105F4-A072-4D64-B943-3CDC76EBFDB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48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CA0D4-3685-467F-9B59-FC9580F5542C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0178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105F4-A072-4D64-B943-3CDC76EBFDB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88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75899-3302-49DE-9A04-F7EACC20F0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22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75899-3302-49DE-9A04-F7EACC20F0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40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75899-3302-49DE-9A04-F7EACC20F0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5359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F73E7-57B8-4144-AF49-322751F1E15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/>
              <a:t>11/17/15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6460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82027-36A1-4138-8A1A-C91F18AC9DE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/>
              <a:t>11/17/15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529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795EB9-3C2F-485E-B3DD-C64CD195887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/>
              <a:t>11/17/15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5628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7710D-D9CF-42C1-AD88-2ABB981221E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/>
              <a:t>11/17/15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513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/>
              <a:t>11/17/15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8AF54-17C6-42EB-A463-A437013C6D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047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8CB3B81A-8CD4-4386-97DC-4A2110B3C25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/>
              <a:t>11/17/15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4851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AF050AA6-08DB-49B2-987D-580BDF62018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/>
              <a:t>11/17/15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3603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F1E6C-EFD3-41D9-BB87-C7501573CB1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/>
              <a:t>11/17/15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341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569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11/12/2015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4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11/12/2015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 smtClean="0"/>
              <a:t>A. Leveling | 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Radiation Dose Rates at RHR door and PS drop hatch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295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552C40-BA89-4EF3-8310-DA074D2838D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/>
              <a:t>11/17/15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1992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5B54895A-6A7E-4084-B9D2-549F48C6DE6E}" type="datetime1">
              <a:rPr lang="en-US" altLang="en-US"/>
              <a:pPr/>
              <a:t>11/12/2015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481BEC3C-9DF6-4362-A308-77F3872ACAD3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1085850" y="6515100"/>
            <a:ext cx="537368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A. Leveling | Comparison: Radiological Issues</a:t>
            </a:r>
            <a:endParaRPr lang="en-US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91" r:id="rId6"/>
    <p:sldLayoutId id="2147484092" r:id="rId7"/>
    <p:sldLayoutId id="2147484093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fontAlgn="base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4183077A-FB29-46AA-8654-C2E52F1A75DB}" type="datetime1">
              <a:rPr lang="en-US" altLang="en-US"/>
              <a:pPr/>
              <a:t>11/12/2015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2C5DA2BE-A44E-4199-8753-F2EACE578ED0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1076325" y="6526161"/>
            <a:ext cx="537368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A. Leveling | Comparison: Radiological Issues</a:t>
            </a:r>
            <a:endParaRPr lang="en-US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8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itchFamily="124" charset="0"/>
              </a:rPr>
              <a:t>Mu2e Remote Handling Review</a:t>
            </a:r>
            <a:br>
              <a:rPr lang="en-US" altLang="en-US" dirty="0" smtClean="0">
                <a:latin typeface="Helvetica" pitchFamily="124" charset="0"/>
              </a:rPr>
            </a:br>
            <a:r>
              <a:rPr lang="en-US" altLang="en-US" dirty="0" smtClean="0">
                <a:latin typeface="Helvetica" pitchFamily="124" charset="0"/>
              </a:rPr>
              <a:t>Radiological Issues</a:t>
            </a:r>
            <a:endParaRPr lang="en-US" altLang="en-US" dirty="0" smtClean="0">
              <a:solidFill>
                <a:srgbClr val="FF0000"/>
              </a:solidFill>
              <a:latin typeface="Helvetica" pitchFamily="124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49" y="4841875"/>
            <a:ext cx="8145045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itchFamily="124" charset="0"/>
              </a:rPr>
              <a:t>A. Leveling</a:t>
            </a:r>
          </a:p>
          <a:p>
            <a:r>
              <a:rPr lang="en-US" altLang="en-US" dirty="0" smtClean="0">
                <a:latin typeface="Helvetica" pitchFamily="124" charset="0"/>
              </a:rPr>
              <a:t>Mu2e Target, Remote Handling, and Heat &amp; Radiation Shield Review</a:t>
            </a:r>
          </a:p>
          <a:p>
            <a:r>
              <a:rPr lang="en-US" altLang="en-US" dirty="0" smtClean="0">
                <a:latin typeface="Helvetica" pitchFamily="124" charset="0"/>
              </a:rPr>
              <a:t>November 16-18, 2015</a:t>
            </a:r>
          </a:p>
          <a:p>
            <a:endParaRPr lang="en-US" altLang="en-US" dirty="0" smtClean="0">
              <a:latin typeface="Helvetica" pitchFamily="12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t>10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/>
              <a:t>Major Sources – Target, Endcap, and Beam Dump</a:t>
            </a:r>
            <a:endParaRPr lang="en-US" sz="240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9026" y="2860810"/>
            <a:ext cx="3548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Photon tracks indicate source</a:t>
            </a:r>
            <a:br>
              <a:rPr lang="en-US" sz="2200" dirty="0" smtClean="0"/>
            </a:br>
            <a:r>
              <a:rPr lang="en-US" sz="2200" dirty="0" smtClean="0"/>
              <a:t>term for the 50 sources</a:t>
            </a:r>
            <a:endParaRPr lang="en-US" sz="2200" dirty="0"/>
          </a:p>
        </p:txBody>
      </p:sp>
      <p:pic>
        <p:nvPicPr>
          <p:cNvPr id="13" name="Pictur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t="4900" r="56926" b="3630"/>
          <a:stretch/>
        </p:blipFill>
        <p:spPr>
          <a:xfrm>
            <a:off x="4006636" y="915610"/>
            <a:ext cx="4886754" cy="506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3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3297" r="48806" b="1123"/>
          <a:stretch/>
        </p:blipFill>
        <p:spPr>
          <a:xfrm>
            <a:off x="4389120" y="914400"/>
            <a:ext cx="4572000" cy="491066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t>11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" y="2926080"/>
            <a:ext cx="3979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Plan view</a:t>
            </a:r>
            <a:r>
              <a:rPr lang="en-US" sz="1800" dirty="0"/>
              <a:t>, mid plane of </a:t>
            </a:r>
            <a:r>
              <a:rPr lang="en-US" sz="1800" dirty="0" smtClean="0"/>
              <a:t>PS - mrem/hr</a:t>
            </a: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/>
              <a:t>Major Sources – Target, Endcap, and Beam Dump</a:t>
            </a:r>
            <a:endParaRPr lang="en-US" sz="240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cxnSp>
        <p:nvCxnSpPr>
          <p:cNvPr id="8" name="Straight Connector 7"/>
          <p:cNvCxnSpPr>
            <a:stCxn id="16" idx="1"/>
          </p:cNvCxnSpPr>
          <p:nvPr/>
        </p:nvCxnSpPr>
        <p:spPr>
          <a:xfrm flipH="1">
            <a:off x="7405736" y="1882994"/>
            <a:ext cx="10571" cy="2861022"/>
          </a:xfrm>
          <a:prstGeom prst="line">
            <a:avLst/>
          </a:prstGeom>
          <a:ln w="3175">
            <a:solidFill>
              <a:srgbClr val="40404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205050" y="2197602"/>
            <a:ext cx="16155" cy="2546414"/>
          </a:xfrm>
          <a:prstGeom prst="line">
            <a:avLst/>
          </a:prstGeom>
          <a:ln w="3175">
            <a:solidFill>
              <a:srgbClr val="40404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842911" y="2543577"/>
            <a:ext cx="0" cy="2200439"/>
          </a:xfrm>
          <a:prstGeom prst="line">
            <a:avLst/>
          </a:prstGeom>
          <a:ln w="3175">
            <a:solidFill>
              <a:srgbClr val="40404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130710" y="2421228"/>
            <a:ext cx="0" cy="2322788"/>
          </a:xfrm>
          <a:prstGeom prst="line">
            <a:avLst/>
          </a:prstGeom>
          <a:ln w="3175">
            <a:solidFill>
              <a:srgbClr val="40404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539966" y="3022348"/>
            <a:ext cx="2279965" cy="0"/>
          </a:xfrm>
          <a:prstGeom prst="line">
            <a:avLst/>
          </a:prstGeom>
          <a:ln w="3175">
            <a:solidFill>
              <a:srgbClr val="40404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539966" y="2821663"/>
            <a:ext cx="2279965" cy="0"/>
          </a:xfrm>
          <a:prstGeom prst="line">
            <a:avLst/>
          </a:prstGeom>
          <a:ln w="3175">
            <a:solidFill>
              <a:srgbClr val="40404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7192527" y="1520715"/>
            <a:ext cx="447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 k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7036701" y="1945576"/>
            <a:ext cx="36901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3 k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6939466" y="2161942"/>
            <a:ext cx="369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 k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6662464" y="2250355"/>
            <a:ext cx="36901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 k</a:t>
            </a:r>
            <a:endParaRPr lang="en-US" sz="1200" dirty="0"/>
          </a:p>
        </p:txBody>
      </p:sp>
      <p:cxnSp>
        <p:nvCxnSpPr>
          <p:cNvPr id="24" name="Straight Connector 23"/>
          <p:cNvCxnSpPr>
            <a:stCxn id="27" idx="1"/>
          </p:cNvCxnSpPr>
          <p:nvPr/>
        </p:nvCxnSpPr>
        <p:spPr>
          <a:xfrm>
            <a:off x="7359708" y="2084075"/>
            <a:ext cx="0" cy="2652072"/>
          </a:xfrm>
          <a:prstGeom prst="line">
            <a:avLst/>
          </a:prstGeom>
          <a:ln w="3175">
            <a:solidFill>
              <a:srgbClr val="40404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7175201" y="1761069"/>
            <a:ext cx="369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 k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5190245" y="2879563"/>
            <a:ext cx="36901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3 k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5208100" y="2679488"/>
            <a:ext cx="36901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2 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0874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3297" r="48806" b="1123"/>
          <a:stretch/>
        </p:blipFill>
        <p:spPr>
          <a:xfrm>
            <a:off x="4389120" y="914400"/>
            <a:ext cx="4572000" cy="491066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t>12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" y="2926080"/>
            <a:ext cx="4565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Plan </a:t>
            </a:r>
            <a:r>
              <a:rPr lang="en-US" sz="1800" dirty="0"/>
              <a:t>view, mid plane of </a:t>
            </a:r>
            <a:r>
              <a:rPr lang="en-US" sz="1800" dirty="0" smtClean="0"/>
              <a:t>beam dump - mrem/hr</a:t>
            </a: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/>
              <a:t>Major Sources – Target, Endcap, and Beam Dump</a:t>
            </a:r>
            <a:endParaRPr lang="en-US" sz="240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411218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t="3297" r="48805" b="1123"/>
          <a:stretch/>
        </p:blipFill>
        <p:spPr>
          <a:xfrm>
            <a:off x="4389120" y="914400"/>
            <a:ext cx="4572000" cy="491066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t>13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" y="2926080"/>
            <a:ext cx="4113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Elevation view, mid plane of </a:t>
            </a:r>
            <a:r>
              <a:rPr lang="en-US" sz="1800" dirty="0" smtClean="0"/>
              <a:t>PS - mrem/hr</a:t>
            </a: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/>
              <a:t>Major Sources – Target, Endcap, and Beam Dump</a:t>
            </a:r>
            <a:endParaRPr lang="en-US" sz="240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168085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3297" r="48806" b="1123"/>
          <a:stretch/>
        </p:blipFill>
        <p:spPr>
          <a:xfrm>
            <a:off x="4389120" y="914400"/>
            <a:ext cx="4572000" cy="491066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t>14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" y="2926080"/>
            <a:ext cx="3679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Elevation view, </a:t>
            </a:r>
            <a:r>
              <a:rPr lang="en-US" sz="1800" dirty="0" smtClean="0"/>
              <a:t>at end cap – mrem/hr</a:t>
            </a: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/>
              <a:t>Major Sources – Target, Endcap, and Beam Dump</a:t>
            </a:r>
            <a:endParaRPr lang="en-US" sz="240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166674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3297" r="48806" b="1123"/>
          <a:stretch/>
        </p:blipFill>
        <p:spPr>
          <a:xfrm>
            <a:off x="4389120" y="914400"/>
            <a:ext cx="4572000" cy="491066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t>15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" y="2926080"/>
            <a:ext cx="429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Elevation view, </a:t>
            </a:r>
            <a:r>
              <a:rPr lang="en-US" sz="1800" dirty="0" smtClean="0"/>
              <a:t>10’ from end cap – mrem/hr</a:t>
            </a: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/>
              <a:t>Major Sources – Target, Endcap, and Beam Dump</a:t>
            </a:r>
            <a:endParaRPr lang="en-US" sz="240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104301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3297" r="48806" b="1123"/>
          <a:stretch/>
        </p:blipFill>
        <p:spPr>
          <a:xfrm>
            <a:off x="4389120" y="914400"/>
            <a:ext cx="4572000" cy="491066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t>16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" y="2926080"/>
            <a:ext cx="429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Elevation </a:t>
            </a:r>
            <a:r>
              <a:rPr lang="en-US" sz="1800" dirty="0"/>
              <a:t>view, </a:t>
            </a:r>
            <a:r>
              <a:rPr lang="en-US" sz="1800" dirty="0" smtClean="0"/>
              <a:t>20’ from end cap – mrem/hr</a:t>
            </a: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/>
              <a:t>Major Sources – Target, Endcap, and Beam Dump</a:t>
            </a:r>
            <a:endParaRPr lang="en-US" sz="240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165154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52E9C158-AEF1-41A2-A6CE-6F0BAB305EFD}" type="slidenum">
              <a:rPr lang="en-US" altLang="en-US" sz="1200" smtClean="0">
                <a:latin typeface="Calibri" panose="020F0502020204030204" pitchFamily="34" charset="0"/>
              </a:rPr>
              <a:pPr/>
              <a:t>17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105" y="1851487"/>
            <a:ext cx="7508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Conclusions for personnel occupying the RHR: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PS /end cap/ target assembly is the dominant source in the PS room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Primary beam absorber is reasonably well isolated and shielded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/>
              <a:t>Major Sources – Target, Endcap, and Beam Dump</a:t>
            </a:r>
            <a:endParaRPr lang="en-US" sz="2400" dirty="0"/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155072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18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064" y="2713115"/>
            <a:ext cx="71093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 smtClean="0">
                <a:latin typeface="Helvetica" pitchFamily="124" charset="0"/>
              </a:rPr>
              <a:t>Radiation dose rate at RHR doorway during target change out</a:t>
            </a:r>
          </a:p>
          <a:p>
            <a:pPr algn="ctr"/>
            <a:endParaRPr lang="en-US" altLang="en-US" sz="3600" dirty="0">
              <a:latin typeface="Helvetica" pitchFamily="124" charset="0"/>
            </a:endParaRPr>
          </a:p>
          <a:p>
            <a:pPr algn="ctr"/>
            <a:r>
              <a:rPr lang="en-US" altLang="en-US" dirty="0" smtClean="0">
                <a:latin typeface="Helvetica" pitchFamily="124" charset="0"/>
              </a:rPr>
              <a:t>Mu2e doc.db 5543-v1</a:t>
            </a:r>
            <a:endParaRPr lang="en-US" altLang="en-US" dirty="0">
              <a:latin typeface="Helvetica" pitchFamily="124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38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 anchor="ctr"/>
          <a:lstStyle/>
          <a:p>
            <a:fld id="{52E9C158-AEF1-41A2-A6CE-6F0BAB305EFD}" type="slidenum">
              <a:rPr lang="en-US" altLang="en-US" smtClean="0">
                <a:latin typeface="Calibri" panose="020F0502020204030204" pitchFamily="34" charset="0"/>
              </a:rPr>
              <a:pPr/>
              <a:t>19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PS room and RHR plan view – histogram locations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t="5366" r="48003" b="3408"/>
          <a:stretch/>
        </p:blipFill>
        <p:spPr>
          <a:xfrm>
            <a:off x="3749040" y="914400"/>
            <a:ext cx="5210398" cy="521039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697965" y="3246634"/>
            <a:ext cx="662112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05201" y="3246634"/>
            <a:ext cx="2502828" cy="47684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29120" y="3492565"/>
            <a:ext cx="207608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xit of PS room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97965" y="2930406"/>
            <a:ext cx="662112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025302" y="2208179"/>
            <a:ext cx="2582727" cy="65788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2468" y="1888151"/>
            <a:ext cx="27227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xit of RHR doorway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50013" y="2844230"/>
            <a:ext cx="845896" cy="861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02569" y="1085944"/>
            <a:ext cx="321190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RHR door, open position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401241" y="1350318"/>
            <a:ext cx="3155202" cy="144143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2973" y="4583438"/>
            <a:ext cx="22248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Target, out of PS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274340" y="3889936"/>
            <a:ext cx="85737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3"/>
          </p:cNvCxnSpPr>
          <p:nvPr/>
        </p:nvCxnSpPr>
        <p:spPr>
          <a:xfrm flipV="1">
            <a:off x="2767813" y="3889936"/>
            <a:ext cx="3489893" cy="92433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205137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itchFamily="124" charset="0"/>
              </a:rPr>
              <a:t>O</a:t>
            </a:r>
            <a:r>
              <a:rPr lang="en-US" altLang="en-US" dirty="0" smtClean="0">
                <a:latin typeface="Helvetica" pitchFamily="124" charset="0"/>
              </a:rPr>
              <a:t>utline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877526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600" dirty="0" smtClean="0">
                <a:latin typeface="Helvetica" pitchFamily="124" charset="0"/>
              </a:rPr>
              <a:t>PS Room and RHR Layout</a:t>
            </a:r>
          </a:p>
          <a:p>
            <a:r>
              <a:rPr lang="en-US" altLang="en-US" sz="1600" dirty="0">
                <a:latin typeface="Helvetica" pitchFamily="124" charset="0"/>
              </a:rPr>
              <a:t>Facility Radiation Dose Rates from Major </a:t>
            </a:r>
            <a:r>
              <a:rPr lang="en-US" altLang="en-US" sz="1600" dirty="0" smtClean="0">
                <a:latin typeface="Helvetica" pitchFamily="124" charset="0"/>
              </a:rPr>
              <a:t>Sources</a:t>
            </a:r>
          </a:p>
          <a:p>
            <a:r>
              <a:rPr lang="en-US" altLang="en-US" sz="1600" dirty="0">
                <a:latin typeface="Helvetica" pitchFamily="124" charset="0"/>
              </a:rPr>
              <a:t>RHR effective dose rate with target removed from </a:t>
            </a:r>
            <a:r>
              <a:rPr lang="en-US" altLang="en-US" sz="1600" dirty="0" smtClean="0">
                <a:latin typeface="Helvetica" pitchFamily="124" charset="0"/>
              </a:rPr>
              <a:t>PS</a:t>
            </a:r>
            <a:endParaRPr lang="en-US" altLang="en-US" sz="1600" dirty="0">
              <a:latin typeface="Helvetica" pitchFamily="124" charset="0"/>
            </a:endParaRPr>
          </a:p>
          <a:p>
            <a:r>
              <a:rPr lang="en-US" altLang="en-US" sz="1600" dirty="0" smtClean="0">
                <a:latin typeface="Helvetica" pitchFamily="124" charset="0"/>
              </a:rPr>
              <a:t>Facility radiation dose rates (sans major sources)</a:t>
            </a:r>
          </a:p>
          <a:p>
            <a:pPr lvl="1"/>
            <a:r>
              <a:rPr lang="en-US" altLang="en-US" sz="1600" dirty="0" smtClean="0">
                <a:latin typeface="Helvetica" pitchFamily="124" charset="0"/>
              </a:rPr>
              <a:t>PS Room surface contact dose rates</a:t>
            </a:r>
          </a:p>
          <a:p>
            <a:pPr lvl="1"/>
            <a:r>
              <a:rPr lang="en-US" altLang="en-US" sz="1600" dirty="0" smtClean="0">
                <a:latin typeface="Helvetica" pitchFamily="124" charset="0"/>
              </a:rPr>
              <a:t>Remote Handling Room surface </a:t>
            </a:r>
            <a:r>
              <a:rPr lang="en-US" altLang="en-US" sz="1600" dirty="0">
                <a:latin typeface="Helvetica" pitchFamily="124" charset="0"/>
              </a:rPr>
              <a:t>contact dose </a:t>
            </a:r>
            <a:r>
              <a:rPr lang="en-US" altLang="en-US" sz="1600" dirty="0" smtClean="0">
                <a:latin typeface="Helvetica" pitchFamily="124" charset="0"/>
              </a:rPr>
              <a:t>rates</a:t>
            </a:r>
          </a:p>
          <a:p>
            <a:pPr marL="400050"/>
            <a:r>
              <a:rPr lang="en-US" altLang="en-US" sz="1600" dirty="0" smtClean="0">
                <a:latin typeface="Helvetica" pitchFamily="124" charset="0"/>
              </a:rPr>
              <a:t>Air flow</a:t>
            </a:r>
          </a:p>
          <a:p>
            <a:pPr marL="800100" lvl="1"/>
            <a:r>
              <a:rPr lang="en-US" altLang="en-US" sz="1600" dirty="0" smtClean="0">
                <a:latin typeface="Helvetica" pitchFamily="124" charset="0"/>
              </a:rPr>
              <a:t>During operations</a:t>
            </a:r>
          </a:p>
          <a:p>
            <a:pPr marL="800100" lvl="1"/>
            <a:r>
              <a:rPr lang="en-US" altLang="en-US" sz="1600" dirty="0" smtClean="0">
                <a:latin typeface="Helvetica" pitchFamily="124" charset="0"/>
              </a:rPr>
              <a:t>During remote handling operations</a:t>
            </a:r>
          </a:p>
          <a:p>
            <a:pPr marL="400050"/>
            <a:r>
              <a:rPr lang="en-US" altLang="en-US" sz="1600" dirty="0">
                <a:latin typeface="Helvetica" pitchFamily="124" charset="0"/>
              </a:rPr>
              <a:t>Contamination </a:t>
            </a:r>
            <a:r>
              <a:rPr lang="en-US" altLang="en-US" sz="1600" dirty="0" smtClean="0">
                <a:latin typeface="Helvetica" pitchFamily="124" charset="0"/>
              </a:rPr>
              <a:t>sources</a:t>
            </a:r>
          </a:p>
          <a:p>
            <a:pPr marL="400050"/>
            <a:r>
              <a:rPr lang="en-US" altLang="en-US" sz="1600" dirty="0" smtClean="0">
                <a:latin typeface="Helvetica" pitchFamily="124" charset="0"/>
              </a:rPr>
              <a:t>Radiation Protection – entry controls</a:t>
            </a:r>
          </a:p>
          <a:p>
            <a:pPr marL="400050"/>
            <a:r>
              <a:rPr lang="en-US" altLang="en-US" sz="1600" dirty="0" smtClean="0">
                <a:latin typeface="Helvetica" pitchFamily="124" charset="0"/>
              </a:rPr>
              <a:t>Summary</a:t>
            </a:r>
          </a:p>
          <a:p>
            <a:pPr marL="400050"/>
            <a:endParaRPr lang="en-US" altLang="en-US" sz="1600" dirty="0">
              <a:latin typeface="Helvetica" pitchFamily="124" charset="0"/>
            </a:endParaRPr>
          </a:p>
          <a:p>
            <a:pPr marL="400050"/>
            <a:endParaRPr lang="en-US" altLang="en-US" sz="1600" dirty="0">
              <a:latin typeface="Helvetica" pitchFamily="124" charset="0"/>
            </a:endParaRPr>
          </a:p>
          <a:p>
            <a:pPr marL="400050"/>
            <a:r>
              <a:rPr lang="en-US" altLang="en-US" sz="1600" dirty="0" smtClean="0">
                <a:solidFill>
                  <a:schemeClr val="accent6"/>
                </a:solidFill>
                <a:latin typeface="Helvetica" pitchFamily="124" charset="0"/>
              </a:rPr>
              <a:t>Note: All dose rates are based upon 365 days irradiation, 7 days cooling, 7.7 kW beam</a:t>
            </a:r>
            <a:br>
              <a:rPr lang="en-US" altLang="en-US" sz="1600" dirty="0" smtClean="0">
                <a:solidFill>
                  <a:schemeClr val="accent6"/>
                </a:solidFill>
                <a:latin typeface="Helvetica" pitchFamily="124" charset="0"/>
              </a:rPr>
            </a:br>
            <a:r>
              <a:rPr lang="en-US" altLang="en-US" sz="1600" dirty="0" smtClean="0">
                <a:solidFill>
                  <a:schemeClr val="accent6"/>
                </a:solidFill>
                <a:latin typeface="Helvetica" pitchFamily="124" charset="0"/>
              </a:rPr>
              <a:t>		  power</a:t>
            </a: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2BF98F-E25A-41ED-8D23-C1A9CE3B0687}" type="slidenum">
              <a:rPr lang="en-US" altLang="en-US" sz="1200">
                <a:solidFill>
                  <a:srgbClr val="004C97"/>
                </a:solidFill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 anchor="ctr"/>
          <a:lstStyle/>
          <a:p>
            <a:fld id="{52E9C158-AEF1-41A2-A6CE-6F0BAB305EFD}" type="slidenum">
              <a:rPr lang="en-US" altLang="en-US" smtClean="0">
                <a:latin typeface="Calibri" panose="020F0502020204030204" pitchFamily="34" charset="0"/>
              </a:rPr>
              <a:pPr/>
              <a:t>20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103664"/>
            <a:ext cx="7439025" cy="641739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Model details – plan view at end cap with target removed from the PS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5366" r="49000" b="1619"/>
          <a:stretch/>
        </p:blipFill>
        <p:spPr>
          <a:xfrm>
            <a:off x="3749040" y="914400"/>
            <a:ext cx="5011615" cy="521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53" y="2546120"/>
            <a:ext cx="37083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Target source includes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Photons over 100 keV</a:t>
            </a:r>
          </a:p>
          <a:p>
            <a:endParaRPr lang="en-US" dirty="0" smtClean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204557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 anchor="ctr"/>
          <a:lstStyle/>
          <a:p>
            <a:fld id="{52E9C158-AEF1-41A2-A6CE-6F0BAB305EFD}" type="slidenum">
              <a:rPr lang="en-US" altLang="en-US" smtClean="0">
                <a:latin typeface="Calibri" panose="020F0502020204030204" pitchFamily="34" charset="0"/>
              </a:rPr>
              <a:pPr/>
              <a:t>21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RHR doorway Simulation results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5366" r="47999" b="1619"/>
          <a:stretch/>
        </p:blipFill>
        <p:spPr>
          <a:xfrm>
            <a:off x="4389120" y="914400"/>
            <a:ext cx="4663440" cy="475488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84" y="4242857"/>
            <a:ext cx="4424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peak </a:t>
            </a:r>
            <a:r>
              <a:rPr lang="en-US" dirty="0"/>
              <a:t>dose rate at 890 mrem/hr</a:t>
            </a:r>
          </a:p>
          <a:p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96716" y="1412336"/>
            <a:ext cx="2430984" cy="2430984"/>
            <a:chOff x="3749040" y="914400"/>
            <a:chExt cx="5210398" cy="521039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" t="5366" r="48003" b="3408"/>
            <a:stretch/>
          </p:blipFill>
          <p:spPr>
            <a:xfrm>
              <a:off x="3749040" y="914400"/>
              <a:ext cx="5210398" cy="5210398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5697965" y="3246634"/>
              <a:ext cx="662112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697965" y="2930406"/>
              <a:ext cx="662112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 flipH="1" flipV="1">
            <a:off x="2214932" y="2500472"/>
            <a:ext cx="3102505" cy="530963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7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 anchor="ctr"/>
          <a:lstStyle/>
          <a:p>
            <a:fld id="{52E9C158-AEF1-41A2-A6CE-6F0BAB305EFD}" type="slidenum">
              <a:rPr lang="en-US" altLang="en-US" smtClean="0">
                <a:latin typeface="Calibri" panose="020F0502020204030204" pitchFamily="34" charset="0"/>
              </a:rPr>
              <a:pPr/>
              <a:t>22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RHR doorway Simulation results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5366" r="48000" b="3408"/>
          <a:stretch/>
        </p:blipFill>
        <p:spPr>
          <a:xfrm>
            <a:off x="4480560" y="914400"/>
            <a:ext cx="4663440" cy="466344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3990859"/>
            <a:ext cx="4519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peak </a:t>
            </a:r>
            <a:r>
              <a:rPr lang="en-US" sz="2000" dirty="0"/>
              <a:t>dose rate at </a:t>
            </a:r>
            <a:r>
              <a:rPr lang="en-US" sz="2000" dirty="0" smtClean="0"/>
              <a:t>380 mrem/hr</a:t>
            </a:r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Conclusion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Doorway could be left open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Entry controls required to limit personnel exposure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96716" y="1412336"/>
            <a:ext cx="2430984" cy="2430984"/>
            <a:chOff x="3749040" y="914400"/>
            <a:chExt cx="5210398" cy="521039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" t="5366" r="48003" b="3408"/>
            <a:stretch/>
          </p:blipFill>
          <p:spPr>
            <a:xfrm>
              <a:off x="3749040" y="914400"/>
              <a:ext cx="5210398" cy="5210398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5697965" y="3246634"/>
              <a:ext cx="662112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697965" y="2930406"/>
              <a:ext cx="662112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/>
          <p:cNvCxnSpPr/>
          <p:nvPr/>
        </p:nvCxnSpPr>
        <p:spPr>
          <a:xfrm flipH="1" flipV="1">
            <a:off x="2286000" y="2352934"/>
            <a:ext cx="3250096" cy="39026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58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23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6583" y="2609114"/>
            <a:ext cx="79489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latin typeface="Helvetica" pitchFamily="124" charset="0"/>
              </a:rPr>
              <a:t>Facility radiation dose </a:t>
            </a:r>
            <a:r>
              <a:rPr lang="en-US" altLang="en-US" sz="3600" dirty="0" smtClean="0">
                <a:latin typeface="Helvetica" pitchFamily="124" charset="0"/>
              </a:rPr>
              <a:t>rates</a:t>
            </a:r>
            <a:br>
              <a:rPr lang="en-US" altLang="en-US" sz="3600" dirty="0" smtClean="0">
                <a:latin typeface="Helvetica" pitchFamily="124" charset="0"/>
              </a:rPr>
            </a:br>
            <a:r>
              <a:rPr lang="en-US" altLang="en-US" sz="3600" dirty="0" smtClean="0">
                <a:latin typeface="Helvetica" pitchFamily="124" charset="0"/>
              </a:rPr>
              <a:t>(</a:t>
            </a:r>
            <a:r>
              <a:rPr lang="en-US" altLang="en-US" sz="3600" dirty="0">
                <a:latin typeface="Helvetica" pitchFamily="124" charset="0"/>
              </a:rPr>
              <a:t>sans major sources</a:t>
            </a:r>
            <a:r>
              <a:rPr lang="en-US" altLang="en-US" sz="3600" dirty="0" smtClean="0">
                <a:latin typeface="Helvetica" pitchFamily="124" charset="0"/>
              </a:rPr>
              <a:t>)</a:t>
            </a:r>
          </a:p>
          <a:p>
            <a:pPr algn="ctr"/>
            <a:endParaRPr lang="en-US" altLang="en-US" sz="3600" dirty="0">
              <a:latin typeface="Helvetica" pitchFamily="124" charset="0"/>
            </a:endParaRPr>
          </a:p>
          <a:p>
            <a:pPr algn="ctr"/>
            <a:r>
              <a:rPr lang="en-US" altLang="en-US" dirty="0" smtClean="0">
                <a:latin typeface="Helvetica" pitchFamily="124" charset="0"/>
              </a:rPr>
              <a:t>Source document: mu2e doc.db 5572-v4</a:t>
            </a:r>
            <a:endParaRPr lang="en-US" altLang="en-US" dirty="0">
              <a:latin typeface="Helvetica" pitchFamily="124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73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03" y="857250"/>
            <a:ext cx="5001197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50" y="2898085"/>
            <a:ext cx="31861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PS room west wall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4394" y="4471988"/>
            <a:ext cx="2982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Peak dose rate:  470 mrem/hr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pPr/>
              <a:t>24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1261" y="173421"/>
            <a:ext cx="8409242" cy="54946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/>
              <a:t>PS room residual dose rate, 365 days irradiation, 7 days cooling</a:t>
            </a:r>
            <a:endParaRPr lang="en-US" sz="2000" dirty="0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pic>
        <p:nvPicPr>
          <p:cNvPr id="13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17018" r="52140" b="14913"/>
          <a:stretch/>
        </p:blipFill>
        <p:spPr>
          <a:xfrm>
            <a:off x="303898" y="850886"/>
            <a:ext cx="3149816" cy="2172287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1856769" y="1892637"/>
            <a:ext cx="1003656" cy="37548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06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17018" r="52140" b="14913"/>
          <a:stretch/>
        </p:blipFill>
        <p:spPr>
          <a:xfrm>
            <a:off x="303898" y="850886"/>
            <a:ext cx="3149816" cy="2172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03" y="857250"/>
            <a:ext cx="500119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" y="2898085"/>
            <a:ext cx="3714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PS room and RHR floor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4394" y="4471988"/>
            <a:ext cx="286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Peak dose rate:  47 mrem/hr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pPr/>
              <a:t>25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1261" y="173421"/>
            <a:ext cx="8409242" cy="54946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/>
              <a:t>PS room residual dose rate, 365 days irradiation, 7 days cooling</a:t>
            </a:r>
            <a:endParaRPr lang="en-US" sz="2000" dirty="0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065490" y="1814319"/>
            <a:ext cx="1003656" cy="37548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17290" y="1685709"/>
            <a:ext cx="1003656" cy="37548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39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17018" r="52140" b="14913"/>
          <a:stretch/>
        </p:blipFill>
        <p:spPr>
          <a:xfrm>
            <a:off x="303898" y="850886"/>
            <a:ext cx="3149816" cy="2172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03" y="857250"/>
            <a:ext cx="500119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" y="2898085"/>
            <a:ext cx="3857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RHR door, RHR side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4394" y="4471988"/>
            <a:ext cx="292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Peak dose rate:  0.7 mrem/hr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pPr/>
              <a:t>26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1261" y="173421"/>
            <a:ext cx="8409242" cy="54946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/>
              <a:t>RHR room residual dose rate, 365 days irradiation, 7 days cooling</a:t>
            </a:r>
            <a:endParaRPr lang="en-US" sz="2000" dirty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210621" y="1661584"/>
            <a:ext cx="1003656" cy="37548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27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0789" y="2708702"/>
            <a:ext cx="62919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 smtClean="0">
                <a:latin typeface="Helvetica" pitchFamily="124" charset="0"/>
              </a:rPr>
              <a:t>Air flow</a:t>
            </a:r>
          </a:p>
          <a:p>
            <a:pPr algn="ctr"/>
            <a:endParaRPr lang="en-US" altLang="en-US" sz="3600" dirty="0">
              <a:latin typeface="Helvetica" pitchFamily="124" charset="0"/>
            </a:endParaRPr>
          </a:p>
          <a:p>
            <a:pPr algn="ctr"/>
            <a:r>
              <a:rPr lang="en-US" altLang="en-US" dirty="0" smtClean="0">
                <a:latin typeface="Helvetica" pitchFamily="124" charset="0"/>
              </a:rPr>
              <a:t>Mu2e doc.db 5768-v1</a:t>
            </a:r>
            <a:endParaRPr lang="en-US" altLang="en-US" dirty="0">
              <a:latin typeface="Helvetica" pitchFamily="124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9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flow during beam operation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17018" r="52140" b="14913"/>
          <a:stretch/>
        </p:blipFill>
        <p:spPr>
          <a:xfrm>
            <a:off x="1295400" y="929867"/>
            <a:ext cx="7620000" cy="525517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28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368" y="2987644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48838" y="3458362"/>
            <a:ext cx="7152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33282" y="1228725"/>
            <a:ext cx="875073" cy="723900"/>
          </a:xfrm>
          <a:prstGeom prst="rect">
            <a:avLst/>
          </a:prstGeom>
          <a:solidFill>
            <a:srgbClr val="004C9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372902" y="1439501"/>
            <a:ext cx="287056" cy="513124"/>
          </a:xfrm>
          <a:prstGeom prst="rect">
            <a:avLst/>
          </a:prstGeom>
          <a:solidFill>
            <a:srgbClr val="004C9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52184" y="2065746"/>
            <a:ext cx="313367" cy="513124"/>
          </a:xfrm>
          <a:prstGeom prst="rect">
            <a:avLst/>
          </a:prstGeom>
          <a:solidFill>
            <a:srgbClr val="004C9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60932" y="2086588"/>
            <a:ext cx="231756" cy="726186"/>
          </a:xfrm>
          <a:prstGeom prst="rect">
            <a:avLst/>
          </a:prstGeom>
          <a:solidFill>
            <a:srgbClr val="004C9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2501" y="860303"/>
            <a:ext cx="107156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6"/>
                </a:solidFill>
              </a:rPr>
              <a:t>Doorways and air dams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15" name="Straight Arrow Connector 14"/>
          <p:cNvCxnSpPr>
            <a:stCxn id="4" idx="3"/>
          </p:cNvCxnSpPr>
          <p:nvPr/>
        </p:nvCxnSpPr>
        <p:spPr>
          <a:xfrm>
            <a:off x="1164062" y="1275802"/>
            <a:ext cx="1107651" cy="420261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2" idx="0"/>
          </p:cNvCxnSpPr>
          <p:nvPr/>
        </p:nvCxnSpPr>
        <p:spPr>
          <a:xfrm>
            <a:off x="1152383" y="1271039"/>
            <a:ext cx="2364047" cy="168462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152383" y="1280092"/>
            <a:ext cx="4029867" cy="627433"/>
          </a:xfrm>
          <a:prstGeom prst="straightConnector1">
            <a:avLst/>
          </a:prstGeom>
          <a:ln>
            <a:solidFill>
              <a:srgbClr val="40404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82250" y="1911815"/>
            <a:ext cx="794560" cy="410493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614173" y="1911815"/>
            <a:ext cx="568077" cy="205246"/>
          </a:xfrm>
          <a:prstGeom prst="straightConnector1">
            <a:avLst/>
          </a:prstGeom>
          <a:ln>
            <a:solidFill>
              <a:srgbClr val="4040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4273726">
            <a:off x="5290938" y="4057328"/>
            <a:ext cx="1490594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165 to 250 cfm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5736936" y="4238071"/>
            <a:ext cx="295275" cy="8207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665551" y="3894052"/>
            <a:ext cx="1002127" cy="3390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345548" y="2320057"/>
            <a:ext cx="320003" cy="15739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342852" y="1951133"/>
            <a:ext cx="137288" cy="23391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540100" y="1931255"/>
            <a:ext cx="117649" cy="19187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334231" y="2578870"/>
            <a:ext cx="821254" cy="17751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2501" y="4666652"/>
            <a:ext cx="926512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1198" y="4076883"/>
            <a:ext cx="855875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Leakage</a:t>
            </a:r>
          </a:p>
          <a:p>
            <a:pPr algn="ctr"/>
            <a:r>
              <a:rPr lang="en-US" sz="1600" dirty="0" smtClean="0">
                <a:solidFill>
                  <a:srgbClr val="00B050"/>
                </a:solidFill>
              </a:rPr>
              <a:t>paths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871" y="2246973"/>
            <a:ext cx="1236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</a:rPr>
              <a:t>0 cfm supply</a:t>
            </a:r>
          </a:p>
          <a:p>
            <a:pPr algn="ctr"/>
            <a:r>
              <a:rPr lang="en-US" sz="1600" dirty="0" smtClean="0">
                <a:solidFill>
                  <a:srgbClr val="00B050"/>
                </a:solidFill>
              </a:rPr>
              <a:t>air to RHR</a:t>
            </a:r>
            <a:endParaRPr lang="en-US" sz="1600" dirty="0">
              <a:solidFill>
                <a:srgbClr val="00B050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3298661" y="4336793"/>
            <a:ext cx="209296" cy="1488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3237034" y="3213115"/>
            <a:ext cx="282136" cy="536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393563" y="879980"/>
            <a:ext cx="1672683" cy="84624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HEPA filtered air exhausts to M4 beam line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4052658" y="954483"/>
            <a:ext cx="75195" cy="48575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6242133" y="1311383"/>
            <a:ext cx="1000584" cy="28225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6197585" y="1110615"/>
            <a:ext cx="1028431" cy="20076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273304" y="1010714"/>
            <a:ext cx="16726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</a:rPr>
              <a:t>DS room press &gt; PS room press</a:t>
            </a:r>
            <a:endParaRPr lang="en-US" sz="1600" dirty="0">
              <a:solidFill>
                <a:srgbClr val="00B050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6389308" y="1352125"/>
            <a:ext cx="860353" cy="6327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46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flow during target handling operation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7" t="15358" r="52570" b="15749"/>
          <a:stretch/>
        </p:blipFill>
        <p:spPr>
          <a:xfrm>
            <a:off x="1653746" y="899949"/>
            <a:ext cx="7395004" cy="519411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29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368" y="2987644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48838" y="3458362"/>
            <a:ext cx="7152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23823" y="2398090"/>
            <a:ext cx="677935" cy="589554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388" y="2667394"/>
            <a:ext cx="211298" cy="320249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48483" y="2955504"/>
            <a:ext cx="285109" cy="513124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54191" y="3027677"/>
            <a:ext cx="183669" cy="726186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54695" y="1132655"/>
            <a:ext cx="1672683" cy="8462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</a:rPr>
              <a:t>HEPA filtered air exhausts to M4 beam line</a:t>
            </a:r>
            <a:endParaRPr lang="en-US" sz="1600" dirty="0">
              <a:solidFill>
                <a:srgbClr val="00B05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127853" y="2082892"/>
            <a:ext cx="75195" cy="48575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985468" y="2080695"/>
            <a:ext cx="1000584" cy="28225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940920" y="1879927"/>
            <a:ext cx="1028431" cy="20076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08647" y="1778172"/>
            <a:ext cx="16726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</a:rPr>
              <a:t>DS room press &gt; PS room press</a:t>
            </a:r>
            <a:endParaRPr lang="en-US" sz="1600" dirty="0">
              <a:solidFill>
                <a:srgbClr val="00B05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132643" y="2121437"/>
            <a:ext cx="860353" cy="6327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427113" y="3975649"/>
            <a:ext cx="172179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</a:rPr>
              <a:t>Beam dump cooling air flow is stopped and air damper is shut</a:t>
            </a:r>
            <a:endParaRPr lang="en-US" sz="1600" dirty="0">
              <a:solidFill>
                <a:srgbClr val="00B05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520025" y="2738763"/>
            <a:ext cx="1363824" cy="38093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1357" y="2413155"/>
            <a:ext cx="14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</a:rPr>
              <a:t>150 cfm supply</a:t>
            </a:r>
          </a:p>
          <a:p>
            <a:pPr algn="ctr"/>
            <a:r>
              <a:rPr lang="en-US" sz="1600" dirty="0" smtClean="0">
                <a:solidFill>
                  <a:srgbClr val="00B050"/>
                </a:solidFill>
              </a:rPr>
              <a:t>air to RHR</a:t>
            </a:r>
            <a:endParaRPr lang="en-US" sz="1600" dirty="0">
              <a:solidFill>
                <a:srgbClr val="00B05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154201" y="4233558"/>
            <a:ext cx="1225665" cy="3556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154201" y="4468001"/>
            <a:ext cx="1225665" cy="3556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205853" y="4675985"/>
            <a:ext cx="1225665" cy="3556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431518" y="3254044"/>
            <a:ext cx="202074" cy="12139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42095" y="4629600"/>
            <a:ext cx="6078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X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43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Solenoid and Remote Handling Room Layout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17018" r="52140" b="14913"/>
          <a:stretch/>
        </p:blipFill>
        <p:spPr>
          <a:xfrm>
            <a:off x="1295400" y="929867"/>
            <a:ext cx="7620000" cy="525517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368" y="2987644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48838" y="3458362"/>
            <a:ext cx="7152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72000" y="929867"/>
            <a:ext cx="1480930" cy="4218603"/>
          </a:xfrm>
          <a:prstGeom prst="straightConnector1">
            <a:avLst/>
          </a:prstGeom>
          <a:ln>
            <a:solidFill>
              <a:srgbClr val="40404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31496" y="4351744"/>
            <a:ext cx="246490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Primary beam absorber</a:t>
            </a:r>
            <a:endParaRPr lang="en-US" sz="1600" dirty="0"/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 flipH="1">
            <a:off x="6631496" y="4690298"/>
            <a:ext cx="1232453" cy="56976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2769" y="1099144"/>
            <a:ext cx="12026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doorways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301344" y="1249555"/>
            <a:ext cx="2112081" cy="486791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3"/>
          </p:cNvCxnSpPr>
          <p:nvPr/>
        </p:nvCxnSpPr>
        <p:spPr>
          <a:xfrm>
            <a:off x="1345436" y="1268421"/>
            <a:ext cx="1184681" cy="46792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403" y="2029570"/>
            <a:ext cx="17285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HEPA filter system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8971" y="2644955"/>
            <a:ext cx="16937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PS vacuum pumps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559903" y="5098660"/>
            <a:ext cx="20463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RHR concrete door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3679462" y="4703914"/>
            <a:ext cx="15099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Vacuum port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958586" y="3026280"/>
            <a:ext cx="208267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Production Solenoid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300377" y="2391548"/>
            <a:ext cx="15099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Concrete yoke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7405416" y="3612702"/>
            <a:ext cx="15099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ODH duct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394524" y="3765322"/>
            <a:ext cx="1010892" cy="45450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3" idx="1"/>
          </p:cNvCxnSpPr>
          <p:nvPr/>
        </p:nvCxnSpPr>
        <p:spPr>
          <a:xfrm flipH="1">
            <a:off x="5930020" y="2560825"/>
            <a:ext cx="1370357" cy="279521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656870" y="3194040"/>
            <a:ext cx="1243100" cy="5774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1" idx="0"/>
          </p:cNvCxnSpPr>
          <p:nvPr/>
        </p:nvCxnSpPr>
        <p:spPr>
          <a:xfrm flipV="1">
            <a:off x="4434454" y="3251783"/>
            <a:ext cx="111637" cy="1452131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0" idx="0"/>
          </p:cNvCxnSpPr>
          <p:nvPr/>
        </p:nvCxnSpPr>
        <p:spPr>
          <a:xfrm flipV="1">
            <a:off x="2583092" y="4227702"/>
            <a:ext cx="933212" cy="87095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731781" y="2843337"/>
            <a:ext cx="2022824" cy="13475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811232" y="2172881"/>
            <a:ext cx="1913728" cy="16760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03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30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0789" y="2708702"/>
            <a:ext cx="62919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 smtClean="0">
                <a:latin typeface="Helvetica" pitchFamily="124" charset="0"/>
              </a:rPr>
              <a:t>Sources of Contamination</a:t>
            </a:r>
          </a:p>
          <a:p>
            <a:pPr algn="ctr"/>
            <a:endParaRPr lang="en-US" altLang="en-US" sz="3600" dirty="0">
              <a:latin typeface="Helvetica" pitchFamily="124" charset="0"/>
            </a:endParaRPr>
          </a:p>
          <a:p>
            <a:pPr algn="ctr"/>
            <a:r>
              <a:rPr lang="en-US" altLang="en-US" dirty="0" smtClean="0">
                <a:latin typeface="Helvetica" pitchFamily="124" charset="0"/>
              </a:rPr>
              <a:t>Mu2e doc.db 5569-v4</a:t>
            </a:r>
          </a:p>
          <a:p>
            <a:pPr algn="ctr"/>
            <a:r>
              <a:rPr lang="en-US" altLang="en-US" dirty="0">
                <a:latin typeface="Helvetica" pitchFamily="124" charset="0"/>
              </a:rPr>
              <a:t>Mu2e doc.db </a:t>
            </a:r>
            <a:r>
              <a:rPr lang="en-US" altLang="en-US" dirty="0" smtClean="0">
                <a:latin typeface="Helvetica" pitchFamily="124" charset="0"/>
              </a:rPr>
              <a:t>5599-v3</a:t>
            </a:r>
            <a:endParaRPr lang="en-US" altLang="en-US" dirty="0">
              <a:latin typeface="Helvetica" pitchFamily="124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86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Contamination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Look for contamination where significant beam showers occur</a:t>
            </a:r>
          </a:p>
          <a:p>
            <a:pPr lvl="1"/>
            <a:r>
              <a:rPr lang="en-US" sz="2000" dirty="0" smtClean="0"/>
              <a:t>Target</a:t>
            </a:r>
          </a:p>
          <a:p>
            <a:pPr lvl="1"/>
            <a:r>
              <a:rPr lang="en-US" sz="2000" dirty="0" smtClean="0"/>
              <a:t>HRS bore</a:t>
            </a:r>
          </a:p>
          <a:p>
            <a:pPr lvl="1"/>
            <a:r>
              <a:rPr lang="en-US" sz="2000" dirty="0" smtClean="0"/>
              <a:t>PS end cap</a:t>
            </a:r>
          </a:p>
          <a:p>
            <a:pPr lvl="1"/>
            <a:r>
              <a:rPr lang="en-US" sz="2000" dirty="0" smtClean="0"/>
              <a:t>PS room air</a:t>
            </a:r>
          </a:p>
          <a:p>
            <a:pPr lvl="2"/>
            <a:r>
              <a:rPr lang="en-US" sz="1800" dirty="0" smtClean="0"/>
              <a:t>Leads to surface contamination of PS room floor and equipment by fallout</a:t>
            </a:r>
          </a:p>
          <a:p>
            <a:pPr lvl="1"/>
            <a:r>
              <a:rPr lang="en-US" sz="2000" dirty="0" smtClean="0"/>
              <a:t>PS room west wall</a:t>
            </a:r>
          </a:p>
          <a:p>
            <a:pPr lvl="1"/>
            <a:r>
              <a:rPr lang="en-US" sz="2000" dirty="0" smtClean="0"/>
              <a:t>Primary beam dump</a:t>
            </a:r>
          </a:p>
          <a:p>
            <a:pPr lvl="1"/>
            <a:r>
              <a:rPr lang="en-US" sz="2000" dirty="0"/>
              <a:t>PS vacuum </a:t>
            </a:r>
            <a:r>
              <a:rPr lang="en-US" sz="2000" dirty="0" smtClean="0"/>
              <a:t>system</a:t>
            </a:r>
          </a:p>
          <a:p>
            <a:pPr lvl="1"/>
            <a:r>
              <a:rPr lang="en-US" sz="2000" dirty="0" smtClean="0"/>
              <a:t>HEPA filter system</a:t>
            </a:r>
          </a:p>
          <a:p>
            <a:pPr lvl="1"/>
            <a:endParaRPr lang="en-US" sz="2000" dirty="0"/>
          </a:p>
          <a:p>
            <a:r>
              <a:rPr lang="en-US" sz="2000" dirty="0" smtClean="0"/>
              <a:t>Action level for surface contamination is 0.45 </a:t>
            </a:r>
            <a:r>
              <a:rPr lang="en-US" sz="2000" dirty="0" err="1" smtClean="0"/>
              <a:t>nCi</a:t>
            </a:r>
            <a:r>
              <a:rPr lang="en-US" sz="2000" dirty="0" smtClean="0"/>
              <a:t>/100 cm</a:t>
            </a:r>
            <a:r>
              <a:rPr lang="en-US" sz="2000" baseline="30000" dirty="0" smtClean="0"/>
              <a:t>2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52E9C158-AEF1-41A2-A6CE-6F0BAB305EFD}" type="slidenum">
              <a:rPr lang="en-US" altLang="en-US" sz="1200" smtClean="0">
                <a:latin typeface="Calibri" panose="020F0502020204030204" pitchFamily="34" charset="0"/>
              </a:rPr>
              <a:pPr/>
              <a:t>31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24108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Contamination Sources - Target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460 Ci (1.7E13 Bq) after 1 year of operation</a:t>
            </a:r>
          </a:p>
          <a:p>
            <a:pPr lvl="1"/>
            <a:r>
              <a:rPr lang="en-US" dirty="0" smtClean="0"/>
              <a:t>Mass of target is ~ 100 g</a:t>
            </a:r>
          </a:p>
          <a:p>
            <a:r>
              <a:rPr lang="en-US" dirty="0" smtClean="0"/>
              <a:t>Target specific activity</a:t>
            </a:r>
          </a:p>
          <a:p>
            <a:pPr lvl="1"/>
            <a:r>
              <a:rPr lang="en-US" dirty="0" smtClean="0"/>
              <a:t>4.6 </a:t>
            </a:r>
            <a:r>
              <a:rPr lang="en-US" dirty="0" err="1" smtClean="0"/>
              <a:t>uCi</a:t>
            </a:r>
            <a:r>
              <a:rPr lang="en-US" dirty="0" smtClean="0"/>
              <a:t>/</a:t>
            </a:r>
            <a:r>
              <a:rPr lang="en-US" dirty="0" err="1" smtClean="0"/>
              <a:t>ug</a:t>
            </a:r>
            <a:endParaRPr lang="en-US" dirty="0" smtClean="0"/>
          </a:p>
          <a:p>
            <a:r>
              <a:rPr lang="en-US" dirty="0" smtClean="0"/>
              <a:t>Special care required to control surface contamination during target handling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32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228797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Contamination </a:t>
            </a:r>
            <a:r>
              <a:rPr lang="en-US" dirty="0"/>
              <a:t>Sources - HRS </a:t>
            </a:r>
            <a:r>
              <a:rPr lang="en-US" dirty="0" smtClean="0"/>
              <a:t>bore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vacuum surface</a:t>
            </a:r>
          </a:p>
          <a:p>
            <a:r>
              <a:rPr lang="en-US" dirty="0" smtClean="0"/>
              <a:t>Activated surfaces would become minor source of contamination</a:t>
            </a:r>
          </a:p>
          <a:p>
            <a:r>
              <a:rPr lang="en-US" dirty="0" smtClean="0"/>
              <a:t>Bore becomes contaminated primarily by target outgassing and target detritus</a:t>
            </a:r>
          </a:p>
          <a:p>
            <a:pPr lvl="1"/>
            <a:r>
              <a:rPr lang="en-US" dirty="0" smtClean="0"/>
              <a:t>4.6 </a:t>
            </a:r>
            <a:r>
              <a:rPr lang="en-US" dirty="0" err="1" smtClean="0"/>
              <a:t>uCi</a:t>
            </a:r>
            <a:r>
              <a:rPr lang="en-US" dirty="0" smtClean="0"/>
              <a:t>/</a:t>
            </a:r>
            <a:r>
              <a:rPr lang="en-US" dirty="0" err="1" smtClean="0"/>
              <a:t>ug</a:t>
            </a:r>
            <a:endParaRPr lang="en-US" dirty="0" smtClean="0"/>
          </a:p>
          <a:p>
            <a:r>
              <a:rPr lang="en-US" dirty="0" smtClean="0"/>
              <a:t>The bore is reasonably well contained by the PS end cap</a:t>
            </a:r>
          </a:p>
          <a:p>
            <a:pPr lvl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33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100795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Contamination </a:t>
            </a:r>
            <a:r>
              <a:rPr lang="en-US" dirty="0"/>
              <a:t>Sources - PS endcap (including 3 vacuum window ports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Inner surface</a:t>
            </a:r>
          </a:p>
          <a:p>
            <a:pPr lvl="1"/>
            <a:r>
              <a:rPr lang="en-US" dirty="0" smtClean="0"/>
              <a:t>Similar to HRS bore</a:t>
            </a:r>
          </a:p>
          <a:p>
            <a:r>
              <a:rPr lang="en-US" dirty="0" smtClean="0"/>
              <a:t>Outer surface</a:t>
            </a:r>
          </a:p>
          <a:p>
            <a:pPr lvl="1"/>
            <a:r>
              <a:rPr lang="en-US" dirty="0" smtClean="0"/>
              <a:t>Several </a:t>
            </a:r>
            <a:r>
              <a:rPr lang="en-US" dirty="0" err="1" smtClean="0"/>
              <a:t>nCi</a:t>
            </a:r>
            <a:r>
              <a:rPr lang="en-US" dirty="0" smtClean="0"/>
              <a:t>/100cm</a:t>
            </a:r>
            <a:r>
              <a:rPr lang="en-US" baseline="30000" dirty="0" smtClean="0"/>
              <a:t>2</a:t>
            </a:r>
            <a:r>
              <a:rPr lang="en-US" dirty="0" smtClean="0"/>
              <a:t> based on similar target station experience</a:t>
            </a:r>
          </a:p>
          <a:p>
            <a:pPr lvl="1"/>
            <a:r>
              <a:rPr lang="en-US" dirty="0" smtClean="0"/>
              <a:t>Transfer by physical contact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34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114341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Contamination </a:t>
            </a:r>
            <a:r>
              <a:rPr lang="en-US" dirty="0" smtClean="0"/>
              <a:t>Sources – PS room 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Production of radioisotopes in PS room air during beam operation has been calculated (MARS/DETRA)</a:t>
            </a:r>
          </a:p>
          <a:p>
            <a:r>
              <a:rPr lang="en-US" sz="2000" dirty="0"/>
              <a:t>Primary isotopes produced are:</a:t>
            </a:r>
          </a:p>
          <a:p>
            <a:pPr lvl="1"/>
            <a:r>
              <a:rPr lang="en-US" sz="2000" dirty="0"/>
              <a:t>C11</a:t>
            </a:r>
          </a:p>
          <a:p>
            <a:pPr lvl="1"/>
            <a:r>
              <a:rPr lang="en-US" sz="2000" dirty="0"/>
              <a:t>N13</a:t>
            </a:r>
          </a:p>
          <a:p>
            <a:pPr lvl="1"/>
            <a:r>
              <a:rPr lang="en-US" sz="2000" dirty="0"/>
              <a:t>O15</a:t>
            </a:r>
          </a:p>
          <a:p>
            <a:pPr lvl="1"/>
            <a:r>
              <a:rPr lang="en-US" sz="2000" dirty="0"/>
              <a:t>Other short-lived isotopes</a:t>
            </a:r>
          </a:p>
          <a:p>
            <a:pPr lvl="1"/>
            <a:r>
              <a:rPr lang="en-US" sz="2000" dirty="0"/>
              <a:t>Ar41</a:t>
            </a:r>
          </a:p>
          <a:p>
            <a:pPr lvl="1"/>
            <a:r>
              <a:rPr lang="en-US" sz="1800" dirty="0" smtClean="0"/>
              <a:t>Be7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52E9C158-AEF1-41A2-A6CE-6F0BAB305EFD}" type="slidenum">
              <a:rPr lang="en-US" altLang="en-US" sz="1200" smtClean="0">
                <a:latin typeface="Calibri" panose="020F0502020204030204" pitchFamily="34" charset="0"/>
              </a:rPr>
              <a:pPr/>
              <a:t>35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146998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0" y="1921522"/>
          <a:ext cx="4562670" cy="4079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438650" y="864248"/>
          <a:ext cx="4705351" cy="17573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4265"/>
                <a:gridCol w="456969"/>
                <a:gridCol w="561691"/>
                <a:gridCol w="704494"/>
                <a:gridCol w="599771"/>
                <a:gridCol w="456969"/>
                <a:gridCol w="621192"/>
              </a:tblGrid>
              <a:tr h="4714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irradiation time (days)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Bq - no ventilation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lambda decay (sec</a:t>
                      </a:r>
                      <a:r>
                        <a:rPr lang="en-US" sz="800" u="none" strike="noStrike" baseline="30000">
                          <a:effectLst/>
                        </a:rPr>
                        <a:t>-1</a:t>
                      </a:r>
                      <a:r>
                        <a:rPr lang="en-US" sz="800" u="none" strike="noStrike">
                          <a:effectLst/>
                        </a:rPr>
                        <a:t>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lambda </a:t>
                      </a:r>
                      <a:r>
                        <a:rPr lang="en-US" sz="800" u="none" strike="noStrike" dirty="0" smtClean="0">
                          <a:effectLst/>
                        </a:rPr>
                        <a:t>ventilation</a:t>
                      </a:r>
                    </a:p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 cfm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en-US" sz="800" u="none" strike="noStrike" dirty="0">
                          <a:effectLst/>
                        </a:rPr>
                        <a:t>'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Bq - with ventilation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</a:tr>
              <a:tr h="142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5.36E+14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8.07E+07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1.51E-07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7.74E-04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7.74E-04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1.57E+04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</a:tr>
              <a:tr h="142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5.06E+15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7.62E+08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1.51E-07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7.74E-04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7.74E-04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1.48E+05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</a:tr>
              <a:tr h="142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53.22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2.06E+16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3.11E+09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1.51E-07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7.74E-04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7.74E-04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6.06E+05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</a:tr>
              <a:tr h="142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106.44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3.10E+16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4.67E+09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1.51E-07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7.74E-04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7.74E-04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9.10E+05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</a:tr>
              <a:tr h="142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159.66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3.62E+16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5.45E+09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1.51E-07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7.74E-04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7.74E-04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1.06E+06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</a:tr>
              <a:tr h="142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212.88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3.88E+16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5.85E+09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1.51E-07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7.74E-04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7.74E-04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1.14E+06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</a:tr>
              <a:tr h="142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266.10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4.01E+16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6.04E+09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1.51E-07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7.74E-04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7.74E-04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1.18E+06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</a:tr>
              <a:tr h="142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319.32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4.07E+16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6.14E+09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1.51E-07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7.74E-04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7.74E-04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1.20E+06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</a:tr>
              <a:tr h="142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372.54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4.11E+16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6.19E+09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1.51E-07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7.74E-04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7.74E-04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1.21E+06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09626" y="2774691"/>
            <a:ext cx="3779496" cy="196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Radioactive decay constant </a:t>
            </a:r>
            <a:r>
              <a:rPr lang="en-US" sz="1350" dirty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Trebuchet MS" panose="020B0603020202020204" pitchFamily="34" charset="0"/>
                <a:ea typeface="+mn-ea"/>
              </a:rPr>
              <a:t>Ventilation removal constant</a:t>
            </a:r>
            <a:r>
              <a:rPr lang="en-US" sz="13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 – 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Trebuchet MS" panose="020B0603020202020204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Activity is calculated as a function of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irradiation time in DETRA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Trebuchet MS" panose="020B0603020202020204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To account for activity dilution by ventilation,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Multiply by: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                               l</a:t>
            </a:r>
            <a:r>
              <a:rPr lang="en-US" sz="13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‘ = </a:t>
            </a:r>
            <a:r>
              <a:rPr lang="en-US" sz="1350" dirty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l</a:t>
            </a:r>
            <a:r>
              <a:rPr lang="en-US" sz="13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/(</a:t>
            </a:r>
            <a:r>
              <a:rPr lang="en-US" sz="1350" dirty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l</a:t>
            </a:r>
            <a:r>
              <a:rPr lang="en-US" sz="13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+r)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9836" y="1203070"/>
            <a:ext cx="302999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Be7 activity loading in PS hall air for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various beam dump cooling air flow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steady state operation at </a:t>
            </a:r>
            <a:r>
              <a:rPr lang="en-US" sz="1350" dirty="0" smtClean="0">
                <a:solidFill>
                  <a:prstClr val="black"/>
                </a:solidFill>
                <a:latin typeface="Trebuchet MS" panose="020B0603020202020204"/>
                <a:ea typeface="+mn-ea"/>
              </a:rPr>
              <a:t>7.7 </a:t>
            </a:r>
            <a:r>
              <a:rPr lang="en-US" sz="1350" dirty="0">
                <a:solidFill>
                  <a:prstClr val="black"/>
                </a:solidFill>
                <a:latin typeface="Trebuchet MS" panose="020B0603020202020204"/>
                <a:ea typeface="+mn-ea"/>
              </a:rPr>
              <a:t>kW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Surface Contamination Sources – PS room air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38650" y="5193519"/>
            <a:ext cx="4324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Presumes Be7 remains suspended in air</a:t>
            </a:r>
          </a:p>
          <a:p>
            <a:r>
              <a:rPr lang="en-US" sz="2000" dirty="0" smtClean="0"/>
              <a:t>- It does not </a:t>
            </a:r>
            <a:endParaRPr lang="en-US" sz="200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11/16-18/15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  <a:latin typeface="Calibri" panose="020F0502020204030204" pitchFamily="34" charset="0"/>
              </a:rPr>
              <a:pPr/>
              <a:t>36</a:t>
            </a:fld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400110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Contamination Sources – PS room air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isotopes:</a:t>
            </a:r>
          </a:p>
          <a:p>
            <a:pPr lvl="1"/>
            <a:r>
              <a:rPr lang="en-US" dirty="0"/>
              <a:t>gaseous and pass through the HEPA filter</a:t>
            </a:r>
          </a:p>
          <a:p>
            <a:pPr lvl="1"/>
            <a:r>
              <a:rPr lang="en-US" dirty="0"/>
              <a:t>Remain suspended in air and eventually decay or are discharged at exhaust stack</a:t>
            </a:r>
          </a:p>
          <a:p>
            <a:pPr lvl="1"/>
            <a:r>
              <a:rPr lang="en-US" dirty="0"/>
              <a:t>Short ½ life</a:t>
            </a:r>
          </a:p>
          <a:p>
            <a:r>
              <a:rPr lang="en-US" dirty="0"/>
              <a:t>Be 7</a:t>
            </a:r>
          </a:p>
          <a:p>
            <a:pPr lvl="1"/>
            <a:r>
              <a:rPr lang="en-US" dirty="0" smtClean="0"/>
              <a:t>53.3 </a:t>
            </a:r>
            <a:r>
              <a:rPr lang="en-US" dirty="0"/>
              <a:t>day ½ life</a:t>
            </a:r>
          </a:p>
          <a:p>
            <a:pPr lvl="1"/>
            <a:r>
              <a:rPr lang="en-US" dirty="0"/>
              <a:t>Fate</a:t>
            </a:r>
          </a:p>
          <a:p>
            <a:pPr lvl="2"/>
            <a:r>
              <a:rPr lang="en-US" dirty="0"/>
              <a:t>HEPA filter</a:t>
            </a:r>
          </a:p>
          <a:p>
            <a:pPr lvl="2"/>
            <a:r>
              <a:rPr lang="en-US" dirty="0"/>
              <a:t>Fallout on PS room surfaces, mainly floors</a:t>
            </a:r>
          </a:p>
          <a:p>
            <a:pPr lvl="2"/>
            <a:r>
              <a:rPr lang="en-US" dirty="0"/>
              <a:t>No significant release to M4 line</a:t>
            </a:r>
          </a:p>
          <a:p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37</a:t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61616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445" y="1625016"/>
            <a:ext cx="5351859" cy="399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角丸四角形 4"/>
          <p:cNvSpPr>
            <a:spLocks noChangeArrowheads="1"/>
          </p:cNvSpPr>
          <p:nvPr/>
        </p:nvSpPr>
        <p:spPr bwMode="auto">
          <a:xfrm>
            <a:off x="4539855" y="1890525"/>
            <a:ext cx="1403747" cy="408623"/>
          </a:xfrm>
          <a:prstGeom prst="roundRect">
            <a:avLst>
              <a:gd name="adj" fmla="val 16667"/>
            </a:avLst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1800"/>
          </a:p>
        </p:txBody>
      </p:sp>
      <p:sp>
        <p:nvSpPr>
          <p:cNvPr id="7172" name="Text Box 26"/>
          <p:cNvSpPr txBox="1">
            <a:spLocks noChangeArrowheads="1"/>
          </p:cNvSpPr>
          <p:nvPr/>
        </p:nvSpPr>
        <p:spPr bwMode="auto">
          <a:xfrm>
            <a:off x="4552952" y="1946484"/>
            <a:ext cx="16124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1800" b="1" dirty="0">
                <a:solidFill>
                  <a:srgbClr val="FF66CC"/>
                </a:solidFill>
              </a:rPr>
              <a:t>Be-7</a:t>
            </a:r>
          </a:p>
          <a:p>
            <a:pPr eaLnBrk="1" hangingPunct="1"/>
            <a:r>
              <a:rPr lang="en-US" altLang="ja-JP" sz="1800" b="1" dirty="0">
                <a:solidFill>
                  <a:srgbClr val="FF66CC"/>
                </a:solidFill>
              </a:rPr>
              <a:t>(T</a:t>
            </a:r>
            <a:r>
              <a:rPr lang="en-US" altLang="ja-JP" sz="1800" b="1" baseline="-25000" dirty="0">
                <a:solidFill>
                  <a:srgbClr val="FF66CC"/>
                </a:solidFill>
              </a:rPr>
              <a:t>1/2</a:t>
            </a:r>
            <a:r>
              <a:rPr lang="en-US" altLang="ja-JP" sz="1800" b="1" dirty="0">
                <a:solidFill>
                  <a:srgbClr val="FF66CC"/>
                </a:solidFill>
              </a:rPr>
              <a:t>: </a:t>
            </a:r>
            <a:r>
              <a:rPr lang="en-US" altLang="ja-JP" sz="1800" b="1" dirty="0" smtClean="0">
                <a:solidFill>
                  <a:srgbClr val="FF66CC"/>
                </a:solidFill>
              </a:rPr>
              <a:t>53.3d</a:t>
            </a:r>
            <a:r>
              <a:rPr lang="en-US" altLang="ja-JP" sz="1800" b="1" dirty="0">
                <a:solidFill>
                  <a:srgbClr val="FF66CC"/>
                </a:solidFill>
              </a:rPr>
              <a:t>)</a:t>
            </a:r>
            <a:endParaRPr lang="en-US" altLang="ja-JP" sz="1800" dirty="0"/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4131107" y="5618181"/>
            <a:ext cx="486132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ja-JP" sz="1500">
                <a:solidFill>
                  <a:schemeClr val="tx2"/>
                </a:solidFill>
              </a:rPr>
              <a:t>GMD: Geometric mean diameter </a:t>
            </a:r>
            <a:endParaRPr lang="ja-JP" altLang="en-US" sz="1500">
              <a:solidFill>
                <a:schemeClr val="tx2"/>
              </a:solidFill>
            </a:endParaRPr>
          </a:p>
        </p:txBody>
      </p:sp>
      <p:cxnSp>
        <p:nvCxnSpPr>
          <p:cNvPr id="7174" name="直線コネクタ 8"/>
          <p:cNvCxnSpPr>
            <a:cxnSpLocks noChangeShapeType="1"/>
          </p:cNvCxnSpPr>
          <p:nvPr/>
        </p:nvCxnSpPr>
        <p:spPr bwMode="auto">
          <a:xfrm>
            <a:off x="4552952" y="2592815"/>
            <a:ext cx="1565672" cy="0"/>
          </a:xfrm>
          <a:prstGeom prst="line">
            <a:avLst/>
          </a:prstGeom>
          <a:noFill/>
          <a:ln w="28575" algn="ctr">
            <a:solidFill>
              <a:srgbClr val="FF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3993589" y="1047373"/>
            <a:ext cx="513635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2100" dirty="0">
                <a:latin typeface="Calibri" panose="020F0502020204030204" pitchFamily="34" charset="0"/>
              </a:rPr>
              <a:t>JASMIN Result: Be7 </a:t>
            </a:r>
            <a:r>
              <a:rPr lang="en-US" altLang="ja-JP" sz="1800" dirty="0">
                <a:solidFill>
                  <a:srgbClr val="000000"/>
                </a:solidFill>
              </a:rPr>
              <a:t>Particle size distribution</a:t>
            </a:r>
            <a:r>
              <a:rPr lang="en-US" altLang="ja-JP" sz="2100" dirty="0">
                <a:latin typeface="Calibri" panose="020F0502020204030204" pitchFamily="34" charset="0"/>
              </a:rPr>
              <a:t>  </a:t>
            </a:r>
            <a:endParaRPr lang="en-US" altLang="ja-JP" sz="1500" dirty="0">
              <a:solidFill>
                <a:srgbClr val="1F497D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>
              <a:defRPr/>
            </a:pPr>
            <a:r>
              <a:rPr lang="en-US" dirty="0"/>
              <a:t>Surface Contamination Sources – PS room air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333" y="2758335"/>
            <a:ext cx="3955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diameter of Be 7 aerosol was determined at pbar target station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 anchor="ctr"/>
          <a:lstStyle/>
          <a:p>
            <a:r>
              <a:rPr lang="en-US" altLang="en-US" sz="1200" dirty="0" smtClean="0">
                <a:latin typeface="Calibri" panose="020F0502020204030204" pitchFamily="34" charset="0"/>
              </a:rPr>
              <a:t>38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3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>
              <a:defRPr/>
            </a:pPr>
            <a:r>
              <a:rPr lang="en-US" dirty="0"/>
              <a:t>Surface Contamination Sources – PS room air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smtClean="0">
                <a:solidFill>
                  <a:schemeClr val="tx1"/>
                </a:solidFill>
                <a:latin typeface="Calibri" panose="020F0502020204030204" pitchFamily="34" charset="0"/>
              </a:rPr>
              <a:t>11/16-18/15</a:t>
            </a:r>
            <a:endParaRPr lang="en-US" alt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D57F1E4F-1CFF-5643-939E-217C01CDF565}" type="slidenum">
              <a:rPr lang="en-US" sz="1200" smtClean="0">
                <a:solidFill>
                  <a:schemeClr val="tx1"/>
                </a:solidFill>
                <a:latin typeface="Calibri" panose="020F0502020204030204" pitchFamily="34" charset="0"/>
              </a:rPr>
              <a:pPr/>
              <a:t>39</a:t>
            </a:fld>
            <a:endParaRPr lang="en-US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001345"/>
            <a:ext cx="8321057" cy="52578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23830" y="847457"/>
            <a:ext cx="5799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Effects of room furnishings and air speed on </a:t>
            </a:r>
            <a:r>
              <a:rPr lang="en-US" sz="1400" dirty="0" smtClean="0">
                <a:solidFill>
                  <a:schemeClr val="accent6"/>
                </a:solidFill>
              </a:rPr>
              <a:t>particle deposition </a:t>
            </a:r>
            <a:r>
              <a:rPr lang="en-US" sz="1400" dirty="0">
                <a:solidFill>
                  <a:schemeClr val="accent6"/>
                </a:solidFill>
              </a:rPr>
              <a:t>rates indoors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56955" y="1411176"/>
            <a:ext cx="2067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The surface/volume coefficient for the bare room was </a:t>
            </a:r>
            <a:r>
              <a:rPr lang="en-US" sz="1800" dirty="0" smtClean="0">
                <a:solidFill>
                  <a:srgbClr val="FF0000"/>
                </a:solidFill>
              </a:rPr>
              <a:t>2.45 m</a:t>
            </a:r>
            <a:r>
              <a:rPr lang="en-US" sz="1800" baseline="30000" dirty="0" smtClean="0">
                <a:solidFill>
                  <a:srgbClr val="FF0000"/>
                </a:solidFill>
              </a:rPr>
              <a:t>2</a:t>
            </a:r>
            <a:r>
              <a:rPr lang="en-US" sz="1800" dirty="0" smtClean="0">
                <a:solidFill>
                  <a:srgbClr val="FF0000"/>
                </a:solidFill>
              </a:rPr>
              <a:t>/m</a:t>
            </a:r>
            <a:r>
              <a:rPr lang="en-US" sz="1800" baseline="30000" dirty="0" smtClean="0">
                <a:solidFill>
                  <a:srgbClr val="FF0000"/>
                </a:solidFill>
              </a:rPr>
              <a:t>3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56955" y="2695106"/>
            <a:ext cx="207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Lower surface to volume ratio should result in lower deposition rates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-66894" y="4030841"/>
            <a:ext cx="207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Surface to volume ratio for PS estimated 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2&lt;S/V&lt;1 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m</a:t>
            </a:r>
            <a:r>
              <a:rPr lang="en-US" sz="1800" baseline="30000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/m</a:t>
            </a:r>
            <a:r>
              <a:rPr lang="en-US" sz="1800" baseline="30000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endParaRPr lang="en-US" sz="1800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9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17458" r="52876" b="12228"/>
          <a:stretch/>
        </p:blipFill>
        <p:spPr>
          <a:xfrm>
            <a:off x="742986" y="870060"/>
            <a:ext cx="7563857" cy="533919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119763" y="4165061"/>
            <a:ext cx="253426" cy="602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172871" y="4865277"/>
            <a:ext cx="0" cy="80043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119762" y="4254449"/>
            <a:ext cx="0" cy="110903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93835" y="5408119"/>
            <a:ext cx="457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7.6’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56399" y="4722501"/>
            <a:ext cx="457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9.3’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61" y="173421"/>
            <a:ext cx="7658396" cy="549460"/>
          </a:xfrm>
        </p:spPr>
        <p:txBody>
          <a:bodyPr/>
          <a:lstStyle/>
          <a:p>
            <a:r>
              <a:rPr lang="en-US" sz="2000" dirty="0" smtClean="0"/>
              <a:t>Elevation View </a:t>
            </a:r>
            <a:endParaRPr lang="en-US" sz="2000" dirty="0"/>
          </a:p>
        </p:txBody>
      </p:sp>
      <p:cxnSp>
        <p:nvCxnSpPr>
          <p:cNvPr id="2053" name="Straight Arrow Connector 2052"/>
          <p:cNvCxnSpPr/>
          <p:nvPr/>
        </p:nvCxnSpPr>
        <p:spPr>
          <a:xfrm>
            <a:off x="4680641" y="949234"/>
            <a:ext cx="0" cy="2227625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318768" y="1860609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19’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413510" y="3581389"/>
            <a:ext cx="0" cy="183324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062203" y="4273499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17’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056" name="TextBox 2055"/>
          <p:cNvSpPr txBox="1"/>
          <p:nvPr/>
        </p:nvSpPr>
        <p:spPr>
          <a:xfrm>
            <a:off x="1925312" y="2635389"/>
            <a:ext cx="1101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Production</a:t>
            </a:r>
          </a:p>
          <a:p>
            <a:pPr algn="ctr"/>
            <a:r>
              <a:rPr lang="en-US" sz="1600" dirty="0" smtClean="0"/>
              <a:t>solenoid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813554" y="2531328"/>
            <a:ext cx="1192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Transport</a:t>
            </a:r>
          </a:p>
          <a:p>
            <a:pPr algn="ctr"/>
            <a:r>
              <a:rPr lang="en-US" sz="1600" dirty="0" smtClean="0"/>
              <a:t>Solenoid</a:t>
            </a:r>
          </a:p>
          <a:p>
            <a:pPr algn="ctr"/>
            <a:r>
              <a:rPr lang="en-US" sz="1600" dirty="0" smtClean="0"/>
              <a:t>(not shown)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4016483" y="2077462"/>
            <a:ext cx="648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Drop</a:t>
            </a:r>
          </a:p>
          <a:p>
            <a:pPr algn="ctr"/>
            <a:r>
              <a:rPr lang="en-US" sz="1600" dirty="0" smtClean="0"/>
              <a:t>hatch</a:t>
            </a:r>
            <a:endParaRPr lang="en-US" sz="1600" dirty="0"/>
          </a:p>
        </p:txBody>
      </p:sp>
      <p:cxnSp>
        <p:nvCxnSpPr>
          <p:cNvPr id="2058" name="Straight Arrow Connector 2057"/>
          <p:cNvCxnSpPr/>
          <p:nvPr/>
        </p:nvCxnSpPr>
        <p:spPr>
          <a:xfrm>
            <a:off x="2656976" y="3212905"/>
            <a:ext cx="413809" cy="1446181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409614" y="3268304"/>
            <a:ext cx="596061" cy="1997190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613627" y="4172008"/>
            <a:ext cx="1521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Beam</a:t>
            </a:r>
          </a:p>
          <a:p>
            <a:pPr algn="ctr"/>
            <a:r>
              <a:rPr lang="en-US" sz="1600" dirty="0" smtClean="0"/>
              <a:t>Dump entrance </a:t>
            </a:r>
            <a:endParaRPr lang="en-US" sz="1600" dirty="0"/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5465913" y="4372538"/>
            <a:ext cx="528265" cy="55463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115981" y="5413665"/>
            <a:ext cx="1447200" cy="30998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74495" y="5363480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21’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2005675" y="4273499"/>
            <a:ext cx="3367514" cy="1312489"/>
          </a:xfrm>
          <a:prstGeom prst="straightConnector1">
            <a:avLst/>
          </a:prstGeom>
          <a:ln>
            <a:solidFill>
              <a:srgbClr val="40404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180203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Contamination Sources – PS room air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Airborne Be7 is removed by:</a:t>
            </a:r>
          </a:p>
          <a:p>
            <a:pPr lvl="1"/>
            <a:r>
              <a:rPr lang="en-US" dirty="0" smtClean="0"/>
              <a:t>HEPA filtered exhaust ventilation</a:t>
            </a:r>
          </a:p>
          <a:p>
            <a:pPr lvl="1"/>
            <a:r>
              <a:rPr lang="en-US" dirty="0" smtClean="0"/>
              <a:t>Fallout</a:t>
            </a:r>
          </a:p>
          <a:p>
            <a:r>
              <a:rPr lang="en-US" dirty="0" smtClean="0"/>
              <a:t>The fraction of Be7 deposited in the PS room is given by:</a:t>
            </a:r>
          </a:p>
          <a:p>
            <a:pPr marL="0" indent="0">
              <a:buNone/>
            </a:pPr>
            <a:r>
              <a:rPr lang="en-US" dirty="0" smtClean="0"/>
              <a:t>					f</a:t>
            </a:r>
            <a:r>
              <a:rPr lang="en-US" baseline="-25000" dirty="0" smtClean="0"/>
              <a:t>fallout</a:t>
            </a:r>
            <a:r>
              <a:rPr lang="en-US" dirty="0" smtClean="0"/>
              <a:t>=</a:t>
            </a:r>
            <a:r>
              <a:rPr lang="en-US" dirty="0" smtClean="0">
                <a:latin typeface="Symbol" panose="05050102010706020507" pitchFamily="18" charset="2"/>
              </a:rPr>
              <a:t>l</a:t>
            </a:r>
            <a:r>
              <a:rPr lang="en-US" baseline="-25000" dirty="0" smtClean="0"/>
              <a:t>fallout</a:t>
            </a:r>
            <a:r>
              <a:rPr lang="en-US" dirty="0" smtClean="0"/>
              <a:t>/(</a:t>
            </a:r>
            <a:r>
              <a:rPr lang="en-US" dirty="0" smtClean="0">
                <a:latin typeface="Symbol" panose="05050102010706020507" pitchFamily="18" charset="2"/>
              </a:rPr>
              <a:t>l</a:t>
            </a:r>
            <a:r>
              <a:rPr lang="en-US" baseline="-25000" dirty="0" smtClean="0"/>
              <a:t>fallout</a:t>
            </a:r>
            <a:r>
              <a:rPr lang="en-US" dirty="0" smtClean="0"/>
              <a:t>+</a:t>
            </a:r>
            <a:r>
              <a:rPr lang="en-US" dirty="0" smtClean="0">
                <a:latin typeface="Symbol" panose="05050102010706020507" pitchFamily="18" charset="2"/>
              </a:rPr>
              <a:t>l</a:t>
            </a:r>
            <a:r>
              <a:rPr lang="en-US" baseline="-25000" dirty="0" smtClean="0"/>
              <a:t>vent</a:t>
            </a:r>
            <a:r>
              <a:rPr lang="en-US" dirty="0"/>
              <a:t>) </a:t>
            </a:r>
          </a:p>
          <a:p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40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5043684"/>
              </p:ext>
            </p:extLst>
          </p:nvPr>
        </p:nvGraphicFramePr>
        <p:xfrm>
          <a:off x="806450" y="3397573"/>
          <a:ext cx="6942389" cy="2875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5604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Contamination Sources – PS room air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Daily production of Be7:  8.07E7Bq</a:t>
            </a:r>
          </a:p>
          <a:p>
            <a:r>
              <a:rPr lang="en-US" sz="1800" dirty="0" smtClean="0"/>
              <a:t>Continuous Deposition over the target lifetime (1 year) can be approximated by a single deposition of total  activity at midyear</a:t>
            </a:r>
          </a:p>
          <a:p>
            <a:r>
              <a:rPr lang="en-US" sz="1800" dirty="0" smtClean="0"/>
              <a:t>Total annual production</a:t>
            </a:r>
          </a:p>
          <a:p>
            <a:pPr lvl="1"/>
            <a:r>
              <a:rPr lang="en-US" sz="1800" dirty="0" smtClean="0"/>
              <a:t>2.95E10 Bq</a:t>
            </a:r>
          </a:p>
          <a:p>
            <a:r>
              <a:rPr lang="en-US" sz="1800" dirty="0" smtClean="0"/>
              <a:t>Fallout fraction</a:t>
            </a:r>
          </a:p>
          <a:p>
            <a:pPr lvl="1"/>
            <a:r>
              <a:rPr lang="en-US" sz="1800" dirty="0" smtClean="0"/>
              <a:t>0.15/hr</a:t>
            </a:r>
          </a:p>
          <a:p>
            <a:pPr lvl="1"/>
            <a:r>
              <a:rPr lang="en-US" sz="1800" dirty="0" smtClean="0"/>
              <a:t>Likely conservative!</a:t>
            </a:r>
          </a:p>
          <a:p>
            <a:r>
              <a:rPr lang="en-US" sz="1800" dirty="0" smtClean="0"/>
              <a:t>Ventilation rate</a:t>
            </a:r>
          </a:p>
          <a:p>
            <a:pPr lvl="1"/>
            <a:r>
              <a:rPr lang="en-US" sz="1800" dirty="0" smtClean="0"/>
              <a:t>300 cfm</a:t>
            </a:r>
          </a:p>
          <a:p>
            <a:r>
              <a:rPr lang="en-US" sz="1800" dirty="0" smtClean="0"/>
              <a:t>Area of PS room</a:t>
            </a:r>
          </a:p>
          <a:p>
            <a:pPr lvl="1"/>
            <a:r>
              <a:rPr lang="en-US" sz="1800" dirty="0" smtClean="0"/>
              <a:t>1E6 cm</a:t>
            </a:r>
            <a:r>
              <a:rPr lang="en-US" sz="1800" baseline="30000" dirty="0" smtClean="0"/>
              <a:t>2</a:t>
            </a:r>
            <a:endParaRPr lang="en-US" sz="1800" baseline="30000" dirty="0"/>
          </a:p>
          <a:p>
            <a:r>
              <a:rPr lang="en-US" sz="1800" dirty="0" smtClean="0"/>
              <a:t>Average surface contamination level</a:t>
            </a:r>
          </a:p>
          <a:p>
            <a:pPr lvl="1"/>
            <a:r>
              <a:rPr lang="en-US" sz="1800" dirty="0" smtClean="0"/>
              <a:t>~1,000 </a:t>
            </a:r>
            <a:r>
              <a:rPr lang="en-US" sz="1800" dirty="0" err="1" smtClean="0"/>
              <a:t>nCi</a:t>
            </a:r>
            <a:r>
              <a:rPr lang="en-US" sz="1800" dirty="0" smtClean="0"/>
              <a:t>/100 cm</a:t>
            </a:r>
            <a:r>
              <a:rPr lang="en-US" sz="1800" baseline="30000" dirty="0" smtClean="0"/>
              <a:t>2</a:t>
            </a:r>
            <a:endParaRPr lang="en-US" sz="1800" baseline="30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41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363239"/>
              </p:ext>
            </p:extLst>
          </p:nvPr>
        </p:nvGraphicFramePr>
        <p:xfrm>
          <a:off x="4277276" y="2100338"/>
          <a:ext cx="4773926" cy="3665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r:id="rId4" imgW="15706516" imgH="12058534" progId="">
                  <p:embed/>
                </p:oleObj>
              </mc:Choice>
              <mc:Fallback>
                <p:oleObj r:id="rId4" imgW="15706516" imgH="1205853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77276" y="2100338"/>
                        <a:ext cx="4773926" cy="3665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6309684" y="3032330"/>
            <a:ext cx="362720" cy="3627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1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Contamination Sources – PS room 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From Radiation Physics Note </a:t>
            </a:r>
            <a:r>
              <a:rPr lang="en-US" sz="2000" dirty="0"/>
              <a:t>146:</a:t>
            </a:r>
          </a:p>
          <a:p>
            <a:r>
              <a:rPr lang="en-US" sz="2000" dirty="0" smtClean="0"/>
              <a:t>Be7 </a:t>
            </a:r>
            <a:r>
              <a:rPr lang="en-US" sz="2000" dirty="0"/>
              <a:t>produces ~ 1cpm/0.45 </a:t>
            </a:r>
            <a:r>
              <a:rPr lang="en-US" sz="2000" dirty="0" err="1"/>
              <a:t>nCi</a:t>
            </a:r>
            <a:r>
              <a:rPr lang="en-US" sz="2000" dirty="0"/>
              <a:t> with Frisker</a:t>
            </a:r>
          </a:p>
          <a:p>
            <a:r>
              <a:rPr lang="en-US" sz="2000" dirty="0" smtClean="0"/>
              <a:t>100 </a:t>
            </a:r>
            <a:r>
              <a:rPr lang="en-US" sz="2000" dirty="0"/>
              <a:t>X the action </a:t>
            </a:r>
            <a:r>
              <a:rPr lang="en-US" sz="2000" dirty="0" smtClean="0"/>
              <a:t>level (100 </a:t>
            </a:r>
            <a:r>
              <a:rPr lang="en-US" sz="2000" dirty="0" err="1" smtClean="0"/>
              <a:t>cpm</a:t>
            </a:r>
            <a:r>
              <a:rPr lang="en-US" sz="2000" dirty="0" smtClean="0"/>
              <a:t>) </a:t>
            </a:r>
            <a:r>
              <a:rPr lang="en-US" sz="2000" dirty="0"/>
              <a:t>is </a:t>
            </a:r>
            <a:r>
              <a:rPr lang="en-US" sz="2000" dirty="0" smtClean="0"/>
              <a:t>detectable </a:t>
            </a:r>
            <a:r>
              <a:rPr lang="en-US" sz="2000" dirty="0"/>
              <a:t>with the Frisker</a:t>
            </a:r>
          </a:p>
          <a:p>
            <a:r>
              <a:rPr lang="en-US" sz="2000" dirty="0" smtClean="0"/>
              <a:t>From </a:t>
            </a:r>
            <a:r>
              <a:rPr lang="en-US" sz="2000" dirty="0"/>
              <a:t>1x to 100 x the action level, Be7 is not observable with field instruments</a:t>
            </a:r>
          </a:p>
          <a:p>
            <a:r>
              <a:rPr lang="en-US" sz="2000" dirty="0" smtClean="0"/>
              <a:t>Results </a:t>
            </a:r>
            <a:r>
              <a:rPr lang="en-US" sz="2000" dirty="0"/>
              <a:t>in implementation </a:t>
            </a:r>
            <a:r>
              <a:rPr lang="en-US" sz="2000" dirty="0" smtClean="0"/>
              <a:t>of conservative </a:t>
            </a:r>
            <a:r>
              <a:rPr lang="en-US" sz="2000" dirty="0"/>
              <a:t>control </a:t>
            </a:r>
            <a:r>
              <a:rPr lang="en-US" sz="2000" dirty="0" smtClean="0"/>
              <a:t>measures by Radiation Safety Group</a:t>
            </a:r>
          </a:p>
          <a:p>
            <a:pPr lvl="1"/>
            <a:r>
              <a:rPr lang="en-US" sz="2000" dirty="0" smtClean="0"/>
              <a:t>Step off pads</a:t>
            </a:r>
          </a:p>
          <a:p>
            <a:pPr lvl="1"/>
            <a:r>
              <a:rPr lang="en-US" sz="2000" dirty="0" smtClean="0"/>
              <a:t>Respirators</a:t>
            </a:r>
          </a:p>
          <a:p>
            <a:pPr lvl="1"/>
            <a:r>
              <a:rPr lang="en-US" sz="2000" dirty="0" smtClean="0"/>
              <a:t>PPE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52E9C158-AEF1-41A2-A6CE-6F0BAB305EFD}" type="slidenum">
              <a:rPr lang="en-US" altLang="en-US" sz="1200" smtClean="0">
                <a:latin typeface="Calibri" panose="020F0502020204030204" pitchFamily="34" charset="0"/>
              </a:rPr>
              <a:pPr/>
              <a:t>42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455465" y="3548958"/>
            <a:ext cx="7151847" cy="2463848"/>
            <a:chOff x="1545233" y="3730028"/>
            <a:chExt cx="7151847" cy="2463848"/>
          </a:xfrm>
        </p:grpSpPr>
        <p:sp>
          <p:nvSpPr>
            <p:cNvPr id="33" name="TextBox 32"/>
            <p:cNvSpPr txBox="1"/>
            <p:nvPr/>
          </p:nvSpPr>
          <p:spPr>
            <a:xfrm>
              <a:off x="5171146" y="4602104"/>
              <a:ext cx="5293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404040"/>
                  </a:solidFill>
                </a:rPr>
                <a:t>~</a:t>
              </a:r>
              <a:endParaRPr lang="en-US" sz="5400" dirty="0">
                <a:solidFill>
                  <a:srgbClr val="404040"/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545233" y="3730028"/>
              <a:ext cx="7151847" cy="2463848"/>
              <a:chOff x="1545233" y="3730028"/>
              <a:chExt cx="7151847" cy="2463848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5435801" y="5167987"/>
                <a:ext cx="1" cy="1017224"/>
              </a:xfrm>
              <a:prstGeom prst="line">
                <a:avLst/>
              </a:prstGeom>
              <a:ln>
                <a:solidFill>
                  <a:srgbClr val="40404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oup 34"/>
              <p:cNvGrpSpPr/>
              <p:nvPr/>
            </p:nvGrpSpPr>
            <p:grpSpPr>
              <a:xfrm>
                <a:off x="1545233" y="3730028"/>
                <a:ext cx="7151847" cy="2463848"/>
                <a:chOff x="1545233" y="3730028"/>
                <a:chExt cx="7151847" cy="2463848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 flipH="1">
                  <a:off x="5422645" y="6193876"/>
                  <a:ext cx="2054735" cy="0"/>
                </a:xfrm>
                <a:prstGeom prst="line">
                  <a:avLst/>
                </a:prstGeom>
                <a:ln>
                  <a:solidFill>
                    <a:srgbClr val="40404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5248608" y="6012806"/>
                  <a:ext cx="2582529" cy="18107"/>
                </a:xfrm>
                <a:prstGeom prst="line">
                  <a:avLst/>
                </a:prstGeom>
                <a:ln>
                  <a:solidFill>
                    <a:srgbClr val="40404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4102599" y="5287224"/>
                  <a:ext cx="115627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Action level</a:t>
                  </a:r>
                  <a:endParaRPr lang="en-US" sz="1600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3398945" y="4496416"/>
                  <a:ext cx="185993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Field detection level</a:t>
                  </a:r>
                  <a:endParaRPr lang="en-US" sz="1600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1545233" y="5846657"/>
                  <a:ext cx="371364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Typical counting laboratory detection level</a:t>
                  </a:r>
                  <a:endParaRPr lang="en-US" sz="1600" dirty="0"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5248609" y="5456501"/>
                  <a:ext cx="2582529" cy="18107"/>
                </a:xfrm>
                <a:prstGeom prst="line">
                  <a:avLst/>
                </a:prstGeom>
                <a:ln>
                  <a:solidFill>
                    <a:srgbClr val="40404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5248609" y="4665693"/>
                  <a:ext cx="2582529" cy="18107"/>
                </a:xfrm>
                <a:prstGeom prst="line">
                  <a:avLst/>
                </a:prstGeom>
                <a:ln>
                  <a:solidFill>
                    <a:srgbClr val="40404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/>
                <p:cNvSpPr txBox="1"/>
                <p:nvPr/>
              </p:nvSpPr>
              <p:spPr>
                <a:xfrm>
                  <a:off x="7831137" y="5886099"/>
                  <a:ext cx="86594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~0.05 </a:t>
                  </a:r>
                  <a:r>
                    <a:rPr lang="en-US" sz="1400" dirty="0" err="1" smtClean="0">
                      <a:solidFill>
                        <a:srgbClr val="FF0000"/>
                      </a:solidFill>
                    </a:rPr>
                    <a:t>nCi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7831137" y="5357627"/>
                  <a:ext cx="77617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0.45 </a:t>
                  </a:r>
                  <a:r>
                    <a:rPr lang="en-US" sz="1400" dirty="0" err="1" smtClean="0">
                      <a:solidFill>
                        <a:srgbClr val="FF0000"/>
                      </a:solidFill>
                    </a:rPr>
                    <a:t>nCi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7831137" y="4529911"/>
                  <a:ext cx="72968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~45 </a:t>
                  </a:r>
                  <a:r>
                    <a:rPr lang="en-US" sz="1400" dirty="0" err="1" smtClean="0">
                      <a:solidFill>
                        <a:srgbClr val="FF0000"/>
                      </a:solidFill>
                    </a:rPr>
                    <a:t>nCi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5428257" y="3730028"/>
                  <a:ext cx="1" cy="1188275"/>
                </a:xfrm>
                <a:prstGeom prst="line">
                  <a:avLst/>
                </a:prstGeom>
                <a:ln>
                  <a:solidFill>
                    <a:srgbClr val="40404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/>
                <p:cNvSpPr txBox="1"/>
                <p:nvPr/>
              </p:nvSpPr>
              <p:spPr>
                <a:xfrm>
                  <a:off x="5171146" y="4786527"/>
                  <a:ext cx="529312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400" dirty="0" smtClean="0">
                      <a:solidFill>
                        <a:srgbClr val="404040"/>
                      </a:solidFill>
                    </a:rPr>
                    <a:t>~</a:t>
                  </a:r>
                  <a:endParaRPr lang="en-US" sz="5400" dirty="0">
                    <a:solidFill>
                      <a:srgbClr val="404040"/>
                    </a:solidFill>
                  </a:endParaRPr>
                </a:p>
              </p:txBody>
            </p:sp>
          </p:grpSp>
        </p:grpSp>
      </p:grpSp>
      <p:sp>
        <p:nvSpPr>
          <p:cNvPr id="38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153116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Contamination Sources – PS room west wall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Beam shower develops well above the floor</a:t>
            </a:r>
          </a:p>
          <a:p>
            <a:r>
              <a:rPr lang="en-US" dirty="0" smtClean="0"/>
              <a:t>Concrete dust activation mainly at the west wall</a:t>
            </a:r>
          </a:p>
          <a:p>
            <a:r>
              <a:rPr lang="en-US" dirty="0" smtClean="0"/>
              <a:t>Based on residual dose rate at west wall, estimate a few </a:t>
            </a:r>
            <a:r>
              <a:rPr lang="en-US" dirty="0" err="1" smtClean="0"/>
              <a:t>nCi</a:t>
            </a:r>
            <a:r>
              <a:rPr lang="en-US" dirty="0" smtClean="0"/>
              <a:t>/100 cm</a:t>
            </a:r>
            <a:r>
              <a:rPr lang="en-US" baseline="30000" dirty="0" smtClean="0"/>
              <a:t>2</a:t>
            </a:r>
            <a:endParaRPr lang="en-US" dirty="0"/>
          </a:p>
          <a:p>
            <a:r>
              <a:rPr lang="en-US" dirty="0" smtClean="0"/>
              <a:t>Transfer is by physical contact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43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63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Contamination Sources – beam dump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Supply air flow 165 to 250 </a:t>
            </a:r>
            <a:r>
              <a:rPr lang="en-US" sz="2000" dirty="0" smtClean="0"/>
              <a:t>cfm</a:t>
            </a:r>
          </a:p>
          <a:p>
            <a:r>
              <a:rPr lang="en-US" sz="2000" dirty="0" smtClean="0"/>
              <a:t>Supply air is filtered and dehumidified</a:t>
            </a:r>
          </a:p>
          <a:p>
            <a:r>
              <a:rPr lang="en-US" sz="2000" dirty="0" smtClean="0"/>
              <a:t>Air cooling flow is around the outside surfaces of the 1.5 m x 1.5 m x 2 m mass</a:t>
            </a:r>
          </a:p>
          <a:p>
            <a:r>
              <a:rPr lang="en-US" sz="2000" dirty="0" smtClean="0"/>
              <a:t>Air mixing between steel plates is not prevented</a:t>
            </a:r>
          </a:p>
          <a:p>
            <a:pPr lvl="1"/>
            <a:r>
              <a:rPr lang="en-US" sz="2000" dirty="0" smtClean="0"/>
              <a:t>Main air flow is over surfaces with lowest specific activity</a:t>
            </a:r>
          </a:p>
          <a:p>
            <a:r>
              <a:rPr lang="en-US" sz="2000" dirty="0" smtClean="0"/>
              <a:t>Dump steel is to be painted, no rusted surfaces</a:t>
            </a:r>
          </a:p>
          <a:p>
            <a:r>
              <a:rPr lang="en-US" sz="2000" dirty="0" smtClean="0"/>
              <a:t>Entrance plate has SS sheet metal weldment to first plate</a:t>
            </a:r>
          </a:p>
          <a:p>
            <a:r>
              <a:rPr lang="en-US" sz="2000" dirty="0" smtClean="0"/>
              <a:t>Peak temperatures should not lead to thermal degradation of paint</a:t>
            </a:r>
          </a:p>
          <a:p>
            <a:r>
              <a:rPr lang="en-US" sz="2000" dirty="0" smtClean="0"/>
              <a:t>Albedo trap should provide fallout region for any air-entrained particulates</a:t>
            </a:r>
          </a:p>
          <a:p>
            <a:endParaRPr lang="en-US" sz="2000" dirty="0"/>
          </a:p>
          <a:p>
            <a:r>
              <a:rPr lang="en-US" sz="2000" dirty="0" smtClean="0"/>
              <a:t>Conclusion: beam dump operation should not contribute significantly to surface contamination in the PS room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44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32685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Contamination Sources – PS vacuum system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PS vacuum system pumps are located in the RHR</a:t>
            </a:r>
          </a:p>
          <a:p>
            <a:r>
              <a:rPr lang="en-US" sz="2000" dirty="0" smtClean="0"/>
              <a:t>Radiation cooled target will outgas</a:t>
            </a:r>
          </a:p>
          <a:p>
            <a:pPr lvl="1"/>
            <a:r>
              <a:rPr lang="en-US" sz="2000" dirty="0" smtClean="0"/>
              <a:t>Tritium</a:t>
            </a:r>
          </a:p>
          <a:p>
            <a:pPr lvl="2"/>
            <a:r>
              <a:rPr lang="en-US" sz="1800" dirty="0" smtClean="0"/>
              <a:t>5 Ci/year (MARS simulation result)</a:t>
            </a:r>
          </a:p>
          <a:p>
            <a:pPr lvl="2"/>
            <a:r>
              <a:rPr lang="en-US" sz="1800" dirty="0" smtClean="0"/>
              <a:t>Not detectable with field instruments</a:t>
            </a:r>
          </a:p>
          <a:p>
            <a:pPr lvl="1"/>
            <a:r>
              <a:rPr lang="en-US" sz="2000" dirty="0" smtClean="0"/>
              <a:t>Other isotopes</a:t>
            </a:r>
          </a:p>
          <a:p>
            <a:pPr lvl="2"/>
            <a:r>
              <a:rPr lang="en-US" sz="1800" dirty="0" smtClean="0"/>
              <a:t>noble gases and daughters</a:t>
            </a:r>
          </a:p>
          <a:p>
            <a:pPr lvl="2"/>
            <a:r>
              <a:rPr lang="en-US" sz="1800" dirty="0" smtClean="0"/>
              <a:t>Could be detectable with field instruments</a:t>
            </a:r>
          </a:p>
          <a:p>
            <a:r>
              <a:rPr lang="en-US" sz="2000" dirty="0" smtClean="0"/>
              <a:t>Fate of vacuum system isotopes</a:t>
            </a:r>
          </a:p>
          <a:p>
            <a:pPr lvl="1"/>
            <a:r>
              <a:rPr lang="en-US" sz="2000" dirty="0" smtClean="0"/>
              <a:t>Entrained in vacuum pump oil</a:t>
            </a:r>
          </a:p>
          <a:p>
            <a:pPr lvl="1"/>
            <a:r>
              <a:rPr lang="en-US" sz="2000" dirty="0" smtClean="0"/>
              <a:t>Exhaust to air</a:t>
            </a:r>
          </a:p>
          <a:p>
            <a:pPr lvl="2"/>
            <a:r>
              <a:rPr lang="en-US" sz="1800" dirty="0" smtClean="0"/>
              <a:t>To be directed to M4 line monitored exhaust stack</a:t>
            </a:r>
          </a:p>
          <a:p>
            <a:r>
              <a:rPr lang="en-US" sz="2000" dirty="0" smtClean="0"/>
              <a:t>Maintenance activities for vacuum system pumps will be with oversight by AD ES&amp;H RSO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45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476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Contamination Sources – HEPA filter system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HEPA filter system is located in the RHR</a:t>
            </a:r>
          </a:p>
          <a:p>
            <a:r>
              <a:rPr lang="en-US" sz="1800" dirty="0" smtClean="0"/>
              <a:t>The collection of Be7 over a period of 1 year will lead to buildup of a significant</a:t>
            </a:r>
          </a:p>
          <a:p>
            <a:pPr lvl="1"/>
            <a:r>
              <a:rPr lang="en-US" sz="1600" dirty="0" smtClean="0"/>
              <a:t>Contamination</a:t>
            </a:r>
          </a:p>
          <a:p>
            <a:pPr lvl="1"/>
            <a:r>
              <a:rPr lang="en-US" sz="1600" dirty="0" smtClean="0"/>
              <a:t>Radiation dose rate due to 478 keV photon</a:t>
            </a:r>
          </a:p>
          <a:p>
            <a:r>
              <a:rPr lang="en-US" sz="1800" dirty="0" smtClean="0"/>
              <a:t>It may be necessary to change the HEPA filter prior to beginning target change activities to reduce radiation dose rates in the remote handling operation station</a:t>
            </a:r>
          </a:p>
          <a:p>
            <a:r>
              <a:rPr lang="en-US" sz="1800" dirty="0" smtClean="0"/>
              <a:t>Maintenance activities for HEPA filter system will be with oversight by AD ES&amp;H RSO</a:t>
            </a:r>
          </a:p>
          <a:p>
            <a:pPr marL="0" indent="0" algn="ctr">
              <a:buNone/>
            </a:pPr>
            <a:r>
              <a:rPr lang="en-US" sz="1800" dirty="0" smtClean="0"/>
              <a:t>f</a:t>
            </a:r>
            <a:r>
              <a:rPr lang="en-US" sz="1800" baseline="-25000" dirty="0" smtClean="0"/>
              <a:t>filter</a:t>
            </a:r>
            <a:r>
              <a:rPr lang="en-US" sz="1800" dirty="0" smtClean="0"/>
              <a:t>=</a:t>
            </a:r>
            <a:r>
              <a:rPr lang="en-US" sz="1800" dirty="0" err="1" smtClean="0">
                <a:latin typeface="Symbol" panose="05050102010706020507" pitchFamily="18" charset="2"/>
              </a:rPr>
              <a:t>l</a:t>
            </a:r>
            <a:r>
              <a:rPr lang="en-US" sz="1800" baseline="-25000" dirty="0" err="1" smtClean="0"/>
              <a:t>vent</a:t>
            </a:r>
            <a:r>
              <a:rPr lang="en-US" sz="1800" dirty="0" smtClean="0"/>
              <a:t>/(</a:t>
            </a:r>
            <a:r>
              <a:rPr lang="en-US" sz="1800" dirty="0">
                <a:latin typeface="Symbol" panose="05050102010706020507" pitchFamily="18" charset="2"/>
              </a:rPr>
              <a:t>l</a:t>
            </a:r>
            <a:r>
              <a:rPr lang="en-US" sz="1800" baseline="-25000" dirty="0"/>
              <a:t>fallout</a:t>
            </a:r>
            <a:r>
              <a:rPr lang="en-US" sz="1800" dirty="0"/>
              <a:t>+</a:t>
            </a:r>
            <a:r>
              <a:rPr lang="en-US" sz="1800" dirty="0">
                <a:latin typeface="Symbol" panose="05050102010706020507" pitchFamily="18" charset="2"/>
              </a:rPr>
              <a:t>l</a:t>
            </a:r>
            <a:r>
              <a:rPr lang="en-US" sz="1800" baseline="-25000" dirty="0"/>
              <a:t>vent</a:t>
            </a:r>
            <a:r>
              <a:rPr lang="en-US" sz="1800" dirty="0" smtClean="0"/>
              <a:t>)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 smtClean="0"/>
          </a:p>
          <a:p>
            <a:r>
              <a:rPr lang="en-US" sz="1800" dirty="0" smtClean="0"/>
              <a:t>The HEPA filter compartment is the compliment of the fallout compartment</a:t>
            </a:r>
          </a:p>
          <a:p>
            <a:r>
              <a:rPr lang="en-US" sz="1800" dirty="0" smtClean="0"/>
              <a:t>Estimated Be7 activity in the filter is 65 mCi (2.4E9 Bq)</a:t>
            </a:r>
          </a:p>
          <a:p>
            <a:r>
              <a:rPr lang="en-US" sz="1800" dirty="0" smtClean="0"/>
              <a:t>Dose rate from 65 mCi point source of Be 7 is</a:t>
            </a:r>
          </a:p>
          <a:p>
            <a:pPr lvl="1"/>
            <a:r>
              <a:rPr lang="en-US" sz="1600" dirty="0" smtClean="0"/>
              <a:t>@ 1 meter ~ 2 mrem/hr</a:t>
            </a:r>
          </a:p>
          <a:p>
            <a:pPr lvl="1"/>
            <a:r>
              <a:rPr lang="en-US" sz="1600" dirty="0" smtClean="0"/>
              <a:t>@ 1 foot ~ 20 mrem/hr</a:t>
            </a:r>
            <a:endParaRPr lang="en-US" sz="2000" dirty="0" smtClean="0"/>
          </a:p>
          <a:p>
            <a:pPr lvl="1"/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46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68461" y="3863851"/>
                <a:ext cx="7777835" cy="486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𝑓𝑖𝑙𝑡𝑒𝑟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=365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𝑑𝑎𝑦𝑠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∗8.07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𝑓𝑖𝑙𝑡𝑒𝑟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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𝑑𝑒𝑐𝑎𝑦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∗182.5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𝑑𝑎𝑦𝑠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61" y="3863851"/>
                <a:ext cx="7777835" cy="48699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17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47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1121" y="2701137"/>
            <a:ext cx="6291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 smtClean="0">
                <a:latin typeface="Helvetica" pitchFamily="124" charset="0"/>
              </a:rPr>
              <a:t>Radiation Protection Staff and Entry Controls</a:t>
            </a:r>
            <a:endParaRPr lang="en-US" altLang="en-US" sz="3600" dirty="0">
              <a:latin typeface="Helvetica" pitchFamily="124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70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Protection - Entry controls for the RHR/PS 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Once mu2e beam operations begin, entry into the RHR/PS room will be under the exclusive control of the AD ES&amp;H department radiation protection group</a:t>
            </a:r>
          </a:p>
          <a:p>
            <a:r>
              <a:rPr lang="en-US" sz="1800" dirty="0" smtClean="0"/>
              <a:t>Work will be controlled by</a:t>
            </a:r>
          </a:p>
          <a:p>
            <a:pPr lvl="1"/>
            <a:r>
              <a:rPr lang="en-US" sz="1800" dirty="0" smtClean="0"/>
              <a:t>radiation work permit</a:t>
            </a:r>
          </a:p>
          <a:p>
            <a:pPr lvl="1"/>
            <a:r>
              <a:rPr lang="en-US" sz="1800" dirty="0" smtClean="0"/>
              <a:t>or work procedure and radiation work permit</a:t>
            </a:r>
          </a:p>
          <a:p>
            <a:r>
              <a:rPr lang="en-US" sz="1800" dirty="0" smtClean="0"/>
              <a:t>Work is planned by target station engineers</a:t>
            </a:r>
          </a:p>
          <a:p>
            <a:r>
              <a:rPr lang="en-US" sz="1800" dirty="0" smtClean="0"/>
              <a:t>Approval of work is by AD RSO, or in exceptional cases, by the Fermilab Senior Radiation Safety Officer</a:t>
            </a:r>
          </a:p>
          <a:p>
            <a:r>
              <a:rPr lang="en-US" sz="1800" dirty="0" smtClean="0"/>
              <a:t>Pace of work is controlled by mutual concurrence of AD ES&amp;H and Target Station Group personnel</a:t>
            </a:r>
          </a:p>
          <a:p>
            <a:pPr lvl="1"/>
            <a:r>
              <a:rPr lang="en-US" sz="1800" dirty="0" smtClean="0"/>
              <a:t>ES&amp;H ensures adherence to:</a:t>
            </a:r>
          </a:p>
          <a:p>
            <a:pPr lvl="2"/>
            <a:r>
              <a:rPr lang="en-US" sz="1800" dirty="0" smtClean="0"/>
              <a:t>radiological check points</a:t>
            </a:r>
          </a:p>
          <a:p>
            <a:pPr lvl="2"/>
            <a:r>
              <a:rPr lang="en-US" sz="1800" dirty="0" smtClean="0"/>
              <a:t>radiation dose control</a:t>
            </a:r>
          </a:p>
          <a:p>
            <a:pPr lvl="2"/>
            <a:r>
              <a:rPr lang="en-US" sz="1800" dirty="0" smtClean="0"/>
              <a:t>contamination control</a:t>
            </a:r>
          </a:p>
          <a:p>
            <a:pPr lvl="2"/>
            <a:r>
              <a:rPr lang="en-US" sz="1800" dirty="0" smtClean="0"/>
              <a:t>PPE requirements</a:t>
            </a:r>
          </a:p>
          <a:p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48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147977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49</a:t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34395" y="2815706"/>
            <a:ext cx="6291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 smtClean="0">
                <a:latin typeface="Helvetica" pitchFamily="124" charset="0"/>
              </a:rPr>
              <a:t>Summary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3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0789" y="2708702"/>
            <a:ext cx="62919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latin typeface="Helvetica" pitchFamily="124" charset="0"/>
              </a:rPr>
              <a:t>Facility radiation dose rates </a:t>
            </a:r>
            <a:r>
              <a:rPr lang="en-US" altLang="en-US" sz="3600" dirty="0" smtClean="0">
                <a:latin typeface="Helvetica" pitchFamily="124" charset="0"/>
              </a:rPr>
              <a:t>major sources</a:t>
            </a:r>
          </a:p>
          <a:p>
            <a:pPr algn="ctr"/>
            <a:endParaRPr lang="en-US" altLang="en-US" sz="3600" dirty="0" smtClean="0">
              <a:latin typeface="Helvetica" pitchFamily="124" charset="0"/>
            </a:endParaRPr>
          </a:p>
          <a:p>
            <a:pPr algn="ctr"/>
            <a:r>
              <a:rPr lang="en-US" altLang="en-US" dirty="0" smtClean="0">
                <a:latin typeface="Helvetica" pitchFamily="124" charset="0"/>
              </a:rPr>
              <a:t>Source document: mu2e doc.db 5188-v1</a:t>
            </a:r>
          </a:p>
          <a:p>
            <a:pPr algn="ctr"/>
            <a:r>
              <a:rPr lang="en-US" altLang="en-US" dirty="0">
                <a:latin typeface="Helvetica" pitchFamily="124" charset="0"/>
              </a:rPr>
              <a:t>Source document: mu2e doc.db </a:t>
            </a:r>
            <a:r>
              <a:rPr lang="en-US" altLang="en-US" dirty="0" smtClean="0">
                <a:latin typeface="Helvetica" pitchFamily="124" charset="0"/>
              </a:rPr>
              <a:t>5471-v4</a:t>
            </a:r>
          </a:p>
          <a:p>
            <a:pPr algn="ctr"/>
            <a:r>
              <a:rPr lang="en-US" altLang="en-US" dirty="0" smtClean="0">
                <a:latin typeface="Helvetica" pitchFamily="124" charset="0"/>
              </a:rPr>
              <a:t>Source document: mu2e doc.db 5629-v1 </a:t>
            </a:r>
            <a:endParaRPr lang="en-US" altLang="en-US" dirty="0">
              <a:latin typeface="Helvetica" pitchFamily="124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1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Radioactive sources leading to residual dose rates and surface contamination have been identified</a:t>
            </a:r>
          </a:p>
          <a:p>
            <a:r>
              <a:rPr lang="en-US" dirty="0" smtClean="0"/>
              <a:t>Radiological parameters for the mu2e facility are within the range of experience and expertise of the Fermilab staff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A07F73E7-57B8-4144-AF49-322751F1E158}" type="slidenum">
              <a:rPr lang="en-US" altLang="en-US" sz="1200" smtClean="0">
                <a:latin typeface="Calibri" panose="020F0502020204030204" pitchFamily="34" charset="0"/>
              </a:rPr>
              <a:pPr/>
              <a:t>50</a:t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85556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51</a:t>
            </a:fld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34395" y="2815706"/>
            <a:ext cx="6291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 smtClean="0">
                <a:latin typeface="Helvetica" pitchFamily="124" charset="0"/>
              </a:rPr>
              <a:t>Extra Slides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0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pPr/>
              <a:t>52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709" y="1060211"/>
            <a:ext cx="6597003" cy="492302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>
              <a:defRPr/>
            </a:pPr>
            <a:r>
              <a:rPr lang="en-US" dirty="0"/>
              <a:t>Surface Contamination Sources – PS room air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9973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17018" r="52140" b="14913"/>
          <a:stretch/>
        </p:blipFill>
        <p:spPr>
          <a:xfrm>
            <a:off x="303898" y="850886"/>
            <a:ext cx="3149816" cy="2172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03" y="857250"/>
            <a:ext cx="500119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" y="2898085"/>
            <a:ext cx="40076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PS room and RHR ceiling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4394" y="4471988"/>
            <a:ext cx="286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Peak dose rate:  90 mrem/hr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pPr/>
              <a:t>53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1261" y="173421"/>
            <a:ext cx="8409242" cy="54946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/>
              <a:t>PS room residual dose rate, 365 days irradiation, 7 days cooling</a:t>
            </a:r>
            <a:endParaRPr lang="en-US" sz="2000" dirty="0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9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17018" r="52140" b="14913"/>
          <a:stretch/>
        </p:blipFill>
        <p:spPr>
          <a:xfrm>
            <a:off x="303898" y="850886"/>
            <a:ext cx="3149816" cy="2172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03" y="857250"/>
            <a:ext cx="500119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" y="2898085"/>
            <a:ext cx="38570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RHR wall, PS room side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4394" y="4471988"/>
            <a:ext cx="286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Peak dose rate:  46 mrem/hr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pPr/>
              <a:t>54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1261" y="173421"/>
            <a:ext cx="8409242" cy="54946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/>
              <a:t>PS room residual dose rate, 365 days irradiation, 7 days cooling</a:t>
            </a:r>
            <a:endParaRPr lang="en-US" sz="2000" dirty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548656" y="1311257"/>
            <a:ext cx="1003656" cy="37548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76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17018" r="52140" b="14913"/>
          <a:stretch/>
        </p:blipFill>
        <p:spPr>
          <a:xfrm>
            <a:off x="303898" y="850886"/>
            <a:ext cx="3149816" cy="2172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03" y="857250"/>
            <a:ext cx="500119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" y="2898085"/>
            <a:ext cx="3714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RHR west wall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4394" y="4471988"/>
            <a:ext cx="292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Peak dose rate:  0.4 mrem/hr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pPr/>
              <a:t>55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021882" y="1892637"/>
            <a:ext cx="1003656" cy="37548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481261" y="173421"/>
            <a:ext cx="8409242" cy="54946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/>
              <a:t>PS room residual dose rate, 365 days irradiation, 7 days cooling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602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17018" r="52140" b="14913"/>
          <a:stretch/>
        </p:blipFill>
        <p:spPr>
          <a:xfrm>
            <a:off x="303898" y="850886"/>
            <a:ext cx="3149816" cy="2172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03" y="857250"/>
            <a:ext cx="500119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" y="2898085"/>
            <a:ext cx="3714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RHR north wall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4394" y="4471988"/>
            <a:ext cx="3038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Peak dose rate:  &lt;0.2 mrem/hr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pPr/>
              <a:t>56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52437" y="1385741"/>
            <a:ext cx="1003656" cy="37548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481261" y="173421"/>
            <a:ext cx="8409242" cy="54946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/>
              <a:t>PS room residual dose rate, 365 days irradiation, 7 days cooling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74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17018" r="52140" b="14913"/>
          <a:stretch/>
        </p:blipFill>
        <p:spPr>
          <a:xfrm>
            <a:off x="303898" y="850886"/>
            <a:ext cx="3149816" cy="2172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03" y="857250"/>
            <a:ext cx="500119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" y="2898085"/>
            <a:ext cx="3857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RHR door, PS room side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4394" y="4471988"/>
            <a:ext cx="292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Peak dose rate:  5.8 mrem/hr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pPr/>
              <a:t>57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1261" y="173421"/>
            <a:ext cx="8409242" cy="54946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/>
              <a:t>PS room residual dose rate, 365 days irradiation, 7 days cooling</a:t>
            </a:r>
            <a:endParaRPr lang="en-US" sz="2000" dirty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376978" y="1704894"/>
            <a:ext cx="1003656" cy="37548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30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17018" r="52140" b="14913"/>
          <a:stretch/>
        </p:blipFill>
        <p:spPr>
          <a:xfrm>
            <a:off x="303898" y="850886"/>
            <a:ext cx="3149816" cy="2172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03" y="857250"/>
            <a:ext cx="500119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" y="2898085"/>
            <a:ext cx="3857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PS room, south wall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4394" y="4471988"/>
            <a:ext cx="286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Peak dose rate:  11 mrem/hr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pPr/>
              <a:t>58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1261" y="173421"/>
            <a:ext cx="8409242" cy="54946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/>
              <a:t>PS room residual dose rate, 365 days irradiation, 7 days cooling</a:t>
            </a:r>
            <a:endParaRPr lang="en-US" sz="2000" dirty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292775" y="1178834"/>
            <a:ext cx="1003656" cy="37548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56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17018" r="52140" b="14913"/>
          <a:stretch/>
        </p:blipFill>
        <p:spPr>
          <a:xfrm>
            <a:off x="303898" y="850886"/>
            <a:ext cx="3149816" cy="2172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03" y="857250"/>
            <a:ext cx="500119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" y="2898085"/>
            <a:ext cx="42576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North yoke wall, aisle side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4394" y="4471988"/>
            <a:ext cx="286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Peak dose rate:  71 mrem/hr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pPr/>
              <a:t>59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1261" y="173421"/>
            <a:ext cx="8409242" cy="54946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/>
              <a:t>PS room residual dose rate, 365 days irradiation, 7 days cooling</a:t>
            </a:r>
            <a:endParaRPr lang="en-US" sz="2000" dirty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712449" y="1178834"/>
            <a:ext cx="1003656" cy="37548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0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Sources – tungsten target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E418AF54-17C6-42EB-A463-A437013C6D0A}" type="slidenum">
              <a:rPr lang="en-US" altLang="en-US" sz="1200" smtClean="0">
                <a:latin typeface="Calibri" panose="020F0502020204030204" pitchFamily="34" charset="0"/>
              </a:rPr>
              <a:pPr/>
              <a:t>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2525"/>
            <a:ext cx="9144000" cy="47893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9417" y="1152525"/>
            <a:ext cx="4564583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Tungsten target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FF0000"/>
                </a:solidFill>
              </a:rPr>
              <a:t>460 Ci (1.7E13 Bq)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FF0000"/>
                </a:solidFill>
              </a:rPr>
              <a:t>1350 isotopes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FF0000"/>
                </a:solidFill>
              </a:rPr>
              <a:t>330,000 rem/hr (3.3 </a:t>
            </a:r>
            <a:r>
              <a:rPr lang="en-US" sz="2000" dirty="0" err="1" smtClean="0">
                <a:solidFill>
                  <a:srgbClr val="FF0000"/>
                </a:solidFill>
              </a:rPr>
              <a:t>kSv</a:t>
            </a:r>
            <a:r>
              <a:rPr lang="en-US" sz="2000" dirty="0" smtClean="0">
                <a:solidFill>
                  <a:srgbClr val="FF0000"/>
                </a:solidFill>
              </a:rPr>
              <a:t>/hr) @ contact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FF0000"/>
                </a:solidFill>
              </a:rPr>
              <a:t>210 rem/hr (2.1 </a:t>
            </a:r>
            <a:r>
              <a:rPr lang="en-US" sz="2000" dirty="0" err="1" smtClean="0">
                <a:solidFill>
                  <a:srgbClr val="FF0000"/>
                </a:solidFill>
              </a:rPr>
              <a:t>Sv</a:t>
            </a:r>
            <a:r>
              <a:rPr lang="en-US" sz="2000" dirty="0" smtClean="0">
                <a:solidFill>
                  <a:srgbClr val="FF0000"/>
                </a:solidFill>
              </a:rPr>
              <a:t>/hr) @ 1 foot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FF0000"/>
                </a:solidFill>
              </a:rPr>
              <a:t>19 rem/hr (0.19 </a:t>
            </a:r>
            <a:r>
              <a:rPr lang="en-US" sz="2000" dirty="0" err="1" smtClean="0">
                <a:solidFill>
                  <a:srgbClr val="FF0000"/>
                </a:solidFill>
              </a:rPr>
              <a:t>Sv</a:t>
            </a:r>
            <a:r>
              <a:rPr lang="en-US" sz="2000" dirty="0" smtClean="0">
                <a:solidFill>
                  <a:srgbClr val="FF0000"/>
                </a:solidFill>
              </a:rPr>
              <a:t>/hr) @ 1 meter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438651" y="3021874"/>
            <a:ext cx="2127612" cy="525316"/>
          </a:xfrm>
          <a:prstGeom prst="straightConnector1">
            <a:avLst/>
          </a:prstGeom>
          <a:ln w="57150">
            <a:solidFill>
              <a:schemeClr val="accent3">
                <a:lumMod val="40000"/>
                <a:lumOff val="6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60828" y="4707754"/>
            <a:ext cx="4394344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In situ</a:t>
            </a:r>
          </a:p>
          <a:p>
            <a:pPr marL="342900" indent="-34290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</a:rPr>
              <a:t>Tungsten target is well shielded by the HRS</a:t>
            </a:r>
          </a:p>
          <a:p>
            <a:pPr marL="342900" indent="-34290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</a:rPr>
              <a:t>Small dose contributor to end cap region</a:t>
            </a:r>
          </a:p>
          <a:p>
            <a:pPr marL="342900" indent="-34290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</a:rPr>
              <a:t>Little to no effect on dose rates in the PS room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58" y="1260247"/>
            <a:ext cx="228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Source: V. Pronskikh</a:t>
            </a:r>
          </a:p>
          <a:p>
            <a:pPr algn="ctr"/>
            <a:r>
              <a:rPr lang="en-US" sz="2000" dirty="0" smtClean="0"/>
              <a:t>MARS</a:t>
            </a:r>
            <a:endParaRPr lang="en-US" sz="2000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16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</p:spTree>
    <p:extLst>
      <p:ext uri="{BB962C8B-B14F-4D97-AF65-F5344CB8AC3E}">
        <p14:creationId xmlns:p14="http://schemas.microsoft.com/office/powerpoint/2010/main" val="224639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17018" r="52140" b="14913"/>
          <a:stretch/>
        </p:blipFill>
        <p:spPr>
          <a:xfrm>
            <a:off x="303898" y="850886"/>
            <a:ext cx="3149816" cy="2172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03" y="857250"/>
            <a:ext cx="500119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" y="2898085"/>
            <a:ext cx="42576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South yoke wall, aisle side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4394" y="4471988"/>
            <a:ext cx="292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Peak dose rate:  9.8 mrem/hr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pPr/>
              <a:t>60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1261" y="173421"/>
            <a:ext cx="8409242" cy="54946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/>
              <a:t>PS room residual dose rate, 365 days irradiation, 7 days cooling</a:t>
            </a:r>
            <a:endParaRPr lang="en-US" sz="2000" dirty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243514" y="1208410"/>
            <a:ext cx="1003656" cy="37548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13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3297" r="48806" b="1123"/>
          <a:stretch/>
        </p:blipFill>
        <p:spPr>
          <a:xfrm>
            <a:off x="640080" y="2286000"/>
            <a:ext cx="3490486" cy="37490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t>7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/>
              <a:t>Major Sources – Target, Endcap, and Beam Dump</a:t>
            </a:r>
            <a:endParaRPr lang="en-US" sz="240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t="3605" r="48003" b="2658"/>
          <a:stretch/>
        </p:blipFill>
        <p:spPr>
          <a:xfrm>
            <a:off x="4754880" y="2286000"/>
            <a:ext cx="3676943" cy="3749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4480" y="5760720"/>
            <a:ext cx="1985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Elevation view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26480" y="5760720"/>
            <a:ext cx="1374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 view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48464" y="1035087"/>
            <a:ext cx="9240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MARS/DETRA used to determine isotope content of: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25 components comprising target, endcap, HRS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25 absorber beam dump core volumes comprising the beam dump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02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t>8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/>
              <a:t>Major Sources – Target, Endcap, and Beam Dump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2286000"/>
            <a:ext cx="3645318" cy="3749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2286000"/>
            <a:ext cx="3645318" cy="374904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5852160"/>
            <a:ext cx="3595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Dump Elevation view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89271" y="5852160"/>
            <a:ext cx="1742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 Plan view</a:t>
            </a:r>
            <a:endParaRPr lang="en-US" dirty="0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961703"/>
            <a:ext cx="92275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50 sources were conservatively distributed in their points of origin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Subsequent MARS Simulation used photon emitting isotopes as source term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Results in radiation dose rate contours in the PS room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0138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fld id="{4FAB73BC-B049-4115-A692-8D63A059BFB8}" type="slidenum">
              <a:rPr lang="en-US" sz="1200" smtClean="0">
                <a:latin typeface="Calibri" panose="020F0502020204030204" pitchFamily="34" charset="0"/>
              </a:rPr>
              <a:t>9</a:t>
            </a:fld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/>
              <a:t>Major Sources – Target, Endcap, and Beam Dump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2286000"/>
            <a:ext cx="3645318" cy="3749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2286000"/>
            <a:ext cx="3645318" cy="374904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altLang="en-US" sz="1200" dirty="0" smtClean="0">
                <a:latin typeface="Calibri" panose="020F0502020204030204" pitchFamily="34" charset="0"/>
              </a:rPr>
              <a:t>11/16-18/15</a:t>
            </a:r>
            <a:endParaRPr lang="en-US" altLang="en-US" sz="12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5852160"/>
            <a:ext cx="3595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Dump Elevation view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89271" y="5852160"/>
            <a:ext cx="1742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 Plan view</a:t>
            </a:r>
            <a:endParaRPr lang="en-US" dirty="0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806450" y="6515100"/>
            <a:ext cx="5373688" cy="2413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228600" indent="-228600">
              <a:buFontTx/>
              <a:buAutoNum type="alphaUcPeriod"/>
              <a:defRPr/>
            </a:pPr>
            <a:r>
              <a:rPr lang="en-US" sz="1200" dirty="0" smtClean="0"/>
              <a:t>Leveling | Radiological Conditions During Mu2e Target Change 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961703"/>
            <a:ext cx="92275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50 sources were conservatively distributed in their points of origin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Subsequent MARS Simulation used photon emitting isotopes as source term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Results in radiation dose rate contours in the PS room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6719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22306</TotalTime>
  <Words>2972</Words>
  <Application>Microsoft Office PowerPoint</Application>
  <PresentationFormat>On-screen Show (4:3)</PresentationFormat>
  <Paragraphs>680</Paragraphs>
  <Slides>60</Slides>
  <Notes>60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60</vt:i4>
      </vt:variant>
    </vt:vector>
  </HeadingPairs>
  <TitlesOfParts>
    <vt:vector size="71" baseType="lpstr">
      <vt:lpstr>MS PGothic</vt:lpstr>
      <vt:lpstr>MS PGothic</vt:lpstr>
      <vt:lpstr>Arial</vt:lpstr>
      <vt:lpstr>Calibri</vt:lpstr>
      <vt:lpstr>Cambria Math</vt:lpstr>
      <vt:lpstr>Geneva</vt:lpstr>
      <vt:lpstr>Helvetica</vt:lpstr>
      <vt:lpstr>Symbol</vt:lpstr>
      <vt:lpstr>Trebuchet MS</vt:lpstr>
      <vt:lpstr>FNAL_TemplateMac_060514</vt:lpstr>
      <vt:lpstr>Fermilab: Footer Only</vt:lpstr>
      <vt:lpstr>Mu2e Remote Handling Review Radiological Issues</vt:lpstr>
      <vt:lpstr>Outline</vt:lpstr>
      <vt:lpstr>Production Solenoid and Remote Handling Room Layout</vt:lpstr>
      <vt:lpstr>Elevation View </vt:lpstr>
      <vt:lpstr>PowerPoint Presentation</vt:lpstr>
      <vt:lpstr>Major Sources – tungsten target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Air flow during beam operation</vt:lpstr>
      <vt:lpstr>Air flow during target handling operation</vt:lpstr>
      <vt:lpstr>PowerPoint Presentation</vt:lpstr>
      <vt:lpstr>Surface Contamination Sources</vt:lpstr>
      <vt:lpstr>Surface Contamination Sources - Target</vt:lpstr>
      <vt:lpstr>Surface Contamination Sources - HRS bore</vt:lpstr>
      <vt:lpstr>Surface Contamination Sources - PS endcap (including 3 vacuum window ports)</vt:lpstr>
      <vt:lpstr>Surface Contamination Sources – PS room air</vt:lpstr>
      <vt:lpstr>PowerPoint Presentation</vt:lpstr>
      <vt:lpstr>Surface Contamination Sources – PS room air</vt:lpstr>
      <vt:lpstr>PowerPoint Presentation</vt:lpstr>
      <vt:lpstr>PowerPoint Presentation</vt:lpstr>
      <vt:lpstr>Surface Contamination Sources – PS room air</vt:lpstr>
      <vt:lpstr>Surface Contamination Sources – PS room air</vt:lpstr>
      <vt:lpstr>Surface Contamination Sources – PS room air</vt:lpstr>
      <vt:lpstr>Surface Contamination Sources – PS room west wall</vt:lpstr>
      <vt:lpstr>Surface Contamination Sources – beam dump</vt:lpstr>
      <vt:lpstr>Surface Contamination Sources – PS vacuum system</vt:lpstr>
      <vt:lpstr>Surface Contamination Sources – HEPA filter system</vt:lpstr>
      <vt:lpstr>PowerPoint Presentation</vt:lpstr>
      <vt:lpstr>Radiation Protection - Entry controls for the RHR/PS Room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Anthony F. Leveling x4041 03438N</cp:lastModifiedBy>
  <cp:revision>557</cp:revision>
  <cp:lastPrinted>2014-01-20T19:40:21Z</cp:lastPrinted>
  <dcterms:created xsi:type="dcterms:W3CDTF">2014-01-03T20:18:13Z</dcterms:created>
  <dcterms:modified xsi:type="dcterms:W3CDTF">2015-11-12T18:53:27Z</dcterms:modified>
</cp:coreProperties>
</file>