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268" r:id="rId3"/>
    <p:sldId id="270" r:id="rId4"/>
    <p:sldId id="284" r:id="rId5"/>
    <p:sldId id="278" r:id="rId6"/>
    <p:sldId id="283" r:id="rId7"/>
    <p:sldId id="271" r:id="rId8"/>
    <p:sldId id="273" r:id="rId9"/>
    <p:sldId id="277" r:id="rId10"/>
    <p:sldId id="275" r:id="rId11"/>
    <p:sldId id="281" r:id="rId12"/>
    <p:sldId id="27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52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3FB80F8-DCD7-1648-97C9-682F435151F1}" type="datetimeFigureOut">
              <a:rPr lang="en-US"/>
              <a:pPr>
                <a:defRPr/>
              </a:pPr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4EA308F-7794-B647-BD44-8DC644B57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51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BF09CAB9-CF1D-B749-B801-C1ACDD143782}" type="datetimeFigureOut">
              <a:rPr lang="en-US"/>
              <a:pPr>
                <a:defRPr/>
              </a:pPr>
              <a:t>11/16/15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660C101-BE89-8040-8249-C3B37A920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83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Green area defined by AD Rad Safety during operations</a:t>
            </a:r>
            <a:endParaRPr lang="en-US" dirty="0">
              <a:latin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58060-CE66-8E4C-BD72-A222D144A7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98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0651" y="6515100"/>
            <a:ext cx="1195687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00F55C79-1EA3-D643-AB21-600868F6A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BFF1-F42B-DC4D-919D-D76DDA2EDCCD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1E24-6A2E-1E4D-8BC0-D6A3736CC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5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F31A-3266-7545-AA9F-9B75E4C7F535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78CE-75EE-AE46-9C75-C0DB2F196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15E2-2FF8-5947-AF72-E328E00AD16D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A05C-C8B8-D649-81D5-18AAF286B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1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E710-B69E-1644-9187-61DF49D66D61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A1D4-30DD-0547-A12E-1A048E3E6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6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695D-A935-C944-8779-BEF6483DDAFA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C5AC-7153-AC45-895B-2B5FBDA27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3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20D9-15B3-4840-96A4-50E89E733075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B755-0250-2144-8243-D902F54D7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8F9A-E114-BD45-9F1D-7F27E84A0DF9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A9F5-21C5-1F4F-A908-DE1B815E3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053E5C1A-A5ED-0048-AE81-4B2B1C445EC0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CE1C02C1-9C3B-A747-8CA0-F6D938CF6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12" r:id="rId3"/>
    <p:sldLayoutId id="2147484113" r:id="rId4"/>
    <p:sldLayoutId id="2147484114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68EF3E79-43C0-334C-9610-CA56A22536BC}" type="datetime1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1B189707-3AF1-394D-8108-A26533E0C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82423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charset="0"/>
              </a:rPr>
              <a:t>Mu2e Target Hall Remote Handling</a:t>
            </a:r>
            <a:br>
              <a:rPr lang="en-US" dirty="0">
                <a:solidFill>
                  <a:schemeClr val="tx2"/>
                </a:solidFill>
                <a:latin typeface="Helvetica" charset="0"/>
              </a:rPr>
            </a:br>
            <a:r>
              <a:rPr lang="en-US" sz="2600" dirty="0" smtClean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Helvetica" charset="0"/>
              </a:rPr>
              <a:t> - Contamination Control, Schedule, Risk &amp; Conclusions</a:t>
            </a:r>
            <a:endParaRPr lang="en-US" sz="2400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charset="0"/>
              </a:rPr>
              <a:t>Ryan Schultz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charset="0"/>
              </a:rPr>
              <a:t>Deputy L3 Manager Target Station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11/17/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84138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8000" y="1143000"/>
            <a:ext cx="42751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Risks for Remote Handing Design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728479"/>
              </p:ext>
            </p:extLst>
          </p:nvPr>
        </p:nvGraphicFramePr>
        <p:xfrm>
          <a:off x="228600" y="1042988"/>
          <a:ext cx="8672514" cy="427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960"/>
                <a:gridCol w="51825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Radioactive Contamination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– Three separate rooms</a:t>
                      </a:r>
                    </a:p>
                    <a:p>
                      <a:r>
                        <a:rPr lang="en-US" dirty="0" smtClean="0"/>
                        <a:t>Containment Box for Target</a:t>
                      </a:r>
                    </a:p>
                    <a:p>
                      <a:r>
                        <a:rPr lang="en-US" dirty="0" smtClean="0"/>
                        <a:t>Procedural using ALARA and past experience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Radioactive Dose to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Building design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Procedural using ALARA and past experience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Assembly Coming Apart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Cap re-designed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Removed telescopic motion (target)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/>
                        <a:t> - (</a:t>
                      </a:r>
                      <a:r>
                        <a:rPr lang="en-US" sz="1600" dirty="0" err="1" smtClean="0"/>
                        <a:t>Pbar</a:t>
                      </a:r>
                      <a:r>
                        <a:rPr lang="en-US" sz="1600" dirty="0" smtClean="0"/>
                        <a:t> absorber still requires one level)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Manual redundancy where appropriate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Emergency recovery where appropriate</a:t>
                      </a:r>
                    </a:p>
                    <a:p>
                      <a:r>
                        <a:rPr lang="en-US" dirty="0" smtClean="0"/>
                        <a:t>Prototyping &amp; testing begins soon</a:t>
                      </a:r>
                    </a:p>
                    <a:p>
                      <a:r>
                        <a:rPr lang="en-US" dirty="0" smtClean="0"/>
                        <a:t>FMEA of design after complete</a:t>
                      </a:r>
                    </a:p>
                    <a:p>
                      <a:r>
                        <a:rPr lang="en-US" dirty="0" smtClean="0"/>
                        <a:t>Lengthy testing of full system prior to operation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8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Handling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28746"/>
            <a:ext cx="8672513" cy="5472054"/>
          </a:xfrm>
        </p:spPr>
        <p:txBody>
          <a:bodyPr/>
          <a:lstStyle/>
          <a:p>
            <a:r>
              <a:rPr lang="en-US" sz="2000" dirty="0" smtClean="0"/>
              <a:t>Conventional Facilities</a:t>
            </a:r>
          </a:p>
          <a:p>
            <a:pPr lvl="1"/>
            <a:r>
              <a:rPr lang="en-US" sz="2000" dirty="0" smtClean="0"/>
              <a:t>RH area is designed and construction underway</a:t>
            </a:r>
          </a:p>
          <a:p>
            <a:r>
              <a:rPr lang="en-US" sz="2000" dirty="0" smtClean="0"/>
              <a:t>Radiological</a:t>
            </a:r>
          </a:p>
          <a:p>
            <a:pPr lvl="1"/>
            <a:r>
              <a:rPr lang="en-US" sz="2000" dirty="0" smtClean="0"/>
              <a:t>Design within acceptable FRCM limits</a:t>
            </a:r>
          </a:p>
          <a:p>
            <a:pPr lvl="1"/>
            <a:r>
              <a:rPr lang="en-US" sz="2000" dirty="0" smtClean="0"/>
              <a:t>AD Radiation Safety</a:t>
            </a:r>
          </a:p>
          <a:p>
            <a:pPr lvl="2"/>
            <a:r>
              <a:rPr lang="en-US" sz="1800" dirty="0" smtClean="0"/>
              <a:t>has necessary experience</a:t>
            </a:r>
          </a:p>
          <a:p>
            <a:pPr lvl="2"/>
            <a:r>
              <a:rPr lang="en-US" sz="1800" dirty="0" smtClean="0"/>
              <a:t>has </a:t>
            </a:r>
            <a:r>
              <a:rPr lang="en-US" sz="1800" dirty="0"/>
              <a:t>appropriate control procedures in </a:t>
            </a:r>
            <a:r>
              <a:rPr lang="en-US" sz="1800" dirty="0" smtClean="0"/>
              <a:t>place</a:t>
            </a:r>
          </a:p>
          <a:p>
            <a:pPr lvl="1"/>
            <a:r>
              <a:rPr lang="en-US" sz="2000" dirty="0" smtClean="0"/>
              <a:t>AD Target Systems Department</a:t>
            </a:r>
          </a:p>
          <a:p>
            <a:pPr lvl="2"/>
            <a:r>
              <a:rPr lang="en-US" sz="1800" dirty="0" smtClean="0"/>
              <a:t>has necessary experience</a:t>
            </a:r>
          </a:p>
          <a:p>
            <a:r>
              <a:rPr lang="en-US" sz="2000" dirty="0" smtClean="0"/>
              <a:t>Remote Handling Mechanical Design</a:t>
            </a:r>
          </a:p>
          <a:p>
            <a:pPr lvl="1"/>
            <a:r>
              <a:rPr lang="en-US" sz="2000" smtClean="0"/>
              <a:t>Will </a:t>
            </a:r>
            <a:r>
              <a:rPr lang="en-US" sz="2000" dirty="0" smtClean="0"/>
              <a:t>begin prototyping in early 2016</a:t>
            </a:r>
          </a:p>
          <a:p>
            <a:pPr lvl="1"/>
            <a:r>
              <a:rPr lang="en-US" sz="2000" dirty="0" smtClean="0"/>
              <a:t>Need to do FMEA, add redundancy, emergency recovery, etc.</a:t>
            </a:r>
          </a:p>
          <a:p>
            <a:pPr lvl="1"/>
            <a:r>
              <a:rPr lang="en-US" sz="2000" dirty="0" smtClean="0"/>
              <a:t>Test, test, test!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6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Contamination Control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Contamination Control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08483" cy="4987867"/>
          </a:xfrm>
        </p:spPr>
        <p:txBody>
          <a:bodyPr/>
          <a:lstStyle/>
          <a:p>
            <a:r>
              <a:rPr lang="en-US" dirty="0" smtClean="0"/>
              <a:t>Contain TARGET material at the source – at the PS Window</a:t>
            </a:r>
          </a:p>
          <a:p>
            <a:pPr lvl="1"/>
            <a:r>
              <a:rPr lang="en-US" dirty="0" smtClean="0"/>
              <a:t>Keep </a:t>
            </a:r>
            <a:r>
              <a:rPr lang="en-US" i="1" dirty="0" smtClean="0"/>
              <a:t>target</a:t>
            </a:r>
            <a:r>
              <a:rPr lang="en-US" dirty="0" smtClean="0"/>
              <a:t> material </a:t>
            </a:r>
            <a:r>
              <a:rPr lang="en-US" dirty="0" smtClean="0"/>
              <a:t>in either</a:t>
            </a:r>
          </a:p>
          <a:p>
            <a:pPr lvl="2"/>
            <a:r>
              <a:rPr lang="en-US" dirty="0" smtClean="0"/>
              <a:t>PS end cap</a:t>
            </a:r>
          </a:p>
          <a:p>
            <a:pPr lvl="3"/>
            <a:r>
              <a:rPr lang="en-US" dirty="0" smtClean="0"/>
              <a:t>OR</a:t>
            </a:r>
          </a:p>
          <a:p>
            <a:pPr lvl="2"/>
            <a:r>
              <a:rPr lang="en-US" dirty="0" smtClean="0"/>
              <a:t>Containment Vessel</a:t>
            </a:r>
          </a:p>
          <a:p>
            <a:pPr lvl="3"/>
            <a:r>
              <a:rPr lang="en-US" dirty="0" smtClean="0"/>
              <a:t>OR</a:t>
            </a:r>
          </a:p>
          <a:p>
            <a:pPr lvl="2"/>
            <a:r>
              <a:rPr lang="en-US" dirty="0" smtClean="0"/>
              <a:t>Cask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EOAT will be disposable</a:t>
            </a:r>
          </a:p>
          <a:p>
            <a:pPr lvl="2"/>
            <a:r>
              <a:rPr lang="en-US" dirty="0" smtClean="0"/>
              <a:t>Disconnect and leave in containment vessel</a:t>
            </a:r>
          </a:p>
          <a:p>
            <a:pPr marL="3397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7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Nov 16-18,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856274"/>
            <a:ext cx="9745795" cy="6001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0" y="3833167"/>
            <a:ext cx="99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8473" y="3706592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Pbar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Absorber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54480" y="4602480"/>
            <a:ext cx="4053840" cy="20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1522" y="4602480"/>
            <a:ext cx="94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12’-6”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08320" y="4592320"/>
            <a:ext cx="246888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0138" y="4643120"/>
            <a:ext cx="79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6’-8”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0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Protection - Entry controls for the </a:t>
            </a:r>
            <a:r>
              <a:rPr lang="en-US" dirty="0" smtClean="0"/>
              <a:t>RH </a:t>
            </a:r>
            <a:r>
              <a:rPr lang="en-US" dirty="0"/>
              <a:t>Room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Entry into the Remote Handling room will be under the exclusive control of the AD ES&amp;H department radiation protection group</a:t>
            </a:r>
          </a:p>
          <a:p>
            <a:r>
              <a:rPr lang="en-US" dirty="0"/>
              <a:t>Work is </a:t>
            </a:r>
            <a:r>
              <a:rPr lang="en-US" i="1" dirty="0"/>
              <a:t>planned</a:t>
            </a:r>
            <a:r>
              <a:rPr lang="en-US" dirty="0"/>
              <a:t> by target station </a:t>
            </a:r>
            <a:r>
              <a:rPr lang="en-US" dirty="0" smtClean="0"/>
              <a:t>engineers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 smtClean="0"/>
              <a:t>will be </a:t>
            </a:r>
            <a:r>
              <a:rPr lang="en-US" i="1" dirty="0" smtClean="0"/>
              <a:t>controlled</a:t>
            </a:r>
            <a:r>
              <a:rPr lang="en-US" dirty="0" smtClean="0"/>
              <a:t> by radiation work permit</a:t>
            </a:r>
          </a:p>
          <a:p>
            <a:r>
              <a:rPr lang="en-US" dirty="0" smtClean="0"/>
              <a:t>Approval </a:t>
            </a:r>
            <a:r>
              <a:rPr lang="en-US" dirty="0" smtClean="0"/>
              <a:t>of work is by AD RSO, or in exceptional cases, by the Fermilab Senior Radiation Safety Officer</a:t>
            </a:r>
          </a:p>
          <a:p>
            <a:r>
              <a:rPr lang="en-US" dirty="0" smtClean="0"/>
              <a:t>Work is controlled by AD ES&amp;H personnel</a:t>
            </a:r>
          </a:p>
          <a:p>
            <a:pPr lvl="1"/>
            <a:r>
              <a:rPr lang="en-US" dirty="0" smtClean="0"/>
              <a:t>ES&amp;H ensures adherence to:</a:t>
            </a:r>
          </a:p>
          <a:p>
            <a:pPr lvl="2"/>
            <a:r>
              <a:rPr lang="en-US" dirty="0" smtClean="0"/>
              <a:t>radiological check points</a:t>
            </a:r>
          </a:p>
          <a:p>
            <a:pPr lvl="2"/>
            <a:r>
              <a:rPr lang="en-US" dirty="0" smtClean="0"/>
              <a:t>radiation dose control</a:t>
            </a:r>
          </a:p>
          <a:p>
            <a:pPr lvl="2"/>
            <a:r>
              <a:rPr lang="en-US" dirty="0" smtClean="0"/>
              <a:t>contamination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3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1200" dirty="0"/>
              <a:t>Nov 16-18, 2015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Ryan Schultz | Contamination Control, Schedule &amp; Conclusions</a:t>
            </a:r>
            <a:endParaRPr lang="en-US" sz="1200" b="1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46325F1-9D90-2046-AFD0-F27D31195679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 descr="NewRo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72" y="628545"/>
            <a:ext cx="9187340" cy="54739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04" y="4128606"/>
            <a:ext cx="2849153" cy="167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" y="3698240"/>
            <a:ext cx="4368800" cy="251841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2266" y="4287520"/>
            <a:ext cx="2917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02020"/>
                </a:solidFill>
              </a:rPr>
              <a:t>Contaminated</a:t>
            </a:r>
          </a:p>
          <a:p>
            <a:pPr algn="ctr"/>
            <a:r>
              <a:rPr lang="en-US" sz="3600" b="1" dirty="0" smtClean="0">
                <a:solidFill>
                  <a:srgbClr val="202020"/>
                </a:solidFill>
              </a:rPr>
              <a:t>Area</a:t>
            </a:r>
            <a:endParaRPr lang="en-US" sz="3600" b="1" dirty="0">
              <a:solidFill>
                <a:srgbClr val="20202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1300480"/>
            <a:ext cx="4368800" cy="231648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4466" y="1717040"/>
            <a:ext cx="2664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Contamination</a:t>
            </a:r>
          </a:p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Controls</a:t>
            </a:r>
          </a:p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Area</a:t>
            </a:r>
            <a:endParaRPr lang="en-US" sz="3200" dirty="0">
              <a:solidFill>
                <a:srgbClr val="20202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825" y="1300480"/>
            <a:ext cx="2131695" cy="166624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5190" y="1595120"/>
            <a:ext cx="2263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Contaminated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Facility Overview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8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Controls </a:t>
            </a:r>
            <a:r>
              <a:rPr lang="en-US" dirty="0"/>
              <a:t>in Remote Handling Room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61100"/>
            <a:ext cx="447675" cy="241300"/>
          </a:xfrm>
        </p:spPr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 descr="PLANVIEW-E-sidew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987128"/>
            <a:ext cx="8387080" cy="52739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5280" y="1178560"/>
            <a:ext cx="4511040" cy="35661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6450" y="3587709"/>
            <a:ext cx="3045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Contamination Control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Staging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6320" y="1178560"/>
            <a:ext cx="3342640" cy="2062480"/>
          </a:xfrm>
          <a:prstGeom prst="rect">
            <a:avLst/>
          </a:prstGeom>
          <a:solidFill>
            <a:srgbClr val="FF66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90514" y="1446688"/>
            <a:ext cx="11572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Module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Storage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0800" y="4744720"/>
            <a:ext cx="4328160" cy="1249680"/>
          </a:xfrm>
          <a:prstGeom prst="rect">
            <a:avLst/>
          </a:prstGeom>
          <a:solidFill>
            <a:srgbClr val="FF66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46320" y="4808358"/>
            <a:ext cx="2461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Activated Systems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3120" y="3784600"/>
            <a:ext cx="640080" cy="159512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42960" y="4003208"/>
            <a:ext cx="650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Step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Off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Pad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6320" y="3241040"/>
            <a:ext cx="3423920" cy="1503680"/>
          </a:xfrm>
          <a:prstGeom prst="rect">
            <a:avLst/>
          </a:prstGeom>
          <a:solidFill>
            <a:srgbClr val="0000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67505" y="3608029"/>
            <a:ext cx="162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Maintained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Clean 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93760" y="102434"/>
            <a:ext cx="640629" cy="146812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60080" y="630754"/>
            <a:ext cx="114905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dirty="0" smtClean="0"/>
              <a:t>Frisker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8000" y="5400040"/>
            <a:ext cx="3088640" cy="86106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Contaminated Area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26280" y="2428408"/>
            <a:ext cx="640080" cy="159512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16120" y="2647016"/>
            <a:ext cx="650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Step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Off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Pad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06599" y="2984501"/>
            <a:ext cx="1448104" cy="49530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06708" y="3002885"/>
            <a:ext cx="164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Step Off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Pad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6599" y="4523571"/>
            <a:ext cx="1448104" cy="49530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06708" y="4541955"/>
            <a:ext cx="164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Step Off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Pad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8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3" grpId="1" animBg="1"/>
      <p:bldP spid="25" grpId="0"/>
      <p:bldP spid="25" grpId="1"/>
      <p:bldP spid="26" grpId="0" animBg="1"/>
      <p:bldP spid="27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Practices in Remote Handling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915400" cy="4987867"/>
          </a:xfrm>
        </p:spPr>
        <p:txBody>
          <a:bodyPr/>
          <a:lstStyle/>
          <a:p>
            <a:r>
              <a:rPr lang="en-US" sz="2800" dirty="0" smtClean="0"/>
              <a:t>Contamination Control</a:t>
            </a:r>
          </a:p>
          <a:p>
            <a:pPr lvl="1"/>
            <a:r>
              <a:rPr lang="en-US" sz="2400" dirty="0" smtClean="0"/>
              <a:t>Use of “Good” Practices</a:t>
            </a:r>
          </a:p>
          <a:p>
            <a:pPr lvl="5"/>
            <a:endParaRPr lang="en-US" sz="2400" dirty="0"/>
          </a:p>
          <a:p>
            <a:pPr lvl="1"/>
            <a:r>
              <a:rPr lang="en-US" sz="2400" dirty="0" smtClean="0"/>
              <a:t>Lots of Plastic!!!</a:t>
            </a:r>
          </a:p>
          <a:p>
            <a:pPr lvl="2"/>
            <a:r>
              <a:rPr lang="en-US" sz="2400" dirty="0" smtClean="0"/>
              <a:t>Cover areas on modules, dispose of plastic afterwards</a:t>
            </a:r>
          </a:p>
          <a:p>
            <a:pPr lvl="2"/>
            <a:r>
              <a:rPr lang="en-US" sz="2400" dirty="0" smtClean="0"/>
              <a:t>Cover floor areas as necessary, dispose, etc.</a:t>
            </a:r>
          </a:p>
          <a:p>
            <a:pPr lvl="2"/>
            <a:r>
              <a:rPr lang="en-US" sz="2400" dirty="0" smtClean="0"/>
              <a:t>Cover/package parts as necessary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Double coffin for Target</a:t>
            </a:r>
          </a:p>
          <a:p>
            <a:pPr lvl="2"/>
            <a:r>
              <a:rPr lang="en-US" sz="2400" dirty="0" smtClean="0"/>
              <a:t>7” inner cask may get contaminated on outside</a:t>
            </a:r>
          </a:p>
          <a:p>
            <a:pPr lvl="2"/>
            <a:r>
              <a:rPr lang="en-US" sz="2400" dirty="0" smtClean="0"/>
              <a:t>1” outer cask needs to be contamination free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7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Practices in Remote Handling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FESHM 11001, FRCM</a:t>
            </a:r>
          </a:p>
          <a:p>
            <a:pPr lvl="1"/>
            <a:r>
              <a:rPr lang="en-US" sz="2000" dirty="0" smtClean="0"/>
              <a:t>PPE</a:t>
            </a:r>
          </a:p>
          <a:p>
            <a:pPr lvl="2"/>
            <a:r>
              <a:rPr lang="en-US" sz="1800" dirty="0" smtClean="0"/>
              <a:t>Gloves, booties, suits</a:t>
            </a:r>
          </a:p>
          <a:p>
            <a:pPr lvl="2"/>
            <a:r>
              <a:rPr lang="en-US" sz="1800" dirty="0" smtClean="0"/>
              <a:t>Respiratory protection</a:t>
            </a:r>
          </a:p>
          <a:p>
            <a:pPr lvl="1"/>
            <a:r>
              <a:rPr lang="en-US" sz="2000" dirty="0"/>
              <a:t>Air Monitoring</a:t>
            </a:r>
          </a:p>
          <a:p>
            <a:pPr lvl="2"/>
            <a:r>
              <a:rPr lang="en-US" sz="1800" dirty="0"/>
              <a:t>Initial High Volume sample (3 min)</a:t>
            </a:r>
          </a:p>
          <a:p>
            <a:pPr lvl="2"/>
            <a:r>
              <a:rPr lang="en-US" sz="1800" dirty="0"/>
              <a:t>Continuous sampling using AMS3, </a:t>
            </a:r>
            <a:r>
              <a:rPr lang="en-US" sz="1800" dirty="0" smtClean="0"/>
              <a:t>alarmed</a:t>
            </a:r>
          </a:p>
          <a:p>
            <a:pPr lvl="1"/>
            <a:r>
              <a:rPr lang="en-US" sz="2000" dirty="0" smtClean="0"/>
              <a:t>Procedural</a:t>
            </a:r>
          </a:p>
          <a:p>
            <a:pPr lvl="2"/>
            <a:r>
              <a:rPr lang="en-US" sz="1800" dirty="0" smtClean="0"/>
              <a:t>Supervised by AD RSO </a:t>
            </a:r>
          </a:p>
          <a:p>
            <a:pPr lvl="2"/>
            <a:r>
              <a:rPr lang="en-US" sz="1800" dirty="0"/>
              <a:t>Pre-job briefing for High Contamination or Airborne Radioactivity </a:t>
            </a:r>
            <a:r>
              <a:rPr lang="en-US" sz="1800" dirty="0" smtClean="0"/>
              <a:t>Areas</a:t>
            </a:r>
          </a:p>
          <a:p>
            <a:pPr lvl="2"/>
            <a:r>
              <a:rPr lang="en-US" sz="1800" dirty="0" smtClean="0"/>
              <a:t>Personnel dose monitoring and limits</a:t>
            </a:r>
          </a:p>
          <a:p>
            <a:pPr lvl="2"/>
            <a:r>
              <a:rPr lang="en-US" sz="1800" dirty="0" smtClean="0"/>
              <a:t>Potential multiple step-off pads</a:t>
            </a:r>
          </a:p>
          <a:p>
            <a:pPr lvl="2"/>
            <a:r>
              <a:rPr lang="en-US" sz="1800" dirty="0" smtClean="0"/>
              <a:t>Labeled waste containers (PPE, parts, liquids, etc.)</a:t>
            </a:r>
          </a:p>
          <a:p>
            <a:pPr lvl="2"/>
            <a:r>
              <a:rPr lang="en-US" sz="1800" dirty="0" smtClean="0"/>
              <a:t>Detailed procedures approved by AD management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4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Handling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Contamination Control, Schedule &amp; Conclusions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Prototype Work</a:t>
            </a:r>
          </a:p>
          <a:p>
            <a:pPr lvl="1"/>
            <a:r>
              <a:rPr lang="en-US" dirty="0" smtClean="0"/>
              <a:t>Jan 2016 – Apr 2018</a:t>
            </a:r>
          </a:p>
          <a:p>
            <a:r>
              <a:rPr lang="en-US" sz="2000" dirty="0" smtClean="0"/>
              <a:t>Procurement, Fab, Assembly</a:t>
            </a:r>
          </a:p>
          <a:p>
            <a:pPr lvl="1"/>
            <a:r>
              <a:rPr lang="en-US" dirty="0" smtClean="0"/>
              <a:t>Apr 2018 – Jan 2019</a:t>
            </a:r>
          </a:p>
          <a:p>
            <a:r>
              <a:rPr lang="en-US" dirty="0" smtClean="0"/>
              <a:t>RH Installation &amp; Test</a:t>
            </a:r>
          </a:p>
          <a:p>
            <a:pPr lvl="1"/>
            <a:r>
              <a:rPr lang="en-US" dirty="0" smtClean="0"/>
              <a:t>Spring 2020</a:t>
            </a:r>
          </a:p>
          <a:p>
            <a:r>
              <a:rPr lang="en-US" dirty="0" smtClean="0"/>
              <a:t>RH Practice Runs in Target Hall</a:t>
            </a:r>
          </a:p>
          <a:p>
            <a:pPr lvl="1"/>
            <a:r>
              <a:rPr lang="en-US" dirty="0" smtClean="0"/>
              <a:t>Prior to Target Installation, mid-2021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2015 11 04 4750209 Target Station Schedule Working schedule after BCR021 with September Stat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0" y="901941"/>
            <a:ext cx="5399642" cy="38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714</Words>
  <Application>Microsoft Macintosh PowerPoint</Application>
  <PresentationFormat>On-screen Show (4:3)</PresentationFormat>
  <Paragraphs>163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FNAL_TemplateMac_060514</vt:lpstr>
      <vt:lpstr>Fermilab: Footer Only</vt:lpstr>
      <vt:lpstr>Mu2e Target Hall Remote Handling   - Contamination Control, Schedule, Risk &amp; Conclusions</vt:lpstr>
      <vt:lpstr>Contamination Control Goals</vt:lpstr>
      <vt:lpstr>Cross Section of PS</vt:lpstr>
      <vt:lpstr>Radiation Protection - Entry controls for the RH Room</vt:lpstr>
      <vt:lpstr>Facility Overview</vt:lpstr>
      <vt:lpstr>Radiological Controls in Remote Handling Room</vt:lpstr>
      <vt:lpstr>Radiological Practices in Remote Handling Room</vt:lpstr>
      <vt:lpstr>Radiological Practices in Remote Handling Room</vt:lpstr>
      <vt:lpstr>Remote Handling Schedule</vt:lpstr>
      <vt:lpstr>Technical Risks for Remote Handing Design</vt:lpstr>
      <vt:lpstr>Remote Handling Conclusions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Ryan Schultz</cp:lastModifiedBy>
  <cp:revision>244</cp:revision>
  <cp:lastPrinted>2015-11-06T15:37:37Z</cp:lastPrinted>
  <dcterms:created xsi:type="dcterms:W3CDTF">2014-01-03T20:18:13Z</dcterms:created>
  <dcterms:modified xsi:type="dcterms:W3CDTF">2015-11-16T17:31:07Z</dcterms:modified>
</cp:coreProperties>
</file>