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41"/>
  </p:notesMasterIdLst>
  <p:handoutMasterIdLst>
    <p:handoutMasterId r:id="rId42"/>
  </p:handoutMasterIdLst>
  <p:sldIdLst>
    <p:sldId id="426" r:id="rId2"/>
    <p:sldId id="427" r:id="rId3"/>
    <p:sldId id="497" r:id="rId4"/>
    <p:sldId id="498" r:id="rId5"/>
    <p:sldId id="486" r:id="rId6"/>
    <p:sldId id="489" r:id="rId7"/>
    <p:sldId id="487" r:id="rId8"/>
    <p:sldId id="488" r:id="rId9"/>
    <p:sldId id="490" r:id="rId10"/>
    <p:sldId id="494" r:id="rId11"/>
    <p:sldId id="491" r:id="rId12"/>
    <p:sldId id="492" r:id="rId13"/>
    <p:sldId id="493" r:id="rId14"/>
    <p:sldId id="456" r:id="rId15"/>
    <p:sldId id="455" r:id="rId16"/>
    <p:sldId id="457" r:id="rId17"/>
    <p:sldId id="495" r:id="rId18"/>
    <p:sldId id="459" r:id="rId19"/>
    <p:sldId id="460" r:id="rId20"/>
    <p:sldId id="440" r:id="rId21"/>
    <p:sldId id="441" r:id="rId22"/>
    <p:sldId id="442" r:id="rId23"/>
    <p:sldId id="443" r:id="rId24"/>
    <p:sldId id="438" r:id="rId25"/>
    <p:sldId id="461" r:id="rId26"/>
    <p:sldId id="439" r:id="rId27"/>
    <p:sldId id="462" r:id="rId28"/>
    <p:sldId id="463" r:id="rId29"/>
    <p:sldId id="445" r:id="rId30"/>
    <p:sldId id="446" r:id="rId31"/>
    <p:sldId id="447" r:id="rId32"/>
    <p:sldId id="449" r:id="rId33"/>
    <p:sldId id="429" r:id="rId34"/>
    <p:sldId id="448" r:id="rId35"/>
    <p:sldId id="496" r:id="rId36"/>
    <p:sldId id="466" r:id="rId37"/>
    <p:sldId id="467" r:id="rId38"/>
    <p:sldId id="475" r:id="rId39"/>
    <p:sldId id="482" r:id="rId40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190D9F-B7F8-DF49-9259-FA775C4CC27B}">
          <p14:sldIdLst>
            <p14:sldId id="426"/>
            <p14:sldId id="427"/>
            <p14:sldId id="497"/>
            <p14:sldId id="498"/>
            <p14:sldId id="486"/>
            <p14:sldId id="489"/>
            <p14:sldId id="487"/>
            <p14:sldId id="488"/>
            <p14:sldId id="490"/>
            <p14:sldId id="494"/>
            <p14:sldId id="491"/>
            <p14:sldId id="492"/>
            <p14:sldId id="493"/>
            <p14:sldId id="456"/>
            <p14:sldId id="455"/>
            <p14:sldId id="457"/>
            <p14:sldId id="495"/>
            <p14:sldId id="459"/>
            <p14:sldId id="460"/>
            <p14:sldId id="440"/>
            <p14:sldId id="441"/>
            <p14:sldId id="442"/>
            <p14:sldId id="443"/>
            <p14:sldId id="438"/>
            <p14:sldId id="461"/>
            <p14:sldId id="439"/>
            <p14:sldId id="462"/>
            <p14:sldId id="463"/>
            <p14:sldId id="445"/>
            <p14:sldId id="446"/>
            <p14:sldId id="447"/>
            <p14:sldId id="449"/>
            <p14:sldId id="429"/>
            <p14:sldId id="448"/>
            <p14:sldId id="496"/>
            <p14:sldId id="466"/>
            <p14:sldId id="467"/>
            <p14:sldId id="475"/>
            <p14:sldId id="482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Zisma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E508"/>
    <a:srgbClr val="0000FF"/>
    <a:srgbClr val="0066FF"/>
    <a:srgbClr val="008000"/>
    <a:srgbClr val="CC0000"/>
    <a:srgbClr val="6600FF"/>
    <a:srgbClr val="EEECE1"/>
    <a:srgbClr val="663300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8" autoAdjust="0"/>
    <p:restoredTop sz="94983" autoAdjust="0"/>
  </p:normalViewPr>
  <p:slideViewPr>
    <p:cSldViewPr snapToGrid="0">
      <p:cViewPr varScale="1">
        <p:scale>
          <a:sx n="72" d="100"/>
          <a:sy n="72" d="100"/>
        </p:scale>
        <p:origin x="-11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B8A69BA4-EB0C-4B21-88CA-BF90123ACA24}" type="datetimeFigureOut">
              <a:rPr lang="en-US"/>
              <a:pPr>
                <a:defRPr/>
              </a:pPr>
              <a:t>10/25/2015</a:t>
            </a:fld>
            <a:endParaRPr lang="en-US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FE747DA4-0842-4BF5-8C2C-60A5B815CB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931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65632C9-ED2E-4765-A6F5-24DD6D4281E1}" type="datetimeFigureOut">
              <a:rPr lang="en-US"/>
              <a:pPr>
                <a:defRPr/>
              </a:pPr>
              <a:t>10/25/2015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1EE86C8-2A0E-4557-9A3D-82FE46918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24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7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640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i-FI" altLang="ja-JP" smtClean="0"/>
              <a:t>TD Meeting, September 30, 2015              Alan Bross    </a:t>
            </a:r>
            <a:endParaRPr lang="en-US" altLang="ja-JP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404F3C-4186-483F-BEBC-737E39340E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7" descr="MICE_Logo_smal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"/>
            <a:ext cx="87153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13"/>
          <p:cNvCxnSpPr/>
          <p:nvPr userDrawn="1"/>
        </p:nvCxnSpPr>
        <p:spPr>
          <a:xfrm>
            <a:off x="76200" y="6248400"/>
            <a:ext cx="891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182318" y="889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363" y="0"/>
            <a:ext cx="6705600" cy="1143000"/>
          </a:xfrm>
        </p:spPr>
        <p:txBody>
          <a:bodyPr/>
          <a:lstStyle>
            <a:lvl1pPr>
              <a:defRPr sz="4000" b="0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>
            <a:lvl1pPr>
              <a:defRPr b="0">
                <a:effectLst/>
                <a:latin typeface="Calibri" pitchFamily="34" charset="0"/>
                <a:cs typeface="Calibri" pitchFamily="34" charset="0"/>
              </a:defRPr>
            </a:lvl1pPr>
            <a:lvl2pPr>
              <a:defRPr b="0">
                <a:effectLst/>
                <a:latin typeface="Calibri" pitchFamily="34" charset="0"/>
                <a:cs typeface="Calibri" pitchFamily="34" charset="0"/>
              </a:defRPr>
            </a:lvl2pPr>
            <a:lvl3pPr>
              <a:defRPr b="0">
                <a:effectLst/>
                <a:latin typeface="Calibri" pitchFamily="34" charset="0"/>
                <a:cs typeface="Calibri" pitchFamily="34" charset="0"/>
              </a:defRPr>
            </a:lvl3pPr>
            <a:lvl4pPr>
              <a:defRPr b="0">
                <a:effectLst/>
                <a:latin typeface="Calibri" pitchFamily="34" charset="0"/>
                <a:cs typeface="Calibri" pitchFamily="34" charset="0"/>
              </a:defRPr>
            </a:lvl4pPr>
            <a:lvl5pPr>
              <a:defRPr b="0">
                <a:effectLst/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 dirty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514600" y="6492875"/>
            <a:ext cx="4191000" cy="365125"/>
          </a:xfrm>
        </p:spPr>
        <p:txBody>
          <a:bodyPr/>
          <a:lstStyle>
            <a:lvl1pPr>
              <a:defRPr sz="1200" b="0" dirty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r>
              <a:rPr lang="fi-FI" altLang="ja-JP" smtClean="0"/>
              <a:t>TD Meeting, September 30, 2015              Alan Bross    </a:t>
            </a:r>
            <a:endParaRPr lang="en-US" altLang="ja-JP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7" y="14705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228600"/>
            <a:ext cx="624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416675"/>
            <a:ext cx="4191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fi-FI" dirty="0" smtClean="0"/>
              <a:t>TD Meeting, September 30, 2015              Alan Bross    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94B91FA-DBD7-4BBD-B1CA-5708E4F0EA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6200"/>
            <a:ext cx="9271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750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LBL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2"/>
          <a:stretch>
            <a:fillRect/>
          </a:stretch>
        </p:blipFill>
        <p:spPr bwMode="auto">
          <a:xfrm>
            <a:off x="24605" y="6324600"/>
            <a:ext cx="81424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ransition spd="med">
    <p:fade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748" y="76200"/>
            <a:ext cx="6895563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MICE Spectrometer Solenoid Design and Assembly</a:t>
            </a:r>
            <a:endParaRPr lang="en-US" sz="36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</a:t>
            </a:fld>
            <a:endParaRPr lang="en-US" altLang="zh-CN" dirty="0"/>
          </a:p>
        </p:txBody>
      </p:sp>
      <p:pic>
        <p:nvPicPr>
          <p:cNvPr id="13" name="Picture 12" descr="IMG_1484.jpg"/>
          <p:cNvPicPr>
            <a:picLocks noChangeAspect="1"/>
          </p:cNvPicPr>
          <p:nvPr/>
        </p:nvPicPr>
        <p:blipFill>
          <a:blip r:embed="rId2"/>
          <a:srcRect t="4726"/>
          <a:stretch>
            <a:fillRect/>
          </a:stretch>
        </p:blipFill>
        <p:spPr bwMode="auto">
          <a:xfrm>
            <a:off x="1630229" y="1722783"/>
            <a:ext cx="5269737" cy="375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img_0963.jpg"/>
          <p:cNvPicPr>
            <a:picLocks noChangeAspect="1"/>
          </p:cNvPicPr>
          <p:nvPr/>
        </p:nvPicPr>
        <p:blipFill>
          <a:blip r:embed="rId3"/>
          <a:srcRect r="24583"/>
          <a:stretch>
            <a:fillRect/>
          </a:stretch>
        </p:blipFill>
        <p:spPr bwMode="auto">
          <a:xfrm>
            <a:off x="92764" y="1237831"/>
            <a:ext cx="2212891" cy="219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img_0846.jpg"/>
          <p:cNvPicPr>
            <a:picLocks noChangeAspect="1"/>
          </p:cNvPicPr>
          <p:nvPr/>
        </p:nvPicPr>
        <p:blipFill>
          <a:blip r:embed="rId4"/>
          <a:srcRect t="3917" r="14600" b="7069"/>
          <a:stretch>
            <a:fillRect/>
          </a:stretch>
        </p:blipFill>
        <p:spPr bwMode="auto">
          <a:xfrm>
            <a:off x="6281530" y="4008039"/>
            <a:ext cx="2754660" cy="214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58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Vacuum Side Coil Leads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C1700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0"/>
          <a:stretch/>
        </p:blipFill>
        <p:spPr bwMode="auto">
          <a:xfrm>
            <a:off x="914400" y="1179442"/>
            <a:ext cx="7313613" cy="50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4125" y="5388523"/>
            <a:ext cx="4943888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LTS leads heat </a:t>
            </a:r>
            <a:r>
              <a:rPr lang="en-US" b="1" dirty="0" err="1" smtClean="0"/>
              <a:t>sinked</a:t>
            </a:r>
            <a:r>
              <a:rPr lang="en-US" b="1" dirty="0" smtClean="0"/>
              <a:t> to cold mass body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Commercial ceramic feedthroughs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175046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415" y="0"/>
            <a:ext cx="7117540" cy="1143000"/>
          </a:xfrm>
        </p:spPr>
        <p:txBody>
          <a:bodyPr/>
          <a:lstStyle/>
          <a:p>
            <a:r>
              <a:rPr kumimoji="1" lang="en-US" altLang="ja-JP" dirty="0" smtClean="0"/>
              <a:t>Cold Mass MLI Spacers &amp; Heaters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>
            <a:fillRect/>
          </a:stretch>
        </p:blipFill>
        <p:spPr bwMode="auto">
          <a:xfrm>
            <a:off x="119272" y="1177784"/>
            <a:ext cx="424117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08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6" y="1548921"/>
            <a:ext cx="489267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32723" y="5376861"/>
            <a:ext cx="4359484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Spacers help prevent thermal shorts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Heaters provide pressure regulation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738228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MLI Wrapped Cold Mass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79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b="7464"/>
          <a:stretch/>
        </p:blipFill>
        <p:spPr bwMode="auto">
          <a:xfrm>
            <a:off x="901700" y="1219201"/>
            <a:ext cx="7340600" cy="492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57762" y="5335516"/>
            <a:ext cx="4190100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~32 layers of aluminized Mylar MLI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Interleaved joints, Mylar tape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631904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Cold Mass End Wrap Detail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7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/>
          <a:stretch/>
        </p:blipFill>
        <p:spPr bwMode="auto">
          <a:xfrm>
            <a:off x="967961" y="1166193"/>
            <a:ext cx="718200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51339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60K Shield Assembly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14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44" y="1181028"/>
            <a:ext cx="673278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8595" y="1280350"/>
            <a:ext cx="4733443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Series 1100 aluminum thermal shield</a:t>
            </a:r>
          </a:p>
          <a:p>
            <a:r>
              <a:rPr lang="en-US" b="1" dirty="0" smtClean="0"/>
              <a:t>- Copper transition for cooler connection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Nested Cold Mass/Shield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15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8"/>
          <a:stretch/>
        </p:blipFill>
        <p:spPr bwMode="auto">
          <a:xfrm>
            <a:off x="901700" y="1219200"/>
            <a:ext cx="7340600" cy="495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1013" y="5348766"/>
            <a:ext cx="4137091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Cold mass nested in shield before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i</a:t>
            </a:r>
            <a:r>
              <a:rPr lang="en-US" b="1" dirty="0" smtClean="0"/>
              <a:t>nstallation in vacuum vessel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Cold Mass Vent and Fill Lines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16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4"/>
          <a:stretch/>
        </p:blipFill>
        <p:spPr bwMode="auto">
          <a:xfrm>
            <a:off x="901700" y="1194281"/>
            <a:ext cx="7340600" cy="499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24022" y="5388524"/>
            <a:ext cx="4574414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Fill and vent lines intercepted at shield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Thinned out walls limit conduction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Shield Prep for MLI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2"/>
          <a:stretch/>
        </p:blipFill>
        <p:spPr bwMode="auto">
          <a:xfrm>
            <a:off x="901700" y="1234036"/>
            <a:ext cx="7340600" cy="492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8005" y="5388523"/>
            <a:ext cx="4733443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~64 layers MLI on thermal shield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Fiberglass cloth protects during welding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905217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Shield/Cold Mass Installation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46.jpg"/>
          <p:cNvPicPr>
            <a:picLocks noChangeAspect="1"/>
          </p:cNvPicPr>
          <p:nvPr/>
        </p:nvPicPr>
        <p:blipFill>
          <a:blip r:embed="rId2"/>
          <a:srcRect t="3917" r="14600" b="7069"/>
          <a:stretch>
            <a:fillRect/>
          </a:stretch>
        </p:blipFill>
        <p:spPr bwMode="auto">
          <a:xfrm>
            <a:off x="1389063" y="1223959"/>
            <a:ext cx="636587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Cold Mass Alignment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1223959"/>
            <a:ext cx="49530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9379" y="5612945"/>
            <a:ext cx="4945473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Cold mass alignment using portable CMM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Magnet Design Features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6" y="1249016"/>
            <a:ext cx="9144000" cy="5181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3600" dirty="0" smtClean="0"/>
              <a:t>5 coils on a single mandrel</a:t>
            </a:r>
          </a:p>
          <a:p>
            <a:pPr>
              <a:spcAft>
                <a:spcPts val="600"/>
              </a:spcAft>
            </a:pPr>
            <a:r>
              <a:rPr kumimoji="1" lang="en-US" altLang="ja-JP" sz="3600" dirty="0" smtClean="0"/>
              <a:t>200L </a:t>
            </a:r>
            <a:r>
              <a:rPr kumimoji="1" lang="en-US" altLang="ja-JP" sz="3600" dirty="0" err="1" smtClean="0"/>
              <a:t>LHe</a:t>
            </a:r>
            <a:r>
              <a:rPr kumimoji="1" lang="en-US" altLang="ja-JP" sz="3600" dirty="0" smtClean="0"/>
              <a:t> volume in cold mass</a:t>
            </a:r>
          </a:p>
          <a:p>
            <a:pPr>
              <a:spcAft>
                <a:spcPts val="600"/>
              </a:spcAft>
            </a:pPr>
            <a:r>
              <a:rPr kumimoji="1" lang="en-US" altLang="ja-JP" sz="3600" dirty="0" smtClean="0"/>
              <a:t>5 </a:t>
            </a:r>
            <a:r>
              <a:rPr kumimoji="1" lang="en-US" altLang="ja-JP" sz="3600" dirty="0" err="1" smtClean="0"/>
              <a:t>ea</a:t>
            </a:r>
            <a:r>
              <a:rPr kumimoji="1" lang="en-US" altLang="ja-JP" sz="3600" dirty="0" smtClean="0"/>
              <a:t> 2-stage </a:t>
            </a:r>
            <a:r>
              <a:rPr kumimoji="1" lang="en-US" altLang="ja-JP" sz="3600" dirty="0" err="1" smtClean="0"/>
              <a:t>cryocoolers</a:t>
            </a:r>
            <a:r>
              <a:rPr kumimoji="1" lang="en-US" altLang="ja-JP" sz="3600" dirty="0" smtClean="0"/>
              <a:t> for </a:t>
            </a:r>
            <a:r>
              <a:rPr kumimoji="1" lang="en-US" altLang="ja-JP" sz="3600" dirty="0" err="1" smtClean="0"/>
              <a:t>recondensing</a:t>
            </a:r>
            <a:r>
              <a:rPr kumimoji="1" lang="en-US" altLang="ja-JP" sz="3600" dirty="0" smtClean="0"/>
              <a:t> helium vapor and cooling the shield </a:t>
            </a:r>
          </a:p>
          <a:p>
            <a:pPr>
              <a:spcAft>
                <a:spcPts val="600"/>
              </a:spcAft>
            </a:pPr>
            <a:r>
              <a:rPr kumimoji="1" lang="en-US" altLang="ja-JP" sz="3600" dirty="0" smtClean="0"/>
              <a:t>Vapor and return </a:t>
            </a:r>
            <a:r>
              <a:rPr kumimoji="1" lang="en-US" altLang="ja-JP" sz="3600" dirty="0" err="1" smtClean="0"/>
              <a:t>LHe</a:t>
            </a:r>
            <a:r>
              <a:rPr kumimoji="1" lang="en-US" altLang="ja-JP" sz="3600" dirty="0" smtClean="0"/>
              <a:t> pass thru the same cooler tubes at the top of the cold mass</a:t>
            </a:r>
          </a:p>
          <a:p>
            <a:pPr>
              <a:spcAft>
                <a:spcPts val="600"/>
              </a:spcAft>
            </a:pPr>
            <a:r>
              <a:rPr kumimoji="1" lang="en-US" altLang="ja-JP" sz="3600" dirty="0" smtClean="0"/>
              <a:t>8 </a:t>
            </a:r>
            <a:r>
              <a:rPr kumimoji="1" lang="en-US" altLang="ja-JP" sz="3600" dirty="0" err="1" smtClean="0"/>
              <a:t>ea</a:t>
            </a:r>
            <a:r>
              <a:rPr kumimoji="1" lang="en-US" altLang="ja-JP" sz="3600" dirty="0" smtClean="0"/>
              <a:t> HTS leads feed the 5 coils</a:t>
            </a:r>
          </a:p>
          <a:p>
            <a:pPr>
              <a:spcAft>
                <a:spcPts val="600"/>
              </a:spcAft>
            </a:pPr>
            <a:r>
              <a:rPr kumimoji="1" lang="en-US" altLang="ja-JP" sz="3600" dirty="0" smtClean="0"/>
              <a:t>60K thermal shield made from series 1100 Al</a:t>
            </a:r>
          </a:p>
          <a:p>
            <a:pPr>
              <a:spcAft>
                <a:spcPts val="600"/>
              </a:spcAft>
            </a:pP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821877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Cold Mass Support Bands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2010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89" y="1179432"/>
            <a:ext cx="376425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2010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2" y="1166180"/>
            <a:ext cx="376280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32265" y="1303815"/>
            <a:ext cx="4282865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Fiberglass bands for low heat leak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Intermediate intercept at 60K shield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Mounting of Cold Mass </a:t>
            </a:r>
            <a:r>
              <a:rPr kumimoji="1" lang="en-US" altLang="ja-JP" dirty="0" err="1" smtClean="0"/>
              <a:t>Suppts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21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DSCN285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57" y="1179438"/>
            <a:ext cx="670608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9308" y="5428273"/>
            <a:ext cx="3964812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Support bands are pre-tensioned </a:t>
            </a:r>
          </a:p>
          <a:p>
            <a:r>
              <a:rPr lang="en-US" b="1" dirty="0" smtClean="0"/>
              <a:t>   during cold mass alignment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60K Support Band Intercepts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212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0" y="1172542"/>
            <a:ext cx="67197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Thermal Shield Support Band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4250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50" y="1185794"/>
            <a:ext cx="67197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96148" y="1306855"/>
            <a:ext cx="3925056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Low heat leak fiberglass bands</a:t>
            </a:r>
          </a:p>
          <a:p>
            <a:r>
              <a:rPr lang="en-US" b="1" dirty="0" smtClean="0"/>
              <a:t>  support weight of thermal shield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Thermal Shield Bore MLI Wrap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24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124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96" y="1185797"/>
            <a:ext cx="67197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Shield End Plate Installation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25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9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25" y="1223959"/>
            <a:ext cx="66357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113" y="5560799"/>
            <a:ext cx="6071908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Shield end plates are welded to bore and outer tube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Saw cuts in end plates minimize eddy currents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65" y="0"/>
            <a:ext cx="7183798" cy="1143000"/>
          </a:xfrm>
        </p:spPr>
        <p:txBody>
          <a:bodyPr/>
          <a:lstStyle/>
          <a:p>
            <a:r>
              <a:rPr kumimoji="1" lang="en-US" altLang="ja-JP" sz="3600" dirty="0" smtClean="0"/>
              <a:t>Vacuum Vessel End Wall/Warm Bore</a:t>
            </a: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26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124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51" y="1172544"/>
            <a:ext cx="67197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101" y="0"/>
            <a:ext cx="7216862" cy="1143000"/>
          </a:xfrm>
        </p:spPr>
        <p:txBody>
          <a:bodyPr/>
          <a:lstStyle/>
          <a:p>
            <a:r>
              <a:rPr kumimoji="1" lang="en-US" altLang="ja-JP" dirty="0" smtClean="0"/>
              <a:t>Benchtop Cooler Tower Assembly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27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86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313" y="1680607"/>
            <a:ext cx="7699375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51744" y="5388523"/>
            <a:ext cx="5833369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Drop in arrangement simplifies cooler installation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Some heat leak in thin walled sleeves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Cooler Tower Install on Vessel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28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9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25" y="1223959"/>
            <a:ext cx="66357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697" y="0"/>
            <a:ext cx="7275770" cy="1143000"/>
          </a:xfrm>
        </p:spPr>
        <p:txBody>
          <a:bodyPr/>
          <a:lstStyle/>
          <a:p>
            <a:r>
              <a:rPr kumimoji="1" lang="en-US" altLang="ja-JP" sz="3400" dirty="0" smtClean="0"/>
              <a:t>Thermal Intercepts for Lower HTS Leads</a:t>
            </a:r>
            <a:endParaRPr kumimoji="1" lang="ja-JP" alt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29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826046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7"/>
          <a:stretch/>
        </p:blipFill>
        <p:spPr bwMode="auto">
          <a:xfrm>
            <a:off x="915193" y="1278557"/>
            <a:ext cx="7313613" cy="483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8005" y="5388523"/>
            <a:ext cx="4826204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Thermal intercepts to cold mass provide  </a:t>
            </a:r>
          </a:p>
          <a:p>
            <a:r>
              <a:rPr lang="en-US" b="1" dirty="0" smtClean="0"/>
              <a:t>   cooling for bottom end of HTS leads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Internal Design Details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>
          <a:xfrm>
            <a:off x="861401" y="1169506"/>
            <a:ext cx="743076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0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HTS Lead Installation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30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512009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/>
          <a:stretch/>
        </p:blipFill>
        <p:spPr bwMode="auto">
          <a:xfrm>
            <a:off x="914400" y="1179438"/>
            <a:ext cx="7313613" cy="5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8004" y="5441531"/>
            <a:ext cx="5223769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HTS leads bolted and soldered at both ends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Pre-installation tests ensure integrity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Warm Lead Configuration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31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512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49" y="1185792"/>
            <a:ext cx="67197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428" y="1172538"/>
            <a:ext cx="4004568" cy="923330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Warm leads optimized to balance</a:t>
            </a:r>
          </a:p>
          <a:p>
            <a:r>
              <a:rPr lang="en-US" b="1" dirty="0" smtClean="0"/>
              <a:t>   heat leak and resistive heating</a:t>
            </a:r>
          </a:p>
          <a:p>
            <a:r>
              <a:rPr lang="en-US" b="1" dirty="0" smtClean="0"/>
              <a:t>- Heat intercepted at 1</a:t>
            </a:r>
            <a:r>
              <a:rPr lang="en-US" b="1" baseline="30000" dirty="0" smtClean="0"/>
              <a:t>st</a:t>
            </a:r>
            <a:r>
              <a:rPr lang="en-US" b="1" dirty="0" smtClean="0"/>
              <a:t> stage plate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03" y="0"/>
            <a:ext cx="7276564" cy="1143000"/>
          </a:xfrm>
        </p:spPr>
        <p:txBody>
          <a:bodyPr/>
          <a:lstStyle/>
          <a:p>
            <a:r>
              <a:rPr kumimoji="1" lang="en-US" altLang="ja-JP" sz="3600" dirty="0" smtClean="0"/>
              <a:t>Upper HTS Lead Thermal Intercept</a:t>
            </a: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32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82604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6"/>
          <a:stretch/>
        </p:blipFill>
        <p:spPr bwMode="auto">
          <a:xfrm>
            <a:off x="914399" y="1351580"/>
            <a:ext cx="7313613" cy="471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8818" y="5043971"/>
            <a:ext cx="4521404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Wang NMR designed double intercept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Bypass leg provides current path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417" y="0"/>
            <a:ext cx="7183798" cy="1143000"/>
          </a:xfrm>
        </p:spPr>
        <p:txBody>
          <a:bodyPr/>
          <a:lstStyle/>
          <a:p>
            <a:r>
              <a:rPr kumimoji="1" lang="en-US" altLang="ja-JP" dirty="0" smtClean="0"/>
              <a:t>Single Stage Cooler for HTS Leads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7" name="Picture 4" descr="PC15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0" y="1184348"/>
            <a:ext cx="329631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PC1500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7" r="23381" b="7275"/>
          <a:stretch>
            <a:fillRect/>
          </a:stretch>
        </p:blipFill>
        <p:spPr bwMode="auto">
          <a:xfrm>
            <a:off x="3672166" y="1633207"/>
            <a:ext cx="5273051" cy="363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9162" y="5421445"/>
            <a:ext cx="5502065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Single stage cooler directly protects HTS leads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175 W of cooling power at 55K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Warm Lead/</a:t>
            </a:r>
            <a:r>
              <a:rPr kumimoji="1" lang="en-US" altLang="ja-JP" dirty="0" err="1" smtClean="0"/>
              <a:t>Feedthru</a:t>
            </a:r>
            <a:r>
              <a:rPr kumimoji="1" lang="en-US" altLang="ja-JP" dirty="0" smtClean="0"/>
              <a:t> Assembly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34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82604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6" y="1179442"/>
            <a:ext cx="376425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82604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49" y="1179446"/>
            <a:ext cx="376425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97379" y="1386365"/>
            <a:ext cx="5077995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Ceramic </a:t>
            </a:r>
            <a:r>
              <a:rPr lang="en-US" b="1" dirty="0" err="1" smtClean="0"/>
              <a:t>feedthrus</a:t>
            </a:r>
            <a:r>
              <a:rPr lang="en-US" b="1" dirty="0" smtClean="0"/>
              <a:t> very fragile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Technique developed for rapid replacement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481999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65" y="0"/>
            <a:ext cx="7183798" cy="1143000"/>
          </a:xfrm>
        </p:spPr>
        <p:txBody>
          <a:bodyPr/>
          <a:lstStyle/>
          <a:p>
            <a:r>
              <a:rPr kumimoji="1" lang="en-US" altLang="ja-JP" dirty="0" smtClean="0"/>
              <a:t>Power </a:t>
            </a:r>
            <a:r>
              <a:rPr kumimoji="1" lang="en-US" altLang="ja-JP" dirty="0" err="1" smtClean="0"/>
              <a:t>Feedthrus</a:t>
            </a:r>
            <a:r>
              <a:rPr kumimoji="1" lang="en-US" altLang="ja-JP" dirty="0" smtClean="0"/>
              <a:t> w/Copper Flags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35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20901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16" y="1286426"/>
            <a:ext cx="48037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53940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13" y="0"/>
            <a:ext cx="7197050" cy="1143000"/>
          </a:xfrm>
        </p:spPr>
        <p:txBody>
          <a:bodyPr/>
          <a:lstStyle/>
          <a:p>
            <a:r>
              <a:rPr kumimoji="1" lang="en-US" altLang="ja-JP" sz="3600" dirty="0" smtClean="0"/>
              <a:t>1</a:t>
            </a:r>
            <a:r>
              <a:rPr kumimoji="1" lang="en-US" altLang="ja-JP" sz="3600" baseline="30000" dirty="0" smtClean="0"/>
              <a:t>st</a:t>
            </a:r>
            <a:r>
              <a:rPr kumimoji="1" lang="en-US" altLang="ja-JP" sz="3600" dirty="0" smtClean="0"/>
              <a:t> Stage Cooler to Shield Connection</a:t>
            </a: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4" descr="IMG_1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25" y="1215952"/>
            <a:ext cx="66357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008" y="5544163"/>
            <a:ext cx="5727352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Layered copper sheets connect coolers to shield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Also shields cooler sleeves from direct radiation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165" y="0"/>
            <a:ext cx="7183798" cy="1143000"/>
          </a:xfrm>
        </p:spPr>
        <p:txBody>
          <a:bodyPr/>
          <a:lstStyle/>
          <a:p>
            <a:r>
              <a:rPr kumimoji="1" lang="en-US" altLang="ja-JP" sz="3600" dirty="0" smtClean="0"/>
              <a:t>Completed Cooler Tower Assembly</a:t>
            </a: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4" descr="DSC_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168" y="1203494"/>
            <a:ext cx="7459663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256641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27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Completed Magnet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38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4" descr="IMG_1484.jpg"/>
          <p:cNvPicPr>
            <a:picLocks noChangeAspect="1"/>
          </p:cNvPicPr>
          <p:nvPr/>
        </p:nvPicPr>
        <p:blipFill>
          <a:blip r:embed="rId2"/>
          <a:srcRect t="4726"/>
          <a:stretch>
            <a:fillRect/>
          </a:stretch>
        </p:blipFill>
        <p:spPr bwMode="auto">
          <a:xfrm>
            <a:off x="1093304" y="1232452"/>
            <a:ext cx="6923088" cy="492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3066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323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Other Information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39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13252" y="1249016"/>
            <a:ext cx="9144000" cy="5181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3400" dirty="0" smtClean="0"/>
              <a:t>The two magnets shipped to RAL are virtually identical in design</a:t>
            </a:r>
          </a:p>
          <a:p>
            <a:pPr>
              <a:spcAft>
                <a:spcPts val="600"/>
              </a:spcAft>
            </a:pPr>
            <a:r>
              <a:rPr kumimoji="1" lang="en-US" altLang="ja-JP" sz="3400" dirty="0" smtClean="0"/>
              <a:t>SSU (1</a:t>
            </a:r>
            <a:r>
              <a:rPr kumimoji="1" lang="en-US" altLang="ja-JP" sz="3400" baseline="30000" dirty="0" smtClean="0"/>
              <a:t>st</a:t>
            </a:r>
            <a:r>
              <a:rPr kumimoji="1" lang="en-US" altLang="ja-JP" sz="3400" dirty="0" smtClean="0"/>
              <a:t> magnet completed) performed better cryogenically than SSD</a:t>
            </a:r>
          </a:p>
          <a:p>
            <a:pPr>
              <a:spcAft>
                <a:spcPts val="600"/>
              </a:spcAft>
            </a:pPr>
            <a:r>
              <a:rPr kumimoji="1" lang="en-US" altLang="ja-JP" sz="3400" dirty="0" smtClean="0"/>
              <a:t>Wang NMR went thru several design iterations due to various performance deficiencies </a:t>
            </a:r>
          </a:p>
          <a:p>
            <a:pPr>
              <a:spcAft>
                <a:spcPts val="600"/>
              </a:spcAft>
            </a:pPr>
            <a:r>
              <a:rPr kumimoji="1" lang="en-US" altLang="ja-JP" sz="3400" dirty="0" smtClean="0"/>
              <a:t>LBNL and MICE collaborators took a lead role in the final design and assembly of the magnets</a:t>
            </a:r>
          </a:p>
          <a:p>
            <a:pPr>
              <a:spcAft>
                <a:spcPts val="600"/>
              </a:spcAft>
            </a:pPr>
            <a:endParaRPr kumimoji="1" lang="ja-JP" altLang="en-US" sz="3400" dirty="0"/>
          </a:p>
        </p:txBody>
      </p:sp>
    </p:spTree>
    <p:extLst>
      <p:ext uri="{BB962C8B-B14F-4D97-AF65-F5344CB8AC3E}">
        <p14:creationId xmlns:p14="http://schemas.microsoft.com/office/powerpoint/2010/main" val="13235088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/>
              <a:t>Internal Design Details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2"/>
          <a:stretch/>
        </p:blipFill>
        <p:spPr>
          <a:xfrm>
            <a:off x="848136" y="1179444"/>
            <a:ext cx="744667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75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Coil Winding Mandrel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2" descr="P2160009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b="17357"/>
          <a:stretch>
            <a:fillRect/>
          </a:stretch>
        </p:blipFill>
        <p:spPr bwMode="auto">
          <a:xfrm>
            <a:off x="661988" y="1388438"/>
            <a:ext cx="7815262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03324" y="1664664"/>
            <a:ext cx="3686518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6061-T6 </a:t>
            </a:r>
            <a:r>
              <a:rPr lang="en-US" b="1" dirty="0" smtClean="0"/>
              <a:t>aluminum </a:t>
            </a:r>
            <a:r>
              <a:rPr lang="en-US" b="1" dirty="0" smtClean="0"/>
              <a:t>mandrel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Forged tube, machined profile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353104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Coil Winding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1026" name="Picture 2" descr="C:\Data Files\Muon\Spectrometer Solenoid\Fabrication Photos\All Photos\DSCN1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1" y="1166197"/>
            <a:ext cx="6724882" cy="50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9738" y="1253848"/>
            <a:ext cx="3845544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err="1" smtClean="0"/>
              <a:t>Stycast</a:t>
            </a:r>
            <a:r>
              <a:rPr lang="en-US" b="1" dirty="0" smtClean="0"/>
              <a:t> epoxy wet coil winding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Fiberglass cloth between layers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17213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5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Completed Coil Windings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4" descr="P6070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b="17030"/>
          <a:stretch>
            <a:fillRect/>
          </a:stretch>
        </p:blipFill>
        <p:spPr bwMode="auto">
          <a:xfrm>
            <a:off x="419100" y="1336051"/>
            <a:ext cx="827087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2754" y="5199968"/>
            <a:ext cx="4441892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- 1.65 mm x 1.0 mm superconductor</a:t>
            </a:r>
          </a:p>
          <a:p>
            <a:r>
              <a:rPr lang="en-US" b="1" dirty="0" smtClean="0"/>
              <a:t>- 222 </a:t>
            </a:r>
            <a:r>
              <a:rPr lang="en-US" b="1" dirty="0" err="1" smtClean="0"/>
              <a:t>Nb-Ti</a:t>
            </a:r>
            <a:r>
              <a:rPr lang="en-US" b="1" dirty="0" smtClean="0"/>
              <a:t> filaments, ~4:1 Cu/SC ratio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468249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5" y="0"/>
            <a:ext cx="7077780" cy="1143000"/>
          </a:xfrm>
        </p:spPr>
        <p:txBody>
          <a:bodyPr/>
          <a:lstStyle/>
          <a:p>
            <a:r>
              <a:rPr kumimoji="1" lang="en-US" altLang="ja-JP" dirty="0" smtClean="0"/>
              <a:t>Banding and Axial Reinforcement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14" descr="P911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8" b="22621"/>
          <a:stretch>
            <a:fillRect/>
          </a:stretch>
        </p:blipFill>
        <p:spPr bwMode="auto">
          <a:xfrm>
            <a:off x="1701244" y="1259093"/>
            <a:ext cx="7313613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P911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0" y="3637927"/>
            <a:ext cx="3162021" cy="24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00962" y="5118369"/>
            <a:ext cx="4481648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Wound aluminum banding w/</a:t>
            </a:r>
            <a:r>
              <a:rPr lang="en-US" b="1" dirty="0" err="1" smtClean="0"/>
              <a:t>Stycast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Welded aluminum axial stiffeners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286215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323" y="0"/>
            <a:ext cx="6705600" cy="1143000"/>
          </a:xfrm>
        </p:spPr>
        <p:txBody>
          <a:bodyPr/>
          <a:lstStyle/>
          <a:p>
            <a:r>
              <a:rPr kumimoji="1" lang="en-US" altLang="ja-JP" dirty="0" smtClean="0"/>
              <a:t>Completed Cold Mass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46520"/>
            <a:ext cx="2133600" cy="365125"/>
          </a:xfrm>
        </p:spPr>
        <p:txBody>
          <a:bodyPr/>
          <a:lstStyle/>
          <a:p>
            <a:pPr>
              <a:defRPr/>
            </a:pPr>
            <a:fld id="{9E3438D9-95E3-4462-A3C8-5E9271B28828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371600" y="6400800"/>
            <a:ext cx="6781800" cy="365125"/>
          </a:xfrm>
        </p:spPr>
        <p:txBody>
          <a:bodyPr/>
          <a:lstStyle/>
          <a:p>
            <a:pPr>
              <a:defRPr/>
            </a:pPr>
            <a:r>
              <a:rPr lang="fi-FI" altLang="ja-JP" sz="1400" dirty="0" smtClean="0"/>
              <a:t>MICE Spectrometer Solenoids Magnets Review   ---   October 26, 2015   ---   Steve Virostek</a:t>
            </a:r>
            <a:endParaRPr lang="en-US" altLang="ja-JP" sz="1400" dirty="0"/>
          </a:p>
        </p:txBody>
      </p:sp>
      <p:pic>
        <p:nvPicPr>
          <p:cNvPr id="5" name="Picture 3" descr="img_095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1223959"/>
            <a:ext cx="763587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8229" y="5388528"/>
            <a:ext cx="4733443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- </a:t>
            </a:r>
            <a:r>
              <a:rPr lang="en-US" b="1" dirty="0" smtClean="0"/>
              <a:t>Welded aluminum clamshell type cover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smtClean="0"/>
              <a:t>~200 liter cold mass interior volume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866923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8927</TotalTime>
  <Words>1140</Words>
  <Application>Microsoft Office PowerPoint</Application>
  <PresentationFormat>On-screen Show (4:3)</PresentationFormat>
  <Paragraphs>177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Presentation1</vt:lpstr>
      <vt:lpstr>MICE Spectrometer Solenoid Design and Assembly</vt:lpstr>
      <vt:lpstr>Magnet Design Features</vt:lpstr>
      <vt:lpstr>Internal Design Details</vt:lpstr>
      <vt:lpstr>Internal Design Details</vt:lpstr>
      <vt:lpstr>Coil Winding Mandrel</vt:lpstr>
      <vt:lpstr>Coil Winding</vt:lpstr>
      <vt:lpstr>Completed Coil Windings</vt:lpstr>
      <vt:lpstr>Banding and Axial Reinforcement</vt:lpstr>
      <vt:lpstr>Completed Cold Mass</vt:lpstr>
      <vt:lpstr>Vacuum Side Coil Leads</vt:lpstr>
      <vt:lpstr>Cold Mass MLI Spacers &amp; Heaters</vt:lpstr>
      <vt:lpstr>MLI Wrapped Cold Mass</vt:lpstr>
      <vt:lpstr>Cold Mass End Wrap Detail</vt:lpstr>
      <vt:lpstr>60K Shield Assembly</vt:lpstr>
      <vt:lpstr>Nested Cold Mass/Shield</vt:lpstr>
      <vt:lpstr>Cold Mass Vent and Fill Lines</vt:lpstr>
      <vt:lpstr>Shield Prep for MLI</vt:lpstr>
      <vt:lpstr>Shield/Cold Mass Installation</vt:lpstr>
      <vt:lpstr>Cold Mass Alignment</vt:lpstr>
      <vt:lpstr>Cold Mass Support Bands</vt:lpstr>
      <vt:lpstr>Mounting of Cold Mass Suppts</vt:lpstr>
      <vt:lpstr>60K Support Band Intercepts</vt:lpstr>
      <vt:lpstr>Thermal Shield Support Band</vt:lpstr>
      <vt:lpstr>Thermal Shield Bore MLI Wrap</vt:lpstr>
      <vt:lpstr>Shield End Plate Installation</vt:lpstr>
      <vt:lpstr>Vacuum Vessel End Wall/Warm Bore</vt:lpstr>
      <vt:lpstr>Benchtop Cooler Tower Assembly</vt:lpstr>
      <vt:lpstr>Cooler Tower Install on Vessel</vt:lpstr>
      <vt:lpstr>Thermal Intercepts for Lower HTS Leads</vt:lpstr>
      <vt:lpstr>HTS Lead Installation</vt:lpstr>
      <vt:lpstr>Warm Lead Configuration</vt:lpstr>
      <vt:lpstr>Upper HTS Lead Thermal Intercept</vt:lpstr>
      <vt:lpstr>Single Stage Cooler for HTS Leads</vt:lpstr>
      <vt:lpstr>Warm Lead/Feedthru Assembly</vt:lpstr>
      <vt:lpstr>Power Feedthrus w/Copper Flags</vt:lpstr>
      <vt:lpstr>1st Stage Cooler to Shield Connection</vt:lpstr>
      <vt:lpstr>Completed Cooler Tower Assembly</vt:lpstr>
      <vt:lpstr>Completed Magnet</vt:lpstr>
      <vt:lpstr>Other Information</vt:lpstr>
    </vt:vector>
  </TitlesOfParts>
  <Company>Fermilab | Accelerator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OVERVIEW</dc:title>
  <dc:creator>Derun</dc:creator>
  <cp:lastModifiedBy>Steve V</cp:lastModifiedBy>
  <cp:revision>579</cp:revision>
  <dcterms:created xsi:type="dcterms:W3CDTF">2010-07-20T19:13:29Z</dcterms:created>
  <dcterms:modified xsi:type="dcterms:W3CDTF">2015-10-25T22:24:27Z</dcterms:modified>
</cp:coreProperties>
</file>