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7" r:id="rId3"/>
    <p:sldId id="362" r:id="rId4"/>
    <p:sldId id="354" r:id="rId5"/>
    <p:sldId id="359" r:id="rId6"/>
    <p:sldId id="355" r:id="rId7"/>
    <p:sldId id="357" r:id="rId8"/>
    <p:sldId id="358" r:id="rId9"/>
    <p:sldId id="356" r:id="rId10"/>
    <p:sldId id="361" r:id="rId11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33FF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67" autoAdjust="0"/>
  </p:normalViewPr>
  <p:slideViewPr>
    <p:cSldViewPr snapToGrid="0" snapToObjects="1">
      <p:cViewPr varScale="1">
        <p:scale>
          <a:sx n="83" d="100"/>
          <a:sy n="83" d="100"/>
        </p:scale>
        <p:origin x="7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24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9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4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40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62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5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5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0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4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3264" y="-3192"/>
            <a:ext cx="7166020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December 3,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Peter H. Garbincius | MICE Solenoid Spectrometer Repair Review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8" y="7461"/>
            <a:ext cx="1090036" cy="96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141" y="1576180"/>
            <a:ext cx="8159817" cy="2089895"/>
          </a:xfrm>
        </p:spPr>
        <p:txBody>
          <a:bodyPr>
            <a:noAutofit/>
          </a:bodyPr>
          <a:lstStyle/>
          <a:p>
            <a:r>
              <a:rPr lang="en-US" dirty="0" smtClean="0"/>
              <a:t>Preliminary Schedule &amp; Cost Summary for MICE ds Spectrometer Solenoid Magnet Repair</a:t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829" y="3983316"/>
            <a:ext cx="7794171" cy="217394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Peter H. Garbincius,</a:t>
            </a:r>
            <a:br>
              <a:rPr lang="en-US" dirty="0" smtClean="0"/>
            </a:br>
            <a:r>
              <a:rPr lang="en-US" dirty="0" smtClean="0"/>
              <a:t>Mark Palmer, Alan Bross, Rich Krull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MICE Spectrometer Solenoid Recovery Review</a:t>
            </a:r>
          </a:p>
          <a:p>
            <a:r>
              <a:rPr lang="en-US" i="1" dirty="0" smtClean="0"/>
              <a:t>Fermilab</a:t>
            </a:r>
          </a:p>
          <a:p>
            <a:r>
              <a:rPr lang="en-US" i="1" dirty="0" smtClean="0"/>
              <a:t>December 3, 2015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Waterfall Chart</a:t>
            </a:r>
            <a:br>
              <a:rPr lang="en-US" dirty="0" smtClean="0"/>
            </a:br>
            <a:r>
              <a:rPr lang="en-US" sz="2700" dirty="0" smtClean="0"/>
              <a:t>15-12-01-MAP-Milestones-Waterfall-Repair2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52" y="1857729"/>
            <a:ext cx="8785791" cy="24530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78629" y="5210629"/>
            <a:ext cx="3425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The End!</a:t>
            </a:r>
            <a:endParaRPr lang="en-US" sz="3600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3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07" y="1142973"/>
            <a:ext cx="8873326" cy="43023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 Sheet  - GOTTA FIX</a:t>
            </a:r>
            <a:br>
              <a:rPr lang="en-US" dirty="0" smtClean="0"/>
            </a:br>
            <a:r>
              <a:rPr lang="en-US" sz="3100" dirty="0" smtClean="0"/>
              <a:t>revised from Oct 15 RLS Review at RAL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694566" y="2965155"/>
            <a:ext cx="54564" cy="2086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72629" y="2965155"/>
            <a:ext cx="65493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49130" y="2965155"/>
            <a:ext cx="27779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24382" y="5051517"/>
            <a:ext cx="1701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6333" y="5557689"/>
            <a:ext cx="81914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FF"/>
                </a:solidFill>
              </a:rPr>
              <a:t>Intended to use final carryover to support MICE Experiment Ops</a:t>
            </a:r>
          </a:p>
          <a:p>
            <a:r>
              <a:rPr lang="en-US" sz="2000" b="1" dirty="0" smtClean="0">
                <a:solidFill>
                  <a:srgbClr val="0066FF"/>
                </a:solidFill>
              </a:rPr>
              <a:t>does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000" b="1" dirty="0" smtClean="0">
                <a:solidFill>
                  <a:srgbClr val="0066FF"/>
                </a:solidFill>
              </a:rPr>
              <a:t> include estimate for repair of ds Spectrometer Solenoid</a:t>
            </a:r>
            <a:endParaRPr lang="en-US" sz="20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73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3" y="1175657"/>
            <a:ext cx="9024946" cy="52541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DOE support scheduled to end 30sept2017</a:t>
            </a:r>
          </a:p>
          <a:p>
            <a:r>
              <a:rPr lang="en-US" dirty="0" smtClean="0"/>
              <a:t>Have SC wire – need to add </a:t>
            </a:r>
            <a:r>
              <a:rPr lang="en-US" smtClean="0"/>
              <a:t>glass insulation </a:t>
            </a:r>
            <a:endParaRPr lang="en-US" dirty="0" smtClean="0"/>
          </a:p>
          <a:p>
            <a:r>
              <a:rPr lang="en-US" dirty="0" smtClean="0"/>
              <a:t>Critical Path is Fabrication of new Cold Mass 			for downstream Spectrometer Solenoid</a:t>
            </a:r>
          </a:p>
          <a:p>
            <a:r>
              <a:rPr lang="en-US" dirty="0" smtClean="0"/>
              <a:t>Continue to run MICE Step IV as long as 					possible without impacting critical path</a:t>
            </a:r>
          </a:p>
          <a:p>
            <a:r>
              <a:rPr lang="en-US" dirty="0" smtClean="0"/>
              <a:t>Where will SS Repair work be done?             			at a US Lab or Industry or a combination?</a:t>
            </a:r>
          </a:p>
          <a:p>
            <a:r>
              <a:rPr lang="en-US" dirty="0" smtClean="0"/>
              <a:t>The proposed plan of action will delay start of 			Final Cooling Demo by </a:t>
            </a:r>
            <a:r>
              <a:rPr lang="en-US" dirty="0"/>
              <a:t>~</a:t>
            </a:r>
            <a:r>
              <a:rPr lang="en-US" dirty="0" smtClean="0"/>
              <a:t> 5+ months 							from Sept 6, 2017 to Feb 15, 2018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and Basis (page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De-Install:								$ 0     			needed anyway, Step IV =&gt; Final Cooling</a:t>
            </a:r>
          </a:p>
          <a:p>
            <a:r>
              <a:rPr lang="en-US" dirty="0" smtClean="0"/>
              <a:t>Transport RAL =&gt; ? Site</a:t>
            </a:r>
            <a:r>
              <a:rPr lang="en-US" dirty="0"/>
              <a:t> 	</a:t>
            </a:r>
            <a:r>
              <a:rPr lang="en-US" dirty="0" smtClean="0"/>
              <a:t>				$     81 K	</a:t>
            </a:r>
          </a:p>
          <a:p>
            <a:r>
              <a:rPr lang="en-US" dirty="0" smtClean="0"/>
              <a:t>Remove Cold Mass from Cryostat	$     65 K 			LBNL estimate based on Wang experience  		adjust to FNAL Rates + 40% contingency</a:t>
            </a:r>
          </a:p>
          <a:p>
            <a:r>
              <a:rPr lang="en-US" dirty="0" smtClean="0"/>
              <a:t>Fabricate New Cold Mass  				$ 1,679 K 	Fermilab TD estimate + 40% contingency</a:t>
            </a:r>
          </a:p>
          <a:p>
            <a:r>
              <a:rPr lang="en-US" dirty="0" smtClean="0"/>
              <a:t>Re-Assemble 									$    188 K   	LBNL </a:t>
            </a:r>
            <a:r>
              <a:rPr lang="en-US" dirty="0" err="1" smtClean="0"/>
              <a:t>est</a:t>
            </a:r>
            <a:r>
              <a:rPr lang="en-US" dirty="0"/>
              <a:t> </a:t>
            </a:r>
            <a:r>
              <a:rPr lang="en-US" dirty="0" smtClean="0"/>
              <a:t>=&gt; Fermilab Rates + 40% </a:t>
            </a:r>
            <a:r>
              <a:rPr lang="en-US" dirty="0" err="1" smtClean="0"/>
              <a:t>cont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4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&amp; Basis (page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3" y="1164898"/>
            <a:ext cx="8915813" cy="5557072"/>
          </a:xfrm>
        </p:spPr>
        <p:txBody>
          <a:bodyPr>
            <a:normAutofit/>
          </a:bodyPr>
          <a:lstStyle/>
          <a:p>
            <a:r>
              <a:rPr lang="en-US" dirty="0" smtClean="0"/>
              <a:t>Transport:  ? Site =&gt; RAL </a:t>
            </a:r>
            <a:r>
              <a:rPr lang="en-US" dirty="0"/>
              <a:t>	</a:t>
            </a:r>
            <a:r>
              <a:rPr lang="en-US" dirty="0" smtClean="0"/>
              <a:t>		$      75 </a:t>
            </a:r>
            <a:r>
              <a:rPr lang="en-US" dirty="0"/>
              <a:t>K</a:t>
            </a:r>
            <a:endParaRPr lang="en-US" dirty="0" smtClean="0"/>
          </a:p>
          <a:p>
            <a:r>
              <a:rPr lang="en-US" dirty="0" smtClean="0"/>
              <a:t>Install</a:t>
            </a:r>
            <a:r>
              <a:rPr lang="en-US" dirty="0"/>
              <a:t>, Pump, Cool, </a:t>
            </a:r>
            <a:r>
              <a:rPr lang="en-US" dirty="0" smtClean="0"/>
              <a:t>Train         			$ 0 	needed anyway Step IV =&gt; Final Cooling</a:t>
            </a:r>
          </a:p>
          <a:p>
            <a:r>
              <a:rPr lang="en-US" dirty="0" smtClean="0"/>
              <a:t>Power Systems modifications 	</a:t>
            </a:r>
            <a:r>
              <a:rPr lang="en-US" u="sng" dirty="0" smtClean="0"/>
              <a:t>$       90 K</a:t>
            </a:r>
            <a:endParaRPr lang="en-US" u="sng" dirty="0"/>
          </a:p>
          <a:p>
            <a:r>
              <a:rPr lang="en-US" dirty="0" smtClean="0"/>
              <a:t>Total </a:t>
            </a:r>
            <a:r>
              <a:rPr lang="en-US" dirty="0"/>
              <a:t>Estimate = 				</a:t>
            </a:r>
            <a:r>
              <a:rPr lang="en-US" dirty="0" smtClean="0"/>
              <a:t>		$ 2.175 </a:t>
            </a:r>
            <a:r>
              <a:rPr lang="en-US" dirty="0"/>
              <a:t>M</a:t>
            </a:r>
          </a:p>
          <a:p>
            <a:r>
              <a:rPr lang="en-US" dirty="0"/>
              <a:t>Available Contingency = 	</a:t>
            </a:r>
            <a:r>
              <a:rPr lang="en-US" dirty="0" smtClean="0"/>
              <a:t>		$ 1.942 </a:t>
            </a:r>
            <a:r>
              <a:rPr lang="en-US" dirty="0"/>
              <a:t>M                  			planned to be used for MICE </a:t>
            </a:r>
            <a:r>
              <a:rPr lang="en-US" dirty="0" err="1"/>
              <a:t>Exp</a:t>
            </a:r>
            <a:r>
              <a:rPr lang="en-US" dirty="0"/>
              <a:t> Ops</a:t>
            </a:r>
          </a:p>
          <a:p>
            <a:r>
              <a:rPr lang="en-US" dirty="0" smtClean="0"/>
              <a:t>Estimated Shortfall = 				</a:t>
            </a:r>
            <a:r>
              <a:rPr lang="en-US" smtClean="0"/>
              <a:t>$     233 </a:t>
            </a:r>
            <a:r>
              <a:rPr lang="en-US" dirty="0" smtClean="0"/>
              <a:t>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Personnel Needs ~ 5 person-</a:t>
            </a:r>
            <a:r>
              <a:rPr lang="en-US" dirty="0" err="1" smtClean="0"/>
              <a:t>yrs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4" y="990544"/>
            <a:ext cx="8915813" cy="55570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707" y="1203599"/>
            <a:ext cx="6205349" cy="526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RLS – 15-12-01-MAP-SS-Repair2-1515</a:t>
            </a:r>
            <a:br>
              <a:rPr lang="en-US" sz="2800" dirty="0" smtClean="0"/>
            </a:br>
            <a:r>
              <a:rPr lang="en-US" sz="2800" dirty="0" smtClean="0"/>
              <a:t>-page 1 of 2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7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902" y="1012394"/>
            <a:ext cx="8787821" cy="552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RLS </a:t>
            </a:r>
            <a:r>
              <a:rPr lang="en-US" sz="2800" dirty="0"/>
              <a:t>– </a:t>
            </a:r>
            <a:r>
              <a:rPr lang="en-US" sz="2800" dirty="0" smtClean="0"/>
              <a:t>15-12-01-MAP-SS-Repair2-1515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page 2 </a:t>
            </a:r>
            <a:r>
              <a:rPr lang="en-US" sz="2800" dirty="0"/>
              <a:t>of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53" y="1145494"/>
            <a:ext cx="8915813" cy="494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Timeline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65661" y="5901261"/>
            <a:ext cx="77002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65661" y="6168189"/>
            <a:ext cx="770021" cy="0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35682" y="5689993"/>
            <a:ext cx="374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uration estimate</a:t>
            </a:r>
          </a:p>
          <a:p>
            <a:r>
              <a:rPr lang="en-US" b="1" dirty="0"/>
              <a:t>t</a:t>
            </a:r>
            <a:r>
              <a:rPr lang="en-US" b="1" dirty="0" smtClean="0"/>
              <a:t>ime uncertainty, typically 40%</a:t>
            </a:r>
            <a:endParaRPr lang="en-US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186" y="1914262"/>
            <a:ext cx="8915813" cy="55570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5" y="1039934"/>
            <a:ext cx="8957519" cy="40765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42857" y="3558036"/>
            <a:ext cx="12046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4/17/2017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442857" y="2467933"/>
            <a:ext cx="0" cy="14594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45834" y="2267261"/>
            <a:ext cx="12103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2/15/2018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556171" y="2216748"/>
            <a:ext cx="0" cy="8614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1994" y="5171670"/>
            <a:ext cx="430111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full size E2 coil winding test - $ 132 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need to procure shorter Al bobbin</a:t>
            </a:r>
          </a:p>
          <a:p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ot </a:t>
            </a:r>
            <a:r>
              <a:rPr lang="en-US" b="1" dirty="0" err="1" smtClean="0">
                <a:solidFill>
                  <a:srgbClr val="FF0000"/>
                </a:solidFill>
              </a:rPr>
              <a:t>incl</a:t>
            </a:r>
            <a:r>
              <a:rPr lang="en-US" b="1" dirty="0" smtClean="0">
                <a:solidFill>
                  <a:srgbClr val="FF0000"/>
                </a:solidFill>
              </a:rPr>
              <a:t> costs &amp; time for cold testing</a:t>
            </a:r>
          </a:p>
          <a:p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n parallel, don’t delay final design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3929" y="3367054"/>
            <a:ext cx="520861" cy="381964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1" idx="4"/>
          </p:cNvCxnSpPr>
          <p:nvPr/>
        </p:nvCxnSpPr>
        <p:spPr>
          <a:xfrm flipH="1">
            <a:off x="669034" y="3749018"/>
            <a:ext cx="355326" cy="14226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8168</TotalTime>
  <Words>301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Brush Script MT</vt:lpstr>
      <vt:lpstr>Calibri</vt:lpstr>
      <vt:lpstr>2014_DOE_Review_Template</vt:lpstr>
      <vt:lpstr>Preliminary Schedule &amp; Cost Summary for MICE ds Spectrometer Solenoid Magnet Repair </vt:lpstr>
      <vt:lpstr>Balance Sheet  - GOTTA FIX revised from Oct 15 RLS Review at RAL</vt:lpstr>
      <vt:lpstr>Critical Assumptions</vt:lpstr>
      <vt:lpstr>Estimates and Basis (page 1)</vt:lpstr>
      <vt:lpstr>Estimates &amp; Basis (page 2)</vt:lpstr>
      <vt:lpstr>Personnel Needs ~ 5 person-yrs</vt:lpstr>
      <vt:lpstr>RLS – 15-12-01-MAP-SS-Repair2-1515 -page 1 of 2</vt:lpstr>
      <vt:lpstr>RLS – 15-12-01-MAP-SS-Repair2-1515 page 2 of 2</vt:lpstr>
      <vt:lpstr>Preliminary Timeline Summary</vt:lpstr>
      <vt:lpstr>Waterfall Chart 15-12-01-MAP-Milestones-Waterfall-Repair2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Peter H. Garbincius x3693 03008N</cp:lastModifiedBy>
  <cp:revision>240</cp:revision>
  <cp:lastPrinted>2015-12-04T00:36:04Z</cp:lastPrinted>
  <dcterms:created xsi:type="dcterms:W3CDTF">2012-06-15T14:46:19Z</dcterms:created>
  <dcterms:modified xsi:type="dcterms:W3CDTF">2015-12-04T00:37:12Z</dcterms:modified>
</cp:coreProperties>
</file>